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3C1"/>
    <a:srgbClr val="44CCD4"/>
    <a:srgbClr val="6E8A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4" y="438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8142-81DA-454A-A7A2-2FCE2BC59846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E5B9-CFF9-4C24-8A34-EA313AD9D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35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8142-81DA-454A-A7A2-2FCE2BC59846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E5B9-CFF9-4C24-8A34-EA313AD9D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15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8142-81DA-454A-A7A2-2FCE2BC59846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E5B9-CFF9-4C24-8A34-EA313AD9D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841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27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8142-81DA-454A-A7A2-2FCE2BC59846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E5B9-CFF9-4C24-8A34-EA313AD9D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88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8142-81DA-454A-A7A2-2FCE2BC59846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E5B9-CFF9-4C24-8A34-EA313AD9D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47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8142-81DA-454A-A7A2-2FCE2BC59846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E5B9-CFF9-4C24-8A34-EA313AD9D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92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8142-81DA-454A-A7A2-2FCE2BC59846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E5B9-CFF9-4C24-8A34-EA313AD9D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45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8142-81DA-454A-A7A2-2FCE2BC59846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E5B9-CFF9-4C24-8A34-EA313AD9D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2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8142-81DA-454A-A7A2-2FCE2BC59846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E5B9-CFF9-4C24-8A34-EA313AD9D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73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8142-81DA-454A-A7A2-2FCE2BC59846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E5B9-CFF9-4C24-8A34-EA313AD9D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54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8142-81DA-454A-A7A2-2FCE2BC59846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E5B9-CFF9-4C24-8A34-EA313AD9D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46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D8142-81DA-454A-A7A2-2FCE2BC59846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FE5B9-CFF9-4C24-8A34-EA313AD9D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77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hanishrohit.medium.com/whats-so-special-about-catboost-335d64d754ae" TargetMode="External"/><Relationship Id="rId2" Type="http://schemas.openxmlformats.org/officeDocument/2006/relationships/hyperlink" Target="https://public.tableau.com/app/profile/shyamala.g/viz/TitanicDashboards/SurvivalontheTitanicbyAgeGenderClassFare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lightgbm.readthedocs.io/en/latest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6337" y="1"/>
            <a:ext cx="12208336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20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5" name="Picture 4" descr="파일:Titanic 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2446"/>
            <a:ext cx="12191999" cy="414092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37"/>
          <p:cNvSpPr/>
          <p:nvPr/>
        </p:nvSpPr>
        <p:spPr>
          <a:xfrm>
            <a:off x="2902401" y="271183"/>
            <a:ext cx="6387196" cy="6400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indent="-28575" algn="ctr">
              <a:buClr>
                <a:srgbClr val="366092"/>
              </a:buClr>
              <a:buSzPts val="450"/>
            </a:pPr>
            <a:r>
              <a:rPr lang="en-US" altLang="ko-KR" sz="2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Kaggle</a:t>
            </a:r>
            <a:r>
              <a:rPr lang="en-US" altLang="ko-KR" sz="2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Titanic Project</a:t>
            </a:r>
            <a:r>
              <a:rPr lang="en-US" altLang="ko-KR" sz="2500" dirty="0"/>
              <a:t>  </a:t>
            </a:r>
            <a:endParaRPr lang="en-US" altLang="ko-KR" sz="2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Shape 37"/>
          <p:cNvSpPr/>
          <p:nvPr/>
        </p:nvSpPr>
        <p:spPr>
          <a:xfrm>
            <a:off x="8749879" y="5393268"/>
            <a:ext cx="3442120" cy="52539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indent="-28575" algn="r">
              <a:buClr>
                <a:srgbClr val="366092"/>
              </a:buClr>
              <a:buSzPts val="450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2021.07.05(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월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~ 07.09(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금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  <a:sym typeface="Arial"/>
            </a:endParaRPr>
          </a:p>
        </p:txBody>
      </p:sp>
      <p:sp>
        <p:nvSpPr>
          <p:cNvPr id="9" name="Shape 37"/>
          <p:cNvSpPr/>
          <p:nvPr/>
        </p:nvSpPr>
        <p:spPr>
          <a:xfrm>
            <a:off x="0" y="6308598"/>
            <a:ext cx="1742537" cy="4765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indent="-28575">
              <a:buClr>
                <a:srgbClr val="366092"/>
              </a:buClr>
              <a:buSzPts val="450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한국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IT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교육원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Shape 37"/>
          <p:cNvSpPr/>
          <p:nvPr/>
        </p:nvSpPr>
        <p:spPr>
          <a:xfrm>
            <a:off x="5804803" y="5988558"/>
            <a:ext cx="6387196" cy="6400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indent="-28575" algn="r">
              <a:buClr>
                <a:srgbClr val="366092"/>
              </a:buClr>
              <a:buSzPts val="450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팀원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indent="-28575" algn="r">
              <a:buClr>
                <a:srgbClr val="366092"/>
              </a:buClr>
              <a:buSzPts val="450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이두환 이정환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indent="-28575" algn="r">
              <a:buClr>
                <a:srgbClr val="366092"/>
              </a:buClr>
              <a:buSzPts val="450"/>
            </a:pP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정혜민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전성민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16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6337" y="0"/>
            <a:ext cx="12208336" cy="29400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8000" tIns="18000" rIns="18000" bIns="18000" anchor="ctr" anchorCtr="0">
            <a:prstTxWarp prst="textNoShape">
              <a:avLst/>
            </a:prstTxWarp>
          </a:bodyPr>
          <a:lstStyle/>
          <a:p>
            <a:pPr marL="85725" marR="0" indent="-85725" defTabSz="914400" rtl="0" eaLnBrk="0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/>
            </a:pPr>
            <a:endParaRPr lang="ko-KR" altLang="en-US" sz="700" b="1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" name="제목 1"/>
          <p:cNvSpPr txBox="1"/>
          <p:nvPr/>
        </p:nvSpPr>
        <p:spPr>
          <a:xfrm>
            <a:off x="166773" y="513633"/>
            <a:ext cx="7128000" cy="350830"/>
          </a:xfrm>
          <a:prstGeom prst="rect">
            <a:avLst/>
          </a:prstGeom>
          <a:noFill/>
          <a:ln w="12700">
            <a:noFill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kumimoji="1" sz="1800" b="1" spc="-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9pPr>
          </a:lstStyle>
          <a:p>
            <a:pPr lvl="0">
              <a:defRPr/>
            </a:pPr>
            <a:r>
              <a:rPr lang="en-US" altLang="ko-KR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2.1 Exploratory Data Analysis(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탐색적 자료 분석</a:t>
            </a:r>
            <a:r>
              <a:rPr lang="en-US" altLang="ko-KR" sz="2000" dirty="0">
                <a:solidFill>
                  <a:schemeClr val="tx1"/>
                </a:solidFill>
                <a:latin typeface="HY헤드라인M"/>
                <a:ea typeface="HY헤드라인M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>
          <a:xfrm>
            <a:off x="7105651" y="383861"/>
            <a:ext cx="4982842" cy="520142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r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defRPr>
            </a:lvl1pPr>
            <a:lvl2pPr marL="4572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2pPr>
            <a:lvl3pPr marL="9144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3pPr>
            <a:lvl4pPr marL="13716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4pPr>
            <a:lvl5pPr marL="18288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5pPr>
            <a:lvl6pPr marL="22860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6pPr>
            <a:lvl7pPr marL="27432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7pPr>
            <a:lvl8pPr marL="32004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8pPr>
            <a:lvl9pPr marL="36576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300" b="0" dirty="0" err="1">
                <a:solidFill>
                  <a:schemeClr val="tx1"/>
                </a:solidFill>
                <a:latin typeface="HY헤드라인M"/>
                <a:ea typeface="HY헤드라인M"/>
              </a:rPr>
              <a:t>Kaggle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Titanic Project</a:t>
            </a:r>
          </a:p>
          <a:p>
            <a:pPr lvl="0">
              <a:defRPr/>
            </a:pP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2.Tableau &amp; </a:t>
            </a:r>
            <a:r>
              <a:rPr lang="en-US" altLang="ko-KR" sz="1300" b="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Plotly</a:t>
            </a: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활용한 탐색적 자료 분석</a:t>
            </a: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 &gt; 2.1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탐색적 자료 분석</a:t>
            </a:r>
            <a:endParaRPr lang="ko-KR" altLang="en-US" sz="1300" b="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66773" y="912888"/>
            <a:ext cx="11921719" cy="476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3464" y="1302844"/>
            <a:ext cx="12208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원 데이터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(Raw data)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를 가지고 유연하게 데이터를 </a:t>
            </a: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탐색하고</a:t>
            </a:r>
            <a:r>
              <a:rPr lang="en-US" altLang="ko-KR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데이터의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특징과 구조로부터 얻은 정보를 바탕으로 </a:t>
            </a: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통계 모형을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만드는 </a:t>
            </a:r>
            <a:r>
              <a:rPr lang="ko-KR" altLang="en-US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분석방법입니다</a:t>
            </a:r>
            <a:r>
              <a:rPr lang="en-US" altLang="ko-KR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en-US" altLang="ko-KR" sz="190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66773" y="3189416"/>
            <a:ext cx="3038543" cy="2277319"/>
          </a:xfrm>
          <a:prstGeom prst="rect">
            <a:avLst/>
          </a:prstGeom>
          <a:gradFill flip="xy"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직사각형 11"/>
          <p:cNvSpPr/>
          <p:nvPr/>
        </p:nvSpPr>
        <p:spPr>
          <a:xfrm>
            <a:off x="545880" y="4161902"/>
            <a:ext cx="22803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가설 설정</a:t>
            </a:r>
            <a:endParaRPr lang="ko-KR" altLang="en-US" sz="20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27679" y="3189414"/>
            <a:ext cx="3038543" cy="2277319"/>
          </a:xfrm>
          <a:prstGeom prst="rect">
            <a:avLst/>
          </a:prstGeom>
          <a:gradFill flip="xy"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직사각형 11"/>
          <p:cNvSpPr/>
          <p:nvPr/>
        </p:nvSpPr>
        <p:spPr>
          <a:xfrm>
            <a:off x="4906786" y="3700236"/>
            <a:ext cx="22803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Tableau</a:t>
            </a:r>
            <a:r>
              <a:rPr lang="ko-KR" altLang="en-US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를 </a:t>
            </a:r>
            <a:endParaRPr lang="en-US" altLang="ko-KR" sz="200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이용한</a:t>
            </a:r>
            <a:endParaRPr lang="en-US" altLang="ko-KR" sz="200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동적 시각화</a:t>
            </a:r>
            <a:endParaRPr lang="ko-KR" altLang="en-US" sz="20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049950" y="3189414"/>
            <a:ext cx="3038543" cy="2277319"/>
          </a:xfrm>
          <a:prstGeom prst="rect">
            <a:avLst/>
          </a:prstGeom>
          <a:gradFill flip="xy"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직사각형 11"/>
          <p:cNvSpPr/>
          <p:nvPr/>
        </p:nvSpPr>
        <p:spPr>
          <a:xfrm>
            <a:off x="9429057" y="4161902"/>
            <a:ext cx="22803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가설 검증</a:t>
            </a:r>
            <a:endParaRPr lang="ko-KR" altLang="en-US" sz="20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448626" y="3855423"/>
            <a:ext cx="835742" cy="936123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7942512" y="3807820"/>
            <a:ext cx="835742" cy="936123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50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6337" y="0"/>
            <a:ext cx="12208336" cy="29400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8000" tIns="18000" rIns="18000" bIns="18000" anchor="ctr" anchorCtr="0">
            <a:prstTxWarp prst="textNoShape">
              <a:avLst/>
            </a:prstTxWarp>
          </a:bodyPr>
          <a:lstStyle/>
          <a:p>
            <a:pPr marL="85725" marR="0" indent="-85725" defTabSz="914400" rtl="0" eaLnBrk="0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/>
            </a:pPr>
            <a:endParaRPr lang="ko-KR" altLang="en-US" sz="700" b="1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" name="제목 1"/>
          <p:cNvSpPr txBox="1"/>
          <p:nvPr/>
        </p:nvSpPr>
        <p:spPr>
          <a:xfrm>
            <a:off x="166773" y="513633"/>
            <a:ext cx="7128000" cy="350830"/>
          </a:xfrm>
          <a:prstGeom prst="rect">
            <a:avLst/>
          </a:prstGeom>
          <a:noFill/>
          <a:ln w="12700">
            <a:noFill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kumimoji="1" sz="1800" b="1" spc="-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9pPr>
          </a:lstStyle>
          <a:p>
            <a:pPr lvl="0">
              <a:defRPr/>
            </a:pPr>
            <a:r>
              <a:rPr lang="en-US" altLang="ko-KR" sz="2000" dirty="0">
                <a:solidFill>
                  <a:schemeClr val="tx1"/>
                </a:solidFill>
                <a:latin typeface="HY헤드라인M"/>
                <a:ea typeface="HY헤드라인M"/>
              </a:rPr>
              <a:t>2.2 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가설 설정</a:t>
            </a:r>
            <a:endParaRPr lang="ko-KR" altLang="en-US" sz="200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>
          <a:xfrm>
            <a:off x="7294773" y="383861"/>
            <a:ext cx="4793719" cy="520142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r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defRPr>
            </a:lvl1pPr>
            <a:lvl2pPr marL="4572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2pPr>
            <a:lvl3pPr marL="9144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3pPr>
            <a:lvl4pPr marL="13716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4pPr>
            <a:lvl5pPr marL="18288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5pPr>
            <a:lvl6pPr marL="22860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6pPr>
            <a:lvl7pPr marL="27432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7pPr>
            <a:lvl8pPr marL="32004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8pPr>
            <a:lvl9pPr marL="36576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300" b="0" dirty="0" err="1">
                <a:solidFill>
                  <a:schemeClr val="tx1"/>
                </a:solidFill>
                <a:latin typeface="HY헤드라인M"/>
                <a:ea typeface="HY헤드라인M"/>
              </a:rPr>
              <a:t>Kaggle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Titanic Project</a:t>
            </a:r>
          </a:p>
          <a:p>
            <a:pPr lvl="0">
              <a:defRPr/>
            </a:pP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2.Tableau 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&amp; </a:t>
            </a:r>
            <a:r>
              <a:rPr lang="en-US" altLang="ko-KR" sz="1300" b="0" dirty="0" err="1">
                <a:solidFill>
                  <a:schemeClr val="tx1"/>
                </a:solidFill>
                <a:latin typeface="HY헤드라인M"/>
                <a:ea typeface="HY헤드라인M"/>
              </a:rPr>
              <a:t>Plotly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활용한 탐색적 자료 분석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&gt; </a:t>
            </a: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2.2 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가설 설정</a:t>
            </a:r>
            <a:endParaRPr lang="ko-KR" altLang="en-US" sz="1300" b="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66773" y="912888"/>
            <a:ext cx="11921719" cy="476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6971" y="1962923"/>
            <a:ext cx="11921719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설명</a:t>
            </a:r>
            <a:r>
              <a:rPr lang="en-US" altLang="ko-KR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pPr marL="342900" indent="-34290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endParaRPr lang="en-US" altLang="ko-KR" sz="19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ko-KR" altLang="en-US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부자들이 더 많이 생존했을 것이다</a:t>
            </a:r>
            <a:r>
              <a:rPr lang="en-US" altLang="ko-KR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.(</a:t>
            </a:r>
            <a:r>
              <a:rPr lang="en-US" altLang="ko-KR" sz="19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Pclass</a:t>
            </a:r>
            <a:r>
              <a:rPr lang="en-US" altLang="ko-KR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Fare)</a:t>
            </a:r>
          </a:p>
          <a:p>
            <a:pPr marL="342900" indent="-34290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endParaRPr lang="en-US" altLang="ko-KR" sz="19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ko-KR" altLang="en-US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여자들이 더 많이 생존했을 것이다</a:t>
            </a:r>
            <a:r>
              <a:rPr lang="en-US" altLang="ko-KR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.(Sex)</a:t>
            </a:r>
          </a:p>
          <a:p>
            <a:pPr marL="342900" indent="-34290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endParaRPr lang="en-US" altLang="ko-KR" sz="19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ko-KR" altLang="en-US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사회적 약자</a:t>
            </a:r>
            <a:r>
              <a:rPr lang="en-US" altLang="ko-KR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어린이</a:t>
            </a:r>
            <a:r>
              <a:rPr lang="en-US" altLang="ko-KR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노인</a:t>
            </a:r>
            <a:r>
              <a:rPr lang="en-US" altLang="ko-KR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들이 더 많이 생존했을 것이다</a:t>
            </a:r>
            <a:r>
              <a:rPr lang="en-US" altLang="ko-KR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.(Age)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6337" y="0"/>
            <a:ext cx="12208336" cy="29400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8000" tIns="18000" rIns="18000" bIns="18000" anchor="ctr" anchorCtr="0">
            <a:prstTxWarp prst="textNoShape">
              <a:avLst/>
            </a:prstTxWarp>
          </a:bodyPr>
          <a:lstStyle/>
          <a:p>
            <a:pPr marL="85725" marR="0" indent="-85725" defTabSz="914400" rtl="0" eaLnBrk="0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/>
            </a:pPr>
            <a:endParaRPr lang="ko-KR" altLang="en-US" sz="700" b="1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" name="제목 1"/>
          <p:cNvSpPr txBox="1"/>
          <p:nvPr/>
        </p:nvSpPr>
        <p:spPr>
          <a:xfrm>
            <a:off x="166773" y="513633"/>
            <a:ext cx="7128000" cy="350830"/>
          </a:xfrm>
          <a:prstGeom prst="rect">
            <a:avLst/>
          </a:prstGeom>
          <a:noFill/>
          <a:ln w="12700">
            <a:noFill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kumimoji="1" sz="1800" b="1" spc="-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9pPr>
          </a:lstStyle>
          <a:p>
            <a:pPr lvl="0">
              <a:defRPr/>
            </a:pPr>
            <a:r>
              <a:rPr lang="en-US" altLang="ko-KR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2.3.1 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가설 검증 </a:t>
            </a:r>
            <a:r>
              <a:rPr lang="en-US" altLang="ko-KR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1-1</a:t>
            </a:r>
            <a:endParaRPr lang="ko-KR" altLang="en-US" sz="200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>
          <a:xfrm>
            <a:off x="7294773" y="383861"/>
            <a:ext cx="4793719" cy="520142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r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defRPr>
            </a:lvl1pPr>
            <a:lvl2pPr marL="4572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2pPr>
            <a:lvl3pPr marL="9144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3pPr>
            <a:lvl4pPr marL="13716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4pPr>
            <a:lvl5pPr marL="18288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5pPr>
            <a:lvl6pPr marL="22860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6pPr>
            <a:lvl7pPr marL="27432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7pPr>
            <a:lvl8pPr marL="32004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8pPr>
            <a:lvl9pPr marL="36576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300" b="0" dirty="0" err="1">
                <a:solidFill>
                  <a:schemeClr val="tx1"/>
                </a:solidFill>
                <a:latin typeface="HY헤드라인M"/>
                <a:ea typeface="HY헤드라인M"/>
              </a:rPr>
              <a:t>Kaggle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Titanic Project</a:t>
            </a:r>
          </a:p>
          <a:p>
            <a:pPr lvl="0">
              <a:defRPr/>
            </a:pP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2.Tableau 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&amp; </a:t>
            </a:r>
            <a:r>
              <a:rPr lang="en-US" altLang="ko-KR" sz="1300" b="0" dirty="0" err="1">
                <a:solidFill>
                  <a:schemeClr val="tx1"/>
                </a:solidFill>
                <a:latin typeface="HY헤드라인M"/>
                <a:ea typeface="HY헤드라인M"/>
              </a:rPr>
              <a:t>Plotly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활용한 탐색적 자료 분석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&gt; 2.1 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가설 검증</a:t>
            </a:r>
            <a:endParaRPr lang="ko-KR" altLang="en-US" sz="1300" b="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66773" y="912888"/>
            <a:ext cx="11921719" cy="476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66772" y="2724106"/>
            <a:ext cx="578174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20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설명</a:t>
            </a:r>
            <a:r>
              <a:rPr lang="en-US" altLang="ko-KR" sz="20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20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승객수는</a:t>
            </a:r>
            <a:r>
              <a:rPr lang="ko-KR" altLang="en-US" sz="20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 smtClean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Third Class</a:t>
            </a:r>
            <a:r>
              <a:rPr lang="en-US" altLang="ko-KR" sz="20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0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가 </a:t>
            </a:r>
            <a:r>
              <a:rPr lang="en-US" altLang="ko-KR" sz="20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491</a:t>
            </a:r>
            <a:r>
              <a:rPr lang="ko-KR" altLang="en-US" sz="20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명으로 가장 많았지만 생존율은 </a:t>
            </a:r>
            <a:r>
              <a:rPr lang="en-US" altLang="ko-KR" sz="2000" dirty="0" smtClean="0">
                <a:solidFill>
                  <a:schemeClr val="accent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First Class</a:t>
            </a:r>
            <a:r>
              <a:rPr lang="ko-KR" altLang="en-US" sz="20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가 </a:t>
            </a:r>
            <a:r>
              <a:rPr lang="en-US" altLang="ko-KR" sz="20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39.77%</a:t>
            </a:r>
            <a:r>
              <a:rPr lang="ko-KR" altLang="en-US" sz="20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로 가장 높았습니다</a:t>
            </a:r>
            <a:r>
              <a:rPr lang="en-US" altLang="ko-KR" sz="20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</a:p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20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결과 적으로 부자들이 더 많이 생존했다는 것을 보여줍니다</a:t>
            </a:r>
            <a:r>
              <a:rPr lang="en-US" altLang="ko-KR" sz="20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786167" y="6377787"/>
            <a:ext cx="270025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활용 도표</a:t>
            </a:r>
            <a:r>
              <a:rPr lang="en-US" altLang="ko-KR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막대그래프</a:t>
            </a:r>
            <a:endParaRPr lang="en-US" altLang="ko-KR" sz="19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265549"/>
            <a:ext cx="5122606" cy="480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6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50" y="1194745"/>
            <a:ext cx="5881756" cy="501072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16337" y="0"/>
            <a:ext cx="12208336" cy="29400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8000" tIns="18000" rIns="18000" bIns="18000" anchor="ctr" anchorCtr="0">
            <a:prstTxWarp prst="textNoShape">
              <a:avLst/>
            </a:prstTxWarp>
          </a:bodyPr>
          <a:lstStyle/>
          <a:p>
            <a:pPr marL="85725" marR="0" indent="-85725" defTabSz="914400" rtl="0" eaLnBrk="0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/>
            </a:pPr>
            <a:endParaRPr lang="ko-KR" altLang="en-US" sz="700" b="1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" name="제목 1"/>
          <p:cNvSpPr txBox="1"/>
          <p:nvPr/>
        </p:nvSpPr>
        <p:spPr>
          <a:xfrm>
            <a:off x="166773" y="513633"/>
            <a:ext cx="7128000" cy="350830"/>
          </a:xfrm>
          <a:prstGeom prst="rect">
            <a:avLst/>
          </a:prstGeom>
          <a:noFill/>
          <a:ln w="12700">
            <a:noFill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kumimoji="1" sz="1800" b="1" spc="-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9pPr>
          </a:lstStyle>
          <a:p>
            <a:pPr lvl="0">
              <a:defRPr/>
            </a:pPr>
            <a:r>
              <a:rPr lang="en-US" altLang="ko-KR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2.3.2 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가설 검증 </a:t>
            </a:r>
            <a:r>
              <a:rPr lang="en-US" altLang="ko-KR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1-2</a:t>
            </a:r>
            <a:endParaRPr lang="ko-KR" altLang="en-US" sz="200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>
          <a:xfrm>
            <a:off x="7167717" y="383861"/>
            <a:ext cx="4920776" cy="520142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r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defRPr>
            </a:lvl1pPr>
            <a:lvl2pPr marL="4572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2pPr>
            <a:lvl3pPr marL="9144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3pPr>
            <a:lvl4pPr marL="13716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4pPr>
            <a:lvl5pPr marL="18288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5pPr>
            <a:lvl6pPr marL="22860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6pPr>
            <a:lvl7pPr marL="27432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7pPr>
            <a:lvl8pPr marL="32004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8pPr>
            <a:lvl9pPr marL="36576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300" b="0" dirty="0" err="1">
                <a:solidFill>
                  <a:schemeClr val="tx1"/>
                </a:solidFill>
                <a:latin typeface="HY헤드라인M"/>
                <a:ea typeface="HY헤드라인M"/>
              </a:rPr>
              <a:t>Kaggle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Titanic Project</a:t>
            </a:r>
          </a:p>
          <a:p>
            <a:pPr lvl="0">
              <a:defRPr/>
            </a:pP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2.Tableau 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&amp; </a:t>
            </a:r>
            <a:r>
              <a:rPr lang="en-US" altLang="ko-KR" sz="1300" b="0" dirty="0" err="1">
                <a:solidFill>
                  <a:schemeClr val="tx1"/>
                </a:solidFill>
                <a:latin typeface="HY헤드라인M"/>
                <a:ea typeface="HY헤드라인M"/>
              </a:rPr>
              <a:t>Plotly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활용한 탐색적 자료 분석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&gt; </a:t>
            </a: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2.3.2 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가설 검증</a:t>
            </a:r>
            <a:endParaRPr lang="ko-KR" altLang="en-US" sz="1300" b="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66773" y="912888"/>
            <a:ext cx="11921719" cy="476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66772" y="3032364"/>
            <a:ext cx="5614595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설명</a:t>
            </a:r>
            <a:r>
              <a:rPr lang="en-US" altLang="ko-KR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2000" b="1" dirty="0" smtClean="0">
                <a:solidFill>
                  <a:schemeClr val="accent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Fare(</a:t>
            </a:r>
            <a:r>
              <a:rPr lang="ko-KR" altLang="en-US" sz="2000" b="1" dirty="0" err="1" smtClean="0">
                <a:solidFill>
                  <a:schemeClr val="accent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티켓값</a:t>
            </a:r>
            <a:r>
              <a:rPr lang="en-US" altLang="ko-KR" sz="2000" b="1" dirty="0" smtClean="0">
                <a:solidFill>
                  <a:schemeClr val="accent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ko-KR" altLang="en-US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데이터 활용해서 분석한 결과 상대적으로 비싼 티켓을 구매한 탑승객이 더 많이 살아남았다는 것을 확인할 수 있습니다</a:t>
            </a:r>
            <a:r>
              <a:rPr lang="en-US" altLang="ko-KR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494" y="1579465"/>
            <a:ext cx="981212" cy="70494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667702" y="6301588"/>
            <a:ext cx="339358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활용 도표</a:t>
            </a:r>
            <a:r>
              <a:rPr lang="en-US" altLang="ko-KR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라인 차트</a:t>
            </a:r>
            <a:endParaRPr lang="en-US" altLang="ko-KR" sz="19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031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6337" y="0"/>
            <a:ext cx="12208336" cy="29400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8000" tIns="18000" rIns="18000" bIns="18000" anchor="ctr" anchorCtr="0">
            <a:prstTxWarp prst="textNoShape">
              <a:avLst/>
            </a:prstTxWarp>
          </a:bodyPr>
          <a:lstStyle/>
          <a:p>
            <a:pPr marL="85725" marR="0" indent="-85725" defTabSz="914400" rtl="0" eaLnBrk="0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/>
            </a:pPr>
            <a:endParaRPr lang="ko-KR" altLang="en-US" sz="700" b="1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" name="제목 1"/>
          <p:cNvSpPr txBox="1"/>
          <p:nvPr/>
        </p:nvSpPr>
        <p:spPr>
          <a:xfrm>
            <a:off x="166773" y="513633"/>
            <a:ext cx="7128000" cy="350830"/>
          </a:xfrm>
          <a:prstGeom prst="rect">
            <a:avLst/>
          </a:prstGeom>
          <a:noFill/>
          <a:ln w="12700">
            <a:noFill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kumimoji="1" sz="1800" b="1" spc="-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9pPr>
          </a:lstStyle>
          <a:p>
            <a:pPr lvl="0">
              <a:defRPr/>
            </a:pPr>
            <a:r>
              <a:rPr lang="en-US" altLang="ko-KR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2.3.3 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가설 검증 </a:t>
            </a:r>
            <a:r>
              <a:rPr lang="en-US" altLang="ko-KR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>
          <a:xfrm>
            <a:off x="7294773" y="383861"/>
            <a:ext cx="4793719" cy="520142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r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defRPr>
            </a:lvl1pPr>
            <a:lvl2pPr marL="4572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2pPr>
            <a:lvl3pPr marL="9144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3pPr>
            <a:lvl4pPr marL="13716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4pPr>
            <a:lvl5pPr marL="18288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5pPr>
            <a:lvl6pPr marL="22860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6pPr>
            <a:lvl7pPr marL="27432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7pPr>
            <a:lvl8pPr marL="32004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8pPr>
            <a:lvl9pPr marL="36576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300" b="0" dirty="0" err="1">
                <a:solidFill>
                  <a:schemeClr val="tx1"/>
                </a:solidFill>
                <a:latin typeface="HY헤드라인M"/>
                <a:ea typeface="HY헤드라인M"/>
              </a:rPr>
              <a:t>Kaggle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Titanic </a:t>
            </a: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Project</a:t>
            </a:r>
          </a:p>
          <a:p>
            <a:pPr lvl="0">
              <a:defRPr/>
            </a:pP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2.Tableau &amp; </a:t>
            </a:r>
            <a:r>
              <a:rPr lang="en-US" altLang="ko-KR" sz="1300" b="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Plotly</a:t>
            </a: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활용한 탐색적 자료 분석</a:t>
            </a: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 &gt; 2.3.3 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가설 검증 </a:t>
            </a: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2</a:t>
            </a:r>
            <a:endParaRPr lang="ko-KR" altLang="en-US" sz="1300" b="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66773" y="912888"/>
            <a:ext cx="11921719" cy="476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66773" y="2888647"/>
            <a:ext cx="55614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설명</a:t>
            </a:r>
            <a:r>
              <a:rPr lang="en-US" altLang="ko-KR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200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승객수는</a:t>
            </a:r>
            <a:r>
              <a:rPr lang="ko-KR" altLang="en-US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000" b="1" dirty="0" smtClean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남자</a:t>
            </a:r>
            <a:r>
              <a:rPr lang="ko-KR" altLang="en-US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가 더 많았지만 생존자 수는</a:t>
            </a:r>
            <a:endParaRPr lang="en-US" altLang="ko-KR" sz="200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2000" b="1" dirty="0" smtClean="0">
                <a:solidFill>
                  <a:schemeClr val="accent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여자</a:t>
            </a:r>
            <a:r>
              <a:rPr lang="ko-KR" altLang="en-US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가 더 많은 것을 확인할 수 있습니다</a:t>
            </a:r>
            <a:r>
              <a:rPr lang="en-US" altLang="ko-KR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469408" y="6377787"/>
            <a:ext cx="270025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활용 도표</a:t>
            </a:r>
            <a:r>
              <a:rPr lang="en-US" altLang="ko-KR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9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파이차트</a:t>
            </a:r>
            <a:endParaRPr lang="en-US" altLang="ko-KR" sz="19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240" y="1249497"/>
            <a:ext cx="6182588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1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6337" y="0"/>
            <a:ext cx="12208336" cy="29400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8000" tIns="18000" rIns="18000" bIns="18000" anchor="ctr" anchorCtr="0">
            <a:prstTxWarp prst="textNoShape">
              <a:avLst/>
            </a:prstTxWarp>
          </a:bodyPr>
          <a:lstStyle/>
          <a:p>
            <a:pPr marL="85725" marR="0" indent="-85725" defTabSz="914400" rtl="0" eaLnBrk="0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/>
            </a:pPr>
            <a:endParaRPr lang="ko-KR" altLang="en-US" sz="700" b="1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" name="제목 1"/>
          <p:cNvSpPr txBox="1"/>
          <p:nvPr/>
        </p:nvSpPr>
        <p:spPr>
          <a:xfrm>
            <a:off x="166773" y="513633"/>
            <a:ext cx="7128000" cy="350830"/>
          </a:xfrm>
          <a:prstGeom prst="rect">
            <a:avLst/>
          </a:prstGeom>
          <a:noFill/>
          <a:ln w="12700">
            <a:noFill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kumimoji="1" sz="1800" b="1" spc="-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9pPr>
          </a:lstStyle>
          <a:p>
            <a:pPr lvl="0">
              <a:defRPr/>
            </a:pPr>
            <a:r>
              <a:rPr lang="en-US" altLang="ko-KR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2.3.4 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가설 검증 </a:t>
            </a:r>
            <a:r>
              <a:rPr lang="en-US" altLang="ko-KR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>
          <a:xfrm>
            <a:off x="7294773" y="383861"/>
            <a:ext cx="4793719" cy="520142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r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defRPr>
            </a:lvl1pPr>
            <a:lvl2pPr marL="4572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2pPr>
            <a:lvl3pPr marL="9144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3pPr>
            <a:lvl4pPr marL="13716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4pPr>
            <a:lvl5pPr marL="18288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5pPr>
            <a:lvl6pPr marL="22860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6pPr>
            <a:lvl7pPr marL="27432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7pPr>
            <a:lvl8pPr marL="32004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8pPr>
            <a:lvl9pPr marL="36576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300" b="0" dirty="0" err="1">
                <a:solidFill>
                  <a:schemeClr val="tx1"/>
                </a:solidFill>
                <a:latin typeface="HY헤드라인M"/>
                <a:ea typeface="HY헤드라인M"/>
              </a:rPr>
              <a:t>Kaggle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Titanic Project</a:t>
            </a:r>
          </a:p>
          <a:p>
            <a:pPr lvl="0">
              <a:defRPr/>
            </a:pP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2.Tableau 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&amp; </a:t>
            </a:r>
            <a:r>
              <a:rPr lang="en-US" altLang="ko-KR" sz="1300" b="0" dirty="0" err="1">
                <a:solidFill>
                  <a:schemeClr val="tx1"/>
                </a:solidFill>
                <a:latin typeface="HY헤드라인M"/>
                <a:ea typeface="HY헤드라인M"/>
              </a:rPr>
              <a:t>Plotly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활용한 탐색적 자료 분석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&gt; </a:t>
            </a: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2.3.4 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가설 검증 </a:t>
            </a: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3</a:t>
            </a:r>
            <a:endParaRPr lang="ko-KR" altLang="en-US" sz="1300" b="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66773" y="912888"/>
            <a:ext cx="11921719" cy="476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66773" y="2724106"/>
            <a:ext cx="5083654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설명</a:t>
            </a:r>
            <a:r>
              <a:rPr lang="en-US" altLang="ko-KR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90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승객수는</a:t>
            </a: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900" b="1" dirty="0" smtClean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</a:t>
            </a:r>
            <a:r>
              <a:rPr lang="ko-KR" altLang="en-US" sz="1900" b="1" dirty="0" smtClean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</a:t>
            </a:r>
            <a:r>
              <a:rPr lang="en-US" altLang="ko-KR" sz="1900" b="1" dirty="0" smtClean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-30</a:t>
            </a:r>
            <a:r>
              <a:rPr lang="ko-KR" altLang="en-US" sz="1900" b="1" dirty="0" smtClean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</a:t>
            </a: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가 제일 많았지만 상대적으로 </a:t>
            </a:r>
            <a:r>
              <a:rPr lang="ko-KR" altLang="en-US" sz="1900" b="1" dirty="0" smtClean="0">
                <a:solidFill>
                  <a:schemeClr val="accent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영유아 및 노인들이</a:t>
            </a: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많이 생존한 것을 확인할 수 있습니다</a:t>
            </a:r>
            <a:r>
              <a:rPr lang="en-US" altLang="ko-KR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882581" y="6308961"/>
            <a:ext cx="3252667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활용 도표</a:t>
            </a:r>
            <a:r>
              <a:rPr lang="en-US" altLang="ko-KR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히스토그램 차트</a:t>
            </a:r>
            <a:r>
              <a:rPr lang="en-US" altLang="ko-KR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62" y="1099842"/>
            <a:ext cx="5889521" cy="30293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62" y="4129215"/>
            <a:ext cx="5723600" cy="208507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535" y="1535262"/>
            <a:ext cx="1386348" cy="3430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513" y="4564635"/>
            <a:ext cx="1038370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7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6337" y="1"/>
            <a:ext cx="12208337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 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</a:p>
          <a:p>
            <a:pPr algn="ctr">
              <a:defRPr/>
            </a:pPr>
            <a:endParaRPr lang="en-US" altLang="ko-KR" sz="20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각 모델에 대한 </a:t>
            </a:r>
            <a:r>
              <a:rPr lang="ko-KR" altLang="en-US" sz="20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하이퍼</a:t>
            </a:r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파라미터</a:t>
            </a:r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튜닝</a:t>
            </a:r>
            <a:endParaRPr lang="ko-KR" altLang="en-US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6337" y="0"/>
            <a:ext cx="12208336" cy="29400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8000" tIns="18000" rIns="18000" bIns="18000" anchor="ctr" anchorCtr="0">
            <a:prstTxWarp prst="textNoShape">
              <a:avLst/>
            </a:prstTxWarp>
          </a:bodyPr>
          <a:lstStyle/>
          <a:p>
            <a:pPr marL="85725" marR="0" indent="-85725" defTabSz="914400" rtl="0" eaLnBrk="0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/>
            </a:pPr>
            <a:endParaRPr lang="ko-KR" altLang="en-US" sz="700" b="1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" name="제목 1"/>
          <p:cNvSpPr txBox="1"/>
          <p:nvPr/>
        </p:nvSpPr>
        <p:spPr>
          <a:xfrm>
            <a:off x="166773" y="513633"/>
            <a:ext cx="7128000" cy="350830"/>
          </a:xfrm>
          <a:prstGeom prst="rect">
            <a:avLst/>
          </a:prstGeom>
          <a:noFill/>
          <a:ln w="12700">
            <a:noFill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kumimoji="1" sz="1800" b="1" spc="-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9pPr>
          </a:lstStyle>
          <a:p>
            <a:pPr lvl="0">
              <a:defRPr/>
            </a:pPr>
            <a:r>
              <a:rPr lang="en-US" altLang="ko-KR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3.1 </a:t>
            </a:r>
            <a:r>
              <a:rPr lang="en-US" altLang="ko-KR" sz="200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LightGBM</a:t>
            </a:r>
            <a:r>
              <a:rPr lang="en-US" altLang="ko-KR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하이퍼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파라미터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 튜닝</a:t>
            </a:r>
            <a:endParaRPr lang="ko-KR" altLang="en-US" sz="200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>
          <a:xfrm>
            <a:off x="7294773" y="383861"/>
            <a:ext cx="4793719" cy="520142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r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defRPr>
            </a:lvl1pPr>
            <a:lvl2pPr marL="4572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2pPr>
            <a:lvl3pPr marL="9144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3pPr>
            <a:lvl4pPr marL="13716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4pPr>
            <a:lvl5pPr marL="18288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5pPr>
            <a:lvl6pPr marL="22860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6pPr>
            <a:lvl7pPr marL="27432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7pPr>
            <a:lvl8pPr marL="32004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8pPr>
            <a:lvl9pPr marL="36576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300" b="0" dirty="0" err="1">
                <a:solidFill>
                  <a:schemeClr val="tx1"/>
                </a:solidFill>
                <a:latin typeface="HY헤드라인M"/>
                <a:ea typeface="HY헤드라인M"/>
              </a:rPr>
              <a:t>Kaggle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Titanic Project</a:t>
            </a:r>
          </a:p>
          <a:p>
            <a:pPr lvl="0">
              <a:defRPr/>
            </a:pP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3. </a:t>
            </a:r>
            <a:r>
              <a:rPr lang="ko-KR" altLang="en-US" sz="1300" b="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하이퍼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1300" b="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파라미터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 튜닝 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&gt; </a:t>
            </a: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3.1 </a:t>
            </a:r>
            <a:r>
              <a:rPr lang="en-US" altLang="ko-KR" sz="1300" b="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LightGBM</a:t>
            </a: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1300" b="0" dirty="0" err="1">
                <a:solidFill>
                  <a:schemeClr val="tx1"/>
                </a:solidFill>
                <a:latin typeface="HY헤드라인M"/>
                <a:ea typeface="HY헤드라인M"/>
              </a:rPr>
              <a:t>하이퍼</a:t>
            </a:r>
            <a:r>
              <a:rPr lang="ko-KR" altLang="en-US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1300" b="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파라미터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 튜닝</a:t>
            </a:r>
            <a:endParaRPr lang="ko-KR" altLang="en-US" sz="1300" b="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66773" y="912888"/>
            <a:ext cx="11921719" cy="476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66773" y="1114978"/>
            <a:ext cx="12208336" cy="5763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en-US" altLang="ko-KR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n_esitmators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(500) :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반복 수행하는 트리 개수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크면 성능이 올라가나</a:t>
            </a:r>
            <a:r>
              <a:rPr lang="en-US" altLang="ko-KR" sz="14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너무 크면 </a:t>
            </a:r>
            <a:r>
              <a:rPr lang="ko-KR" altLang="en-US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과적합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marL="342900" indent="-34290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en-US" altLang="ko-KR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learning_rate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(0.1):</a:t>
            </a:r>
          </a:p>
          <a:p>
            <a:pPr marL="342900" indent="-34290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Boosting:</a:t>
            </a:r>
          </a:p>
          <a:p>
            <a:pPr lvl="1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-  DART: tree dropout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적용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수행시간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긴편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lvl="1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트리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</a:p>
          <a:p>
            <a:pPr lvl="1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-   </a:t>
            </a:r>
            <a:r>
              <a:rPr lang="en-US" altLang="ko-KR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max_depth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(7) :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깊이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, Level-wise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방식보단 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leaf-wise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방식이 상대적으로 깊음</a:t>
            </a:r>
            <a:endParaRPr lang="en-US" altLang="ko-KR" sz="145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-   </a:t>
            </a:r>
            <a:r>
              <a:rPr lang="en-US" altLang="ko-KR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num_leaves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(31) :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하나의 트리가 가질 수 있는 최대 리프 개수</a:t>
            </a:r>
            <a:endParaRPr lang="en-US" altLang="ko-KR" sz="145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샘플링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pPr marL="742950" lvl="1" indent="-28575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en-US" altLang="ko-KR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sub_sample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(0.9) :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행 샘플링</a:t>
            </a:r>
            <a:endParaRPr lang="en-US" altLang="ko-KR" sz="145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742950" lvl="1" indent="-28575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en-US" altLang="ko-KR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Colsample_bytree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(0.9) :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칼럼에 대한 샘플링</a:t>
            </a:r>
            <a:endParaRPr lang="en-US" altLang="ko-KR" sz="145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4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-  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n_jobs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(5</a:t>
            </a:r>
            <a:r>
              <a:rPr lang="en-US" altLang="ko-KR" sz="14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): </a:t>
            </a:r>
            <a:r>
              <a:rPr lang="ko-KR" altLang="en-US" sz="14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병렬 스레드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수</a:t>
            </a:r>
            <a:endParaRPr lang="en-US" altLang="ko-KR" sz="145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규제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pPr lvl="1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-    </a:t>
            </a:r>
            <a:r>
              <a:rPr lang="en-US" altLang="ko-KR" sz="14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lambda_l1(</a:t>
            </a:r>
            <a:r>
              <a:rPr lang="en-US" altLang="ko-KR" sz="145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reg_lambda</a:t>
            </a:r>
            <a:r>
              <a:rPr lang="en-US" altLang="ko-KR" sz="14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), lambda_l2(</a:t>
            </a:r>
            <a:r>
              <a:rPr lang="en-US" altLang="ko-KR" sz="145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reg_lambda</a:t>
            </a:r>
            <a:r>
              <a:rPr lang="en-US" altLang="ko-KR" sz="14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310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6337" y="0"/>
            <a:ext cx="12208336" cy="29400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8000" tIns="18000" rIns="18000" bIns="18000" anchor="ctr" anchorCtr="0">
            <a:prstTxWarp prst="textNoShape">
              <a:avLst/>
            </a:prstTxWarp>
          </a:bodyPr>
          <a:lstStyle/>
          <a:p>
            <a:pPr marL="85725" marR="0" indent="-85725" defTabSz="914400" rtl="0" eaLnBrk="0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/>
            </a:pPr>
            <a:endParaRPr lang="ko-KR" altLang="en-US" sz="700" b="1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" name="제목 1"/>
          <p:cNvSpPr txBox="1"/>
          <p:nvPr/>
        </p:nvSpPr>
        <p:spPr>
          <a:xfrm>
            <a:off x="166773" y="513633"/>
            <a:ext cx="7128000" cy="350830"/>
          </a:xfrm>
          <a:prstGeom prst="rect">
            <a:avLst/>
          </a:prstGeom>
          <a:noFill/>
          <a:ln w="12700">
            <a:noFill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kumimoji="1" sz="1800" b="1" spc="-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9pPr>
          </a:lstStyle>
          <a:p>
            <a:pPr>
              <a:defRPr/>
            </a:pPr>
            <a:r>
              <a:rPr lang="en-US" altLang="ko-KR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3.2 </a:t>
            </a:r>
            <a:r>
              <a:rPr lang="en-US" altLang="ko-KR" sz="200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CatBoost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하이퍼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파라미터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 튜닝</a:t>
            </a:r>
            <a:endParaRPr lang="ko-KR" altLang="en-US" sz="200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>
          <a:xfrm>
            <a:off x="7384027" y="383861"/>
            <a:ext cx="4704466" cy="520142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r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defRPr>
            </a:lvl1pPr>
            <a:lvl2pPr marL="4572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2pPr>
            <a:lvl3pPr marL="9144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3pPr>
            <a:lvl4pPr marL="13716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4pPr>
            <a:lvl5pPr marL="18288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5pPr>
            <a:lvl6pPr marL="22860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6pPr>
            <a:lvl7pPr marL="27432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7pPr>
            <a:lvl8pPr marL="32004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8pPr>
            <a:lvl9pPr marL="36576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300" b="0" dirty="0" err="1">
                <a:solidFill>
                  <a:schemeClr val="tx1"/>
                </a:solidFill>
                <a:latin typeface="HY헤드라인M"/>
                <a:ea typeface="HY헤드라인M"/>
              </a:rPr>
              <a:t>Kaggle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Titanic Project</a:t>
            </a:r>
          </a:p>
          <a:p>
            <a:pPr lvl="0">
              <a:defRPr/>
            </a:pP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3. </a:t>
            </a:r>
            <a:r>
              <a:rPr lang="ko-KR" altLang="en-US" sz="1300" b="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하이퍼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1300" b="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파라미터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 튜닝 </a:t>
            </a: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&gt; 3.2 </a:t>
            </a:r>
            <a:r>
              <a:rPr lang="en-US" altLang="ko-KR" sz="1300" b="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CatBoost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1300" b="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하이퍼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1300" b="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파라미터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 튜닝</a:t>
            </a:r>
            <a:endParaRPr lang="ko-KR" altLang="en-US" sz="1300" b="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66773" y="912888"/>
            <a:ext cx="11921719" cy="476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66773" y="1123631"/>
            <a:ext cx="12208336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en-US" altLang="ko-KR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LightGBM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같은 접근법으로 튜닝</a:t>
            </a:r>
            <a:endParaRPr lang="en-US" altLang="ko-KR" sz="145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42900" indent="-34290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Iterations(500) :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반복 수행하는 트리 개수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크면 성능이 올라가나</a:t>
            </a:r>
            <a:r>
              <a:rPr lang="en-US" altLang="ko-KR" sz="14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너무 크면 </a:t>
            </a:r>
            <a:r>
              <a:rPr lang="ko-KR" altLang="en-US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과적합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marL="342900" indent="-34290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en-US" altLang="ko-KR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learning_rate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(0.09):</a:t>
            </a:r>
          </a:p>
          <a:p>
            <a:pPr marL="342900" indent="-34290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Boosting:</a:t>
            </a:r>
          </a:p>
          <a:p>
            <a:pPr lvl="1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-  DART: tree dropout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적용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수행시간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긴편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lvl="1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트리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</a:p>
          <a:p>
            <a:pPr lvl="1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-   depth(9) :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깊이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, Level-wise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방식보단 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leaf-wise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방식이 상대적으로 깊음</a:t>
            </a:r>
            <a:endParaRPr lang="en-US" altLang="ko-KR" sz="145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샘플링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pPr marL="742950" lvl="1" indent="-28575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en-US" altLang="ko-KR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Sub_sample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(0.9) :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행 샘플링</a:t>
            </a:r>
            <a:endParaRPr lang="en-US" altLang="ko-KR" sz="145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742950" lvl="1" indent="-28575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en-US" altLang="ko-KR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Colsample_bytree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(0.9) : </a:t>
            </a:r>
            <a:r>
              <a:rPr lang="ko-KR" altLang="en-US" sz="14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칼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럼에 대한 샘플링</a:t>
            </a:r>
            <a:endParaRPr lang="en-US" altLang="ko-KR" sz="145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4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규제</a:t>
            </a:r>
            <a:r>
              <a:rPr lang="en-US" altLang="ko-KR" sz="14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pPr lvl="1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4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-    lambda_l1(</a:t>
            </a:r>
            <a:r>
              <a:rPr lang="en-US" altLang="ko-KR" sz="145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reg_lambda</a:t>
            </a:r>
            <a:r>
              <a:rPr lang="en-US" altLang="ko-KR" sz="14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), lambda_l2(</a:t>
            </a:r>
            <a:r>
              <a:rPr lang="en-US" altLang="ko-KR" sz="145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reg_lambda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sz="145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768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6337" y="0"/>
            <a:ext cx="12208336" cy="29400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8000" tIns="18000" rIns="18000" bIns="18000" anchor="ctr" anchorCtr="0">
            <a:prstTxWarp prst="textNoShape">
              <a:avLst/>
            </a:prstTxWarp>
          </a:bodyPr>
          <a:lstStyle/>
          <a:p>
            <a:pPr marL="85725" marR="0" indent="-85725" defTabSz="914400" rtl="0" eaLnBrk="0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/>
            </a:pPr>
            <a:endParaRPr lang="ko-KR" altLang="en-US" sz="700" b="1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" name="제목 1"/>
          <p:cNvSpPr txBox="1"/>
          <p:nvPr/>
        </p:nvSpPr>
        <p:spPr>
          <a:xfrm>
            <a:off x="166773" y="513633"/>
            <a:ext cx="7128000" cy="350830"/>
          </a:xfrm>
          <a:prstGeom prst="rect">
            <a:avLst/>
          </a:prstGeom>
          <a:noFill/>
          <a:ln w="12700">
            <a:noFill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kumimoji="1" sz="1800" b="1" spc="-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9pPr>
          </a:lstStyle>
          <a:p>
            <a:pPr>
              <a:defRPr/>
            </a:pPr>
            <a:r>
              <a:rPr lang="en-US" altLang="ko-KR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3.3 </a:t>
            </a:r>
            <a:r>
              <a:rPr lang="en-US" altLang="ko-KR" sz="200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XGBoost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하이퍼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파라미터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 튜닝</a:t>
            </a:r>
            <a:endParaRPr lang="ko-KR" altLang="en-US" sz="200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>
          <a:xfrm>
            <a:off x="7390015" y="383861"/>
            <a:ext cx="4698477" cy="520142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r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defRPr>
            </a:lvl1pPr>
            <a:lvl2pPr marL="4572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2pPr>
            <a:lvl3pPr marL="9144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3pPr>
            <a:lvl4pPr marL="13716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4pPr>
            <a:lvl5pPr marL="18288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5pPr>
            <a:lvl6pPr marL="22860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6pPr>
            <a:lvl7pPr marL="27432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7pPr>
            <a:lvl8pPr marL="32004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8pPr>
            <a:lvl9pPr marL="36576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300" b="0" dirty="0" err="1">
                <a:solidFill>
                  <a:schemeClr val="tx1"/>
                </a:solidFill>
                <a:latin typeface="HY헤드라인M"/>
                <a:ea typeface="HY헤드라인M"/>
              </a:rPr>
              <a:t>Kaggle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Titanic Project</a:t>
            </a:r>
          </a:p>
          <a:p>
            <a:pPr lvl="0">
              <a:defRPr/>
            </a:pP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3. </a:t>
            </a:r>
            <a:r>
              <a:rPr lang="ko-KR" altLang="en-US" sz="1300" b="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하이퍼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1300" b="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파라미터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 튜닝 </a:t>
            </a: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&gt; 3.3 </a:t>
            </a:r>
            <a:r>
              <a:rPr lang="en-US" altLang="ko-KR" sz="1300" b="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XGBoost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1300" b="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하이퍼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1300" b="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파라미터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 튜닝</a:t>
            </a:r>
            <a:endParaRPr lang="ko-KR" altLang="en-US" sz="1300" b="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66773" y="912888"/>
            <a:ext cx="11921719" cy="476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66773" y="1114978"/>
            <a:ext cx="12208336" cy="5763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en-US" altLang="ko-KR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n_esitmators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num_iterations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)(500) :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반복 수행하는 트리 개수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크면 성능이 올라가나</a:t>
            </a:r>
            <a:r>
              <a:rPr lang="en-US" altLang="ko-KR" sz="14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너무 크면 </a:t>
            </a:r>
            <a:r>
              <a:rPr lang="ko-KR" altLang="en-US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과적합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marL="342900" indent="-34290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en-US" altLang="ko-KR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learning_rate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(0.01):</a:t>
            </a:r>
          </a:p>
          <a:p>
            <a:pPr marL="342900" indent="-34290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Boosting:</a:t>
            </a:r>
          </a:p>
          <a:p>
            <a:pPr lvl="1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-  DART: tree dropout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적용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수행시간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긴편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lvl="1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트리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</a:p>
          <a:p>
            <a:pPr lvl="1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-   </a:t>
            </a:r>
            <a:r>
              <a:rPr lang="en-US" altLang="ko-KR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max_depth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(9) :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깊이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, Level-wise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방식보단 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leaf-wise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방식이 상대적으로 깊음</a:t>
            </a:r>
            <a:endParaRPr lang="en-US" altLang="ko-KR" sz="145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-   </a:t>
            </a:r>
            <a:r>
              <a:rPr lang="en-US" altLang="ko-KR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num_leaves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(31) :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하나의 트리가 가질 수 있는 최대 리프 개수</a:t>
            </a:r>
            <a:endParaRPr lang="en-US" altLang="ko-KR" sz="145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샘플링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pPr marL="742950" lvl="1" indent="-28575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en-US" altLang="ko-KR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sub_sample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(0.9) :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행 샘플링</a:t>
            </a:r>
            <a:endParaRPr lang="en-US" altLang="ko-KR" sz="145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742950" lvl="1" indent="-28575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en-US" altLang="ko-KR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Colsample_bytree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(0.9) : </a:t>
            </a:r>
            <a:r>
              <a:rPr lang="ko-KR" altLang="en-US" sz="14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칼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럼에 대한 샘플링</a:t>
            </a:r>
            <a:endParaRPr lang="en-US" altLang="ko-KR" sz="145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742950" lvl="1" indent="-28575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en-US" altLang="ko-KR" sz="14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n_jobs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(5): </a:t>
            </a:r>
            <a:r>
              <a:rPr lang="ko-KR" altLang="en-US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병렬 스레드 수</a:t>
            </a:r>
            <a:endParaRPr lang="en-US" altLang="ko-KR" sz="145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4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4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규제</a:t>
            </a:r>
            <a:r>
              <a:rPr lang="en-US" altLang="ko-KR" sz="14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pPr lvl="1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4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-    lambda_l1(</a:t>
            </a:r>
            <a:r>
              <a:rPr lang="en-US" altLang="ko-KR" sz="145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reg_lambda</a:t>
            </a:r>
            <a:r>
              <a:rPr lang="en-US" altLang="ko-KR" sz="14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), lambda_l2(</a:t>
            </a:r>
            <a:r>
              <a:rPr lang="en-US" altLang="ko-KR" sz="145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reg_lambda</a:t>
            </a:r>
            <a:r>
              <a:rPr lang="en-US" altLang="ko-KR" sz="14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sz="145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72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16337" y="1"/>
            <a:ext cx="12208336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20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98680" y="1645919"/>
            <a:ext cx="6624000" cy="4081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2908286" y="3436621"/>
            <a:ext cx="6204773" cy="471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tabLst/>
            </a:pPr>
            <a:endParaRPr lang="ko-KR" altLang="en-US" sz="1000" b="0" dirty="0" smtClean="0">
              <a:latin typeface="+mn-ea"/>
              <a:ea typeface="+mn-ea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698680" y="1139024"/>
            <a:ext cx="6624000" cy="5068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Ⅳ. </a:t>
            </a:r>
            <a:r>
              <a:rPr lang="ko-KR" altLang="en-US" sz="3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  <a:endParaRPr lang="ko-KR" altLang="en-US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908288" y="1840047"/>
            <a:ext cx="6204773" cy="471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tabLst/>
            </a:pPr>
            <a:endParaRPr lang="ko-KR" altLang="en-US" sz="1000" b="0" dirty="0" smtClean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08288" y="1891050"/>
            <a:ext cx="16305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  <a:buSzPct val="90000"/>
            </a:pP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대회 개요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908287" y="2625671"/>
            <a:ext cx="6204773" cy="471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tabLst/>
            </a:pPr>
            <a:endParaRPr lang="ko-KR" altLang="en-US" sz="1000" b="0" dirty="0" smtClean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08287" y="2675838"/>
            <a:ext cx="35637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  <a:buSzPct val="90000"/>
            </a:pPr>
            <a:r>
              <a:rPr lang="en-US" altLang="ko-KR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EDA(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탐색적 데이터 분석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908286" y="4241541"/>
            <a:ext cx="6204773" cy="471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tabLst/>
            </a:pPr>
            <a:endParaRPr lang="ko-KR" altLang="en-US" sz="1000" b="0" dirty="0" smtClean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08286" y="4290523"/>
            <a:ext cx="1023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  <a:buSzPct val="90000"/>
            </a:pPr>
            <a:r>
              <a:rPr lang="en-US" altLang="ko-KR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모델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08286" y="3487624"/>
            <a:ext cx="2746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  <a:buSzPct val="90000"/>
            </a:pPr>
            <a:r>
              <a:rPr lang="en-US" altLang="ko-KR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하이퍼</a:t>
            </a:r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파라미터</a:t>
            </a:r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튜닝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2898822" y="5033195"/>
            <a:ext cx="6204773" cy="471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tabLst/>
            </a:pPr>
            <a:endParaRPr lang="ko-KR" altLang="en-US" sz="1000" b="0" dirty="0" smtClean="0">
              <a:latin typeface="+mn-ea"/>
              <a:ea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08286" y="5089756"/>
            <a:ext cx="1023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  <a:buSzPct val="90000"/>
            </a:pPr>
            <a:r>
              <a:rPr lang="en-US" altLang="ko-KR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결론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713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2"/>
          <p:cNvSpPr/>
          <p:nvPr/>
        </p:nvSpPr>
        <p:spPr>
          <a:xfrm>
            <a:off x="-16337" y="0"/>
            <a:ext cx="12208336" cy="29400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8000" tIns="18000" rIns="18000" bIns="18000" anchor="ctr" anchorCtr="0">
            <a:prstTxWarp prst="textNoShape">
              <a:avLst/>
            </a:prstTxWarp>
          </a:bodyPr>
          <a:lstStyle/>
          <a:p>
            <a:pPr marL="85725" marR="0" indent="-85725" defTabSz="914400" rtl="0" eaLnBrk="0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/>
            </a:pPr>
            <a:endParaRPr lang="ko-KR" altLang="en-US" sz="700" b="1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6337" y="294005"/>
            <a:ext cx="12208337" cy="656399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 4</a:t>
            </a:r>
            <a:endParaRPr lang="en-US" altLang="ko-KR" sz="20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endParaRPr lang="en-US" altLang="ko-KR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소개 및 비교</a:t>
            </a:r>
            <a:endParaRPr lang="en-US" altLang="ko-KR" sz="20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endParaRPr lang="en-US" altLang="ko-KR" sz="20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en-US" altLang="ko-KR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최신 알고리즘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6337" y="0"/>
            <a:ext cx="12208336" cy="29400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8000" tIns="18000" rIns="18000" bIns="18000" anchor="ctr" anchorCtr="0">
            <a:prstTxWarp prst="textNoShape">
              <a:avLst/>
            </a:prstTxWarp>
          </a:bodyPr>
          <a:lstStyle/>
          <a:p>
            <a:pPr marL="85725" marR="0" indent="-85725" defTabSz="914400" rtl="0" eaLnBrk="0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/>
            </a:pPr>
            <a:endParaRPr lang="ko-KR" altLang="en-US" sz="700" b="1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" name="제목 1"/>
          <p:cNvSpPr txBox="1"/>
          <p:nvPr/>
        </p:nvSpPr>
        <p:spPr>
          <a:xfrm>
            <a:off x="166773" y="513633"/>
            <a:ext cx="7128000" cy="350830"/>
          </a:xfrm>
          <a:prstGeom prst="rect">
            <a:avLst/>
          </a:prstGeom>
          <a:noFill/>
          <a:ln w="12700">
            <a:noFill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kumimoji="1" sz="1800" b="1" spc="-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9pPr>
          </a:lstStyle>
          <a:p>
            <a:pPr lvl="0">
              <a:defRPr/>
            </a:pPr>
            <a:r>
              <a:rPr lang="en-US" altLang="ko-KR" sz="2000" dirty="0">
                <a:solidFill>
                  <a:schemeClr val="tx1"/>
                </a:solidFill>
                <a:latin typeface="HY헤드라인M"/>
                <a:ea typeface="HY헤드라인M"/>
              </a:rPr>
              <a:t>4</a:t>
            </a:r>
            <a:r>
              <a:rPr lang="en-US" altLang="ko-KR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.1 </a:t>
            </a:r>
            <a:r>
              <a:rPr lang="en-US" altLang="ko-KR" sz="200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LightGBM</a:t>
            </a:r>
            <a:endParaRPr lang="ko-KR" altLang="en-US" sz="200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>
          <a:xfrm>
            <a:off x="7558635" y="383861"/>
            <a:ext cx="4529857" cy="511489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r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defRPr>
            </a:lvl1pPr>
            <a:lvl2pPr marL="4572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2pPr>
            <a:lvl3pPr marL="9144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3pPr>
            <a:lvl4pPr marL="13716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4pPr>
            <a:lvl5pPr marL="18288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5pPr>
            <a:lvl6pPr marL="22860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6pPr>
            <a:lvl7pPr marL="27432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7pPr>
            <a:lvl8pPr marL="32004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8pPr>
            <a:lvl9pPr marL="36576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300" b="0" dirty="0" err="1">
                <a:solidFill>
                  <a:schemeClr val="tx1"/>
                </a:solidFill>
                <a:latin typeface="HY헤드라인M"/>
                <a:ea typeface="HY헤드라인M"/>
              </a:rPr>
              <a:t>Kaggle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Titanic Project</a:t>
            </a:r>
          </a:p>
          <a:p>
            <a:pPr lvl="0">
              <a:defRPr/>
            </a:pP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4.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모델 소개 및 비교 </a:t>
            </a: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&gt; 4.1 </a:t>
            </a:r>
            <a:r>
              <a:rPr lang="en-US" altLang="ko-KR" sz="1300" b="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LightGBM</a:t>
            </a:r>
            <a:endParaRPr lang="ko-KR" altLang="en-US" sz="1300" b="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66773" y="912888"/>
            <a:ext cx="11921719" cy="476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66773" y="1483346"/>
            <a:ext cx="1220833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en-US" altLang="ko-KR" sz="190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LightGBM</a:t>
            </a: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은 </a:t>
            </a:r>
            <a:r>
              <a:rPr lang="en-US" altLang="ko-KR" sz="190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XGBoost</a:t>
            </a: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와 함께 인기 있는 </a:t>
            </a:r>
            <a:r>
              <a:rPr lang="ko-KR" altLang="en-US" sz="190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부스팅</a:t>
            </a: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계열 모델입니다</a:t>
            </a:r>
            <a:r>
              <a:rPr lang="en-US" altLang="ko-KR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marL="342900" indent="-34290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장점</a:t>
            </a:r>
            <a:r>
              <a:rPr lang="en-US" altLang="ko-KR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학습과 예측 속도가 </a:t>
            </a:r>
            <a:r>
              <a:rPr lang="en-US" altLang="ko-KR" sz="190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XGBoost</a:t>
            </a: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에 비해 빠름</a:t>
            </a:r>
            <a:r>
              <a:rPr lang="en-US" altLang="ko-KR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90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카테고리형</a:t>
            </a: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피처 자동 변환</a:t>
            </a:r>
            <a:endParaRPr lang="en-US" altLang="ko-KR" sz="190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42900" indent="-34290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endParaRPr lang="en-US" altLang="ko-KR" sz="19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42900" indent="-34290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트리 분할</a:t>
            </a:r>
            <a:r>
              <a:rPr lang="en-US" altLang="ko-KR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리프 중심</a:t>
            </a:r>
            <a:r>
              <a:rPr lang="en-US" altLang="ko-KR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(Leaf-</a:t>
            </a:r>
            <a:r>
              <a:rPr lang="en-US" altLang="ko-KR" sz="190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wist</a:t>
            </a:r>
            <a:r>
              <a:rPr lang="en-US" altLang="ko-KR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트리 분할 방식 </a:t>
            </a:r>
            <a:r>
              <a:rPr lang="en-US" altLang="ko-KR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비대칭적인 규칙 트리</a:t>
            </a:r>
            <a:r>
              <a:rPr lang="en-US" altLang="ko-KR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marL="800100" lvl="1" indent="-34290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장점 </a:t>
            </a:r>
            <a:r>
              <a:rPr lang="en-US" altLang="ko-KR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예측 오류 손실 최소화</a:t>
            </a:r>
            <a:endParaRPr lang="en-US" altLang="ko-KR" sz="190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800100" lvl="1" indent="-342900">
              <a:spcBef>
                <a:spcPts val="1800"/>
              </a:spcBef>
              <a:buClr>
                <a:schemeClr val="tx1"/>
              </a:buClr>
              <a:buSzPct val="90000"/>
              <a:buFontTx/>
              <a:buChar char="-"/>
              <a:defRPr/>
            </a:pP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단점 </a:t>
            </a:r>
            <a:r>
              <a:rPr lang="en-US" altLang="ko-KR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90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오버피팅에</a:t>
            </a: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약함</a:t>
            </a:r>
            <a:endParaRPr lang="en-US" altLang="ko-KR" sz="19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655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6337" y="0"/>
            <a:ext cx="12208336" cy="29400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8000" tIns="18000" rIns="18000" bIns="18000" anchor="ctr" anchorCtr="0">
            <a:prstTxWarp prst="textNoShape">
              <a:avLst/>
            </a:prstTxWarp>
          </a:bodyPr>
          <a:lstStyle/>
          <a:p>
            <a:pPr marL="85725" marR="0" indent="-85725" defTabSz="914400" rtl="0" eaLnBrk="0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/>
            </a:pPr>
            <a:endParaRPr lang="ko-KR" altLang="en-US" sz="700" b="1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" name="제목 1"/>
          <p:cNvSpPr txBox="1"/>
          <p:nvPr/>
        </p:nvSpPr>
        <p:spPr>
          <a:xfrm>
            <a:off x="166773" y="513633"/>
            <a:ext cx="7128000" cy="350830"/>
          </a:xfrm>
          <a:prstGeom prst="rect">
            <a:avLst/>
          </a:prstGeom>
          <a:noFill/>
          <a:ln w="12700">
            <a:noFill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kumimoji="1" sz="1800" b="1" spc="-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9pPr>
          </a:lstStyle>
          <a:p>
            <a:pPr lvl="0">
              <a:defRPr/>
            </a:pPr>
            <a:r>
              <a:rPr lang="en-US" altLang="ko-KR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4.2 </a:t>
            </a:r>
            <a:r>
              <a:rPr lang="en-US" altLang="ko-KR" sz="200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CatBoost</a:t>
            </a:r>
            <a:endParaRPr lang="ko-KR" altLang="en-US" sz="200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>
          <a:xfrm>
            <a:off x="7558635" y="383861"/>
            <a:ext cx="4529857" cy="520142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r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defRPr>
            </a:lvl1pPr>
            <a:lvl2pPr marL="4572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2pPr>
            <a:lvl3pPr marL="9144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3pPr>
            <a:lvl4pPr marL="13716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4pPr>
            <a:lvl5pPr marL="18288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5pPr>
            <a:lvl6pPr marL="22860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6pPr>
            <a:lvl7pPr marL="27432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7pPr>
            <a:lvl8pPr marL="32004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8pPr>
            <a:lvl9pPr marL="36576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300" b="0" dirty="0" err="1">
                <a:solidFill>
                  <a:schemeClr val="tx1"/>
                </a:solidFill>
                <a:latin typeface="HY헤드라인M"/>
                <a:ea typeface="HY헤드라인M"/>
              </a:rPr>
              <a:t>Kaggle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Titanic Project</a:t>
            </a:r>
          </a:p>
          <a:p>
            <a:pPr lvl="0">
              <a:defRPr/>
            </a:pP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4.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모델 소개 및 비교 </a:t>
            </a: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&gt; 4.2 </a:t>
            </a:r>
            <a:r>
              <a:rPr lang="en-US" altLang="ko-KR" sz="1300" b="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CatBoost</a:t>
            </a:r>
            <a:endParaRPr lang="ko-KR" altLang="en-US" sz="1300" b="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66773" y="912888"/>
            <a:ext cx="11921719" cy="476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66773" y="1483346"/>
            <a:ext cx="12208336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대칭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트리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CatBoost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와 다른 </a:t>
            </a:r>
            <a:r>
              <a:rPr lang="ko-KR" altLang="en-US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부스팅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 알고리즘의 주요 차이점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endParaRPr lang="en-US" altLang="ko-KR" sz="200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예측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시간을 줄이는 데 도움 </a:t>
            </a:r>
            <a:r>
              <a:rPr lang="ko-KR" altLang="en-US" sz="2000" b="1" dirty="0">
                <a:latin typeface="돋움체" panose="020B0609000101010101" pitchFamily="49" charset="-127"/>
                <a:ea typeface="돋움체" panose="020B0609000101010101" pitchFamily="49" charset="-127"/>
              </a:rPr>
              <a:t/>
            </a:r>
            <a:br>
              <a:rPr lang="ko-KR" altLang="en-US" sz="2000" b="1" dirty="0"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2000" b="1" dirty="0">
                <a:latin typeface="돋움체" panose="020B0609000101010101" pitchFamily="49" charset="-127"/>
                <a:ea typeface="돋움체" panose="020B0609000101010101" pitchFamily="49" charset="-127"/>
              </a:rPr>
              <a:t/>
            </a:r>
            <a:br>
              <a:rPr lang="ko-KR" altLang="en-US" sz="2000" b="1" dirty="0"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지연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시간이 짧은 환경에서 매우 중요</a:t>
            </a:r>
            <a:endParaRPr lang="ko-KR" altLang="en-US" sz="20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기존의 </a:t>
            </a:r>
            <a:r>
              <a:rPr lang="ko-KR" altLang="en-US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부스팅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 모델 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일괄적으로 모든 훈련 데이터를 대상으로 </a:t>
            </a:r>
            <a:r>
              <a:rPr lang="ko-KR" altLang="en-US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잔차</a:t>
            </a: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계산</a:t>
            </a:r>
            <a:r>
              <a:rPr lang="ko-KR" altLang="en-US" sz="2000" b="1" dirty="0">
                <a:latin typeface="돋움체" panose="020B0609000101010101" pitchFamily="49" charset="-127"/>
                <a:ea typeface="돋움체" panose="020B0609000101010101" pitchFamily="49" charset="-127"/>
              </a:rPr>
              <a:t/>
            </a:r>
            <a:br>
              <a:rPr lang="ko-KR" altLang="en-US" sz="2000" b="1" dirty="0">
                <a:latin typeface="돋움체" panose="020B0609000101010101" pitchFamily="49" charset="-127"/>
                <a:ea typeface="돋움체" panose="020B0609000101010101" pitchFamily="49" charset="-127"/>
              </a:rPr>
            </a:br>
            <a:endParaRPr lang="en-US" altLang="ko-KR" sz="200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Catboost</a:t>
            </a:r>
            <a:r>
              <a:rPr lang="en-US" altLang="ko-KR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 일부만 가지고 </a:t>
            </a:r>
            <a:r>
              <a:rPr lang="ko-KR" altLang="en-US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잔차</a:t>
            </a: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계산 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-&gt;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모델 생성 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-&gt;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모델로 예측한 값을 남은 데이터의 </a:t>
            </a:r>
            <a:r>
              <a:rPr lang="ko-KR" altLang="en-US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잔차로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 사용</a:t>
            </a:r>
            <a:endParaRPr lang="ko-KR" altLang="en-US" sz="20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현재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데이터의 </a:t>
            </a: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타깃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값을 사용하지 않고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이전 데이터들의 </a:t>
            </a: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타깃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값만을 사용 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-&gt; Data Leakage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없음</a:t>
            </a:r>
            <a:endParaRPr lang="ko-KR" altLang="en-US" sz="20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ko-KR" altLang="en-US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파라미터</a:t>
            </a: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최적화 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파라미터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 튜닝에 크게 신경 쓰지 않아도 됨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20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단점 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데이터 대부분이 </a:t>
            </a:r>
            <a:r>
              <a:rPr lang="ko-KR" altLang="en-US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수치형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 변수인 경우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LightGBM</a:t>
            </a:r>
            <a:r>
              <a:rPr lang="en-US" altLang="ko-KR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보다 학습 속도가 느림</a:t>
            </a:r>
            <a:r>
              <a:rPr lang="en-US" altLang="ko-KR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20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2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6337" y="0"/>
            <a:ext cx="12208336" cy="29400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8000" tIns="18000" rIns="18000" bIns="18000" anchor="ctr" anchorCtr="0">
            <a:prstTxWarp prst="textNoShape">
              <a:avLst/>
            </a:prstTxWarp>
          </a:bodyPr>
          <a:lstStyle/>
          <a:p>
            <a:pPr marL="85725" marR="0" indent="-85725" defTabSz="914400" rtl="0" eaLnBrk="0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/>
            </a:pPr>
            <a:endParaRPr lang="ko-KR" altLang="en-US" sz="700" b="1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" name="제목 1"/>
          <p:cNvSpPr txBox="1"/>
          <p:nvPr/>
        </p:nvSpPr>
        <p:spPr>
          <a:xfrm>
            <a:off x="166773" y="513633"/>
            <a:ext cx="7128000" cy="350830"/>
          </a:xfrm>
          <a:prstGeom prst="rect">
            <a:avLst/>
          </a:prstGeom>
          <a:noFill/>
          <a:ln w="12700">
            <a:noFill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kumimoji="1" sz="1800" b="1" spc="-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9pPr>
          </a:lstStyle>
          <a:p>
            <a:pPr lvl="0">
              <a:defRPr/>
            </a:pPr>
            <a:r>
              <a:rPr lang="en-US" altLang="ko-KR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4.3 </a:t>
            </a:r>
            <a:r>
              <a:rPr lang="en-US" altLang="ko-KR" sz="200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XGBoost</a:t>
            </a:r>
            <a:endParaRPr lang="ko-KR" altLang="en-US" sz="200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>
          <a:xfrm>
            <a:off x="7558635" y="383861"/>
            <a:ext cx="4529857" cy="520142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r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defRPr>
            </a:lvl1pPr>
            <a:lvl2pPr marL="4572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2pPr>
            <a:lvl3pPr marL="9144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3pPr>
            <a:lvl4pPr marL="13716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4pPr>
            <a:lvl5pPr marL="18288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5pPr>
            <a:lvl6pPr marL="22860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6pPr>
            <a:lvl7pPr marL="27432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7pPr>
            <a:lvl8pPr marL="32004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8pPr>
            <a:lvl9pPr marL="36576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300" b="0" dirty="0" err="1">
                <a:solidFill>
                  <a:schemeClr val="tx1"/>
                </a:solidFill>
                <a:latin typeface="HY헤드라인M"/>
                <a:ea typeface="HY헤드라인M"/>
              </a:rPr>
              <a:t>Kaggle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Titanic Project</a:t>
            </a:r>
          </a:p>
          <a:p>
            <a:pPr lvl="0">
              <a:defRPr/>
            </a:pP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4.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모델 소개 및 비교 </a:t>
            </a: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&gt; 4.3 </a:t>
            </a:r>
            <a:r>
              <a:rPr lang="en-US" altLang="ko-KR" sz="1300" b="0" dirty="0" err="1" smtClean="0">
                <a:solidFill>
                  <a:schemeClr val="tx1"/>
                </a:solidFill>
                <a:latin typeface="HY헤드라인M"/>
                <a:ea typeface="HY헤드라인M"/>
              </a:rPr>
              <a:t>XGBoost</a:t>
            </a:r>
            <a:endParaRPr lang="ko-KR" altLang="en-US" sz="1300" b="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66773" y="912888"/>
            <a:ext cx="11921719" cy="476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66773" y="1483346"/>
            <a:ext cx="12208336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장점 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병렬 연산을 지원하여 계산 속도를 향상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. GPU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를 </a:t>
            </a: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사용할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수 있는 옵션을 제공</a:t>
            </a:r>
            <a:endParaRPr lang="ko-KR" altLang="en-US" sz="20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과적합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(Overfitting)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을 </a:t>
            </a: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제어하기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위해 두 가지 방법</a:t>
            </a:r>
            <a:endParaRPr lang="ko-KR" altLang="en-US" sz="20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모델의 복잡도를 제어 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– </a:t>
            </a:r>
            <a:r>
              <a:rPr lang="ko-KR" altLang="en-US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하이퍼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파라미터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max_depth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min_child_weight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, gamma)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 사용</a:t>
            </a:r>
            <a:endParaRPr lang="ko-KR" altLang="en-US" sz="20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. Random Value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를 추가 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- subsample, </a:t>
            </a:r>
            <a:r>
              <a:rPr lang="en-US" altLang="ko-KR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colsample_bytree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파라미터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 사용</a:t>
            </a:r>
            <a:endParaRPr lang="ko-KR" altLang="en-US" sz="20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단점</a:t>
            </a:r>
            <a:endParaRPr lang="ko-KR" altLang="en-US" sz="20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학습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데이터에 예민하게 반응</a:t>
            </a:r>
            <a:endParaRPr lang="ko-KR" altLang="en-US" sz="20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튜닝을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할 때 손 봐야할 </a:t>
            </a:r>
            <a:r>
              <a:rPr lang="ko-KR" altLang="en-US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파라미터가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 너무 많음 </a:t>
            </a:r>
            <a:endParaRPr lang="ko-KR" altLang="en-US" sz="20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2000" dirty="0">
              <a:latin typeface="+mj-lt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08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383280" y="2080171"/>
            <a:ext cx="4289367" cy="202664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16337" y="0"/>
            <a:ext cx="12208336" cy="29400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8000" tIns="18000" rIns="18000" bIns="18000" anchor="ctr" anchorCtr="0">
            <a:prstTxWarp prst="textNoShape">
              <a:avLst/>
            </a:prstTxWarp>
          </a:bodyPr>
          <a:lstStyle/>
          <a:p>
            <a:pPr marL="85725" marR="0" indent="-85725" defTabSz="914400" rtl="0" eaLnBrk="0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/>
            </a:pPr>
            <a:endParaRPr lang="ko-KR" altLang="en-US" sz="700" b="1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" name="제목 1"/>
          <p:cNvSpPr txBox="1"/>
          <p:nvPr/>
        </p:nvSpPr>
        <p:spPr>
          <a:xfrm>
            <a:off x="166773" y="513633"/>
            <a:ext cx="7128000" cy="350830"/>
          </a:xfrm>
          <a:prstGeom prst="rect">
            <a:avLst/>
          </a:prstGeom>
          <a:noFill/>
          <a:ln w="12700">
            <a:noFill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kumimoji="1" sz="1800" b="1" spc="-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9pPr>
          </a:lstStyle>
          <a:p>
            <a:pPr>
              <a:defRPr/>
            </a:pPr>
            <a:r>
              <a:rPr lang="en-US" altLang="ko-KR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4.4 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최종 </a:t>
            </a:r>
            <a:r>
              <a:rPr lang="ko-KR" altLang="en-US" sz="2000" dirty="0">
                <a:solidFill>
                  <a:schemeClr val="tx1"/>
                </a:solidFill>
                <a:latin typeface="HY헤드라인M"/>
                <a:ea typeface="HY헤드라인M"/>
              </a:rPr>
              <a:t>모델 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선정 </a:t>
            </a:r>
            <a:r>
              <a:rPr lang="en-US" altLang="ko-KR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/ 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모델 성능 평가</a:t>
            </a:r>
            <a:endParaRPr lang="ko-KR" altLang="en-US" sz="200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>
          <a:xfrm>
            <a:off x="7672647" y="383861"/>
            <a:ext cx="4415845" cy="520142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r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defRPr>
            </a:lvl1pPr>
            <a:lvl2pPr marL="4572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2pPr>
            <a:lvl3pPr marL="9144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3pPr>
            <a:lvl4pPr marL="13716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4pPr>
            <a:lvl5pPr marL="18288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5pPr>
            <a:lvl6pPr marL="22860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6pPr>
            <a:lvl7pPr marL="27432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7pPr>
            <a:lvl8pPr marL="32004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8pPr>
            <a:lvl9pPr marL="36576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300" b="0" dirty="0" err="1">
                <a:solidFill>
                  <a:schemeClr val="tx1"/>
                </a:solidFill>
                <a:latin typeface="HY헤드라인M"/>
                <a:ea typeface="HY헤드라인M"/>
              </a:rPr>
              <a:t>Kaggle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Titanic Project</a:t>
            </a:r>
          </a:p>
          <a:p>
            <a:pPr lvl="0">
              <a:defRPr/>
            </a:pP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4. </a:t>
            </a:r>
            <a:r>
              <a:rPr lang="ko-KR" altLang="en-US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모델 소개 및 비교 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&gt; </a:t>
            </a: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4.4 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최종 모델 선정</a:t>
            </a: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/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모델 </a:t>
            </a:r>
            <a:r>
              <a:rPr lang="ko-KR" altLang="en-US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성능 평가</a:t>
            </a: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66773" y="912888"/>
            <a:ext cx="11921719" cy="476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38230" y="1065025"/>
            <a:ext cx="1084275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90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하이퍼</a:t>
            </a: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90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파라미터</a:t>
            </a: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튜닝</a:t>
            </a:r>
            <a:r>
              <a:rPr lang="en-US" altLang="ko-KR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그리드 </a:t>
            </a:r>
            <a:r>
              <a:rPr lang="ko-KR" altLang="en-US" sz="190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서치</a:t>
            </a:r>
            <a:r>
              <a:rPr lang="en-US" altLang="ko-KR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변수 선택을 통해 </a:t>
            </a:r>
            <a:r>
              <a:rPr lang="en-US" altLang="ko-KR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F1-Score </a:t>
            </a: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가장 좋은 성능을 보인 </a:t>
            </a:r>
            <a:r>
              <a:rPr lang="en-US" altLang="ko-KR" sz="190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XGBoost</a:t>
            </a:r>
            <a:r>
              <a:rPr lang="ko-KR" altLang="en-US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모델을 최종 모델로 선정하였습니다</a:t>
            </a:r>
            <a:r>
              <a:rPr lang="en-US" altLang="ko-KR" sz="19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en-US" altLang="ko-KR" sz="19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27030" y="2115206"/>
            <a:ext cx="1698283" cy="114988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74962" y="2141697"/>
            <a:ext cx="1571125" cy="112339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759533"/>
              </p:ext>
            </p:extLst>
          </p:nvPr>
        </p:nvGraphicFramePr>
        <p:xfrm>
          <a:off x="447714" y="4890663"/>
          <a:ext cx="10823784" cy="1550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946">
                  <a:extLst>
                    <a:ext uri="{9D8B030D-6E8A-4147-A177-3AD203B41FA5}">
                      <a16:colId xmlns:a16="http://schemas.microsoft.com/office/drawing/2014/main" val="4248978955"/>
                    </a:ext>
                  </a:extLst>
                </a:gridCol>
                <a:gridCol w="2501182">
                  <a:extLst>
                    <a:ext uri="{9D8B030D-6E8A-4147-A177-3AD203B41FA5}">
                      <a16:colId xmlns:a16="http://schemas.microsoft.com/office/drawing/2014/main" val="3667614733"/>
                    </a:ext>
                  </a:extLst>
                </a:gridCol>
                <a:gridCol w="5616656">
                  <a:extLst>
                    <a:ext uri="{9D8B030D-6E8A-4147-A177-3AD203B41FA5}">
                      <a16:colId xmlns:a16="http://schemas.microsoft.com/office/drawing/2014/main" val="26248596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리더보드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918534"/>
                  </a:ext>
                </a:extLst>
              </a:tr>
              <a:tr h="395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XGBoost</a:t>
                      </a:r>
                      <a:endParaRPr lang="ko-KR" altLang="en-US" b="1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solidFill>
                            <a:schemeClr val="dk1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Ticket</a:t>
                      </a:r>
                      <a:endParaRPr lang="en-US" altLang="ko-KR" b="1" dirty="0" smtClean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0.82296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73469"/>
                  </a:ext>
                </a:extLst>
              </a:tr>
              <a:tr h="387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CatBoost</a:t>
                      </a:r>
                      <a:endParaRPr lang="ko-KR" altLang="en-US" b="1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Ticket</a:t>
                      </a:r>
                      <a:endParaRPr lang="ko-KR" altLang="en-US" b="1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0.78947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281582"/>
                  </a:ext>
                </a:extLst>
              </a:tr>
              <a:tr h="4011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 smtClean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LightGBM</a:t>
                      </a:r>
                      <a:endParaRPr lang="ko-KR" altLang="en-US" b="1" dirty="0" smtClean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Ticket</a:t>
                      </a:r>
                      <a:endParaRPr lang="ko-KR" altLang="en-US" b="1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0.77511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816068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43016" y="2993862"/>
            <a:ext cx="1615792" cy="983110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 rot="5400000">
            <a:off x="5301125" y="3899911"/>
            <a:ext cx="451810" cy="1089890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6338" y="1"/>
            <a:ext cx="12208337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 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</a:p>
          <a:p>
            <a:pPr algn="ctr">
              <a:defRPr/>
            </a:pPr>
            <a:endParaRPr lang="en-US" altLang="ko-KR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결론</a:t>
            </a:r>
            <a:endParaRPr lang="en-US" altLang="ko-KR" sz="20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6337" y="0"/>
            <a:ext cx="12208336" cy="29400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8000" tIns="18000" rIns="18000" bIns="18000" anchor="ctr" anchorCtr="0">
            <a:prstTxWarp prst="textNoShape">
              <a:avLst/>
            </a:prstTxWarp>
          </a:bodyPr>
          <a:lstStyle/>
          <a:p>
            <a:pPr marL="85725" marR="0" indent="-85725" defTabSz="914400" rtl="0" eaLnBrk="0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/>
            </a:pPr>
            <a:endParaRPr lang="ko-KR" altLang="en-US" sz="700" b="1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" name="제목 1"/>
          <p:cNvSpPr txBox="1"/>
          <p:nvPr/>
        </p:nvSpPr>
        <p:spPr>
          <a:xfrm>
            <a:off x="166773" y="513633"/>
            <a:ext cx="7128000" cy="350830"/>
          </a:xfrm>
          <a:prstGeom prst="rect">
            <a:avLst/>
          </a:prstGeom>
          <a:noFill/>
          <a:ln w="12700">
            <a:noFill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kumimoji="1" sz="1800" b="1" spc="-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9pPr>
          </a:lstStyle>
          <a:p>
            <a:pPr lvl="0">
              <a:defRPr/>
            </a:pPr>
            <a:r>
              <a:rPr lang="en-US" altLang="ko-KR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5.1 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시사점</a:t>
            </a:r>
            <a:endParaRPr lang="ko-KR" altLang="en-US" sz="200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>
          <a:xfrm>
            <a:off x="8257135" y="383861"/>
            <a:ext cx="3831357" cy="520142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r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defRPr>
            </a:lvl1pPr>
            <a:lvl2pPr marL="4572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2pPr>
            <a:lvl3pPr marL="9144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3pPr>
            <a:lvl4pPr marL="13716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4pPr>
            <a:lvl5pPr marL="18288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5pPr>
            <a:lvl6pPr marL="22860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6pPr>
            <a:lvl7pPr marL="27432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7pPr>
            <a:lvl8pPr marL="32004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8pPr>
            <a:lvl9pPr marL="36576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300" b="0" dirty="0" err="1">
                <a:solidFill>
                  <a:schemeClr val="tx1"/>
                </a:solidFill>
                <a:latin typeface="HY헤드라인M"/>
                <a:ea typeface="HY헤드라인M"/>
              </a:rPr>
              <a:t>Kaggle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Titanic Project</a:t>
            </a:r>
          </a:p>
          <a:p>
            <a:pPr lvl="0">
              <a:defRPr/>
            </a:pP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5</a:t>
            </a: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. 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결론 </a:t>
            </a: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&gt; 5.1 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시사점</a:t>
            </a:r>
            <a:endParaRPr lang="ko-KR" altLang="en-US" sz="1300" b="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66773" y="912888"/>
            <a:ext cx="11921719" cy="476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66772" y="1721873"/>
            <a:ext cx="12025227" cy="1284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1. </a:t>
            </a:r>
            <a:r>
              <a:rPr lang="ko-KR" altLang="en-US" sz="15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태블로를</a:t>
            </a:r>
            <a:r>
              <a:rPr lang="ko-KR" altLang="en-US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통해 </a:t>
            </a:r>
            <a:r>
              <a:rPr lang="en-US" altLang="ko-KR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EDA</a:t>
            </a:r>
            <a:r>
              <a:rPr lang="ko-KR" altLang="en-US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를 </a:t>
            </a:r>
            <a:r>
              <a:rPr lang="en-US" altLang="ko-KR" sz="15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Plotly</a:t>
            </a:r>
            <a:r>
              <a:rPr lang="ko-KR" altLang="en-US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와 같은 동적 시각화 방식으로 대시보드를 구성하였습니다</a:t>
            </a:r>
            <a:r>
              <a:rPr lang="en-US" altLang="ko-KR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lvl="0">
              <a:defRPr/>
            </a:pPr>
            <a:r>
              <a:rPr lang="en-US" altLang="ko-KR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</a:p>
          <a:p>
            <a:pPr lvl="0">
              <a:defRPr/>
            </a:pPr>
            <a:r>
              <a:rPr lang="en-US" altLang="ko-KR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2. </a:t>
            </a:r>
            <a:r>
              <a:rPr lang="ko-KR" altLang="en-US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각 모델에 대한 </a:t>
            </a:r>
            <a:r>
              <a:rPr lang="ko-KR" altLang="en-US" sz="15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하이퍼</a:t>
            </a:r>
            <a:r>
              <a:rPr lang="ko-KR" altLang="en-US" sz="15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5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파라미터</a:t>
            </a:r>
            <a:r>
              <a:rPr lang="ko-KR" altLang="en-US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튜닝을 통해 모델을 측정하여 정밀한 모델을 구현하였습니다</a:t>
            </a:r>
            <a:r>
              <a:rPr lang="en-US" altLang="ko-KR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lvl="0">
              <a:defRPr/>
            </a:pPr>
            <a:endParaRPr lang="en-US" altLang="ko-KR" sz="155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5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en-US" altLang="ko-KR" sz="155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Kaggle</a:t>
            </a:r>
            <a:r>
              <a:rPr lang="en-US" altLang="ko-KR" sz="15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55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대회 </a:t>
            </a:r>
            <a:r>
              <a:rPr lang="ko-KR" altLang="en-US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참여를 통해 최신 알고리즘에 대한 이해도 향상과 데이터 분석에 대한 흐름을 전반적으로 경험할 수 있었습니다</a:t>
            </a:r>
            <a:r>
              <a:rPr lang="en-US" altLang="ko-KR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66773" y="4434708"/>
            <a:ext cx="11612362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한계점</a:t>
            </a:r>
            <a:endParaRPr lang="en-US" altLang="ko-KR" sz="155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>
              <a:defRPr/>
            </a:pPr>
            <a:endParaRPr lang="en-US" altLang="ko-KR" sz="155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>
              <a:defRPr/>
            </a:pPr>
            <a:r>
              <a:rPr lang="en-US" altLang="ko-KR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1. </a:t>
            </a:r>
            <a:r>
              <a:rPr lang="ko-KR" altLang="en-US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시간 부족으로 인해서 다양한 전처리 방법 및 기존 알고리즘들을 최신 알고리즘과 테스트하지 </a:t>
            </a:r>
            <a:r>
              <a:rPr lang="ko-KR" altLang="en-US" sz="155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못한점</a:t>
            </a:r>
            <a:endParaRPr lang="en-US" altLang="ko-KR" sz="155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>
              <a:defRPr/>
            </a:pPr>
            <a:endParaRPr lang="en-US" altLang="ko-KR" sz="155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>
              <a:defRPr/>
            </a:pPr>
            <a:r>
              <a:rPr lang="en-US" altLang="ko-KR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2. </a:t>
            </a:r>
            <a:r>
              <a:rPr lang="ko-KR" altLang="en-US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불순도 기반 </a:t>
            </a:r>
            <a:r>
              <a:rPr lang="en-US" altLang="ko-KR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Feature Importance</a:t>
            </a:r>
            <a:r>
              <a:rPr lang="ko-KR" altLang="en-US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의 한계점을 고려해야 합니다</a:t>
            </a:r>
            <a:r>
              <a:rPr lang="en-US" altLang="ko-KR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 train </a:t>
            </a:r>
            <a:r>
              <a:rPr lang="ko-KR" altLang="en-US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데이터 셋으로부터 얻은 통계량으로 계산된 중요도이기 때문에</a:t>
            </a:r>
            <a:r>
              <a:rPr lang="en-US" altLang="ko-KR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, test </a:t>
            </a:r>
            <a:r>
              <a:rPr lang="ko-KR" altLang="en-US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데이터 셋에서는 이 변수 중요도가 어떻게 변하는지 알 수 없기 때문입니다</a:t>
            </a:r>
            <a:r>
              <a:rPr lang="en-US" altLang="ko-KR" sz="155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en-US" altLang="ko-KR" sz="155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265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66771" y="1004326"/>
            <a:ext cx="11921719" cy="56643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8000" tIns="18000" rIns="18000" bIns="18000" anchor="ctr" anchorCtr="0">
            <a:prstTxWarp prst="textNoShape">
              <a:avLst/>
            </a:prstTxWarp>
          </a:bodyPr>
          <a:lstStyle/>
          <a:p>
            <a:pPr marL="85725" marR="0" indent="-85725" defTabSz="914400" rtl="0" eaLnBrk="0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/>
            </a:pPr>
            <a:endParaRPr lang="ko-KR" altLang="en-US" sz="700" b="1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16337" y="0"/>
            <a:ext cx="12208336" cy="29400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8000" tIns="18000" rIns="18000" bIns="18000" anchor="ctr" anchorCtr="0">
            <a:prstTxWarp prst="textNoShape">
              <a:avLst/>
            </a:prstTxWarp>
          </a:bodyPr>
          <a:lstStyle/>
          <a:p>
            <a:pPr marL="85725" marR="0" indent="-85725" defTabSz="914400" rtl="0" eaLnBrk="0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/>
            </a:pPr>
            <a:endParaRPr lang="ko-KR" altLang="en-US" sz="700" b="1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" name="제목 1"/>
          <p:cNvSpPr txBox="1"/>
          <p:nvPr/>
        </p:nvSpPr>
        <p:spPr>
          <a:xfrm>
            <a:off x="166773" y="513633"/>
            <a:ext cx="7128000" cy="350830"/>
          </a:xfrm>
          <a:prstGeom prst="rect">
            <a:avLst/>
          </a:prstGeom>
          <a:noFill/>
          <a:ln w="12700">
            <a:noFill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kumimoji="1" sz="1800" b="1" spc="-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9pPr>
          </a:lstStyle>
          <a:p>
            <a:pPr lvl="0">
              <a:defRPr/>
            </a:pPr>
            <a:r>
              <a:rPr lang="en-US" altLang="ko-KR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5.2 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/>
                <a:ea typeface="HY헤드라인M"/>
              </a:rPr>
              <a:t>참고 자료</a:t>
            </a:r>
            <a:endParaRPr lang="ko-KR" altLang="en-US" sz="200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>
          <a:xfrm>
            <a:off x="8257135" y="383861"/>
            <a:ext cx="3831357" cy="520142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r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defRPr>
            </a:lvl1pPr>
            <a:lvl2pPr marL="4572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2pPr>
            <a:lvl3pPr marL="9144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3pPr>
            <a:lvl4pPr marL="13716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4pPr>
            <a:lvl5pPr marL="18288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5pPr>
            <a:lvl6pPr marL="22860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6pPr>
            <a:lvl7pPr marL="27432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7pPr>
            <a:lvl8pPr marL="32004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8pPr>
            <a:lvl9pPr marL="36576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300" b="0" dirty="0" err="1">
                <a:solidFill>
                  <a:schemeClr val="tx1"/>
                </a:solidFill>
                <a:latin typeface="HY헤드라인M"/>
                <a:ea typeface="HY헤드라인M"/>
              </a:rPr>
              <a:t>Kaggle</a:t>
            </a: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 Titanic Project</a:t>
            </a:r>
          </a:p>
          <a:p>
            <a:pPr lvl="0">
              <a:defRPr/>
            </a:pPr>
            <a:r>
              <a:rPr lang="en-US" altLang="ko-KR" sz="1300" b="0" dirty="0">
                <a:solidFill>
                  <a:schemeClr val="tx1"/>
                </a:solidFill>
                <a:latin typeface="HY헤드라인M"/>
                <a:ea typeface="HY헤드라인M"/>
              </a:rPr>
              <a:t>5</a:t>
            </a: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. 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결론 </a:t>
            </a:r>
            <a:r>
              <a:rPr lang="en-US" altLang="ko-KR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&gt; 5.2 </a:t>
            </a:r>
            <a:r>
              <a:rPr lang="ko-KR" altLang="en-US" sz="1300" b="0" dirty="0" smtClean="0">
                <a:solidFill>
                  <a:schemeClr val="tx1"/>
                </a:solidFill>
                <a:latin typeface="HY헤드라인M"/>
                <a:ea typeface="HY헤드라인M"/>
              </a:rPr>
              <a:t>참고 자료</a:t>
            </a:r>
            <a:endParaRPr lang="ko-KR" altLang="en-US" sz="1300" b="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66773" y="912888"/>
            <a:ext cx="11921719" cy="476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26971" y="1321773"/>
            <a:ext cx="119217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 smtClean="0">
                <a:latin typeface="+mj-lt"/>
                <a:ea typeface="돋움체" panose="020B0609000101010101" pitchFamily="49" charset="-127"/>
              </a:rPr>
              <a:t>-   </a:t>
            </a:r>
            <a:r>
              <a:rPr lang="ko-KR" altLang="en-US" sz="1600" dirty="0" err="1" smtClean="0">
                <a:latin typeface="+mj-lt"/>
                <a:ea typeface="돋움체" panose="020B0609000101010101" pitchFamily="49" charset="-127"/>
              </a:rPr>
              <a:t>태블로</a:t>
            </a:r>
            <a:r>
              <a:rPr lang="ko-KR" altLang="en-US" sz="1600" dirty="0" smtClean="0">
                <a:latin typeface="+mj-lt"/>
                <a:ea typeface="돋움체" panose="020B0609000101010101" pitchFamily="49" charset="-127"/>
              </a:rPr>
              <a:t> 대시보드</a:t>
            </a:r>
            <a:endParaRPr lang="en-US" altLang="ko-KR" sz="1600" dirty="0" smtClean="0">
              <a:latin typeface="+mj-lt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600" b="1" dirty="0" smtClean="0">
                <a:latin typeface="+mj-lt"/>
                <a:ea typeface="돋움체" panose="020B0609000101010101" pitchFamily="49" charset="-127"/>
              </a:rPr>
              <a:t>	[</a:t>
            </a:r>
            <a:r>
              <a:rPr lang="en-US" altLang="ko-KR" sz="1600" b="1" u="sng" dirty="0" smtClean="0">
                <a:solidFill>
                  <a:srgbClr val="0563C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https://public.tableau.com/app/profile/junghyemin/viz/titanic_0707_story/1_2</a:t>
            </a:r>
            <a:r>
              <a:rPr lang="en-US" altLang="ko-KR" sz="1600" dirty="0" smtClean="0">
                <a:latin typeface="+mj-lt"/>
                <a:ea typeface="돋움체" panose="020B0609000101010101" pitchFamily="49" charset="-127"/>
              </a:rPr>
              <a:t>]</a:t>
            </a:r>
          </a:p>
          <a:p>
            <a:pPr>
              <a:defRPr/>
            </a:pPr>
            <a:r>
              <a:rPr lang="en-US" altLang="ko-KR" sz="1600" dirty="0" smtClean="0">
                <a:latin typeface="+mj-lt"/>
                <a:ea typeface="돋움체" panose="020B0609000101010101" pitchFamily="49" charset="-127"/>
              </a:rPr>
              <a:t>-   </a:t>
            </a:r>
            <a:r>
              <a:rPr lang="ko-KR" altLang="en-US" sz="1600" dirty="0" smtClean="0">
                <a:latin typeface="+mj-lt"/>
                <a:ea typeface="돋움체" panose="020B0609000101010101" pitchFamily="49" charset="-127"/>
              </a:rPr>
              <a:t>대시보드 참고 홈페이지</a:t>
            </a:r>
            <a:endParaRPr lang="en-US" altLang="ko-KR" sz="1600" dirty="0" smtClean="0">
              <a:latin typeface="+mj-lt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600" b="1" dirty="0" smtClean="0">
                <a:latin typeface="+mj-lt"/>
                <a:ea typeface="돋움체" panose="020B0609000101010101" pitchFamily="49" charset="-127"/>
              </a:rPr>
              <a:t>	[</a:t>
            </a:r>
            <a:r>
              <a:rPr lang="en-US" altLang="ko-KR" sz="1600" b="1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https://public.tableau.com/app/profile/shyamala.g/viz/TitanicDashboards/SurvivalontheTitanicbyAgeGenderClassFare</a:t>
            </a:r>
            <a:r>
              <a:rPr lang="en-US" altLang="ko-KR" sz="1600" dirty="0" smtClean="0"/>
              <a:t>]</a:t>
            </a:r>
            <a:endParaRPr lang="en-US" altLang="ko-KR" sz="1600" b="1" dirty="0" smtClean="0">
              <a:latin typeface="+mj-lt"/>
              <a:ea typeface="돋움체" panose="020B0609000101010101" pitchFamily="49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1649" y="3355533"/>
            <a:ext cx="1161236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케글</a:t>
            </a:r>
            <a:r>
              <a:rPr lang="ko-KR" altLang="en-US" sz="16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노트북</a:t>
            </a:r>
            <a:endParaRPr lang="en-US" altLang="ko-KR" sz="1600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>
              <a:defRPr/>
            </a:pPr>
            <a:r>
              <a:rPr lang="en-US" altLang="ko-KR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6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600" b="1" u="sng" dirty="0">
                <a:solidFill>
                  <a:srgbClr val="0563C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https://www.kaggle.com/ajalnine/titanic-keras-vs-lightgbm-vs-catboost-vs-xgboost</a:t>
            </a:r>
            <a:r>
              <a:rPr lang="en-US" altLang="ko-KR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pPr lvl="0">
              <a:defRPr/>
            </a:pPr>
            <a:r>
              <a:rPr lang="en-US" altLang="ko-KR" sz="16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-  </a:t>
            </a:r>
            <a:r>
              <a:rPr lang="en-US" altLang="ko-KR" sz="16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XGBoost</a:t>
            </a:r>
            <a:r>
              <a:rPr lang="en-US" altLang="ko-KR" sz="16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ko-KR" altLang="en-US" sz="16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공식 홈페이지</a:t>
            </a:r>
            <a:endParaRPr lang="en-US" altLang="ko-KR" sz="1600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>
              <a:defRPr/>
            </a:pPr>
            <a:r>
              <a:rPr lang="en-US" altLang="ko-KR" sz="16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	[</a:t>
            </a:r>
            <a:r>
              <a:rPr lang="en-US" altLang="ko-KR" sz="1600" b="1" u="sng" dirty="0" smtClean="0">
                <a:solidFill>
                  <a:srgbClr val="0563C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</a:t>
            </a:r>
            <a:r>
              <a:rPr lang="en-US" altLang="ko-KR" sz="1600" b="1" u="sng" dirty="0">
                <a:solidFill>
                  <a:srgbClr val="0563C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://</a:t>
            </a:r>
            <a:r>
              <a:rPr lang="en-US" altLang="ko-KR" sz="1600" b="1" u="sng" dirty="0" smtClean="0">
                <a:solidFill>
                  <a:srgbClr val="0563C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xgboost.readthedocs.io/en/latest</a:t>
            </a:r>
            <a:r>
              <a:rPr lang="en-US" altLang="ko-KR" sz="16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pPr>
              <a:defRPr/>
            </a:pPr>
            <a:r>
              <a:rPr lang="en-US" altLang="ko-KR" sz="16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-  </a:t>
            </a:r>
            <a:r>
              <a:rPr lang="en-US" altLang="ko-KR" sz="16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CatBoost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6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참고 홈페이지</a:t>
            </a:r>
            <a:endParaRPr lang="en-US" altLang="ko-KR" sz="1600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6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  <a:hlinkClick r:id="rId3"/>
              </a:rPr>
              <a:t>https://hanishrohit.medium.com/whats-so-special-about-catboost-335d64d754ae</a:t>
            </a:r>
            <a:r>
              <a:rPr lang="en-US" altLang="ko-KR" sz="16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pPr lvl="0">
              <a:defRPr/>
            </a:pPr>
            <a:r>
              <a:rPr lang="en-US" altLang="ko-KR" sz="16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-  </a:t>
            </a:r>
            <a:r>
              <a:rPr lang="en-US" altLang="ko-KR" sz="16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LightGBM</a:t>
            </a:r>
            <a:r>
              <a:rPr lang="en-US" altLang="ko-KR" sz="16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6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공식 홈페이지 </a:t>
            </a:r>
            <a:endParaRPr lang="en-US" altLang="ko-KR" sz="16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>
              <a:defRPr/>
            </a:pPr>
            <a:r>
              <a:rPr lang="en-US" altLang="ko-KR" sz="16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	[</a:t>
            </a:r>
            <a:r>
              <a:rPr lang="en-US" altLang="ko-KR" sz="1600" b="1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4"/>
              </a:rPr>
              <a:t>https://lightgbm.readthedocs.io/en/latest</a:t>
            </a:r>
            <a:r>
              <a:rPr lang="en-US" altLang="ko-KR" sz="16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pPr>
              <a:defRPr/>
            </a:pPr>
            <a:r>
              <a:rPr lang="en-US" altLang="ko-KR" sz="16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-  </a:t>
            </a:r>
            <a:r>
              <a:rPr lang="en-US" altLang="ko-KR" sz="16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LightGBM</a:t>
            </a:r>
            <a:r>
              <a:rPr lang="en-US" altLang="ko-KR" sz="16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PPT 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유튜브 영상</a:t>
            </a:r>
            <a:endParaRPr lang="en-US" altLang="ko-KR" sz="16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>
              <a:defRPr/>
            </a:pPr>
            <a:r>
              <a:rPr lang="en-US" altLang="ko-KR" sz="16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	[</a:t>
            </a:r>
            <a:r>
              <a:rPr lang="en-US" altLang="ko-KR" sz="1600" b="1" dirty="0">
                <a:solidFill>
                  <a:srgbClr val="0563C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https://www.youtube.com/watch?v=1dSfWpFnvP0&amp;t=532s</a:t>
            </a:r>
            <a:r>
              <a:rPr lang="en-US" altLang="ko-KR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ko-KR" altLang="en-US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6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12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338" y="1"/>
            <a:ext cx="12208337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20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endParaRPr lang="en-US" altLang="ko-KR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63445" y="3222059"/>
            <a:ext cx="36487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40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감사합니다</a:t>
            </a:r>
            <a:endParaRPr lang="en-US" altLang="ko-KR" sz="4000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982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337" y="1"/>
            <a:ext cx="12208336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 1</a:t>
            </a:r>
            <a:endParaRPr lang="en-US" altLang="ko-KR" sz="20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endParaRPr lang="en-US" altLang="ko-KR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대회 개요</a:t>
            </a:r>
            <a:endParaRPr lang="ko-KR" altLang="en-US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6337" y="0"/>
            <a:ext cx="12208336" cy="29400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8000" tIns="18000" rIns="18000" bIns="18000" anchor="ctr" anchorCtr="0">
            <a:prstTxWarp prst="textNoShape">
              <a:avLst/>
            </a:prstTxWarp>
          </a:bodyPr>
          <a:lstStyle/>
          <a:p>
            <a:pPr marL="85725" marR="0" indent="-85725" defTabSz="914400" rtl="0" eaLnBrk="0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/>
            </a:pPr>
            <a:endParaRPr lang="ko-KR" altLang="en-US" sz="700" b="1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" name="제목 1"/>
          <p:cNvSpPr txBox="1"/>
          <p:nvPr/>
        </p:nvSpPr>
        <p:spPr>
          <a:xfrm>
            <a:off x="166773" y="513633"/>
            <a:ext cx="7128000" cy="350830"/>
          </a:xfrm>
          <a:prstGeom prst="rect">
            <a:avLst/>
          </a:prstGeom>
          <a:noFill/>
          <a:ln w="12700">
            <a:noFill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kumimoji="1" sz="1800" b="1" spc="-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9pPr>
          </a:lstStyle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  <a:latin typeface="HY헤드라인M"/>
                <a:ea typeface="HY헤드라인M"/>
              </a:rPr>
              <a:t>1.1 </a:t>
            </a:r>
            <a:r>
              <a:rPr lang="ko-KR" altLang="en-US" sz="2000">
                <a:solidFill>
                  <a:schemeClr val="tx1"/>
                </a:solidFill>
                <a:latin typeface="HY헤드라인M"/>
                <a:ea typeface="HY헤드라인M"/>
              </a:rPr>
              <a:t>대회 개요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>
          <a:xfrm>
            <a:off x="8257136" y="383861"/>
            <a:ext cx="3831357" cy="495970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r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defRPr>
            </a:lvl1pPr>
            <a:lvl2pPr marL="4572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2pPr>
            <a:lvl3pPr marL="9144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3pPr>
            <a:lvl4pPr marL="13716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4pPr>
            <a:lvl5pPr marL="18288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5pPr>
            <a:lvl6pPr marL="22860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6pPr>
            <a:lvl7pPr marL="27432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7pPr>
            <a:lvl8pPr marL="32004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8pPr>
            <a:lvl9pPr marL="36576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300" b="0">
                <a:solidFill>
                  <a:schemeClr val="tx1"/>
                </a:solidFill>
                <a:latin typeface="HY헤드라인M"/>
                <a:ea typeface="HY헤드라인M"/>
              </a:rPr>
              <a:t>Kaggle Titanic Project</a:t>
            </a:r>
          </a:p>
          <a:p>
            <a:pPr lvl="0">
              <a:defRPr/>
            </a:pPr>
            <a:r>
              <a:rPr lang="en-US" altLang="ko-KR" sz="1300" b="0">
                <a:solidFill>
                  <a:schemeClr val="tx1"/>
                </a:solidFill>
                <a:latin typeface="HY헤드라인M"/>
                <a:ea typeface="HY헤드라인M"/>
              </a:rPr>
              <a:t>1. </a:t>
            </a:r>
            <a:r>
              <a:rPr lang="ko-KR" altLang="en-US" sz="1300" b="0">
                <a:solidFill>
                  <a:schemeClr val="tx1"/>
                </a:solidFill>
                <a:latin typeface="HY헤드라인M"/>
                <a:ea typeface="HY헤드라인M"/>
              </a:rPr>
              <a:t>도입 </a:t>
            </a:r>
            <a:r>
              <a:rPr lang="en-US" altLang="ko-KR" sz="1300" b="0">
                <a:solidFill>
                  <a:schemeClr val="tx1"/>
                </a:solidFill>
                <a:latin typeface="HY헤드라인M"/>
                <a:ea typeface="HY헤드라인M"/>
              </a:rPr>
              <a:t>&gt; 1.1 </a:t>
            </a:r>
            <a:r>
              <a:rPr lang="ko-KR" altLang="en-US" sz="1300" b="0">
                <a:solidFill>
                  <a:schemeClr val="tx1"/>
                </a:solidFill>
                <a:latin typeface="HY헤드라인M"/>
                <a:ea typeface="HY헤드라인M"/>
              </a:rPr>
              <a:t>대회 개요</a:t>
            </a: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66773" y="912888"/>
            <a:ext cx="11921719" cy="476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66773" y="1084091"/>
            <a:ext cx="1189083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900" dirty="0">
                <a:latin typeface="돋움체" panose="020B0609000101010101" pitchFamily="49" charset="-127"/>
                <a:ea typeface="돋움체" panose="020B0609000101010101" pitchFamily="49" charset="-127"/>
              </a:rPr>
              <a:t>현재 </a:t>
            </a:r>
            <a:r>
              <a:rPr lang="en-US" altLang="ko-KR" sz="19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Kaggle</a:t>
            </a:r>
            <a:r>
              <a:rPr lang="ko-KR" altLang="en-US" sz="1900" dirty="0">
                <a:latin typeface="돋움체" panose="020B0609000101010101" pitchFamily="49" charset="-127"/>
                <a:ea typeface="돋움체" panose="020B0609000101010101" pitchFamily="49" charset="-127"/>
              </a:rPr>
              <a:t>에서 진행하고 있는 데이터 분석 대회로써 타이타닉에 탑승했던 승객들의 생존 여부를 예측하는 것이 대회에 주제입니다</a:t>
            </a:r>
            <a:r>
              <a:rPr lang="en-US" altLang="ko-KR" sz="1900" dirty="0">
                <a:latin typeface="돋움체" panose="020B0609000101010101" pitchFamily="49" charset="-127"/>
                <a:ea typeface="돋움체" panose="020B0609000101010101" pitchFamily="49" charset="-127"/>
              </a:rPr>
              <a:t>.(</a:t>
            </a:r>
            <a:r>
              <a:rPr lang="ko-KR" altLang="en-US" sz="1900" dirty="0">
                <a:latin typeface="돋움체" panose="020B0609000101010101" pitchFamily="49" charset="-127"/>
                <a:ea typeface="돋움체" panose="020B0609000101010101" pitchFamily="49" charset="-127"/>
              </a:rPr>
              <a:t>검정 집합에 포함된 각 변수에 대해 </a:t>
            </a:r>
            <a:r>
              <a:rPr lang="en-US" altLang="ko-KR" sz="1900" dirty="0">
                <a:latin typeface="돋움체" panose="020B0609000101010101" pitchFamily="49" charset="-127"/>
                <a:ea typeface="돋움체" panose="020B0609000101010101" pitchFamily="49" charset="-127"/>
              </a:rPr>
              <a:t>0 </a:t>
            </a:r>
            <a:r>
              <a:rPr lang="ko-KR" altLang="en-US" sz="1900" dirty="0">
                <a:latin typeface="돋움체" panose="020B0609000101010101" pitchFamily="49" charset="-127"/>
                <a:ea typeface="돋움체" panose="020B0609000101010101" pitchFamily="49" charset="-127"/>
              </a:rPr>
              <a:t>또는 </a:t>
            </a:r>
            <a:r>
              <a:rPr lang="en-US" altLang="ko-KR" sz="1900" dirty="0">
                <a:latin typeface="돋움체" panose="020B0609000101010101" pitchFamily="49" charset="-127"/>
                <a:ea typeface="돋움체" panose="020B0609000101010101" pitchFamily="49" charset="-127"/>
              </a:rPr>
              <a:t>1 </a:t>
            </a:r>
            <a:r>
              <a:rPr lang="ko-KR" altLang="en-US" sz="1900" dirty="0">
                <a:latin typeface="돋움체" panose="020B0609000101010101" pitchFamily="49" charset="-127"/>
                <a:ea typeface="돋움체" panose="020B0609000101010101" pitchFamily="49" charset="-127"/>
              </a:rPr>
              <a:t>값을 예측해야 합니다</a:t>
            </a:r>
            <a:r>
              <a:rPr lang="en-US" altLang="ko-KR" sz="1900" dirty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530903"/>
              </p:ext>
            </p:extLst>
          </p:nvPr>
        </p:nvGraphicFramePr>
        <p:xfrm>
          <a:off x="255789" y="1936941"/>
          <a:ext cx="11680422" cy="4725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9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85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세부내용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85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대회 참여 목적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dirty="0" err="1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LightGBM</a:t>
                      </a: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 </a:t>
                      </a:r>
                      <a:r>
                        <a:rPr lang="en-US" altLang="ko-KR" dirty="0" err="1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CatBoost</a:t>
                      </a: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 </a:t>
                      </a:r>
                      <a:r>
                        <a:rPr lang="en-US" altLang="ko-KR" dirty="0" err="1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XGBoost</a:t>
                      </a:r>
                      <a:r>
                        <a:rPr lang="en-US" altLang="ko-KR" baseline="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</a:t>
                      </a:r>
                      <a:r>
                        <a:rPr lang="ko-KR" altLang="en-US" baseline="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성능 비교 테스트 </a:t>
                      </a:r>
                      <a:r>
                        <a:rPr lang="en-US" altLang="ko-KR" baseline="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</a:t>
                      </a:r>
                      <a:r>
                        <a:rPr lang="ko-KR" altLang="en-US" baseline="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분류 모형</a:t>
                      </a:r>
                      <a:r>
                        <a:rPr lang="en-US" altLang="ko-KR" baseline="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</a:t>
                      </a:r>
                      <a:endParaRPr lang="ko-KR" altLang="en-US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85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대회 참여 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2021.7.5 ~ 2021.7.9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85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대회 참여 인원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4</a:t>
                      </a:r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명</a:t>
                      </a: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</a:t>
                      </a:r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이두환</a:t>
                      </a: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 </a:t>
                      </a:r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이정환</a:t>
                      </a: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 </a:t>
                      </a:r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전성민</a:t>
                      </a: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 </a:t>
                      </a:r>
                      <a:r>
                        <a:rPr lang="ko-KR" altLang="en-US" dirty="0" err="1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정혜민</a:t>
                      </a: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</a:t>
                      </a:r>
                      <a:endParaRPr lang="ko-KR" altLang="en-US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85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참여 인원 역할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buClr>
                          <a:schemeClr val="tx1"/>
                        </a:buClr>
                        <a:buSzPct val="90000"/>
                        <a:defRPr/>
                      </a:pPr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이정환</a:t>
                      </a: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</a:t>
                      </a:r>
                      <a:r>
                        <a:rPr lang="en-US" altLang="ko-KR" dirty="0" err="1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PPT,Feature</a:t>
                      </a: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</a:t>
                      </a:r>
                      <a:r>
                        <a:rPr lang="en-US" altLang="ko-KR" dirty="0" err="1" smtClean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Engineering,LightGBM</a:t>
                      </a:r>
                      <a:r>
                        <a:rPr lang="en-US" altLang="ko-KR" baseline="0" dirty="0" smtClean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</a:t>
                      </a:r>
                      <a:r>
                        <a:rPr lang="ko-KR" altLang="en-US" dirty="0" smtClean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모델 </a:t>
                      </a:r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성능 평가</a:t>
                      </a: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</a:t>
                      </a:r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</a:t>
                      </a:r>
                    </a:p>
                    <a:p>
                      <a:pPr>
                        <a:spcBef>
                          <a:spcPts val="1800"/>
                        </a:spcBef>
                        <a:buClr>
                          <a:schemeClr val="tx1"/>
                        </a:buClr>
                        <a:buSzPct val="90000"/>
                        <a:defRPr/>
                      </a:pPr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이두환</a:t>
                      </a: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</a:t>
                      </a:r>
                      <a:r>
                        <a:rPr lang="ko-KR" altLang="en-US" dirty="0" err="1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XGBoost</a:t>
                      </a:r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모델 성능 평가</a:t>
                      </a: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</a:t>
                      </a:r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</a:t>
                      </a: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</a:t>
                      </a:r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전성민</a:t>
                      </a: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</a:t>
                      </a:r>
                      <a:r>
                        <a:rPr lang="ko-KR" altLang="en-US" dirty="0" err="1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CatBoost</a:t>
                      </a:r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모델 성능 평가</a:t>
                      </a: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</a:t>
                      </a:r>
                    </a:p>
                    <a:p>
                      <a:pPr>
                        <a:spcBef>
                          <a:spcPts val="1800"/>
                        </a:spcBef>
                        <a:buClr>
                          <a:schemeClr val="tx1"/>
                        </a:buClr>
                        <a:buSzPct val="90000"/>
                        <a:defRPr/>
                      </a:pPr>
                      <a:r>
                        <a:rPr lang="ko-KR" altLang="en-US" dirty="0" err="1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정혜민</a:t>
                      </a: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(Tableau</a:t>
                      </a:r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</a:t>
                      </a: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&amp; </a:t>
                      </a:r>
                      <a:r>
                        <a:rPr lang="en-US" altLang="ko-KR" dirty="0" err="1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Plotly</a:t>
                      </a:r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활용한 시각화</a:t>
                      </a: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85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성적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F1 </a:t>
                      </a:r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스코어</a:t>
                      </a:r>
                      <a:r>
                        <a:rPr lang="en-US" altLang="ko-KR" baseline="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/ (1671/52673)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205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소스코드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dirty="0" smtClean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EDA: https://public.tableau.com/app/profile/junghyemin/viz/titanic_0707_story/1_2 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dirty="0" smtClean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노트북</a:t>
                      </a:r>
                      <a:r>
                        <a:rPr lang="en-US" altLang="ko-KR" dirty="0" smtClean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</a:t>
                      </a:r>
                      <a:r>
                        <a:rPr lang="en-US" altLang="ko-KR" baseline="0" dirty="0" smtClean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https://www.kaggle.com/ajalnine/titanic-keras-vs-lightgbm-vs-catboost-vs-xgboost</a:t>
                      </a:r>
                      <a:endParaRPr lang="en-US" altLang="ko-KR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6337" y="0"/>
            <a:ext cx="12208336" cy="29400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8000" tIns="18000" rIns="18000" bIns="18000" anchor="ctr" anchorCtr="0">
            <a:prstTxWarp prst="textNoShape">
              <a:avLst/>
            </a:prstTxWarp>
          </a:bodyPr>
          <a:lstStyle/>
          <a:p>
            <a:pPr marL="85725" marR="0" indent="-85725" defTabSz="914400" rtl="0" eaLnBrk="0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/>
            </a:pPr>
            <a:endParaRPr lang="ko-KR" altLang="en-US" sz="700" b="1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" name="제목 1"/>
          <p:cNvSpPr txBox="1"/>
          <p:nvPr/>
        </p:nvSpPr>
        <p:spPr>
          <a:xfrm>
            <a:off x="166773" y="513633"/>
            <a:ext cx="7128000" cy="350830"/>
          </a:xfrm>
          <a:prstGeom prst="rect">
            <a:avLst/>
          </a:prstGeom>
          <a:noFill/>
          <a:ln w="12700">
            <a:noFill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kumimoji="1" sz="1800" b="1" spc="-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9pPr>
          </a:lstStyle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  <a:latin typeface="HY헤드라인M"/>
                <a:ea typeface="HY헤드라인M"/>
              </a:rPr>
              <a:t>1.2.1 </a:t>
            </a:r>
            <a:r>
              <a:rPr lang="ko-KR" altLang="en-US" sz="2000">
                <a:solidFill>
                  <a:schemeClr val="tx1"/>
                </a:solidFill>
                <a:latin typeface="HY헤드라인M"/>
                <a:ea typeface="HY헤드라인M"/>
              </a:rPr>
              <a:t>대회 데이터 소개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>
          <a:xfrm>
            <a:off x="8257136" y="383861"/>
            <a:ext cx="3831357" cy="520142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r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defRPr>
            </a:lvl1pPr>
            <a:lvl2pPr marL="4572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2pPr>
            <a:lvl3pPr marL="9144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3pPr>
            <a:lvl4pPr marL="13716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4pPr>
            <a:lvl5pPr marL="18288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5pPr>
            <a:lvl6pPr marL="22860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6pPr>
            <a:lvl7pPr marL="27432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7pPr>
            <a:lvl8pPr marL="32004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8pPr>
            <a:lvl9pPr marL="36576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300" b="0">
                <a:solidFill>
                  <a:schemeClr val="tx1"/>
                </a:solidFill>
                <a:latin typeface="HY헤드라인M"/>
                <a:ea typeface="HY헤드라인M"/>
              </a:rPr>
              <a:t>Kaggle Titanic Project</a:t>
            </a:r>
          </a:p>
          <a:p>
            <a:pPr lvl="0">
              <a:defRPr/>
            </a:pPr>
            <a:r>
              <a:rPr lang="en-US" altLang="ko-KR" sz="1300" b="0">
                <a:solidFill>
                  <a:schemeClr val="tx1"/>
                </a:solidFill>
                <a:latin typeface="HY헤드라인M"/>
                <a:ea typeface="HY헤드라인M"/>
              </a:rPr>
              <a:t>1. </a:t>
            </a:r>
            <a:r>
              <a:rPr lang="ko-KR" altLang="en-US" sz="1300" b="0">
                <a:solidFill>
                  <a:schemeClr val="tx1"/>
                </a:solidFill>
                <a:latin typeface="HY헤드라인M"/>
                <a:ea typeface="HY헤드라인M"/>
              </a:rPr>
              <a:t>도입 </a:t>
            </a:r>
            <a:r>
              <a:rPr lang="en-US" altLang="ko-KR" sz="1300" b="0">
                <a:solidFill>
                  <a:schemeClr val="tx1"/>
                </a:solidFill>
                <a:latin typeface="HY헤드라인M"/>
                <a:ea typeface="HY헤드라인M"/>
              </a:rPr>
              <a:t>&gt; 1.2.1 </a:t>
            </a:r>
            <a:r>
              <a:rPr lang="ko-KR" altLang="en-US" sz="1300" b="0">
                <a:solidFill>
                  <a:schemeClr val="tx1"/>
                </a:solidFill>
                <a:latin typeface="HY헤드라인M"/>
                <a:ea typeface="HY헤드라인M"/>
              </a:rPr>
              <a:t>대회 데이터 소개</a:t>
            </a: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66773" y="912888"/>
            <a:ext cx="11921719" cy="476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66773" y="1123631"/>
            <a:ext cx="12208336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900" dirty="0">
                <a:latin typeface="돋움체" panose="020B0609000101010101" pitchFamily="49" charset="-127"/>
                <a:ea typeface="돋움체" panose="020B0609000101010101" pitchFamily="49" charset="-127"/>
              </a:rPr>
              <a:t>이번 대회에서의 전체 데이터 크기는 </a:t>
            </a:r>
            <a:r>
              <a:rPr lang="en-US" altLang="ko-KR" sz="1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90.9KB </a:t>
            </a:r>
            <a:r>
              <a:rPr lang="ko-KR" altLang="en-US" sz="1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1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en-US" altLang="ko-KR" sz="1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(Train data </a:t>
            </a:r>
            <a:r>
              <a:rPr lang="ko-KR" altLang="en-US" sz="1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행 </a:t>
            </a:r>
            <a:r>
              <a:rPr lang="en-US" altLang="ko-KR" sz="1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891, </a:t>
            </a:r>
            <a:r>
              <a:rPr lang="ko-KR" altLang="en-US" sz="1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열 </a:t>
            </a:r>
            <a:r>
              <a:rPr lang="en-US" altLang="ko-KR" sz="1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12), </a:t>
            </a:r>
            <a:r>
              <a:rPr lang="en-US" altLang="ko-KR" sz="1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(Test </a:t>
            </a:r>
            <a:r>
              <a:rPr lang="ko-KR" altLang="en-US" sz="1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행 </a:t>
            </a:r>
            <a:r>
              <a:rPr lang="en-US" altLang="ko-KR" sz="1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418, </a:t>
            </a:r>
            <a:r>
              <a:rPr lang="ko-KR" altLang="en-US" sz="1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열 </a:t>
            </a:r>
            <a:r>
              <a:rPr lang="en-US" altLang="ko-KR" sz="1900" smtClean="0">
                <a:latin typeface="돋움체" panose="020B0609000101010101" pitchFamily="49" charset="-127"/>
                <a:ea typeface="돋움체" panose="020B0609000101010101" pitchFamily="49" charset="-127"/>
              </a:rPr>
              <a:t>11) </a:t>
            </a:r>
            <a:endParaRPr lang="en-US" altLang="ko-KR" sz="1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5" name="원통 4"/>
          <p:cNvSpPr/>
          <p:nvPr/>
        </p:nvSpPr>
        <p:spPr>
          <a:xfrm>
            <a:off x="1366982" y="2836101"/>
            <a:ext cx="974435" cy="1402236"/>
          </a:xfrm>
          <a:prstGeom prst="can">
            <a:avLst>
              <a:gd name="adj" fmla="val 25000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원통 8"/>
          <p:cNvSpPr/>
          <p:nvPr/>
        </p:nvSpPr>
        <p:spPr>
          <a:xfrm>
            <a:off x="1868052" y="3265592"/>
            <a:ext cx="974435" cy="1402236"/>
          </a:xfrm>
          <a:prstGeom prst="can">
            <a:avLst>
              <a:gd name="adj" fmla="val 25000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원통 9"/>
          <p:cNvSpPr/>
          <p:nvPr/>
        </p:nvSpPr>
        <p:spPr>
          <a:xfrm>
            <a:off x="1156855" y="3537219"/>
            <a:ext cx="974435" cy="1402236"/>
          </a:xfrm>
          <a:prstGeom prst="can">
            <a:avLst>
              <a:gd name="adj" fmla="val 25000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55782" y="5349709"/>
            <a:ext cx="30123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전체 데이터 크기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90.9KB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316743"/>
              </p:ext>
            </p:extLst>
          </p:nvPr>
        </p:nvGraphicFramePr>
        <p:xfrm>
          <a:off x="4778477" y="3617883"/>
          <a:ext cx="71463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b="1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데이터</a:t>
                      </a:r>
                      <a:r>
                        <a:rPr lang="ko-KR" altLang="en-US" b="1" baseline="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이름</a:t>
                      </a:r>
                      <a:endParaRPr lang="ko-KR" altLang="en-US" b="1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데이터 사이즈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Train</a:t>
                      </a:r>
                      <a:endParaRPr lang="ko-KR" altLang="en-US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56.76KB</a:t>
                      </a:r>
                      <a:endParaRPr lang="ko-KR" altLang="en-US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Test</a:t>
                      </a:r>
                      <a:endParaRPr lang="ko-KR" altLang="en-US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27.96KB</a:t>
                      </a:r>
                      <a:endParaRPr lang="ko-KR" altLang="en-US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Sample Submission</a:t>
                      </a:r>
                      <a:endParaRPr lang="ko-KR" altLang="en-US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3.18KB</a:t>
                      </a:r>
                      <a:endParaRPr lang="ko-KR" altLang="en-US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오각형 6"/>
          <p:cNvSpPr/>
          <p:nvPr/>
        </p:nvSpPr>
        <p:spPr>
          <a:xfrm>
            <a:off x="3916133" y="3805381"/>
            <a:ext cx="581891" cy="1108364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6337" y="0"/>
            <a:ext cx="12208336" cy="29400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8000" tIns="18000" rIns="18000" bIns="18000" anchor="ctr" anchorCtr="0">
            <a:prstTxWarp prst="textNoShape">
              <a:avLst/>
            </a:prstTxWarp>
          </a:bodyPr>
          <a:lstStyle/>
          <a:p>
            <a:pPr marL="85725" marR="0" indent="-85725" defTabSz="914400" rtl="0" eaLnBrk="0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/>
            </a:pPr>
            <a:endParaRPr lang="ko-KR" altLang="en-US" sz="700" b="1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" name="제목 1"/>
          <p:cNvSpPr txBox="1"/>
          <p:nvPr/>
        </p:nvSpPr>
        <p:spPr>
          <a:xfrm>
            <a:off x="166773" y="513633"/>
            <a:ext cx="7128000" cy="350830"/>
          </a:xfrm>
          <a:prstGeom prst="rect">
            <a:avLst/>
          </a:prstGeom>
          <a:noFill/>
          <a:ln w="12700">
            <a:noFill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kumimoji="1" sz="1800" b="1" spc="-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9pPr>
          </a:lstStyle>
          <a:p>
            <a:pPr lvl="0">
              <a:defRPr/>
            </a:pPr>
            <a:r>
              <a:rPr lang="en-US" altLang="ko-KR" sz="2000">
                <a:solidFill>
                  <a:schemeClr val="tx1"/>
                </a:solidFill>
                <a:latin typeface="HY헤드라인M"/>
                <a:ea typeface="HY헤드라인M"/>
              </a:rPr>
              <a:t>1.2.2 </a:t>
            </a:r>
            <a:r>
              <a:rPr lang="ko-KR" altLang="en-US" sz="2000">
                <a:solidFill>
                  <a:schemeClr val="tx1"/>
                </a:solidFill>
                <a:latin typeface="HY헤드라인M"/>
                <a:ea typeface="HY헤드라인M"/>
              </a:rPr>
              <a:t>대회 데이터 소개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>
          <a:xfrm>
            <a:off x="8257136" y="383861"/>
            <a:ext cx="3831357" cy="520142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r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defRPr>
            </a:lvl1pPr>
            <a:lvl2pPr marL="4572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2pPr>
            <a:lvl3pPr marL="9144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3pPr>
            <a:lvl4pPr marL="13716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4pPr>
            <a:lvl5pPr marL="18288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5pPr>
            <a:lvl6pPr marL="22860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6pPr>
            <a:lvl7pPr marL="27432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7pPr>
            <a:lvl8pPr marL="32004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8pPr>
            <a:lvl9pPr marL="36576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300" b="0">
                <a:solidFill>
                  <a:schemeClr val="tx1"/>
                </a:solidFill>
                <a:latin typeface="HY헤드라인M"/>
                <a:ea typeface="HY헤드라인M"/>
              </a:rPr>
              <a:t>Kaggle Titanic Project</a:t>
            </a:r>
          </a:p>
          <a:p>
            <a:pPr lvl="0">
              <a:defRPr/>
            </a:pPr>
            <a:r>
              <a:rPr lang="en-US" altLang="ko-KR" sz="1300" b="0">
                <a:solidFill>
                  <a:schemeClr val="tx1"/>
                </a:solidFill>
                <a:latin typeface="HY헤드라인M"/>
                <a:ea typeface="HY헤드라인M"/>
              </a:rPr>
              <a:t>1. </a:t>
            </a:r>
            <a:r>
              <a:rPr lang="ko-KR" altLang="en-US" sz="1300" b="0">
                <a:solidFill>
                  <a:schemeClr val="tx1"/>
                </a:solidFill>
                <a:latin typeface="HY헤드라인M"/>
                <a:ea typeface="HY헤드라인M"/>
              </a:rPr>
              <a:t>도입 </a:t>
            </a:r>
            <a:r>
              <a:rPr lang="en-US" altLang="ko-KR" sz="1300" b="0">
                <a:solidFill>
                  <a:schemeClr val="tx1"/>
                </a:solidFill>
                <a:latin typeface="HY헤드라인M"/>
                <a:ea typeface="HY헤드라인M"/>
              </a:rPr>
              <a:t>&gt; 1.2.2 </a:t>
            </a:r>
            <a:r>
              <a:rPr lang="ko-KR" altLang="en-US" sz="1300" b="0">
                <a:solidFill>
                  <a:schemeClr val="tx1"/>
                </a:solidFill>
                <a:latin typeface="HY헤드라인M"/>
                <a:ea typeface="HY헤드라인M"/>
              </a:rPr>
              <a:t>대회 데이터 소개</a:t>
            </a: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66773" y="912888"/>
            <a:ext cx="11921719" cy="476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66773" y="1084091"/>
            <a:ext cx="1220833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900" dirty="0">
                <a:latin typeface="돋움체" panose="020B0609000101010101" pitchFamily="49" charset="-127"/>
                <a:ea typeface="돋움체" panose="020B0609000101010101" pitchFamily="49" charset="-127"/>
              </a:rPr>
              <a:t>종속변수 </a:t>
            </a:r>
            <a:r>
              <a:rPr lang="en-US" altLang="ko-KR" sz="1900" dirty="0">
                <a:latin typeface="돋움체" panose="020B0609000101010101" pitchFamily="49" charset="-127"/>
                <a:ea typeface="돋움체" panose="020B0609000101010101" pitchFamily="49" charset="-127"/>
              </a:rPr>
              <a:t>Survival, </a:t>
            </a:r>
            <a:r>
              <a:rPr lang="ko-KR" altLang="en-US" sz="1900" dirty="0">
                <a:latin typeface="돋움체" panose="020B0609000101010101" pitchFamily="49" charset="-127"/>
                <a:ea typeface="돋움체" panose="020B0609000101010101" pitchFamily="49" charset="-127"/>
              </a:rPr>
              <a:t>독립변수는 총 </a:t>
            </a:r>
            <a:r>
              <a:rPr lang="en-US" altLang="ko-KR" sz="1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ko-KR" altLang="en-US" sz="1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개입니다</a:t>
            </a:r>
            <a:r>
              <a:rPr lang="en-US" altLang="ko-KR" sz="1900" dirty="0">
                <a:latin typeface="돋움체" panose="020B0609000101010101" pitchFamily="49" charset="-127"/>
                <a:ea typeface="돋움체" panose="020B0609000101010101" pitchFamily="49" charset="-127"/>
              </a:rPr>
              <a:t>.(object 4</a:t>
            </a:r>
            <a:r>
              <a:rPr lang="ko-KR" altLang="en-US" sz="1900" dirty="0">
                <a:latin typeface="돋움체" panose="020B0609000101010101" pitchFamily="49" charset="-127"/>
                <a:ea typeface="돋움체" panose="020B0609000101010101" pitchFamily="49" charset="-127"/>
              </a:rPr>
              <a:t>개</a:t>
            </a:r>
            <a:r>
              <a:rPr lang="en-US" altLang="ko-KR" sz="1900" dirty="0">
                <a:latin typeface="돋움체" panose="020B0609000101010101" pitchFamily="49" charset="-127"/>
                <a:ea typeface="돋움체" panose="020B0609000101010101" pitchFamily="49" charset="-127"/>
              </a:rPr>
              <a:t>, float[64]2</a:t>
            </a:r>
            <a:r>
              <a:rPr lang="ko-KR" altLang="en-US" sz="1900" dirty="0">
                <a:latin typeface="돋움체" panose="020B0609000101010101" pitchFamily="49" charset="-127"/>
                <a:ea typeface="돋움체" panose="020B0609000101010101" pitchFamily="49" charset="-127"/>
              </a:rPr>
              <a:t>개</a:t>
            </a:r>
            <a:r>
              <a:rPr lang="en-US" altLang="ko-KR" sz="1900" dirty="0"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ko-KR" altLang="en-US" sz="19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900" dirty="0">
                <a:latin typeface="돋움체" panose="020B0609000101010101" pitchFamily="49" charset="-127"/>
                <a:ea typeface="돋움체" panose="020B0609000101010101" pitchFamily="49" charset="-127"/>
              </a:rPr>
              <a:t>integer[64] 4</a:t>
            </a:r>
            <a:r>
              <a:rPr lang="ko-KR" altLang="en-US" sz="1900" dirty="0">
                <a:latin typeface="돋움체" panose="020B0609000101010101" pitchFamily="49" charset="-127"/>
                <a:ea typeface="돋움체" panose="020B0609000101010101" pitchFamily="49" charset="-127"/>
              </a:rPr>
              <a:t>개</a:t>
            </a:r>
            <a:r>
              <a:rPr lang="en-US" altLang="ko-KR" sz="1900" dirty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054633"/>
              </p:ext>
            </p:extLst>
          </p:nvPr>
        </p:nvGraphicFramePr>
        <p:xfrm>
          <a:off x="166773" y="1838182"/>
          <a:ext cx="10686471" cy="4055589"/>
        </p:xfrm>
        <a:graphic>
          <a:graphicData uri="http://schemas.openxmlformats.org/drawingml/2006/table">
            <a:tbl>
              <a:tblPr/>
              <a:tblGrid>
                <a:gridCol w="1607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2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06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300" b="0">
                          <a:effectLst/>
                          <a:latin typeface="inherit"/>
                        </a:rPr>
                        <a:t>Variable</a:t>
                      </a:r>
                      <a:endParaRPr lang="en-US" sz="1300" b="0">
                        <a:latin typeface="inherit"/>
                      </a:endParaRPr>
                    </a:p>
                  </a:txBody>
                  <a:tcPr marL="163995" marR="163995" marT="61498" marB="47832" anchor="ctr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300" b="0" dirty="0">
                          <a:effectLst/>
                          <a:latin typeface="inherit"/>
                        </a:rPr>
                        <a:t>D</a:t>
                      </a:r>
                      <a:r>
                        <a:rPr lang="en-US" altLang="ko-KR" sz="1300" b="0" dirty="0">
                          <a:effectLst/>
                          <a:latin typeface="inherit"/>
                        </a:rPr>
                        <a:t>ata</a:t>
                      </a:r>
                      <a:r>
                        <a:rPr lang="en-US" altLang="ko-KR" sz="1300" b="0" baseline="0" dirty="0">
                          <a:effectLst/>
                          <a:latin typeface="inherit"/>
                        </a:rPr>
                        <a:t> Type</a:t>
                      </a:r>
                      <a:endParaRPr lang="en-US" sz="1300" b="0" dirty="0">
                        <a:effectLst/>
                        <a:latin typeface="inherit"/>
                      </a:endParaRPr>
                    </a:p>
                  </a:txBody>
                  <a:tcPr marL="163995" marR="163995" marT="61498" marB="47832" anchor="ctr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300" b="0">
                          <a:effectLst/>
                          <a:latin typeface="inherit"/>
                        </a:rPr>
                        <a:t>Definition</a:t>
                      </a:r>
                      <a:endParaRPr lang="en-US" sz="1300" b="0">
                        <a:latin typeface="inherit"/>
                      </a:endParaRPr>
                    </a:p>
                  </a:txBody>
                  <a:tcPr marL="163995" marR="163995" marT="61498" marB="47832" anchor="ctr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300" b="0">
                          <a:effectLst/>
                          <a:latin typeface="inherit"/>
                        </a:rPr>
                        <a:t>Key</a:t>
                      </a:r>
                      <a:endParaRPr lang="en-US" sz="1300" b="0">
                        <a:latin typeface="inherit"/>
                      </a:endParaRPr>
                    </a:p>
                  </a:txBody>
                  <a:tcPr marL="163995" marR="163995" marT="61498" marB="47832" anchor="ctr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06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0">
                          <a:effectLst/>
                          <a:latin typeface="inherit"/>
                        </a:rPr>
                        <a:t>S</a:t>
                      </a:r>
                      <a:r>
                        <a:rPr lang="en-US" sz="1300" b="0">
                          <a:effectLst/>
                          <a:latin typeface="inherit"/>
                        </a:rPr>
                        <a:t>urvival</a:t>
                      </a:r>
                      <a:endParaRPr lang="en-US" sz="1300" b="0">
                        <a:latin typeface="inherit"/>
                      </a:endParaRP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0">
                          <a:effectLst/>
                          <a:latin typeface="inherit"/>
                        </a:rPr>
                        <a:t>int64</a:t>
                      </a: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300" b="0">
                          <a:effectLst/>
                          <a:latin typeface="inherit"/>
                        </a:rPr>
                        <a:t>Survival</a:t>
                      </a: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300" b="0">
                          <a:effectLst/>
                          <a:latin typeface="inherit"/>
                        </a:rPr>
                        <a:t>0 = No, 1 = Yes</a:t>
                      </a: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93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0" dirty="0" err="1">
                          <a:effectLst/>
                          <a:latin typeface="inherit"/>
                        </a:rPr>
                        <a:t>P</a:t>
                      </a:r>
                      <a:r>
                        <a:rPr lang="en-US" sz="1300" b="0" dirty="0" err="1">
                          <a:effectLst/>
                          <a:latin typeface="inherit"/>
                        </a:rPr>
                        <a:t>class</a:t>
                      </a:r>
                      <a:endParaRPr lang="en-US" sz="1300" b="0" dirty="0">
                        <a:latin typeface="inherit"/>
                      </a:endParaRP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0">
                          <a:effectLst/>
                          <a:latin typeface="inherit"/>
                        </a:rPr>
                        <a:t>int64</a:t>
                      </a: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300" b="0">
                          <a:effectLst/>
                          <a:latin typeface="inherit"/>
                        </a:rPr>
                        <a:t>Ticket class</a:t>
                      </a: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300" b="0">
                          <a:effectLst/>
                          <a:latin typeface="inherit"/>
                        </a:rPr>
                        <a:t>1 = 1st, 2 = 2nd, 3 = 3rd</a:t>
                      </a: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06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0">
                          <a:effectLst/>
                          <a:latin typeface="inherit"/>
                        </a:rPr>
                        <a:t>S</a:t>
                      </a:r>
                      <a:r>
                        <a:rPr lang="en-US" sz="1300" b="0">
                          <a:effectLst/>
                          <a:latin typeface="inherit"/>
                        </a:rPr>
                        <a:t>ex</a:t>
                      </a:r>
                      <a:endParaRPr lang="en-US" sz="1300" b="0">
                        <a:latin typeface="inherit"/>
                      </a:endParaRP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0">
                          <a:effectLst/>
                          <a:latin typeface="inherit"/>
                        </a:rPr>
                        <a:t>objeck</a:t>
                      </a: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300" b="0">
                          <a:effectLst/>
                          <a:latin typeface="inherit"/>
                        </a:rPr>
                        <a:t>Sex</a:t>
                      </a: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 b="0">
                        <a:effectLst/>
                        <a:latin typeface="inherit"/>
                      </a:endParaRP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06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300" b="0">
                          <a:effectLst/>
                          <a:latin typeface="inherit"/>
                        </a:rPr>
                        <a:t>Age</a:t>
                      </a:r>
                      <a:endParaRPr lang="en-US" sz="1300" b="0">
                        <a:latin typeface="inherit"/>
                      </a:endParaRP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0">
                          <a:effectLst/>
                          <a:latin typeface="inherit"/>
                        </a:rPr>
                        <a:t>float64</a:t>
                      </a: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300" b="0">
                          <a:effectLst/>
                          <a:latin typeface="inherit"/>
                        </a:rPr>
                        <a:t>Age in years</a:t>
                      </a: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 b="0">
                        <a:effectLst/>
                        <a:latin typeface="inherit"/>
                      </a:endParaRP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85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0">
                          <a:effectLst/>
                          <a:latin typeface="inherit"/>
                        </a:rPr>
                        <a:t>S</a:t>
                      </a:r>
                      <a:r>
                        <a:rPr lang="en-US" sz="1300" b="0">
                          <a:effectLst/>
                          <a:latin typeface="inherit"/>
                        </a:rPr>
                        <a:t>ibsp</a:t>
                      </a:r>
                      <a:endParaRPr lang="en-US" sz="1300" b="0">
                        <a:latin typeface="inherit"/>
                      </a:endParaRP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0">
                          <a:effectLst/>
                          <a:latin typeface="inherit"/>
                        </a:rPr>
                        <a:t>int64</a:t>
                      </a: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300" b="0">
                          <a:effectLst/>
                          <a:latin typeface="inherit"/>
                        </a:rPr>
                        <a:t># of siblings / spouses aboard the Titanic</a:t>
                      </a: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 b="0">
                        <a:effectLst/>
                        <a:latin typeface="inherit"/>
                      </a:endParaRP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2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0">
                          <a:effectLst/>
                          <a:latin typeface="inherit"/>
                        </a:rPr>
                        <a:t>P</a:t>
                      </a:r>
                      <a:r>
                        <a:rPr lang="en-US" sz="1300" b="0">
                          <a:effectLst/>
                          <a:latin typeface="inherit"/>
                        </a:rPr>
                        <a:t>arch</a:t>
                      </a:r>
                      <a:endParaRPr lang="en-US" sz="1300" b="0">
                        <a:latin typeface="inherit"/>
                      </a:endParaRP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0">
                          <a:effectLst/>
                          <a:latin typeface="inherit"/>
                        </a:rPr>
                        <a:t>int64</a:t>
                      </a: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300" b="0">
                          <a:effectLst/>
                          <a:latin typeface="inherit"/>
                        </a:rPr>
                        <a:t># of parents / children aboard the Titanic</a:t>
                      </a: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 b="0">
                        <a:effectLst/>
                        <a:latin typeface="inherit"/>
                      </a:endParaRP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06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0">
                          <a:effectLst/>
                          <a:latin typeface="inherit"/>
                        </a:rPr>
                        <a:t>T</a:t>
                      </a:r>
                      <a:r>
                        <a:rPr lang="en-US" sz="1300" b="0">
                          <a:effectLst/>
                          <a:latin typeface="inherit"/>
                        </a:rPr>
                        <a:t>icket</a:t>
                      </a:r>
                      <a:endParaRPr lang="en-US" sz="1300" b="0">
                        <a:latin typeface="inherit"/>
                      </a:endParaRP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0">
                          <a:effectLst/>
                          <a:latin typeface="inherit"/>
                        </a:rPr>
                        <a:t>objeck</a:t>
                      </a: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300" b="0">
                          <a:effectLst/>
                          <a:latin typeface="inherit"/>
                        </a:rPr>
                        <a:t>Ticket number</a:t>
                      </a: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 b="0">
                        <a:effectLst/>
                        <a:latin typeface="inherit"/>
                      </a:endParaRP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06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0">
                          <a:effectLst/>
                          <a:latin typeface="inherit"/>
                        </a:rPr>
                        <a:t>F</a:t>
                      </a:r>
                      <a:r>
                        <a:rPr lang="en-US" sz="1300" b="0">
                          <a:effectLst/>
                          <a:latin typeface="inherit"/>
                        </a:rPr>
                        <a:t>are</a:t>
                      </a:r>
                      <a:endParaRPr lang="en-US" sz="1300" b="0">
                        <a:latin typeface="inherit"/>
                      </a:endParaRP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0">
                          <a:effectLst/>
                          <a:latin typeface="inherit"/>
                        </a:rPr>
                        <a:t>float64</a:t>
                      </a: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300" b="0">
                          <a:effectLst/>
                          <a:latin typeface="inherit"/>
                        </a:rPr>
                        <a:t>Passenger fare</a:t>
                      </a: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 b="0">
                        <a:effectLst/>
                        <a:latin typeface="inherit"/>
                      </a:endParaRP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06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0">
                          <a:effectLst/>
                          <a:latin typeface="inherit"/>
                        </a:rPr>
                        <a:t>C</a:t>
                      </a:r>
                      <a:r>
                        <a:rPr lang="en-US" sz="1300" b="0">
                          <a:effectLst/>
                          <a:latin typeface="inherit"/>
                        </a:rPr>
                        <a:t>abin</a:t>
                      </a:r>
                      <a:endParaRPr lang="en-US" sz="1300" b="0">
                        <a:latin typeface="inherit"/>
                      </a:endParaRP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0">
                          <a:effectLst/>
                          <a:latin typeface="inherit"/>
                        </a:rPr>
                        <a:t>object</a:t>
                      </a: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300" b="0">
                          <a:effectLst/>
                          <a:latin typeface="inherit"/>
                        </a:rPr>
                        <a:t>Cabin number</a:t>
                      </a: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 b="0">
                        <a:effectLst/>
                        <a:latin typeface="inherit"/>
                      </a:endParaRP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936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0">
                          <a:effectLst/>
                          <a:latin typeface="inherit"/>
                        </a:rPr>
                        <a:t>E</a:t>
                      </a:r>
                      <a:r>
                        <a:rPr lang="en-US" sz="1300" b="0">
                          <a:effectLst/>
                          <a:latin typeface="inherit"/>
                        </a:rPr>
                        <a:t>mbarked</a:t>
                      </a:r>
                      <a:endParaRPr lang="en-US" sz="1300" b="0">
                        <a:latin typeface="inherit"/>
                      </a:endParaRP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b="0">
                          <a:effectLst/>
                          <a:latin typeface="inherit"/>
                        </a:rPr>
                        <a:t>object</a:t>
                      </a: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300" b="0">
                          <a:effectLst/>
                          <a:latin typeface="inherit"/>
                        </a:rPr>
                        <a:t>Port of Embarkation</a:t>
                      </a: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300" b="0" dirty="0">
                          <a:effectLst/>
                          <a:latin typeface="inherit"/>
                        </a:rPr>
                        <a:t>C = Cherbourg, Q = Queenstown, S = Southampton</a:t>
                      </a:r>
                    </a:p>
                  </a:txBody>
                  <a:tcPr marL="163995" marR="163995" marT="61498" marB="478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갈매기형 수장 2110"/>
          <p:cNvSpPr/>
          <p:nvPr/>
        </p:nvSpPr>
        <p:spPr>
          <a:xfrm>
            <a:off x="452966" y="1857232"/>
            <a:ext cx="2743730" cy="573250"/>
          </a:xfrm>
          <a:prstGeom prst="chevron">
            <a:avLst>
              <a:gd name="adj" fmla="val 50000"/>
            </a:avLst>
          </a:prstGeom>
          <a:gradFill flip="xy" rotWithShape="1">
            <a:gsLst>
              <a:gs pos="0">
                <a:srgbClr val="44CCD4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10" name="갈매기형 수장 2109"/>
          <p:cNvSpPr/>
          <p:nvPr/>
        </p:nvSpPr>
        <p:spPr>
          <a:xfrm>
            <a:off x="9913933" y="1857232"/>
            <a:ext cx="2151065" cy="535781"/>
          </a:xfrm>
          <a:prstGeom prst="chevron">
            <a:avLst>
              <a:gd name="adj" fmla="val 50000"/>
            </a:avLst>
          </a:prstGeom>
          <a:gradFill flip="xy" rotWithShape="1">
            <a:gsLst>
              <a:gs pos="0">
                <a:srgbClr val="44CCD4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09" name="갈매기형 수장 2108"/>
          <p:cNvSpPr/>
          <p:nvPr/>
        </p:nvSpPr>
        <p:spPr>
          <a:xfrm>
            <a:off x="7708899" y="1857231"/>
            <a:ext cx="2214565" cy="542131"/>
          </a:xfrm>
          <a:prstGeom prst="chevron">
            <a:avLst>
              <a:gd name="adj" fmla="val 50000"/>
            </a:avLst>
          </a:prstGeom>
          <a:gradFill flip="xy" rotWithShape="1">
            <a:gsLst>
              <a:gs pos="0">
                <a:srgbClr val="44CCD4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08" name="갈매기형 수장 2107"/>
          <p:cNvSpPr/>
          <p:nvPr/>
        </p:nvSpPr>
        <p:spPr>
          <a:xfrm>
            <a:off x="3464984" y="1857232"/>
            <a:ext cx="2267480" cy="573249"/>
          </a:xfrm>
          <a:prstGeom prst="chevron">
            <a:avLst>
              <a:gd name="adj" fmla="val 50000"/>
            </a:avLst>
          </a:prstGeom>
          <a:gradFill flip="xy" rotWithShape="1">
            <a:gsLst>
              <a:gs pos="0">
                <a:srgbClr val="44CCD4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16337" y="0"/>
            <a:ext cx="12208336" cy="29400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8000" tIns="18000" rIns="18000" bIns="18000" anchor="ctr" anchorCtr="0">
            <a:prstTxWarp prst="textNoShape">
              <a:avLst/>
            </a:prstTxWarp>
          </a:bodyPr>
          <a:lstStyle/>
          <a:p>
            <a:pPr marL="85725" marR="0" indent="-85725" defTabSz="914400" rtl="0" eaLnBrk="0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/>
            </a:pPr>
            <a:endParaRPr lang="ko-KR" altLang="en-US" sz="700" b="1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" name="제목 1"/>
          <p:cNvSpPr txBox="1"/>
          <p:nvPr/>
        </p:nvSpPr>
        <p:spPr>
          <a:xfrm>
            <a:off x="166773" y="513633"/>
            <a:ext cx="7128000" cy="350830"/>
          </a:xfrm>
          <a:prstGeom prst="rect">
            <a:avLst/>
          </a:prstGeom>
          <a:noFill/>
          <a:ln w="12700">
            <a:noFill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kumimoji="1" sz="1800" b="1" spc="-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9pPr>
          </a:lstStyle>
          <a:p>
            <a:pPr lvl="0">
              <a:defRPr/>
            </a:pPr>
            <a:r>
              <a:rPr lang="en-US" altLang="ko-KR" sz="2000" dirty="0">
                <a:solidFill>
                  <a:schemeClr val="tx1"/>
                </a:solidFill>
                <a:latin typeface="HY헤드라인M"/>
                <a:ea typeface="HY헤드라인M"/>
              </a:rPr>
              <a:t>1.3 </a:t>
            </a:r>
            <a:r>
              <a:rPr lang="ko-KR" altLang="en-US" sz="2000" dirty="0" err="1">
                <a:solidFill>
                  <a:schemeClr val="tx1"/>
                </a:solidFill>
                <a:latin typeface="HY헤드라인M"/>
                <a:ea typeface="HY헤드라인M"/>
              </a:rPr>
              <a:t>머신러닝</a:t>
            </a:r>
            <a:r>
              <a:rPr lang="ko-KR" altLang="en-US" sz="2000" dirty="0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2000" dirty="0" err="1">
                <a:solidFill>
                  <a:schemeClr val="tx1"/>
                </a:solidFill>
                <a:latin typeface="HY헤드라인M"/>
                <a:ea typeface="HY헤드라인M"/>
              </a:rPr>
              <a:t>워크플로우</a:t>
            </a:r>
            <a:endParaRPr lang="ko-KR" altLang="en-US" sz="2000" dirty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>
          <a:xfrm>
            <a:off x="8257136" y="383861"/>
            <a:ext cx="3831357" cy="520142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r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defRPr>
            </a:lvl1pPr>
            <a:lvl2pPr marL="4572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2pPr>
            <a:lvl3pPr marL="9144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3pPr>
            <a:lvl4pPr marL="13716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4pPr>
            <a:lvl5pPr marL="18288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5pPr>
            <a:lvl6pPr marL="22860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6pPr>
            <a:lvl7pPr marL="27432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7pPr>
            <a:lvl8pPr marL="32004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8pPr>
            <a:lvl9pPr marL="36576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300" b="0">
                <a:solidFill>
                  <a:schemeClr val="tx1"/>
                </a:solidFill>
                <a:latin typeface="HY헤드라인M"/>
                <a:ea typeface="HY헤드라인M"/>
              </a:rPr>
              <a:t>Kaggle Titanic Project</a:t>
            </a:r>
          </a:p>
          <a:p>
            <a:pPr lvl="0">
              <a:defRPr/>
            </a:pPr>
            <a:r>
              <a:rPr lang="en-US" altLang="ko-KR" sz="1300" b="0">
                <a:solidFill>
                  <a:schemeClr val="tx1"/>
                </a:solidFill>
                <a:latin typeface="HY헤드라인M"/>
                <a:ea typeface="HY헤드라인M"/>
              </a:rPr>
              <a:t>1. </a:t>
            </a:r>
            <a:r>
              <a:rPr lang="ko-KR" altLang="en-US" sz="1300" b="0">
                <a:solidFill>
                  <a:schemeClr val="tx1"/>
                </a:solidFill>
                <a:latin typeface="HY헤드라인M"/>
                <a:ea typeface="HY헤드라인M"/>
              </a:rPr>
              <a:t>도입 </a:t>
            </a:r>
            <a:r>
              <a:rPr lang="en-US" altLang="ko-KR" sz="1300" b="0">
                <a:solidFill>
                  <a:schemeClr val="tx1"/>
                </a:solidFill>
                <a:latin typeface="HY헤드라인M"/>
                <a:ea typeface="HY헤드라인M"/>
              </a:rPr>
              <a:t>&gt; 1.3 </a:t>
            </a:r>
            <a:r>
              <a:rPr lang="ko-KR" altLang="en-US" sz="1300" b="0">
                <a:solidFill>
                  <a:schemeClr val="tx1"/>
                </a:solidFill>
                <a:latin typeface="HY헤드라인M"/>
                <a:ea typeface="HY헤드라인M"/>
              </a:rPr>
              <a:t>머신러닝 워크플로우</a:t>
            </a: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66773" y="912888"/>
            <a:ext cx="11921719" cy="476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22425" y="1215798"/>
            <a:ext cx="1220833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데이터는 </a:t>
            </a:r>
            <a:r>
              <a:rPr lang="en-US" altLang="ko-KR" sz="19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Kaggle</a:t>
            </a:r>
            <a:r>
              <a:rPr lang="en-US" altLang="ko-KR" sz="19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에서 다운 받아서</a:t>
            </a:r>
            <a:r>
              <a:rPr lang="en-US" altLang="ko-KR" sz="1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9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Kaggle</a:t>
            </a:r>
            <a:r>
              <a:rPr lang="en-US" altLang="ko-KR" sz="1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Notebook</a:t>
            </a:r>
            <a:r>
              <a:rPr lang="ko-KR" altLang="en-US" sz="1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으로 작업하도록 설계하였습니다</a:t>
            </a:r>
            <a:r>
              <a:rPr lang="en-US" altLang="ko-KR" sz="1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en-US" altLang="ko-KR" sz="1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2054" name="직사각형 11"/>
          <p:cNvSpPr/>
          <p:nvPr/>
        </p:nvSpPr>
        <p:spPr>
          <a:xfrm>
            <a:off x="10707705" y="1954521"/>
            <a:ext cx="60061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5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출력</a:t>
            </a:r>
          </a:p>
        </p:txBody>
      </p:sp>
      <p:sp>
        <p:nvSpPr>
          <p:cNvPr id="2059" name="직사각형 2058"/>
          <p:cNvSpPr/>
          <p:nvPr/>
        </p:nvSpPr>
        <p:spPr>
          <a:xfrm>
            <a:off x="364643" y="2714624"/>
            <a:ext cx="2151303" cy="3262553"/>
          </a:xfrm>
          <a:prstGeom prst="rect">
            <a:avLst/>
          </a:prstGeom>
          <a:noFill/>
          <a:ln>
            <a:solidFill>
              <a:schemeClr val="dk1">
                <a:alpha val="70000"/>
              </a:schemeClr>
            </a:solidFill>
            <a:prstDash val="sysDash"/>
          </a:ln>
          <a:effectLst/>
          <a:scene3d>
            <a:camera prst="orthographic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58" name="원통 9"/>
          <p:cNvSpPr/>
          <p:nvPr/>
        </p:nvSpPr>
        <p:spPr>
          <a:xfrm>
            <a:off x="1452611" y="2975360"/>
            <a:ext cx="974435" cy="1402236"/>
          </a:xfrm>
          <a:prstGeom prst="can">
            <a:avLst>
              <a:gd name="adj" fmla="val 25000"/>
            </a:avLst>
          </a:prstGeom>
          <a:solidFill>
            <a:srgbClr val="5B9BD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57" name="원통 9"/>
          <p:cNvSpPr/>
          <p:nvPr/>
        </p:nvSpPr>
        <p:spPr>
          <a:xfrm>
            <a:off x="605559" y="3351550"/>
            <a:ext cx="974435" cy="1402236"/>
          </a:xfrm>
          <a:prstGeom prst="can">
            <a:avLst>
              <a:gd name="adj" fmla="val 25000"/>
            </a:avLst>
          </a:prstGeom>
          <a:solidFill>
            <a:srgbClr val="5B9BD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60" name="오른쪽 화살표 2059"/>
          <p:cNvSpPr/>
          <p:nvPr/>
        </p:nvSpPr>
        <p:spPr>
          <a:xfrm>
            <a:off x="2703379" y="3562073"/>
            <a:ext cx="310885" cy="72098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42000"/>
            </a:schemeClr>
          </a:solidFill>
          <a:ln>
            <a:solidFill>
              <a:schemeClr val="accent1">
                <a:shade val="20000"/>
                <a:alpha val="44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61" name="직사각형 11"/>
          <p:cNvSpPr/>
          <p:nvPr/>
        </p:nvSpPr>
        <p:spPr>
          <a:xfrm>
            <a:off x="1429031" y="2012992"/>
            <a:ext cx="60061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5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입력</a:t>
            </a:r>
          </a:p>
        </p:txBody>
      </p:sp>
      <p:sp>
        <p:nvSpPr>
          <p:cNvPr id="2063" name="직사각형 11"/>
          <p:cNvSpPr/>
          <p:nvPr/>
        </p:nvSpPr>
        <p:spPr>
          <a:xfrm>
            <a:off x="1615562" y="3429000"/>
            <a:ext cx="707774" cy="716824"/>
          </a:xfrm>
          <a:prstGeom prst="rect">
            <a:avLst/>
          </a:prstGeom>
          <a:solidFill>
            <a:srgbClr val="5B9BD5"/>
          </a:solidFill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300" b="1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</a:t>
            </a:r>
          </a:p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300" b="1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소스 </a:t>
            </a:r>
            <a:r>
              <a:rPr lang="en-US" altLang="ko-KR" sz="1300" b="1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</a:p>
        </p:txBody>
      </p:sp>
      <p:sp>
        <p:nvSpPr>
          <p:cNvPr id="2065" name="직사각형 11"/>
          <p:cNvSpPr/>
          <p:nvPr/>
        </p:nvSpPr>
        <p:spPr>
          <a:xfrm>
            <a:off x="773128" y="3811443"/>
            <a:ext cx="707774" cy="716824"/>
          </a:xfrm>
          <a:prstGeom prst="rect">
            <a:avLst/>
          </a:prstGeom>
          <a:solidFill>
            <a:srgbClr val="5B9BD5"/>
          </a:solidFill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300" b="1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</a:t>
            </a:r>
          </a:p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300" b="1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소스 </a:t>
            </a:r>
            <a:r>
              <a:rPr lang="en-US" altLang="ko-KR" sz="1300" b="1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</a:p>
        </p:txBody>
      </p:sp>
      <p:sp>
        <p:nvSpPr>
          <p:cNvPr id="2067" name="직사각형 11"/>
          <p:cNvSpPr/>
          <p:nvPr/>
        </p:nvSpPr>
        <p:spPr>
          <a:xfrm>
            <a:off x="3899180" y="1996058"/>
            <a:ext cx="153665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5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데이터 전처리</a:t>
            </a:r>
          </a:p>
        </p:txBody>
      </p:sp>
      <p:sp>
        <p:nvSpPr>
          <p:cNvPr id="2068" name="갈매기형 수장 2067"/>
          <p:cNvSpPr/>
          <p:nvPr/>
        </p:nvSpPr>
        <p:spPr>
          <a:xfrm>
            <a:off x="5683250" y="1857232"/>
            <a:ext cx="2087564" cy="548479"/>
          </a:xfrm>
          <a:prstGeom prst="chevron">
            <a:avLst>
              <a:gd name="adj" fmla="val 50000"/>
            </a:avLst>
          </a:prstGeom>
          <a:gradFill flip="xy" rotWithShape="1">
            <a:gsLst>
              <a:gs pos="0">
                <a:srgbClr val="44CCD4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69" name="직사각형 11"/>
          <p:cNvSpPr/>
          <p:nvPr/>
        </p:nvSpPr>
        <p:spPr>
          <a:xfrm>
            <a:off x="5810248" y="1979126"/>
            <a:ext cx="2018786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4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탐색적 데이터 분석</a:t>
            </a:r>
          </a:p>
        </p:txBody>
      </p:sp>
      <p:sp>
        <p:nvSpPr>
          <p:cNvPr id="2071" name="직사각형 11"/>
          <p:cNvSpPr/>
          <p:nvPr/>
        </p:nvSpPr>
        <p:spPr>
          <a:xfrm>
            <a:off x="8310314" y="1969985"/>
            <a:ext cx="104512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5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모델 구축</a:t>
            </a:r>
          </a:p>
        </p:txBody>
      </p:sp>
      <p:sp>
        <p:nvSpPr>
          <p:cNvPr id="2073" name="직사각형 2072"/>
          <p:cNvSpPr/>
          <p:nvPr/>
        </p:nvSpPr>
        <p:spPr>
          <a:xfrm>
            <a:off x="3069166" y="2536151"/>
            <a:ext cx="2709334" cy="3661835"/>
          </a:xfrm>
          <a:prstGeom prst="rect">
            <a:avLst/>
          </a:prstGeom>
          <a:gradFill flip="xy" rotWithShape="1">
            <a:gsLst>
              <a:gs pos="0">
                <a:srgbClr val="5B9BD5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74" name="직사각형 2073"/>
          <p:cNvSpPr/>
          <p:nvPr/>
        </p:nvSpPr>
        <p:spPr>
          <a:xfrm>
            <a:off x="3195429" y="2702839"/>
            <a:ext cx="2487821" cy="545041"/>
          </a:xfrm>
          <a:prstGeom prst="rect">
            <a:avLst/>
          </a:prstGeom>
          <a:gradFill flip="xy"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75" name="직사각형 11"/>
          <p:cNvSpPr/>
          <p:nvPr/>
        </p:nvSpPr>
        <p:spPr>
          <a:xfrm>
            <a:off x="3495992" y="2815782"/>
            <a:ext cx="187689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5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데이터베이스 병합</a:t>
            </a:r>
          </a:p>
        </p:txBody>
      </p:sp>
      <p:sp>
        <p:nvSpPr>
          <p:cNvPr id="2076" name="직사각형 2075"/>
          <p:cNvSpPr/>
          <p:nvPr/>
        </p:nvSpPr>
        <p:spPr>
          <a:xfrm>
            <a:off x="3195429" y="3405572"/>
            <a:ext cx="2478018" cy="545041"/>
          </a:xfrm>
          <a:prstGeom prst="rect">
            <a:avLst/>
          </a:prstGeom>
          <a:gradFill flip="xy"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77" name="직사각형 11"/>
          <p:cNvSpPr/>
          <p:nvPr/>
        </p:nvSpPr>
        <p:spPr>
          <a:xfrm>
            <a:off x="3385295" y="3552338"/>
            <a:ext cx="205053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5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범주형 변수 </a:t>
            </a:r>
            <a:r>
              <a:rPr lang="ko-KR" altLang="en-US" sz="15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인코딩</a:t>
            </a:r>
            <a:endParaRPr lang="ko-KR" altLang="en-US" sz="15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2078" name="직사각형 2077"/>
          <p:cNvSpPr/>
          <p:nvPr/>
        </p:nvSpPr>
        <p:spPr>
          <a:xfrm>
            <a:off x="3195484" y="4087138"/>
            <a:ext cx="2487766" cy="545041"/>
          </a:xfrm>
          <a:prstGeom prst="rect">
            <a:avLst/>
          </a:prstGeom>
          <a:gradFill flip="xy"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79" name="직사각형 11"/>
          <p:cNvSpPr/>
          <p:nvPr/>
        </p:nvSpPr>
        <p:spPr>
          <a:xfrm>
            <a:off x="3130436" y="4195571"/>
            <a:ext cx="257175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5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데이터 스케일링 및 정규화</a:t>
            </a:r>
          </a:p>
        </p:txBody>
      </p:sp>
      <p:sp>
        <p:nvSpPr>
          <p:cNvPr id="2080" name="직사각형 2079"/>
          <p:cNvSpPr/>
          <p:nvPr/>
        </p:nvSpPr>
        <p:spPr>
          <a:xfrm>
            <a:off x="3195429" y="4747540"/>
            <a:ext cx="2487821" cy="545041"/>
          </a:xfrm>
          <a:prstGeom prst="rect">
            <a:avLst/>
          </a:prstGeom>
          <a:gradFill flip="xy"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82" name="직사각형 11"/>
          <p:cNvSpPr/>
          <p:nvPr/>
        </p:nvSpPr>
        <p:spPr>
          <a:xfrm>
            <a:off x="3692212" y="4864118"/>
            <a:ext cx="12462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5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결측값</a:t>
            </a:r>
            <a:r>
              <a:rPr lang="ko-KR" altLang="en-US" sz="15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보간</a:t>
            </a:r>
          </a:p>
        </p:txBody>
      </p:sp>
      <p:sp>
        <p:nvSpPr>
          <p:cNvPr id="2083" name="직사각형 2082"/>
          <p:cNvSpPr/>
          <p:nvPr/>
        </p:nvSpPr>
        <p:spPr>
          <a:xfrm>
            <a:off x="3195429" y="5426460"/>
            <a:ext cx="2487821" cy="545041"/>
          </a:xfrm>
          <a:prstGeom prst="rect">
            <a:avLst/>
          </a:prstGeom>
          <a:gradFill flip="xy"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84" name="직사각형 11"/>
          <p:cNvSpPr/>
          <p:nvPr/>
        </p:nvSpPr>
        <p:spPr>
          <a:xfrm>
            <a:off x="3417046" y="5512369"/>
            <a:ext cx="179653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5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데이터 셋 </a:t>
            </a:r>
            <a:r>
              <a:rPr lang="ko-KR" altLang="en-US" sz="15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분할</a:t>
            </a:r>
          </a:p>
        </p:txBody>
      </p:sp>
      <p:sp>
        <p:nvSpPr>
          <p:cNvPr id="2086" name="오른쪽 화살표 2085"/>
          <p:cNvSpPr/>
          <p:nvPr/>
        </p:nvSpPr>
        <p:spPr>
          <a:xfrm>
            <a:off x="5807062" y="3550605"/>
            <a:ext cx="310885" cy="72098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42000"/>
            </a:schemeClr>
          </a:solidFill>
          <a:ln>
            <a:solidFill>
              <a:schemeClr val="accent1">
                <a:shade val="20000"/>
                <a:alpha val="44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087" name="그림 208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26593" y="4087138"/>
            <a:ext cx="957541" cy="973668"/>
          </a:xfrm>
          <a:prstGeom prst="rect">
            <a:avLst/>
          </a:prstGeom>
        </p:spPr>
      </p:pic>
      <p:sp>
        <p:nvSpPr>
          <p:cNvPr id="2089" name="직사각형 2088"/>
          <p:cNvSpPr/>
          <p:nvPr/>
        </p:nvSpPr>
        <p:spPr>
          <a:xfrm>
            <a:off x="7592483" y="2517246"/>
            <a:ext cx="2709334" cy="3725334"/>
          </a:xfrm>
          <a:prstGeom prst="rect">
            <a:avLst/>
          </a:prstGeom>
          <a:gradFill flip="xy" rotWithShape="1">
            <a:gsLst>
              <a:gs pos="0">
                <a:srgbClr val="5B9BD5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90" name="직사각형 2089"/>
          <p:cNvSpPr/>
          <p:nvPr/>
        </p:nvSpPr>
        <p:spPr>
          <a:xfrm>
            <a:off x="7752526" y="2673350"/>
            <a:ext cx="2365376" cy="545041"/>
          </a:xfrm>
          <a:prstGeom prst="rect">
            <a:avLst/>
          </a:prstGeom>
          <a:gradFill flip="xy"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91" name="직사각형 11"/>
          <p:cNvSpPr/>
          <p:nvPr/>
        </p:nvSpPr>
        <p:spPr>
          <a:xfrm>
            <a:off x="8077944" y="2791753"/>
            <a:ext cx="1711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5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모델 선정</a:t>
            </a:r>
          </a:p>
        </p:txBody>
      </p:sp>
      <p:sp>
        <p:nvSpPr>
          <p:cNvPr id="2092" name="직사각형 2091"/>
          <p:cNvSpPr/>
          <p:nvPr/>
        </p:nvSpPr>
        <p:spPr>
          <a:xfrm>
            <a:off x="7752526" y="3558051"/>
            <a:ext cx="2372508" cy="545041"/>
          </a:xfrm>
          <a:prstGeom prst="rect">
            <a:avLst/>
          </a:prstGeom>
          <a:gradFill flip="xy"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93" name="직사각형 11"/>
          <p:cNvSpPr/>
          <p:nvPr/>
        </p:nvSpPr>
        <p:spPr>
          <a:xfrm>
            <a:off x="7908610" y="3668988"/>
            <a:ext cx="205053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50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초매개</a:t>
            </a:r>
            <a:r>
              <a:rPr lang="ko-KR" altLang="en-US" sz="15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변수 </a:t>
            </a:r>
            <a:r>
              <a:rPr lang="ko-KR" altLang="en-US" sz="15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튜닝</a:t>
            </a:r>
          </a:p>
        </p:txBody>
      </p:sp>
      <p:sp>
        <p:nvSpPr>
          <p:cNvPr id="2094" name="직사각형 2093"/>
          <p:cNvSpPr/>
          <p:nvPr/>
        </p:nvSpPr>
        <p:spPr>
          <a:xfrm>
            <a:off x="7752526" y="4491566"/>
            <a:ext cx="2397125" cy="545041"/>
          </a:xfrm>
          <a:prstGeom prst="rect">
            <a:avLst/>
          </a:prstGeom>
          <a:gradFill flip="xy"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95" name="직사각형 11"/>
          <p:cNvSpPr/>
          <p:nvPr/>
        </p:nvSpPr>
        <p:spPr>
          <a:xfrm>
            <a:off x="7805464" y="4617637"/>
            <a:ext cx="22833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5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모델 훈련</a:t>
            </a:r>
          </a:p>
        </p:txBody>
      </p:sp>
      <p:sp>
        <p:nvSpPr>
          <p:cNvPr id="2096" name="직사각형 2095"/>
          <p:cNvSpPr/>
          <p:nvPr/>
        </p:nvSpPr>
        <p:spPr>
          <a:xfrm>
            <a:off x="7765227" y="5363634"/>
            <a:ext cx="2388658" cy="545041"/>
          </a:xfrm>
          <a:prstGeom prst="rect">
            <a:avLst/>
          </a:prstGeom>
          <a:gradFill flip="xy"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97" name="직사각형 11"/>
          <p:cNvSpPr/>
          <p:nvPr/>
        </p:nvSpPr>
        <p:spPr>
          <a:xfrm>
            <a:off x="8336453" y="5474571"/>
            <a:ext cx="12462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5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모델 평가</a:t>
            </a:r>
          </a:p>
        </p:txBody>
      </p:sp>
      <p:sp>
        <p:nvSpPr>
          <p:cNvPr id="2100" name="오른쪽 화살표 2099"/>
          <p:cNvSpPr/>
          <p:nvPr/>
        </p:nvSpPr>
        <p:spPr>
          <a:xfrm>
            <a:off x="7271156" y="3570540"/>
            <a:ext cx="310885" cy="72098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42000"/>
            </a:schemeClr>
          </a:solidFill>
          <a:ln>
            <a:solidFill>
              <a:schemeClr val="accent1">
                <a:shade val="20000"/>
                <a:alpha val="44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01" name="오른쪽 화살표 2100"/>
          <p:cNvSpPr/>
          <p:nvPr/>
        </p:nvSpPr>
        <p:spPr>
          <a:xfrm>
            <a:off x="10435432" y="3570540"/>
            <a:ext cx="310885" cy="72098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42000"/>
            </a:schemeClr>
          </a:solidFill>
          <a:ln>
            <a:solidFill>
              <a:schemeClr val="accent1">
                <a:shade val="20000"/>
                <a:alpha val="44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03" name="직사각형 11"/>
          <p:cNvSpPr/>
          <p:nvPr/>
        </p:nvSpPr>
        <p:spPr>
          <a:xfrm>
            <a:off x="6320888" y="5199807"/>
            <a:ext cx="81228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5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데이터 </a:t>
            </a:r>
          </a:p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5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시각화</a:t>
            </a:r>
          </a:p>
        </p:txBody>
      </p:sp>
      <p:pic>
        <p:nvPicPr>
          <p:cNvPr id="2105" name="그림 210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79932" y="3327248"/>
            <a:ext cx="952501" cy="952501"/>
          </a:xfrm>
          <a:prstGeom prst="rect">
            <a:avLst/>
          </a:prstGeom>
        </p:spPr>
      </p:pic>
      <p:sp>
        <p:nvSpPr>
          <p:cNvPr id="2106" name="직사각형 11"/>
          <p:cNvSpPr/>
          <p:nvPr/>
        </p:nvSpPr>
        <p:spPr>
          <a:xfrm>
            <a:off x="10761125" y="5213984"/>
            <a:ext cx="104512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5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예측 결과</a:t>
            </a:r>
          </a:p>
          <a:p>
            <a:pPr algn="ctr">
              <a:spcBef>
                <a:spcPts val="1800"/>
              </a:spcBef>
              <a:buClr>
                <a:schemeClr val="tx1"/>
              </a:buClr>
              <a:buSzPct val="90000"/>
              <a:defRPr/>
            </a:pPr>
            <a:r>
              <a:rPr lang="ko-KR" altLang="en-US" sz="15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</a:p>
        </p:txBody>
      </p:sp>
      <p:pic>
        <p:nvPicPr>
          <p:cNvPr id="2107" name="그림 210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80914" y="4918864"/>
            <a:ext cx="1096234" cy="889540"/>
          </a:xfrm>
          <a:prstGeom prst="rect">
            <a:avLst/>
          </a:prstGeom>
        </p:spPr>
      </p:pic>
      <p:pic>
        <p:nvPicPr>
          <p:cNvPr id="1026" name="Picture 2" descr="Создание интерактивных графиков с использованием Plotly.js, часть 2:  линейные диаграммы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263" y="3113715"/>
            <a:ext cx="1094203" cy="75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6337" y="0"/>
            <a:ext cx="12208336" cy="29400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18000" tIns="18000" rIns="18000" bIns="18000" anchor="ctr" anchorCtr="0">
            <a:prstTxWarp prst="textNoShape">
              <a:avLst/>
            </a:prstTxWarp>
          </a:bodyPr>
          <a:lstStyle/>
          <a:p>
            <a:pPr marL="85725" marR="0" indent="-85725" defTabSz="914400" rtl="0" eaLnBrk="0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None/>
              <a:defRPr/>
            </a:pPr>
            <a:endParaRPr lang="ko-KR" altLang="en-US" sz="700" b="1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" name="제목 1"/>
          <p:cNvSpPr txBox="1"/>
          <p:nvPr/>
        </p:nvSpPr>
        <p:spPr>
          <a:xfrm>
            <a:off x="166773" y="513633"/>
            <a:ext cx="7128000" cy="350830"/>
          </a:xfrm>
          <a:prstGeom prst="rect">
            <a:avLst/>
          </a:prstGeom>
          <a:noFill/>
          <a:ln w="12700">
            <a:noFill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kumimoji="1" sz="1800" b="1" spc="-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/>
                <a:ea typeface="SimHei"/>
              </a:defRPr>
            </a:lvl9pPr>
          </a:lstStyle>
          <a:p>
            <a:pPr lvl="0">
              <a:defRPr/>
            </a:pPr>
            <a:r>
              <a:rPr lang="en-US" altLang="ko-KR" sz="2000" dirty="0">
                <a:solidFill>
                  <a:schemeClr val="tx1"/>
                </a:solidFill>
                <a:latin typeface="HY헤드라인M"/>
                <a:ea typeface="HY헤드라인M"/>
              </a:rPr>
              <a:t>1.4 </a:t>
            </a:r>
            <a:r>
              <a:rPr lang="ko-KR" altLang="en-US" sz="2000" dirty="0">
                <a:solidFill>
                  <a:schemeClr val="tx1"/>
                </a:solidFill>
                <a:latin typeface="HY헤드라인M"/>
                <a:ea typeface="HY헤드라인M"/>
              </a:rPr>
              <a:t>대회 참여 목적 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>
          <a:xfrm>
            <a:off x="8257136" y="383861"/>
            <a:ext cx="3831357" cy="520142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r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+mn-cs"/>
              </a:defRPr>
            </a:lvl1pPr>
            <a:lvl2pPr marL="4572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2pPr>
            <a:lvl3pPr marL="9144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3pPr>
            <a:lvl4pPr marL="13716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4pPr>
            <a:lvl5pPr marL="182880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latin typeface="Franklin Gothic Medium"/>
                <a:ea typeface="산돌고딕 M"/>
                <a:cs typeface="+mn-cs"/>
              </a:defRPr>
            </a:lvl5pPr>
            <a:lvl6pPr marL="22860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6pPr>
            <a:lvl7pPr marL="27432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7pPr>
            <a:lvl8pPr marL="32004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8pPr>
            <a:lvl9pPr marL="3657600" defTabSz="914400" eaLnBrk="1" latinLnBrk="1" hangingPunct="1">
              <a:defRPr sz="1200" b="1" kern="1200">
                <a:latin typeface="Franklin Gothic Medium"/>
                <a:ea typeface="산돌고딕 M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300" b="0">
                <a:solidFill>
                  <a:schemeClr val="tx1"/>
                </a:solidFill>
                <a:latin typeface="HY헤드라인M"/>
                <a:ea typeface="HY헤드라인M"/>
              </a:rPr>
              <a:t>Kaggle Titanic Project</a:t>
            </a:r>
          </a:p>
          <a:p>
            <a:pPr lvl="0">
              <a:defRPr/>
            </a:pPr>
            <a:r>
              <a:rPr lang="en-US" altLang="ko-KR" sz="1300" b="0">
                <a:solidFill>
                  <a:schemeClr val="tx1"/>
                </a:solidFill>
                <a:latin typeface="HY헤드라인M"/>
                <a:ea typeface="HY헤드라인M"/>
              </a:rPr>
              <a:t>1. </a:t>
            </a:r>
            <a:r>
              <a:rPr lang="ko-KR" altLang="en-US" sz="1300" b="0">
                <a:solidFill>
                  <a:schemeClr val="tx1"/>
                </a:solidFill>
                <a:latin typeface="HY헤드라인M"/>
                <a:ea typeface="HY헤드라인M"/>
              </a:rPr>
              <a:t>도입 </a:t>
            </a:r>
            <a:r>
              <a:rPr lang="en-US" altLang="ko-KR" sz="1300" b="0">
                <a:solidFill>
                  <a:schemeClr val="tx1"/>
                </a:solidFill>
                <a:latin typeface="HY헤드라인M"/>
                <a:ea typeface="HY헤드라인M"/>
              </a:rPr>
              <a:t>&gt; 1.4 </a:t>
            </a:r>
            <a:r>
              <a:rPr lang="ko-KR" altLang="en-US" sz="1300" b="0">
                <a:solidFill>
                  <a:schemeClr val="tx1"/>
                </a:solidFill>
                <a:latin typeface="HY헤드라인M"/>
                <a:ea typeface="HY헤드라인M"/>
              </a:rPr>
              <a:t>대회 참여 목적</a:t>
            </a: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66773" y="912888"/>
            <a:ext cx="11921719" cy="476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7780" y="1962923"/>
            <a:ext cx="1199970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EDA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태블로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또는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Plotly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같은 동적 시각화로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작성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defRPr/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defRPr/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defRPr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각 모델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하이퍼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파라미터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튜닝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defRPr/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defRPr/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defRPr/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defRPr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최신 알고리즘 소개 및 테스트를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통해 적합한 모델 산출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defRPr/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defRPr/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defRPr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모델 최종 선정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337" y="1"/>
            <a:ext cx="12208336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 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</a:p>
          <a:p>
            <a:pPr algn="ctr">
              <a:defRPr/>
            </a:pPr>
            <a:endParaRPr lang="en-US" altLang="ko-KR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en-US" altLang="ko-KR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Tableau</a:t>
            </a:r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en-US" altLang="ko-KR" sz="20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Plotly</a:t>
            </a:r>
            <a:r>
              <a:rPr lang="ko-KR" altLang="en-US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활용한 탐색적 </a:t>
            </a:r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자료분석</a:t>
            </a:r>
            <a:endParaRPr lang="en-US" altLang="ko-KR" sz="20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endParaRPr lang="en-US" altLang="ko-KR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en-US" altLang="ko-KR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(EDA)</a:t>
            </a:r>
            <a:endParaRPr lang="ko-KR" altLang="en-US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1450</Words>
  <Application>Microsoft Office PowerPoint</Application>
  <PresentationFormat>와이드스크린</PresentationFormat>
  <Paragraphs>329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HY견고딕</vt:lpstr>
      <vt:lpstr>HY헤드라인M</vt:lpstr>
      <vt:lpstr>inherit</vt:lpstr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</dc:creator>
  <cp:lastModifiedBy>1</cp:lastModifiedBy>
  <cp:revision>637</cp:revision>
  <dcterms:created xsi:type="dcterms:W3CDTF">2021-07-07T07:10:08Z</dcterms:created>
  <dcterms:modified xsi:type="dcterms:W3CDTF">2021-07-12T00:55:57Z</dcterms:modified>
  <cp:version>1000.0000.01</cp:version>
</cp:coreProperties>
</file>