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7" r:id="rId5"/>
    <p:sldId id="268" r:id="rId6"/>
    <p:sldId id="260" r:id="rId7"/>
    <p:sldId id="283" r:id="rId8"/>
    <p:sldId id="284" r:id="rId9"/>
    <p:sldId id="285" r:id="rId10"/>
    <p:sldId id="286" r:id="rId11"/>
    <p:sldId id="287" r:id="rId12"/>
    <p:sldId id="288" r:id="rId13"/>
    <p:sldId id="262" r:id="rId14"/>
    <p:sldId id="291" r:id="rId15"/>
    <p:sldId id="292" r:id="rId16"/>
    <p:sldId id="293" r:id="rId17"/>
    <p:sldId id="294" r:id="rId18"/>
    <p:sldId id="280" r:id="rId19"/>
    <p:sldId id="295" r:id="rId20"/>
    <p:sldId id="297" r:id="rId21"/>
    <p:sldId id="282" r:id="rId22"/>
    <p:sldId id="2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9" autoAdjust="0"/>
    <p:restoredTop sz="68720" autoAdjust="0"/>
  </p:normalViewPr>
  <p:slideViewPr>
    <p:cSldViewPr snapToGrid="0">
      <p:cViewPr varScale="1">
        <p:scale>
          <a:sx n="78" d="100"/>
          <a:sy n="78" d="100"/>
        </p:scale>
        <p:origin x="18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43D8A-C8EA-499B-9CE8-2996B2C63F6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7EF75-91B4-4BF0-8ADC-5FCB2977C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1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D%95%B5%EC%8B%AC%EC%96%B4&amp;action=edit&amp;redlink=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0300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D%95%B5%EC%8B%AC%EC%96%B4&amp;action=edit&amp;redlink=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0300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 Frequency - Inverse Document Frequency)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정보 검색과 텍스트 마이닝에서 이용하는 가중치로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문서로 이루어진 문서군이 있을 때 어떤 단어가 특정 문서 내에서 얼마나 중요한 것인지를 나타내는 통계적 수치이다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핵심어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엔진에서 검색 결과의 순위를 결정하거나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문서들 사이의 비슷한 정도를 구하는 등의 용도로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59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 존재하는 질문의 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 개의 열은 원래의 학습 데이터의 수와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 위해 필터링 되고 남은 실제 질문들의 수를 나타낸다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사항은 글을 참고해라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WebQuestions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유일하게 질문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답변쌍만 제공하기 때문에 우리는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positive 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정답으로 가지고 있는 상위권 지문들을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검색된 지문 중 정답이 없다면 해당 질문은 버려진다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처음에 가지고 있는 지문들이 분리되고 우리가 후보 지문들을 관리하는 것과는 다르게 처리되기 때문에 우리는 각각의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지문들을 그에 대응하는 지문들로 매칭하거나 교체한다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위키피디아 버전이거나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매칭이 실패했다면 우리는 이 질문을 버린다 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질문의 훈련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시험 데이터의 질문의 수를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모든 데이터와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학습에 실제로 적용된 질문의 수를 나타낸다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표처럼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top-20/top-50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datasets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실험을 진행하였다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제외하고는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뛰어나는 것을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학습시킨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활요한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합쳐서 학습시킨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활용한 결과이다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상대적으로 작은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TREC, WQ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 진행하였을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상당히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눈에띄는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 개선을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반해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활용했을 때 약간만 개선된 모습을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 + DPR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ranking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combination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진행</a:t>
            </a:r>
          </a:p>
          <a:p>
            <a:pPr lvl="1"/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BM25/DPR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top-2000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뽑은 후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식을 활용하여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top-k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최종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가중치 상수이며 본 논문에서는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정확도에 기반하여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61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다섯개의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 대해 상위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정확도를 가지고 서로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retrieval system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제외한 모든 데이터셋에서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좋다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커질수록 성능차이는 특히 커진다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(78.4 vs 59.1 for top-20 accuracy)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다중 데이터셋으로 학습할 때는 데이터셋 중 가장 작은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제일 많은 성능을 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아주 조금 성능이 올랐고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약간 감소했다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결과들은 단일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데이터셋 세팅의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합치는 몇가지 경우에서 더 개선될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가지 이유로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적은 성능을 낸 것이라 추측된다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검수자가 지문을 보고 질문을 작성했기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높은 어휘의 재사용이 질문과 지문내에서 있을 것이고 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유리하게 결과를 내놓을 수 있게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위키피디아 기사에서 모아졌는데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학습 데이터들은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 et al. (2019).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이전에 주장한 것과 같이 극도로 편향되어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does BM25 perform better in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bias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 제작할 때 생긴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때문이라고 생각해볼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제공받은 후 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답을 가질 수 있는 질문을 만드는 과정으로 만들어지는데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 확률이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이로인해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포함되어 있을 확률이 높고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성능이 더 좋다고 추측할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biased examples</a:t>
            </a:r>
          </a:p>
          <a:p>
            <a:pPr lvl="1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사람들이 많이 보는 문서 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개로부터 만들어진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들로부터 가공된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한정하여 많은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있음을 추측할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사람들이 많이 보는 문서 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개로부터 만들어진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들로부터 가공된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한정하여 많은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있음을 추측할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지문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리트리버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성능을 가지려면 얼마나 많은 훈련 셋이 필요한지 알아보자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상위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리트리버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정확도를 각각 다른 학습 셋의 수에 따라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측정했다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바와 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단지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학습 데이터셋만 학습하더라도 이미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압도한다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일반적으로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사전학습된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사용한다면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적은 수의 데이터셋으로 고품질의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리트리버를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 수 있다는 것을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셋의 수를 늘릴 수록 정확도는 계속 상승했다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8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 color : In-Batch,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sampling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안하냐에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따른 차이를 보여주며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In-Batch Negative Sampling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확실한 성능 개선이 있음을 보여준다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pink color 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차이를 보여주며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커짐에 따라 성능이 개선이 있음을 보여준다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color : 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negative passage(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유사하지만 정답을 포함하지 않는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추가적으로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활용함에 따른 차이를 보여주며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 negative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활용하는 것이 성능의 개선으로 이어짐을 보여준다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더불어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BM25 negative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각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사용하는 것과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활용하는 것은 큰 차이가 없음을 확인할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이상을 활용하는 것은 더이상 도움이 안된다고 판단한다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context(question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ground-truth passage)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학습을 진행한다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대하여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표에서 처럼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Dist. Sup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차이를 실험하여 진행하였으며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Context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활용하였을 때 보다 성능이 좋음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Dist. Sup : 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 정답을 포함하면서 가장 확률이 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ground-truth 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활용한다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 norm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DP(dot product)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비슷한 성능을 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둘 모두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cosine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유사도보다 높은 성능을 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log-likelihood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더불어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triplet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비교 실험을 진행하였다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표에서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활용하였을 때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좋은 성능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냈고 이에 따라 본 논문에서 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활용하여 진행하였다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7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‘추가적인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대해서도 잘 작동하는가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것을 확인해본다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NQ(Natural Question) 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학습시킨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WQ(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WebQuestions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TREC(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CuratedTREC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실험을 해본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상당히 잘 작동함을 확인하였다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top-20 accuracy : WQ(75% -&gt; 69.9%) / TREC(89.1% -&gt; 86.3%) (Multiple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에서만 학습했을 때의 성능이다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수치는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BM25(WQ-55.0/TREC-70.9)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비하면 충분히 유의미하다고 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4-4. Qualitative Analysis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Term-matching method(Sparse Embedding)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Term-matching method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매우 선택적인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구절에 대해서는 매우 민감하게 반응한다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어휘적 변화나 의미적 관계를 더 잘 포착한다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21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수행함에 있어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질문에 대한 답을 실시간으로 얻는 과정에서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답을 찾기 위한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개수를 줄이는 것은 핵심 포인트이다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passage retrieval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속도를 확인해보도록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: Intel Xeon CPU E5-2698 v4 @ 2.20GHz and 512GB memory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질문을 처리하고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질문당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반환한다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an index for dense vector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백만개의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처리하는데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병렬처리하여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8.8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걸린다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FAISS index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활용할 경우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server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8.5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걸린다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23.7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질문을 처리한다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per second per CPU thread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inverted index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분이 채 걸리지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Experiments: Question Answering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5-1. End-to-end QA System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주어진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top-k 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대하여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최종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추출해낸다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대하여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selection score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부여한다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span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추출하고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score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부여한다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높은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selection score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span score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최종 정답으로 선택된다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selection model : question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cross-attention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re-rank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cross-attention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분해할 수 없는 특성으로 인해서 대규모 말뭉치의 관련 구절을 검색할 수는 없지만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dual-encoder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좀 더 용이하다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4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representation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length of the passage, 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dimension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처음에 위치할 확률과 마지막에 위치할 확률은 위의 그림과 같이 계산된다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선택될 확률 역시 위의 그림과 같이 계산된다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선택될 확률은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[CLS] token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embedding vector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학습가능한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wselected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���������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���������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​​와의 연산을 통해 계산된다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Pselected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���������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(�)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���������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(�)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에 의해서 어떤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선택될 것인지 구한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Pstart,i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������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,�(�)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������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,�(�)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Pend,i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,�(�)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����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,�(�)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의해서 최종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score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계산된다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88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 Training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동안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부터 주어진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positivie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hypter-parametere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로서 본 논문에서는 모든 실험에서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24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활용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학습은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likehood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함께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모든 정답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Marginal log-likelihood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최대화하는 방향으로 학습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정답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 이유는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여러 정답이 나타날 수 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16(NQ,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TriviaQA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4(TREC, WQ)</a:t>
            </a:r>
          </a:p>
          <a:p>
            <a:pPr lvl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7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retriever accuracy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높을 수록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ODQA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역시 더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ORQA/REALM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 추가적인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pretraining task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expensive end-to-end training regime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가지고 있는데 반해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 Retrieval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ODQA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간단히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(Q, P)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쌍에 대한 강력한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 model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활용하여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NQ,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TriviaQA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좋은 성능을 도출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추가적인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pretraining task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작을 경우에 더 유용할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함께 학습되는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joint model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과의 비교 실험을 진행했으며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39.8 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나왔으며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비해 독립적인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것이 더 좋은 성능을 나타내며 더 좋은 전략임을 제안한다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더불어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inference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과정에서 명확히 얼마나 더 많은 시간이 걸리는지 알 수는 없지만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본 논문에서 사용한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많은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고려하여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 Retriever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ODQA 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장착하여 성능을 비교한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문서 탐색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성능을 기반으로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벤치마크에 대하여 모두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기록했었습니다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답변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위치를 분류하는 구조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여기에서도 여러 종류의 데이터셋을 혼합하여 학습을 진행한 결과 성능이 대체로 더 좋았으며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가중치 혼합 여부의 영향은 데이터셋마다 상이했습니다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높은 검색 정확도는 일반적으로 더 나은 최종 </a:t>
            </a:r>
            <a:r>
              <a:rPr lang="en-US" altLang="ko-KR" dirty="0"/>
              <a:t>QA </a:t>
            </a:r>
            <a:r>
              <a:rPr lang="ko-KR" altLang="en-US" dirty="0"/>
              <a:t>결과로 </a:t>
            </a:r>
            <a:r>
              <a:rPr lang="ko-KR" altLang="en-US" dirty="0" err="1"/>
              <a:t>이어집</a:t>
            </a:r>
            <a:r>
              <a:rPr lang="ko-KR" altLang="en-US" dirty="0"/>
              <a:t> </a:t>
            </a:r>
            <a:r>
              <a:rPr lang="ko-KR" altLang="en-US" dirty="0" err="1"/>
              <a:t>니다</a:t>
            </a:r>
            <a:r>
              <a:rPr lang="en-US" altLang="ko-KR" dirty="0"/>
              <a:t>. </a:t>
            </a:r>
            <a:r>
              <a:rPr lang="en-US" altLang="ko-KR" dirty="0" err="1"/>
              <a:t>SQuAD</a:t>
            </a:r>
            <a:r>
              <a:rPr lang="ko-KR" altLang="en-US" dirty="0"/>
              <a:t>를 제외한 모든 경우 에 </a:t>
            </a:r>
            <a:r>
              <a:rPr lang="en-US" altLang="ko-KR" dirty="0"/>
              <a:t>DPR</a:t>
            </a:r>
            <a:r>
              <a:rPr lang="ko-KR" altLang="en-US" dirty="0"/>
              <a:t>이 검색한 구절에서 추출한 답변이 </a:t>
            </a:r>
            <a:r>
              <a:rPr lang="en-US" altLang="ko-KR" dirty="0"/>
              <a:t>BM25</a:t>
            </a:r>
            <a:r>
              <a:rPr lang="ko-KR" altLang="en-US" dirty="0"/>
              <a:t>의 답변과 비교하여 정확할 가능성이 더 높 습니다 </a:t>
            </a:r>
            <a:r>
              <a:rPr lang="en-US" altLang="ko-KR" dirty="0"/>
              <a:t>. NQ </a:t>
            </a:r>
            <a:r>
              <a:rPr lang="ko-KR" altLang="en-US" dirty="0"/>
              <a:t>및 </a:t>
            </a:r>
            <a:r>
              <a:rPr lang="en-US" altLang="ko-KR" dirty="0" err="1"/>
              <a:t>TriviaQA</a:t>
            </a:r>
            <a:r>
              <a:rPr lang="ko-KR" altLang="en-US" dirty="0"/>
              <a:t>와 같은 대규모 데이터 세트의 경우 여 러 데이터 세트 </a:t>
            </a:r>
            <a:r>
              <a:rPr lang="en-US" altLang="ko-KR" dirty="0"/>
              <a:t>(Multi) </a:t>
            </a:r>
            <a:r>
              <a:rPr lang="ko-KR" altLang="en-US" dirty="0"/>
              <a:t>를 사용하여 훈련된 모델 은 개별 훈련 세트</a:t>
            </a:r>
            <a:r>
              <a:rPr lang="en-US" altLang="ko-KR" dirty="0"/>
              <a:t>(Single)</a:t>
            </a:r>
            <a:r>
              <a:rPr lang="ko-KR" altLang="en-US" dirty="0"/>
              <a:t>를 사용하여 훈련된 모델과 비슷한 성능을 </a:t>
            </a:r>
            <a:r>
              <a:rPr lang="ko-KR" altLang="en-US" dirty="0" err="1"/>
              <a:t>보입니</a:t>
            </a:r>
            <a:r>
              <a:rPr lang="ko-KR" altLang="en-US" dirty="0"/>
              <a:t> 다</a:t>
            </a:r>
            <a:r>
              <a:rPr lang="en-US" altLang="ko-KR" dirty="0"/>
              <a:t>. </a:t>
            </a:r>
            <a:r>
              <a:rPr lang="ko-KR" altLang="en-US" dirty="0"/>
              <a:t>반대로 </a:t>
            </a:r>
            <a:r>
              <a:rPr lang="en-US" altLang="ko-KR" dirty="0"/>
              <a:t>WQ </a:t>
            </a:r>
            <a:r>
              <a:rPr lang="ko-KR" altLang="en-US" dirty="0"/>
              <a:t>및 </a:t>
            </a:r>
            <a:r>
              <a:rPr lang="en-US" altLang="ko-KR" dirty="0"/>
              <a:t>TREC</a:t>
            </a:r>
            <a:r>
              <a:rPr lang="ko-KR" altLang="en-US" dirty="0"/>
              <a:t>와 같은 소규모 데이터 세트에서는 다 중 데이터 세트 설정이 분명한 이점이 있습니다</a:t>
            </a:r>
            <a:r>
              <a:rPr lang="en-US" altLang="ko-KR" dirty="0"/>
              <a:t>. </a:t>
            </a:r>
            <a:r>
              <a:rPr lang="ko-KR" altLang="en-US" dirty="0"/>
              <a:t>전반적으로</a:t>
            </a:r>
            <a:r>
              <a:rPr lang="en-US" altLang="ko-KR" dirty="0"/>
              <a:t>, </a:t>
            </a:r>
            <a:r>
              <a:rPr lang="ko-KR" altLang="en-US" dirty="0"/>
              <a:t>우리 의 </a:t>
            </a:r>
            <a:r>
              <a:rPr lang="en-US" altLang="ko-KR" dirty="0"/>
              <a:t>DPR </a:t>
            </a:r>
            <a:r>
              <a:rPr lang="ko-KR" altLang="en-US" dirty="0"/>
              <a:t>기반 모델 은 </a:t>
            </a:r>
            <a:r>
              <a:rPr lang="en-US" altLang="ko-KR" dirty="0"/>
              <a:t>5</a:t>
            </a:r>
            <a:r>
              <a:rPr lang="ko-KR" altLang="en-US" dirty="0"/>
              <a:t>개의 데이터 세트 중 </a:t>
            </a:r>
            <a:r>
              <a:rPr lang="en-US" altLang="ko-KR" dirty="0"/>
              <a:t>4</a:t>
            </a:r>
            <a:r>
              <a:rPr lang="ko-KR" altLang="en-US" dirty="0"/>
              <a:t>개에서 이전의 </a:t>
            </a:r>
            <a:r>
              <a:rPr lang="ko-KR" altLang="en-US" dirty="0" err="1"/>
              <a:t>최첨</a:t>
            </a:r>
            <a:r>
              <a:rPr lang="ko-KR" altLang="en-US" dirty="0"/>
              <a:t> 단 결과를 능가하며</a:t>
            </a:r>
            <a:r>
              <a:rPr lang="en-US" altLang="ko-KR" dirty="0"/>
              <a:t>, </a:t>
            </a:r>
            <a:r>
              <a:rPr lang="ko-KR" altLang="en-US" dirty="0"/>
              <a:t>정확히 일치 정확도에서 </a:t>
            </a:r>
            <a:r>
              <a:rPr lang="en-US" altLang="ko-KR" dirty="0"/>
              <a:t>1%</a:t>
            </a:r>
            <a:r>
              <a:rPr lang="ko-KR" altLang="en-US" dirty="0"/>
              <a:t>에서 </a:t>
            </a:r>
            <a:r>
              <a:rPr lang="en-US" altLang="ko-KR" dirty="0"/>
              <a:t>12%</a:t>
            </a:r>
            <a:r>
              <a:rPr lang="ko-KR" altLang="en-US" dirty="0"/>
              <a:t>의 절대적 차이가 있습니다</a:t>
            </a:r>
            <a:r>
              <a:rPr lang="en-US" altLang="ko-KR" dirty="0"/>
              <a:t>. </a:t>
            </a:r>
            <a:r>
              <a:rPr lang="ko-KR" altLang="en-US" dirty="0"/>
              <a:t>우리의 결과를 </a:t>
            </a:r>
            <a:r>
              <a:rPr lang="en-US" altLang="ko-KR" dirty="0"/>
              <a:t>ORQA (Lee et al., 2019) </a:t>
            </a:r>
            <a:r>
              <a:rPr lang="ko-KR" altLang="en-US" dirty="0"/>
              <a:t>및 동시에 개발된 접근 방식인 </a:t>
            </a:r>
            <a:r>
              <a:rPr lang="en-US" altLang="ko-KR" dirty="0"/>
              <a:t>REALM (</a:t>
            </a:r>
            <a:r>
              <a:rPr lang="en-US" altLang="ko-KR" dirty="0" err="1"/>
              <a:t>Guu</a:t>
            </a:r>
            <a:r>
              <a:rPr lang="en-US" altLang="ko-KR" dirty="0"/>
              <a:t> et al., 2020)</a:t>
            </a:r>
            <a:r>
              <a:rPr lang="ko-KR" altLang="en-US" dirty="0"/>
              <a:t>의 결과와 대조하는 것은 흥미롭습니다</a:t>
            </a:r>
            <a:r>
              <a:rPr lang="en-US" altLang="ko-KR" dirty="0"/>
              <a:t>. </a:t>
            </a:r>
            <a:r>
              <a:rPr lang="ko-KR" altLang="en-US" dirty="0"/>
              <a:t>두 방법 모두 추 가 사전 교육 작업을 포함하고 비용이 많이 드는 엔드 투 엔드 교육 체제를 사용하지만 </a:t>
            </a:r>
            <a:r>
              <a:rPr lang="en-US" altLang="ko-KR" dirty="0"/>
              <a:t>DPR</a:t>
            </a:r>
            <a:r>
              <a:rPr lang="ko-KR" altLang="en-US" dirty="0"/>
              <a:t>은 질문과 답변 쌍을 사용하여 강 력한 구절 검색 모델을 학습하는 데 집중함으로써 </a:t>
            </a:r>
            <a:r>
              <a:rPr lang="en-US" altLang="ko-KR" dirty="0"/>
              <a:t>NQ</a:t>
            </a:r>
            <a:r>
              <a:rPr lang="ko-KR" altLang="en-US" dirty="0"/>
              <a:t>와 </a:t>
            </a:r>
            <a:r>
              <a:rPr lang="en-US" altLang="ko-KR" dirty="0" err="1"/>
              <a:t>TriviaQA</a:t>
            </a:r>
            <a:r>
              <a:rPr lang="en-US" altLang="ko-KR" dirty="0"/>
              <a:t> </a:t>
            </a:r>
            <a:r>
              <a:rPr lang="ko-KR" altLang="en-US" dirty="0"/>
              <a:t>모두에서 이를 능가 합니다</a:t>
            </a:r>
            <a:r>
              <a:rPr lang="en-US" altLang="ko-KR" dirty="0"/>
              <a:t>. </a:t>
            </a:r>
            <a:r>
              <a:rPr lang="ko-KR" altLang="en-US" dirty="0"/>
              <a:t>추가 사전 훈련 작업 은 목표 훈련 세트가 작은 경우에만 더 유용할 수 있습니다</a:t>
            </a:r>
            <a:r>
              <a:rPr lang="en-US" altLang="ko-KR" dirty="0"/>
              <a:t>. </a:t>
            </a:r>
            <a:r>
              <a:rPr lang="ko-KR" altLang="en-US" dirty="0"/>
              <a:t>단일 데 </a:t>
            </a:r>
            <a:r>
              <a:rPr lang="ko-KR" altLang="en-US" dirty="0" err="1"/>
              <a:t>이터</a:t>
            </a:r>
            <a:r>
              <a:rPr lang="ko-KR" altLang="en-US" dirty="0"/>
              <a:t> 세트 설정 에서 </a:t>
            </a:r>
            <a:r>
              <a:rPr lang="en-US" altLang="ko-KR" dirty="0"/>
              <a:t>WQ </a:t>
            </a:r>
            <a:r>
              <a:rPr lang="ko-KR" altLang="en-US" dirty="0"/>
              <a:t>및 </a:t>
            </a:r>
            <a:r>
              <a:rPr lang="en-US" altLang="ko-KR" dirty="0"/>
              <a:t>TREC</a:t>
            </a:r>
            <a:r>
              <a:rPr lang="ko-KR" altLang="en-US" dirty="0"/>
              <a:t>에 대한 </a:t>
            </a:r>
            <a:r>
              <a:rPr lang="en-US" altLang="ko-KR" dirty="0"/>
              <a:t>DPR</a:t>
            </a:r>
            <a:r>
              <a:rPr lang="ko-KR" altLang="en-US" dirty="0"/>
              <a:t>의 결과는 경쟁 력 이 떨어지지만 더 많은 질문</a:t>
            </a:r>
            <a:r>
              <a:rPr lang="en-US" altLang="ko-KR" dirty="0"/>
              <a:t>-</a:t>
            </a:r>
            <a:r>
              <a:rPr lang="ko-KR" altLang="en-US" dirty="0"/>
              <a:t>답변 쌍을 추가하면 성능이 향상 되어 새로운 최신 기술을 달성하는 데 도움이 됩니다</a:t>
            </a:r>
            <a:r>
              <a:rPr lang="en-US" altLang="ko-KR" dirty="0"/>
              <a:t>.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8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 Frequency - Inverse Document Frequency)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정보 검색과 텍스트 마이닝에서 이용하는 가중치로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문서로 이루어진 문서군이 있을 때 어떤 단어가 특정 문서 내에서 얼마나 중요한 것인지를 나타내는 통계적 수치이다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핵심어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엔진에서 검색 결과의 순위를 결정하거나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문서들 사이의 비슷한 정도를 구하는 등의 용도로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28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5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Retrieval: Sparse vs Dense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dimesion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하나의 원소에 대응되고 많은 요소가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단어의 존재 유무 등을 알아맞히기에는 유용하나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의미적으로 해석하기는 어려움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크기 때문에 활용가능한 알고리즘에 한계가 있음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정확히 일치해야 하는 경우 성능이 뛰어남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현업에서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동시에 쓰는 방식으로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구축하기도 함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구축되고 나서는 추가적인 학습이 불가능함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의미가 같더라도 다른 단어로 표현된 경우를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있는 방법론을 사용함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작아 활용가능한 알고리즘이 많음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사전학습 모델의 등장으로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embedding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배우는 것이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용이해졌음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단어의 유사성 또는 맥락을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파악해야하는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성능이 뛰어남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 통해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만들며 추가적인 학습 또한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Dense Vector Representation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위해서는 방대한 양의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(Question, Passage) pair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필요하다고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믿어져왔다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등장하기 전에는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TF-IDF/BM25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능가하는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Retrieval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ORQA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약점을 가지고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 소개한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Retrieval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ODQA datasets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달성하였다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ICT(inverse cloze task) pretraining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활용하였는데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computationally intensive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sentence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좋은지에 대해서는 명확하지 않다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Encoder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 않기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suboptimal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보다 자세한 사항은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ORQA Paper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9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‘추가적인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(Q, P) pair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이용해 더 나은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Embedding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학습시킬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질문 아래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pretrained model’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Enocder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(Question Encoder, Passage Encoder)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최종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vector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 Passage vector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내적을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최대화함으로서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최적화 되었다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더불어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내에서의 모든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(Q, P) pair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활용하여 대하여 학습되었다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Top-5 Accuracy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대비 훨씬 성능이 좋아졌으며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(42.9 -&gt; 65.2), End-to-end QA Accuracy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(33.3 -&gt; 41.5)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훨씬 개선되었다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핵심적인 요소는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Encoder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Encoder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모두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했다는 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이만으로도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크게 능가하였다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논문에서의 경험적인 결과로서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추가적인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pretraining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필요하지 않을 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제안하였다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더불어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것이 좋은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ODQA Accuracy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이어짐을 보였다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6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차원의 실수 벡터와 매핑하고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검색하여 질문 벡터와 가장 유사한 벡터를 골라냅니다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이때의 유사도는 질문 벡터와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 product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유사도를 구하는 방법을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 product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통합니ㅏ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그이휴는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유클리도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거리를 계산하여 유사도를 구하는 방법이 가장 간단하다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두개의 인코더는 각각 독립적인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이루어져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시에는 주어진 질의와 후보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문서들간의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방식을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문서의 크기가 크다면 추론시간이 굉장히 오래 걸리기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빠르게 추론합니다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각각 질문과 문서를 인코딩하여 벡터로 변환하는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벡터유사도를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효울적으로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측정하는 라이브러리이다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7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qi :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하나의 질문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pi+ : 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연관된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passage</a:t>
            </a: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 :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관련되지 않은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passage</a:t>
            </a:r>
          </a:p>
          <a:p>
            <a:pPr marL="174625"/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주어진 후보들의 모든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중에서 실제로 관련이 있는 문서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(golden or </a:t>
            </a:r>
            <a:r>
              <a:rPr lang="en-US" altLang="ko-KR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postivse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sample)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제일 높은 값을 갖도록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negative log likelihood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학습을 수행하게 된다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4625"/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이때 관련되지 않은 네거티브 샘플을 어떻게 </a:t>
            </a:r>
            <a:r>
              <a:rPr lang="ko-KR" altLang="en-US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만들것인가가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학습에 가장 중요한 요소일 것이다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marL="174625"/>
            <a:r>
              <a:rPr lang="ko-KR" altLang="en-US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네거티프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샘플을 만드는 방식은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가지가 있다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Random :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코퍼스 내의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random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passage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선택하는 방법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BM25 :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실제 정답을 포함하고 있지는 않지만 코퍼스 내에서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BM25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기준으로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top-k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문서를 사용하는 방법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Gold : </a:t>
            </a:r>
            <a:r>
              <a:rPr lang="ko-KR" altLang="en-US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학습셋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내의 다른 질의의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positive passage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선택하는 방법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Bm25 </a:t>
            </a:r>
            <a:r>
              <a:rPr lang="en-US" altLang="ko-KR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tf-idf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식이 거의 유사하나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bm25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문서 전체길이를 고려한다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따라서 단어의 등장 빈도수가 같을 때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문서가 짧을수록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높다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 같은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mini-batch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안에서의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BM25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가장 높은 유사도를 가지며 정답을 포함하고 있지 않은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선택하여 학습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과정에서 자세히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8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로서 활용하는 것은 계산적인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효율뿐만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좋은 성능을 내는데 도움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 Matrix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만들고 이로부터 바로바로 재사용할 수 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2 (q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i,pi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지문 쌍을 각각의 배치에서 학습할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j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관계이며 그 외에는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존재하는 각각의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배치에있는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학습 샘플들을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사용했던 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또 사용할 수 있기 때문에 재사용성을 강조한다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in-batch negatives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테크닉은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batch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사용되어 왔으며 최근으로 올수록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mini-batch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방법은 이중 인코더 모델이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샘플의 수를 늘린다는 점에서 효과적인 전략으로 소개되어왔다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4625"/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mini-batch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있다라고 가정할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관련된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연관성을 고려한다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Q, 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각각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Matrix, Passage Matrix(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Bxd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(B: # of questions, d: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hidden_dimension_size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내적을 이용해 구할 수 있고 그 결과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S=QPT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=���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=���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BxB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 행은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쌍을 이루는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유사도를 담고 있는 행렬이다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대각원소는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postiive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passage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유사도를 나타내고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비대각원소는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passage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들과의 유사도를 나타낸다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함으로서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sampling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할 때의 계산 비용이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in-batch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하지 않을 때에 비해 비약적으로 줄어든다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동일한 미니 배치에서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bm25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뽑은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하나 더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추가했을때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성능이 높은 네거티브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샘필이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완성되었다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7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Question (NQ)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데이터셋은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 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질문은 실제 구글 검색 질문에서 모았고 답변은 글쓴이가 분명한 위키피디아 기사에서 발췌했다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TriviaQA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데이터셋은 사소한 질문들과 답변으로 구성되어 있으며 웹 페이지에서 가져왔다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WebQuestions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(WQ)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데이터셋은 구글 제안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사용해 선택된 질문과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Freebase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개체로 존재하는 정답으로 구성되어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CuratedTREC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(TREC)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TREC QA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다양한 웹의 출처를 가지고 있는 질문들은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구조화되어있지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않은 말뭉치로부터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OQDA 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위해 준비되었다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ODQA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연구를 위한 데이터셋으로 사용되어 왔지만 이상적인 데이터는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많은 질문들은 제공된 문단이 없어서 지문이 부족했기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이전의 연구와 공정한 비교를 위해 여전히 우리 실험에서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사용하며 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장에서 다룰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EF75-91B4-4BF0-8ADC-5FCB2977C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1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1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8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DD597F-793A-4856-A324-EFE34835FCCD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935372-05BE-4C06-B638-D2B5978A68C1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D0B98D-2BC2-4FFE-93A8-24DB42AE3476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27EF782-4E8B-41D5-9C1E-2355334824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B0893F-7E9B-4739-93D0-B3C6530E6EC1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AC805E-A421-4451-A68E-4DF19D14B4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8E7FB56-AA22-481A-AF12-73B529C9ABAF}"/>
              </a:ext>
            </a:extLst>
          </p:cNvPr>
          <p:cNvSpPr/>
          <p:nvPr/>
        </p:nvSpPr>
        <p:spPr>
          <a:xfrm>
            <a:off x="3663337" y="2991508"/>
            <a:ext cx="5004000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1CF22-55FE-45BA-8B61-3E8EF691D2DC}"/>
              </a:ext>
            </a:extLst>
          </p:cNvPr>
          <p:cNvSpPr txBox="1"/>
          <p:nvPr/>
        </p:nvSpPr>
        <p:spPr>
          <a:xfrm>
            <a:off x="2727078" y="2645720"/>
            <a:ext cx="67378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howcard Gothic" panose="04020904020102020604" pitchFamily="82" charset="0"/>
                <a:ea typeface="Tmon몬소리 Black" panose="02000A03000000000000" pitchFamily="2" charset="-127"/>
              </a:rPr>
              <a:t>논문 리뷰</a:t>
            </a:r>
            <a:endParaRPr lang="en-US" altLang="ko-KR" sz="3600" b="1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Showcard Gothic" panose="04020904020102020604" pitchFamily="82" charset="0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en-US" altLang="ko-KR" sz="14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Dense Passage Retrieval for Open-Domain Question Answering </a:t>
            </a:r>
            <a:endParaRPr lang="ko-KR" altLang="en-US" sz="40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AE166-7A4B-4FB4-8A2B-24AB24195F62}"/>
              </a:ext>
            </a:extLst>
          </p:cNvPr>
          <p:cNvSpPr txBox="1"/>
          <p:nvPr/>
        </p:nvSpPr>
        <p:spPr>
          <a:xfrm>
            <a:off x="10582170" y="5982879"/>
            <a:ext cx="13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정재훈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5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DCF674-DEC8-499F-B6DE-D0E35B6A28F3}"/>
              </a:ext>
            </a:extLst>
          </p:cNvPr>
          <p:cNvSpPr txBox="1"/>
          <p:nvPr/>
        </p:nvSpPr>
        <p:spPr>
          <a:xfrm>
            <a:off x="336800" y="4521094"/>
            <a:ext cx="506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 :  question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passage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사이의 유사도 담음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 :  </a:t>
            </a:r>
            <a:r>
              <a:rPr lang="en-US" altLang="ko-KR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Qusetion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matrix</a:t>
            </a: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 :  Passage matrix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9D2D01-D8E2-4700-B5BA-8EDF5B8886B1}"/>
              </a:ext>
            </a:extLst>
          </p:cNvPr>
          <p:cNvSpPr txBox="1"/>
          <p:nvPr/>
        </p:nvSpPr>
        <p:spPr>
          <a:xfrm>
            <a:off x="5213170" y="4491906"/>
            <a:ext cx="6718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b="1" i="0" dirty="0">
                <a:solidFill>
                  <a:srgbClr val="333333"/>
                </a:solidFill>
                <a:effectLst/>
                <a:latin typeface="Merriweather-Light"/>
              </a:rPr>
              <a:t>Loss Function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erriweather-Light"/>
              </a:rPr>
              <a:t>은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erriweather-Light"/>
              </a:rPr>
              <a:t>NLL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erriweather-Light"/>
              </a:rPr>
              <a:t>을 활용</a:t>
            </a:r>
            <a:endParaRPr lang="en-US" altLang="ko-KR" dirty="0">
              <a:solidFill>
                <a:srgbClr val="333333"/>
              </a:solidFill>
              <a:latin typeface="Merriweather-Light"/>
            </a:endParaRPr>
          </a:p>
          <a:p>
            <a:pPr marL="174625"/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NLL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Ground Truth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카테고리에 대해 모델이 예측한 </a:t>
            </a:r>
            <a:r>
              <a:rPr lang="ko-KR" altLang="en-US" b="1" i="0" dirty="0" err="1">
                <a:solidFill>
                  <a:srgbClr val="202124"/>
                </a:solidFill>
                <a:effectLst/>
                <a:latin typeface="Apple SD Gothic Neo"/>
              </a:rPr>
              <a:t>확률값이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 작아질수록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&lt;unhappy&gt;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한 특성</a:t>
            </a:r>
            <a:endParaRPr lang="en-US" altLang="ko-KR" b="1" i="0" dirty="0">
              <a:solidFill>
                <a:srgbClr val="333333"/>
              </a:solidFill>
              <a:effectLst/>
              <a:latin typeface="Merriweather-Light"/>
            </a:endParaRPr>
          </a:p>
          <a:p>
            <a:pPr marL="174625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Loss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를 최소화하도록 모델을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optimize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하면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ground truth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 대한 예측치를 높임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48CAC2D-49D6-453B-B61D-B95D2FAF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43" y="2111755"/>
            <a:ext cx="5421056" cy="1619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5DB60950-0F13-4E6A-87A8-D4F299B9E1F6}"/>
              </a:ext>
            </a:extLst>
          </p:cNvPr>
          <p:cNvSpPr/>
          <p:nvPr/>
        </p:nvSpPr>
        <p:spPr>
          <a:xfrm>
            <a:off x="811374" y="1898380"/>
            <a:ext cx="2835481" cy="531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– batch negatives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32BB329-668C-4F8B-97D9-24E5B416A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5" r="2421" b="18475"/>
          <a:stretch/>
        </p:blipFill>
        <p:spPr>
          <a:xfrm>
            <a:off x="864297" y="2921654"/>
            <a:ext cx="2835481" cy="1158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855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10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2F83A9-DA22-4067-A24A-17905DF80EF3}"/>
              </a:ext>
            </a:extLst>
          </p:cNvPr>
          <p:cNvSpPr/>
          <p:nvPr/>
        </p:nvSpPr>
        <p:spPr>
          <a:xfrm>
            <a:off x="1802527" y="1583489"/>
            <a:ext cx="2835481" cy="531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Experimental setup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B2F6524-0B58-47F0-9FE1-A850B637D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66675"/>
              </p:ext>
            </p:extLst>
          </p:nvPr>
        </p:nvGraphicFramePr>
        <p:xfrm>
          <a:off x="1802525" y="2529041"/>
          <a:ext cx="8384212" cy="3369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106">
                  <a:extLst>
                    <a:ext uri="{9D8B030D-6E8A-4147-A177-3AD203B41FA5}">
                      <a16:colId xmlns:a16="http://schemas.microsoft.com/office/drawing/2014/main" val="2885186002"/>
                    </a:ext>
                  </a:extLst>
                </a:gridCol>
                <a:gridCol w="4192106">
                  <a:extLst>
                    <a:ext uri="{9D8B030D-6E8A-4147-A177-3AD203B41FA5}">
                      <a16:colId xmlns:a16="http://schemas.microsoft.com/office/drawing/2014/main" val="2274589145"/>
                    </a:ext>
                  </a:extLst>
                </a:gridCol>
              </a:tblGrid>
              <a:tr h="69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Natural Question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Google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추출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,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간단 질문과 스윙을 위해서 설계</a:t>
                      </a:r>
                      <a:endParaRPr lang="ko-KR" altLang="en-US" sz="16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52157"/>
                  </a:ext>
                </a:extLst>
              </a:tr>
              <a:tr h="561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Trivia QA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사소한 질문들과 답변으로 구성</a:t>
                      </a:r>
                      <a:endParaRPr lang="en-US" altLang="ko-KR" sz="1600" b="1" i="1" kern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98284"/>
                  </a:ext>
                </a:extLst>
              </a:tr>
              <a:tr h="95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Web Questions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Google </a:t>
                      </a:r>
                      <a:r>
                        <a:rPr lang="en-US" altLang="ko-KR" sz="1600" b="1" i="1" kern="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Suggset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API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를 사용하여 선택한 질문 구성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답변은 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Freebase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의 </a:t>
                      </a:r>
                      <a:r>
                        <a:rPr lang="ko-KR" altLang="en-US" sz="1600" b="1" i="1" kern="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엔터티이다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74368"/>
                  </a:ext>
                </a:extLst>
              </a:tr>
              <a:tr h="561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Curated TPEC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TPEC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QA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트랙에서 질문을 얻는다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61511"/>
                  </a:ext>
                </a:extLst>
              </a:tr>
              <a:tr h="599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SQuAD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과거 </a:t>
                      </a:r>
                      <a:r>
                        <a:rPr lang="en-US" altLang="ko-KR" sz="14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QA</a:t>
                      </a:r>
                      <a:r>
                        <a:rPr lang="ko-KR" altLang="en-US" sz="14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연구에 사용</a:t>
                      </a:r>
                      <a:r>
                        <a:rPr lang="en-US" altLang="ko-KR" sz="14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, </a:t>
                      </a:r>
                      <a:r>
                        <a:rPr lang="ko-KR" altLang="en-US" sz="14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제공된 단락이 없으면  많은 질문에 내용 부족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4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5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11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043146-A996-49EF-A5E8-B32183B15051}"/>
              </a:ext>
            </a:extLst>
          </p:cNvPr>
          <p:cNvSpPr/>
          <p:nvPr/>
        </p:nvSpPr>
        <p:spPr>
          <a:xfrm>
            <a:off x="1802527" y="1583489"/>
            <a:ext cx="2835481" cy="531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Experimental setup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02D618D-F0B2-4BC4-9122-77AF187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5" y="2227002"/>
            <a:ext cx="5063790" cy="23053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208365-44B0-4D38-8CDB-05525F50FCB8}"/>
              </a:ext>
            </a:extLst>
          </p:cNvPr>
          <p:cNvSpPr txBox="1"/>
          <p:nvPr/>
        </p:nvSpPr>
        <p:spPr>
          <a:xfrm>
            <a:off x="512263" y="4724539"/>
            <a:ext cx="506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 :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Dev: 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검증 데이터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Test:  Test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8ECA982-B415-485E-8BAE-CF5C22A81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00105"/>
              </p:ext>
            </p:extLst>
          </p:nvPr>
        </p:nvGraphicFramePr>
        <p:xfrm>
          <a:off x="5780639" y="2278101"/>
          <a:ext cx="5899098" cy="3369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731">
                  <a:extLst>
                    <a:ext uri="{9D8B030D-6E8A-4147-A177-3AD203B41FA5}">
                      <a16:colId xmlns:a16="http://schemas.microsoft.com/office/drawing/2014/main" val="2885186002"/>
                    </a:ext>
                  </a:extLst>
                </a:gridCol>
                <a:gridCol w="4015367">
                  <a:extLst>
                    <a:ext uri="{9D8B030D-6E8A-4147-A177-3AD203B41FA5}">
                      <a16:colId xmlns:a16="http://schemas.microsoft.com/office/drawing/2014/main" val="2274589145"/>
                    </a:ext>
                  </a:extLst>
                </a:gridCol>
              </a:tblGrid>
              <a:tr h="69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Natural Question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Gold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지문들을 그에 대응하는 지문들로 매칭하거나 교체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,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매칭 실패 시 질문 버림</a:t>
                      </a:r>
                      <a:endParaRPr lang="ko-KR" altLang="en-US" sz="16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52157"/>
                  </a:ext>
                </a:extLst>
              </a:tr>
              <a:tr h="561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Trivia QA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1" kern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질문 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답변쌍만 제공하기 때문에 우리는 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BM25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만든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positive passage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정답으로 가지고 있는 상위권 지문들을 사용한다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100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검색된 지문 중 정답이 없다면 해당 질문은 버려진다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1" i="1" kern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98284"/>
                  </a:ext>
                </a:extLst>
              </a:tr>
              <a:tr h="95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Web Questions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1" kern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74368"/>
                  </a:ext>
                </a:extLst>
              </a:tr>
              <a:tr h="561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Curated TPEC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1" kern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61511"/>
                  </a:ext>
                </a:extLst>
              </a:tr>
              <a:tr h="599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SQuAD</a:t>
                      </a:r>
                      <a:endParaRPr lang="ko-KR" altLang="en-US" sz="14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Gold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지문들을 그에 대응하는 지문들로 매칭하거나 교체</a:t>
                      </a:r>
                      <a:r>
                        <a:rPr lang="en-US" altLang="ko-KR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, </a:t>
                      </a:r>
                      <a:r>
                        <a:rPr lang="ko-KR" altLang="en-US" sz="1600" b="1" i="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매칭 실패 시 질문 버림</a:t>
                      </a:r>
                      <a:endParaRPr lang="ko-KR" altLang="en-US" sz="1600" dirty="0">
                        <a:solidFill>
                          <a:prstClr val="whit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4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9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12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10384A-AF06-4E3F-AEA1-E41D2F9B837E}"/>
              </a:ext>
            </a:extLst>
          </p:cNvPr>
          <p:cNvSpPr/>
          <p:nvPr/>
        </p:nvSpPr>
        <p:spPr>
          <a:xfrm>
            <a:off x="1802527" y="1583489"/>
            <a:ext cx="2835481" cy="531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1D4A4FD-A17D-43C8-A315-59B0E1A3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3" y="2193605"/>
            <a:ext cx="6177294" cy="227685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4025CA1-C06B-4603-A861-5E0F6502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777" y="2538302"/>
            <a:ext cx="3102023" cy="142813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8CA9B1E-A8EF-4E25-9BD4-AD00B40E70B5}"/>
              </a:ext>
            </a:extLst>
          </p:cNvPr>
          <p:cNvSpPr txBox="1"/>
          <p:nvPr/>
        </p:nvSpPr>
        <p:spPr>
          <a:xfrm>
            <a:off x="5987122" y="4587919"/>
            <a:ext cx="564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New ranking function</a:t>
            </a:r>
            <a:r>
              <a:rPr lang="ko-KR" altLang="en-US" b="1" dirty="0"/>
              <a:t>을 활용하여 </a:t>
            </a:r>
            <a:r>
              <a:rPr lang="en-US" altLang="ko-KR" b="1" dirty="0"/>
              <a:t>linear combination</a:t>
            </a:r>
            <a:r>
              <a:rPr lang="ko-KR" altLang="en-US" b="1" dirty="0"/>
              <a:t>을 진행</a:t>
            </a:r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top-2000</a:t>
            </a:r>
            <a:r>
              <a:rPr lang="ko-KR" altLang="en-US" b="1" dirty="0"/>
              <a:t>개의 </a:t>
            </a:r>
            <a:r>
              <a:rPr lang="en-US" altLang="ko-KR" b="1" dirty="0"/>
              <a:t>passage</a:t>
            </a:r>
            <a:r>
              <a:rPr lang="ko-KR" altLang="en-US" b="1" dirty="0"/>
              <a:t>를 뽑은 후</a:t>
            </a:r>
            <a:r>
              <a:rPr lang="en-US" altLang="ko-KR" b="1" dirty="0"/>
              <a:t>, top-k</a:t>
            </a:r>
            <a:r>
              <a:rPr lang="ko-KR" altLang="en-US" b="1" dirty="0"/>
              <a:t>개의 최종 </a:t>
            </a:r>
            <a:r>
              <a:rPr lang="en-US" altLang="ko-KR" b="1" dirty="0"/>
              <a:t>passage</a:t>
            </a:r>
            <a:r>
              <a:rPr lang="ko-KR" altLang="en-US" b="1" dirty="0"/>
              <a:t>를 선택</a:t>
            </a:r>
            <a:endParaRPr lang="en-US" altLang="ko-KR" dirty="0"/>
          </a:p>
          <a:p>
            <a:br>
              <a:rPr lang="it-IT" altLang="ko-KR" dirty="0"/>
            </a:b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126E3E-D707-4C25-9A14-DB4B15BB28BB}"/>
              </a:ext>
            </a:extLst>
          </p:cNvPr>
          <p:cNvSpPr txBox="1"/>
          <p:nvPr/>
        </p:nvSpPr>
        <p:spPr>
          <a:xfrm>
            <a:off x="300905" y="4470456"/>
            <a:ext cx="5648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Single : </a:t>
            </a:r>
            <a:r>
              <a:rPr lang="ko-KR" altLang="en-US" sz="1600" b="1" dirty="0"/>
              <a:t>각각의 </a:t>
            </a:r>
            <a:r>
              <a:rPr lang="en-US" altLang="ko-KR" sz="1600" b="1" dirty="0"/>
              <a:t>Dataset</a:t>
            </a:r>
            <a:r>
              <a:rPr lang="ko-KR" altLang="en-US" sz="1600" b="1" dirty="0"/>
              <a:t>에 대하여 학습시킴</a:t>
            </a:r>
            <a:endParaRPr lang="en-US" altLang="ko-KR" sz="1600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Multiple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SQuAD</a:t>
            </a:r>
            <a:r>
              <a:rPr lang="ko-KR" altLang="en-US" sz="1600" b="1" dirty="0"/>
              <a:t>를 제외한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개의 </a:t>
            </a:r>
            <a:r>
              <a:rPr lang="en-US" altLang="ko-KR" sz="1600" b="1" dirty="0"/>
              <a:t>Dataset</a:t>
            </a:r>
            <a:r>
              <a:rPr lang="ko-KR" altLang="en-US" sz="1600" b="1" dirty="0"/>
              <a:t>을 합쳐서 학습시킴</a:t>
            </a:r>
            <a:endParaRPr lang="en-US" altLang="ko-KR" sz="1600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40 epoch (NQ, </a:t>
            </a:r>
            <a:r>
              <a:rPr lang="en-US" altLang="ko-KR" sz="1600" b="1" dirty="0" err="1"/>
              <a:t>TriviaQA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SQuAD</a:t>
            </a:r>
            <a:r>
              <a:rPr lang="en-US" altLang="ko-KR" sz="1600" b="1" dirty="0"/>
              <a:t>)</a:t>
            </a:r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100 epoch (TREC, WQ)</a:t>
            </a:r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dropout ratio : 0.1</a:t>
            </a:r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optimizer : Adam</a:t>
            </a:r>
            <a:endParaRPr lang="en-US" altLang="ko-KR" sz="1600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br>
              <a:rPr lang="it-IT" altLang="ko-KR" dirty="0"/>
            </a:b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1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13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684C63-D059-4A8C-8958-0C4FA1F463FD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14E0DCB-9643-4E1D-A7C1-9622A7623B56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82A93FB-D5FF-48C0-9881-A5F6AA2BD79F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1BB08300-A31A-4821-AD05-541C62FEDCEA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8FC04C6-C4B5-4D33-99EF-41043591DA8B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8" name="사다리꼴 37">
                  <a:extLst>
                    <a:ext uri="{FF2B5EF4-FFF2-40B4-BE49-F238E27FC236}">
                      <a16:creationId xmlns:a16="http://schemas.microsoft.com/office/drawing/2014/main" id="{4081BD3B-81D2-469B-A1CC-75C0774351A2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9" name="사다리꼴 38">
                  <a:extLst>
                    <a:ext uri="{FF2B5EF4-FFF2-40B4-BE49-F238E27FC236}">
                      <a16:creationId xmlns:a16="http://schemas.microsoft.com/office/drawing/2014/main" id="{6E8FC182-5659-4412-BB92-BAFF8C1E4FC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00D714-FF8F-478A-A540-8C28F693C515}"/>
              </a:ext>
            </a:extLst>
          </p:cNvPr>
          <p:cNvSpPr/>
          <p:nvPr/>
        </p:nvSpPr>
        <p:spPr>
          <a:xfrm>
            <a:off x="1039494" y="1421324"/>
            <a:ext cx="2168927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9610172-99E4-4CDD-AEEF-8DC67B326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0" r="5695"/>
          <a:stretch/>
        </p:blipFill>
        <p:spPr>
          <a:xfrm>
            <a:off x="620321" y="2227734"/>
            <a:ext cx="4482522" cy="296211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8E3418-2507-4C64-9619-CBE48BBE6967}"/>
              </a:ext>
            </a:extLst>
          </p:cNvPr>
          <p:cNvSpPr/>
          <p:nvPr/>
        </p:nvSpPr>
        <p:spPr>
          <a:xfrm>
            <a:off x="6417376" y="1532624"/>
            <a:ext cx="4309818" cy="80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Why does BM25 perform better in </a:t>
            </a:r>
            <a:r>
              <a:rPr lang="en-US" altLang="ko-KR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SQuAD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dataset?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CAE14F-BD3B-4FF3-90A0-2C0FAC0383B9}"/>
              </a:ext>
            </a:extLst>
          </p:cNvPr>
          <p:cNvSpPr txBox="1"/>
          <p:nvPr/>
        </p:nvSpPr>
        <p:spPr>
          <a:xfrm>
            <a:off x="5171268" y="2489732"/>
            <a:ext cx="6667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514350">
              <a:buAutoNum type="arabicPeriod"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Annotation Bias</a:t>
            </a:r>
          </a:p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Question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token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들이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passage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포함 되어 있을 확률이 높다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4625"/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Biased Examples</a:t>
            </a:r>
          </a:p>
          <a:p>
            <a:pPr marL="174625"/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많이 보는 문서 약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500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개로부터 만들어진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passage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들로 부터 가공된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dataset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이기에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5A86C1-636B-486A-9199-06C75AD89FFF}"/>
              </a:ext>
            </a:extLst>
          </p:cNvPr>
          <p:cNvSpPr txBox="1"/>
          <p:nvPr/>
        </p:nvSpPr>
        <p:spPr>
          <a:xfrm>
            <a:off x="597518" y="5079903"/>
            <a:ext cx="6797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많은 </a:t>
            </a:r>
            <a:r>
              <a:rPr lang="en-US" altLang="ko-KR" b="1" dirty="0"/>
              <a:t>training dataset</a:t>
            </a:r>
            <a:r>
              <a:rPr lang="ko-KR" altLang="en-US" b="1" dirty="0"/>
              <a:t>을 활용할 수록 </a:t>
            </a:r>
            <a:r>
              <a:rPr lang="en-US" altLang="ko-KR" b="1" dirty="0"/>
              <a:t>retrieval accuracy</a:t>
            </a:r>
            <a:r>
              <a:rPr lang="ko-KR" altLang="en-US" b="1" dirty="0"/>
              <a:t>는 증가</a:t>
            </a: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top-k </a:t>
            </a:r>
            <a:r>
              <a:rPr lang="ko-KR" altLang="en-US" b="1" dirty="0"/>
              <a:t>즉</a:t>
            </a:r>
            <a:r>
              <a:rPr lang="en-US" altLang="ko-KR" dirty="0"/>
              <a:t>, </a:t>
            </a:r>
            <a:r>
              <a:rPr lang="en-US" altLang="ko-KR" b="1" dirty="0"/>
              <a:t>retrieval</a:t>
            </a:r>
            <a:r>
              <a:rPr lang="ko-KR" altLang="en-US" b="1" dirty="0"/>
              <a:t>할 최종 </a:t>
            </a:r>
            <a:r>
              <a:rPr lang="en-US" altLang="ko-KR" b="1" dirty="0"/>
              <a:t>passage</a:t>
            </a:r>
            <a:r>
              <a:rPr lang="ko-KR" altLang="en-US" b="1" dirty="0"/>
              <a:t>의 개수를 늘릴 수록 </a:t>
            </a:r>
            <a:r>
              <a:rPr lang="en-US" altLang="ko-KR" b="1" dirty="0"/>
              <a:t>retrieval accuracy</a:t>
            </a:r>
            <a:r>
              <a:rPr lang="ko-KR" altLang="en-US" b="1" dirty="0"/>
              <a:t>는 증가</a:t>
            </a:r>
            <a:endParaRPr lang="en-US" altLang="ko-KR" b="1" dirty="0"/>
          </a:p>
          <a:p>
            <a:pPr marL="174625"/>
            <a:endParaRPr lang="en-US" altLang="ko-KR" b="1" dirty="0"/>
          </a:p>
          <a:p>
            <a:pPr marL="174625"/>
            <a:br>
              <a:rPr lang="it-IT" altLang="ko-KR" dirty="0"/>
            </a:b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3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8CB28C-3E5A-41E7-8438-F7F7C203FE9B}"/>
              </a:ext>
            </a:extLst>
          </p:cNvPr>
          <p:cNvSpPr/>
          <p:nvPr/>
        </p:nvSpPr>
        <p:spPr>
          <a:xfrm>
            <a:off x="811374" y="1301561"/>
            <a:ext cx="2168927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81F14B7-0E45-40E6-87EA-F442E7EC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1877911"/>
            <a:ext cx="6554115" cy="328023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C5AAE88-662D-42E1-8B46-91D378F9061C}"/>
              </a:ext>
            </a:extLst>
          </p:cNvPr>
          <p:cNvSpPr txBox="1"/>
          <p:nvPr/>
        </p:nvSpPr>
        <p:spPr>
          <a:xfrm>
            <a:off x="7494583" y="3191898"/>
            <a:ext cx="396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 </a:t>
            </a:r>
            <a:r>
              <a:rPr lang="en-US" altLang="ko-KR" b="1" dirty="0"/>
              <a:t>In-Batch </a:t>
            </a:r>
            <a:r>
              <a:rPr lang="ko-KR" altLang="en-US" dirty="0"/>
              <a:t> </a:t>
            </a:r>
            <a:r>
              <a:rPr lang="en-US" altLang="ko-KR" b="1" dirty="0"/>
              <a:t>Negative Sampling</a:t>
            </a:r>
            <a:r>
              <a:rPr lang="ko-KR" altLang="en-US" b="1" dirty="0"/>
              <a:t>이 확실한 성능 개선이 있음을 보여준다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2305BE-31AB-43DC-A414-247FF0140853}"/>
              </a:ext>
            </a:extLst>
          </p:cNvPr>
          <p:cNvSpPr txBox="1"/>
          <p:nvPr/>
        </p:nvSpPr>
        <p:spPr>
          <a:xfrm>
            <a:off x="7510302" y="4116673"/>
            <a:ext cx="396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err="1"/>
              <a:t>Batch_size</a:t>
            </a:r>
            <a:r>
              <a:rPr lang="ko-KR" altLang="en-US" b="1" dirty="0"/>
              <a:t>가 커짐에 따라 성능이 개선이 있음을 보여준다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8922D1-73A0-4262-A2C3-4DF894F64F43}"/>
              </a:ext>
            </a:extLst>
          </p:cNvPr>
          <p:cNvSpPr txBox="1"/>
          <p:nvPr/>
        </p:nvSpPr>
        <p:spPr>
          <a:xfrm>
            <a:off x="7494583" y="4709685"/>
            <a:ext cx="396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BM25+DPR</a:t>
            </a:r>
            <a:r>
              <a:rPr lang="ko-KR" altLang="en-US" b="1" dirty="0"/>
              <a:t>을 사용하는 경우가 가장 성능이 좋음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0CF7A0-D753-4E39-B60B-DAD8C84AE5DD}"/>
              </a:ext>
            </a:extLst>
          </p:cNvPr>
          <p:cNvSpPr txBox="1"/>
          <p:nvPr/>
        </p:nvSpPr>
        <p:spPr>
          <a:xfrm>
            <a:off x="730155" y="5283073"/>
            <a:ext cx="562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#N : </a:t>
            </a:r>
            <a:r>
              <a:rPr lang="en-US" altLang="ko-KR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Nagative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Sample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개수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IB : In – Batch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적용여부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Top k –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상위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k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retriever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정확도를 가지고 측정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3A6DFF-B443-4866-B422-F1421267B7B7}"/>
              </a:ext>
            </a:extLst>
          </p:cNvPr>
          <p:cNvSpPr txBox="1"/>
          <p:nvPr/>
        </p:nvSpPr>
        <p:spPr>
          <a:xfrm>
            <a:off x="7553110" y="2363687"/>
            <a:ext cx="396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/>
              <a:t>별 </a:t>
            </a:r>
            <a:r>
              <a:rPr lang="en-US" altLang="ko-KR" b="1" dirty="0"/>
              <a:t>2</a:t>
            </a:r>
            <a:r>
              <a:rPr lang="ko-KR" altLang="en-US" b="1" dirty="0"/>
              <a:t>개 이상을 활용하는 것은 더이상 도움이 안된다고 판단한다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A9737F8-AEF7-43C5-AEED-D91FD2834E68}"/>
              </a:ext>
            </a:extLst>
          </p:cNvPr>
          <p:cNvCxnSpPr/>
          <p:nvPr/>
        </p:nvCxnSpPr>
        <p:spPr>
          <a:xfrm>
            <a:off x="6707508" y="3646048"/>
            <a:ext cx="939888" cy="646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392EDA-AAEA-49B0-8575-0455F64B181E}"/>
              </a:ext>
            </a:extLst>
          </p:cNvPr>
          <p:cNvCxnSpPr>
            <a:cxnSpLocks/>
          </p:cNvCxnSpPr>
          <p:nvPr/>
        </p:nvCxnSpPr>
        <p:spPr>
          <a:xfrm>
            <a:off x="6769753" y="3973202"/>
            <a:ext cx="876899" cy="3121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3B87AC6-5F84-4684-8A76-FFEA753E18FA}"/>
              </a:ext>
            </a:extLst>
          </p:cNvPr>
          <p:cNvCxnSpPr>
            <a:cxnSpLocks/>
          </p:cNvCxnSpPr>
          <p:nvPr/>
        </p:nvCxnSpPr>
        <p:spPr>
          <a:xfrm>
            <a:off x="6800308" y="3013301"/>
            <a:ext cx="815791" cy="356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CB66BCC-C521-4661-BFD4-B68411A4D0BC}"/>
              </a:ext>
            </a:extLst>
          </p:cNvPr>
          <p:cNvCxnSpPr>
            <a:cxnSpLocks/>
          </p:cNvCxnSpPr>
          <p:nvPr/>
        </p:nvCxnSpPr>
        <p:spPr>
          <a:xfrm flipV="1">
            <a:off x="6739200" y="3405763"/>
            <a:ext cx="876899" cy="32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012492-2190-4BA5-8211-818368550003}"/>
              </a:ext>
            </a:extLst>
          </p:cNvPr>
          <p:cNvCxnSpPr>
            <a:cxnSpLocks/>
          </p:cNvCxnSpPr>
          <p:nvPr/>
        </p:nvCxnSpPr>
        <p:spPr>
          <a:xfrm>
            <a:off x="6704690" y="4337348"/>
            <a:ext cx="941962" cy="520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1C49E72-C492-436B-8F16-1DA25C88B3D2}"/>
              </a:ext>
            </a:extLst>
          </p:cNvPr>
          <p:cNvCxnSpPr>
            <a:cxnSpLocks/>
          </p:cNvCxnSpPr>
          <p:nvPr/>
        </p:nvCxnSpPr>
        <p:spPr>
          <a:xfrm>
            <a:off x="6738805" y="4571716"/>
            <a:ext cx="877294" cy="301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F73579-6481-4EFC-9493-FED55BBA69F1}"/>
              </a:ext>
            </a:extLst>
          </p:cNvPr>
          <p:cNvCxnSpPr>
            <a:cxnSpLocks/>
          </p:cNvCxnSpPr>
          <p:nvPr/>
        </p:nvCxnSpPr>
        <p:spPr>
          <a:xfrm>
            <a:off x="6720409" y="4847519"/>
            <a:ext cx="895690" cy="64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0CE47E-77F2-4FE1-A853-ECCE1A3615CB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8371A81-4B00-4F55-96EA-B82AD0FCBDCB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C46D78-E399-4A90-AB2B-8F551D32C13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6CFDEB25-3BC4-44DD-A1FA-E7A17717C198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6550A19-B76A-4694-ADF9-AF5F4AE2D1B2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66" name="사다리꼴 65">
                  <a:extLst>
                    <a:ext uri="{FF2B5EF4-FFF2-40B4-BE49-F238E27FC236}">
                      <a16:creationId xmlns:a16="http://schemas.microsoft.com/office/drawing/2014/main" id="{63F1979C-B85D-492B-9890-0274B4DA3E0D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67" name="사다리꼴 66">
                  <a:extLst>
                    <a:ext uri="{FF2B5EF4-FFF2-40B4-BE49-F238E27FC236}">
                      <a16:creationId xmlns:a16="http://schemas.microsoft.com/office/drawing/2014/main" id="{7AE50E52-35D9-4A1F-929A-017AFA736C29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4254587D-0545-46C2-8F7E-6AF244E0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5" y="2319527"/>
            <a:ext cx="5191850" cy="1428949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9D72BAA0-F660-4DDA-B31F-30C54D54088F}"/>
              </a:ext>
            </a:extLst>
          </p:cNvPr>
          <p:cNvSpPr/>
          <p:nvPr/>
        </p:nvSpPr>
        <p:spPr>
          <a:xfrm>
            <a:off x="899995" y="1669438"/>
            <a:ext cx="3479500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Impact of gold passages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7A43A6-72C7-4AE3-8879-EB141539CDE4}"/>
              </a:ext>
            </a:extLst>
          </p:cNvPr>
          <p:cNvSpPr txBox="1"/>
          <p:nvPr/>
        </p:nvSpPr>
        <p:spPr>
          <a:xfrm>
            <a:off x="620321" y="3993391"/>
            <a:ext cx="564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Dist. Sup</a:t>
            </a:r>
            <a:r>
              <a:rPr lang="ko-KR" altLang="en-US" b="1" dirty="0"/>
              <a:t>과 </a:t>
            </a:r>
            <a:r>
              <a:rPr lang="en-US" altLang="ko-KR" b="1" dirty="0"/>
              <a:t>Gold </a:t>
            </a:r>
            <a:r>
              <a:rPr lang="ko-KR" altLang="en-US" b="1" dirty="0"/>
              <a:t>사이의 차이를 실험하여 진행하였으며 </a:t>
            </a:r>
            <a:r>
              <a:rPr lang="en-US" altLang="ko-KR" b="1" dirty="0"/>
              <a:t>Gold Context</a:t>
            </a:r>
            <a:r>
              <a:rPr lang="ko-KR" altLang="en-US" b="1" dirty="0"/>
              <a:t>를 활용하였을 때 보다 성능이 좋음</a:t>
            </a: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Dist. Sup : BM25</a:t>
            </a:r>
            <a:r>
              <a:rPr lang="ko-KR" altLang="en-US" b="1" dirty="0"/>
              <a:t>를 활용하여 </a:t>
            </a:r>
            <a:r>
              <a:rPr lang="en-US" altLang="ko-KR" b="1" dirty="0"/>
              <a:t>context</a:t>
            </a:r>
            <a:r>
              <a:rPr lang="ko-KR" altLang="en-US" b="1" dirty="0"/>
              <a:t>들 중에서 정답을 포함하면서 가장 확률이 높은 </a:t>
            </a:r>
            <a:r>
              <a:rPr lang="en-US" altLang="ko-KR" b="1" dirty="0"/>
              <a:t>context</a:t>
            </a:r>
            <a:r>
              <a:rPr lang="ko-KR" altLang="en-US" b="1" dirty="0"/>
              <a:t>를 </a:t>
            </a:r>
            <a:r>
              <a:rPr lang="en-US" altLang="ko-KR" b="1" dirty="0"/>
              <a:t>ground-truth passage</a:t>
            </a:r>
            <a:r>
              <a:rPr lang="ko-KR" altLang="en-US" b="1" dirty="0"/>
              <a:t>로 활용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6D970BA-EA36-4CE1-93E8-3890D4D1D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351" y="1918414"/>
            <a:ext cx="5144218" cy="237205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904B6A-2A77-42C3-BC74-CE1BD51732E2}"/>
              </a:ext>
            </a:extLst>
          </p:cNvPr>
          <p:cNvSpPr/>
          <p:nvPr/>
        </p:nvSpPr>
        <p:spPr>
          <a:xfrm>
            <a:off x="6533935" y="1320795"/>
            <a:ext cx="3479500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Similarity and Loss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B4AB3-2375-4352-A072-0A34B298957E}"/>
              </a:ext>
            </a:extLst>
          </p:cNvPr>
          <p:cNvSpPr txBox="1"/>
          <p:nvPr/>
        </p:nvSpPr>
        <p:spPr>
          <a:xfrm>
            <a:off x="6160380" y="4417407"/>
            <a:ext cx="564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L2 norm</a:t>
            </a:r>
            <a:r>
              <a:rPr lang="ko-KR" altLang="en-US" b="1" dirty="0"/>
              <a:t>은 </a:t>
            </a:r>
            <a:r>
              <a:rPr lang="en-US" altLang="ko-KR" b="1" dirty="0"/>
              <a:t>DP(dot product)</a:t>
            </a:r>
            <a:r>
              <a:rPr lang="ko-KR" altLang="en-US" b="1" dirty="0"/>
              <a:t>와 비슷한 성능을 내며</a:t>
            </a:r>
            <a:r>
              <a:rPr lang="en-US" altLang="ko-KR" b="1" dirty="0"/>
              <a:t>, </a:t>
            </a:r>
            <a:r>
              <a:rPr lang="ko-KR" altLang="en-US" b="1" dirty="0"/>
              <a:t>이 둘 모두 </a:t>
            </a:r>
            <a:r>
              <a:rPr lang="en-US" altLang="ko-KR" b="1" dirty="0"/>
              <a:t>cosine </a:t>
            </a:r>
            <a:r>
              <a:rPr lang="ko-KR" altLang="en-US" b="1" dirty="0"/>
              <a:t>유사도보다 높은 성능을 낸다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b="1" dirty="0"/>
              <a:t>DP</a:t>
            </a:r>
            <a:r>
              <a:rPr lang="ko-KR" altLang="en-US" b="1" dirty="0"/>
              <a:t>와 </a:t>
            </a:r>
            <a:r>
              <a:rPr lang="en-US" altLang="ko-KR" b="1" dirty="0"/>
              <a:t>NLL</a:t>
            </a:r>
            <a:r>
              <a:rPr lang="ko-KR" altLang="en-US" b="1" dirty="0"/>
              <a:t>을 활용하였을 때</a:t>
            </a:r>
            <a:r>
              <a:rPr lang="en-US" altLang="ko-KR" b="1" dirty="0"/>
              <a:t>, </a:t>
            </a:r>
            <a:r>
              <a:rPr lang="ko-KR" altLang="en-US" b="1" dirty="0"/>
              <a:t>가장 좋은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296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16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A72C760-8FBD-4951-9132-C8D69659DCAD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154863-5F6C-4B66-A61E-3C2CB2D4014A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299F9B-5361-4C66-AAFD-CB1E5B4C800B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B5A06BF0-0A8C-4247-8823-C2F169A02E36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C665FB0-D6F9-402F-ABCC-D7CFF6EC9D1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53" name="사다리꼴 52">
                  <a:extLst>
                    <a:ext uri="{FF2B5EF4-FFF2-40B4-BE49-F238E27FC236}">
                      <a16:creationId xmlns:a16="http://schemas.microsoft.com/office/drawing/2014/main" id="{881BB63F-34C2-4F19-879D-1739B77642B9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7" name="사다리꼴 56">
                  <a:extLst>
                    <a:ext uri="{FF2B5EF4-FFF2-40B4-BE49-F238E27FC236}">
                      <a16:creationId xmlns:a16="http://schemas.microsoft.com/office/drawing/2014/main" id="{27D0F72E-1D20-44D7-B186-5A7EE6FE6680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4AFAA40-F28F-48A4-BFEF-D3BAE32E05C8}"/>
              </a:ext>
            </a:extLst>
          </p:cNvPr>
          <p:cNvSpPr/>
          <p:nvPr/>
        </p:nvSpPr>
        <p:spPr>
          <a:xfrm>
            <a:off x="825544" y="1530713"/>
            <a:ext cx="4142403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 – dataset generalization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742E4-5AC9-45B0-A3B9-A3AEBE1E988A}"/>
              </a:ext>
            </a:extLst>
          </p:cNvPr>
          <p:cNvSpPr txBox="1"/>
          <p:nvPr/>
        </p:nvSpPr>
        <p:spPr>
          <a:xfrm>
            <a:off x="597518" y="3724714"/>
            <a:ext cx="564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top-20 accuracy : WQ(75% -&gt; 69.9%) / TREC(89.1% -&gt; 86.3%) (Multiple </a:t>
            </a:r>
            <a:r>
              <a:rPr lang="ko-KR" altLang="en-US" b="1" dirty="0"/>
              <a:t>대비 </a:t>
            </a:r>
            <a:r>
              <a:rPr lang="en-US" altLang="ko-KR" b="1" dirty="0"/>
              <a:t>NQ</a:t>
            </a:r>
            <a:r>
              <a:rPr lang="ko-KR" altLang="en-US" b="1" dirty="0"/>
              <a:t>에서만 학습했을 때의 성능이다</a:t>
            </a:r>
            <a:r>
              <a:rPr lang="en-US" altLang="ko-KR" b="1" dirty="0"/>
              <a:t>.)</a:t>
            </a:r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BM25(WQ-55.0/TREC-70.9)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12DD77-14C8-4EA4-9C83-A09E88B03DD5}"/>
              </a:ext>
            </a:extLst>
          </p:cNvPr>
          <p:cNvSpPr txBox="1"/>
          <p:nvPr/>
        </p:nvSpPr>
        <p:spPr>
          <a:xfrm>
            <a:off x="6096000" y="5025500"/>
            <a:ext cx="564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BM25</a:t>
            </a:r>
            <a:r>
              <a:rPr lang="ko-KR" altLang="en-US" b="1" dirty="0"/>
              <a:t>와 같은 </a:t>
            </a:r>
            <a:r>
              <a:rPr lang="en-US" altLang="ko-KR" b="1" dirty="0"/>
              <a:t>Term-matching method</a:t>
            </a:r>
            <a:r>
              <a:rPr lang="ko-KR" altLang="en-US" b="1" dirty="0"/>
              <a:t>의 경우</a:t>
            </a:r>
            <a:r>
              <a:rPr lang="en-US" altLang="ko-KR" b="1" dirty="0"/>
              <a:t>, </a:t>
            </a:r>
            <a:r>
              <a:rPr lang="ko-KR" altLang="en-US" b="1" dirty="0"/>
              <a:t>매우 선택적인 </a:t>
            </a:r>
            <a:r>
              <a:rPr lang="en-US" altLang="ko-KR" b="1" dirty="0"/>
              <a:t>keyword</a:t>
            </a:r>
            <a:r>
              <a:rPr lang="ko-KR" altLang="en-US" b="1" dirty="0"/>
              <a:t>나 구절에 대해서는 매우 민감하게 반응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295AB3-9005-4BDD-AA80-670662C02DEA}"/>
              </a:ext>
            </a:extLst>
          </p:cNvPr>
          <p:cNvSpPr/>
          <p:nvPr/>
        </p:nvSpPr>
        <p:spPr>
          <a:xfrm>
            <a:off x="849139" y="2239259"/>
            <a:ext cx="4309818" cy="80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Fine-tuning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없이도 잘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작동하는가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0E38D8-DDD0-403C-9C76-B397815082A9}"/>
              </a:ext>
            </a:extLst>
          </p:cNvPr>
          <p:cNvSpPr/>
          <p:nvPr/>
        </p:nvSpPr>
        <p:spPr>
          <a:xfrm>
            <a:off x="6533935" y="1567896"/>
            <a:ext cx="4142403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Qualitative Analysis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CEA3E-3BEE-4477-821F-5E92562C74C9}"/>
              </a:ext>
            </a:extLst>
          </p:cNvPr>
          <p:cNvSpPr txBox="1"/>
          <p:nvPr/>
        </p:nvSpPr>
        <p:spPr>
          <a:xfrm>
            <a:off x="6140733" y="3361815"/>
            <a:ext cx="5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어휘적 변화나 의미적 관계를 더 잘 포착</a:t>
            </a:r>
            <a:endParaRPr lang="en-US" altLang="ko-KR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20342-8DDF-47C1-B88C-D9DE5294382A}"/>
              </a:ext>
            </a:extLst>
          </p:cNvPr>
          <p:cNvSpPr txBox="1"/>
          <p:nvPr/>
        </p:nvSpPr>
        <p:spPr>
          <a:xfrm>
            <a:off x="6063233" y="4073600"/>
            <a:ext cx="414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Sparse Embedding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D0A535-F214-46A4-89AA-CF2B6AE39A3D}"/>
              </a:ext>
            </a:extLst>
          </p:cNvPr>
          <p:cNvSpPr txBox="1"/>
          <p:nvPr/>
        </p:nvSpPr>
        <p:spPr>
          <a:xfrm>
            <a:off x="5945104" y="2401973"/>
            <a:ext cx="563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Passage Retrieval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AFC49F-C07B-4297-B7F1-D8E6A3ACDD01}"/>
              </a:ext>
            </a:extLst>
          </p:cNvPr>
          <p:cNvSpPr txBox="1"/>
          <p:nvPr/>
        </p:nvSpPr>
        <p:spPr>
          <a:xfrm>
            <a:off x="631872" y="3105529"/>
            <a:ext cx="563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Passage Retrieval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5955CF-FCA5-495B-968D-F62106BFF476}"/>
              </a:ext>
            </a:extLst>
          </p:cNvPr>
          <p:cNvSpPr txBox="1"/>
          <p:nvPr/>
        </p:nvSpPr>
        <p:spPr>
          <a:xfrm>
            <a:off x="716502" y="4757927"/>
            <a:ext cx="414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Sparse Embedding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6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2950922" y="291775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5944473" y="262905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3905" y="606489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17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6EB9F9-C844-4EB0-95B2-C662C9E5501C}"/>
              </a:ext>
            </a:extLst>
          </p:cNvPr>
          <p:cNvSpPr/>
          <p:nvPr/>
        </p:nvSpPr>
        <p:spPr>
          <a:xfrm>
            <a:off x="825544" y="1530713"/>
            <a:ext cx="4142403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Run-time Efficiency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A3D5B8-CF85-4BC8-966F-0DB7787FBFC6}"/>
              </a:ext>
            </a:extLst>
          </p:cNvPr>
          <p:cNvSpPr txBox="1"/>
          <p:nvPr/>
        </p:nvSpPr>
        <p:spPr>
          <a:xfrm>
            <a:off x="356768" y="2791960"/>
            <a:ext cx="5648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21</a:t>
            </a:r>
            <a:r>
              <a:rPr lang="ko-KR" altLang="en-US" b="1" dirty="0"/>
              <a:t>백만개의 </a:t>
            </a:r>
            <a:r>
              <a:rPr lang="en-US" altLang="ko-KR" b="1" dirty="0"/>
              <a:t>passage</a:t>
            </a:r>
            <a:r>
              <a:rPr lang="ko-KR" altLang="en-US" b="1" dirty="0"/>
              <a:t>를 처리하는데 </a:t>
            </a:r>
            <a:r>
              <a:rPr lang="en-US" altLang="ko-KR" b="1" dirty="0"/>
              <a:t>8</a:t>
            </a:r>
            <a:r>
              <a:rPr lang="ko-KR" altLang="en-US" b="1" dirty="0"/>
              <a:t>개의 </a:t>
            </a:r>
            <a:r>
              <a:rPr lang="en-US" altLang="ko-KR" b="1" dirty="0"/>
              <a:t>GPU</a:t>
            </a:r>
            <a:r>
              <a:rPr lang="ko-KR" altLang="en-US" b="1" dirty="0"/>
              <a:t>로 병렬 처리하여 </a:t>
            </a:r>
            <a:r>
              <a:rPr lang="en-US" altLang="ko-KR" b="1" dirty="0"/>
              <a:t>8.8</a:t>
            </a:r>
            <a:r>
              <a:rPr lang="ko-KR" altLang="en-US" b="1" dirty="0"/>
              <a:t>시간이 걸린다</a:t>
            </a: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FAISS index</a:t>
            </a:r>
            <a:r>
              <a:rPr lang="ko-KR" altLang="en-US" b="1" dirty="0"/>
              <a:t>를 활용할 경우</a:t>
            </a:r>
            <a:r>
              <a:rPr lang="en-US" altLang="ko-KR" b="1" dirty="0"/>
              <a:t>, </a:t>
            </a:r>
            <a:r>
              <a:rPr lang="ko-KR" altLang="en-US" b="1" dirty="0"/>
              <a:t>하나의 </a:t>
            </a:r>
            <a:r>
              <a:rPr lang="en-US" altLang="ko-KR" b="1" dirty="0"/>
              <a:t>GPU server</a:t>
            </a:r>
            <a:r>
              <a:rPr lang="ko-KR" altLang="en-US" b="1" dirty="0"/>
              <a:t>로 </a:t>
            </a:r>
            <a:r>
              <a:rPr lang="en-US" altLang="ko-KR" b="1" dirty="0"/>
              <a:t>8.5</a:t>
            </a:r>
            <a:r>
              <a:rPr lang="ko-KR" altLang="en-US" b="1" dirty="0"/>
              <a:t>시간</a:t>
            </a: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초당 </a:t>
            </a:r>
            <a:r>
              <a:rPr lang="en-US" altLang="ko-KR" b="1" dirty="0"/>
              <a:t>995.0</a:t>
            </a:r>
            <a:r>
              <a:rPr lang="ko-KR" altLang="en-US" b="1" dirty="0"/>
              <a:t>개 처리</a:t>
            </a: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174625"/>
            <a:endParaRPr lang="en-US" altLang="ko-KR" b="1" dirty="0"/>
          </a:p>
          <a:p>
            <a:pPr marL="174625"/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23.7</a:t>
            </a:r>
            <a:r>
              <a:rPr lang="ko-KR" altLang="en-US" b="1" dirty="0"/>
              <a:t>개의 질문을 처리 </a:t>
            </a:r>
            <a:r>
              <a:rPr lang="en-US" altLang="ko-KR" b="1" dirty="0"/>
              <a:t>Building and inverted index</a:t>
            </a:r>
            <a:r>
              <a:rPr lang="ko-KR" altLang="en-US" b="1" dirty="0"/>
              <a:t>를 하는데 </a:t>
            </a:r>
            <a:r>
              <a:rPr lang="en-US" altLang="ko-KR" b="1" dirty="0"/>
              <a:t>30</a:t>
            </a:r>
            <a:r>
              <a:rPr lang="ko-KR" altLang="en-US" b="1" dirty="0"/>
              <a:t>분</a:t>
            </a:r>
            <a:endParaRPr lang="en-US" altLang="ko-KR" b="1" dirty="0"/>
          </a:p>
          <a:p>
            <a:pPr marL="460375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초당 </a:t>
            </a:r>
            <a:r>
              <a:rPr lang="en-US" altLang="ko-KR" b="1" dirty="0"/>
              <a:t>23.7</a:t>
            </a:r>
            <a:r>
              <a:rPr lang="ko-KR" altLang="en-US" b="1" dirty="0"/>
              <a:t>개 처리</a:t>
            </a:r>
            <a:endParaRPr lang="en-US" altLang="ko-KR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90656A-4279-48B9-87A2-614D34B718C6}"/>
              </a:ext>
            </a:extLst>
          </p:cNvPr>
          <p:cNvSpPr txBox="1"/>
          <p:nvPr/>
        </p:nvSpPr>
        <p:spPr>
          <a:xfrm>
            <a:off x="6140733" y="3161292"/>
            <a:ext cx="564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Retriever</a:t>
            </a:r>
            <a:r>
              <a:rPr lang="ko-KR" altLang="en-US" b="1" dirty="0"/>
              <a:t>로부터 주어진 </a:t>
            </a:r>
            <a:r>
              <a:rPr lang="en-US" altLang="ko-KR" b="1" dirty="0"/>
              <a:t>top-k passage</a:t>
            </a:r>
            <a:r>
              <a:rPr lang="ko-KR" altLang="en-US" b="1" dirty="0"/>
              <a:t>들에 대하여 </a:t>
            </a:r>
            <a:r>
              <a:rPr lang="en-US" altLang="ko-KR" b="1" dirty="0"/>
              <a:t>reader model</a:t>
            </a:r>
            <a:r>
              <a:rPr lang="ko-KR" altLang="en-US" b="1" dirty="0"/>
              <a:t>이 최종 </a:t>
            </a:r>
            <a:r>
              <a:rPr lang="en-US" altLang="ko-KR" b="1" dirty="0"/>
              <a:t>answer</a:t>
            </a:r>
            <a:r>
              <a:rPr lang="ko-KR" altLang="en-US" b="1" dirty="0"/>
              <a:t>를 추출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reader</a:t>
            </a:r>
            <a:r>
              <a:rPr lang="ko-KR" altLang="en-US" b="1" dirty="0"/>
              <a:t>는 각 </a:t>
            </a:r>
            <a:r>
              <a:rPr lang="en-US" altLang="ko-KR" b="1" dirty="0"/>
              <a:t>passage</a:t>
            </a:r>
            <a:r>
              <a:rPr lang="ko-KR" altLang="en-US" b="1" dirty="0"/>
              <a:t>들에 대하여 </a:t>
            </a:r>
            <a:r>
              <a:rPr lang="en-US" altLang="ko-KR" b="1" dirty="0"/>
              <a:t>passage selection score</a:t>
            </a:r>
            <a:r>
              <a:rPr lang="ko-KR" altLang="en-US" b="1" dirty="0"/>
              <a:t>를 부여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각 </a:t>
            </a:r>
            <a:r>
              <a:rPr lang="en-US" altLang="ko-KR" b="1" dirty="0"/>
              <a:t>passage</a:t>
            </a:r>
            <a:r>
              <a:rPr lang="ko-KR" altLang="en-US" b="1" dirty="0"/>
              <a:t>로부터 </a:t>
            </a:r>
            <a:r>
              <a:rPr lang="en-US" altLang="ko-KR" b="1" dirty="0"/>
              <a:t>answer span</a:t>
            </a:r>
            <a:r>
              <a:rPr lang="ko-KR" altLang="en-US" b="1" dirty="0"/>
              <a:t>을 추출하고 </a:t>
            </a:r>
            <a:r>
              <a:rPr lang="en-US" altLang="ko-KR" b="1" dirty="0"/>
              <a:t>span score</a:t>
            </a:r>
            <a:r>
              <a:rPr lang="ko-KR" altLang="en-US" b="1" dirty="0"/>
              <a:t>를 부여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가장 높은 </a:t>
            </a:r>
            <a:r>
              <a:rPr lang="en-US" altLang="ko-KR" b="1" dirty="0"/>
              <a:t>passage selection score</a:t>
            </a:r>
            <a:r>
              <a:rPr lang="ko-KR" altLang="en-US" b="1" dirty="0"/>
              <a:t>와 </a:t>
            </a:r>
            <a:r>
              <a:rPr lang="en-US" altLang="ko-KR" b="1" dirty="0"/>
              <a:t>best span score</a:t>
            </a:r>
            <a:r>
              <a:rPr lang="ko-KR" altLang="en-US" b="1" dirty="0"/>
              <a:t>를 가진 </a:t>
            </a:r>
            <a:r>
              <a:rPr lang="en-US" altLang="ko-KR" b="1" dirty="0"/>
              <a:t>span</a:t>
            </a:r>
            <a:r>
              <a:rPr lang="ko-KR" altLang="en-US" b="1" dirty="0"/>
              <a:t>이 최종 정답으로 선택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passage selection model : question</a:t>
            </a:r>
            <a:r>
              <a:rPr lang="ko-KR" altLang="en-US" b="1" dirty="0"/>
              <a:t>과 </a:t>
            </a:r>
            <a:r>
              <a:rPr lang="en-US" altLang="ko-KR" b="1" dirty="0"/>
              <a:t>passage </a:t>
            </a:r>
            <a:r>
              <a:rPr lang="ko-KR" altLang="en-US" b="1" dirty="0"/>
              <a:t>사이의 </a:t>
            </a:r>
            <a:r>
              <a:rPr lang="en-US" altLang="ko-KR" b="1" dirty="0"/>
              <a:t>cross-attention</a:t>
            </a:r>
            <a:r>
              <a:rPr lang="ko-KR" altLang="en-US" b="1" dirty="0"/>
              <a:t>을 통해 </a:t>
            </a:r>
            <a:r>
              <a:rPr lang="en-US" altLang="ko-KR" b="1" dirty="0"/>
              <a:t>re-rank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0DB24D-CF8E-436B-B17C-64B8ADFE5367}"/>
              </a:ext>
            </a:extLst>
          </p:cNvPr>
          <p:cNvSpPr/>
          <p:nvPr/>
        </p:nvSpPr>
        <p:spPr>
          <a:xfrm>
            <a:off x="6533935" y="1567896"/>
            <a:ext cx="4551160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Experiments: Question Answering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9CF81C-DCEF-4ED4-8957-A2701CFF79BD}"/>
              </a:ext>
            </a:extLst>
          </p:cNvPr>
          <p:cNvSpPr txBox="1"/>
          <p:nvPr/>
        </p:nvSpPr>
        <p:spPr>
          <a:xfrm>
            <a:off x="6243642" y="2278538"/>
            <a:ext cx="50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End- to-end QA System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5C5E59-BC8C-4975-8814-4B1F427663A4}"/>
              </a:ext>
            </a:extLst>
          </p:cNvPr>
          <p:cNvSpPr txBox="1"/>
          <p:nvPr/>
        </p:nvSpPr>
        <p:spPr>
          <a:xfrm>
            <a:off x="484086" y="2409763"/>
            <a:ext cx="563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Passage Retrieval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C47D6E-560C-4EDC-9CA4-492DDC796673}"/>
              </a:ext>
            </a:extLst>
          </p:cNvPr>
          <p:cNvSpPr txBox="1"/>
          <p:nvPr/>
        </p:nvSpPr>
        <p:spPr>
          <a:xfrm>
            <a:off x="716414" y="4410044"/>
            <a:ext cx="414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Sparse Embedding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617080-0A5F-45B3-85BA-1F1B924C493B}"/>
              </a:ext>
            </a:extLst>
          </p:cNvPr>
          <p:cNvCxnSpPr>
            <a:cxnSpLocks/>
          </p:cNvCxnSpPr>
          <p:nvPr/>
        </p:nvCxnSpPr>
        <p:spPr>
          <a:xfrm>
            <a:off x="5938654" y="617477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8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2950922" y="291775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5944473" y="262905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3905" y="606489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18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617080-0A5F-45B3-85BA-1F1B924C493B}"/>
              </a:ext>
            </a:extLst>
          </p:cNvPr>
          <p:cNvCxnSpPr>
            <a:cxnSpLocks/>
          </p:cNvCxnSpPr>
          <p:nvPr/>
        </p:nvCxnSpPr>
        <p:spPr>
          <a:xfrm>
            <a:off x="5938654" y="617477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A148C4DB-3BD6-490F-9D77-E365FA3B7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0" t="12267" r="793" b="1696"/>
          <a:stretch/>
        </p:blipFill>
        <p:spPr>
          <a:xfrm>
            <a:off x="634293" y="2208716"/>
            <a:ext cx="5191472" cy="310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A820E03-7A10-4482-9174-2BC8DA0D8154}"/>
              </a:ext>
            </a:extLst>
          </p:cNvPr>
          <p:cNvSpPr txBox="1"/>
          <p:nvPr/>
        </p:nvSpPr>
        <p:spPr>
          <a:xfrm>
            <a:off x="5825765" y="1884126"/>
            <a:ext cx="5867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Pi </a:t>
            </a:r>
            <a:r>
              <a:rPr lang="en-US" altLang="ko-KR" b="1" dirty="0" err="1"/>
              <a:t>Pi</a:t>
            </a:r>
            <a:r>
              <a:rPr lang="ko-KR" altLang="en-US" b="1" dirty="0"/>
              <a:t>는 </a:t>
            </a:r>
            <a:r>
              <a:rPr lang="en-US" altLang="ko-KR" b="1" dirty="0" err="1"/>
              <a:t>i</a:t>
            </a:r>
            <a:r>
              <a:rPr lang="ko-KR" altLang="en-US" b="1" dirty="0" err="1"/>
              <a:t>번쨰</a:t>
            </a:r>
            <a:r>
              <a:rPr lang="ko-KR" altLang="en-US" b="1" dirty="0"/>
              <a:t> </a:t>
            </a:r>
            <a:r>
              <a:rPr lang="en-US" altLang="ko-KR" b="1" dirty="0"/>
              <a:t>passage</a:t>
            </a:r>
            <a:r>
              <a:rPr lang="ko-KR" altLang="en-US" b="1" dirty="0"/>
              <a:t>에 대한 </a:t>
            </a:r>
            <a:r>
              <a:rPr lang="en-US" altLang="ko-KR" b="1" dirty="0"/>
              <a:t>BERT representation</a:t>
            </a:r>
            <a:r>
              <a:rPr lang="ko-KR" altLang="en-US" b="1" dirty="0"/>
              <a:t>이며</a:t>
            </a:r>
            <a:r>
              <a:rPr lang="en-US" altLang="ko-KR" b="1" dirty="0"/>
              <a:t>, (</a:t>
            </a:r>
            <a:r>
              <a:rPr lang="en-US" altLang="ko-KR" b="1" dirty="0" err="1"/>
              <a:t>Lxh</a:t>
            </a:r>
            <a:r>
              <a:rPr lang="en-US" altLang="ko-KR" b="1" dirty="0"/>
              <a:t>)</a:t>
            </a:r>
            <a:r>
              <a:rPr lang="ko-KR" altLang="en-US" b="1" dirty="0"/>
              <a:t>를 가지며 </a:t>
            </a:r>
            <a:r>
              <a:rPr lang="en-US" altLang="ko-KR" b="1" dirty="0"/>
              <a:t>L</a:t>
            </a:r>
            <a:r>
              <a:rPr lang="ko-KR" altLang="en-US" b="1" dirty="0"/>
              <a:t>은 </a:t>
            </a:r>
            <a:r>
              <a:rPr lang="en-US" altLang="ko-KR" b="1" dirty="0"/>
              <a:t>maximum length of the passage, h</a:t>
            </a:r>
            <a:r>
              <a:rPr lang="ko-KR" altLang="en-US" b="1" dirty="0"/>
              <a:t>는 </a:t>
            </a:r>
            <a:r>
              <a:rPr lang="en-US" altLang="ko-KR" b="1" dirty="0"/>
              <a:t>hidden dimension</a:t>
            </a:r>
            <a:r>
              <a:rPr lang="ko-KR" altLang="en-US" b="1" dirty="0"/>
              <a:t>을 의미한다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정답 </a:t>
            </a:r>
            <a:r>
              <a:rPr lang="en-US" altLang="ko-KR" b="1" dirty="0"/>
              <a:t>span</a:t>
            </a:r>
            <a:r>
              <a:rPr lang="ko-KR" altLang="en-US" b="1" dirty="0"/>
              <a:t>의 처음에 위치할 확률과 마지막에 위치할 확률은 위의 그림과 같이 계산된다</a:t>
            </a:r>
            <a:r>
              <a:rPr lang="en-US" altLang="ko-KR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Passage</a:t>
            </a:r>
            <a:r>
              <a:rPr lang="ko-KR" altLang="en-US" b="1" dirty="0"/>
              <a:t>가 선택될 확률은 모든 </a:t>
            </a:r>
            <a:r>
              <a:rPr lang="en-US" altLang="ko-KR" b="1" dirty="0"/>
              <a:t>passage</a:t>
            </a:r>
            <a:r>
              <a:rPr lang="ko-KR" altLang="en-US" b="1" dirty="0"/>
              <a:t>들의 </a:t>
            </a:r>
            <a:r>
              <a:rPr lang="en-US" altLang="ko-KR" b="1" dirty="0"/>
              <a:t>[CLS] token</a:t>
            </a:r>
            <a:r>
              <a:rPr lang="ko-KR" altLang="en-US" b="1" dirty="0"/>
              <a:t>에 대한 </a:t>
            </a:r>
            <a:r>
              <a:rPr lang="en-US" altLang="ko-KR" b="1" dirty="0"/>
              <a:t>hidden embedding vector</a:t>
            </a:r>
            <a:r>
              <a:rPr lang="ko-KR" altLang="en-US" b="1" dirty="0"/>
              <a:t>와 학습가능한 </a:t>
            </a:r>
            <a:r>
              <a:rPr lang="en-US" altLang="ko-KR" b="1" dirty="0"/>
              <a:t>vector w selected w selected</a:t>
            </a:r>
            <a:r>
              <a:rPr lang="ko-KR" altLang="en-US" b="1" dirty="0"/>
              <a:t>와의 연산 통해 계산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P selected P selected </a:t>
            </a:r>
            <a:r>
              <a:rPr lang="ko-KR" altLang="en-US" b="1" dirty="0"/>
              <a:t>에 의해서 어떤 </a:t>
            </a:r>
            <a:r>
              <a:rPr lang="en-US" altLang="ko-KR" b="1" dirty="0"/>
              <a:t>passage</a:t>
            </a:r>
            <a:r>
              <a:rPr lang="ko-KR" altLang="en-US" b="1" dirty="0"/>
              <a:t>가 선택될 것이니 구한 후</a:t>
            </a:r>
            <a:r>
              <a:rPr lang="en-US" altLang="ko-KR" b="1" dirty="0"/>
              <a:t>, P start P start x P end P end </a:t>
            </a:r>
            <a:r>
              <a:rPr lang="ko-KR" altLang="en-US" b="1" dirty="0"/>
              <a:t>에 의해  </a:t>
            </a:r>
            <a:r>
              <a:rPr lang="en-US" altLang="ko-KR" b="1" dirty="0"/>
              <a:t>span score</a:t>
            </a:r>
            <a:r>
              <a:rPr lang="ko-KR" altLang="en-US" b="1" dirty="0"/>
              <a:t>가 계산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AAEC19-9F44-4465-AEFC-ECB729FB4633}"/>
              </a:ext>
            </a:extLst>
          </p:cNvPr>
          <p:cNvSpPr/>
          <p:nvPr/>
        </p:nvSpPr>
        <p:spPr>
          <a:xfrm>
            <a:off x="702003" y="1378664"/>
            <a:ext cx="4734997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How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get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answer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span?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 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20898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62339" y="6410325"/>
            <a:ext cx="11543522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512263" y="6446883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820898" y="783769"/>
            <a:ext cx="4998097" cy="327738"/>
            <a:chOff x="820898" y="783769"/>
            <a:chExt cx="4998097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116E74-6825-404A-89D0-1DD209B33CA3}"/>
              </a:ext>
            </a:extLst>
          </p:cNvPr>
          <p:cNvGrpSpPr/>
          <p:nvPr/>
        </p:nvGrpSpPr>
        <p:grpSpPr>
          <a:xfrm>
            <a:off x="6160380" y="783769"/>
            <a:ext cx="3102023" cy="327738"/>
            <a:chOff x="6160380" y="783769"/>
            <a:chExt cx="3102023" cy="3277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2A9B9A7-B824-4CC5-A26A-396A6AEB1034}"/>
                </a:ext>
              </a:extLst>
            </p:cNvPr>
            <p:cNvSpPr/>
            <p:nvPr/>
          </p:nvSpPr>
          <p:spPr>
            <a:xfrm>
              <a:off x="6160380" y="783769"/>
              <a:ext cx="3102023" cy="3277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i="1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u="sng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1100" strike="sngStrike" dirty="0">
                  <a:solidFill>
                    <a:prstClr val="white">
                      <a:lumMod val="85000"/>
                    </a:prstClr>
                  </a:solidFill>
                </a:rPr>
                <a:t>가나다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↔    </a:t>
              </a: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0079AE5-0E73-44AF-92D3-E070F888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4845" y="878163"/>
              <a:ext cx="118226" cy="157683"/>
            </a:xfrm>
            <a:custGeom>
              <a:avLst/>
              <a:gdLst>
                <a:gd name="T0" fmla="*/ 4750 w 6509"/>
                <a:gd name="T1" fmla="*/ 7883 h 8678"/>
                <a:gd name="T2" fmla="*/ 4444 w 6509"/>
                <a:gd name="T3" fmla="*/ 7606 h 8678"/>
                <a:gd name="T4" fmla="*/ 4340 w 6509"/>
                <a:gd name="T5" fmla="*/ 7231 h 8678"/>
                <a:gd name="T6" fmla="*/ 4444 w 6509"/>
                <a:gd name="T7" fmla="*/ 6857 h 8678"/>
                <a:gd name="T8" fmla="*/ 4750 w 6509"/>
                <a:gd name="T9" fmla="*/ 6579 h 8678"/>
                <a:gd name="T10" fmla="*/ 5099 w 6509"/>
                <a:gd name="T11" fmla="*/ 6509 h 8678"/>
                <a:gd name="T12" fmla="*/ 5495 w 6509"/>
                <a:gd name="T13" fmla="*/ 6651 h 8678"/>
                <a:gd name="T14" fmla="*/ 5742 w 6509"/>
                <a:gd name="T15" fmla="*/ 6983 h 8678"/>
                <a:gd name="T16" fmla="*/ 5778 w 6509"/>
                <a:gd name="T17" fmla="*/ 7342 h 8678"/>
                <a:gd name="T18" fmla="*/ 5598 w 6509"/>
                <a:gd name="T19" fmla="*/ 7717 h 8678"/>
                <a:gd name="T20" fmla="*/ 5243 w 6509"/>
                <a:gd name="T21" fmla="*/ 7932 h 8678"/>
                <a:gd name="T22" fmla="*/ 3147 w 6509"/>
                <a:gd name="T23" fmla="*/ 5408 h 8678"/>
                <a:gd name="T24" fmla="*/ 2894 w 6509"/>
                <a:gd name="T25" fmla="*/ 5099 h 8678"/>
                <a:gd name="T26" fmla="*/ 3025 w 6509"/>
                <a:gd name="T27" fmla="*/ 4782 h 8678"/>
                <a:gd name="T28" fmla="*/ 3362 w 6509"/>
                <a:gd name="T29" fmla="*/ 4716 h 8678"/>
                <a:gd name="T30" fmla="*/ 3615 w 6509"/>
                <a:gd name="T31" fmla="*/ 5024 h 8678"/>
                <a:gd name="T32" fmla="*/ 3484 w 6509"/>
                <a:gd name="T33" fmla="*/ 5342 h 8678"/>
                <a:gd name="T34" fmla="*/ 1410 w 6509"/>
                <a:gd name="T35" fmla="*/ 7954 h 8678"/>
                <a:gd name="T36" fmla="*/ 1014 w 6509"/>
                <a:gd name="T37" fmla="*/ 7811 h 8678"/>
                <a:gd name="T38" fmla="*/ 767 w 6509"/>
                <a:gd name="T39" fmla="*/ 7480 h 8678"/>
                <a:gd name="T40" fmla="*/ 731 w 6509"/>
                <a:gd name="T41" fmla="*/ 7121 h 8678"/>
                <a:gd name="T42" fmla="*/ 911 w 6509"/>
                <a:gd name="T43" fmla="*/ 6745 h 8678"/>
                <a:gd name="T44" fmla="*/ 1266 w 6509"/>
                <a:gd name="T45" fmla="*/ 6530 h 8678"/>
                <a:gd name="T46" fmla="*/ 1627 w 6509"/>
                <a:gd name="T47" fmla="*/ 6530 h 8678"/>
                <a:gd name="T48" fmla="*/ 1982 w 6509"/>
                <a:gd name="T49" fmla="*/ 6745 h 8678"/>
                <a:gd name="T50" fmla="*/ 2161 w 6509"/>
                <a:gd name="T51" fmla="*/ 7121 h 8678"/>
                <a:gd name="T52" fmla="*/ 2126 w 6509"/>
                <a:gd name="T53" fmla="*/ 7480 h 8678"/>
                <a:gd name="T54" fmla="*/ 1879 w 6509"/>
                <a:gd name="T55" fmla="*/ 7811 h 8678"/>
                <a:gd name="T56" fmla="*/ 1484 w 6509"/>
                <a:gd name="T57" fmla="*/ 7954 h 8678"/>
                <a:gd name="T58" fmla="*/ 6363 w 6509"/>
                <a:gd name="T59" fmla="*/ 6590 h 8678"/>
                <a:gd name="T60" fmla="*/ 5999 w 6509"/>
                <a:gd name="T61" fmla="*/ 6126 h 8678"/>
                <a:gd name="T62" fmla="*/ 5474 w 6509"/>
                <a:gd name="T63" fmla="*/ 5844 h 8678"/>
                <a:gd name="T64" fmla="*/ 4821 w 6509"/>
                <a:gd name="T65" fmla="*/ 5805 h 8678"/>
                <a:gd name="T66" fmla="*/ 5535 w 6509"/>
                <a:gd name="T67" fmla="*/ 1290 h 8678"/>
                <a:gd name="T68" fmla="*/ 5604 w 6509"/>
                <a:gd name="T69" fmla="*/ 880 h 8678"/>
                <a:gd name="T70" fmla="*/ 5329 w 6509"/>
                <a:gd name="T71" fmla="*/ 281 h 8678"/>
                <a:gd name="T72" fmla="*/ 4890 w 6509"/>
                <a:gd name="T73" fmla="*/ 0 h 8678"/>
                <a:gd name="T74" fmla="*/ 4725 w 6509"/>
                <a:gd name="T75" fmla="*/ 89 h 8678"/>
                <a:gd name="T76" fmla="*/ 1731 w 6509"/>
                <a:gd name="T77" fmla="*/ 33 h 8678"/>
                <a:gd name="T78" fmla="*/ 1544 w 6509"/>
                <a:gd name="T79" fmla="*/ 20 h 8678"/>
                <a:gd name="T80" fmla="*/ 1039 w 6509"/>
                <a:gd name="T81" fmla="*/ 456 h 8678"/>
                <a:gd name="T82" fmla="*/ 905 w 6509"/>
                <a:gd name="T83" fmla="*/ 982 h 8678"/>
                <a:gd name="T84" fmla="*/ 2128 w 6509"/>
                <a:gd name="T85" fmla="*/ 5960 h 8678"/>
                <a:gd name="T86" fmla="*/ 1668 w 6509"/>
                <a:gd name="T87" fmla="*/ 5802 h 8678"/>
                <a:gd name="T88" fmla="*/ 1085 w 6509"/>
                <a:gd name="T89" fmla="*/ 5830 h 8678"/>
                <a:gd name="T90" fmla="*/ 375 w 6509"/>
                <a:gd name="T91" fmla="*/ 6259 h 8678"/>
                <a:gd name="T92" fmla="*/ 16 w 6509"/>
                <a:gd name="T93" fmla="*/ 7011 h 8678"/>
                <a:gd name="T94" fmla="*/ 87 w 6509"/>
                <a:gd name="T95" fmla="*/ 7728 h 8678"/>
                <a:gd name="T96" fmla="*/ 581 w 6509"/>
                <a:gd name="T97" fmla="*/ 8390 h 8678"/>
                <a:gd name="T98" fmla="*/ 1372 w 6509"/>
                <a:gd name="T99" fmla="*/ 8676 h 8678"/>
                <a:gd name="T100" fmla="*/ 2074 w 6509"/>
                <a:gd name="T101" fmla="*/ 8536 h 8678"/>
                <a:gd name="T102" fmla="*/ 2684 w 6509"/>
                <a:gd name="T103" fmla="*/ 7980 h 8678"/>
                <a:gd name="T104" fmla="*/ 2893 w 6509"/>
                <a:gd name="T105" fmla="*/ 7231 h 8678"/>
                <a:gd name="T106" fmla="*/ 3088 w 6509"/>
                <a:gd name="T107" fmla="*/ 6325 h 8678"/>
                <a:gd name="T108" fmla="*/ 3416 w 6509"/>
                <a:gd name="T109" fmla="*/ 6315 h 8678"/>
                <a:gd name="T110" fmla="*/ 3616 w 6509"/>
                <a:gd name="T111" fmla="*/ 7180 h 8678"/>
                <a:gd name="T112" fmla="*/ 3822 w 6509"/>
                <a:gd name="T113" fmla="*/ 7935 h 8678"/>
                <a:gd name="T114" fmla="*/ 4397 w 6509"/>
                <a:gd name="T115" fmla="*/ 8507 h 8678"/>
                <a:gd name="T116" fmla="*/ 5025 w 6509"/>
                <a:gd name="T117" fmla="*/ 8677 h 8678"/>
                <a:gd name="T118" fmla="*/ 5737 w 6509"/>
                <a:gd name="T119" fmla="*/ 8512 h 8678"/>
                <a:gd name="T120" fmla="*/ 6241 w 6509"/>
                <a:gd name="T121" fmla="*/ 8072 h 8678"/>
                <a:gd name="T122" fmla="*/ 6506 w 6509"/>
                <a:gd name="T123" fmla="*/ 7342 h 8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09" h="8678">
                  <a:moveTo>
                    <a:pt x="5063" y="7954"/>
                  </a:moveTo>
                  <a:lnTo>
                    <a:pt x="5025" y="7954"/>
                  </a:lnTo>
                  <a:lnTo>
                    <a:pt x="4953" y="7946"/>
                  </a:lnTo>
                  <a:lnTo>
                    <a:pt x="4882" y="7932"/>
                  </a:lnTo>
                  <a:lnTo>
                    <a:pt x="4814" y="7910"/>
                  </a:lnTo>
                  <a:lnTo>
                    <a:pt x="4750" y="7883"/>
                  </a:lnTo>
                  <a:lnTo>
                    <a:pt x="4688" y="7850"/>
                  </a:lnTo>
                  <a:lnTo>
                    <a:pt x="4630" y="7811"/>
                  </a:lnTo>
                  <a:lnTo>
                    <a:pt x="4577" y="7767"/>
                  </a:lnTo>
                  <a:lnTo>
                    <a:pt x="4527" y="7717"/>
                  </a:lnTo>
                  <a:lnTo>
                    <a:pt x="4483" y="7664"/>
                  </a:lnTo>
                  <a:lnTo>
                    <a:pt x="4444" y="7606"/>
                  </a:lnTo>
                  <a:lnTo>
                    <a:pt x="4411" y="7544"/>
                  </a:lnTo>
                  <a:lnTo>
                    <a:pt x="4383" y="7480"/>
                  </a:lnTo>
                  <a:lnTo>
                    <a:pt x="4362" y="7412"/>
                  </a:lnTo>
                  <a:lnTo>
                    <a:pt x="4348" y="7342"/>
                  </a:lnTo>
                  <a:lnTo>
                    <a:pt x="4340" y="7269"/>
                  </a:lnTo>
                  <a:lnTo>
                    <a:pt x="4340" y="7231"/>
                  </a:lnTo>
                  <a:lnTo>
                    <a:pt x="4340" y="7194"/>
                  </a:lnTo>
                  <a:lnTo>
                    <a:pt x="4348" y="7121"/>
                  </a:lnTo>
                  <a:lnTo>
                    <a:pt x="4362" y="7051"/>
                  </a:lnTo>
                  <a:lnTo>
                    <a:pt x="4383" y="6983"/>
                  </a:lnTo>
                  <a:lnTo>
                    <a:pt x="4411" y="6918"/>
                  </a:lnTo>
                  <a:lnTo>
                    <a:pt x="4444" y="6857"/>
                  </a:lnTo>
                  <a:lnTo>
                    <a:pt x="4483" y="6799"/>
                  </a:lnTo>
                  <a:lnTo>
                    <a:pt x="4527" y="6745"/>
                  </a:lnTo>
                  <a:lnTo>
                    <a:pt x="4577" y="6696"/>
                  </a:lnTo>
                  <a:lnTo>
                    <a:pt x="4630" y="6651"/>
                  </a:lnTo>
                  <a:lnTo>
                    <a:pt x="4688" y="6613"/>
                  </a:lnTo>
                  <a:lnTo>
                    <a:pt x="4750" y="6579"/>
                  </a:lnTo>
                  <a:lnTo>
                    <a:pt x="4814" y="6552"/>
                  </a:lnTo>
                  <a:lnTo>
                    <a:pt x="4882" y="6530"/>
                  </a:lnTo>
                  <a:lnTo>
                    <a:pt x="4953" y="6516"/>
                  </a:lnTo>
                  <a:lnTo>
                    <a:pt x="5025" y="6509"/>
                  </a:lnTo>
                  <a:lnTo>
                    <a:pt x="5063" y="6508"/>
                  </a:lnTo>
                  <a:lnTo>
                    <a:pt x="5099" y="6509"/>
                  </a:lnTo>
                  <a:lnTo>
                    <a:pt x="5173" y="6516"/>
                  </a:lnTo>
                  <a:lnTo>
                    <a:pt x="5243" y="6530"/>
                  </a:lnTo>
                  <a:lnTo>
                    <a:pt x="5311" y="6552"/>
                  </a:lnTo>
                  <a:lnTo>
                    <a:pt x="5376" y="6579"/>
                  </a:lnTo>
                  <a:lnTo>
                    <a:pt x="5437" y="6613"/>
                  </a:lnTo>
                  <a:lnTo>
                    <a:pt x="5495" y="6651"/>
                  </a:lnTo>
                  <a:lnTo>
                    <a:pt x="5549" y="6696"/>
                  </a:lnTo>
                  <a:lnTo>
                    <a:pt x="5598" y="6745"/>
                  </a:lnTo>
                  <a:lnTo>
                    <a:pt x="5643" y="6799"/>
                  </a:lnTo>
                  <a:lnTo>
                    <a:pt x="5681" y="6857"/>
                  </a:lnTo>
                  <a:lnTo>
                    <a:pt x="5715" y="6918"/>
                  </a:lnTo>
                  <a:lnTo>
                    <a:pt x="5742" y="6983"/>
                  </a:lnTo>
                  <a:lnTo>
                    <a:pt x="5764" y="7051"/>
                  </a:lnTo>
                  <a:lnTo>
                    <a:pt x="5778" y="7121"/>
                  </a:lnTo>
                  <a:lnTo>
                    <a:pt x="5785" y="7194"/>
                  </a:lnTo>
                  <a:lnTo>
                    <a:pt x="5786" y="7231"/>
                  </a:lnTo>
                  <a:lnTo>
                    <a:pt x="5785" y="7269"/>
                  </a:lnTo>
                  <a:lnTo>
                    <a:pt x="5778" y="7342"/>
                  </a:lnTo>
                  <a:lnTo>
                    <a:pt x="5764" y="7412"/>
                  </a:lnTo>
                  <a:lnTo>
                    <a:pt x="5742" y="7480"/>
                  </a:lnTo>
                  <a:lnTo>
                    <a:pt x="5715" y="7544"/>
                  </a:lnTo>
                  <a:lnTo>
                    <a:pt x="5681" y="7606"/>
                  </a:lnTo>
                  <a:lnTo>
                    <a:pt x="5643" y="7664"/>
                  </a:lnTo>
                  <a:lnTo>
                    <a:pt x="5598" y="7717"/>
                  </a:lnTo>
                  <a:lnTo>
                    <a:pt x="5549" y="7767"/>
                  </a:lnTo>
                  <a:lnTo>
                    <a:pt x="5495" y="7811"/>
                  </a:lnTo>
                  <a:lnTo>
                    <a:pt x="5437" y="7850"/>
                  </a:lnTo>
                  <a:lnTo>
                    <a:pt x="5376" y="7883"/>
                  </a:lnTo>
                  <a:lnTo>
                    <a:pt x="5311" y="7910"/>
                  </a:lnTo>
                  <a:lnTo>
                    <a:pt x="5243" y="7932"/>
                  </a:lnTo>
                  <a:lnTo>
                    <a:pt x="5173" y="7946"/>
                  </a:lnTo>
                  <a:lnTo>
                    <a:pt x="5099" y="7954"/>
                  </a:lnTo>
                  <a:lnTo>
                    <a:pt x="5063" y="7954"/>
                  </a:lnTo>
                  <a:close/>
                  <a:moveTo>
                    <a:pt x="3255" y="5424"/>
                  </a:moveTo>
                  <a:lnTo>
                    <a:pt x="3218" y="5422"/>
                  </a:lnTo>
                  <a:lnTo>
                    <a:pt x="3147" y="5408"/>
                  </a:lnTo>
                  <a:lnTo>
                    <a:pt x="3082" y="5380"/>
                  </a:lnTo>
                  <a:lnTo>
                    <a:pt x="3025" y="5342"/>
                  </a:lnTo>
                  <a:lnTo>
                    <a:pt x="2975" y="5292"/>
                  </a:lnTo>
                  <a:lnTo>
                    <a:pt x="2936" y="5235"/>
                  </a:lnTo>
                  <a:lnTo>
                    <a:pt x="2909" y="5170"/>
                  </a:lnTo>
                  <a:lnTo>
                    <a:pt x="2894" y="5099"/>
                  </a:lnTo>
                  <a:lnTo>
                    <a:pt x="2892" y="5062"/>
                  </a:lnTo>
                  <a:lnTo>
                    <a:pt x="2894" y="5024"/>
                  </a:lnTo>
                  <a:lnTo>
                    <a:pt x="2909" y="4954"/>
                  </a:lnTo>
                  <a:lnTo>
                    <a:pt x="2936" y="4889"/>
                  </a:lnTo>
                  <a:lnTo>
                    <a:pt x="2975" y="4832"/>
                  </a:lnTo>
                  <a:lnTo>
                    <a:pt x="3025" y="4782"/>
                  </a:lnTo>
                  <a:lnTo>
                    <a:pt x="3082" y="4744"/>
                  </a:lnTo>
                  <a:lnTo>
                    <a:pt x="3147" y="4716"/>
                  </a:lnTo>
                  <a:lnTo>
                    <a:pt x="3218" y="4702"/>
                  </a:lnTo>
                  <a:lnTo>
                    <a:pt x="3255" y="4700"/>
                  </a:lnTo>
                  <a:lnTo>
                    <a:pt x="3291" y="4702"/>
                  </a:lnTo>
                  <a:lnTo>
                    <a:pt x="3362" y="4716"/>
                  </a:lnTo>
                  <a:lnTo>
                    <a:pt x="3427" y="4744"/>
                  </a:lnTo>
                  <a:lnTo>
                    <a:pt x="3484" y="4782"/>
                  </a:lnTo>
                  <a:lnTo>
                    <a:pt x="3534" y="4832"/>
                  </a:lnTo>
                  <a:lnTo>
                    <a:pt x="3573" y="4889"/>
                  </a:lnTo>
                  <a:lnTo>
                    <a:pt x="3600" y="4954"/>
                  </a:lnTo>
                  <a:lnTo>
                    <a:pt x="3615" y="5024"/>
                  </a:lnTo>
                  <a:lnTo>
                    <a:pt x="3617" y="5062"/>
                  </a:lnTo>
                  <a:lnTo>
                    <a:pt x="3615" y="5099"/>
                  </a:lnTo>
                  <a:lnTo>
                    <a:pt x="3600" y="5170"/>
                  </a:lnTo>
                  <a:lnTo>
                    <a:pt x="3573" y="5235"/>
                  </a:lnTo>
                  <a:lnTo>
                    <a:pt x="3534" y="5292"/>
                  </a:lnTo>
                  <a:lnTo>
                    <a:pt x="3484" y="5342"/>
                  </a:lnTo>
                  <a:lnTo>
                    <a:pt x="3427" y="5380"/>
                  </a:lnTo>
                  <a:lnTo>
                    <a:pt x="3362" y="5408"/>
                  </a:lnTo>
                  <a:lnTo>
                    <a:pt x="3291" y="5422"/>
                  </a:lnTo>
                  <a:lnTo>
                    <a:pt x="3255" y="5424"/>
                  </a:lnTo>
                  <a:close/>
                  <a:moveTo>
                    <a:pt x="1446" y="7954"/>
                  </a:moveTo>
                  <a:lnTo>
                    <a:pt x="1410" y="7954"/>
                  </a:lnTo>
                  <a:lnTo>
                    <a:pt x="1336" y="7946"/>
                  </a:lnTo>
                  <a:lnTo>
                    <a:pt x="1266" y="7932"/>
                  </a:lnTo>
                  <a:lnTo>
                    <a:pt x="1198" y="7910"/>
                  </a:lnTo>
                  <a:lnTo>
                    <a:pt x="1133" y="7883"/>
                  </a:lnTo>
                  <a:lnTo>
                    <a:pt x="1072" y="7850"/>
                  </a:lnTo>
                  <a:lnTo>
                    <a:pt x="1014" y="7811"/>
                  </a:lnTo>
                  <a:lnTo>
                    <a:pt x="960" y="7767"/>
                  </a:lnTo>
                  <a:lnTo>
                    <a:pt x="911" y="7717"/>
                  </a:lnTo>
                  <a:lnTo>
                    <a:pt x="867" y="7664"/>
                  </a:lnTo>
                  <a:lnTo>
                    <a:pt x="828" y="7606"/>
                  </a:lnTo>
                  <a:lnTo>
                    <a:pt x="794" y="7544"/>
                  </a:lnTo>
                  <a:lnTo>
                    <a:pt x="767" y="7480"/>
                  </a:lnTo>
                  <a:lnTo>
                    <a:pt x="745" y="7412"/>
                  </a:lnTo>
                  <a:lnTo>
                    <a:pt x="731" y="7342"/>
                  </a:lnTo>
                  <a:lnTo>
                    <a:pt x="724" y="7269"/>
                  </a:lnTo>
                  <a:lnTo>
                    <a:pt x="723" y="7231"/>
                  </a:lnTo>
                  <a:lnTo>
                    <a:pt x="724" y="7194"/>
                  </a:lnTo>
                  <a:lnTo>
                    <a:pt x="731" y="7121"/>
                  </a:lnTo>
                  <a:lnTo>
                    <a:pt x="745" y="7051"/>
                  </a:lnTo>
                  <a:lnTo>
                    <a:pt x="767" y="6983"/>
                  </a:lnTo>
                  <a:lnTo>
                    <a:pt x="794" y="6918"/>
                  </a:lnTo>
                  <a:lnTo>
                    <a:pt x="828" y="6857"/>
                  </a:lnTo>
                  <a:lnTo>
                    <a:pt x="867" y="6799"/>
                  </a:lnTo>
                  <a:lnTo>
                    <a:pt x="911" y="6745"/>
                  </a:lnTo>
                  <a:lnTo>
                    <a:pt x="960" y="6696"/>
                  </a:lnTo>
                  <a:lnTo>
                    <a:pt x="1014" y="6651"/>
                  </a:lnTo>
                  <a:lnTo>
                    <a:pt x="1072" y="6613"/>
                  </a:lnTo>
                  <a:lnTo>
                    <a:pt x="1133" y="6579"/>
                  </a:lnTo>
                  <a:lnTo>
                    <a:pt x="1198" y="6552"/>
                  </a:lnTo>
                  <a:lnTo>
                    <a:pt x="1266" y="6530"/>
                  </a:lnTo>
                  <a:lnTo>
                    <a:pt x="1336" y="6516"/>
                  </a:lnTo>
                  <a:lnTo>
                    <a:pt x="1410" y="6509"/>
                  </a:lnTo>
                  <a:lnTo>
                    <a:pt x="1446" y="6508"/>
                  </a:lnTo>
                  <a:lnTo>
                    <a:pt x="1484" y="6509"/>
                  </a:lnTo>
                  <a:lnTo>
                    <a:pt x="1556" y="6516"/>
                  </a:lnTo>
                  <a:lnTo>
                    <a:pt x="1627" y="6530"/>
                  </a:lnTo>
                  <a:lnTo>
                    <a:pt x="1695" y="6552"/>
                  </a:lnTo>
                  <a:lnTo>
                    <a:pt x="1759" y="6579"/>
                  </a:lnTo>
                  <a:lnTo>
                    <a:pt x="1822" y="6613"/>
                  </a:lnTo>
                  <a:lnTo>
                    <a:pt x="1879" y="6651"/>
                  </a:lnTo>
                  <a:lnTo>
                    <a:pt x="1932" y="6696"/>
                  </a:lnTo>
                  <a:lnTo>
                    <a:pt x="1982" y="6745"/>
                  </a:lnTo>
                  <a:lnTo>
                    <a:pt x="2026" y="6799"/>
                  </a:lnTo>
                  <a:lnTo>
                    <a:pt x="2065" y="6857"/>
                  </a:lnTo>
                  <a:lnTo>
                    <a:pt x="2098" y="6918"/>
                  </a:lnTo>
                  <a:lnTo>
                    <a:pt x="2126" y="6983"/>
                  </a:lnTo>
                  <a:lnTo>
                    <a:pt x="2147" y="7051"/>
                  </a:lnTo>
                  <a:lnTo>
                    <a:pt x="2161" y="7121"/>
                  </a:lnTo>
                  <a:lnTo>
                    <a:pt x="2169" y="7194"/>
                  </a:lnTo>
                  <a:lnTo>
                    <a:pt x="2169" y="7231"/>
                  </a:lnTo>
                  <a:lnTo>
                    <a:pt x="2169" y="7269"/>
                  </a:lnTo>
                  <a:lnTo>
                    <a:pt x="2161" y="7342"/>
                  </a:lnTo>
                  <a:lnTo>
                    <a:pt x="2147" y="7412"/>
                  </a:lnTo>
                  <a:lnTo>
                    <a:pt x="2126" y="7480"/>
                  </a:lnTo>
                  <a:lnTo>
                    <a:pt x="2098" y="7544"/>
                  </a:lnTo>
                  <a:lnTo>
                    <a:pt x="2065" y="7606"/>
                  </a:lnTo>
                  <a:lnTo>
                    <a:pt x="2026" y="7664"/>
                  </a:lnTo>
                  <a:lnTo>
                    <a:pt x="1982" y="7717"/>
                  </a:lnTo>
                  <a:lnTo>
                    <a:pt x="1932" y="7767"/>
                  </a:lnTo>
                  <a:lnTo>
                    <a:pt x="1879" y="7811"/>
                  </a:lnTo>
                  <a:lnTo>
                    <a:pt x="1822" y="7850"/>
                  </a:lnTo>
                  <a:lnTo>
                    <a:pt x="1759" y="7883"/>
                  </a:lnTo>
                  <a:lnTo>
                    <a:pt x="1695" y="7910"/>
                  </a:lnTo>
                  <a:lnTo>
                    <a:pt x="1627" y="7932"/>
                  </a:lnTo>
                  <a:lnTo>
                    <a:pt x="1556" y="7946"/>
                  </a:lnTo>
                  <a:lnTo>
                    <a:pt x="1484" y="7954"/>
                  </a:lnTo>
                  <a:lnTo>
                    <a:pt x="1446" y="7954"/>
                  </a:lnTo>
                  <a:close/>
                  <a:moveTo>
                    <a:pt x="6476" y="6922"/>
                  </a:moveTo>
                  <a:lnTo>
                    <a:pt x="6466" y="6872"/>
                  </a:lnTo>
                  <a:lnTo>
                    <a:pt x="6438" y="6775"/>
                  </a:lnTo>
                  <a:lnTo>
                    <a:pt x="6404" y="6682"/>
                  </a:lnTo>
                  <a:lnTo>
                    <a:pt x="6363" y="6590"/>
                  </a:lnTo>
                  <a:lnTo>
                    <a:pt x="6316" y="6503"/>
                  </a:lnTo>
                  <a:lnTo>
                    <a:pt x="6264" y="6420"/>
                  </a:lnTo>
                  <a:lnTo>
                    <a:pt x="6205" y="6339"/>
                  </a:lnTo>
                  <a:lnTo>
                    <a:pt x="6142" y="6264"/>
                  </a:lnTo>
                  <a:lnTo>
                    <a:pt x="6073" y="6192"/>
                  </a:lnTo>
                  <a:lnTo>
                    <a:pt x="5999" y="6126"/>
                  </a:lnTo>
                  <a:lnTo>
                    <a:pt x="5921" y="6065"/>
                  </a:lnTo>
                  <a:lnTo>
                    <a:pt x="5840" y="6009"/>
                  </a:lnTo>
                  <a:lnTo>
                    <a:pt x="5753" y="5958"/>
                  </a:lnTo>
                  <a:lnTo>
                    <a:pt x="5664" y="5913"/>
                  </a:lnTo>
                  <a:lnTo>
                    <a:pt x="5570" y="5876"/>
                  </a:lnTo>
                  <a:lnTo>
                    <a:pt x="5474" y="5844"/>
                  </a:lnTo>
                  <a:lnTo>
                    <a:pt x="5425" y="5831"/>
                  </a:lnTo>
                  <a:lnTo>
                    <a:pt x="5357" y="5815"/>
                  </a:lnTo>
                  <a:lnTo>
                    <a:pt x="5221" y="5793"/>
                  </a:lnTo>
                  <a:lnTo>
                    <a:pt x="5086" y="5785"/>
                  </a:lnTo>
                  <a:lnTo>
                    <a:pt x="4953" y="5789"/>
                  </a:lnTo>
                  <a:lnTo>
                    <a:pt x="4821" y="5805"/>
                  </a:lnTo>
                  <a:lnTo>
                    <a:pt x="4692" y="5834"/>
                  </a:lnTo>
                  <a:lnTo>
                    <a:pt x="4564" y="5875"/>
                  </a:lnTo>
                  <a:lnTo>
                    <a:pt x="4441" y="5928"/>
                  </a:lnTo>
                  <a:lnTo>
                    <a:pt x="4381" y="5960"/>
                  </a:lnTo>
                  <a:lnTo>
                    <a:pt x="3974" y="5037"/>
                  </a:lnTo>
                  <a:lnTo>
                    <a:pt x="5535" y="1290"/>
                  </a:lnTo>
                  <a:lnTo>
                    <a:pt x="5551" y="1248"/>
                  </a:lnTo>
                  <a:lnTo>
                    <a:pt x="5578" y="1161"/>
                  </a:lnTo>
                  <a:lnTo>
                    <a:pt x="5596" y="1073"/>
                  </a:lnTo>
                  <a:lnTo>
                    <a:pt x="5605" y="982"/>
                  </a:lnTo>
                  <a:lnTo>
                    <a:pt x="5605" y="938"/>
                  </a:lnTo>
                  <a:lnTo>
                    <a:pt x="5604" y="880"/>
                  </a:lnTo>
                  <a:lnTo>
                    <a:pt x="5590" y="767"/>
                  </a:lnTo>
                  <a:lnTo>
                    <a:pt x="5562" y="658"/>
                  </a:lnTo>
                  <a:lnTo>
                    <a:pt x="5522" y="553"/>
                  </a:lnTo>
                  <a:lnTo>
                    <a:pt x="5470" y="456"/>
                  </a:lnTo>
                  <a:lnTo>
                    <a:pt x="5405" y="364"/>
                  </a:lnTo>
                  <a:lnTo>
                    <a:pt x="5329" y="281"/>
                  </a:lnTo>
                  <a:lnTo>
                    <a:pt x="5244" y="206"/>
                  </a:lnTo>
                  <a:lnTo>
                    <a:pt x="5196" y="173"/>
                  </a:lnTo>
                  <a:lnTo>
                    <a:pt x="4982" y="31"/>
                  </a:lnTo>
                  <a:lnTo>
                    <a:pt x="4965" y="20"/>
                  </a:lnTo>
                  <a:lnTo>
                    <a:pt x="4929" y="6"/>
                  </a:lnTo>
                  <a:lnTo>
                    <a:pt x="4890" y="0"/>
                  </a:lnTo>
                  <a:lnTo>
                    <a:pt x="4850" y="2"/>
                  </a:lnTo>
                  <a:lnTo>
                    <a:pt x="4832" y="7"/>
                  </a:lnTo>
                  <a:lnTo>
                    <a:pt x="4813" y="13"/>
                  </a:lnTo>
                  <a:lnTo>
                    <a:pt x="4778" y="33"/>
                  </a:lnTo>
                  <a:lnTo>
                    <a:pt x="4749" y="58"/>
                  </a:lnTo>
                  <a:lnTo>
                    <a:pt x="4725" y="89"/>
                  </a:lnTo>
                  <a:lnTo>
                    <a:pt x="4717" y="108"/>
                  </a:lnTo>
                  <a:lnTo>
                    <a:pt x="3255" y="3413"/>
                  </a:lnTo>
                  <a:lnTo>
                    <a:pt x="1793" y="108"/>
                  </a:lnTo>
                  <a:lnTo>
                    <a:pt x="1784" y="89"/>
                  </a:lnTo>
                  <a:lnTo>
                    <a:pt x="1760" y="58"/>
                  </a:lnTo>
                  <a:lnTo>
                    <a:pt x="1731" y="33"/>
                  </a:lnTo>
                  <a:lnTo>
                    <a:pt x="1696" y="13"/>
                  </a:lnTo>
                  <a:lnTo>
                    <a:pt x="1678" y="7"/>
                  </a:lnTo>
                  <a:lnTo>
                    <a:pt x="1659" y="2"/>
                  </a:lnTo>
                  <a:lnTo>
                    <a:pt x="1619" y="0"/>
                  </a:lnTo>
                  <a:lnTo>
                    <a:pt x="1580" y="6"/>
                  </a:lnTo>
                  <a:lnTo>
                    <a:pt x="1544" y="20"/>
                  </a:lnTo>
                  <a:lnTo>
                    <a:pt x="1527" y="31"/>
                  </a:lnTo>
                  <a:lnTo>
                    <a:pt x="1313" y="173"/>
                  </a:lnTo>
                  <a:lnTo>
                    <a:pt x="1266" y="206"/>
                  </a:lnTo>
                  <a:lnTo>
                    <a:pt x="1180" y="281"/>
                  </a:lnTo>
                  <a:lnTo>
                    <a:pt x="1104" y="364"/>
                  </a:lnTo>
                  <a:lnTo>
                    <a:pt x="1039" y="456"/>
                  </a:lnTo>
                  <a:lnTo>
                    <a:pt x="988" y="553"/>
                  </a:lnTo>
                  <a:lnTo>
                    <a:pt x="947" y="658"/>
                  </a:lnTo>
                  <a:lnTo>
                    <a:pt x="919" y="767"/>
                  </a:lnTo>
                  <a:lnTo>
                    <a:pt x="905" y="880"/>
                  </a:lnTo>
                  <a:lnTo>
                    <a:pt x="904" y="938"/>
                  </a:lnTo>
                  <a:lnTo>
                    <a:pt x="905" y="982"/>
                  </a:lnTo>
                  <a:lnTo>
                    <a:pt x="913" y="1073"/>
                  </a:lnTo>
                  <a:lnTo>
                    <a:pt x="932" y="1161"/>
                  </a:lnTo>
                  <a:lnTo>
                    <a:pt x="958" y="1248"/>
                  </a:lnTo>
                  <a:lnTo>
                    <a:pt x="974" y="1290"/>
                  </a:lnTo>
                  <a:lnTo>
                    <a:pt x="2536" y="5038"/>
                  </a:lnTo>
                  <a:lnTo>
                    <a:pt x="2128" y="5960"/>
                  </a:lnTo>
                  <a:lnTo>
                    <a:pt x="2088" y="5939"/>
                  </a:lnTo>
                  <a:lnTo>
                    <a:pt x="2008" y="5901"/>
                  </a:lnTo>
                  <a:lnTo>
                    <a:pt x="1925" y="5868"/>
                  </a:lnTo>
                  <a:lnTo>
                    <a:pt x="1841" y="5841"/>
                  </a:lnTo>
                  <a:lnTo>
                    <a:pt x="1755" y="5819"/>
                  </a:lnTo>
                  <a:lnTo>
                    <a:pt x="1668" y="5802"/>
                  </a:lnTo>
                  <a:lnTo>
                    <a:pt x="1580" y="5791"/>
                  </a:lnTo>
                  <a:lnTo>
                    <a:pt x="1491" y="5786"/>
                  </a:lnTo>
                  <a:lnTo>
                    <a:pt x="1446" y="5785"/>
                  </a:lnTo>
                  <a:lnTo>
                    <a:pt x="1372" y="5786"/>
                  </a:lnTo>
                  <a:lnTo>
                    <a:pt x="1227" y="5801"/>
                  </a:lnTo>
                  <a:lnTo>
                    <a:pt x="1085" y="5830"/>
                  </a:lnTo>
                  <a:lnTo>
                    <a:pt x="949" y="5872"/>
                  </a:lnTo>
                  <a:lnTo>
                    <a:pt x="820" y="5927"/>
                  </a:lnTo>
                  <a:lnTo>
                    <a:pt x="697" y="5994"/>
                  </a:lnTo>
                  <a:lnTo>
                    <a:pt x="581" y="6073"/>
                  </a:lnTo>
                  <a:lnTo>
                    <a:pt x="474" y="6161"/>
                  </a:lnTo>
                  <a:lnTo>
                    <a:pt x="375" y="6259"/>
                  </a:lnTo>
                  <a:lnTo>
                    <a:pt x="287" y="6367"/>
                  </a:lnTo>
                  <a:lnTo>
                    <a:pt x="210" y="6482"/>
                  </a:lnTo>
                  <a:lnTo>
                    <a:pt x="142" y="6605"/>
                  </a:lnTo>
                  <a:lnTo>
                    <a:pt x="87" y="6735"/>
                  </a:lnTo>
                  <a:lnTo>
                    <a:pt x="45" y="6870"/>
                  </a:lnTo>
                  <a:lnTo>
                    <a:pt x="16" y="7011"/>
                  </a:lnTo>
                  <a:lnTo>
                    <a:pt x="1" y="7157"/>
                  </a:lnTo>
                  <a:lnTo>
                    <a:pt x="0" y="7231"/>
                  </a:lnTo>
                  <a:lnTo>
                    <a:pt x="1" y="7305"/>
                  </a:lnTo>
                  <a:lnTo>
                    <a:pt x="16" y="7452"/>
                  </a:lnTo>
                  <a:lnTo>
                    <a:pt x="45" y="7592"/>
                  </a:lnTo>
                  <a:lnTo>
                    <a:pt x="87" y="7728"/>
                  </a:lnTo>
                  <a:lnTo>
                    <a:pt x="142" y="7858"/>
                  </a:lnTo>
                  <a:lnTo>
                    <a:pt x="210" y="7980"/>
                  </a:lnTo>
                  <a:lnTo>
                    <a:pt x="287" y="8096"/>
                  </a:lnTo>
                  <a:lnTo>
                    <a:pt x="375" y="8203"/>
                  </a:lnTo>
                  <a:lnTo>
                    <a:pt x="474" y="8302"/>
                  </a:lnTo>
                  <a:lnTo>
                    <a:pt x="581" y="8390"/>
                  </a:lnTo>
                  <a:lnTo>
                    <a:pt x="697" y="8469"/>
                  </a:lnTo>
                  <a:lnTo>
                    <a:pt x="820" y="8536"/>
                  </a:lnTo>
                  <a:lnTo>
                    <a:pt x="949" y="8591"/>
                  </a:lnTo>
                  <a:lnTo>
                    <a:pt x="1085" y="8632"/>
                  </a:lnTo>
                  <a:lnTo>
                    <a:pt x="1227" y="8662"/>
                  </a:lnTo>
                  <a:lnTo>
                    <a:pt x="1372" y="8676"/>
                  </a:lnTo>
                  <a:lnTo>
                    <a:pt x="1446" y="8678"/>
                  </a:lnTo>
                  <a:lnTo>
                    <a:pt x="1521" y="8676"/>
                  </a:lnTo>
                  <a:lnTo>
                    <a:pt x="1667" y="8662"/>
                  </a:lnTo>
                  <a:lnTo>
                    <a:pt x="1808" y="8632"/>
                  </a:lnTo>
                  <a:lnTo>
                    <a:pt x="1944" y="8591"/>
                  </a:lnTo>
                  <a:lnTo>
                    <a:pt x="2074" y="8536"/>
                  </a:lnTo>
                  <a:lnTo>
                    <a:pt x="2197" y="8469"/>
                  </a:lnTo>
                  <a:lnTo>
                    <a:pt x="2312" y="8390"/>
                  </a:lnTo>
                  <a:lnTo>
                    <a:pt x="2420" y="8302"/>
                  </a:lnTo>
                  <a:lnTo>
                    <a:pt x="2517" y="8203"/>
                  </a:lnTo>
                  <a:lnTo>
                    <a:pt x="2606" y="8096"/>
                  </a:lnTo>
                  <a:lnTo>
                    <a:pt x="2684" y="7980"/>
                  </a:lnTo>
                  <a:lnTo>
                    <a:pt x="2751" y="7858"/>
                  </a:lnTo>
                  <a:lnTo>
                    <a:pt x="2806" y="7728"/>
                  </a:lnTo>
                  <a:lnTo>
                    <a:pt x="2848" y="7592"/>
                  </a:lnTo>
                  <a:lnTo>
                    <a:pt x="2877" y="7452"/>
                  </a:lnTo>
                  <a:lnTo>
                    <a:pt x="2891" y="7305"/>
                  </a:lnTo>
                  <a:lnTo>
                    <a:pt x="2893" y="7231"/>
                  </a:lnTo>
                  <a:lnTo>
                    <a:pt x="2894" y="7132"/>
                  </a:lnTo>
                  <a:lnTo>
                    <a:pt x="2910" y="6945"/>
                  </a:lnTo>
                  <a:lnTo>
                    <a:pt x="2939" y="6771"/>
                  </a:lnTo>
                  <a:lnTo>
                    <a:pt x="2979" y="6610"/>
                  </a:lnTo>
                  <a:lnTo>
                    <a:pt x="3030" y="6461"/>
                  </a:lnTo>
                  <a:lnTo>
                    <a:pt x="3088" y="6325"/>
                  </a:lnTo>
                  <a:lnTo>
                    <a:pt x="3152" y="6201"/>
                  </a:lnTo>
                  <a:lnTo>
                    <a:pt x="3220" y="6089"/>
                  </a:lnTo>
                  <a:lnTo>
                    <a:pt x="3255" y="6038"/>
                  </a:lnTo>
                  <a:lnTo>
                    <a:pt x="3288" y="6088"/>
                  </a:lnTo>
                  <a:lnTo>
                    <a:pt x="3354" y="6196"/>
                  </a:lnTo>
                  <a:lnTo>
                    <a:pt x="3416" y="6315"/>
                  </a:lnTo>
                  <a:lnTo>
                    <a:pt x="3473" y="6445"/>
                  </a:lnTo>
                  <a:lnTo>
                    <a:pt x="3523" y="6586"/>
                  </a:lnTo>
                  <a:lnTo>
                    <a:pt x="3564" y="6740"/>
                  </a:lnTo>
                  <a:lnTo>
                    <a:pt x="3594" y="6907"/>
                  </a:lnTo>
                  <a:lnTo>
                    <a:pt x="3613" y="7085"/>
                  </a:lnTo>
                  <a:lnTo>
                    <a:pt x="3616" y="7180"/>
                  </a:lnTo>
                  <a:lnTo>
                    <a:pt x="3619" y="7254"/>
                  </a:lnTo>
                  <a:lnTo>
                    <a:pt x="3635" y="7401"/>
                  </a:lnTo>
                  <a:lnTo>
                    <a:pt x="3664" y="7542"/>
                  </a:lnTo>
                  <a:lnTo>
                    <a:pt x="3706" y="7679"/>
                  </a:lnTo>
                  <a:lnTo>
                    <a:pt x="3759" y="7811"/>
                  </a:lnTo>
                  <a:lnTo>
                    <a:pt x="3822" y="7935"/>
                  </a:lnTo>
                  <a:lnTo>
                    <a:pt x="3896" y="8053"/>
                  </a:lnTo>
                  <a:lnTo>
                    <a:pt x="3980" y="8161"/>
                  </a:lnTo>
                  <a:lnTo>
                    <a:pt x="4072" y="8262"/>
                  </a:lnTo>
                  <a:lnTo>
                    <a:pt x="4173" y="8355"/>
                  </a:lnTo>
                  <a:lnTo>
                    <a:pt x="4282" y="8436"/>
                  </a:lnTo>
                  <a:lnTo>
                    <a:pt x="4397" y="8507"/>
                  </a:lnTo>
                  <a:lnTo>
                    <a:pt x="4519" y="8566"/>
                  </a:lnTo>
                  <a:lnTo>
                    <a:pt x="4646" y="8614"/>
                  </a:lnTo>
                  <a:lnTo>
                    <a:pt x="4779" y="8650"/>
                  </a:lnTo>
                  <a:lnTo>
                    <a:pt x="4915" y="8671"/>
                  </a:lnTo>
                  <a:lnTo>
                    <a:pt x="4986" y="8676"/>
                  </a:lnTo>
                  <a:lnTo>
                    <a:pt x="5025" y="8677"/>
                  </a:lnTo>
                  <a:lnTo>
                    <a:pt x="5063" y="8678"/>
                  </a:lnTo>
                  <a:lnTo>
                    <a:pt x="5142" y="8676"/>
                  </a:lnTo>
                  <a:lnTo>
                    <a:pt x="5299" y="8660"/>
                  </a:lnTo>
                  <a:lnTo>
                    <a:pt x="5450" y="8626"/>
                  </a:lnTo>
                  <a:lnTo>
                    <a:pt x="5597" y="8577"/>
                  </a:lnTo>
                  <a:lnTo>
                    <a:pt x="5737" y="8512"/>
                  </a:lnTo>
                  <a:lnTo>
                    <a:pt x="5869" y="8433"/>
                  </a:lnTo>
                  <a:lnTo>
                    <a:pt x="5994" y="8339"/>
                  </a:lnTo>
                  <a:lnTo>
                    <a:pt x="6108" y="8232"/>
                  </a:lnTo>
                  <a:lnTo>
                    <a:pt x="6162" y="8172"/>
                  </a:lnTo>
                  <a:lnTo>
                    <a:pt x="6189" y="8139"/>
                  </a:lnTo>
                  <a:lnTo>
                    <a:pt x="6241" y="8072"/>
                  </a:lnTo>
                  <a:lnTo>
                    <a:pt x="6286" y="8003"/>
                  </a:lnTo>
                  <a:lnTo>
                    <a:pt x="6329" y="7932"/>
                  </a:lnTo>
                  <a:lnTo>
                    <a:pt x="6385" y="7821"/>
                  </a:lnTo>
                  <a:lnTo>
                    <a:pt x="6443" y="7666"/>
                  </a:lnTo>
                  <a:lnTo>
                    <a:pt x="6484" y="7507"/>
                  </a:lnTo>
                  <a:lnTo>
                    <a:pt x="6506" y="7342"/>
                  </a:lnTo>
                  <a:lnTo>
                    <a:pt x="6509" y="7175"/>
                  </a:lnTo>
                  <a:lnTo>
                    <a:pt x="6498" y="7049"/>
                  </a:lnTo>
                  <a:lnTo>
                    <a:pt x="6486" y="6964"/>
                  </a:lnTo>
                  <a:lnTo>
                    <a:pt x="6476" y="6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FF16AF2A-0D81-4C83-9A7E-BC289B1E43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53155" y="879554"/>
              <a:ext cx="165943" cy="139155"/>
              <a:chOff x="5855" y="521"/>
              <a:chExt cx="1369" cy="1148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270690A1-95D6-4B7D-90C3-1F8EFC045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" y="696"/>
                <a:ext cx="151" cy="151"/>
              </a:xfrm>
              <a:custGeom>
                <a:avLst/>
                <a:gdLst>
                  <a:gd name="T0" fmla="*/ 527 w 1056"/>
                  <a:gd name="T1" fmla="*/ 1054 h 1054"/>
                  <a:gd name="T2" fmla="*/ 555 w 1056"/>
                  <a:gd name="T3" fmla="*/ 1054 h 1054"/>
                  <a:gd name="T4" fmla="*/ 608 w 1056"/>
                  <a:gd name="T5" fmla="*/ 1048 h 1054"/>
                  <a:gd name="T6" fmla="*/ 685 w 1056"/>
                  <a:gd name="T7" fmla="*/ 1031 h 1054"/>
                  <a:gd name="T8" fmla="*/ 780 w 1056"/>
                  <a:gd name="T9" fmla="*/ 991 h 1054"/>
                  <a:gd name="T10" fmla="*/ 864 w 1056"/>
                  <a:gd name="T11" fmla="*/ 934 h 1054"/>
                  <a:gd name="T12" fmla="*/ 936 w 1056"/>
                  <a:gd name="T13" fmla="*/ 864 h 1054"/>
                  <a:gd name="T14" fmla="*/ 993 w 1056"/>
                  <a:gd name="T15" fmla="*/ 779 h 1054"/>
                  <a:gd name="T16" fmla="*/ 1033 w 1056"/>
                  <a:gd name="T17" fmla="*/ 685 h 1054"/>
                  <a:gd name="T18" fmla="*/ 1050 w 1056"/>
                  <a:gd name="T19" fmla="*/ 607 h 1054"/>
                  <a:gd name="T20" fmla="*/ 1054 w 1056"/>
                  <a:gd name="T21" fmla="*/ 555 h 1054"/>
                  <a:gd name="T22" fmla="*/ 1056 w 1056"/>
                  <a:gd name="T23" fmla="*/ 527 h 1054"/>
                  <a:gd name="T24" fmla="*/ 1054 w 1056"/>
                  <a:gd name="T25" fmla="*/ 500 h 1054"/>
                  <a:gd name="T26" fmla="*/ 1050 w 1056"/>
                  <a:gd name="T27" fmla="*/ 447 h 1054"/>
                  <a:gd name="T28" fmla="*/ 1033 w 1056"/>
                  <a:gd name="T29" fmla="*/ 370 h 1054"/>
                  <a:gd name="T30" fmla="*/ 993 w 1056"/>
                  <a:gd name="T31" fmla="*/ 275 h 1054"/>
                  <a:gd name="T32" fmla="*/ 936 w 1056"/>
                  <a:gd name="T33" fmla="*/ 192 h 1054"/>
                  <a:gd name="T34" fmla="*/ 864 w 1056"/>
                  <a:gd name="T35" fmla="*/ 120 h 1054"/>
                  <a:gd name="T36" fmla="*/ 780 w 1056"/>
                  <a:gd name="T37" fmla="*/ 63 h 1054"/>
                  <a:gd name="T38" fmla="*/ 685 w 1056"/>
                  <a:gd name="T39" fmla="*/ 23 h 1054"/>
                  <a:gd name="T40" fmla="*/ 608 w 1056"/>
                  <a:gd name="T41" fmla="*/ 6 h 1054"/>
                  <a:gd name="T42" fmla="*/ 555 w 1056"/>
                  <a:gd name="T43" fmla="*/ 0 h 1054"/>
                  <a:gd name="T44" fmla="*/ 527 w 1056"/>
                  <a:gd name="T45" fmla="*/ 0 h 1054"/>
                  <a:gd name="T46" fmla="*/ 501 w 1056"/>
                  <a:gd name="T47" fmla="*/ 0 h 1054"/>
                  <a:gd name="T48" fmla="*/ 447 w 1056"/>
                  <a:gd name="T49" fmla="*/ 6 h 1054"/>
                  <a:gd name="T50" fmla="*/ 371 w 1056"/>
                  <a:gd name="T51" fmla="*/ 23 h 1054"/>
                  <a:gd name="T52" fmla="*/ 276 w 1056"/>
                  <a:gd name="T53" fmla="*/ 63 h 1054"/>
                  <a:gd name="T54" fmla="*/ 192 w 1056"/>
                  <a:gd name="T55" fmla="*/ 120 h 1054"/>
                  <a:gd name="T56" fmla="*/ 120 w 1056"/>
                  <a:gd name="T57" fmla="*/ 192 h 1054"/>
                  <a:gd name="T58" fmla="*/ 63 w 1056"/>
                  <a:gd name="T59" fmla="*/ 275 h 1054"/>
                  <a:gd name="T60" fmla="*/ 23 w 1056"/>
                  <a:gd name="T61" fmla="*/ 370 h 1054"/>
                  <a:gd name="T62" fmla="*/ 6 w 1056"/>
                  <a:gd name="T63" fmla="*/ 447 h 1054"/>
                  <a:gd name="T64" fmla="*/ 0 w 1056"/>
                  <a:gd name="T65" fmla="*/ 500 h 1054"/>
                  <a:gd name="T66" fmla="*/ 0 w 1056"/>
                  <a:gd name="T67" fmla="*/ 527 h 1054"/>
                  <a:gd name="T68" fmla="*/ 0 w 1056"/>
                  <a:gd name="T69" fmla="*/ 555 h 1054"/>
                  <a:gd name="T70" fmla="*/ 6 w 1056"/>
                  <a:gd name="T71" fmla="*/ 607 h 1054"/>
                  <a:gd name="T72" fmla="*/ 23 w 1056"/>
                  <a:gd name="T73" fmla="*/ 685 h 1054"/>
                  <a:gd name="T74" fmla="*/ 63 w 1056"/>
                  <a:gd name="T75" fmla="*/ 779 h 1054"/>
                  <a:gd name="T76" fmla="*/ 120 w 1056"/>
                  <a:gd name="T77" fmla="*/ 862 h 1054"/>
                  <a:gd name="T78" fmla="*/ 192 w 1056"/>
                  <a:gd name="T79" fmla="*/ 934 h 1054"/>
                  <a:gd name="T80" fmla="*/ 276 w 1056"/>
                  <a:gd name="T81" fmla="*/ 991 h 1054"/>
                  <a:gd name="T82" fmla="*/ 371 w 1056"/>
                  <a:gd name="T83" fmla="*/ 1031 h 1054"/>
                  <a:gd name="T84" fmla="*/ 447 w 1056"/>
                  <a:gd name="T85" fmla="*/ 1048 h 1054"/>
                  <a:gd name="T86" fmla="*/ 501 w 1056"/>
                  <a:gd name="T87" fmla="*/ 1054 h 1054"/>
                  <a:gd name="T88" fmla="*/ 527 w 1056"/>
                  <a:gd name="T89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6" h="1054">
                    <a:moveTo>
                      <a:pt x="527" y="1054"/>
                    </a:moveTo>
                    <a:lnTo>
                      <a:pt x="555" y="1054"/>
                    </a:lnTo>
                    <a:lnTo>
                      <a:pt x="608" y="1048"/>
                    </a:lnTo>
                    <a:lnTo>
                      <a:pt x="685" y="1031"/>
                    </a:lnTo>
                    <a:lnTo>
                      <a:pt x="780" y="991"/>
                    </a:lnTo>
                    <a:lnTo>
                      <a:pt x="864" y="934"/>
                    </a:lnTo>
                    <a:lnTo>
                      <a:pt x="936" y="864"/>
                    </a:lnTo>
                    <a:lnTo>
                      <a:pt x="993" y="779"/>
                    </a:lnTo>
                    <a:lnTo>
                      <a:pt x="1033" y="685"/>
                    </a:lnTo>
                    <a:lnTo>
                      <a:pt x="1050" y="607"/>
                    </a:lnTo>
                    <a:lnTo>
                      <a:pt x="1054" y="555"/>
                    </a:lnTo>
                    <a:lnTo>
                      <a:pt x="1056" y="527"/>
                    </a:lnTo>
                    <a:lnTo>
                      <a:pt x="1054" y="500"/>
                    </a:lnTo>
                    <a:lnTo>
                      <a:pt x="1050" y="447"/>
                    </a:lnTo>
                    <a:lnTo>
                      <a:pt x="1033" y="370"/>
                    </a:lnTo>
                    <a:lnTo>
                      <a:pt x="993" y="275"/>
                    </a:lnTo>
                    <a:lnTo>
                      <a:pt x="936" y="192"/>
                    </a:lnTo>
                    <a:lnTo>
                      <a:pt x="864" y="120"/>
                    </a:lnTo>
                    <a:lnTo>
                      <a:pt x="780" y="63"/>
                    </a:lnTo>
                    <a:lnTo>
                      <a:pt x="685" y="23"/>
                    </a:lnTo>
                    <a:lnTo>
                      <a:pt x="608" y="6"/>
                    </a:lnTo>
                    <a:lnTo>
                      <a:pt x="555" y="0"/>
                    </a:lnTo>
                    <a:lnTo>
                      <a:pt x="527" y="0"/>
                    </a:lnTo>
                    <a:lnTo>
                      <a:pt x="501" y="0"/>
                    </a:lnTo>
                    <a:lnTo>
                      <a:pt x="447" y="6"/>
                    </a:lnTo>
                    <a:lnTo>
                      <a:pt x="371" y="23"/>
                    </a:lnTo>
                    <a:lnTo>
                      <a:pt x="276" y="63"/>
                    </a:lnTo>
                    <a:lnTo>
                      <a:pt x="192" y="120"/>
                    </a:lnTo>
                    <a:lnTo>
                      <a:pt x="120" y="192"/>
                    </a:lnTo>
                    <a:lnTo>
                      <a:pt x="63" y="275"/>
                    </a:lnTo>
                    <a:lnTo>
                      <a:pt x="23" y="370"/>
                    </a:lnTo>
                    <a:lnTo>
                      <a:pt x="6" y="447"/>
                    </a:lnTo>
                    <a:lnTo>
                      <a:pt x="0" y="500"/>
                    </a:lnTo>
                    <a:lnTo>
                      <a:pt x="0" y="527"/>
                    </a:lnTo>
                    <a:lnTo>
                      <a:pt x="0" y="555"/>
                    </a:lnTo>
                    <a:lnTo>
                      <a:pt x="6" y="607"/>
                    </a:lnTo>
                    <a:lnTo>
                      <a:pt x="23" y="685"/>
                    </a:lnTo>
                    <a:lnTo>
                      <a:pt x="63" y="779"/>
                    </a:lnTo>
                    <a:lnTo>
                      <a:pt x="120" y="862"/>
                    </a:lnTo>
                    <a:lnTo>
                      <a:pt x="192" y="934"/>
                    </a:lnTo>
                    <a:lnTo>
                      <a:pt x="276" y="991"/>
                    </a:lnTo>
                    <a:lnTo>
                      <a:pt x="371" y="1031"/>
                    </a:lnTo>
                    <a:lnTo>
                      <a:pt x="447" y="1048"/>
                    </a:lnTo>
                    <a:lnTo>
                      <a:pt x="501" y="1054"/>
                    </a:lnTo>
                    <a:lnTo>
                      <a:pt x="527" y="10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FA297A8D-B05E-4E31-BF90-5C0D4ADBB1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4" y="1178"/>
                <a:ext cx="492" cy="491"/>
              </a:xfrm>
              <a:custGeom>
                <a:avLst/>
                <a:gdLst>
                  <a:gd name="T0" fmla="*/ 1943 w 3442"/>
                  <a:gd name="T1" fmla="*/ 2691 h 3440"/>
                  <a:gd name="T2" fmla="*/ 1915 w 3442"/>
                  <a:gd name="T3" fmla="*/ 2797 h 3440"/>
                  <a:gd name="T4" fmla="*/ 1825 w 3442"/>
                  <a:gd name="T5" fmla="*/ 2887 h 3440"/>
                  <a:gd name="T6" fmla="*/ 1718 w 3442"/>
                  <a:gd name="T7" fmla="*/ 2914 h 3440"/>
                  <a:gd name="T8" fmla="*/ 1611 w 3442"/>
                  <a:gd name="T9" fmla="*/ 2887 h 3440"/>
                  <a:gd name="T10" fmla="*/ 1521 w 3442"/>
                  <a:gd name="T11" fmla="*/ 2797 h 3440"/>
                  <a:gd name="T12" fmla="*/ 1493 w 3442"/>
                  <a:gd name="T13" fmla="*/ 2691 h 3440"/>
                  <a:gd name="T14" fmla="*/ 725 w 3442"/>
                  <a:gd name="T15" fmla="*/ 1923 h 3440"/>
                  <a:gd name="T16" fmla="*/ 607 w 3442"/>
                  <a:gd name="T17" fmla="*/ 1873 h 3440"/>
                  <a:gd name="T18" fmla="*/ 535 w 3442"/>
                  <a:gd name="T19" fmla="*/ 1766 h 3440"/>
                  <a:gd name="T20" fmla="*/ 526 w 3442"/>
                  <a:gd name="T21" fmla="*/ 1677 h 3440"/>
                  <a:gd name="T22" fmla="*/ 576 w 3442"/>
                  <a:gd name="T23" fmla="*/ 1557 h 3440"/>
                  <a:gd name="T24" fmla="*/ 682 w 3442"/>
                  <a:gd name="T25" fmla="*/ 1485 h 3440"/>
                  <a:gd name="T26" fmla="*/ 1493 w 3442"/>
                  <a:gd name="T27" fmla="*/ 1475 h 3440"/>
                  <a:gd name="T28" fmla="*/ 1504 w 3442"/>
                  <a:gd name="T29" fmla="*/ 684 h 3440"/>
                  <a:gd name="T30" fmla="*/ 1575 w 3442"/>
                  <a:gd name="T31" fmla="*/ 578 h 3440"/>
                  <a:gd name="T32" fmla="*/ 1695 w 3442"/>
                  <a:gd name="T33" fmla="*/ 527 h 3440"/>
                  <a:gd name="T34" fmla="*/ 1784 w 3442"/>
                  <a:gd name="T35" fmla="*/ 537 h 3440"/>
                  <a:gd name="T36" fmla="*/ 1891 w 3442"/>
                  <a:gd name="T37" fmla="*/ 607 h 3440"/>
                  <a:gd name="T38" fmla="*/ 1942 w 3442"/>
                  <a:gd name="T39" fmla="*/ 727 h 3440"/>
                  <a:gd name="T40" fmla="*/ 2690 w 3442"/>
                  <a:gd name="T41" fmla="*/ 1475 h 3440"/>
                  <a:gd name="T42" fmla="*/ 2797 w 3442"/>
                  <a:gd name="T43" fmla="*/ 1502 h 3440"/>
                  <a:gd name="T44" fmla="*/ 2888 w 3442"/>
                  <a:gd name="T45" fmla="*/ 1593 h 3440"/>
                  <a:gd name="T46" fmla="*/ 2914 w 3442"/>
                  <a:gd name="T47" fmla="*/ 1700 h 3440"/>
                  <a:gd name="T48" fmla="*/ 2888 w 3442"/>
                  <a:gd name="T49" fmla="*/ 1806 h 3440"/>
                  <a:gd name="T50" fmla="*/ 2797 w 3442"/>
                  <a:gd name="T51" fmla="*/ 1897 h 3440"/>
                  <a:gd name="T52" fmla="*/ 2690 w 3442"/>
                  <a:gd name="T53" fmla="*/ 1924 h 3440"/>
                  <a:gd name="T54" fmla="*/ 1459 w 3442"/>
                  <a:gd name="T55" fmla="*/ 19 h 3440"/>
                  <a:gd name="T56" fmla="*/ 974 w 3442"/>
                  <a:gd name="T57" fmla="*/ 169 h 3440"/>
                  <a:gd name="T58" fmla="*/ 563 w 3442"/>
                  <a:gd name="T59" fmla="*/ 446 h 3440"/>
                  <a:gd name="T60" fmla="*/ 249 w 3442"/>
                  <a:gd name="T61" fmla="*/ 827 h 3440"/>
                  <a:gd name="T62" fmla="*/ 53 w 3442"/>
                  <a:gd name="T63" fmla="*/ 1290 h 3440"/>
                  <a:gd name="T64" fmla="*/ 0 w 3442"/>
                  <a:gd name="T65" fmla="*/ 1720 h 3440"/>
                  <a:gd name="T66" fmla="*/ 53 w 3442"/>
                  <a:gd name="T67" fmla="*/ 2150 h 3440"/>
                  <a:gd name="T68" fmla="*/ 249 w 3442"/>
                  <a:gd name="T69" fmla="*/ 2612 h 3440"/>
                  <a:gd name="T70" fmla="*/ 563 w 3442"/>
                  <a:gd name="T71" fmla="*/ 2994 h 3440"/>
                  <a:gd name="T72" fmla="*/ 974 w 3442"/>
                  <a:gd name="T73" fmla="*/ 3271 h 3440"/>
                  <a:gd name="T74" fmla="*/ 1459 w 3442"/>
                  <a:gd name="T75" fmla="*/ 3422 h 3440"/>
                  <a:gd name="T76" fmla="*/ 1810 w 3442"/>
                  <a:gd name="T77" fmla="*/ 3439 h 3440"/>
                  <a:gd name="T78" fmla="*/ 2314 w 3442"/>
                  <a:gd name="T79" fmla="*/ 3336 h 3440"/>
                  <a:gd name="T80" fmla="*/ 2752 w 3442"/>
                  <a:gd name="T81" fmla="*/ 3099 h 3440"/>
                  <a:gd name="T82" fmla="*/ 3101 w 3442"/>
                  <a:gd name="T83" fmla="*/ 2750 h 3440"/>
                  <a:gd name="T84" fmla="*/ 3338 w 3442"/>
                  <a:gd name="T85" fmla="*/ 2312 h 3440"/>
                  <a:gd name="T86" fmla="*/ 3441 w 3442"/>
                  <a:gd name="T87" fmla="*/ 1809 h 3440"/>
                  <a:gd name="T88" fmla="*/ 3423 w 3442"/>
                  <a:gd name="T89" fmla="*/ 1458 h 3440"/>
                  <a:gd name="T90" fmla="*/ 3273 w 3442"/>
                  <a:gd name="T91" fmla="*/ 974 h 3440"/>
                  <a:gd name="T92" fmla="*/ 2996 w 3442"/>
                  <a:gd name="T93" fmla="*/ 563 h 3440"/>
                  <a:gd name="T94" fmla="*/ 2614 w 3442"/>
                  <a:gd name="T95" fmla="*/ 248 h 3440"/>
                  <a:gd name="T96" fmla="*/ 2152 w 3442"/>
                  <a:gd name="T97" fmla="*/ 53 h 3440"/>
                  <a:gd name="T98" fmla="*/ 1721 w 3442"/>
                  <a:gd name="T99" fmla="*/ 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42" h="3440">
                    <a:moveTo>
                      <a:pt x="2690" y="1924"/>
                    </a:moveTo>
                    <a:lnTo>
                      <a:pt x="1943" y="1924"/>
                    </a:lnTo>
                    <a:lnTo>
                      <a:pt x="1943" y="2691"/>
                    </a:lnTo>
                    <a:lnTo>
                      <a:pt x="1942" y="2714"/>
                    </a:lnTo>
                    <a:lnTo>
                      <a:pt x="1933" y="2757"/>
                    </a:lnTo>
                    <a:lnTo>
                      <a:pt x="1915" y="2797"/>
                    </a:lnTo>
                    <a:lnTo>
                      <a:pt x="1891" y="2833"/>
                    </a:lnTo>
                    <a:lnTo>
                      <a:pt x="1861" y="2863"/>
                    </a:lnTo>
                    <a:lnTo>
                      <a:pt x="1825" y="2887"/>
                    </a:lnTo>
                    <a:lnTo>
                      <a:pt x="1784" y="2904"/>
                    </a:lnTo>
                    <a:lnTo>
                      <a:pt x="1741" y="2913"/>
                    </a:lnTo>
                    <a:lnTo>
                      <a:pt x="1718" y="2914"/>
                    </a:lnTo>
                    <a:lnTo>
                      <a:pt x="1695" y="2913"/>
                    </a:lnTo>
                    <a:lnTo>
                      <a:pt x="1652" y="2904"/>
                    </a:lnTo>
                    <a:lnTo>
                      <a:pt x="1611" y="2887"/>
                    </a:lnTo>
                    <a:lnTo>
                      <a:pt x="1575" y="2863"/>
                    </a:lnTo>
                    <a:lnTo>
                      <a:pt x="1545" y="2833"/>
                    </a:lnTo>
                    <a:lnTo>
                      <a:pt x="1521" y="2797"/>
                    </a:lnTo>
                    <a:lnTo>
                      <a:pt x="1504" y="2757"/>
                    </a:lnTo>
                    <a:lnTo>
                      <a:pt x="1494" y="2714"/>
                    </a:lnTo>
                    <a:lnTo>
                      <a:pt x="1493" y="2691"/>
                    </a:lnTo>
                    <a:lnTo>
                      <a:pt x="1493" y="1924"/>
                    </a:lnTo>
                    <a:lnTo>
                      <a:pt x="748" y="1924"/>
                    </a:lnTo>
                    <a:lnTo>
                      <a:pt x="725" y="1923"/>
                    </a:lnTo>
                    <a:lnTo>
                      <a:pt x="682" y="1914"/>
                    </a:lnTo>
                    <a:lnTo>
                      <a:pt x="642" y="1897"/>
                    </a:lnTo>
                    <a:lnTo>
                      <a:pt x="607" y="1873"/>
                    </a:lnTo>
                    <a:lnTo>
                      <a:pt x="576" y="1842"/>
                    </a:lnTo>
                    <a:lnTo>
                      <a:pt x="552" y="1806"/>
                    </a:lnTo>
                    <a:lnTo>
                      <a:pt x="535" y="1766"/>
                    </a:lnTo>
                    <a:lnTo>
                      <a:pt x="526" y="1723"/>
                    </a:lnTo>
                    <a:lnTo>
                      <a:pt x="525" y="1700"/>
                    </a:lnTo>
                    <a:lnTo>
                      <a:pt x="526" y="1677"/>
                    </a:lnTo>
                    <a:lnTo>
                      <a:pt x="535" y="1633"/>
                    </a:lnTo>
                    <a:lnTo>
                      <a:pt x="552" y="1593"/>
                    </a:lnTo>
                    <a:lnTo>
                      <a:pt x="576" y="1557"/>
                    </a:lnTo>
                    <a:lnTo>
                      <a:pt x="607" y="1526"/>
                    </a:lnTo>
                    <a:lnTo>
                      <a:pt x="642" y="1502"/>
                    </a:lnTo>
                    <a:lnTo>
                      <a:pt x="682" y="1485"/>
                    </a:lnTo>
                    <a:lnTo>
                      <a:pt x="725" y="1476"/>
                    </a:lnTo>
                    <a:lnTo>
                      <a:pt x="748" y="1475"/>
                    </a:lnTo>
                    <a:lnTo>
                      <a:pt x="1493" y="1475"/>
                    </a:lnTo>
                    <a:lnTo>
                      <a:pt x="1493" y="750"/>
                    </a:lnTo>
                    <a:lnTo>
                      <a:pt x="1494" y="727"/>
                    </a:lnTo>
                    <a:lnTo>
                      <a:pt x="1504" y="684"/>
                    </a:lnTo>
                    <a:lnTo>
                      <a:pt x="1521" y="643"/>
                    </a:lnTo>
                    <a:lnTo>
                      <a:pt x="1545" y="607"/>
                    </a:lnTo>
                    <a:lnTo>
                      <a:pt x="1575" y="578"/>
                    </a:lnTo>
                    <a:lnTo>
                      <a:pt x="1611" y="552"/>
                    </a:lnTo>
                    <a:lnTo>
                      <a:pt x="1652" y="537"/>
                    </a:lnTo>
                    <a:lnTo>
                      <a:pt x="1695" y="527"/>
                    </a:lnTo>
                    <a:lnTo>
                      <a:pt x="1718" y="526"/>
                    </a:lnTo>
                    <a:lnTo>
                      <a:pt x="1741" y="527"/>
                    </a:lnTo>
                    <a:lnTo>
                      <a:pt x="1784" y="537"/>
                    </a:lnTo>
                    <a:lnTo>
                      <a:pt x="1825" y="552"/>
                    </a:lnTo>
                    <a:lnTo>
                      <a:pt x="1861" y="578"/>
                    </a:lnTo>
                    <a:lnTo>
                      <a:pt x="1891" y="607"/>
                    </a:lnTo>
                    <a:lnTo>
                      <a:pt x="1915" y="643"/>
                    </a:lnTo>
                    <a:lnTo>
                      <a:pt x="1933" y="684"/>
                    </a:lnTo>
                    <a:lnTo>
                      <a:pt x="1942" y="727"/>
                    </a:lnTo>
                    <a:lnTo>
                      <a:pt x="1943" y="750"/>
                    </a:lnTo>
                    <a:lnTo>
                      <a:pt x="1943" y="1475"/>
                    </a:lnTo>
                    <a:lnTo>
                      <a:pt x="2690" y="1475"/>
                    </a:lnTo>
                    <a:lnTo>
                      <a:pt x="2714" y="1476"/>
                    </a:lnTo>
                    <a:lnTo>
                      <a:pt x="2757" y="1485"/>
                    </a:lnTo>
                    <a:lnTo>
                      <a:pt x="2797" y="1502"/>
                    </a:lnTo>
                    <a:lnTo>
                      <a:pt x="2833" y="1526"/>
                    </a:lnTo>
                    <a:lnTo>
                      <a:pt x="2864" y="1557"/>
                    </a:lnTo>
                    <a:lnTo>
                      <a:pt x="2888" y="1593"/>
                    </a:lnTo>
                    <a:lnTo>
                      <a:pt x="2905" y="1633"/>
                    </a:lnTo>
                    <a:lnTo>
                      <a:pt x="2914" y="1677"/>
                    </a:lnTo>
                    <a:lnTo>
                      <a:pt x="2914" y="1700"/>
                    </a:lnTo>
                    <a:lnTo>
                      <a:pt x="2914" y="1723"/>
                    </a:lnTo>
                    <a:lnTo>
                      <a:pt x="2905" y="1766"/>
                    </a:lnTo>
                    <a:lnTo>
                      <a:pt x="2888" y="1806"/>
                    </a:lnTo>
                    <a:lnTo>
                      <a:pt x="2864" y="1842"/>
                    </a:lnTo>
                    <a:lnTo>
                      <a:pt x="2833" y="1873"/>
                    </a:lnTo>
                    <a:lnTo>
                      <a:pt x="2797" y="1897"/>
                    </a:lnTo>
                    <a:lnTo>
                      <a:pt x="2757" y="1914"/>
                    </a:lnTo>
                    <a:lnTo>
                      <a:pt x="2714" y="1923"/>
                    </a:lnTo>
                    <a:lnTo>
                      <a:pt x="2690" y="1924"/>
                    </a:lnTo>
                    <a:close/>
                    <a:moveTo>
                      <a:pt x="1721" y="0"/>
                    </a:moveTo>
                    <a:lnTo>
                      <a:pt x="1632" y="2"/>
                    </a:lnTo>
                    <a:lnTo>
                      <a:pt x="1459" y="19"/>
                    </a:lnTo>
                    <a:lnTo>
                      <a:pt x="1290" y="53"/>
                    </a:lnTo>
                    <a:lnTo>
                      <a:pt x="1129" y="104"/>
                    </a:lnTo>
                    <a:lnTo>
                      <a:pt x="974" y="169"/>
                    </a:lnTo>
                    <a:lnTo>
                      <a:pt x="828" y="248"/>
                    </a:lnTo>
                    <a:lnTo>
                      <a:pt x="691" y="341"/>
                    </a:lnTo>
                    <a:lnTo>
                      <a:pt x="563" y="446"/>
                    </a:lnTo>
                    <a:lnTo>
                      <a:pt x="447" y="563"/>
                    </a:lnTo>
                    <a:lnTo>
                      <a:pt x="341" y="690"/>
                    </a:lnTo>
                    <a:lnTo>
                      <a:pt x="249" y="827"/>
                    </a:lnTo>
                    <a:lnTo>
                      <a:pt x="169" y="974"/>
                    </a:lnTo>
                    <a:lnTo>
                      <a:pt x="104" y="1128"/>
                    </a:lnTo>
                    <a:lnTo>
                      <a:pt x="53" y="1290"/>
                    </a:lnTo>
                    <a:lnTo>
                      <a:pt x="19" y="1458"/>
                    </a:lnTo>
                    <a:lnTo>
                      <a:pt x="2" y="1631"/>
                    </a:lnTo>
                    <a:lnTo>
                      <a:pt x="0" y="1720"/>
                    </a:lnTo>
                    <a:lnTo>
                      <a:pt x="2" y="1809"/>
                    </a:lnTo>
                    <a:lnTo>
                      <a:pt x="19" y="1983"/>
                    </a:lnTo>
                    <a:lnTo>
                      <a:pt x="53" y="2150"/>
                    </a:lnTo>
                    <a:lnTo>
                      <a:pt x="104" y="2312"/>
                    </a:lnTo>
                    <a:lnTo>
                      <a:pt x="169" y="2466"/>
                    </a:lnTo>
                    <a:lnTo>
                      <a:pt x="249" y="2612"/>
                    </a:lnTo>
                    <a:lnTo>
                      <a:pt x="341" y="2750"/>
                    </a:lnTo>
                    <a:lnTo>
                      <a:pt x="447" y="2878"/>
                    </a:lnTo>
                    <a:lnTo>
                      <a:pt x="563" y="2994"/>
                    </a:lnTo>
                    <a:lnTo>
                      <a:pt x="691" y="3099"/>
                    </a:lnTo>
                    <a:lnTo>
                      <a:pt x="828" y="3192"/>
                    </a:lnTo>
                    <a:lnTo>
                      <a:pt x="974" y="3271"/>
                    </a:lnTo>
                    <a:lnTo>
                      <a:pt x="1129" y="3336"/>
                    </a:lnTo>
                    <a:lnTo>
                      <a:pt x="1290" y="3387"/>
                    </a:lnTo>
                    <a:lnTo>
                      <a:pt x="1459" y="3422"/>
                    </a:lnTo>
                    <a:lnTo>
                      <a:pt x="1632" y="3439"/>
                    </a:lnTo>
                    <a:lnTo>
                      <a:pt x="1721" y="3440"/>
                    </a:lnTo>
                    <a:lnTo>
                      <a:pt x="1810" y="3439"/>
                    </a:lnTo>
                    <a:lnTo>
                      <a:pt x="1984" y="3422"/>
                    </a:lnTo>
                    <a:lnTo>
                      <a:pt x="2152" y="3387"/>
                    </a:lnTo>
                    <a:lnTo>
                      <a:pt x="2314" y="3336"/>
                    </a:lnTo>
                    <a:lnTo>
                      <a:pt x="2468" y="3271"/>
                    </a:lnTo>
                    <a:lnTo>
                      <a:pt x="2614" y="3192"/>
                    </a:lnTo>
                    <a:lnTo>
                      <a:pt x="2752" y="3099"/>
                    </a:lnTo>
                    <a:lnTo>
                      <a:pt x="2878" y="2994"/>
                    </a:lnTo>
                    <a:lnTo>
                      <a:pt x="2996" y="2878"/>
                    </a:lnTo>
                    <a:lnTo>
                      <a:pt x="3101" y="2750"/>
                    </a:lnTo>
                    <a:lnTo>
                      <a:pt x="3193" y="2612"/>
                    </a:lnTo>
                    <a:lnTo>
                      <a:pt x="3273" y="2466"/>
                    </a:lnTo>
                    <a:lnTo>
                      <a:pt x="3338" y="2312"/>
                    </a:lnTo>
                    <a:lnTo>
                      <a:pt x="3388" y="2150"/>
                    </a:lnTo>
                    <a:lnTo>
                      <a:pt x="3423" y="1983"/>
                    </a:lnTo>
                    <a:lnTo>
                      <a:pt x="3441" y="1809"/>
                    </a:lnTo>
                    <a:lnTo>
                      <a:pt x="3442" y="1720"/>
                    </a:lnTo>
                    <a:lnTo>
                      <a:pt x="3441" y="1631"/>
                    </a:lnTo>
                    <a:lnTo>
                      <a:pt x="3423" y="1458"/>
                    </a:lnTo>
                    <a:lnTo>
                      <a:pt x="3388" y="1290"/>
                    </a:lnTo>
                    <a:lnTo>
                      <a:pt x="3338" y="1128"/>
                    </a:lnTo>
                    <a:lnTo>
                      <a:pt x="3273" y="974"/>
                    </a:lnTo>
                    <a:lnTo>
                      <a:pt x="3193" y="827"/>
                    </a:lnTo>
                    <a:lnTo>
                      <a:pt x="3101" y="690"/>
                    </a:lnTo>
                    <a:lnTo>
                      <a:pt x="2996" y="563"/>
                    </a:lnTo>
                    <a:lnTo>
                      <a:pt x="2878" y="446"/>
                    </a:lnTo>
                    <a:lnTo>
                      <a:pt x="2752" y="341"/>
                    </a:lnTo>
                    <a:lnTo>
                      <a:pt x="2614" y="248"/>
                    </a:lnTo>
                    <a:lnTo>
                      <a:pt x="2468" y="169"/>
                    </a:lnTo>
                    <a:lnTo>
                      <a:pt x="2314" y="104"/>
                    </a:lnTo>
                    <a:lnTo>
                      <a:pt x="2152" y="53"/>
                    </a:lnTo>
                    <a:lnTo>
                      <a:pt x="1984" y="19"/>
                    </a:lnTo>
                    <a:lnTo>
                      <a:pt x="1810" y="2"/>
                    </a:lnTo>
                    <a:lnTo>
                      <a:pt x="17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057853AC-742E-4147-B56C-100496D89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5" y="521"/>
                <a:ext cx="1369" cy="920"/>
              </a:xfrm>
              <a:custGeom>
                <a:avLst/>
                <a:gdLst>
                  <a:gd name="T0" fmla="*/ 380 w 9584"/>
                  <a:gd name="T1" fmla="*/ 0 h 6437"/>
                  <a:gd name="T2" fmla="*/ 268 w 9584"/>
                  <a:gd name="T3" fmla="*/ 18 h 6437"/>
                  <a:gd name="T4" fmla="*/ 139 w 9584"/>
                  <a:gd name="T5" fmla="*/ 91 h 6437"/>
                  <a:gd name="T6" fmla="*/ 46 w 9584"/>
                  <a:gd name="T7" fmla="*/ 208 h 6437"/>
                  <a:gd name="T8" fmla="*/ 1 w 9584"/>
                  <a:gd name="T9" fmla="*/ 351 h 6437"/>
                  <a:gd name="T10" fmla="*/ 0 w 9584"/>
                  <a:gd name="T11" fmla="*/ 6083 h 6437"/>
                  <a:gd name="T12" fmla="*/ 17 w 9584"/>
                  <a:gd name="T13" fmla="*/ 6193 h 6437"/>
                  <a:gd name="T14" fmla="*/ 88 w 9584"/>
                  <a:gd name="T15" fmla="*/ 6312 h 6437"/>
                  <a:gd name="T16" fmla="*/ 200 w 9584"/>
                  <a:gd name="T17" fmla="*/ 6397 h 6437"/>
                  <a:gd name="T18" fmla="*/ 341 w 9584"/>
                  <a:gd name="T19" fmla="*/ 6436 h 6437"/>
                  <a:gd name="T20" fmla="*/ 2625 w 9584"/>
                  <a:gd name="T21" fmla="*/ 6437 h 6437"/>
                  <a:gd name="T22" fmla="*/ 2631 w 9584"/>
                  <a:gd name="T23" fmla="*/ 6269 h 6437"/>
                  <a:gd name="T24" fmla="*/ 2658 w 9584"/>
                  <a:gd name="T25" fmla="*/ 6052 h 6437"/>
                  <a:gd name="T26" fmla="*/ 2708 w 9584"/>
                  <a:gd name="T27" fmla="*/ 5843 h 6437"/>
                  <a:gd name="T28" fmla="*/ 2839 w 9584"/>
                  <a:gd name="T29" fmla="*/ 5496 h 6437"/>
                  <a:gd name="T30" fmla="*/ 3056 w 9584"/>
                  <a:gd name="T31" fmla="*/ 5138 h 6437"/>
                  <a:gd name="T32" fmla="*/ 3336 w 9584"/>
                  <a:gd name="T33" fmla="*/ 4830 h 6437"/>
                  <a:gd name="T34" fmla="*/ 3670 w 9584"/>
                  <a:gd name="T35" fmla="*/ 4581 h 6437"/>
                  <a:gd name="T36" fmla="*/ 4049 w 9584"/>
                  <a:gd name="T37" fmla="*/ 4398 h 6437"/>
                  <a:gd name="T38" fmla="*/ 4306 w 9584"/>
                  <a:gd name="T39" fmla="*/ 4322 h 6437"/>
                  <a:gd name="T40" fmla="*/ 4519 w 9584"/>
                  <a:gd name="T41" fmla="*/ 4285 h 6437"/>
                  <a:gd name="T42" fmla="*/ 4740 w 9584"/>
                  <a:gd name="T43" fmla="*/ 4268 h 6437"/>
                  <a:gd name="T44" fmla="*/ 4851 w 9584"/>
                  <a:gd name="T45" fmla="*/ 4268 h 6437"/>
                  <a:gd name="T46" fmla="*/ 5072 w 9584"/>
                  <a:gd name="T47" fmla="*/ 4285 h 6437"/>
                  <a:gd name="T48" fmla="*/ 5285 w 9584"/>
                  <a:gd name="T49" fmla="*/ 4322 h 6437"/>
                  <a:gd name="T50" fmla="*/ 5541 w 9584"/>
                  <a:gd name="T51" fmla="*/ 4398 h 6437"/>
                  <a:gd name="T52" fmla="*/ 5920 w 9584"/>
                  <a:gd name="T53" fmla="*/ 4581 h 6437"/>
                  <a:gd name="T54" fmla="*/ 6255 w 9584"/>
                  <a:gd name="T55" fmla="*/ 4830 h 6437"/>
                  <a:gd name="T56" fmla="*/ 6534 w 9584"/>
                  <a:gd name="T57" fmla="*/ 5138 h 6437"/>
                  <a:gd name="T58" fmla="*/ 6752 w 9584"/>
                  <a:gd name="T59" fmla="*/ 5496 h 6437"/>
                  <a:gd name="T60" fmla="*/ 6883 w 9584"/>
                  <a:gd name="T61" fmla="*/ 5843 h 6437"/>
                  <a:gd name="T62" fmla="*/ 6931 w 9584"/>
                  <a:gd name="T63" fmla="*/ 6052 h 6437"/>
                  <a:gd name="T64" fmla="*/ 6960 w 9584"/>
                  <a:gd name="T65" fmla="*/ 6269 h 6437"/>
                  <a:gd name="T66" fmla="*/ 6966 w 9584"/>
                  <a:gd name="T67" fmla="*/ 6437 h 6437"/>
                  <a:gd name="T68" fmla="*/ 9249 w 9584"/>
                  <a:gd name="T69" fmla="*/ 6436 h 6437"/>
                  <a:gd name="T70" fmla="*/ 9389 w 9584"/>
                  <a:gd name="T71" fmla="*/ 6397 h 6437"/>
                  <a:gd name="T72" fmla="*/ 9500 w 9584"/>
                  <a:gd name="T73" fmla="*/ 6312 h 6437"/>
                  <a:gd name="T74" fmla="*/ 9568 w 9584"/>
                  <a:gd name="T75" fmla="*/ 6193 h 6437"/>
                  <a:gd name="T76" fmla="*/ 9584 w 9584"/>
                  <a:gd name="T77" fmla="*/ 6083 h 6437"/>
                  <a:gd name="T78" fmla="*/ 9583 w 9584"/>
                  <a:gd name="T79" fmla="*/ 351 h 6437"/>
                  <a:gd name="T80" fmla="*/ 9540 w 9584"/>
                  <a:gd name="T81" fmla="*/ 208 h 6437"/>
                  <a:gd name="T82" fmla="*/ 9448 w 9584"/>
                  <a:gd name="T83" fmla="*/ 91 h 6437"/>
                  <a:gd name="T84" fmla="*/ 9322 w 9584"/>
                  <a:gd name="T85" fmla="*/ 18 h 6437"/>
                  <a:gd name="T86" fmla="*/ 9211 w 9584"/>
                  <a:gd name="T87" fmla="*/ 0 h 6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84" h="6437">
                    <a:moveTo>
                      <a:pt x="9211" y="0"/>
                    </a:moveTo>
                    <a:lnTo>
                      <a:pt x="380" y="0"/>
                    </a:lnTo>
                    <a:lnTo>
                      <a:pt x="341" y="1"/>
                    </a:lnTo>
                    <a:lnTo>
                      <a:pt x="268" y="18"/>
                    </a:lnTo>
                    <a:lnTo>
                      <a:pt x="200" y="49"/>
                    </a:lnTo>
                    <a:lnTo>
                      <a:pt x="139" y="91"/>
                    </a:lnTo>
                    <a:lnTo>
                      <a:pt x="88" y="146"/>
                    </a:lnTo>
                    <a:lnTo>
                      <a:pt x="46" y="208"/>
                    </a:lnTo>
                    <a:lnTo>
                      <a:pt x="17" y="277"/>
                    </a:lnTo>
                    <a:lnTo>
                      <a:pt x="1" y="351"/>
                    </a:lnTo>
                    <a:lnTo>
                      <a:pt x="0" y="390"/>
                    </a:lnTo>
                    <a:lnTo>
                      <a:pt x="0" y="6083"/>
                    </a:lnTo>
                    <a:lnTo>
                      <a:pt x="1" y="6121"/>
                    </a:lnTo>
                    <a:lnTo>
                      <a:pt x="17" y="6193"/>
                    </a:lnTo>
                    <a:lnTo>
                      <a:pt x="46" y="6257"/>
                    </a:lnTo>
                    <a:lnTo>
                      <a:pt x="88" y="6312"/>
                    </a:lnTo>
                    <a:lnTo>
                      <a:pt x="139" y="6359"/>
                    </a:lnTo>
                    <a:lnTo>
                      <a:pt x="200" y="6397"/>
                    </a:lnTo>
                    <a:lnTo>
                      <a:pt x="268" y="6422"/>
                    </a:lnTo>
                    <a:lnTo>
                      <a:pt x="341" y="6436"/>
                    </a:lnTo>
                    <a:lnTo>
                      <a:pt x="380" y="6437"/>
                    </a:lnTo>
                    <a:lnTo>
                      <a:pt x="2625" y="6437"/>
                    </a:lnTo>
                    <a:lnTo>
                      <a:pt x="2625" y="6381"/>
                    </a:lnTo>
                    <a:lnTo>
                      <a:pt x="2631" y="6269"/>
                    </a:lnTo>
                    <a:lnTo>
                      <a:pt x="2642" y="6161"/>
                    </a:lnTo>
                    <a:lnTo>
                      <a:pt x="2658" y="6052"/>
                    </a:lnTo>
                    <a:lnTo>
                      <a:pt x="2680" y="5946"/>
                    </a:lnTo>
                    <a:lnTo>
                      <a:pt x="2708" y="5843"/>
                    </a:lnTo>
                    <a:lnTo>
                      <a:pt x="2755" y="5691"/>
                    </a:lnTo>
                    <a:lnTo>
                      <a:pt x="2839" y="5496"/>
                    </a:lnTo>
                    <a:lnTo>
                      <a:pt x="2939" y="5311"/>
                    </a:lnTo>
                    <a:lnTo>
                      <a:pt x="3056" y="5138"/>
                    </a:lnTo>
                    <a:lnTo>
                      <a:pt x="3189" y="4978"/>
                    </a:lnTo>
                    <a:lnTo>
                      <a:pt x="3336" y="4830"/>
                    </a:lnTo>
                    <a:lnTo>
                      <a:pt x="3497" y="4698"/>
                    </a:lnTo>
                    <a:lnTo>
                      <a:pt x="3670" y="4581"/>
                    </a:lnTo>
                    <a:lnTo>
                      <a:pt x="3854" y="4481"/>
                    </a:lnTo>
                    <a:lnTo>
                      <a:pt x="4049" y="4398"/>
                    </a:lnTo>
                    <a:lnTo>
                      <a:pt x="4202" y="4350"/>
                    </a:lnTo>
                    <a:lnTo>
                      <a:pt x="4306" y="4322"/>
                    </a:lnTo>
                    <a:lnTo>
                      <a:pt x="4411" y="4301"/>
                    </a:lnTo>
                    <a:lnTo>
                      <a:pt x="4519" y="4285"/>
                    </a:lnTo>
                    <a:lnTo>
                      <a:pt x="4629" y="4273"/>
                    </a:lnTo>
                    <a:lnTo>
                      <a:pt x="4740" y="4268"/>
                    </a:lnTo>
                    <a:lnTo>
                      <a:pt x="4795" y="4268"/>
                    </a:lnTo>
                    <a:lnTo>
                      <a:pt x="4851" y="4268"/>
                    </a:lnTo>
                    <a:lnTo>
                      <a:pt x="4962" y="4273"/>
                    </a:lnTo>
                    <a:lnTo>
                      <a:pt x="5072" y="4285"/>
                    </a:lnTo>
                    <a:lnTo>
                      <a:pt x="5179" y="4301"/>
                    </a:lnTo>
                    <a:lnTo>
                      <a:pt x="5285" y="4322"/>
                    </a:lnTo>
                    <a:lnTo>
                      <a:pt x="5389" y="4350"/>
                    </a:lnTo>
                    <a:lnTo>
                      <a:pt x="5541" y="4398"/>
                    </a:lnTo>
                    <a:lnTo>
                      <a:pt x="5736" y="4481"/>
                    </a:lnTo>
                    <a:lnTo>
                      <a:pt x="5920" y="4581"/>
                    </a:lnTo>
                    <a:lnTo>
                      <a:pt x="6094" y="4698"/>
                    </a:lnTo>
                    <a:lnTo>
                      <a:pt x="6255" y="4830"/>
                    </a:lnTo>
                    <a:lnTo>
                      <a:pt x="6402" y="4978"/>
                    </a:lnTo>
                    <a:lnTo>
                      <a:pt x="6534" y="5138"/>
                    </a:lnTo>
                    <a:lnTo>
                      <a:pt x="6652" y="5311"/>
                    </a:lnTo>
                    <a:lnTo>
                      <a:pt x="6752" y="5496"/>
                    </a:lnTo>
                    <a:lnTo>
                      <a:pt x="6834" y="5691"/>
                    </a:lnTo>
                    <a:lnTo>
                      <a:pt x="6883" y="5843"/>
                    </a:lnTo>
                    <a:lnTo>
                      <a:pt x="6910" y="5946"/>
                    </a:lnTo>
                    <a:lnTo>
                      <a:pt x="6931" y="6052"/>
                    </a:lnTo>
                    <a:lnTo>
                      <a:pt x="6949" y="6161"/>
                    </a:lnTo>
                    <a:lnTo>
                      <a:pt x="6960" y="6269"/>
                    </a:lnTo>
                    <a:lnTo>
                      <a:pt x="6966" y="6381"/>
                    </a:lnTo>
                    <a:lnTo>
                      <a:pt x="6966" y="6437"/>
                    </a:lnTo>
                    <a:lnTo>
                      <a:pt x="9211" y="6437"/>
                    </a:lnTo>
                    <a:lnTo>
                      <a:pt x="9249" y="6436"/>
                    </a:lnTo>
                    <a:lnTo>
                      <a:pt x="9322" y="6422"/>
                    </a:lnTo>
                    <a:lnTo>
                      <a:pt x="9389" y="6397"/>
                    </a:lnTo>
                    <a:lnTo>
                      <a:pt x="9448" y="6359"/>
                    </a:lnTo>
                    <a:lnTo>
                      <a:pt x="9500" y="6312"/>
                    </a:lnTo>
                    <a:lnTo>
                      <a:pt x="9540" y="6257"/>
                    </a:lnTo>
                    <a:lnTo>
                      <a:pt x="9568" y="6193"/>
                    </a:lnTo>
                    <a:lnTo>
                      <a:pt x="9583" y="6121"/>
                    </a:lnTo>
                    <a:lnTo>
                      <a:pt x="9584" y="6083"/>
                    </a:lnTo>
                    <a:lnTo>
                      <a:pt x="9584" y="390"/>
                    </a:lnTo>
                    <a:lnTo>
                      <a:pt x="9583" y="351"/>
                    </a:lnTo>
                    <a:lnTo>
                      <a:pt x="9568" y="277"/>
                    </a:lnTo>
                    <a:lnTo>
                      <a:pt x="9540" y="208"/>
                    </a:lnTo>
                    <a:lnTo>
                      <a:pt x="9500" y="146"/>
                    </a:lnTo>
                    <a:lnTo>
                      <a:pt x="9448" y="91"/>
                    </a:lnTo>
                    <a:lnTo>
                      <a:pt x="9389" y="49"/>
                    </a:lnTo>
                    <a:lnTo>
                      <a:pt x="9322" y="18"/>
                    </a:lnTo>
                    <a:lnTo>
                      <a:pt x="9249" y="1"/>
                    </a:lnTo>
                    <a:lnTo>
                      <a:pt x="92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C176743D-7EA6-4DC7-B911-7F641BEF2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597"/>
                <a:ext cx="1177" cy="475"/>
              </a:xfrm>
              <a:custGeom>
                <a:avLst/>
                <a:gdLst>
                  <a:gd name="T0" fmla="*/ 8236 w 8236"/>
                  <a:gd name="T1" fmla="*/ 3264 h 3320"/>
                  <a:gd name="T2" fmla="*/ 6877 w 8236"/>
                  <a:gd name="T3" fmla="*/ 1905 h 3320"/>
                  <a:gd name="T4" fmla="*/ 6866 w 8236"/>
                  <a:gd name="T5" fmla="*/ 1894 h 3320"/>
                  <a:gd name="T6" fmla="*/ 6838 w 8236"/>
                  <a:gd name="T7" fmla="*/ 1884 h 3320"/>
                  <a:gd name="T8" fmla="*/ 6810 w 8236"/>
                  <a:gd name="T9" fmla="*/ 1884 h 3320"/>
                  <a:gd name="T10" fmla="*/ 6782 w 8236"/>
                  <a:gd name="T11" fmla="*/ 1894 h 3320"/>
                  <a:gd name="T12" fmla="*/ 6771 w 8236"/>
                  <a:gd name="T13" fmla="*/ 1905 h 3320"/>
                  <a:gd name="T14" fmla="*/ 5355 w 8236"/>
                  <a:gd name="T15" fmla="*/ 3320 h 3320"/>
                  <a:gd name="T16" fmla="*/ 3200 w 8236"/>
                  <a:gd name="T17" fmla="*/ 1167 h 3320"/>
                  <a:gd name="T18" fmla="*/ 3188 w 8236"/>
                  <a:gd name="T19" fmla="*/ 1156 h 3320"/>
                  <a:gd name="T20" fmla="*/ 3161 w 8236"/>
                  <a:gd name="T21" fmla="*/ 1145 h 3320"/>
                  <a:gd name="T22" fmla="*/ 3132 w 8236"/>
                  <a:gd name="T23" fmla="*/ 1145 h 3320"/>
                  <a:gd name="T24" fmla="*/ 3106 w 8236"/>
                  <a:gd name="T25" fmla="*/ 1156 h 3320"/>
                  <a:gd name="T26" fmla="*/ 3093 w 8236"/>
                  <a:gd name="T27" fmla="*/ 1167 h 3320"/>
                  <a:gd name="T28" fmla="*/ 1727 w 8236"/>
                  <a:gd name="T29" fmla="*/ 2533 h 3320"/>
                  <a:gd name="T30" fmla="*/ 1102 w 8236"/>
                  <a:gd name="T31" fmla="*/ 1909 h 3320"/>
                  <a:gd name="T32" fmla="*/ 1091 w 8236"/>
                  <a:gd name="T33" fmla="*/ 1899 h 3320"/>
                  <a:gd name="T34" fmla="*/ 1064 w 8236"/>
                  <a:gd name="T35" fmla="*/ 1887 h 3320"/>
                  <a:gd name="T36" fmla="*/ 1034 w 8236"/>
                  <a:gd name="T37" fmla="*/ 1887 h 3320"/>
                  <a:gd name="T38" fmla="*/ 1007 w 8236"/>
                  <a:gd name="T39" fmla="*/ 1899 h 3320"/>
                  <a:gd name="T40" fmla="*/ 994 w 8236"/>
                  <a:gd name="T41" fmla="*/ 1909 h 3320"/>
                  <a:gd name="T42" fmla="*/ 0 w 8236"/>
                  <a:gd name="T43" fmla="*/ 2900 h 3320"/>
                  <a:gd name="T44" fmla="*/ 0 w 8236"/>
                  <a:gd name="T45" fmla="*/ 0 h 3320"/>
                  <a:gd name="T46" fmla="*/ 8236 w 8236"/>
                  <a:gd name="T47" fmla="*/ 0 h 3320"/>
                  <a:gd name="T48" fmla="*/ 8236 w 8236"/>
                  <a:gd name="T49" fmla="*/ 3264 h 3320"/>
                  <a:gd name="T50" fmla="*/ 8236 w 8236"/>
                  <a:gd name="T51" fmla="*/ 3264 h 3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36" h="3320">
                    <a:moveTo>
                      <a:pt x="8236" y="3264"/>
                    </a:moveTo>
                    <a:lnTo>
                      <a:pt x="6877" y="1905"/>
                    </a:lnTo>
                    <a:lnTo>
                      <a:pt x="6866" y="1894"/>
                    </a:lnTo>
                    <a:lnTo>
                      <a:pt x="6838" y="1884"/>
                    </a:lnTo>
                    <a:lnTo>
                      <a:pt x="6810" y="1884"/>
                    </a:lnTo>
                    <a:lnTo>
                      <a:pt x="6782" y="1894"/>
                    </a:lnTo>
                    <a:lnTo>
                      <a:pt x="6771" y="1905"/>
                    </a:lnTo>
                    <a:lnTo>
                      <a:pt x="5355" y="3320"/>
                    </a:lnTo>
                    <a:lnTo>
                      <a:pt x="3200" y="1167"/>
                    </a:lnTo>
                    <a:lnTo>
                      <a:pt x="3188" y="1156"/>
                    </a:lnTo>
                    <a:lnTo>
                      <a:pt x="3161" y="1145"/>
                    </a:lnTo>
                    <a:lnTo>
                      <a:pt x="3132" y="1145"/>
                    </a:lnTo>
                    <a:lnTo>
                      <a:pt x="3106" y="1156"/>
                    </a:lnTo>
                    <a:lnTo>
                      <a:pt x="3093" y="1167"/>
                    </a:lnTo>
                    <a:lnTo>
                      <a:pt x="1727" y="2533"/>
                    </a:lnTo>
                    <a:lnTo>
                      <a:pt x="1102" y="1909"/>
                    </a:lnTo>
                    <a:lnTo>
                      <a:pt x="1091" y="1899"/>
                    </a:lnTo>
                    <a:lnTo>
                      <a:pt x="1064" y="1887"/>
                    </a:lnTo>
                    <a:lnTo>
                      <a:pt x="1034" y="1887"/>
                    </a:lnTo>
                    <a:lnTo>
                      <a:pt x="1007" y="1899"/>
                    </a:lnTo>
                    <a:lnTo>
                      <a:pt x="994" y="1909"/>
                    </a:lnTo>
                    <a:lnTo>
                      <a:pt x="0" y="2900"/>
                    </a:lnTo>
                    <a:lnTo>
                      <a:pt x="0" y="0"/>
                    </a:lnTo>
                    <a:lnTo>
                      <a:pt x="8236" y="0"/>
                    </a:lnTo>
                    <a:lnTo>
                      <a:pt x="8236" y="3264"/>
                    </a:lnTo>
                    <a:lnTo>
                      <a:pt x="8236" y="3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0958E8D0-510A-4CBC-B096-36181EB6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934" y="871071"/>
              <a:ext cx="144526" cy="165043"/>
            </a:xfrm>
            <a:custGeom>
              <a:avLst/>
              <a:gdLst>
                <a:gd name="T0" fmla="*/ 256 w 479"/>
                <a:gd name="T1" fmla="*/ 0 h 547"/>
                <a:gd name="T2" fmla="*/ 141 w 479"/>
                <a:gd name="T3" fmla="*/ 0 h 547"/>
                <a:gd name="T4" fmla="*/ 98 w 479"/>
                <a:gd name="T5" fmla="*/ 31 h 547"/>
                <a:gd name="T6" fmla="*/ 86 w 479"/>
                <a:gd name="T7" fmla="*/ 68 h 547"/>
                <a:gd name="T8" fmla="*/ 53 w 479"/>
                <a:gd name="T9" fmla="*/ 69 h 547"/>
                <a:gd name="T10" fmla="*/ 12 w 479"/>
                <a:gd name="T11" fmla="*/ 99 h 547"/>
                <a:gd name="T12" fmla="*/ 0 w 479"/>
                <a:gd name="T13" fmla="*/ 136 h 547"/>
                <a:gd name="T14" fmla="*/ 1 w 479"/>
                <a:gd name="T15" fmla="*/ 492 h 547"/>
                <a:gd name="T16" fmla="*/ 31 w 479"/>
                <a:gd name="T17" fmla="*/ 536 h 547"/>
                <a:gd name="T18" fmla="*/ 68 w 479"/>
                <a:gd name="T19" fmla="*/ 547 h 547"/>
                <a:gd name="T20" fmla="*/ 339 w 479"/>
                <a:gd name="T21" fmla="*/ 547 h 547"/>
                <a:gd name="T22" fmla="*/ 382 w 479"/>
                <a:gd name="T23" fmla="*/ 517 h 547"/>
                <a:gd name="T24" fmla="*/ 395 w 479"/>
                <a:gd name="T25" fmla="*/ 479 h 547"/>
                <a:gd name="T26" fmla="*/ 424 w 479"/>
                <a:gd name="T27" fmla="*/ 478 h 547"/>
                <a:gd name="T28" fmla="*/ 468 w 479"/>
                <a:gd name="T29" fmla="*/ 448 h 547"/>
                <a:gd name="T30" fmla="*/ 479 w 479"/>
                <a:gd name="T31" fmla="*/ 411 h 547"/>
                <a:gd name="T32" fmla="*/ 360 w 479"/>
                <a:gd name="T33" fmla="*/ 0 h 547"/>
                <a:gd name="T34" fmla="*/ 68 w 479"/>
                <a:gd name="T35" fmla="*/ 514 h 547"/>
                <a:gd name="T36" fmla="*/ 36 w 479"/>
                <a:gd name="T37" fmla="*/ 492 h 547"/>
                <a:gd name="T38" fmla="*/ 35 w 479"/>
                <a:gd name="T39" fmla="*/ 136 h 547"/>
                <a:gd name="T40" fmla="*/ 42 w 479"/>
                <a:gd name="T41" fmla="*/ 114 h 547"/>
                <a:gd name="T42" fmla="*/ 86 w 479"/>
                <a:gd name="T43" fmla="*/ 103 h 547"/>
                <a:gd name="T44" fmla="*/ 86 w 479"/>
                <a:gd name="T45" fmla="*/ 424 h 547"/>
                <a:gd name="T46" fmla="*/ 117 w 479"/>
                <a:gd name="T47" fmla="*/ 468 h 547"/>
                <a:gd name="T48" fmla="*/ 154 w 479"/>
                <a:gd name="T49" fmla="*/ 479 h 547"/>
                <a:gd name="T50" fmla="*/ 360 w 479"/>
                <a:gd name="T51" fmla="*/ 479 h 547"/>
                <a:gd name="T52" fmla="*/ 341 w 479"/>
                <a:gd name="T53" fmla="*/ 511 h 547"/>
                <a:gd name="T54" fmla="*/ 360 w 479"/>
                <a:gd name="T55" fmla="*/ 360 h 547"/>
                <a:gd name="T56" fmla="*/ 199 w 479"/>
                <a:gd name="T57" fmla="*/ 359 h 547"/>
                <a:gd name="T58" fmla="*/ 189 w 479"/>
                <a:gd name="T59" fmla="*/ 342 h 547"/>
                <a:gd name="T60" fmla="*/ 199 w 479"/>
                <a:gd name="T61" fmla="*/ 326 h 547"/>
                <a:gd name="T62" fmla="*/ 360 w 479"/>
                <a:gd name="T63" fmla="*/ 325 h 547"/>
                <a:gd name="T64" fmla="*/ 377 w 479"/>
                <a:gd name="T65" fmla="*/ 335 h 547"/>
                <a:gd name="T66" fmla="*/ 377 w 479"/>
                <a:gd name="T67" fmla="*/ 350 h 547"/>
                <a:gd name="T68" fmla="*/ 360 w 479"/>
                <a:gd name="T69" fmla="*/ 360 h 547"/>
                <a:gd name="T70" fmla="*/ 206 w 479"/>
                <a:gd name="T71" fmla="*/ 274 h 547"/>
                <a:gd name="T72" fmla="*/ 189 w 479"/>
                <a:gd name="T73" fmla="*/ 263 h 547"/>
                <a:gd name="T74" fmla="*/ 189 w 479"/>
                <a:gd name="T75" fmla="*/ 251 h 547"/>
                <a:gd name="T76" fmla="*/ 206 w 479"/>
                <a:gd name="T77" fmla="*/ 240 h 547"/>
                <a:gd name="T78" fmla="*/ 366 w 479"/>
                <a:gd name="T79" fmla="*/ 240 h 547"/>
                <a:gd name="T80" fmla="*/ 377 w 479"/>
                <a:gd name="T81" fmla="*/ 257 h 547"/>
                <a:gd name="T82" fmla="*/ 366 w 479"/>
                <a:gd name="T83" fmla="*/ 272 h 547"/>
                <a:gd name="T84" fmla="*/ 395 w 479"/>
                <a:gd name="T85" fmla="*/ 136 h 547"/>
                <a:gd name="T86" fmla="*/ 362 w 479"/>
                <a:gd name="T87" fmla="*/ 116 h 547"/>
                <a:gd name="T88" fmla="*/ 360 w 479"/>
                <a:gd name="T89" fmla="*/ 35 h 547"/>
                <a:gd name="T90" fmla="*/ 395 w 479"/>
                <a:gd name="T91" fmla="*/ 13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547">
                  <a:moveTo>
                    <a:pt x="360" y="0"/>
                  </a:moveTo>
                  <a:lnTo>
                    <a:pt x="256" y="0"/>
                  </a:lnTo>
                  <a:lnTo>
                    <a:pt x="154" y="0"/>
                  </a:lnTo>
                  <a:lnTo>
                    <a:pt x="141" y="0"/>
                  </a:lnTo>
                  <a:lnTo>
                    <a:pt x="117" y="12"/>
                  </a:lnTo>
                  <a:lnTo>
                    <a:pt x="98" y="31"/>
                  </a:lnTo>
                  <a:lnTo>
                    <a:pt x="86" y="55"/>
                  </a:lnTo>
                  <a:lnTo>
                    <a:pt x="86" y="68"/>
                  </a:lnTo>
                  <a:lnTo>
                    <a:pt x="66" y="68"/>
                  </a:lnTo>
                  <a:lnTo>
                    <a:pt x="53" y="69"/>
                  </a:lnTo>
                  <a:lnTo>
                    <a:pt x="28" y="81"/>
                  </a:lnTo>
                  <a:lnTo>
                    <a:pt x="12" y="99"/>
                  </a:lnTo>
                  <a:lnTo>
                    <a:pt x="1" y="123"/>
                  </a:lnTo>
                  <a:lnTo>
                    <a:pt x="0" y="136"/>
                  </a:lnTo>
                  <a:lnTo>
                    <a:pt x="0" y="479"/>
                  </a:lnTo>
                  <a:lnTo>
                    <a:pt x="1" y="492"/>
                  </a:lnTo>
                  <a:lnTo>
                    <a:pt x="12" y="517"/>
                  </a:lnTo>
                  <a:lnTo>
                    <a:pt x="31" y="536"/>
                  </a:lnTo>
                  <a:lnTo>
                    <a:pt x="55" y="547"/>
                  </a:lnTo>
                  <a:lnTo>
                    <a:pt x="68" y="547"/>
                  </a:lnTo>
                  <a:lnTo>
                    <a:pt x="325" y="547"/>
                  </a:lnTo>
                  <a:lnTo>
                    <a:pt x="339" y="547"/>
                  </a:lnTo>
                  <a:lnTo>
                    <a:pt x="364" y="536"/>
                  </a:lnTo>
                  <a:lnTo>
                    <a:pt x="382" y="517"/>
                  </a:lnTo>
                  <a:lnTo>
                    <a:pt x="393" y="492"/>
                  </a:lnTo>
                  <a:lnTo>
                    <a:pt x="395" y="479"/>
                  </a:lnTo>
                  <a:lnTo>
                    <a:pt x="411" y="479"/>
                  </a:lnTo>
                  <a:lnTo>
                    <a:pt x="424" y="478"/>
                  </a:lnTo>
                  <a:lnTo>
                    <a:pt x="449" y="468"/>
                  </a:lnTo>
                  <a:lnTo>
                    <a:pt x="468" y="448"/>
                  </a:lnTo>
                  <a:lnTo>
                    <a:pt x="479" y="424"/>
                  </a:lnTo>
                  <a:lnTo>
                    <a:pt x="479" y="411"/>
                  </a:lnTo>
                  <a:lnTo>
                    <a:pt x="479" y="137"/>
                  </a:lnTo>
                  <a:lnTo>
                    <a:pt x="360" y="0"/>
                  </a:lnTo>
                  <a:close/>
                  <a:moveTo>
                    <a:pt x="325" y="514"/>
                  </a:moveTo>
                  <a:lnTo>
                    <a:pt x="68" y="514"/>
                  </a:lnTo>
                  <a:lnTo>
                    <a:pt x="55" y="511"/>
                  </a:lnTo>
                  <a:lnTo>
                    <a:pt x="36" y="492"/>
                  </a:lnTo>
                  <a:lnTo>
                    <a:pt x="35" y="479"/>
                  </a:lnTo>
                  <a:lnTo>
                    <a:pt x="35" y="136"/>
                  </a:lnTo>
                  <a:lnTo>
                    <a:pt x="35" y="127"/>
                  </a:lnTo>
                  <a:lnTo>
                    <a:pt x="42" y="114"/>
                  </a:lnTo>
                  <a:lnTo>
                    <a:pt x="64" y="104"/>
                  </a:lnTo>
                  <a:lnTo>
                    <a:pt x="86" y="103"/>
                  </a:lnTo>
                  <a:lnTo>
                    <a:pt x="86" y="411"/>
                  </a:lnTo>
                  <a:lnTo>
                    <a:pt x="86" y="424"/>
                  </a:lnTo>
                  <a:lnTo>
                    <a:pt x="98" y="448"/>
                  </a:lnTo>
                  <a:lnTo>
                    <a:pt x="117" y="468"/>
                  </a:lnTo>
                  <a:lnTo>
                    <a:pt x="141" y="478"/>
                  </a:lnTo>
                  <a:lnTo>
                    <a:pt x="154" y="479"/>
                  </a:lnTo>
                  <a:lnTo>
                    <a:pt x="247" y="479"/>
                  </a:lnTo>
                  <a:lnTo>
                    <a:pt x="360" y="479"/>
                  </a:lnTo>
                  <a:lnTo>
                    <a:pt x="359" y="493"/>
                  </a:lnTo>
                  <a:lnTo>
                    <a:pt x="341" y="511"/>
                  </a:lnTo>
                  <a:lnTo>
                    <a:pt x="325" y="514"/>
                  </a:lnTo>
                  <a:close/>
                  <a:moveTo>
                    <a:pt x="360" y="360"/>
                  </a:moveTo>
                  <a:lnTo>
                    <a:pt x="206" y="360"/>
                  </a:lnTo>
                  <a:lnTo>
                    <a:pt x="199" y="359"/>
                  </a:lnTo>
                  <a:lnTo>
                    <a:pt x="189" y="350"/>
                  </a:lnTo>
                  <a:lnTo>
                    <a:pt x="189" y="342"/>
                  </a:lnTo>
                  <a:lnTo>
                    <a:pt x="189" y="335"/>
                  </a:lnTo>
                  <a:lnTo>
                    <a:pt x="199" y="326"/>
                  </a:lnTo>
                  <a:lnTo>
                    <a:pt x="206" y="325"/>
                  </a:lnTo>
                  <a:lnTo>
                    <a:pt x="360" y="325"/>
                  </a:lnTo>
                  <a:lnTo>
                    <a:pt x="366" y="326"/>
                  </a:lnTo>
                  <a:lnTo>
                    <a:pt x="377" y="335"/>
                  </a:lnTo>
                  <a:lnTo>
                    <a:pt x="377" y="342"/>
                  </a:lnTo>
                  <a:lnTo>
                    <a:pt x="377" y="350"/>
                  </a:lnTo>
                  <a:lnTo>
                    <a:pt x="366" y="359"/>
                  </a:lnTo>
                  <a:lnTo>
                    <a:pt x="360" y="360"/>
                  </a:lnTo>
                  <a:close/>
                  <a:moveTo>
                    <a:pt x="360" y="274"/>
                  </a:moveTo>
                  <a:lnTo>
                    <a:pt x="206" y="274"/>
                  </a:lnTo>
                  <a:lnTo>
                    <a:pt x="199" y="272"/>
                  </a:lnTo>
                  <a:lnTo>
                    <a:pt x="189" y="263"/>
                  </a:lnTo>
                  <a:lnTo>
                    <a:pt x="189" y="257"/>
                  </a:lnTo>
                  <a:lnTo>
                    <a:pt x="189" y="251"/>
                  </a:lnTo>
                  <a:lnTo>
                    <a:pt x="199" y="240"/>
                  </a:lnTo>
                  <a:lnTo>
                    <a:pt x="206" y="240"/>
                  </a:lnTo>
                  <a:lnTo>
                    <a:pt x="360" y="240"/>
                  </a:lnTo>
                  <a:lnTo>
                    <a:pt x="366" y="240"/>
                  </a:lnTo>
                  <a:lnTo>
                    <a:pt x="377" y="251"/>
                  </a:lnTo>
                  <a:lnTo>
                    <a:pt x="377" y="257"/>
                  </a:lnTo>
                  <a:lnTo>
                    <a:pt x="377" y="263"/>
                  </a:lnTo>
                  <a:lnTo>
                    <a:pt x="366" y="272"/>
                  </a:lnTo>
                  <a:lnTo>
                    <a:pt x="360" y="274"/>
                  </a:lnTo>
                  <a:close/>
                  <a:moveTo>
                    <a:pt x="395" y="136"/>
                  </a:moveTo>
                  <a:lnTo>
                    <a:pt x="380" y="135"/>
                  </a:lnTo>
                  <a:lnTo>
                    <a:pt x="362" y="116"/>
                  </a:lnTo>
                  <a:lnTo>
                    <a:pt x="360" y="103"/>
                  </a:lnTo>
                  <a:lnTo>
                    <a:pt x="360" y="35"/>
                  </a:lnTo>
                  <a:lnTo>
                    <a:pt x="446" y="136"/>
                  </a:lnTo>
                  <a:lnTo>
                    <a:pt x="395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805F1E6-7B7E-4E99-9D7E-589B97D72182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26D455-15D3-44BF-A57B-DBCECA3A5AEC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F45FD5F-C8F5-42E6-9B6F-E18169E238EB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EAFE7E2-D2CB-4C5A-A017-D4A577086551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6E34107-187D-48F6-A39C-84A6B6E3A8EB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45" name="사다리꼴 44">
                  <a:extLst>
                    <a:ext uri="{FF2B5EF4-FFF2-40B4-BE49-F238E27FC236}">
                      <a16:creationId xmlns:a16="http://schemas.microsoft.com/office/drawing/2014/main" id="{9F368229-8A63-4F9A-8CCA-6AEC7C409D49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6" name="사다리꼴 45">
                  <a:extLst>
                    <a:ext uri="{FF2B5EF4-FFF2-40B4-BE49-F238E27FC236}">
                      <a16:creationId xmlns:a16="http://schemas.microsoft.com/office/drawing/2014/main" id="{EEC40783-7249-40EE-B467-235E23DE937A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03CB2A-DCC3-4919-8A23-619F8B92A10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Introduce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29FED6-42F6-40F1-B4B5-D4735FB1159A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FAB5A389-C11E-4E6E-ABDD-79D4978C483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AA69D461-6DD1-4410-8DF0-6A15C59256FD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1" name="자유형 23">
            <a:extLst>
              <a:ext uri="{FF2B5EF4-FFF2-40B4-BE49-F238E27FC236}">
                <a16:creationId xmlns:a16="http://schemas.microsoft.com/office/drawing/2014/main" id="{1138CA54-F988-494D-9173-90BD16165E04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55EF51-7CC6-49C6-AC15-20576D454F6F}"/>
              </a:ext>
            </a:extLst>
          </p:cNvPr>
          <p:cNvSpPr/>
          <p:nvPr/>
        </p:nvSpPr>
        <p:spPr>
          <a:xfrm>
            <a:off x="1734632" y="4439394"/>
            <a:ext cx="1979891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Dense Passage Retrieval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Sparse Representation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FBCEB9-16F0-47EE-AFBB-9A57456A1944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0722B1-0052-48EA-938B-9FAE0AC2415A}"/>
              </a:ext>
            </a:extLst>
          </p:cNvPr>
          <p:cNvSpPr/>
          <p:nvPr/>
        </p:nvSpPr>
        <p:spPr>
          <a:xfrm>
            <a:off x="3842447" y="4885579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Dense Passage retrieval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E99ED2-E597-4079-85E4-7CF565B16A29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F9002C-9C59-4382-870E-26463FCF7439}"/>
              </a:ext>
            </a:extLst>
          </p:cNvPr>
          <p:cNvSpPr/>
          <p:nvPr/>
        </p:nvSpPr>
        <p:spPr>
          <a:xfrm>
            <a:off x="3970372" y="3799321"/>
            <a:ext cx="1979891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Dense Passage Retrieval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ORQA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909F5-B9EA-4E22-B57D-2FAF91B3BB3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1CDFFB-7787-4A27-B6A9-3EE7544BBC20}"/>
              </a:ext>
            </a:extLst>
          </p:cNvPr>
          <p:cNvSpPr/>
          <p:nvPr/>
        </p:nvSpPr>
        <p:spPr>
          <a:xfrm>
            <a:off x="6078188" y="4245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Experiment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FCE0BB1-D4A7-4FE3-A6BB-4D15B9748AC8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ADA2E8-4125-400F-BF4C-72A8A2BD220F}"/>
              </a:ext>
            </a:extLst>
          </p:cNvPr>
          <p:cNvSpPr/>
          <p:nvPr/>
        </p:nvSpPr>
        <p:spPr>
          <a:xfrm>
            <a:off x="6206113" y="3159248"/>
            <a:ext cx="1979891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Experiment setting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Experiment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E00000-D0FC-4D91-88FB-B0C99013F8D1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DB5128-636B-47AE-8547-8AE1AB5E3F1C}"/>
              </a:ext>
            </a:extLst>
          </p:cNvPr>
          <p:cNvSpPr/>
          <p:nvPr/>
        </p:nvSpPr>
        <p:spPr>
          <a:xfrm>
            <a:off x="8313929" y="3605433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9AF5E59-9879-4FD5-97E6-26DD8099E075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9">
            <a:extLst>
              <a:ext uri="{FF2B5EF4-FFF2-40B4-BE49-F238E27FC236}">
                <a16:creationId xmlns:a16="http://schemas.microsoft.com/office/drawing/2014/main" id="{3F7E5F8A-435F-4543-A3FD-FFB2286F3CFB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36A0B48-5569-4E3D-84D1-D63B90990F6E}"/>
              </a:ext>
            </a:extLst>
          </p:cNvPr>
          <p:cNvSpPr/>
          <p:nvPr/>
        </p:nvSpPr>
        <p:spPr>
          <a:xfrm>
            <a:off x="8441853" y="2519175"/>
            <a:ext cx="1979891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Result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5A6185-A049-4640-A738-68E89B0EAC88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4C5F172-9D78-420F-855C-8BDBD072CB54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6CDD76E-032E-4364-8DE7-88CCE3BA30D5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3DCCCEF-9255-4E32-8200-BEA60D894A0D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E87F50DA-3C67-4633-A2E2-EC803A16B16C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59458060-022D-4714-807F-E607E859C4BF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31BAB0FA-A6AB-4112-916D-2104DCF740D9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3BC90C34-0592-46DA-9446-FA97629F04B2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26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2950922" y="291775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5944473" y="262905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3905" y="606489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19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617080-0A5F-45B3-85BA-1F1B924C493B}"/>
              </a:ext>
            </a:extLst>
          </p:cNvPr>
          <p:cNvCxnSpPr>
            <a:cxnSpLocks/>
          </p:cNvCxnSpPr>
          <p:nvPr/>
        </p:nvCxnSpPr>
        <p:spPr>
          <a:xfrm>
            <a:off x="5938654" y="617477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F0211F-6D4B-4621-B4E5-6AF9CECD2C7B}"/>
              </a:ext>
            </a:extLst>
          </p:cNvPr>
          <p:cNvSpPr/>
          <p:nvPr/>
        </p:nvSpPr>
        <p:spPr>
          <a:xfrm>
            <a:off x="1224552" y="1354542"/>
            <a:ext cx="2506418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Reader Training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A4507-448D-47DC-A641-BFF0104E099C}"/>
              </a:ext>
            </a:extLst>
          </p:cNvPr>
          <p:cNvSpPr txBox="1"/>
          <p:nvPr/>
        </p:nvSpPr>
        <p:spPr>
          <a:xfrm>
            <a:off x="1213358" y="2138129"/>
            <a:ext cx="5867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 Retriever</a:t>
            </a:r>
            <a:r>
              <a:rPr lang="ko-KR" altLang="en-US" b="1" dirty="0"/>
              <a:t>로 부터 주어진 </a:t>
            </a:r>
            <a:r>
              <a:rPr lang="en-US" altLang="ko-KR" b="1" dirty="0"/>
              <a:t>100</a:t>
            </a:r>
            <a:r>
              <a:rPr lang="ko-KR" altLang="en-US" b="1" dirty="0"/>
              <a:t>개의 </a:t>
            </a:r>
            <a:r>
              <a:rPr lang="en-US" altLang="ko-KR" b="1" dirty="0"/>
              <a:t>passage</a:t>
            </a:r>
            <a:r>
              <a:rPr lang="ko-KR" altLang="en-US" b="1" dirty="0"/>
              <a:t>들 중에서 </a:t>
            </a:r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en-US" altLang="ko-KR" b="1" dirty="0" err="1"/>
              <a:t>positivie</a:t>
            </a:r>
            <a:r>
              <a:rPr lang="en-US" altLang="ko-KR" b="1" dirty="0"/>
              <a:t> passage</a:t>
            </a:r>
            <a:r>
              <a:rPr lang="ko-KR" altLang="en-US" b="1" dirty="0"/>
              <a:t>와 </a:t>
            </a:r>
            <a:r>
              <a:rPr lang="en-US" altLang="ko-KR" b="1" dirty="0"/>
              <a:t>m-1</a:t>
            </a:r>
            <a:r>
              <a:rPr lang="ko-KR" altLang="en-US" b="1" dirty="0"/>
              <a:t>개의 </a:t>
            </a:r>
            <a:r>
              <a:rPr lang="en-US" altLang="ko-KR" b="1" dirty="0"/>
              <a:t>negative passage</a:t>
            </a:r>
            <a:r>
              <a:rPr lang="ko-KR" altLang="en-US" b="1" dirty="0"/>
              <a:t>를 </a:t>
            </a:r>
            <a:r>
              <a:rPr lang="en-US" altLang="ko-KR" b="1" dirty="0"/>
              <a:t>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</a:t>
            </a:r>
            <a:r>
              <a:rPr lang="ko-KR" altLang="en-US" b="1" dirty="0"/>
              <a:t>은 </a:t>
            </a:r>
            <a:r>
              <a:rPr lang="en-US" altLang="ko-KR" b="1" dirty="0" err="1"/>
              <a:t>hypter</a:t>
            </a:r>
            <a:r>
              <a:rPr lang="en-US" altLang="ko-KR" b="1" dirty="0"/>
              <a:t>-parameter</a:t>
            </a:r>
            <a:r>
              <a:rPr lang="ko-KR" altLang="en-US" b="1" dirty="0"/>
              <a:t>로서 </a:t>
            </a:r>
            <a:r>
              <a:rPr lang="en-US" altLang="ko-KR" b="1" dirty="0"/>
              <a:t>m = 24</a:t>
            </a:r>
            <a:r>
              <a:rPr lang="ko-KR" altLang="en-US" b="1" dirty="0"/>
              <a:t>로 활용하였다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Reader</a:t>
            </a:r>
            <a:r>
              <a:rPr lang="ko-KR" altLang="en-US" b="1" dirty="0"/>
              <a:t>에서의 학습은 선택된 </a:t>
            </a:r>
            <a:r>
              <a:rPr lang="en-US" altLang="ko-KR" b="1" dirty="0"/>
              <a:t>positive passage</a:t>
            </a:r>
            <a:r>
              <a:rPr lang="ko-KR" altLang="en-US" b="1" dirty="0"/>
              <a:t>의 </a:t>
            </a:r>
            <a:r>
              <a:rPr lang="en-US" altLang="ko-KR" b="1" dirty="0"/>
              <a:t>log-</a:t>
            </a:r>
            <a:r>
              <a:rPr lang="en-US" altLang="ko-KR" b="1" dirty="0" err="1"/>
              <a:t>likehood</a:t>
            </a:r>
            <a:r>
              <a:rPr lang="ko-KR" altLang="en-US" b="1" dirty="0"/>
              <a:t>와 함께 </a:t>
            </a:r>
            <a:r>
              <a:rPr lang="en-US" altLang="ko-KR" b="1" dirty="0"/>
              <a:t>positive passage</a:t>
            </a:r>
            <a:r>
              <a:rPr lang="ko-KR" altLang="en-US" b="1" dirty="0"/>
              <a:t>에서의 모든 정답 </a:t>
            </a:r>
            <a:r>
              <a:rPr lang="en-US" altLang="ko-KR" b="1" dirty="0"/>
              <a:t>span</a:t>
            </a:r>
            <a:r>
              <a:rPr lang="ko-KR" altLang="en-US" b="1" dirty="0"/>
              <a:t>의 </a:t>
            </a:r>
            <a:r>
              <a:rPr lang="en-US" altLang="ko-KR" b="1" dirty="0"/>
              <a:t>Marginal log-likelihood</a:t>
            </a:r>
            <a:r>
              <a:rPr lang="ko-KR" altLang="en-US" b="1" dirty="0"/>
              <a:t>를 최대화하는 방향으로 학습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batch_size</a:t>
            </a:r>
            <a:r>
              <a:rPr lang="en-US" altLang="ko-KR" b="1" dirty="0"/>
              <a:t> : 16(NQ, </a:t>
            </a:r>
            <a:r>
              <a:rPr lang="en-US" altLang="ko-KR" b="1" dirty="0" err="1"/>
              <a:t>TriviaQA</a:t>
            </a:r>
            <a:r>
              <a:rPr lang="en-US" altLang="ko-KR" b="1" dirty="0"/>
              <a:t>, </a:t>
            </a:r>
            <a:r>
              <a:rPr lang="en-US" altLang="ko-KR" b="1" dirty="0" err="1"/>
              <a:t>SQuAD</a:t>
            </a:r>
            <a:r>
              <a:rPr lang="en-US" altLang="ko-KR" b="1" dirty="0"/>
              <a:t>), 4(TREC, WQ)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6914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2941339" y="255204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7006297" y="255039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7006297" y="606490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410D17C-2718-4D82-8A5D-22ED454B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99" y="2036590"/>
            <a:ext cx="5547818" cy="294363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B5D189-05F0-4429-87FE-A62E430E1DAF}"/>
              </a:ext>
            </a:extLst>
          </p:cNvPr>
          <p:cNvSpPr/>
          <p:nvPr/>
        </p:nvSpPr>
        <p:spPr>
          <a:xfrm>
            <a:off x="1224552" y="1354542"/>
            <a:ext cx="2506418" cy="4868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ODQA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성능 비교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42129B-93FF-4E6A-84DF-B3D48740E0F2}"/>
              </a:ext>
            </a:extLst>
          </p:cNvPr>
          <p:cNvSpPr txBox="1"/>
          <p:nvPr/>
        </p:nvSpPr>
        <p:spPr>
          <a:xfrm>
            <a:off x="6586897" y="2487103"/>
            <a:ext cx="5109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retriever accuracy</a:t>
            </a:r>
            <a:r>
              <a:rPr lang="ko-KR" altLang="en-US" b="1" dirty="0"/>
              <a:t>가 높을 수록 전체 </a:t>
            </a:r>
            <a:r>
              <a:rPr lang="en-US" altLang="ko-KR" b="1" dirty="0"/>
              <a:t>ODQA </a:t>
            </a:r>
            <a:r>
              <a:rPr lang="ko-KR" altLang="en-US" b="1" dirty="0"/>
              <a:t>결과 역시 더 높다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여러 종류의 데이터셋을 혼합하여 학습을 진행한 결과 성능이 더 좋음 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72426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2927975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7003473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289812" y="541001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4EB748-297F-49DB-8DBB-54DF901A185A}"/>
              </a:ext>
            </a:extLst>
          </p:cNvPr>
          <p:cNvSpPr txBox="1"/>
          <p:nvPr/>
        </p:nvSpPr>
        <p:spPr>
          <a:xfrm>
            <a:off x="3383333" y="2875002"/>
            <a:ext cx="5879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ko-KR" altLang="en-US" sz="6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6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41237A-46A5-40E7-B7EC-9D2DDCF7E2EE}"/>
              </a:ext>
            </a:extLst>
          </p:cNvPr>
          <p:cNvCxnSpPr>
            <a:cxnSpLocks/>
          </p:cNvCxnSpPr>
          <p:nvPr/>
        </p:nvCxnSpPr>
        <p:spPr>
          <a:xfrm>
            <a:off x="7003473" y="541001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7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 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16469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1921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84DD84-95A9-4C8E-AFC9-4456F0AA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" y="2532185"/>
            <a:ext cx="3591426" cy="981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CFD30-02E6-43F5-9369-2422C5F604AD}"/>
              </a:ext>
            </a:extLst>
          </p:cNvPr>
          <p:cNvSpPr txBox="1"/>
          <p:nvPr/>
        </p:nvSpPr>
        <p:spPr>
          <a:xfrm>
            <a:off x="1402422" y="1725838"/>
            <a:ext cx="178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TF- IDF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7AE21D-2AA0-4111-848D-8B2644B419DD}"/>
              </a:ext>
            </a:extLst>
          </p:cNvPr>
          <p:cNvSpPr txBox="1"/>
          <p:nvPr/>
        </p:nvSpPr>
        <p:spPr>
          <a:xfrm>
            <a:off x="5304299" y="1725838"/>
            <a:ext cx="178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BM-25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2019BB-7E05-46E2-9B1B-212BB882C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61" y="2487678"/>
            <a:ext cx="5811061" cy="1362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F633E6-250E-4099-AC68-6CE253970743}"/>
              </a:ext>
            </a:extLst>
          </p:cNvPr>
          <p:cNvSpPr txBox="1"/>
          <p:nvPr/>
        </p:nvSpPr>
        <p:spPr>
          <a:xfrm>
            <a:off x="5679705" y="4197715"/>
            <a:ext cx="550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내용에 검색어 출현 빈도가 높을수록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다른 문서에서는 검색어가 출현하지 않을수록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내용이 짧을수록</a:t>
            </a:r>
            <a:endParaRPr lang="en-US" altLang="ko-KR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760D96-D20D-4211-A671-F7821DB6308F}"/>
              </a:ext>
            </a:extLst>
          </p:cNvPr>
          <p:cNvSpPr txBox="1"/>
          <p:nvPr/>
        </p:nvSpPr>
        <p:spPr>
          <a:xfrm>
            <a:off x="430149" y="4387823"/>
            <a:ext cx="550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문서내에 등장 빈도가 높을 수록 중요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다른 문서에서는 검색어가 출현하지 않을수록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5307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16469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1921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5776E7A-380D-40CB-A00F-0DFF2A6171C0}"/>
              </a:ext>
            </a:extLst>
          </p:cNvPr>
          <p:cNvSpPr txBox="1"/>
          <p:nvPr/>
        </p:nvSpPr>
        <p:spPr>
          <a:xfrm>
            <a:off x="2108677" y="3076724"/>
            <a:ext cx="178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TF- IDF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51906C-41BE-4D90-8B09-3CD189446B5A}"/>
              </a:ext>
            </a:extLst>
          </p:cNvPr>
          <p:cNvSpPr txBox="1"/>
          <p:nvPr/>
        </p:nvSpPr>
        <p:spPr>
          <a:xfrm>
            <a:off x="2130899" y="3571761"/>
            <a:ext cx="178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BM-25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6BB8B6-8E3B-4745-B622-5372F0D9DB04}"/>
              </a:ext>
            </a:extLst>
          </p:cNvPr>
          <p:cNvSpPr/>
          <p:nvPr/>
        </p:nvSpPr>
        <p:spPr>
          <a:xfrm>
            <a:off x="2130899" y="2677654"/>
            <a:ext cx="2068619" cy="2063808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5" name="구부러진 연결선 8">
            <a:extLst>
              <a:ext uri="{FF2B5EF4-FFF2-40B4-BE49-F238E27FC236}">
                <a16:creationId xmlns:a16="http://schemas.microsoft.com/office/drawing/2014/main" id="{07FA680B-D1AE-440E-B65D-34AC4B66E33D}"/>
              </a:ext>
            </a:extLst>
          </p:cNvPr>
          <p:cNvCxnSpPr>
            <a:cxnSpLocks/>
            <a:stCxn id="54" idx="7"/>
          </p:cNvCxnSpPr>
          <p:nvPr/>
        </p:nvCxnSpPr>
        <p:spPr>
          <a:xfrm rot="5400000" flipH="1" flipV="1">
            <a:off x="4783758" y="905648"/>
            <a:ext cx="1187063" cy="2961427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7FF61A-9ADD-460C-8344-133E9D57B4D0}"/>
              </a:ext>
            </a:extLst>
          </p:cNvPr>
          <p:cNvSpPr txBox="1"/>
          <p:nvPr/>
        </p:nvSpPr>
        <p:spPr>
          <a:xfrm>
            <a:off x="6061573" y="4510629"/>
            <a:ext cx="550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BM25 </a:t>
            </a:r>
            <a:r>
              <a:rPr lang="ko-KR" altLang="en-US" sz="2400" b="1" dirty="0"/>
              <a:t>대비 </a:t>
            </a:r>
            <a:r>
              <a:rPr lang="en-US" altLang="ko-KR" sz="2400" b="1" dirty="0"/>
              <a:t>9~19%</a:t>
            </a:r>
            <a:r>
              <a:rPr lang="ko-KR" altLang="en-US" sz="2400" b="1" dirty="0"/>
              <a:t>의 성능이 증가</a:t>
            </a:r>
            <a:endParaRPr lang="en-US" altLang="ko-KR" sz="2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ECC784-0AEE-43CF-9671-5C646B3361C9}"/>
              </a:ext>
            </a:extLst>
          </p:cNvPr>
          <p:cNvSpPr txBox="1"/>
          <p:nvPr/>
        </p:nvSpPr>
        <p:spPr>
          <a:xfrm>
            <a:off x="6061573" y="1921767"/>
            <a:ext cx="563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Passage Retrieval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8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16469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1921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6EC69C-5386-440A-9647-99A09E5B7BC1}"/>
              </a:ext>
            </a:extLst>
          </p:cNvPr>
          <p:cNvSpPr/>
          <p:nvPr/>
        </p:nvSpPr>
        <p:spPr>
          <a:xfrm>
            <a:off x="2135806" y="1992041"/>
            <a:ext cx="4309818" cy="9953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Who is the bad guy in lord of the rings?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DBDA491-60EC-416E-A015-58A381248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82" y="3482460"/>
            <a:ext cx="2290905" cy="2290905"/>
          </a:xfrm>
          <a:prstGeom prst="rect">
            <a:avLst/>
          </a:prstGeom>
        </p:spPr>
      </p:pic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CAE89268-E812-4B2F-B3F8-CF2B25BFFFCF}"/>
              </a:ext>
            </a:extLst>
          </p:cNvPr>
          <p:cNvSpPr/>
          <p:nvPr/>
        </p:nvSpPr>
        <p:spPr>
          <a:xfrm flipV="1">
            <a:off x="2135806" y="2987423"/>
            <a:ext cx="787629" cy="345141"/>
          </a:xfrm>
          <a:prstGeom prst="triangle">
            <a:avLst>
              <a:gd name="adj" fmla="val 488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65F78-A2A5-4C6E-B279-D3312297441B}"/>
              </a:ext>
            </a:extLst>
          </p:cNvPr>
          <p:cNvSpPr txBox="1"/>
          <p:nvPr/>
        </p:nvSpPr>
        <p:spPr>
          <a:xfrm>
            <a:off x="6817648" y="2133625"/>
            <a:ext cx="476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Sparse Representation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B865243-88BE-45B6-BF0B-C68C8DBF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274" y="5034952"/>
            <a:ext cx="1933845" cy="951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492FA65-F457-4E53-8E8C-8538CFD42C1F}"/>
              </a:ext>
            </a:extLst>
          </p:cNvPr>
          <p:cNvSpPr txBox="1"/>
          <p:nvPr/>
        </p:nvSpPr>
        <p:spPr>
          <a:xfrm>
            <a:off x="8210000" y="3036880"/>
            <a:ext cx="10524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vs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4693D6-B201-4301-B4AE-24E4E0E668AA}"/>
              </a:ext>
            </a:extLst>
          </p:cNvPr>
          <p:cNvSpPr txBox="1"/>
          <p:nvPr/>
        </p:nvSpPr>
        <p:spPr>
          <a:xfrm>
            <a:off x="6533935" y="4271975"/>
            <a:ext cx="563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Passage Retrieval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6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89" name="막힌 원호 88">
            <a:extLst>
              <a:ext uri="{FF2B5EF4-FFF2-40B4-BE49-F238E27FC236}">
                <a16:creationId xmlns:a16="http://schemas.microsoft.com/office/drawing/2014/main" id="{C93DF70B-211D-4892-95FE-2D820DF6BE38}"/>
              </a:ext>
            </a:extLst>
          </p:cNvPr>
          <p:cNvSpPr/>
          <p:nvPr/>
        </p:nvSpPr>
        <p:spPr>
          <a:xfrm>
            <a:off x="1727289" y="1704414"/>
            <a:ext cx="2608224" cy="2608224"/>
          </a:xfrm>
          <a:prstGeom prst="blockArc">
            <a:avLst>
              <a:gd name="adj1" fmla="val 582666"/>
              <a:gd name="adj2" fmla="val 16200872"/>
              <a:gd name="adj3" fmla="val 2158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0675075-3AFA-4853-9A60-8BAE12822EE0}"/>
              </a:ext>
            </a:extLst>
          </p:cNvPr>
          <p:cNvGrpSpPr/>
          <p:nvPr/>
        </p:nvGrpSpPr>
        <p:grpSpPr>
          <a:xfrm>
            <a:off x="1734000" y="1704414"/>
            <a:ext cx="2608224" cy="2608224"/>
            <a:chOff x="3921125" y="1993900"/>
            <a:chExt cx="2608224" cy="260822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A3B0C42-CC1A-445C-943A-76DC860BDF08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ellipse">
              <a:avLst/>
            </a:prstGeom>
            <a:noFill/>
            <a:ln w="254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막힌 원호 91">
              <a:extLst>
                <a:ext uri="{FF2B5EF4-FFF2-40B4-BE49-F238E27FC236}">
                  <a16:creationId xmlns:a16="http://schemas.microsoft.com/office/drawing/2014/main" id="{E07BED6F-2FAB-40D9-8E8F-D676B54A191C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blockArc">
              <a:avLst>
                <a:gd name="adj1" fmla="val 15237603"/>
                <a:gd name="adj2" fmla="val 16200872"/>
                <a:gd name="adj3" fmla="val 21588"/>
              </a:avLst>
            </a:prstGeom>
            <a:solidFill>
              <a:srgbClr val="67FE2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DEC21B7-A68B-463C-B063-F059F2927A1A}"/>
                </a:ext>
              </a:extLst>
            </p:cNvPr>
            <p:cNvSpPr/>
            <p:nvPr/>
          </p:nvSpPr>
          <p:spPr>
            <a:xfrm rot="4398931">
              <a:off x="4617206" y="2281812"/>
              <a:ext cx="564532" cy="9190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양쪽 모서리가 둥근 사각형 104">
              <a:extLst>
                <a:ext uri="{FF2B5EF4-FFF2-40B4-BE49-F238E27FC236}">
                  <a16:creationId xmlns:a16="http://schemas.microsoft.com/office/drawing/2014/main" id="{102CA848-370C-4529-AB7B-694C3263375F}"/>
                </a:ext>
              </a:extLst>
            </p:cNvPr>
            <p:cNvSpPr/>
            <p:nvPr/>
          </p:nvSpPr>
          <p:spPr>
            <a:xfrm rot="4380000">
              <a:off x="4532632" y="2308495"/>
              <a:ext cx="564532" cy="9190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양쪽 모서리가 둥근 사각형 105">
              <a:extLst>
                <a:ext uri="{FF2B5EF4-FFF2-40B4-BE49-F238E27FC236}">
                  <a16:creationId xmlns:a16="http://schemas.microsoft.com/office/drawing/2014/main" id="{170A8C13-FEA3-4CDC-9387-A16F861B669A}"/>
                </a:ext>
              </a:extLst>
            </p:cNvPr>
            <p:cNvSpPr/>
            <p:nvPr/>
          </p:nvSpPr>
          <p:spPr>
            <a:xfrm rot="4380000">
              <a:off x="4520544" y="2264504"/>
              <a:ext cx="178973" cy="346624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ABC1E9-9EE7-45FC-871A-9B116798E589}"/>
              </a:ext>
            </a:extLst>
          </p:cNvPr>
          <p:cNvSpPr/>
          <p:nvPr/>
        </p:nvSpPr>
        <p:spPr>
          <a:xfrm>
            <a:off x="2517677" y="2629520"/>
            <a:ext cx="1074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32BBD0-2415-4991-BCDE-F6E6EC276CA6}"/>
              </a:ext>
            </a:extLst>
          </p:cNvPr>
          <p:cNvSpPr/>
          <p:nvPr/>
        </p:nvSpPr>
        <p:spPr>
          <a:xfrm>
            <a:off x="1206788" y="5033503"/>
            <a:ext cx="3933436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일반적으로 많은  데이터 필요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749B55-5FE5-4448-954F-24961356ECD5}"/>
              </a:ext>
            </a:extLst>
          </p:cNvPr>
          <p:cNvSpPr txBox="1"/>
          <p:nvPr/>
        </p:nvSpPr>
        <p:spPr>
          <a:xfrm>
            <a:off x="7006297" y="2108529"/>
            <a:ext cx="4309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ORQA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B0E47F-BE01-4E21-8596-A6498D37DFAA}"/>
              </a:ext>
            </a:extLst>
          </p:cNvPr>
          <p:cNvSpPr txBox="1"/>
          <p:nvPr/>
        </p:nvSpPr>
        <p:spPr>
          <a:xfrm>
            <a:off x="5818995" y="2969799"/>
            <a:ext cx="5063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ICT – inverse cloze task</a:t>
            </a:r>
          </a:p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BUT two </a:t>
            </a: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weekness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202DE-6D77-49A9-9C43-1E0588ECC778}"/>
              </a:ext>
            </a:extLst>
          </p:cNvPr>
          <p:cNvSpPr/>
          <p:nvPr/>
        </p:nvSpPr>
        <p:spPr>
          <a:xfrm>
            <a:off x="6720479" y="5055195"/>
            <a:ext cx="3933436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적은 데이터로도 가능 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691946-2C2B-46DF-A2C2-846A36F46BC7}"/>
              </a:ext>
            </a:extLst>
          </p:cNvPr>
          <p:cNvSpPr txBox="1"/>
          <p:nvPr/>
        </p:nvSpPr>
        <p:spPr>
          <a:xfrm>
            <a:off x="5809384" y="4151079"/>
            <a:ext cx="550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Regular sentence</a:t>
            </a:r>
            <a:r>
              <a:rPr lang="ko-KR" altLang="en-US" b="1" dirty="0"/>
              <a:t>가 </a:t>
            </a:r>
            <a:r>
              <a:rPr lang="ko-KR" altLang="en-US" b="1" dirty="0" err="1"/>
              <a:t>좋은지</a:t>
            </a:r>
            <a:r>
              <a:rPr lang="ko-KR" altLang="en-US" b="1" dirty="0"/>
              <a:t> 명확하지 않다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Fine-tuning </a:t>
            </a:r>
            <a:r>
              <a:rPr lang="ko-KR" altLang="en-US" b="1" dirty="0"/>
              <a:t>하지 않기 때문에</a:t>
            </a:r>
            <a:r>
              <a:rPr lang="en-US" altLang="ko-KR" b="1" dirty="0"/>
              <a:t>, suboptimal</a:t>
            </a:r>
            <a:r>
              <a:rPr lang="ko-KR" altLang="en-US" b="1" dirty="0"/>
              <a:t>이 </a:t>
            </a:r>
            <a:r>
              <a:rPr lang="ko-KR" altLang="en-US" b="1" dirty="0" err="1"/>
              <a:t>될수</a:t>
            </a:r>
            <a:r>
              <a:rPr lang="ko-KR" altLang="en-US" b="1" dirty="0"/>
              <a:t> 없다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31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EC54D0-13B0-4207-9426-CF10DD7CED64}"/>
              </a:ext>
            </a:extLst>
          </p:cNvPr>
          <p:cNvSpPr/>
          <p:nvPr/>
        </p:nvSpPr>
        <p:spPr>
          <a:xfrm>
            <a:off x="2135806" y="1992041"/>
            <a:ext cx="4309818" cy="9953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추가적인 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pretraining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없이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(Q,P) pair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만을 이용해 더 나은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Embedding Model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학습시킬 수 있을까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57CB307-6B21-4148-A54D-FB9AA5E14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82" y="3482460"/>
            <a:ext cx="2290905" cy="2013197"/>
          </a:xfrm>
          <a:prstGeom prst="rect">
            <a:avLst/>
          </a:prstGeom>
        </p:spPr>
      </p:pic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ACB1DE31-108C-4A9B-99E2-D9C1FB8BA496}"/>
              </a:ext>
            </a:extLst>
          </p:cNvPr>
          <p:cNvSpPr/>
          <p:nvPr/>
        </p:nvSpPr>
        <p:spPr>
          <a:xfrm flipV="1">
            <a:off x="2135806" y="2987423"/>
            <a:ext cx="787629" cy="345141"/>
          </a:xfrm>
          <a:prstGeom prst="triangle">
            <a:avLst>
              <a:gd name="adj" fmla="val 488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8F478D-5C6D-4F07-9C4C-D4E0797B2AEB}"/>
              </a:ext>
            </a:extLst>
          </p:cNvPr>
          <p:cNvSpPr txBox="1"/>
          <p:nvPr/>
        </p:nvSpPr>
        <p:spPr>
          <a:xfrm>
            <a:off x="5989814" y="2644538"/>
            <a:ext cx="550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BERT</a:t>
            </a:r>
          </a:p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Dual Encoder Architecture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06179B-94AF-4BDC-932B-47F335F55A45}"/>
              </a:ext>
            </a:extLst>
          </p:cNvPr>
          <p:cNvSpPr txBox="1"/>
          <p:nvPr/>
        </p:nvSpPr>
        <p:spPr>
          <a:xfrm>
            <a:off x="5243015" y="3640481"/>
            <a:ext cx="550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Question Encoder, Passage Encoder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D9B41F-9C86-4F5F-88C9-5F106F1B6B41}"/>
              </a:ext>
            </a:extLst>
          </p:cNvPr>
          <p:cNvSpPr txBox="1"/>
          <p:nvPr/>
        </p:nvSpPr>
        <p:spPr>
          <a:xfrm>
            <a:off x="3944025" y="4849326"/>
            <a:ext cx="1018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Embedding vector :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Question vector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Relevant Passage vector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사이의 내적 최대화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79DFEB5-4370-4E62-9BC7-2FF486BE031A}"/>
              </a:ext>
            </a:extLst>
          </p:cNvPr>
          <p:cNvSpPr/>
          <p:nvPr/>
        </p:nvSpPr>
        <p:spPr>
          <a:xfrm>
            <a:off x="1082896" y="5686736"/>
            <a:ext cx="2861129" cy="403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Passage Retriever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8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B8ECC4-803B-4BBA-A8D6-4F9371F29131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B21889-BB40-4FFB-B60E-B8D7F7D69682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F78FC74-25F7-4260-8706-39D549BE1B69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9C029CEE-0EEC-419A-8F61-6EADC73CFFA1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B27587C-5FDC-405F-92D5-94CFBA345114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59" name="사다리꼴 58">
                  <a:extLst>
                    <a:ext uri="{FF2B5EF4-FFF2-40B4-BE49-F238E27FC236}">
                      <a16:creationId xmlns:a16="http://schemas.microsoft.com/office/drawing/2014/main" id="{EE042401-9045-4E4A-BFC3-E30CE4EB9D97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60" name="사다리꼴 59">
                  <a:extLst>
                    <a:ext uri="{FF2B5EF4-FFF2-40B4-BE49-F238E27FC236}">
                      <a16:creationId xmlns:a16="http://schemas.microsoft.com/office/drawing/2014/main" id="{D59990C4-9121-41AD-8403-864872D9903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5E368D-95A9-49E7-A6C0-62F0ED4FC286}"/>
              </a:ext>
            </a:extLst>
          </p:cNvPr>
          <p:cNvSpPr/>
          <p:nvPr/>
        </p:nvSpPr>
        <p:spPr>
          <a:xfrm>
            <a:off x="740293" y="1641035"/>
            <a:ext cx="3933435" cy="531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Dense Passage Retriever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특징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B766AE-E06B-4BF6-8C8E-2D68F0A6B395}"/>
              </a:ext>
            </a:extLst>
          </p:cNvPr>
          <p:cNvSpPr txBox="1"/>
          <p:nvPr/>
        </p:nvSpPr>
        <p:spPr>
          <a:xfrm>
            <a:off x="589269" y="4355764"/>
            <a:ext cx="550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상위 </a:t>
            </a:r>
            <a:r>
              <a:rPr lang="en-US" altLang="ko-KR" b="1" dirty="0"/>
              <a:t>k</a:t>
            </a:r>
            <a:r>
              <a:rPr lang="ko-KR" altLang="en-US" b="1" dirty="0"/>
              <a:t>개의 연관된 </a:t>
            </a:r>
            <a:r>
              <a:rPr lang="en-US" altLang="ko-KR" b="1" dirty="0"/>
              <a:t>Passage</a:t>
            </a:r>
            <a:r>
              <a:rPr lang="ko-KR" altLang="en-US" b="1" dirty="0"/>
              <a:t>를 효율적으로 제공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K</a:t>
            </a:r>
            <a:r>
              <a:rPr lang="ko-KR" altLang="en-US" b="1" dirty="0"/>
              <a:t>는 </a:t>
            </a:r>
            <a:r>
              <a:rPr lang="en-US" altLang="ko-KR" b="1" dirty="0"/>
              <a:t>20 ~ 100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70F42A9-6A12-4E32-8619-02F35380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47" y="2745822"/>
            <a:ext cx="3626138" cy="1359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BB90871-D60E-4C7E-988A-885622B81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30" y="2253895"/>
            <a:ext cx="4725059" cy="1851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9D71358-A931-4141-8C1A-45680E5CC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297" y="4231057"/>
            <a:ext cx="3324819" cy="840868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BCC6F2D-5F2B-4F5B-A3E0-AB3C0770996B}"/>
              </a:ext>
            </a:extLst>
          </p:cNvPr>
          <p:cNvSpPr/>
          <p:nvPr/>
        </p:nvSpPr>
        <p:spPr>
          <a:xfrm>
            <a:off x="7504867" y="1633144"/>
            <a:ext cx="2364658" cy="538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유클리드 거리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C8FDFF-6C7C-48DA-A441-338B471FCC04}"/>
              </a:ext>
            </a:extLst>
          </p:cNvPr>
          <p:cNvSpPr txBox="1"/>
          <p:nvPr/>
        </p:nvSpPr>
        <p:spPr>
          <a:xfrm>
            <a:off x="7504867" y="5120861"/>
            <a:ext cx="5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가장 간단하다</a:t>
            </a:r>
            <a:r>
              <a:rPr lang="en-US" altLang="ko-KR" b="1" dirty="0"/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B87EAD-B726-4413-BF3D-CCCB01D46521}"/>
              </a:ext>
            </a:extLst>
          </p:cNvPr>
          <p:cNvSpPr txBox="1"/>
          <p:nvPr/>
        </p:nvSpPr>
        <p:spPr>
          <a:xfrm>
            <a:off x="869446" y="5305527"/>
            <a:ext cx="388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FAISS </a:t>
            </a:r>
            <a:r>
              <a:rPr lang="ko-KR" altLang="en-US" b="1" i="1" u="sng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</a:t>
            </a:r>
            <a:r>
              <a:rPr lang="en-US" altLang="ko-KR" b="1" i="1" u="sng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vector </a:t>
            </a:r>
            <a:r>
              <a:rPr lang="ko-KR" altLang="en-US" b="1" i="1" u="sng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유사도 측정</a:t>
            </a:r>
            <a:endParaRPr lang="ko-KR" altLang="en-US" sz="1400" b="1" u="sng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07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Introduce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목차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Q&amp;A</a:t>
            </a: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Experiment</a:t>
            </a: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DPR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B8ECC4-803B-4BBA-A8D6-4F9371F29131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B21889-BB40-4FFB-B60E-B8D7F7D69682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F78FC74-25F7-4260-8706-39D549BE1B69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9C029CEE-0EEC-419A-8F61-6EADC73CFFA1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B27587C-5FDC-405F-92D5-94CFBA345114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59" name="사다리꼴 58">
                  <a:extLst>
                    <a:ext uri="{FF2B5EF4-FFF2-40B4-BE49-F238E27FC236}">
                      <a16:creationId xmlns:a16="http://schemas.microsoft.com/office/drawing/2014/main" id="{EE042401-9045-4E4A-BFC3-E30CE4EB9D97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60" name="사다리꼴 59">
                  <a:extLst>
                    <a:ext uri="{FF2B5EF4-FFF2-40B4-BE49-F238E27FC236}">
                      <a16:creationId xmlns:a16="http://schemas.microsoft.com/office/drawing/2014/main" id="{D59990C4-9121-41AD-8403-864872D9903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66AC0C90-D4DA-4E63-AAD1-4D4B52C5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59" y="2484402"/>
            <a:ext cx="3804575" cy="1744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2908C8A-2918-4F87-9C1A-5F5E28EE3A95}"/>
              </a:ext>
            </a:extLst>
          </p:cNvPr>
          <p:cNvSpPr txBox="1"/>
          <p:nvPr/>
        </p:nvSpPr>
        <p:spPr>
          <a:xfrm>
            <a:off x="755205" y="4691554"/>
            <a:ext cx="506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qi : Question</a:t>
            </a: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p+ :  </a:t>
            </a:r>
            <a:r>
              <a:rPr lang="en-US" altLang="ko-KR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Postive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passage</a:t>
            </a: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P- :  Negative passage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85EE64-EAC1-494D-9D2F-F06048A2803B}"/>
              </a:ext>
            </a:extLst>
          </p:cNvPr>
          <p:cNvSpPr/>
          <p:nvPr/>
        </p:nvSpPr>
        <p:spPr>
          <a:xfrm>
            <a:off x="7333506" y="2897516"/>
            <a:ext cx="2851907" cy="531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Negative Sample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941D0F-5FCE-4605-9A49-A4348AB4B278}"/>
              </a:ext>
            </a:extLst>
          </p:cNvPr>
          <p:cNvSpPr txBox="1"/>
          <p:nvPr/>
        </p:nvSpPr>
        <p:spPr>
          <a:xfrm>
            <a:off x="5213170" y="4491906"/>
            <a:ext cx="6718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Random :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코퍼스 내의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random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passage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선택하는 방법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BM25 :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실제 정답을 포함하고 있지는 않지만 코퍼스 내에서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BM25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기준으로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top-k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문서를 사용하는 방법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/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Gold : </a:t>
            </a:r>
            <a:r>
              <a:rPr lang="ko-KR" altLang="en-US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학습셋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내의 다른 질의의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positive passage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선택하는 방법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D3164D-3795-4C0C-B6D7-17E1FC70BE4F}"/>
              </a:ext>
            </a:extLst>
          </p:cNvPr>
          <p:cNvSpPr/>
          <p:nvPr/>
        </p:nvSpPr>
        <p:spPr>
          <a:xfrm>
            <a:off x="1576098" y="1515036"/>
            <a:ext cx="1762274" cy="531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학습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6406"/>
      </p:ext>
    </p:extLst>
  </p:cSld>
  <p:clrMapOvr>
    <a:masterClrMapping/>
  </p:clrMapOvr>
</p:sld>
</file>

<file path=ppt/theme/theme1.xml><?xml version="1.0" encoding="utf-8"?>
<a:theme xmlns:a="http://schemas.openxmlformats.org/drawingml/2006/main" name="4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5000</Words>
  <Application>Microsoft Office PowerPoint</Application>
  <PresentationFormat>와이드스크린</PresentationFormat>
  <Paragraphs>661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Apple SD Gothic Neo</vt:lpstr>
      <vt:lpstr>Merriweather-Light</vt:lpstr>
      <vt:lpstr>Tmon몬소리 Black</vt:lpstr>
      <vt:lpstr>맑은 고딕</vt:lpstr>
      <vt:lpstr>야놀자 야체 B</vt:lpstr>
      <vt:lpstr>Aharoni</vt:lpstr>
      <vt:lpstr>Arial</vt:lpstr>
      <vt:lpstr>Showcard Gothic</vt:lpstr>
      <vt:lpstr>Wingdings</vt:lpstr>
      <vt:lpstr>43_Office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107</cp:revision>
  <dcterms:created xsi:type="dcterms:W3CDTF">2022-01-07T03:50:05Z</dcterms:created>
  <dcterms:modified xsi:type="dcterms:W3CDTF">2023-02-02T03:23:53Z</dcterms:modified>
</cp:coreProperties>
</file>