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6" r:id="rId6"/>
    <p:sldId id="270" r:id="rId7"/>
    <p:sldId id="280" r:id="rId8"/>
    <p:sldId id="271" r:id="rId9"/>
    <p:sldId id="272" r:id="rId10"/>
    <p:sldId id="273" r:id="rId11"/>
    <p:sldId id="275" r:id="rId12"/>
    <p:sldId id="276" r:id="rId13"/>
    <p:sldId id="274" r:id="rId14"/>
    <p:sldId id="277" r:id="rId15"/>
    <p:sldId id="278" r:id="rId16"/>
    <p:sldId id="279" r:id="rId17"/>
    <p:sldId id="282" r:id="rId18"/>
    <p:sldId id="283" r:id="rId19"/>
    <p:sldId id="284" r:id="rId20"/>
    <p:sldId id="286" r:id="rId21"/>
    <p:sldId id="287" r:id="rId22"/>
    <p:sldId id="288" r:id="rId23"/>
    <p:sldId id="290" r:id="rId24"/>
    <p:sldId id="291" r:id="rId25"/>
    <p:sldId id="289" r:id="rId26"/>
    <p:sldId id="267" r:id="rId27"/>
    <p:sldId id="268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10" d="100"/>
          <a:sy n="110" d="100"/>
        </p:scale>
        <p:origin x="10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MEME–MAKER </a:t>
            </a:r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만들기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노마드코더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클론코딩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3464618" y="3295649"/>
            <a:ext cx="3492773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8080512" y="3295649"/>
            <a:ext cx="258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정자윤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 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선 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262552" y="2871928"/>
            <a:ext cx="3143209" cy="179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(x, y);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tx.lineTo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(x, y);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en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2369662" y="2738403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5715873" y="2950380"/>
            <a:ext cx="43552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위에서 선을 그을 때 중요한 메서드 입니다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시작점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이동한 위치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stroke();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이어줍니다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5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도형 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도형 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246381" y="2743490"/>
            <a:ext cx="3203970" cy="213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10);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(50, 10);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(50, 50);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tx.lineTo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50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10);</a:t>
            </a:r>
            <a:endParaRPr lang="en-US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en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2353491" y="2609965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5590392" y="2830945"/>
            <a:ext cx="4355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이렇게 해도 사각형을 그릴 수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도형과 관련한 메서드가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8F35E5-B031-A08A-E1B7-B9483E6E9294}"/>
              </a:ext>
            </a:extLst>
          </p:cNvPr>
          <p:cNvSpPr/>
          <p:nvPr/>
        </p:nvSpPr>
        <p:spPr>
          <a:xfrm>
            <a:off x="5653433" y="3531939"/>
            <a:ext cx="4292186" cy="43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ctx.rect</a:t>
            </a:r>
            <a:r>
              <a:rPr kumimoji="1" lang="en-US" altLang="ko-KR" sz="1400" dirty="0">
                <a:solidFill>
                  <a:schemeClr val="tx1"/>
                </a:solidFill>
              </a:rPr>
              <a:t>( x, y, width, height ); // </a:t>
            </a:r>
            <a:r>
              <a:rPr kumimoji="1" lang="ko-KR" altLang="en-US" sz="1400" dirty="0">
                <a:solidFill>
                  <a:schemeClr val="tx1"/>
                </a:solidFill>
              </a:rPr>
              <a:t>직사각형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2221E0-04DD-7CAB-BEB8-44C1E4F70A62}"/>
              </a:ext>
            </a:extLst>
          </p:cNvPr>
          <p:cNvSpPr txBox="1"/>
          <p:nvPr/>
        </p:nvSpPr>
        <p:spPr>
          <a:xfrm>
            <a:off x="5590392" y="4147032"/>
            <a:ext cx="4355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외에도 반원과 원형도 그릴 수 있으나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오늘 코드에는 직사각형을 주로 사용하였습니다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78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174875" y="2249423"/>
            <a:ext cx="5065699" cy="316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u="sng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onMouseDown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누르고 있을 때</a:t>
            </a:r>
            <a:endParaRPr lang="en" altLang="ko-KR" sz="1400" b="0" dirty="0">
              <a:solidFill>
                <a:schemeClr val="accent6">
                  <a:lumMod val="75000"/>
                </a:schemeClr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true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mousedown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onMouseDown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cancelPainting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클릭 뗐을 때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false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mouseup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cancelPainting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2397539" y="2125945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2492463" y="2125945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2587386" y="2125945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462147" y="4395274"/>
            <a:ext cx="3360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마우스를 누르면서 움직이면 선을 긋고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마우스를 떼고 움직이면 선을 긋지 않는다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2DC74-308F-27F2-47E7-463B7A408129}"/>
              </a:ext>
            </a:extLst>
          </p:cNvPr>
          <p:cNvSpPr txBox="1"/>
          <p:nvPr/>
        </p:nvSpPr>
        <p:spPr>
          <a:xfrm>
            <a:off x="7462147" y="2671464"/>
            <a:ext cx="26389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좌표와 메서드를 사용하여 캔버스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 그림을 그릴 수도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그림판처럼 사용하기 위해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이벤트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사용한 함수를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기능을 적용했습니다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7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174875" y="2203123"/>
            <a:ext cx="5065699" cy="316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onMove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마우스가 움직일 때</a:t>
            </a:r>
            <a:endParaRPr lang="en" altLang="ko-KR" sz="1400" b="0" dirty="0">
              <a:solidFill>
                <a:schemeClr val="accent6">
                  <a:lumMod val="75000"/>
                </a:schemeClr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ko-KR" altLang="en-US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isBrushFill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?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: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return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ctx.beginPath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ko-KR" altLang="en-US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mousemove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onMove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2397539" y="2079645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2492463" y="2079645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2587386" y="2079645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3993684" y="3660116"/>
            <a:ext cx="2638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~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path </a:t>
            </a:r>
          </a:p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새로운 경로를 만들어 주는 메서드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462147" y="4395274"/>
            <a:ext cx="3360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마우스를 누르면서 움직이면 선을 긋고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마우스를 떼고 움직이면 선을 긋지 않습니다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FED954-131F-B40D-8675-9914B5D1DEA3}"/>
              </a:ext>
            </a:extLst>
          </p:cNvPr>
          <p:cNvSpPr/>
          <p:nvPr/>
        </p:nvSpPr>
        <p:spPr>
          <a:xfrm>
            <a:off x="2339716" y="3945731"/>
            <a:ext cx="1329600" cy="22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855738-29EA-8DC2-3488-A5D87F344939}"/>
              </a:ext>
            </a:extLst>
          </p:cNvPr>
          <p:cNvCxnSpPr>
            <a:stCxn id="28" idx="1"/>
          </p:cNvCxnSpPr>
          <p:nvPr/>
        </p:nvCxnSpPr>
        <p:spPr>
          <a:xfrm flipH="1">
            <a:off x="3834157" y="3890949"/>
            <a:ext cx="159527" cy="1198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4DE853-C301-3FEC-A5F0-E7536FD99042}"/>
              </a:ext>
            </a:extLst>
          </p:cNvPr>
          <p:cNvSpPr txBox="1"/>
          <p:nvPr/>
        </p:nvSpPr>
        <p:spPr>
          <a:xfrm>
            <a:off x="7462147" y="2671464"/>
            <a:ext cx="26389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좌표와 메서드를 사용하여 캔버스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 그림을 그릴 수도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그림판처럼 사용하기 위해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이벤트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사용한 함수를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기능을 적용했습니다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0D5DD06-7B90-1420-08C8-D5846233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6" y="3266547"/>
            <a:ext cx="1226184" cy="1159904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9528A4-F364-BE21-530C-C1D2EE655EA8}"/>
              </a:ext>
            </a:extLst>
          </p:cNvPr>
          <p:cNvCxnSpPr/>
          <p:nvPr/>
        </p:nvCxnSpPr>
        <p:spPr>
          <a:xfrm flipH="1">
            <a:off x="1562582" y="3530278"/>
            <a:ext cx="2488557" cy="5261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79442A-0FDC-3779-7C9D-99E8021C255D}"/>
              </a:ext>
            </a:extLst>
          </p:cNvPr>
          <p:cNvCxnSpPr>
            <a:cxnSpLocks/>
          </p:cNvCxnSpPr>
          <p:nvPr/>
        </p:nvCxnSpPr>
        <p:spPr>
          <a:xfrm flipH="1">
            <a:off x="1562582" y="3530278"/>
            <a:ext cx="3873168" cy="1736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4E334E4-7FB3-BCD7-B6A9-25F9E990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6" y="2984352"/>
            <a:ext cx="1741669" cy="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5679645" y="3272396"/>
            <a:ext cx="5065699" cy="192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endParaRPr lang="en" altLang="ko-KR" sz="1400" u="sng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 Size :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rgbClr val="0070C0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type="text" id="brush-size"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value="5"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/&gt;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px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rgbClr val="0070C0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type="range"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value="5"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id="line-width" min="1" max="10" step="1" /&gt;</a:t>
            </a:r>
          </a:p>
          <a:p>
            <a:endParaRPr lang="en" altLang="ko-KR" sz="1400" b="0" u="sng" dirty="0">
              <a:solidFill>
                <a:schemeClr val="tx1"/>
              </a:solidFill>
              <a:effectLst/>
              <a:highlight>
                <a:srgbClr val="FFFF00"/>
              </a:highlight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5902309" y="3148917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5997233" y="3148917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6092156" y="3148917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5679645" y="2344666"/>
            <a:ext cx="3962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슬라이더를 조정하면 브러시의 굵기가 바뀌고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굵기의 값을 확인할 수 있도록 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86A268-51FA-26C4-2DFD-F582A687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65" y="2684430"/>
            <a:ext cx="3505603" cy="11108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45938B-B93C-FACC-A4AF-F99F0ACE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66" y="3979067"/>
            <a:ext cx="3393399" cy="83770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DE9CFF-D18A-095D-95B0-392325AA0061}"/>
              </a:ext>
            </a:extLst>
          </p:cNvPr>
          <p:cNvSpPr/>
          <p:nvPr/>
        </p:nvSpPr>
        <p:spPr>
          <a:xfrm>
            <a:off x="8854633" y="3912243"/>
            <a:ext cx="879676" cy="4166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725939-2CD0-49FC-FBC8-844C0E445424}"/>
              </a:ext>
            </a:extLst>
          </p:cNvPr>
          <p:cNvSpPr/>
          <p:nvPr/>
        </p:nvSpPr>
        <p:spPr>
          <a:xfrm>
            <a:off x="7462147" y="4363656"/>
            <a:ext cx="1003645" cy="3703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BF4C9-A7C7-0226-BF78-8DF558D39854}"/>
              </a:ext>
            </a:extLst>
          </p:cNvPr>
          <p:cNvSpPr txBox="1"/>
          <p:nvPr/>
        </p:nvSpPr>
        <p:spPr>
          <a:xfrm>
            <a:off x="7753685" y="4826851"/>
            <a:ext cx="3962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기본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사이즈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EC8DC-D463-08DD-4E38-96D7FB9D0F58}"/>
              </a:ext>
            </a:extLst>
          </p:cNvPr>
          <p:cNvCxnSpPr/>
          <p:nvPr/>
        </p:nvCxnSpPr>
        <p:spPr>
          <a:xfrm flipV="1">
            <a:off x="9016678" y="4328932"/>
            <a:ext cx="173621" cy="4979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9DA202-83F7-C256-2993-239CFFA40553}"/>
              </a:ext>
            </a:extLst>
          </p:cNvPr>
          <p:cNvCxnSpPr>
            <a:cxnSpLocks/>
          </p:cNvCxnSpPr>
          <p:nvPr/>
        </p:nvCxnSpPr>
        <p:spPr>
          <a:xfrm flipH="1" flipV="1">
            <a:off x="8492380" y="4577891"/>
            <a:ext cx="132945" cy="2489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573439-A338-5764-6653-F6CD2C3C60D0}"/>
              </a:ext>
            </a:extLst>
          </p:cNvPr>
          <p:cNvSpPr/>
          <p:nvPr/>
        </p:nvSpPr>
        <p:spPr>
          <a:xfrm>
            <a:off x="2140148" y="2156824"/>
            <a:ext cx="5625783" cy="149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("line-width");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brushSize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("brush-size");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lineWidth.value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브러쉬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굵기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ctx.lineCap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"round";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브러쉬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둥글게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4F92F-0866-9FD6-51C9-4B927B337C08}"/>
              </a:ext>
            </a:extLst>
          </p:cNvPr>
          <p:cNvSpPr/>
          <p:nvPr/>
        </p:nvSpPr>
        <p:spPr>
          <a:xfrm>
            <a:off x="2362812" y="2033346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434A02-0914-D243-4D94-B0319964BC2C}"/>
              </a:ext>
            </a:extLst>
          </p:cNvPr>
          <p:cNvSpPr/>
          <p:nvPr/>
        </p:nvSpPr>
        <p:spPr>
          <a:xfrm>
            <a:off x="2457736" y="2033346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BC7EE5-FD3E-8811-BFBE-660B06650AF8}"/>
              </a:ext>
            </a:extLst>
          </p:cNvPr>
          <p:cNvSpPr/>
          <p:nvPr/>
        </p:nvSpPr>
        <p:spPr>
          <a:xfrm>
            <a:off x="2552659" y="2033346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2140148" y="4043777"/>
            <a:ext cx="5625783" cy="149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onLineWidthChange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brushSize.value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lineWidth.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u="sng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onLineWidthChange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2362812" y="392029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2457736" y="392029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2552659" y="392029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7808E-E1EE-A161-99F8-4F71A0AAFDBB}"/>
              </a:ext>
            </a:extLst>
          </p:cNvPr>
          <p:cNvSpPr/>
          <p:nvPr/>
        </p:nvSpPr>
        <p:spPr>
          <a:xfrm>
            <a:off x="3692323" y="4537277"/>
            <a:ext cx="1979271" cy="5092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223769" y="4196271"/>
            <a:ext cx="3127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슬라이더의 값이 변경될 때마다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이벤트가 발생하여 값을 변경합니다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2CEEBB-3478-318E-BDDE-5EB8F99904B9}"/>
              </a:ext>
            </a:extLst>
          </p:cNvPr>
          <p:cNvCxnSpPr/>
          <p:nvPr/>
        </p:nvCxnSpPr>
        <p:spPr>
          <a:xfrm flipH="1">
            <a:off x="5671594" y="4504181"/>
            <a:ext cx="1678330" cy="2616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573439-A338-5764-6653-F6CD2C3C60D0}"/>
              </a:ext>
            </a:extLst>
          </p:cNvPr>
          <p:cNvSpPr/>
          <p:nvPr/>
        </p:nvSpPr>
        <p:spPr>
          <a:xfrm>
            <a:off x="1920229" y="2191219"/>
            <a:ext cx="5625783" cy="508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type="color" id="color" /&gt;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4F92F-0866-9FD6-51C9-4B927B337C08}"/>
              </a:ext>
            </a:extLst>
          </p:cNvPr>
          <p:cNvSpPr/>
          <p:nvPr/>
        </p:nvSpPr>
        <p:spPr>
          <a:xfrm>
            <a:off x="2142893" y="20677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434A02-0914-D243-4D94-B0319964BC2C}"/>
              </a:ext>
            </a:extLst>
          </p:cNvPr>
          <p:cNvSpPr/>
          <p:nvPr/>
        </p:nvSpPr>
        <p:spPr>
          <a:xfrm>
            <a:off x="2237817" y="20677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BC7EE5-FD3E-8811-BFBE-660B06650AF8}"/>
              </a:ext>
            </a:extLst>
          </p:cNvPr>
          <p:cNvSpPr/>
          <p:nvPr/>
        </p:nvSpPr>
        <p:spPr>
          <a:xfrm>
            <a:off x="2332740" y="20677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920229" y="3095457"/>
            <a:ext cx="5625783" cy="232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color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("color");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onColorChange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ctx.strokeStyle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ctx.fillStyle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color.addEventListener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onColorChange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2142893" y="297197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2237817" y="297197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2332740" y="297197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2695A3-0D2A-4E6A-B449-5D9EB3F2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76" y="2144591"/>
            <a:ext cx="2628900" cy="321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0E733-A989-1AB9-9BFD-C044D49BAF3D}"/>
              </a:ext>
            </a:extLst>
          </p:cNvPr>
          <p:cNvSpPr txBox="1"/>
          <p:nvPr/>
        </p:nvSpPr>
        <p:spPr>
          <a:xfrm>
            <a:off x="5549706" y="4232093"/>
            <a:ext cx="1953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컬러 값이 변경될 때마다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이벤트가 발생합니다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4CD64D-59B7-FC4A-EF60-9AC166619446}"/>
              </a:ext>
            </a:extLst>
          </p:cNvPr>
          <p:cNvCxnSpPr/>
          <p:nvPr/>
        </p:nvCxnSpPr>
        <p:spPr>
          <a:xfrm flipV="1">
            <a:off x="7462147" y="2895081"/>
            <a:ext cx="1415635" cy="12066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6B3CA-9FD5-E79C-E742-A90E5895D1B0}"/>
              </a:ext>
            </a:extLst>
          </p:cNvPr>
          <p:cNvSpPr/>
          <p:nvPr/>
        </p:nvSpPr>
        <p:spPr>
          <a:xfrm>
            <a:off x="3460830" y="4225649"/>
            <a:ext cx="2037145" cy="49682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07D0F-F770-D485-264D-878E4CD93678}"/>
              </a:ext>
            </a:extLst>
          </p:cNvPr>
          <p:cNvSpPr txBox="1"/>
          <p:nvPr/>
        </p:nvSpPr>
        <p:spPr>
          <a:xfrm>
            <a:off x="1920229" y="5610205"/>
            <a:ext cx="3962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50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strokeStyle</a:t>
            </a:r>
            <a:r>
              <a:rPr lang="en-US" altLang="ko-KR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선의 색을 설정할 수 있음 </a:t>
            </a:r>
            <a:endParaRPr lang="en-US" altLang="ko-KR" sz="1200" spc="-150" dirty="0">
              <a:solidFill>
                <a:prstClr val="black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50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fillStyle</a:t>
            </a:r>
            <a:r>
              <a:rPr lang="en-US" altLang="ko-KR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채우기 색을 설정할 수 있음</a:t>
            </a:r>
            <a:endParaRPr lang="en-US" altLang="ko-KR" sz="1200" spc="-150" dirty="0">
              <a:solidFill>
                <a:prstClr val="black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29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3706932" y="2277978"/>
            <a:ext cx="3624041" cy="232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class="color-options"&gt;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type="color" id="color" /&gt;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&lt;div</a:t>
            </a:r>
            <a:r>
              <a: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class="color-option"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style="background-color: #d35400"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data-color="#d35400"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&gt;&lt;/div&gt;</a:t>
            </a:r>
          </a:p>
          <a:p>
            <a:r>
              <a:rPr lang="en" altLang="ko-KR" sz="1400" dirty="0">
                <a:solidFill>
                  <a:srgbClr val="8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 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중략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div&gt;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3929596" y="2154500"/>
            <a:ext cx="45719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4024520" y="2154500"/>
            <a:ext cx="45719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4119443" y="2154500"/>
            <a:ext cx="45719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A7C4FE-F7E0-2E9B-3E61-FAEAE11E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31" y="1873620"/>
            <a:ext cx="783761" cy="366433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4CBCC0-98A6-FDA8-06B2-37FA42CE2783}"/>
              </a:ext>
            </a:extLst>
          </p:cNvPr>
          <p:cNvCxnSpPr/>
          <p:nvPr/>
        </p:nvCxnSpPr>
        <p:spPr>
          <a:xfrm flipV="1">
            <a:off x="6636492" y="2154500"/>
            <a:ext cx="1273216" cy="820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47EF89-4548-BD68-4261-2CAEDC816227}"/>
              </a:ext>
            </a:extLst>
          </p:cNvPr>
          <p:cNvCxnSpPr/>
          <p:nvPr/>
        </p:nvCxnSpPr>
        <p:spPr>
          <a:xfrm flipV="1">
            <a:off x="7180503" y="2760596"/>
            <a:ext cx="596451" cy="8159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1C6B3B-4F13-31E6-E8F3-7CC250339A2D}"/>
              </a:ext>
            </a:extLst>
          </p:cNvPr>
          <p:cNvSpPr txBox="1"/>
          <p:nvPr/>
        </p:nvSpPr>
        <p:spPr>
          <a:xfrm>
            <a:off x="3706932" y="4796963"/>
            <a:ext cx="3624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색상을 직접 선택하는 것이 아니라 색을 몇 가지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정해놓고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선택 값으로 변경하는 기능입니다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1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F33D05-E4DF-4A0C-BFE0-D7A27961964A}"/>
              </a:ext>
            </a:extLst>
          </p:cNvPr>
          <p:cNvGrpSpPr/>
          <p:nvPr/>
        </p:nvGrpSpPr>
        <p:grpSpPr>
          <a:xfrm>
            <a:off x="2362001" y="2341404"/>
            <a:ext cx="7467998" cy="2818389"/>
            <a:chOff x="2174875" y="2196005"/>
            <a:chExt cx="7467998" cy="281838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4FA-7CFB-51B7-113D-FCE0A01FE152}"/>
                </a:ext>
              </a:extLst>
            </p:cNvPr>
            <p:cNvSpPr/>
            <p:nvPr/>
          </p:nvSpPr>
          <p:spPr>
            <a:xfrm>
              <a:off x="2174875" y="2319482"/>
              <a:ext cx="7467998" cy="269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colorOptions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Array.from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document.getElementsByClassName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("color-option"));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b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onColorClick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(event)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const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event.target.dataset.color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ctx.strokeStyle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ctx.fillStyle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color.value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endPara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colorOptions.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forEach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((</a:t>
              </a: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 =&gt;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onColorClick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));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178F4D-2E1C-EF1C-47FC-F896B3E32D94}"/>
                </a:ext>
              </a:extLst>
            </p:cNvPr>
            <p:cNvSpPr/>
            <p:nvPr/>
          </p:nvSpPr>
          <p:spPr>
            <a:xfrm>
              <a:off x="2397539" y="2196005"/>
              <a:ext cx="45719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F40CC01-3C3D-DEEC-0E42-B71DC9BD2D57}"/>
                </a:ext>
              </a:extLst>
            </p:cNvPr>
            <p:cNvSpPr/>
            <p:nvPr/>
          </p:nvSpPr>
          <p:spPr>
            <a:xfrm>
              <a:off x="2492463" y="2196005"/>
              <a:ext cx="45719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345A6C-16E6-2A88-D520-D4C66E422BF3}"/>
                </a:ext>
              </a:extLst>
            </p:cNvPr>
            <p:cNvSpPr/>
            <p:nvPr/>
          </p:nvSpPr>
          <p:spPr>
            <a:xfrm>
              <a:off x="2587386" y="2196005"/>
              <a:ext cx="45719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D42B25B-C05A-0EC0-05B7-82C8971692AB}"/>
              </a:ext>
            </a:extLst>
          </p:cNvPr>
          <p:cNvSpPr txBox="1"/>
          <p:nvPr/>
        </p:nvSpPr>
        <p:spPr>
          <a:xfrm>
            <a:off x="7961906" y="2001150"/>
            <a:ext cx="3624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colorOptions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배열이 아니라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형식을 닮은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Collection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객체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이므로 </a:t>
            </a:r>
            <a:r>
              <a:rPr lang="en-US" altLang="ko-KR" sz="1400" spc="-150" dirty="0" err="1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Array.from</a:t>
            </a:r>
            <a:r>
              <a:rPr lang="ko-KR" altLang="en-US" sz="1400" spc="-150" dirty="0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을 사용하여 자바스크립트 배열 객체로 </a:t>
            </a:r>
            <a:r>
              <a:rPr lang="ko-KR" altLang="en-US" sz="1400" spc="-150" dirty="0" err="1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재선언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해준다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B317C0-85EC-E751-61CA-5309338A8E6C}"/>
              </a:ext>
            </a:extLst>
          </p:cNvPr>
          <p:cNvCxnSpPr>
            <a:stCxn id="14" idx="1"/>
          </p:cNvCxnSpPr>
          <p:nvPr/>
        </p:nvCxnSpPr>
        <p:spPr>
          <a:xfrm flipH="1">
            <a:off x="5034987" y="2370482"/>
            <a:ext cx="2926919" cy="3693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B08C4-F8AB-43EE-A177-DEA70BD0564C}"/>
              </a:ext>
            </a:extLst>
          </p:cNvPr>
          <p:cNvSpPr txBox="1"/>
          <p:nvPr/>
        </p:nvSpPr>
        <p:spPr>
          <a:xfrm>
            <a:off x="2362001" y="4992582"/>
            <a:ext cx="4368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Array.from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통하여 자바스크립트 배열 객체로 바꿔준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colorOptions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forEach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문을 사용할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DCE37AE-E308-2E7E-9DD2-9D05D7398184}"/>
              </a:ext>
            </a:extLst>
          </p:cNvPr>
          <p:cNvCxnSpPr/>
          <p:nvPr/>
        </p:nvCxnSpPr>
        <p:spPr>
          <a:xfrm>
            <a:off x="2362001" y="4992582"/>
            <a:ext cx="267298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AAF569-7C8C-E742-D5B6-51606B321CBD}"/>
              </a:ext>
            </a:extLst>
          </p:cNvPr>
          <p:cNvSpPr/>
          <p:nvPr/>
        </p:nvSpPr>
        <p:spPr>
          <a:xfrm>
            <a:off x="5335929" y="3206187"/>
            <a:ext cx="1394757" cy="3472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1B5CD1-2734-C1AE-8685-D2FDF5E9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9" y="3769316"/>
            <a:ext cx="2501900" cy="5715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2D0E77-EC67-E2CD-DFB9-B1E76F054B66}"/>
              </a:ext>
            </a:extLst>
          </p:cNvPr>
          <p:cNvCxnSpPr/>
          <p:nvPr/>
        </p:nvCxnSpPr>
        <p:spPr>
          <a:xfrm flipH="1" flipV="1">
            <a:off x="6096000" y="3553428"/>
            <a:ext cx="200628" cy="4338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5F82F6-6D94-E14D-E546-E3BFDF294E88}"/>
              </a:ext>
            </a:extLst>
          </p:cNvPr>
          <p:cNvSpPr/>
          <p:nvPr/>
        </p:nvSpPr>
        <p:spPr>
          <a:xfrm>
            <a:off x="2500132" y="3669175"/>
            <a:ext cx="1334025" cy="6716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 모드 변환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그리기 모드 변환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107159" y="1794482"/>
            <a:ext cx="6084095" cy="4427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("mode-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onModeClick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사용자가 채우기 모드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버튼 클릭하면 채우기 모드를 중지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ctxState.value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그리기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modeBtn.innerText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버튼의 텍스트를 그리기로 바꿈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document.querySelector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(".draw-mode").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style.display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"block";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 else {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사용자가 그리기 모드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true;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 모드 실행 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ctxState.value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modeBtn.innerText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그리기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document.querySelector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(".draw-mode").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style.display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"none";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onModeClick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329823" y="167100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424747" y="167100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519670" y="167100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18292B-2AD3-DF15-203A-4A8208BB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59" y="1899835"/>
            <a:ext cx="2971800" cy="1130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F9AEBD-851B-C3D9-80E6-7BCA8066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78" y="3261095"/>
            <a:ext cx="2984500" cy="2400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65D615-4E6D-22AA-6BFB-50F9BBA27C9D}"/>
              </a:ext>
            </a:extLst>
          </p:cNvPr>
          <p:cNvSpPr/>
          <p:nvPr/>
        </p:nvSpPr>
        <p:spPr>
          <a:xfrm>
            <a:off x="7920459" y="2500132"/>
            <a:ext cx="2971800" cy="5300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74DCBC-15B3-BE35-59F6-1BA44DFC98D7}"/>
              </a:ext>
            </a:extLst>
          </p:cNvPr>
          <p:cNvSpPr/>
          <p:nvPr/>
        </p:nvSpPr>
        <p:spPr>
          <a:xfrm>
            <a:off x="7936078" y="3869522"/>
            <a:ext cx="2971800" cy="5300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C2C92A-9E19-F1FC-7B0B-EA991FBF749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984111" y="2372810"/>
            <a:ext cx="1936348" cy="3923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3D8B9D-8D81-0242-F9DF-D21A099E6A5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972537" y="2416007"/>
            <a:ext cx="1963541" cy="17185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093266C-CD54-F9DA-6E72-496A240E1534}"/>
              </a:ext>
            </a:extLst>
          </p:cNvPr>
          <p:cNvSpPr/>
          <p:nvPr/>
        </p:nvSpPr>
        <p:spPr>
          <a:xfrm>
            <a:off x="7799445" y="4406068"/>
            <a:ext cx="3245066" cy="120376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0192637-2CB3-0B3C-9CA5-566F50CD4FDA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805914" y="4365484"/>
            <a:ext cx="993531" cy="64246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675531-A6E2-35EB-B981-92B50F6BFED6}"/>
              </a:ext>
            </a:extLst>
          </p:cNvPr>
          <p:cNvGrpSpPr/>
          <p:nvPr/>
        </p:nvGrpSpPr>
        <p:grpSpPr>
          <a:xfrm>
            <a:off x="1426069" y="1587150"/>
            <a:ext cx="9339862" cy="3683700"/>
            <a:chOff x="-220949" y="1324536"/>
            <a:chExt cx="9339862" cy="36837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2329B6-9952-4A1F-889F-4E80EFF785F9}"/>
                </a:ext>
              </a:extLst>
            </p:cNvPr>
            <p:cNvGrpSpPr/>
            <p:nvPr/>
          </p:nvGrpSpPr>
          <p:grpSpPr>
            <a:xfrm>
              <a:off x="-220949" y="1324536"/>
              <a:ext cx="3072663" cy="2949449"/>
              <a:chOff x="56599" y="1363038"/>
              <a:chExt cx="3072663" cy="29494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6B4D4-EC90-4266-AA36-8D5433E09AA5}"/>
                  </a:ext>
                </a:extLst>
              </p:cNvPr>
              <p:cNvSpPr txBox="1"/>
              <p:nvPr/>
            </p:nvSpPr>
            <p:spPr>
              <a:xfrm>
                <a:off x="56599" y="3327602"/>
                <a:ext cx="307266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CANVAS API</a:t>
                </a:r>
              </a:p>
              <a:p>
                <a:pPr marL="0" marR="0" lvl="0" indent="0" algn="ctr" defTabSz="914400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CANVAS API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에</a:t>
                </a:r>
                <a:endPara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pPr marL="0" marR="0" lvl="0" indent="0" algn="ctr" defTabSz="914400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대한 간단한 소개</a:t>
                </a:r>
                <a:endPara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C3AB7A1-9056-44BB-9A19-AF23F464A277}"/>
                  </a:ext>
                </a:extLst>
              </p:cNvPr>
              <p:cNvGrpSpPr/>
              <p:nvPr/>
            </p:nvGrpSpPr>
            <p:grpSpPr>
              <a:xfrm>
                <a:off x="1105050" y="1363038"/>
                <a:ext cx="1349392" cy="1928803"/>
                <a:chOff x="1153175" y="1363038"/>
                <a:chExt cx="1349392" cy="192880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834C1F-7A90-473A-BA0C-B851EF52A01A}"/>
                    </a:ext>
                  </a:extLst>
                </p:cNvPr>
                <p:cNvSpPr txBox="1"/>
                <p:nvPr/>
              </p:nvSpPr>
              <p:spPr>
                <a:xfrm rot="5400000">
                  <a:off x="1273873" y="1242340"/>
                  <a:ext cx="1107996" cy="134939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01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875A814-022D-433D-92F3-B1664B79B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2400702"/>
                  <a:ext cx="0" cy="89113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0521B2-7AC1-4949-A10F-86BAE495A0AF}"/>
                </a:ext>
              </a:extLst>
            </p:cNvPr>
            <p:cNvGrpSpPr/>
            <p:nvPr/>
          </p:nvGrpSpPr>
          <p:grpSpPr>
            <a:xfrm>
              <a:off x="3198800" y="1919441"/>
              <a:ext cx="2233283" cy="3088795"/>
              <a:chOff x="3239054" y="1759981"/>
              <a:chExt cx="2233283" cy="308879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EE38FE-C363-40C8-A9C8-44E0B374A797}"/>
                  </a:ext>
                </a:extLst>
              </p:cNvPr>
              <p:cNvSpPr txBox="1"/>
              <p:nvPr/>
            </p:nvSpPr>
            <p:spPr>
              <a:xfrm>
                <a:off x="3239054" y="4079335"/>
                <a:ext cx="223328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MEME-MAKER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3 Light" panose="020B0303030302020204" pitchFamily="34" charset="-127"/>
                  </a:rPr>
                  <a:t>클론코딩</a:t>
                </a:r>
                <a:endParaRPr lang="en-US" altLang="ko-KR" sz="140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8EB1347-2B74-47AC-B967-777434ED6AA4}"/>
                  </a:ext>
                </a:extLst>
              </p:cNvPr>
              <p:cNvGrpSpPr/>
              <p:nvPr/>
            </p:nvGrpSpPr>
            <p:grpSpPr>
              <a:xfrm>
                <a:off x="3814541" y="1759981"/>
                <a:ext cx="1349392" cy="2243581"/>
                <a:chOff x="1072943" y="573962"/>
                <a:chExt cx="1349392" cy="224358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209C9C3-ABB7-4321-A014-A558CC6B7A93}"/>
                    </a:ext>
                  </a:extLst>
                </p:cNvPr>
                <p:cNvSpPr txBox="1"/>
                <p:nvPr/>
              </p:nvSpPr>
              <p:spPr>
                <a:xfrm rot="5400000">
                  <a:off x="1193641" y="453264"/>
                  <a:ext cx="1107996" cy="134939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02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D59C8CB-20AD-46E5-A3AD-0F2832F5A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1535711"/>
                  <a:ext cx="0" cy="128183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896B4A-67DE-4851-82B6-1E11B82AC2E9}"/>
                </a:ext>
              </a:extLst>
            </p:cNvPr>
            <p:cNvGrpSpPr/>
            <p:nvPr/>
          </p:nvGrpSpPr>
          <p:grpSpPr>
            <a:xfrm>
              <a:off x="6046250" y="2065710"/>
              <a:ext cx="3072663" cy="2881201"/>
              <a:chOff x="6046250" y="2065710"/>
              <a:chExt cx="3072663" cy="288120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3123675-B045-4600-87C4-6D2C984B4E2E}"/>
                  </a:ext>
                </a:extLst>
              </p:cNvPr>
              <p:cNvGrpSpPr/>
              <p:nvPr/>
            </p:nvGrpSpPr>
            <p:grpSpPr>
              <a:xfrm flipV="1">
                <a:off x="7109707" y="2606287"/>
                <a:ext cx="1349392" cy="2340624"/>
                <a:chOff x="1114674" y="1966041"/>
                <a:chExt cx="1349392" cy="132155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FC9BC1-E6AE-482E-8D81-C3F4FCF49E6C}"/>
                    </a:ext>
                  </a:extLst>
                </p:cNvPr>
                <p:cNvSpPr txBox="1"/>
                <p:nvPr/>
              </p:nvSpPr>
              <p:spPr>
                <a:xfrm rot="5400000">
                  <a:off x="1476574" y="1604141"/>
                  <a:ext cx="625592" cy="1349392"/>
                </a:xfrm>
                <a:prstGeom prst="rect">
                  <a:avLst/>
                </a:prstGeom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03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8DBE83C-0210-4585-B2A4-80CAD33B9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2580766"/>
                  <a:ext cx="0" cy="70682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336F6A-FE22-471B-9C8B-B2E49F1FF573}"/>
                  </a:ext>
                </a:extLst>
              </p:cNvPr>
              <p:cNvSpPr txBox="1"/>
              <p:nvPr/>
            </p:nvSpPr>
            <p:spPr>
              <a:xfrm>
                <a:off x="6046250" y="2065710"/>
                <a:ext cx="3072663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배운 점</a:t>
                </a: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채우기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&amp;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전체 지우기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       채우기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&amp;</a:t>
              </a:r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전체 지우기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572992" y="1965743"/>
            <a:ext cx="5475991" cy="1841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onCanvasClick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fillRect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 0, CANVAS_WIDTH, CANVAS_HEIGHT);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onCanvasClick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destroyBtn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("destroy-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795656" y="184226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890580" y="184226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985503" y="184226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1581589" y="4092826"/>
            <a:ext cx="5475991" cy="207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onDestoryClick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(confirm("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전부 지워집니다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 </a:t>
            </a:r>
            <a:r>
              <a:rPr lang="ko-KR" altLang="en-US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지우시겠습니까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?"))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ctx.fillStyle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"white";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ctx.fillRect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(0, 0,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canvas.width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canvas.height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destroyBtn.addEventListener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onDestoryClick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1804253" y="3969347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1899177" y="3969347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8E5C9A-34E6-8D07-27E6-5820B0AE5415}"/>
              </a:ext>
            </a:extLst>
          </p:cNvPr>
          <p:cNvSpPr txBox="1"/>
          <p:nvPr/>
        </p:nvSpPr>
        <p:spPr>
          <a:xfrm>
            <a:off x="7048983" y="4761507"/>
            <a:ext cx="3624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캔버스에 그려져 있는 그림을 모두 지우는 것도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하얀 색의 캔버스 크기의 사각형으로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덮어주는 기능이라고 볼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1994100" y="3969347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B4139-992A-64BF-380B-03E3F2D42F71}"/>
              </a:ext>
            </a:extLst>
          </p:cNvPr>
          <p:cNvSpPr txBox="1"/>
          <p:nvPr/>
        </p:nvSpPr>
        <p:spPr>
          <a:xfrm>
            <a:off x="7048983" y="2624723"/>
            <a:ext cx="3624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캔버스를 같은 색으로 덮는 기능은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크기의 사각형으로 덮어준다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07C2-CB42-5419-6B2B-42839ECFF8E7}"/>
              </a:ext>
            </a:extLst>
          </p:cNvPr>
          <p:cNvSpPr txBox="1"/>
          <p:nvPr/>
        </p:nvSpPr>
        <p:spPr>
          <a:xfrm>
            <a:off x="7716790" y="5707187"/>
            <a:ext cx="3624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지우개 기능도 선 색상을 캔버스와 같은 색으로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만들어 지워지는 것으로 구현되었다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83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이미지 업로드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이미지 업로드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572992" y="1965744"/>
            <a:ext cx="5475991" cy="139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label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for="file-input"&gt;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이미지 추가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type="file" id="file-input" 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accept="image/*"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/&gt;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label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795656" y="184226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890580" y="184226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985503" y="184226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1581589" y="3561079"/>
            <a:ext cx="5475991" cy="2897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onFileChange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file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event.target.files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URL.createObjectURL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(file);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image = new Image();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image.src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image.onload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function ()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drawImage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(image, 0, 0, CANVAS_WIDTH, CANVAS_HEIGHT)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fileInput.value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null;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};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fileInput.addEventListener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("change",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onFileChange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1804253" y="343760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1899177" y="343760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1994100" y="343760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B4139-992A-64BF-380B-03E3F2D42F71}"/>
              </a:ext>
            </a:extLst>
          </p:cNvPr>
          <p:cNvSpPr txBox="1"/>
          <p:nvPr/>
        </p:nvSpPr>
        <p:spPr>
          <a:xfrm>
            <a:off x="7057580" y="1965744"/>
            <a:ext cx="34406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Input type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이용하면 업로드 창을 만들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Accept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속성을 활용하면 업로드 파일의 확장자를 제한할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17E74D7-BE60-42F2-DCB0-2A5EB6E7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89" y="5230999"/>
            <a:ext cx="1661984" cy="1121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87172-F0AF-1C08-991C-53951967DC38}"/>
              </a:ext>
            </a:extLst>
          </p:cNvPr>
          <p:cNvSpPr txBox="1"/>
          <p:nvPr/>
        </p:nvSpPr>
        <p:spPr>
          <a:xfrm>
            <a:off x="4837800" y="3598801"/>
            <a:ext cx="4306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Input file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multiple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속성을 추가하면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리스트로 받아올 수도 있음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하나만 올렸기 때문에 </a:t>
            </a:r>
            <a:r>
              <a:rPr lang="ko-KR" altLang="en-US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배열의 </a:t>
            </a:r>
            <a:r>
              <a:rPr lang="en-US" altLang="ko-KR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</a:t>
            </a:r>
            <a:r>
              <a:rPr lang="ko-KR" altLang="en-US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번째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가져온다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EDDD8B-5EE2-FF06-4ED0-85AB897BB024}"/>
              </a:ext>
            </a:extLst>
          </p:cNvPr>
          <p:cNvCxnSpPr>
            <a:stCxn id="10" idx="1"/>
          </p:cNvCxnSpPr>
          <p:nvPr/>
        </p:nvCxnSpPr>
        <p:spPr>
          <a:xfrm flipH="1">
            <a:off x="4653023" y="3921967"/>
            <a:ext cx="184777" cy="19862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0CD9E8-DF63-2A2C-C539-4F6066FF4B29}"/>
              </a:ext>
            </a:extLst>
          </p:cNvPr>
          <p:cNvSpPr txBox="1"/>
          <p:nvPr/>
        </p:nvSpPr>
        <p:spPr>
          <a:xfrm>
            <a:off x="7057579" y="4402788"/>
            <a:ext cx="4436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URL.createObjectURL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();</a:t>
            </a:r>
          </a:p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주어진 객체를 가리키는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DOMString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반환해준다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68C7-6517-06F7-B442-9B8DB608D3B5}"/>
              </a:ext>
            </a:extLst>
          </p:cNvPr>
          <p:cNvSpPr txBox="1"/>
          <p:nvPr/>
        </p:nvSpPr>
        <p:spPr>
          <a:xfrm>
            <a:off x="8994997" y="4738195"/>
            <a:ext cx="44360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Document of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23D20-08D0-6056-6A28-291C8081A199}"/>
              </a:ext>
            </a:extLst>
          </p:cNvPr>
          <p:cNvSpPr txBox="1"/>
          <p:nvPr/>
        </p:nvSpPr>
        <p:spPr>
          <a:xfrm>
            <a:off x="4210229" y="5456494"/>
            <a:ext cx="4436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로딩이 되면 캔버스 좌표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0,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크기만큼 이미지를 그린다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3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2555623" y="2495890"/>
            <a:ext cx="5475991" cy="200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("text-input");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textFill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("text-fill");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textStroke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("text-stroke");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폰트 스타일 변경 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isTextStroke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  <a:endParaRPr lang="ko-KR" altLang="en-US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2778287" y="2372411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2873211" y="2372411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2968134" y="2372411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1EC43E-5946-4920-7477-F3B57B6E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39" y="2495890"/>
            <a:ext cx="1989048" cy="12611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B37FDC-750A-243B-A52D-6EFDEB6C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48" y="3839772"/>
            <a:ext cx="1508439" cy="14901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4B0478-85B9-F410-BB9F-CBF01792EB2D}"/>
              </a:ext>
            </a:extLst>
          </p:cNvPr>
          <p:cNvSpPr txBox="1"/>
          <p:nvPr/>
        </p:nvSpPr>
        <p:spPr>
          <a:xfrm>
            <a:off x="4186318" y="4584849"/>
            <a:ext cx="38193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텍스트를 입력 후 캔버스의 원하는 위치에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더블클릭하면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입력한 텍스트가 삽입되는 기능이다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우선 텍스트 외곽선과 채움 기능을 함께 작성했다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91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3E7069-2E09-8CFA-181E-35EA6254E5FF}"/>
              </a:ext>
            </a:extLst>
          </p:cNvPr>
          <p:cNvGrpSpPr/>
          <p:nvPr/>
        </p:nvGrpSpPr>
        <p:grpSpPr>
          <a:xfrm>
            <a:off x="316538" y="3991576"/>
            <a:ext cx="5475991" cy="2561096"/>
            <a:chOff x="316538" y="1842264"/>
            <a:chExt cx="5475991" cy="25610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8F8DAB-9BCD-7B70-8C2F-836B2A97D0E3}"/>
                </a:ext>
              </a:extLst>
            </p:cNvPr>
            <p:cNvSpPr/>
            <p:nvPr/>
          </p:nvSpPr>
          <p:spPr>
            <a:xfrm>
              <a:off x="316538" y="1965743"/>
              <a:ext cx="5475991" cy="2437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endPara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false;</a:t>
              </a:r>
              <a: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//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글씨 채우기</a:t>
              </a:r>
              <a:endPara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textFill.addEventListener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);</a:t>
              </a:r>
            </a:p>
            <a:p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true;</a:t>
              </a:r>
              <a: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//</a:t>
              </a:r>
              <a:r>
                <a:rPr lang="ko-KR" altLang="en-US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글씨 외곽선</a:t>
              </a:r>
              <a:endPara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textStroke.addEventListener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);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859F61-1B4A-2E9A-A434-CF9653AD8C93}"/>
                </a:ext>
              </a:extLst>
            </p:cNvPr>
            <p:cNvSpPr/>
            <p:nvPr/>
          </p:nvSpPr>
          <p:spPr>
            <a:xfrm>
              <a:off x="539202" y="1842264"/>
              <a:ext cx="58552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AB26ED0-1F7F-DEC4-E64E-65826A04D250}"/>
                </a:ext>
              </a:extLst>
            </p:cNvPr>
            <p:cNvSpPr/>
            <p:nvPr/>
          </p:nvSpPr>
          <p:spPr>
            <a:xfrm>
              <a:off x="634126" y="1842264"/>
              <a:ext cx="58552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F3CC62A-3CE9-5CA3-423B-289735066659}"/>
                </a:ext>
              </a:extLst>
            </p:cNvPr>
            <p:cNvSpPr/>
            <p:nvPr/>
          </p:nvSpPr>
          <p:spPr>
            <a:xfrm>
              <a:off x="729049" y="1842264"/>
              <a:ext cx="58552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903BA-EB53-589B-146C-1301C3CF965A}"/>
              </a:ext>
            </a:extLst>
          </p:cNvPr>
          <p:cNvSpPr/>
          <p:nvPr/>
        </p:nvSpPr>
        <p:spPr>
          <a:xfrm>
            <a:off x="6399471" y="1916620"/>
            <a:ext cx="5475991" cy="370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onDblClick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ctx.save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text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textInput.value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1;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isTextStroke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?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strokeText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ctx.restore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dblclick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onDblClick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9BE42B-714E-4BE5-B375-2292394EAF33}"/>
              </a:ext>
            </a:extLst>
          </p:cNvPr>
          <p:cNvSpPr/>
          <p:nvPr/>
        </p:nvSpPr>
        <p:spPr>
          <a:xfrm>
            <a:off x="6622135" y="17931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84A8E4-2B39-EE2F-D566-2E0267AE83B0}"/>
              </a:ext>
            </a:extLst>
          </p:cNvPr>
          <p:cNvSpPr/>
          <p:nvPr/>
        </p:nvSpPr>
        <p:spPr>
          <a:xfrm>
            <a:off x="6717059" y="17931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0888A-7698-8630-9AD8-0B090A34E838}"/>
              </a:ext>
            </a:extLst>
          </p:cNvPr>
          <p:cNvSpPr/>
          <p:nvPr/>
        </p:nvSpPr>
        <p:spPr>
          <a:xfrm>
            <a:off x="6811982" y="17931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401C3-687C-5B91-660E-ADD95C301DD9}"/>
              </a:ext>
            </a:extLst>
          </p:cNvPr>
          <p:cNvGrpSpPr/>
          <p:nvPr/>
        </p:nvGrpSpPr>
        <p:grpSpPr>
          <a:xfrm>
            <a:off x="316537" y="1798659"/>
            <a:ext cx="5475991" cy="2127594"/>
            <a:chOff x="1241068" y="-343654"/>
            <a:chExt cx="5475991" cy="21275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6758EA-27AF-671A-978F-0B8C9E97B2F1}"/>
                </a:ext>
              </a:extLst>
            </p:cNvPr>
            <p:cNvSpPr/>
            <p:nvPr/>
          </p:nvSpPr>
          <p:spPr>
            <a:xfrm>
              <a:off x="1241068" y="-220175"/>
              <a:ext cx="5475991" cy="2004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endPara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textInput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("text-input");</a:t>
              </a: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("text-fill");</a:t>
              </a: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("text-stroke");</a:t>
              </a:r>
            </a:p>
            <a:p>
              <a:endPara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/* </a:t>
              </a:r>
              <a:r>
                <a:rPr lang="ko-KR" altLang="en-US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폰트 스타일 변경 *</a:t>
              </a:r>
              <a:r>
                <a:rPr lang="en-US" altLang="ko-KR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</a:t>
              </a:r>
              <a:endParaRPr lang="ko-KR" altLang="en-US" sz="14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false;</a:t>
              </a:r>
              <a:endPara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64F7A7-19B2-CBC5-C662-26F6EFB992E2}"/>
                </a:ext>
              </a:extLst>
            </p:cNvPr>
            <p:cNvSpPr/>
            <p:nvPr/>
          </p:nvSpPr>
          <p:spPr>
            <a:xfrm>
              <a:off x="1463732" y="-343654"/>
              <a:ext cx="58552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87F9040-D226-39F7-743A-D4B4B677D39F}"/>
                </a:ext>
              </a:extLst>
            </p:cNvPr>
            <p:cNvSpPr/>
            <p:nvPr/>
          </p:nvSpPr>
          <p:spPr>
            <a:xfrm>
              <a:off x="1558656" y="-343654"/>
              <a:ext cx="58552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A921840-58EE-9908-1C75-4AF4BB518524}"/>
                </a:ext>
              </a:extLst>
            </p:cNvPr>
            <p:cNvSpPr/>
            <p:nvPr/>
          </p:nvSpPr>
          <p:spPr>
            <a:xfrm>
              <a:off x="1653579" y="-343654"/>
              <a:ext cx="58552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00425C3-28D8-99F4-13FD-31E81FE7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56" y="1915373"/>
            <a:ext cx="2395572" cy="381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BA0342-4AB9-2935-1481-6173E6AB5FC4}"/>
              </a:ext>
            </a:extLst>
          </p:cNvPr>
          <p:cNvSpPr txBox="1"/>
          <p:nvPr/>
        </p:nvSpPr>
        <p:spPr>
          <a:xfrm>
            <a:off x="2709316" y="4115055"/>
            <a:ext cx="308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버튼에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true, false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지정하고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함수에서 값을 변경한 후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F9E49-08F0-A2C2-CA2C-4F4BAE4811EC}"/>
              </a:ext>
            </a:extLst>
          </p:cNvPr>
          <p:cNvSpPr txBox="1"/>
          <p:nvPr/>
        </p:nvSpPr>
        <p:spPr>
          <a:xfrm>
            <a:off x="8632538" y="3531098"/>
            <a:ext cx="308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 연산자로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 , false </a:t>
            </a:r>
          </a:p>
          <a:p>
            <a:pPr algn="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 메서드 다르게 지정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E6231B7-7450-1C1B-0F7A-26B368FF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019" y="5495819"/>
            <a:ext cx="2269443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443859" y="3520647"/>
            <a:ext cx="5475991" cy="21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fontIndex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 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fontSelect.options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selectedIndex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fontFamily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fontIndex.value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ctx.font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`${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textSize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px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${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fontFamily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}`;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666523" y="3397168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761447" y="3397168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856370" y="3397168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903BA-EB53-589B-146C-1301C3CF965A}"/>
              </a:ext>
            </a:extLst>
          </p:cNvPr>
          <p:cNvSpPr/>
          <p:nvPr/>
        </p:nvSpPr>
        <p:spPr>
          <a:xfrm>
            <a:off x="6399471" y="2256720"/>
            <a:ext cx="5475991" cy="190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&lt;select id="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font-select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value="serif"&gt;serif&lt;/option&gt;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dotum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dotum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&lt;/option&gt;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gulim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gulim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&lt;/option&gt;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&lt;/select&gt;</a:t>
            </a:r>
          </a:p>
          <a:p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9BE42B-714E-4BE5-B375-2292394EAF33}"/>
              </a:ext>
            </a:extLst>
          </p:cNvPr>
          <p:cNvSpPr/>
          <p:nvPr/>
        </p:nvSpPr>
        <p:spPr>
          <a:xfrm>
            <a:off x="6622135" y="21332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84A8E4-2B39-EE2F-D566-2E0267AE83B0}"/>
              </a:ext>
            </a:extLst>
          </p:cNvPr>
          <p:cNvSpPr/>
          <p:nvPr/>
        </p:nvSpPr>
        <p:spPr>
          <a:xfrm>
            <a:off x="6717059" y="21332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0888A-7698-8630-9AD8-0B090A34E838}"/>
              </a:ext>
            </a:extLst>
          </p:cNvPr>
          <p:cNvSpPr/>
          <p:nvPr/>
        </p:nvSpPr>
        <p:spPr>
          <a:xfrm>
            <a:off x="6811982" y="21332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6758EA-27AF-671A-978F-0B8C9E97B2F1}"/>
              </a:ext>
            </a:extLst>
          </p:cNvPr>
          <p:cNvSpPr/>
          <p:nvPr/>
        </p:nvSpPr>
        <p:spPr>
          <a:xfrm>
            <a:off x="443858" y="2262239"/>
            <a:ext cx="5475991" cy="9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font-select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64F7A7-19B2-CBC5-C662-26F6EFB992E2}"/>
              </a:ext>
            </a:extLst>
          </p:cNvPr>
          <p:cNvSpPr/>
          <p:nvPr/>
        </p:nvSpPr>
        <p:spPr>
          <a:xfrm>
            <a:off x="666522" y="213875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7F9040-D226-39F7-743A-D4B4B677D39F}"/>
              </a:ext>
            </a:extLst>
          </p:cNvPr>
          <p:cNvSpPr/>
          <p:nvPr/>
        </p:nvSpPr>
        <p:spPr>
          <a:xfrm>
            <a:off x="761446" y="213875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921840-58EE-9908-1C75-4AF4BB518524}"/>
              </a:ext>
            </a:extLst>
          </p:cNvPr>
          <p:cNvSpPr/>
          <p:nvPr/>
        </p:nvSpPr>
        <p:spPr>
          <a:xfrm>
            <a:off x="856369" y="213875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865B8-0B99-1FC4-92E1-77828B969F23}"/>
              </a:ext>
            </a:extLst>
          </p:cNvPr>
          <p:cNvSpPr txBox="1"/>
          <p:nvPr/>
        </p:nvSpPr>
        <p:spPr>
          <a:xfrm>
            <a:off x="443858" y="5752645"/>
            <a:ext cx="4290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textSize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사이즈 수정 할 때와 같은 방식의 코드를 적용했다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4CAF8-C586-BB10-8055-F2C89427D820}"/>
              </a:ext>
            </a:extLst>
          </p:cNvPr>
          <p:cNvSpPr/>
          <p:nvPr/>
        </p:nvSpPr>
        <p:spPr>
          <a:xfrm>
            <a:off x="9641711" y="2817082"/>
            <a:ext cx="625033" cy="79865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호 31">
            <a:extLst>
              <a:ext uri="{FF2B5EF4-FFF2-40B4-BE49-F238E27FC236}">
                <a16:creationId xmlns:a16="http://schemas.microsoft.com/office/drawing/2014/main" id="{BAFAC79A-B5E3-8A92-BC4A-C6178FB8E430}"/>
              </a:ext>
            </a:extLst>
          </p:cNvPr>
          <p:cNvSpPr/>
          <p:nvPr/>
        </p:nvSpPr>
        <p:spPr>
          <a:xfrm rot="20907827">
            <a:off x="3967185" y="3654615"/>
            <a:ext cx="6100871" cy="1283623"/>
          </a:xfrm>
          <a:prstGeom prst="arc">
            <a:avLst>
              <a:gd name="adj1" fmla="val 21468456"/>
              <a:gd name="adj2" fmla="val 10769215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ED27BE-2001-D35A-CE1D-C6E97EBAE331}"/>
              </a:ext>
            </a:extLst>
          </p:cNvPr>
          <p:cNvSpPr txBox="1"/>
          <p:nvPr/>
        </p:nvSpPr>
        <p:spPr>
          <a:xfrm>
            <a:off x="6054254" y="5012101"/>
            <a:ext cx="30832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자바스크립트의 템플릿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리터럴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 표기법 사용하여 실제로는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ctx.font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=“50px serif”;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식이 생성됨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20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저장하기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저장하기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2515867" y="2397249"/>
            <a:ext cx="5475991" cy="2897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saveBtn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("save-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onSaveClick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toDataURL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a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document.createElement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("a");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a.href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a.download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myDrawing.png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saveBtn.addEventListener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onSaveClick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2738531" y="227377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2833455" y="227377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2928378" y="227377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A96EE-5EFF-D640-FB46-B41C899EE78A}"/>
              </a:ext>
            </a:extLst>
          </p:cNvPr>
          <p:cNvSpPr txBox="1"/>
          <p:nvPr/>
        </p:nvSpPr>
        <p:spPr>
          <a:xfrm>
            <a:off x="5463965" y="3105834"/>
            <a:ext cx="430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데이터를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 하는 메소드를 사용하여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캔버스의 데이터를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주소화한다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923DE9FF-44BE-8F93-98BF-998BEBCFD46C}"/>
              </a:ext>
            </a:extLst>
          </p:cNvPr>
          <p:cNvSpPr/>
          <p:nvPr/>
        </p:nvSpPr>
        <p:spPr>
          <a:xfrm rot="1596761">
            <a:off x="5394392" y="3625817"/>
            <a:ext cx="755373" cy="1613114"/>
          </a:xfrm>
          <a:prstGeom prst="arc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2EBC3-B7A8-B0F8-FC4E-9CA53ACD384A}"/>
              </a:ext>
            </a:extLst>
          </p:cNvPr>
          <p:cNvSpPr txBox="1"/>
          <p:nvPr/>
        </p:nvSpPr>
        <p:spPr>
          <a:xfrm>
            <a:off x="6341921" y="3814419"/>
            <a:ext cx="430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&lt;a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href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=“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download=“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myDrawing.png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”&gt;&lt;/a&gt;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식의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다운로드 링크를 만들어준다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2478FB-8B6A-6DAB-8704-F8B21B5D553A}"/>
              </a:ext>
            </a:extLst>
          </p:cNvPr>
          <p:cNvCxnSpPr>
            <a:stCxn id="15" idx="1"/>
          </p:cNvCxnSpPr>
          <p:nvPr/>
        </p:nvCxnSpPr>
        <p:spPr>
          <a:xfrm flipH="1">
            <a:off x="5073103" y="3336667"/>
            <a:ext cx="390862" cy="2054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0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배운 점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80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5350510" y="893988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배운 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배운 점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3CC8FE-F827-AF7A-55D2-01CBAAF7B8CF}"/>
              </a:ext>
            </a:extLst>
          </p:cNvPr>
          <p:cNvSpPr txBox="1"/>
          <p:nvPr/>
        </p:nvSpPr>
        <p:spPr>
          <a:xfrm>
            <a:off x="1968818" y="2644170"/>
            <a:ext cx="82770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주요 메서드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(), stroke(), fill(),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fillrect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…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etc</a:t>
            </a:r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getElementById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querySelector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사용하여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필요한 요소를 선언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속성값 확인하기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이벤트에 맞는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function 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작성하며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true, false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활용하여 기능 전환하기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자바스크립의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백틱을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활용한 템플릿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리터럴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문자 표기법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41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CANVAS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21320" y="2748409"/>
            <a:ext cx="43750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란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400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&lt;canvas&gt;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엘리먼트를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통해 사용자에게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그래픽을 그리기 위한 수단을 제공하며 애니메이션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게임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시각화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사진 조작 및 실시간 비디오 처리를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위해 사용됩니다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주로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2D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그래픽에 중점을 두고 있으며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WebGL API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사용하면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2D, 3D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 그릴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93988"/>
            <a:ext cx="4631635" cy="794388"/>
            <a:chOff x="3890878" y="973885"/>
            <a:chExt cx="4631635" cy="7943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984750" y="973885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CANVAS API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“HTML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에 그림 그리기 위한 수단을 제공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CANVAS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6549888" y="2921532"/>
            <a:ext cx="3467237" cy="179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//HTML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canvas&gt;&lt;/canvas&gt;</a:t>
            </a:r>
            <a:endParaRPr kumimoji="1"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6656998" y="2788007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550846" y="2389503"/>
            <a:ext cx="6096000" cy="2078994"/>
            <a:chOff x="2335694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4514230" cy="2078994"/>
              <a:chOff x="2427701" y="1915691"/>
              <a:chExt cx="4514230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2318" y="3492047"/>
                <a:ext cx="441961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335694" y="2629729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1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35876" y="3447811"/>
            <a:ext cx="4375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선언한 이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엘레멘트를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파일에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의 메서드와 속성을 설정해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원하는 기능을 만들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>
            <a:cxnSpLocks/>
          </p:cNvCxnSpPr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완성한 모습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6EBE32-46D1-4CC2-051E-6ABF763D6737}"/>
              </a:ext>
            </a:extLst>
          </p:cNvPr>
          <p:cNvGrpSpPr/>
          <p:nvPr/>
        </p:nvGrpSpPr>
        <p:grpSpPr>
          <a:xfrm>
            <a:off x="6549888" y="2707736"/>
            <a:ext cx="3467237" cy="2184934"/>
            <a:chOff x="6549888" y="2654665"/>
            <a:chExt cx="3467237" cy="218493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878B2C89-1C6A-0CB6-F897-38E294D6DCC4}"/>
                </a:ext>
              </a:extLst>
            </p:cNvPr>
            <p:cNvSpPr/>
            <p:nvPr/>
          </p:nvSpPr>
          <p:spPr>
            <a:xfrm>
              <a:off x="6549888" y="2654665"/>
              <a:ext cx="3467237" cy="2184934"/>
            </a:xfrm>
            <a:prstGeom prst="roundRect">
              <a:avLst>
                <a:gd name="adj" fmla="val 63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6549888" y="2868461"/>
              <a:ext cx="3467237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HTML</a:t>
              </a:r>
            </a:p>
            <a:p>
              <a:r>
                <a:rPr kumimoji="1" lang="en-US" altLang="ko-KR" dirty="0">
                  <a:solidFill>
                    <a:schemeClr val="tx1"/>
                  </a:solidFill>
                </a:rPr>
                <a:t>&lt;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canvas&gt;&lt;/canvas&gt;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6656998" y="2734936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63AD1F-B887-4B11-B2A6-B4004BE1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75" y="484103"/>
            <a:ext cx="9957184" cy="58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35876" y="3447811"/>
            <a:ext cx="4375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선언한 이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엘레멘트를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파일에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의 메서드와 속성을 설정해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원하는 기능을 만들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C7CA27-82D7-269B-D57E-0F871140FB9F}"/>
              </a:ext>
            </a:extLst>
          </p:cNvPr>
          <p:cNvGrpSpPr/>
          <p:nvPr/>
        </p:nvGrpSpPr>
        <p:grpSpPr>
          <a:xfrm>
            <a:off x="6549888" y="2788007"/>
            <a:ext cx="3467237" cy="1924747"/>
            <a:chOff x="6549888" y="2788007"/>
            <a:chExt cx="3467237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6549888" y="2921532"/>
              <a:ext cx="3467237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HTML</a:t>
              </a:r>
            </a:p>
            <a:p>
              <a:r>
                <a:rPr kumimoji="1" lang="en-US" altLang="ko-KR" dirty="0">
                  <a:solidFill>
                    <a:schemeClr val="tx1"/>
                  </a:solidFill>
                </a:rPr>
                <a:t>&lt;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canvas&gt;&lt;/canvas&gt;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6656998" y="2788007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6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76280B-4971-09F3-2780-8E9D9023A0FE}"/>
              </a:ext>
            </a:extLst>
          </p:cNvPr>
          <p:cNvGrpSpPr/>
          <p:nvPr/>
        </p:nvGrpSpPr>
        <p:grpSpPr>
          <a:xfrm>
            <a:off x="3199039" y="2199334"/>
            <a:ext cx="5793921" cy="1924747"/>
            <a:chOff x="3199039" y="2199334"/>
            <a:chExt cx="5793921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3199039" y="2332859"/>
              <a:ext cx="5793921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</a:p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const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canvas =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document.querySelector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“canvas”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); </a:t>
              </a:r>
              <a:b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const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ctx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canavs.getContext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“2</a:t>
              </a:r>
              <a:r>
                <a:rPr kumimoji="1" lang="en-US" altLang="ko-KR" b="1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”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3306149" y="2199334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2163203" y="4432094"/>
            <a:ext cx="7907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사용하면서 자주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사용하는 기본값으로 값이 변하지 않도록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const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상수 선언 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getContext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줄임말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설정 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위에서 </a:t>
            </a:r>
            <a:r>
              <a:rPr lang="ko-KR" altLang="en-US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사용되며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‘2d’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선언해야 그림판처럼 사용할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58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E8CE33-BAA3-7790-17DF-B215026FD4EE}"/>
              </a:ext>
            </a:extLst>
          </p:cNvPr>
          <p:cNvGrpSpPr/>
          <p:nvPr/>
        </p:nvGrpSpPr>
        <p:grpSpPr>
          <a:xfrm>
            <a:off x="3199039" y="2199334"/>
            <a:ext cx="5793921" cy="1924747"/>
            <a:chOff x="3199039" y="2199334"/>
            <a:chExt cx="5793921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3199039" y="2332859"/>
              <a:ext cx="5793921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</a:p>
            <a:p>
              <a:r>
                <a:rPr lang="en" altLang="ko-KR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CANVAS_WIDTH = 800;</a:t>
              </a:r>
            </a:p>
            <a:p>
              <a:r>
                <a:rPr lang="en" altLang="ko-KR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CANVAS_HEIGHT = 800;</a:t>
              </a:r>
            </a:p>
            <a:p>
              <a:b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canvas.width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CANVAS_WIDTH;</a:t>
              </a:r>
            </a:p>
            <a:p>
              <a:r>
                <a:rPr lang="en" altLang="ko-KR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canvas.height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CANVAS_HEIGHT;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3306149" y="2199334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2163203" y="4432094"/>
            <a:ext cx="7907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CANVAS_WIDTH, CANVAS_HEIGHT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800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*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800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설정했습니다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숫자로 크기를 설정하지 않으면 캔버스 위에서 그림을 그렸을 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우리가 원하는 비율과 위치에 그려지지 않습니다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CC81C9-0050-0A4E-7B3B-9CFAF540D1E6}"/>
              </a:ext>
            </a:extLst>
          </p:cNvPr>
          <p:cNvSpPr/>
          <p:nvPr/>
        </p:nvSpPr>
        <p:spPr>
          <a:xfrm>
            <a:off x="4144415" y="-19050"/>
            <a:ext cx="8047585" cy="68579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3000">
                <a:schemeClr val="accent3">
                  <a:lumMod val="0"/>
                  <a:lumOff val="100000"/>
                  <a:alpha val="81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121FF6-D719-CB89-A345-73283607C997}"/>
              </a:ext>
            </a:extLst>
          </p:cNvPr>
          <p:cNvGrpSpPr/>
          <p:nvPr/>
        </p:nvGrpSpPr>
        <p:grpSpPr>
          <a:xfrm>
            <a:off x="6034995" y="1080056"/>
            <a:ext cx="5581650" cy="5061513"/>
            <a:chOff x="6034995" y="1080056"/>
            <a:chExt cx="5581650" cy="50615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C6DB654-B0AA-BD2B-C6A9-0809A1FD4B3C}"/>
                </a:ext>
              </a:extLst>
            </p:cNvPr>
            <p:cNvGrpSpPr/>
            <p:nvPr/>
          </p:nvGrpSpPr>
          <p:grpSpPr>
            <a:xfrm>
              <a:off x="6034995" y="1451814"/>
              <a:ext cx="5581650" cy="4689755"/>
              <a:chOff x="6324600" y="2081159"/>
              <a:chExt cx="5581650" cy="468975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6D637EE-0297-EED8-692B-799A047AFFF5}"/>
                  </a:ext>
                </a:extLst>
              </p:cNvPr>
              <p:cNvGrpSpPr/>
              <p:nvPr/>
            </p:nvGrpSpPr>
            <p:grpSpPr>
              <a:xfrm>
                <a:off x="6939642" y="2081159"/>
                <a:ext cx="4966608" cy="4623743"/>
                <a:chOff x="6939642" y="2081159"/>
                <a:chExt cx="4966608" cy="4623743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E254D56-B9B6-BB29-7004-3792E09E5D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39642" y="4303997"/>
                  <a:ext cx="2362200" cy="23622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CC197129-5D1D-C045-67CA-BC736FCC0E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3902" y="2081159"/>
                  <a:ext cx="2462348" cy="4623743"/>
                </a:xfrm>
                <a:prstGeom prst="rect">
                  <a:avLst/>
                </a:prstGeom>
              </p:spPr>
            </p:pic>
          </p:grp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89E5B1AD-1B0D-86CB-7994-D50E8BB06D4D}"/>
                  </a:ext>
                </a:extLst>
              </p:cNvPr>
              <p:cNvSpPr/>
              <p:nvPr/>
            </p:nvSpPr>
            <p:spPr>
              <a:xfrm>
                <a:off x="6324600" y="6005080"/>
                <a:ext cx="1894114" cy="76583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가로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세로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설정했을 때</a:t>
                </a:r>
              </a:p>
            </p:txBody>
          </p: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22F7DB94-933A-7474-1F41-F274D868693B}"/>
                  </a:ext>
                </a:extLst>
              </p:cNvPr>
              <p:cNvSpPr/>
              <p:nvPr/>
            </p:nvSpPr>
            <p:spPr>
              <a:xfrm>
                <a:off x="9443902" y="6005080"/>
                <a:ext cx="1877241" cy="7658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설정하지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않았을 때</a:t>
                </a: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ED9BC91-C724-FCD2-7D79-4A535F9C6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5535" y="1080056"/>
              <a:ext cx="2743200" cy="241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7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2303</Words>
  <Application>Microsoft Macintosh PowerPoint</Application>
  <PresentationFormat>와이드스크린</PresentationFormat>
  <Paragraphs>431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에스코어 드림 3 Light</vt:lpstr>
      <vt:lpstr>에스코어 드림 8 Heavy</vt:lpstr>
      <vt:lpstr>에스코어 드림 9 Black</vt:lpstr>
      <vt:lpstr>D2Coding</vt:lpstr>
      <vt:lpstr>D2Coding ligature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JY JEONG</cp:lastModifiedBy>
  <cp:revision>54</cp:revision>
  <dcterms:created xsi:type="dcterms:W3CDTF">2020-11-26T12:57:00Z</dcterms:created>
  <dcterms:modified xsi:type="dcterms:W3CDTF">2024-04-07T21:03:53Z</dcterms:modified>
</cp:coreProperties>
</file>