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8" r:id="rId2"/>
    <p:sldId id="256" r:id="rId3"/>
    <p:sldId id="257" r:id="rId4"/>
    <p:sldId id="260" r:id="rId5"/>
    <p:sldId id="266" r:id="rId6"/>
    <p:sldId id="280" r:id="rId7"/>
    <p:sldId id="271" r:id="rId8"/>
    <p:sldId id="272" r:id="rId9"/>
    <p:sldId id="273" r:id="rId10"/>
    <p:sldId id="275" r:id="rId11"/>
    <p:sldId id="276" r:id="rId12"/>
    <p:sldId id="274" r:id="rId13"/>
    <p:sldId id="293" r:id="rId14"/>
    <p:sldId id="277" r:id="rId15"/>
    <p:sldId id="278" r:id="rId16"/>
    <p:sldId id="279" r:id="rId17"/>
    <p:sldId id="282" r:id="rId18"/>
    <p:sldId id="283" r:id="rId19"/>
    <p:sldId id="284" r:id="rId20"/>
    <p:sldId id="286" r:id="rId21"/>
    <p:sldId id="287" r:id="rId22"/>
    <p:sldId id="288" r:id="rId23"/>
    <p:sldId id="290" r:id="rId24"/>
    <p:sldId id="292" r:id="rId25"/>
    <p:sldId id="291" r:id="rId26"/>
    <p:sldId id="289" r:id="rId27"/>
    <p:sldId id="270" r:id="rId28"/>
    <p:sldId id="267" r:id="rId29"/>
    <p:sldId id="268" r:id="rId30"/>
    <p:sldId id="26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5E74A-C185-4525-BE59-878895ACD92F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F0488-B195-47C2-B67D-EC9F3620D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8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FDBE-E144-42C2-B200-B7C12B86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2DB6BD-A4D8-452F-B138-2F033465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E118-0EB1-481F-B80B-5C38E9B1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CBDC-DD51-4A20-99A6-4A2096B4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898F6-357B-4AF0-9321-CF22F0B7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0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74D4F-0883-42D2-96FA-A2980A1E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5263C1-3B27-44CB-ADA3-EF80EAF6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DCC-DA42-47DA-82DB-E6573274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EB4A1-A687-4FEA-809E-FB06961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5B889-7445-444C-9E5E-2724805D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04D18-CEA4-41B5-8A7A-B5279EE3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160D-AE0F-43FC-BD8C-AAFAC7A99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2247-9CF5-412D-83FC-5294E705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7FFD9-C487-4CD6-AE5C-CED63F67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A5600-BE23-4692-8B09-265EB64F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0CC-A87F-4703-A9FA-547C7179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2BA0DF-1C15-465D-9A57-1CA36C4C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AA823-BFB1-449E-A1C8-27955F09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F6B7-9F0D-465A-A728-C766F9B3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24838-ADB7-40F6-A9E2-CFCFDF5B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4DBD0-682B-4A32-A695-0957620C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646C-5E03-466F-845B-135DFA7D0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2C69C-30C8-446E-8B56-6543285C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6CAD1-02C7-4280-A8B3-9058AF3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CBFCF-C366-4C9E-9139-AF6FC7B42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1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B866B-0D8F-46FD-A6AC-37CF423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77B94-07BA-4B7B-8066-6940791B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A79C4-E1F7-466D-BC45-71BF7F8D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FB45F9-A86E-4468-AAFB-785EB4B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B64E4-663E-45F9-870C-328282E0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FBF23C-738F-44D2-A61C-F542658A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8536-D58F-4E7C-8426-ABDBCD8D9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4CDDA-7E4E-4F10-BC48-CEE503B58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91F72-7C9A-4233-BD6E-096F0C4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462D89-0973-47E3-A921-19D978E11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AF3B71-1BF8-48AD-B0B7-C6F33100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1F4D91-B1C4-4BDA-920F-891B4C01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D50109-1799-4497-81A6-331A4DA3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C0577B-DD69-4715-A605-3C43B8EB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7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C8914-026C-4ADD-A8B0-877D11B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E3836-1305-490F-B0E2-32AA6D2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131218-87C5-4C65-8F24-4CF4E66B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F5299-D959-4667-803B-17CC7091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E8B252-2354-4DEB-BE0B-AE917286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B45D91-3AB6-4C16-B9E3-9BDED975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675DD5-C94A-4D7F-B63C-8D6C748C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3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6312-8DB6-4583-A630-8CCAE121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4A23D-C08A-4839-8F8F-B31268161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07010-6CBB-472D-AF50-14B45373F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E41D7-7361-4ABA-939E-A3D963E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4B605C-6279-4028-B42A-F059317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731B5-CB24-4EB7-82C8-423CF40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4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2CCA5-A3BD-4114-828F-9F00374B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84929-3150-469A-9DF5-FBA5FB7E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4B9BD-74D9-4B7A-B3B6-246916A0E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FDAF-CD0C-4170-B2F9-7D70C0B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6D8236-774B-42A1-9461-782F46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8A841-9BFA-462C-ACA3-406486F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3517A-4489-4563-B368-331AFAF5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EFD28-F0D3-4FBB-B10B-AB8B747E5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65865-B91F-42A2-9AB9-CB2D3DB7D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22C8-24D4-41BF-867D-974FC0EF2211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24938-1CC3-4ABF-89C8-D9DA026E4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5E21E-395C-4D76-B015-842DF543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D09E4-BCE1-4B3A-90ED-26E55CBEC2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6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anvasRenderingContext2D/beginPath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2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MEME–MAKER </a:t>
            </a:r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만들기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9B5270-93EA-4884-9C28-5BCE37603EE3}"/>
              </a:ext>
            </a:extLst>
          </p:cNvPr>
          <p:cNvGrpSpPr/>
          <p:nvPr/>
        </p:nvGrpSpPr>
        <p:grpSpPr>
          <a:xfrm>
            <a:off x="3187217" y="2370769"/>
            <a:ext cx="3080233" cy="338554"/>
            <a:chOff x="3187217" y="2427919"/>
            <a:chExt cx="3080233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1EB37A-4371-4D14-A4C4-2BB1144AF17E}"/>
                </a:ext>
              </a:extLst>
            </p:cNvPr>
            <p:cNvSpPr txBox="1"/>
            <p:nvPr/>
          </p:nvSpPr>
          <p:spPr>
            <a:xfrm>
              <a:off x="3187217" y="2427919"/>
              <a:ext cx="2852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pc="-150" dirty="0" err="1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노마드코더</a:t>
              </a:r>
              <a:r>
                <a:rPr lang="ko-KR" altLang="en-US" sz="1600" spc="-15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클론코딩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3742CBE-E2B7-4321-9ECE-865DBA21BE5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0" y="2709323"/>
              <a:ext cx="30162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3464618" y="3295649"/>
            <a:ext cx="3492773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214AE5-3333-429E-B51D-7A6516CFC740}"/>
              </a:ext>
            </a:extLst>
          </p:cNvPr>
          <p:cNvSpPr txBox="1"/>
          <p:nvPr/>
        </p:nvSpPr>
        <p:spPr>
          <a:xfrm>
            <a:off x="8080512" y="3295649"/>
            <a:ext cx="2587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정자윤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241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도형 그리기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도형 그리기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2246381" y="2743490"/>
            <a:ext cx="3203970" cy="2135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ctx.moveTo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(10, 10);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ctx.lineTo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(50, 10);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ctx.lineTo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(50, 50);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tx.lineTo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(10, 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50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ctx.lineTo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(10, 10);</a:t>
            </a:r>
            <a:endParaRPr lang="en-US" altLang="ko-KR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ctx.stroke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  <a:endParaRPr lang="en" altLang="ko-KR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458286-0430-910B-0AB0-5887BCAF5A1B}"/>
              </a:ext>
            </a:extLst>
          </p:cNvPr>
          <p:cNvGrpSpPr/>
          <p:nvPr/>
        </p:nvGrpSpPr>
        <p:grpSpPr>
          <a:xfrm>
            <a:off x="2353491" y="2609965"/>
            <a:ext cx="248399" cy="58156"/>
            <a:chOff x="9181575" y="2412816"/>
            <a:chExt cx="584550" cy="13778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3E85F39-8E37-59B9-77F2-03CFE44A6B8D}"/>
                </a:ext>
              </a:extLst>
            </p:cNvPr>
            <p:cNvSpPr/>
            <p:nvPr/>
          </p:nvSpPr>
          <p:spPr>
            <a:xfrm>
              <a:off x="9181575" y="2412816"/>
              <a:ext cx="137788" cy="1377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B5C885B-CEBC-6799-4BA9-168C1AD9E0DB}"/>
                </a:ext>
              </a:extLst>
            </p:cNvPr>
            <p:cNvSpPr/>
            <p:nvPr/>
          </p:nvSpPr>
          <p:spPr>
            <a:xfrm>
              <a:off x="9404956" y="2412816"/>
              <a:ext cx="137788" cy="1377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EA1AAB-3915-D9FE-1C1B-C827159B4077}"/>
                </a:ext>
              </a:extLst>
            </p:cNvPr>
            <p:cNvSpPr/>
            <p:nvPr/>
          </p:nvSpPr>
          <p:spPr>
            <a:xfrm>
              <a:off x="9628337" y="2412816"/>
              <a:ext cx="137788" cy="1377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58AC30-32AD-5AAC-08B7-5FB6A9697508}"/>
              </a:ext>
            </a:extLst>
          </p:cNvPr>
          <p:cNvSpPr txBox="1"/>
          <p:nvPr/>
        </p:nvSpPr>
        <p:spPr>
          <a:xfrm>
            <a:off x="5590392" y="2830945"/>
            <a:ext cx="4355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이렇게 해도 사각형을 그릴 수 있지만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도형과 관련한 메서드가 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8F35E5-B031-A08A-E1B7-B9483E6E9294}"/>
              </a:ext>
            </a:extLst>
          </p:cNvPr>
          <p:cNvSpPr/>
          <p:nvPr/>
        </p:nvSpPr>
        <p:spPr>
          <a:xfrm>
            <a:off x="5653433" y="3531939"/>
            <a:ext cx="4292186" cy="437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</a:rPr>
              <a:t>ctx.rect</a:t>
            </a:r>
            <a:r>
              <a:rPr kumimoji="1" lang="en-US" altLang="ko-KR" sz="1400" dirty="0">
                <a:solidFill>
                  <a:schemeClr val="tx1"/>
                </a:solidFill>
              </a:rPr>
              <a:t>( x, y, width, height ); // </a:t>
            </a:r>
            <a:r>
              <a:rPr kumimoji="1" lang="ko-KR" altLang="en-US" sz="1400" dirty="0">
                <a:solidFill>
                  <a:schemeClr val="tx1"/>
                </a:solidFill>
              </a:rPr>
              <a:t>직사각형</a:t>
            </a:r>
            <a:endParaRPr kumimoji="1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2221E0-04DD-7CAB-BEB8-44C1E4F70A62}"/>
              </a:ext>
            </a:extLst>
          </p:cNvPr>
          <p:cNvSpPr txBox="1"/>
          <p:nvPr/>
        </p:nvSpPr>
        <p:spPr>
          <a:xfrm>
            <a:off x="5590392" y="4147032"/>
            <a:ext cx="4355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외에도 반원과 원형도 그릴 수 있으나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오늘 코드에는 직사각형을 주로 사용하였습니다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78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그리기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그리기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2174875" y="2249423"/>
            <a:ext cx="5065699" cy="3160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u="sng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let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isPainting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false;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onMouseDown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누르고 있을 때</a:t>
            </a:r>
            <a:endParaRPr lang="en" altLang="ko-KR" sz="1400" b="0" dirty="0">
              <a:solidFill>
                <a:schemeClr val="accent6">
                  <a:lumMod val="75000"/>
                </a:schemeClr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isPainting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true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mousedown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onMouseDown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cancelPainting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클릭 뗐을 때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isPainting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false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mouseup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cancelPainting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E85F39-8E37-59B9-77F2-03CFE44A6B8D}"/>
              </a:ext>
            </a:extLst>
          </p:cNvPr>
          <p:cNvSpPr/>
          <p:nvPr/>
        </p:nvSpPr>
        <p:spPr>
          <a:xfrm>
            <a:off x="2397539" y="2125945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B5C885B-CEBC-6799-4BA9-168C1AD9E0DB}"/>
              </a:ext>
            </a:extLst>
          </p:cNvPr>
          <p:cNvSpPr/>
          <p:nvPr/>
        </p:nvSpPr>
        <p:spPr>
          <a:xfrm>
            <a:off x="2492463" y="2125945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EA1AAB-3915-D9FE-1C1B-C827159B4077}"/>
              </a:ext>
            </a:extLst>
          </p:cNvPr>
          <p:cNvSpPr/>
          <p:nvPr/>
        </p:nvSpPr>
        <p:spPr>
          <a:xfrm>
            <a:off x="2587386" y="2125945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010F8-263C-85D4-023B-5B83C8F204CD}"/>
              </a:ext>
            </a:extLst>
          </p:cNvPr>
          <p:cNvSpPr txBox="1"/>
          <p:nvPr/>
        </p:nvSpPr>
        <p:spPr>
          <a:xfrm>
            <a:off x="7462147" y="4395274"/>
            <a:ext cx="3360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마우스를 누르면서 움직이면 선을 긋고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마우스를 떼고 움직이면 선을 긋지 않는다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2DC74-308F-27F2-47E7-463B7A408129}"/>
              </a:ext>
            </a:extLst>
          </p:cNvPr>
          <p:cNvSpPr txBox="1"/>
          <p:nvPr/>
        </p:nvSpPr>
        <p:spPr>
          <a:xfrm>
            <a:off x="7462147" y="2671464"/>
            <a:ext cx="26389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좌표와 메서드를 사용하여 캔버스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위에 그림을 그릴 수도 있지만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그림판처럼 사용하기 위해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 이벤트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사용한 함수를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만들어 기능을 적용했습니다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7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그리기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그리기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2174875" y="2203123"/>
            <a:ext cx="5065699" cy="3160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onMove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마우스가 움직일 때</a:t>
            </a:r>
            <a:endParaRPr lang="en" altLang="ko-KR" sz="1400" b="0" dirty="0">
              <a:solidFill>
                <a:schemeClr val="accent6">
                  <a:lumMod val="75000"/>
                </a:schemeClr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if (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isPainting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 {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ctx.lineTo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ko-KR" altLang="en-US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isBrushFill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? 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ctx.fill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: 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ctx.stroke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return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}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ctx.beginPath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  <a:endParaRPr lang="ko-KR" altLang="en-US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ctx.moveTo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mousemove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onMove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E85F39-8E37-59B9-77F2-03CFE44A6B8D}"/>
              </a:ext>
            </a:extLst>
          </p:cNvPr>
          <p:cNvSpPr/>
          <p:nvPr/>
        </p:nvSpPr>
        <p:spPr>
          <a:xfrm>
            <a:off x="2397539" y="2079645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B5C885B-CEBC-6799-4BA9-168C1AD9E0DB}"/>
              </a:ext>
            </a:extLst>
          </p:cNvPr>
          <p:cNvSpPr/>
          <p:nvPr/>
        </p:nvSpPr>
        <p:spPr>
          <a:xfrm>
            <a:off x="2492463" y="2079645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EA1AAB-3915-D9FE-1C1B-C827159B4077}"/>
              </a:ext>
            </a:extLst>
          </p:cNvPr>
          <p:cNvSpPr/>
          <p:nvPr/>
        </p:nvSpPr>
        <p:spPr>
          <a:xfrm>
            <a:off x="2587386" y="2079645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58AC30-32AD-5AAC-08B7-5FB6A9697508}"/>
              </a:ext>
            </a:extLst>
          </p:cNvPr>
          <p:cNvSpPr txBox="1"/>
          <p:nvPr/>
        </p:nvSpPr>
        <p:spPr>
          <a:xfrm>
            <a:off x="3993684" y="3660116"/>
            <a:ext cx="2638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moveTo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~ 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lineTo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path </a:t>
            </a:r>
          </a:p>
          <a:p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ctx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새로운 경로를 만들어 주는 메서드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010F8-263C-85D4-023B-5B83C8F204CD}"/>
              </a:ext>
            </a:extLst>
          </p:cNvPr>
          <p:cNvSpPr txBox="1"/>
          <p:nvPr/>
        </p:nvSpPr>
        <p:spPr>
          <a:xfrm>
            <a:off x="7462147" y="4395274"/>
            <a:ext cx="33607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마우스를 누르면서 움직이면 선을 긋고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마우스를 떼고 움직이면 선을 긋지 않습니다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FED954-131F-B40D-8675-9914B5D1DEA3}"/>
              </a:ext>
            </a:extLst>
          </p:cNvPr>
          <p:cNvSpPr/>
          <p:nvPr/>
        </p:nvSpPr>
        <p:spPr>
          <a:xfrm>
            <a:off x="2339716" y="3945731"/>
            <a:ext cx="1329600" cy="2214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7855738-29EA-8DC2-3488-A5D87F344939}"/>
              </a:ext>
            </a:extLst>
          </p:cNvPr>
          <p:cNvCxnSpPr>
            <a:stCxn id="28" idx="1"/>
          </p:cNvCxnSpPr>
          <p:nvPr/>
        </p:nvCxnSpPr>
        <p:spPr>
          <a:xfrm flipH="1">
            <a:off x="3834157" y="3890949"/>
            <a:ext cx="159527" cy="1198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4DE853-C301-3FEC-A5F0-E7536FD99042}"/>
              </a:ext>
            </a:extLst>
          </p:cNvPr>
          <p:cNvSpPr txBox="1"/>
          <p:nvPr/>
        </p:nvSpPr>
        <p:spPr>
          <a:xfrm>
            <a:off x="7462147" y="2671464"/>
            <a:ext cx="26389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좌표와 메서드를 사용하여 캔버스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위에 그림을 그릴 수도 있지만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그림판처럼 사용하기 위해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마우스 이벤트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사용한 함수를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만들어 기능을 적용했습니다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0D5DD06-7B90-1420-08C8-D5846233E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76" y="3266547"/>
            <a:ext cx="1226184" cy="1159904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89528A4-F364-BE21-530C-C1D2EE655EA8}"/>
              </a:ext>
            </a:extLst>
          </p:cNvPr>
          <p:cNvCxnSpPr/>
          <p:nvPr/>
        </p:nvCxnSpPr>
        <p:spPr>
          <a:xfrm flipH="1">
            <a:off x="1562582" y="3530278"/>
            <a:ext cx="2488557" cy="5261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79442A-0FDC-3779-7C9D-99E8021C255D}"/>
              </a:ext>
            </a:extLst>
          </p:cNvPr>
          <p:cNvCxnSpPr>
            <a:cxnSpLocks/>
          </p:cNvCxnSpPr>
          <p:nvPr/>
        </p:nvCxnSpPr>
        <p:spPr>
          <a:xfrm flipH="1">
            <a:off x="1562582" y="3530278"/>
            <a:ext cx="3873168" cy="1736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B4E334E4-7FB3-BCD7-B6A9-25F9E990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06" y="2984352"/>
            <a:ext cx="1741669" cy="4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4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그리기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– </a:t>
              </a:r>
              <a:r>
                <a:rPr lang="en-US" altLang="ko-KR" spc="-150" dirty="0" err="1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beginPath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();”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그리기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2174875" y="2203123"/>
            <a:ext cx="5065699" cy="3160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 </a:t>
            </a:r>
          </a:p>
          <a:p>
            <a:endParaRPr kumimoji="1" lang="en-US" altLang="ko-KR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accent6">
                    <a:lumMod val="75000"/>
                  </a:schemeClr>
                </a:solidFill>
              </a:rPr>
              <a:t>// First path</a:t>
            </a:r>
          </a:p>
          <a:p>
            <a:r>
              <a:rPr kumimoji="1" lang="en-US" altLang="ko-KR" sz="1100" b="1" dirty="0" err="1">
                <a:solidFill>
                  <a:schemeClr val="accent2">
                    <a:lumMod val="75000"/>
                  </a:schemeClr>
                </a:solidFill>
              </a:rPr>
              <a:t>ctx.beginPath</a:t>
            </a:r>
            <a:r>
              <a:rPr kumimoji="1"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r>
              <a:rPr kumimoji="1" lang="en-US" altLang="ko-KR" sz="1100" dirty="0" err="1">
                <a:solidFill>
                  <a:schemeClr val="tx1"/>
                </a:solidFill>
              </a:rPr>
              <a:t>ctx.strokeStyle</a:t>
            </a:r>
            <a:r>
              <a:rPr kumimoji="1" lang="en-US" altLang="ko-KR" sz="1100" dirty="0">
                <a:solidFill>
                  <a:schemeClr val="tx1"/>
                </a:solidFill>
              </a:rPr>
              <a:t> = "blue";</a:t>
            </a:r>
          </a:p>
          <a:p>
            <a:r>
              <a:rPr kumimoji="1" lang="en-US" altLang="ko-KR" sz="1100" dirty="0" err="1">
                <a:solidFill>
                  <a:schemeClr val="tx1"/>
                </a:solidFill>
              </a:rPr>
              <a:t>ctx.moveTo</a:t>
            </a:r>
            <a:r>
              <a:rPr kumimoji="1" lang="en-US" altLang="ko-KR" sz="1100" dirty="0">
                <a:solidFill>
                  <a:schemeClr val="tx1"/>
                </a:solidFill>
              </a:rPr>
              <a:t>(20, 20);</a:t>
            </a:r>
          </a:p>
          <a:p>
            <a:r>
              <a:rPr kumimoji="1" lang="en-US" altLang="ko-KR" sz="1100" dirty="0" err="1">
                <a:solidFill>
                  <a:schemeClr val="tx1"/>
                </a:solidFill>
              </a:rPr>
              <a:t>ctx.lineTo</a:t>
            </a:r>
            <a:r>
              <a:rPr kumimoji="1" lang="en-US" altLang="ko-KR" sz="1100" dirty="0">
                <a:solidFill>
                  <a:schemeClr val="tx1"/>
                </a:solidFill>
              </a:rPr>
              <a:t>(200, 20);</a:t>
            </a:r>
          </a:p>
          <a:p>
            <a:r>
              <a:rPr kumimoji="1" lang="en-US" altLang="ko-KR" sz="1100" dirty="0" err="1">
                <a:solidFill>
                  <a:schemeClr val="tx1"/>
                </a:solidFill>
              </a:rPr>
              <a:t>ctx.stroke</a:t>
            </a:r>
            <a:r>
              <a:rPr kumimoji="1" lang="en-US" altLang="ko-KR" sz="1100" dirty="0">
                <a:solidFill>
                  <a:schemeClr val="tx1"/>
                </a:solidFill>
              </a:rPr>
              <a:t>();</a:t>
            </a:r>
          </a:p>
          <a:p>
            <a:endParaRPr kumimoji="1" lang="en-US" altLang="ko-KR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ko-KR" sz="1100" dirty="0">
                <a:solidFill>
                  <a:schemeClr val="accent6">
                    <a:lumMod val="75000"/>
                  </a:schemeClr>
                </a:solidFill>
              </a:rPr>
              <a:t>// Second path</a:t>
            </a:r>
          </a:p>
          <a:p>
            <a:r>
              <a:rPr kumimoji="1" lang="en-US" altLang="ko-KR" sz="1100" dirty="0" err="1">
                <a:solidFill>
                  <a:schemeClr val="accent2">
                    <a:lumMod val="75000"/>
                  </a:schemeClr>
                </a:solidFill>
              </a:rPr>
              <a:t>ctx.beginPath</a:t>
            </a:r>
            <a:r>
              <a:rPr kumimoji="1" lang="en-US" altLang="ko-KR" sz="1100" dirty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r>
              <a:rPr kumimoji="1" lang="en-US" altLang="ko-KR" sz="1100" dirty="0" err="1">
                <a:solidFill>
                  <a:schemeClr val="tx1"/>
                </a:solidFill>
              </a:rPr>
              <a:t>ctx.strokeStyle</a:t>
            </a:r>
            <a:r>
              <a:rPr kumimoji="1" lang="en-US" altLang="ko-KR" sz="1100" dirty="0">
                <a:solidFill>
                  <a:schemeClr val="tx1"/>
                </a:solidFill>
              </a:rPr>
              <a:t> = "green";</a:t>
            </a:r>
          </a:p>
          <a:p>
            <a:r>
              <a:rPr kumimoji="1" lang="en-US" altLang="ko-KR" sz="1100" dirty="0" err="1">
                <a:solidFill>
                  <a:schemeClr val="tx1"/>
                </a:solidFill>
              </a:rPr>
              <a:t>ctx.moveTo</a:t>
            </a:r>
            <a:r>
              <a:rPr kumimoji="1" lang="en-US" altLang="ko-KR" sz="1100" dirty="0">
                <a:solidFill>
                  <a:schemeClr val="tx1"/>
                </a:solidFill>
              </a:rPr>
              <a:t>(20, 20);</a:t>
            </a:r>
          </a:p>
          <a:p>
            <a:r>
              <a:rPr kumimoji="1" lang="en-US" altLang="ko-KR" sz="1100" dirty="0" err="1">
                <a:solidFill>
                  <a:schemeClr val="tx1"/>
                </a:solidFill>
              </a:rPr>
              <a:t>ctx.lineTo</a:t>
            </a:r>
            <a:r>
              <a:rPr kumimoji="1" lang="en-US" altLang="ko-KR" sz="1100" dirty="0">
                <a:solidFill>
                  <a:schemeClr val="tx1"/>
                </a:solidFill>
              </a:rPr>
              <a:t>(120, 120);</a:t>
            </a:r>
          </a:p>
          <a:p>
            <a:r>
              <a:rPr kumimoji="1" lang="en-US" altLang="ko-KR" sz="1100" dirty="0" err="1">
                <a:solidFill>
                  <a:schemeClr val="tx1"/>
                </a:solidFill>
              </a:rPr>
              <a:t>ctx.stroke</a:t>
            </a:r>
            <a:r>
              <a:rPr kumimoji="1" lang="en-US" altLang="ko-KR" sz="11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E85F39-8E37-59B9-77F2-03CFE44A6B8D}"/>
              </a:ext>
            </a:extLst>
          </p:cNvPr>
          <p:cNvSpPr/>
          <p:nvPr/>
        </p:nvSpPr>
        <p:spPr>
          <a:xfrm>
            <a:off x="2397539" y="2079645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B5C885B-CEBC-6799-4BA9-168C1AD9E0DB}"/>
              </a:ext>
            </a:extLst>
          </p:cNvPr>
          <p:cNvSpPr/>
          <p:nvPr/>
        </p:nvSpPr>
        <p:spPr>
          <a:xfrm>
            <a:off x="2492463" y="2079645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EA1AAB-3915-D9FE-1C1B-C827159B4077}"/>
              </a:ext>
            </a:extLst>
          </p:cNvPr>
          <p:cNvSpPr/>
          <p:nvPr/>
        </p:nvSpPr>
        <p:spPr>
          <a:xfrm>
            <a:off x="2587386" y="2079645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4DE853-C301-3FEC-A5F0-E7536FD99042}"/>
              </a:ext>
            </a:extLst>
          </p:cNvPr>
          <p:cNvSpPr txBox="1"/>
          <p:nvPr/>
        </p:nvSpPr>
        <p:spPr>
          <a:xfrm>
            <a:off x="7378146" y="3090720"/>
            <a:ext cx="263897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u="sng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beginPath</a:t>
            </a:r>
            <a:r>
              <a:rPr lang="en-US" altLang="ko-KR" sz="1400" i="1" u="sng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()l; </a:t>
            </a:r>
            <a:r>
              <a:rPr lang="ko-KR" altLang="en-US" sz="1400" i="1" u="sng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없다면</a:t>
            </a:r>
            <a:r>
              <a:rPr lang="en-US" altLang="ko-KR" sz="1400" i="1" u="sng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하나의 경로에서 계속 이어져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색 변경을 하면 캔버스에 그려진 경로 전체에 색 변경이 적용됩니다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2DF8C69-5684-C97D-F70D-4632F6B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05" y="2354490"/>
            <a:ext cx="2931068" cy="28574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B010F8-263C-85D4-023B-5B83C8F204CD}"/>
              </a:ext>
            </a:extLst>
          </p:cNvPr>
          <p:cNvSpPr txBox="1"/>
          <p:nvPr/>
        </p:nvSpPr>
        <p:spPr>
          <a:xfrm>
            <a:off x="2286752" y="5101704"/>
            <a:ext cx="49538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1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공식 문서 </a:t>
            </a:r>
            <a:r>
              <a:rPr lang="en-US" altLang="ko-KR" sz="11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: </a:t>
            </a:r>
            <a:r>
              <a:rPr lang="ko-KR" altLang="en-US" sz="11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 </a:t>
            </a:r>
            <a:r>
              <a:rPr lang="en-US" altLang="ko-KR" sz="11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mdn</a:t>
            </a:r>
            <a:r>
              <a:rPr lang="ko-KR" altLang="en-US" sz="11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 </a:t>
            </a:r>
            <a:r>
              <a:rPr lang="en-US" altLang="ko-KR" sz="11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web</a:t>
            </a:r>
            <a:r>
              <a:rPr lang="ko-KR" altLang="en-US" sz="11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 </a:t>
            </a:r>
            <a:r>
              <a:rPr lang="en-US" altLang="ko-KR" sz="11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hlinkClick r:id="rId3"/>
              </a:rPr>
              <a:t>docs_</a:t>
            </a:r>
            <a:endParaRPr lang="en-US" altLang="ko-KR" sz="11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46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선의 굵기 변경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선의 굵기 변경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5679645" y="3272396"/>
            <a:ext cx="5065699" cy="1920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HTML</a:t>
            </a:r>
          </a:p>
          <a:p>
            <a:endParaRPr lang="en" altLang="ko-KR" sz="1400" u="sng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Brush Size :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rgbClr val="0070C0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type="text" id="brush-size" 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value="5"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/&gt;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px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rgbClr val="0070C0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type="range" 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value="5"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id="line-width" min="1" max="10" step="1" /&gt;</a:t>
            </a:r>
          </a:p>
          <a:p>
            <a:endParaRPr lang="en" altLang="ko-KR" sz="1400" b="0" u="sng" dirty="0">
              <a:solidFill>
                <a:schemeClr val="tx1"/>
              </a:solidFill>
              <a:effectLst/>
              <a:highlight>
                <a:srgbClr val="FFFF00"/>
              </a:highlight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E85F39-8E37-59B9-77F2-03CFE44A6B8D}"/>
              </a:ext>
            </a:extLst>
          </p:cNvPr>
          <p:cNvSpPr/>
          <p:nvPr/>
        </p:nvSpPr>
        <p:spPr>
          <a:xfrm>
            <a:off x="5902309" y="3148917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B5C885B-CEBC-6799-4BA9-168C1AD9E0DB}"/>
              </a:ext>
            </a:extLst>
          </p:cNvPr>
          <p:cNvSpPr/>
          <p:nvPr/>
        </p:nvSpPr>
        <p:spPr>
          <a:xfrm>
            <a:off x="5997233" y="3148917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EA1AAB-3915-D9FE-1C1B-C827159B4077}"/>
              </a:ext>
            </a:extLst>
          </p:cNvPr>
          <p:cNvSpPr/>
          <p:nvPr/>
        </p:nvSpPr>
        <p:spPr>
          <a:xfrm>
            <a:off x="6092156" y="3148917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010F8-263C-85D4-023B-5B83C8F204CD}"/>
              </a:ext>
            </a:extLst>
          </p:cNvPr>
          <p:cNvSpPr txBox="1"/>
          <p:nvPr/>
        </p:nvSpPr>
        <p:spPr>
          <a:xfrm>
            <a:off x="5679645" y="2344666"/>
            <a:ext cx="39620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슬라이더를 조정하면 브러시의 굵기가 바뀌고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현재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브러쉬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굵기의 값을 확인할 수 있도록 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86A268-51FA-26C4-2DFD-F582A687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65" y="2684430"/>
            <a:ext cx="3505603" cy="11108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45938B-B93C-FACC-A4AF-F99F0ACE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466" y="3979067"/>
            <a:ext cx="3393399" cy="83770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0DE9CFF-D18A-095D-95B0-392325AA0061}"/>
              </a:ext>
            </a:extLst>
          </p:cNvPr>
          <p:cNvSpPr/>
          <p:nvPr/>
        </p:nvSpPr>
        <p:spPr>
          <a:xfrm>
            <a:off x="8854633" y="3912243"/>
            <a:ext cx="879676" cy="41668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725939-2CD0-49FC-FBC8-844C0E445424}"/>
              </a:ext>
            </a:extLst>
          </p:cNvPr>
          <p:cNvSpPr/>
          <p:nvPr/>
        </p:nvSpPr>
        <p:spPr>
          <a:xfrm>
            <a:off x="7462147" y="4363656"/>
            <a:ext cx="1003645" cy="37039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BF4C9-A7C7-0226-BF78-8DF558D39854}"/>
              </a:ext>
            </a:extLst>
          </p:cNvPr>
          <p:cNvSpPr txBox="1"/>
          <p:nvPr/>
        </p:nvSpPr>
        <p:spPr>
          <a:xfrm>
            <a:off x="7753685" y="4826851"/>
            <a:ext cx="39620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기본 </a:t>
            </a:r>
            <a:r>
              <a:rPr lang="ko-KR" altLang="en-US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브러쉬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사이즈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5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설정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9EC8DC-D463-08DD-4E38-96D7FB9D0F58}"/>
              </a:ext>
            </a:extLst>
          </p:cNvPr>
          <p:cNvCxnSpPr/>
          <p:nvPr/>
        </p:nvCxnSpPr>
        <p:spPr>
          <a:xfrm flipV="1">
            <a:off x="9016678" y="4328932"/>
            <a:ext cx="173621" cy="49791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D9DA202-83F7-C256-2993-239CFFA40553}"/>
              </a:ext>
            </a:extLst>
          </p:cNvPr>
          <p:cNvCxnSpPr>
            <a:cxnSpLocks/>
          </p:cNvCxnSpPr>
          <p:nvPr/>
        </p:nvCxnSpPr>
        <p:spPr>
          <a:xfrm flipH="1" flipV="1">
            <a:off x="8492380" y="4577891"/>
            <a:ext cx="132945" cy="24896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선의 굵기 변경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선의 굵기 변경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573439-A338-5764-6653-F6CD2C3C60D0}"/>
              </a:ext>
            </a:extLst>
          </p:cNvPr>
          <p:cNvSpPr/>
          <p:nvPr/>
        </p:nvSpPr>
        <p:spPr>
          <a:xfrm>
            <a:off x="2140148" y="2156824"/>
            <a:ext cx="5625783" cy="149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lineWidth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("line-width");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brushSize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("brush-size");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ctx.lineWidth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lineWidth.value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</a:t>
            </a:r>
            <a:r>
              <a:rPr lang="ko-KR" altLang="en-US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브러쉬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굵기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ctx.lineCap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"round";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</a:t>
            </a:r>
            <a:r>
              <a:rPr lang="ko-KR" altLang="en-US" sz="1400" b="0" dirty="0" err="1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브러쉬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둥글게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4F92F-0866-9FD6-51C9-4B927B337C08}"/>
              </a:ext>
            </a:extLst>
          </p:cNvPr>
          <p:cNvSpPr/>
          <p:nvPr/>
        </p:nvSpPr>
        <p:spPr>
          <a:xfrm>
            <a:off x="2362812" y="2033346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434A02-0914-D243-4D94-B0319964BC2C}"/>
              </a:ext>
            </a:extLst>
          </p:cNvPr>
          <p:cNvSpPr/>
          <p:nvPr/>
        </p:nvSpPr>
        <p:spPr>
          <a:xfrm>
            <a:off x="2457736" y="2033346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BC7EE5-FD3E-8811-BFBE-660B06650AF8}"/>
              </a:ext>
            </a:extLst>
          </p:cNvPr>
          <p:cNvSpPr/>
          <p:nvPr/>
        </p:nvSpPr>
        <p:spPr>
          <a:xfrm>
            <a:off x="2552659" y="2033346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2140148" y="4043777"/>
            <a:ext cx="5625783" cy="1491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onLineWidthChange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ctx.lineWidth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event.target.value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brushSize.value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event.target.value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lineWidth.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u="sng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"change"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onLineWidthChange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2362812" y="3920299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2457736" y="3920299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2552659" y="3920299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1E7808E-E1EE-A161-99F8-4F71A0AAFDBB}"/>
              </a:ext>
            </a:extLst>
          </p:cNvPr>
          <p:cNvSpPr/>
          <p:nvPr/>
        </p:nvSpPr>
        <p:spPr>
          <a:xfrm>
            <a:off x="3692323" y="4537277"/>
            <a:ext cx="1979271" cy="50928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010F8-263C-85D4-023B-5B83C8F204CD}"/>
              </a:ext>
            </a:extLst>
          </p:cNvPr>
          <p:cNvSpPr txBox="1"/>
          <p:nvPr/>
        </p:nvSpPr>
        <p:spPr>
          <a:xfrm>
            <a:off x="7223769" y="4196271"/>
            <a:ext cx="3127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슬라이더의 값이 변경될 때마다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이벤트가 발생하여 값을 변경합니다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D2CEEBB-3478-318E-BDDE-5EB8F99904B9}"/>
              </a:ext>
            </a:extLst>
          </p:cNvPr>
          <p:cNvCxnSpPr/>
          <p:nvPr/>
        </p:nvCxnSpPr>
        <p:spPr>
          <a:xfrm flipH="1">
            <a:off x="5671594" y="4504181"/>
            <a:ext cx="1678330" cy="26161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1”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573439-A338-5764-6653-F6CD2C3C60D0}"/>
              </a:ext>
            </a:extLst>
          </p:cNvPr>
          <p:cNvSpPr/>
          <p:nvPr/>
        </p:nvSpPr>
        <p:spPr>
          <a:xfrm>
            <a:off x="1920229" y="2191219"/>
            <a:ext cx="5625783" cy="508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HTML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type="color" id="color" /&gt;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04F92F-0866-9FD6-51C9-4B927B337C08}"/>
              </a:ext>
            </a:extLst>
          </p:cNvPr>
          <p:cNvSpPr/>
          <p:nvPr/>
        </p:nvSpPr>
        <p:spPr>
          <a:xfrm>
            <a:off x="2142893" y="2067740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434A02-0914-D243-4D94-B0319964BC2C}"/>
              </a:ext>
            </a:extLst>
          </p:cNvPr>
          <p:cNvSpPr/>
          <p:nvPr/>
        </p:nvSpPr>
        <p:spPr>
          <a:xfrm>
            <a:off x="2237817" y="2067740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DBC7EE5-FD3E-8811-BFBE-660B06650AF8}"/>
              </a:ext>
            </a:extLst>
          </p:cNvPr>
          <p:cNvSpPr/>
          <p:nvPr/>
        </p:nvSpPr>
        <p:spPr>
          <a:xfrm>
            <a:off x="2332740" y="2067740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1920229" y="3095457"/>
            <a:ext cx="5625783" cy="2329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color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("color");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onColorChange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ctx.strokeStyle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event.target.value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ctx.fillStyle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event.target.value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color.addEventListener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"change"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onColorChange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2142893" y="2971979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2237817" y="2971979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2332740" y="2971979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2695A3-0D2A-4E6A-B449-5D9EB3F2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676" y="2144591"/>
            <a:ext cx="2628900" cy="321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40E733-A989-1AB9-9BFD-C044D49BAF3D}"/>
              </a:ext>
            </a:extLst>
          </p:cNvPr>
          <p:cNvSpPr txBox="1"/>
          <p:nvPr/>
        </p:nvSpPr>
        <p:spPr>
          <a:xfrm>
            <a:off x="5549706" y="4232093"/>
            <a:ext cx="1953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컬러 값이 변경될 때마다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이벤트가 발생합니다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4CD64D-59B7-FC4A-EF60-9AC166619446}"/>
              </a:ext>
            </a:extLst>
          </p:cNvPr>
          <p:cNvCxnSpPr/>
          <p:nvPr/>
        </p:nvCxnSpPr>
        <p:spPr>
          <a:xfrm flipV="1">
            <a:off x="7462147" y="2895081"/>
            <a:ext cx="1415635" cy="120669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E6B3CA-9FD5-E79C-E742-A90E5895D1B0}"/>
              </a:ext>
            </a:extLst>
          </p:cNvPr>
          <p:cNvSpPr/>
          <p:nvPr/>
        </p:nvSpPr>
        <p:spPr>
          <a:xfrm>
            <a:off x="3460830" y="4225649"/>
            <a:ext cx="2037145" cy="49682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07D0F-F770-D485-264D-878E4CD93678}"/>
              </a:ext>
            </a:extLst>
          </p:cNvPr>
          <p:cNvSpPr txBox="1"/>
          <p:nvPr/>
        </p:nvSpPr>
        <p:spPr>
          <a:xfrm>
            <a:off x="1920229" y="5610205"/>
            <a:ext cx="39620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150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strokeStyle</a:t>
            </a:r>
            <a:r>
              <a:rPr lang="en-US" altLang="ko-KR" sz="1200" spc="-150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1200" spc="-150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선의 색을 설정할 수 있음 </a:t>
            </a:r>
            <a:endParaRPr lang="en-US" altLang="ko-KR" sz="1200" spc="-150" dirty="0">
              <a:solidFill>
                <a:prstClr val="black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pc="-150" dirty="0" err="1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fillStyle</a:t>
            </a:r>
            <a:r>
              <a:rPr lang="en-US" altLang="ko-KR" sz="1200" spc="-150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: </a:t>
            </a:r>
            <a:r>
              <a:rPr lang="ko-KR" altLang="en-US" sz="1200" spc="-150" dirty="0">
                <a:solidFill>
                  <a:prstClr val="black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채우기 색을 설정할 수 있음</a:t>
            </a:r>
            <a:endParaRPr lang="en-US" altLang="ko-KR" sz="1200" spc="-150" dirty="0">
              <a:solidFill>
                <a:prstClr val="black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29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3706932" y="2277978"/>
            <a:ext cx="3624041" cy="2329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HTML</a:t>
            </a:r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div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class="color-options"&gt;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type="color" id="color" /&gt;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&lt;div</a:t>
            </a:r>
            <a:r>
              <a:rPr lang="en" altLang="ko-KR" sz="14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class="color-option"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style="background-color: #d35400"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" altLang="ko-KR" sz="14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data-color="#d35400"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&gt;&lt;/div&gt;</a:t>
            </a:r>
          </a:p>
          <a:p>
            <a:r>
              <a:rPr lang="en" altLang="ko-KR" sz="1400" dirty="0">
                <a:solidFill>
                  <a:srgbClr val="808080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… 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중략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…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</a:t>
            </a:r>
            <a:r>
              <a:rPr lang="en-US" altLang="ko-KR" sz="14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div&gt;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3929596" y="2154500"/>
            <a:ext cx="45719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4024520" y="2154500"/>
            <a:ext cx="45719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4119443" y="2154500"/>
            <a:ext cx="45719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A7C4FE-F7E0-2E9B-3E61-FAEAE11E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031" y="1873620"/>
            <a:ext cx="783761" cy="366433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B4CBCC0-98A6-FDA8-06B2-37FA42CE2783}"/>
              </a:ext>
            </a:extLst>
          </p:cNvPr>
          <p:cNvCxnSpPr/>
          <p:nvPr/>
        </p:nvCxnSpPr>
        <p:spPr>
          <a:xfrm flipV="1">
            <a:off x="6636492" y="2154500"/>
            <a:ext cx="1273216" cy="820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47EF89-4548-BD68-4261-2CAEDC816227}"/>
              </a:ext>
            </a:extLst>
          </p:cNvPr>
          <p:cNvCxnSpPr/>
          <p:nvPr/>
        </p:nvCxnSpPr>
        <p:spPr>
          <a:xfrm flipV="1">
            <a:off x="7180503" y="2760596"/>
            <a:ext cx="596451" cy="81598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1C6B3B-4F13-31E6-E8F3-7CC250339A2D}"/>
              </a:ext>
            </a:extLst>
          </p:cNvPr>
          <p:cNvSpPr txBox="1"/>
          <p:nvPr/>
        </p:nvSpPr>
        <p:spPr>
          <a:xfrm>
            <a:off x="3706932" y="4796963"/>
            <a:ext cx="3624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색상을 직접 선택하는 것이 아니라 색을 몇 가지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정해놓고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선택 값으로 변경하는 기능입니다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61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2”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색 변경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F33D05-E4DF-4A0C-BFE0-D7A27961964A}"/>
              </a:ext>
            </a:extLst>
          </p:cNvPr>
          <p:cNvGrpSpPr/>
          <p:nvPr/>
        </p:nvGrpSpPr>
        <p:grpSpPr>
          <a:xfrm>
            <a:off x="2362001" y="2341404"/>
            <a:ext cx="7467998" cy="2818389"/>
            <a:chOff x="2174875" y="2196005"/>
            <a:chExt cx="7467998" cy="281838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0EF4FA-7CFB-51B7-113D-FCE0A01FE152}"/>
                </a:ext>
              </a:extLst>
            </p:cNvPr>
            <p:cNvSpPr/>
            <p:nvPr/>
          </p:nvSpPr>
          <p:spPr>
            <a:xfrm>
              <a:off x="2174875" y="2319482"/>
              <a:ext cx="7467998" cy="2694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JS</a:t>
              </a:r>
              <a:b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</a:br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const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colorOptions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Array.from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document.getElementsByClassName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("color-option"));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br>
                <a:rPr lang="ko-KR" altLang="en-US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</a:br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function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onColorClick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(event) {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const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colorValue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event.target.dataset.color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;</a:t>
              </a:r>
            </a:p>
            <a:p>
              <a:b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</a:b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ctx.strokeStyle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colorValue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;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ctx.fillStyle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colorValue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;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color.value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colorValue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;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}</a:t>
              </a:r>
            </a:p>
            <a:p>
              <a:endPara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colorOptions.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highlight>
                    <a:srgbClr val="FFFF00"/>
                  </a:highlight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forEach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((</a:t>
              </a:r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 =&gt;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color.addEventListener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("click",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onColorClick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));</a:t>
              </a: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5178F4D-2E1C-EF1C-47FC-F896B3E32D94}"/>
                </a:ext>
              </a:extLst>
            </p:cNvPr>
            <p:cNvSpPr/>
            <p:nvPr/>
          </p:nvSpPr>
          <p:spPr>
            <a:xfrm>
              <a:off x="2397539" y="2196005"/>
              <a:ext cx="45719" cy="581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F40CC01-3C3D-DEEC-0E42-B71DC9BD2D57}"/>
                </a:ext>
              </a:extLst>
            </p:cNvPr>
            <p:cNvSpPr/>
            <p:nvPr/>
          </p:nvSpPr>
          <p:spPr>
            <a:xfrm>
              <a:off x="2492463" y="2196005"/>
              <a:ext cx="45719" cy="581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A345A6C-16E6-2A88-D520-D4C66E422BF3}"/>
                </a:ext>
              </a:extLst>
            </p:cNvPr>
            <p:cNvSpPr/>
            <p:nvPr/>
          </p:nvSpPr>
          <p:spPr>
            <a:xfrm>
              <a:off x="2587386" y="2196005"/>
              <a:ext cx="45719" cy="581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D42B25B-C05A-0EC0-05B7-82C8971692AB}"/>
              </a:ext>
            </a:extLst>
          </p:cNvPr>
          <p:cNvSpPr txBox="1"/>
          <p:nvPr/>
        </p:nvSpPr>
        <p:spPr>
          <a:xfrm>
            <a:off x="7961906" y="2001150"/>
            <a:ext cx="36240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colorOptions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배열이 아니라 </a:t>
            </a:r>
            <a:r>
              <a:rPr lang="en-US" altLang="ko-KR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Array</a:t>
            </a:r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형식을 닮은 </a:t>
            </a:r>
            <a:r>
              <a:rPr lang="en-US" altLang="ko-KR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Collection</a:t>
            </a:r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객체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이므로 </a:t>
            </a:r>
            <a:r>
              <a:rPr lang="en-US" altLang="ko-KR" sz="1400" spc="-150" dirty="0" err="1">
                <a:solidFill>
                  <a:schemeClr val="accent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Array.from</a:t>
            </a:r>
            <a:r>
              <a:rPr lang="ko-KR" altLang="en-US" sz="1400" spc="-150" dirty="0">
                <a:solidFill>
                  <a:schemeClr val="accent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을 사용하여 자바스크립트 배열 객체로 </a:t>
            </a:r>
            <a:r>
              <a:rPr lang="ko-KR" altLang="en-US" sz="1400" spc="-150" dirty="0" err="1">
                <a:solidFill>
                  <a:schemeClr val="accent2">
                    <a:lumMod val="7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재선언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해준다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5B317C0-85EC-E751-61CA-5309338A8E6C}"/>
              </a:ext>
            </a:extLst>
          </p:cNvPr>
          <p:cNvCxnSpPr>
            <a:stCxn id="14" idx="1"/>
          </p:cNvCxnSpPr>
          <p:nvPr/>
        </p:nvCxnSpPr>
        <p:spPr>
          <a:xfrm flipH="1">
            <a:off x="5034987" y="2370482"/>
            <a:ext cx="2926919" cy="36933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FB08C4-F8AB-43EE-A177-DEA70BD0564C}"/>
              </a:ext>
            </a:extLst>
          </p:cNvPr>
          <p:cNvSpPr txBox="1"/>
          <p:nvPr/>
        </p:nvSpPr>
        <p:spPr>
          <a:xfrm>
            <a:off x="2362001" y="4992582"/>
            <a:ext cx="4368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Array.from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통하여 자바스크립트 배열 객체로 바꿔준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colorOptions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forEach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문을 사용할 수 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EDCE37AE-E308-2E7E-9DD2-9D05D7398184}"/>
              </a:ext>
            </a:extLst>
          </p:cNvPr>
          <p:cNvCxnSpPr/>
          <p:nvPr/>
        </p:nvCxnSpPr>
        <p:spPr>
          <a:xfrm>
            <a:off x="2362001" y="4992582"/>
            <a:ext cx="267298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AAF569-7C8C-E742-D5B6-51606B321CBD}"/>
              </a:ext>
            </a:extLst>
          </p:cNvPr>
          <p:cNvSpPr/>
          <p:nvPr/>
        </p:nvSpPr>
        <p:spPr>
          <a:xfrm>
            <a:off x="5335929" y="3206187"/>
            <a:ext cx="1394757" cy="34724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F1B5CD1-2734-C1AE-8685-D2FDF5E9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29" y="3769316"/>
            <a:ext cx="2501900" cy="5715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A2D0E77-EC67-E2CD-DFB9-B1E76F054B66}"/>
              </a:ext>
            </a:extLst>
          </p:cNvPr>
          <p:cNvCxnSpPr/>
          <p:nvPr/>
        </p:nvCxnSpPr>
        <p:spPr>
          <a:xfrm flipH="1" flipV="1">
            <a:off x="6096000" y="3553428"/>
            <a:ext cx="200628" cy="43382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5F82F6-6D94-E14D-E546-E3BFDF294E88}"/>
              </a:ext>
            </a:extLst>
          </p:cNvPr>
          <p:cNvSpPr/>
          <p:nvPr/>
        </p:nvSpPr>
        <p:spPr>
          <a:xfrm>
            <a:off x="2500132" y="3669175"/>
            <a:ext cx="1334025" cy="67164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16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그리기 모드 변환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그리기 모드 변환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1107159" y="1794482"/>
            <a:ext cx="6084095" cy="4427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("mode-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let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isFilling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false;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onModeClick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 (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isFilling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 {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사용자가 채우기 모드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isFilling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false;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버튼 클릭하면 채우기 모드를 중지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ctxState.value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그리기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modeBtn.innerText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채우기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"; </a:t>
            </a:r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버튼의 텍스트를 그리기로 바꿈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document.querySelector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(".draw-mode").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style.display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"block";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 else {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사용자가 그리기 모드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isFilling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true; </a:t>
            </a:r>
            <a:r>
              <a: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// </a:t>
            </a:r>
            <a:r>
              <a:rPr lang="ko-KR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채우기 모드 실행 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ctxState.value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채우기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modeBtn.innerText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그리기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document.querySelector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(".draw-mode").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style.display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"none";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modeBtn.addEventListener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"click"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onModeClick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1329823" y="1671004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1424747" y="1671004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1519670" y="1671004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18292B-2AD3-DF15-203A-4A8208BB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459" y="1899835"/>
            <a:ext cx="2971800" cy="1130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F9AEBD-851B-C3D9-80E6-7BCA8066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378" y="3261095"/>
            <a:ext cx="2984500" cy="24003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65D615-4E6D-22AA-6BFB-50F9BBA27C9D}"/>
              </a:ext>
            </a:extLst>
          </p:cNvPr>
          <p:cNvSpPr/>
          <p:nvPr/>
        </p:nvSpPr>
        <p:spPr>
          <a:xfrm>
            <a:off x="7920459" y="2500132"/>
            <a:ext cx="2971800" cy="53000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74DCBC-15B3-BE35-59F6-1BA44DFC98D7}"/>
              </a:ext>
            </a:extLst>
          </p:cNvPr>
          <p:cNvSpPr/>
          <p:nvPr/>
        </p:nvSpPr>
        <p:spPr>
          <a:xfrm>
            <a:off x="7936078" y="3869522"/>
            <a:ext cx="2971800" cy="53000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C2C92A-9E19-F1FC-7B0B-EA991FBF7495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5984111" y="2372810"/>
            <a:ext cx="1936348" cy="39232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3D8B9D-8D81-0242-F9DF-D21A099E6A57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5972537" y="2416007"/>
            <a:ext cx="1963541" cy="171851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2093266C-CD54-F9DA-6E72-496A240E1534}"/>
              </a:ext>
            </a:extLst>
          </p:cNvPr>
          <p:cNvSpPr/>
          <p:nvPr/>
        </p:nvSpPr>
        <p:spPr>
          <a:xfrm>
            <a:off x="7799445" y="4406068"/>
            <a:ext cx="3245066" cy="120376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0192637-2CB3-0B3C-9CA5-566F50CD4FDA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6805914" y="4365484"/>
            <a:ext cx="993531" cy="64246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0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666746-8C88-4979-967D-4D4B4E3B09E2}"/>
              </a:ext>
            </a:extLst>
          </p:cNvPr>
          <p:cNvSpPr txBox="1"/>
          <p:nvPr/>
        </p:nvSpPr>
        <p:spPr>
          <a:xfrm>
            <a:off x="202717" y="268585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CONTEXT</a:t>
            </a:r>
            <a:endParaRPr lang="ko-KR" altLang="en-US" sz="2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CFE422-97AC-4293-8A19-7FFD0442B116}"/>
              </a:ext>
            </a:extLst>
          </p:cNvPr>
          <p:cNvCxnSpPr>
            <a:cxnSpLocks/>
          </p:cNvCxnSpPr>
          <p:nvPr/>
        </p:nvCxnSpPr>
        <p:spPr>
          <a:xfrm flipH="1">
            <a:off x="202717" y="673100"/>
            <a:ext cx="245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DD9948-43A7-4D57-822A-B11DA03502D1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541EF-5135-43A6-BBA5-50D829583EE3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82829C-3BF6-4B47-86C3-EFE93DF0D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675531-A6E2-35EB-B981-92B50F6BFED6}"/>
              </a:ext>
            </a:extLst>
          </p:cNvPr>
          <p:cNvGrpSpPr/>
          <p:nvPr/>
        </p:nvGrpSpPr>
        <p:grpSpPr>
          <a:xfrm>
            <a:off x="1426069" y="1587150"/>
            <a:ext cx="9339862" cy="3683700"/>
            <a:chOff x="-220949" y="1324536"/>
            <a:chExt cx="9339862" cy="36837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C2329B6-9952-4A1F-889F-4E80EFF785F9}"/>
                </a:ext>
              </a:extLst>
            </p:cNvPr>
            <p:cNvGrpSpPr/>
            <p:nvPr/>
          </p:nvGrpSpPr>
          <p:grpSpPr>
            <a:xfrm>
              <a:off x="-220949" y="1324536"/>
              <a:ext cx="3072663" cy="2949449"/>
              <a:chOff x="56599" y="1363038"/>
              <a:chExt cx="3072663" cy="29494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6B4D4-EC90-4266-AA36-8D5433E09AA5}"/>
                  </a:ext>
                </a:extLst>
              </p:cNvPr>
              <p:cNvSpPr txBox="1"/>
              <p:nvPr/>
            </p:nvSpPr>
            <p:spPr>
              <a:xfrm>
                <a:off x="56599" y="3327602"/>
                <a:ext cx="3072663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0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CANVAS API</a:t>
                </a:r>
              </a:p>
              <a:p>
                <a:pPr marL="0" marR="0" lvl="0" indent="0" algn="ctr" defTabSz="914400" rtl="0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CANVAS API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에</a:t>
                </a:r>
                <a:endParaRPr lang="en-US" altLang="ko-KR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  <a:p>
                <a:pPr marL="0" marR="0" lvl="0" indent="0" algn="ctr" defTabSz="914400" rtl="0"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dirty="0">
                    <a:solidFill>
                      <a:prstClr val="black"/>
                    </a:solidFill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</a:rPr>
                  <a:t>대한 간단한 소개</a:t>
                </a:r>
                <a:endParaRPr lang="en-US" altLang="ko-KR" sz="140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C3AB7A1-9056-44BB-9A19-AF23F464A277}"/>
                  </a:ext>
                </a:extLst>
              </p:cNvPr>
              <p:cNvGrpSpPr/>
              <p:nvPr/>
            </p:nvGrpSpPr>
            <p:grpSpPr>
              <a:xfrm>
                <a:off x="1105050" y="1363038"/>
                <a:ext cx="1349392" cy="1928803"/>
                <a:chOff x="1153175" y="1363038"/>
                <a:chExt cx="1349392" cy="1928803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4834C1F-7A90-473A-BA0C-B851EF52A01A}"/>
                    </a:ext>
                  </a:extLst>
                </p:cNvPr>
                <p:cNvSpPr txBox="1"/>
                <p:nvPr/>
              </p:nvSpPr>
              <p:spPr>
                <a:xfrm rot="5400000">
                  <a:off x="1273873" y="1242340"/>
                  <a:ext cx="1107996" cy="134939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altLang="ko-KR" sz="6000" spc="-300" dirty="0">
                      <a:latin typeface="에스코어 드림 9 Black" panose="020B0A03030302020204" pitchFamily="34" charset="-127"/>
                      <a:ea typeface="에스코어 드림 9 Black" panose="020B0A03030302020204" pitchFamily="34" charset="-127"/>
                    </a:rPr>
                    <a:t>01</a:t>
                  </a:r>
                  <a:endParaRPr lang="ko-KR" altLang="en-US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endParaRPr>
                </a:p>
              </p:txBody>
            </p: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1875A814-022D-433D-92F3-B1664B79B1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1056" y="2400702"/>
                  <a:ext cx="0" cy="891139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C0521B2-7AC1-4949-A10F-86BAE495A0AF}"/>
                </a:ext>
              </a:extLst>
            </p:cNvPr>
            <p:cNvGrpSpPr/>
            <p:nvPr/>
          </p:nvGrpSpPr>
          <p:grpSpPr>
            <a:xfrm>
              <a:off x="3198800" y="1919441"/>
              <a:ext cx="2233283" cy="3088795"/>
              <a:chOff x="3239054" y="1759981"/>
              <a:chExt cx="2233283" cy="308879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EE38FE-C363-40C8-A9C8-44E0B374A797}"/>
                  </a:ext>
                </a:extLst>
              </p:cNvPr>
              <p:cNvSpPr txBox="1"/>
              <p:nvPr/>
            </p:nvSpPr>
            <p:spPr>
              <a:xfrm>
                <a:off x="3239054" y="4079335"/>
                <a:ext cx="223328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MEME-MAKER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9 Black" panose="020B0A03030302020204" pitchFamily="34" charset="-127"/>
                  <a:ea typeface="에스코어 드림 9 Black" panose="020B0A03030302020204" pitchFamily="34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400" dirty="0">
                    <a:solidFill>
                      <a:prstClr val="black"/>
                    </a:solidFill>
                    <a:latin typeface="에스코어 드림 9 Black" panose="020B0A03030302020204" pitchFamily="34" charset="-127"/>
                    <a:ea typeface="에스코어 드림 3 Light" panose="020B0303030302020204" pitchFamily="34" charset="-127"/>
                  </a:rPr>
                  <a:t>클론코딩</a:t>
                </a:r>
                <a:endParaRPr lang="en-US" altLang="ko-KR" sz="1400" dirty="0">
                  <a:solidFill>
                    <a:prstClr val="black"/>
                  </a:solidFill>
                  <a:latin typeface="에스코어 드림 9 Black" panose="020B0A03030302020204" pitchFamily="34" charset="-127"/>
                  <a:ea typeface="에스코어 드림 3 Light" panose="020B0303030302020204" pitchFamily="34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48EB1347-2B74-47AC-B967-777434ED6AA4}"/>
                  </a:ext>
                </a:extLst>
              </p:cNvPr>
              <p:cNvGrpSpPr/>
              <p:nvPr/>
            </p:nvGrpSpPr>
            <p:grpSpPr>
              <a:xfrm>
                <a:off x="3814541" y="1759981"/>
                <a:ext cx="1349392" cy="2243581"/>
                <a:chOff x="1072943" y="573962"/>
                <a:chExt cx="1349392" cy="224358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209C9C3-ABB7-4321-A014-A558CC6B7A93}"/>
                    </a:ext>
                  </a:extLst>
                </p:cNvPr>
                <p:cNvSpPr txBox="1"/>
                <p:nvPr/>
              </p:nvSpPr>
              <p:spPr>
                <a:xfrm rot="5400000">
                  <a:off x="1193641" y="453264"/>
                  <a:ext cx="1107996" cy="1349392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altLang="ko-KR" sz="6000" spc="-300" dirty="0">
                      <a:latin typeface="에스코어 드림 9 Black" panose="020B0A03030302020204" pitchFamily="34" charset="-127"/>
                      <a:ea typeface="에스코어 드림 9 Black" panose="020B0A03030302020204" pitchFamily="34" charset="-127"/>
                    </a:rPr>
                    <a:t>02</a:t>
                  </a:r>
                  <a:endParaRPr lang="ko-KR" altLang="en-US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CD59C8CB-20AD-46E5-A3AD-0F2832F5A5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1056" y="1535711"/>
                  <a:ext cx="0" cy="1281832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896B4A-67DE-4851-82B6-1E11B82AC2E9}"/>
                </a:ext>
              </a:extLst>
            </p:cNvPr>
            <p:cNvGrpSpPr/>
            <p:nvPr/>
          </p:nvGrpSpPr>
          <p:grpSpPr>
            <a:xfrm>
              <a:off x="6046250" y="2065710"/>
              <a:ext cx="3072663" cy="2881201"/>
              <a:chOff x="6046250" y="2065710"/>
              <a:chExt cx="3072663" cy="2881201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53123675-B045-4600-87C4-6D2C984B4E2E}"/>
                  </a:ext>
                </a:extLst>
              </p:cNvPr>
              <p:cNvGrpSpPr/>
              <p:nvPr/>
            </p:nvGrpSpPr>
            <p:grpSpPr>
              <a:xfrm flipV="1">
                <a:off x="7109707" y="2606287"/>
                <a:ext cx="1349392" cy="2340624"/>
                <a:chOff x="1114674" y="1966041"/>
                <a:chExt cx="1349392" cy="132155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EFC9BC1-E6AE-482E-8D81-C3F4FCF49E6C}"/>
                    </a:ext>
                  </a:extLst>
                </p:cNvPr>
                <p:cNvSpPr txBox="1"/>
                <p:nvPr/>
              </p:nvSpPr>
              <p:spPr>
                <a:xfrm rot="5400000">
                  <a:off x="1476574" y="1604141"/>
                  <a:ext cx="625592" cy="1349392"/>
                </a:xfrm>
                <a:prstGeom prst="rect">
                  <a:avLst/>
                </a:prstGeom>
              </p:spPr>
              <p:txBody>
                <a:bodyPr vert="vert270" wrap="square" rtlCol="0">
                  <a:spAutoFit/>
                </a:bodyPr>
                <a:lstStyle/>
                <a:p>
                  <a:r>
                    <a:rPr lang="en-US" altLang="ko-KR" sz="6000" spc="-300" dirty="0">
                      <a:latin typeface="에스코어 드림 9 Black" panose="020B0A03030302020204" pitchFamily="34" charset="-127"/>
                      <a:ea typeface="에스코어 드림 9 Black" panose="020B0A03030302020204" pitchFamily="34" charset="-127"/>
                    </a:rPr>
                    <a:t>03</a:t>
                  </a:r>
                  <a:endParaRPr lang="ko-KR" altLang="en-US" sz="60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endParaRPr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98DBE83C-0210-4585-B2A4-80CAD33B9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1056" y="2580766"/>
                  <a:ext cx="0" cy="706829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336F6A-FE22-471B-9C8B-B2E49F1FF573}"/>
                  </a:ext>
                </a:extLst>
              </p:cNvPr>
              <p:cNvSpPr txBox="1"/>
              <p:nvPr/>
            </p:nvSpPr>
            <p:spPr>
              <a:xfrm>
                <a:off x="6046250" y="2065710"/>
                <a:ext cx="3072663" cy="494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배운 점</a:t>
                </a: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417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채우기 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&amp;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 전체 지우기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       채우기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&amp;</a:t>
              </a:r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전체 지우기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1572992" y="1965743"/>
            <a:ext cx="5475991" cy="1841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onCanvasClick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 (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isFilling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fillRect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(0, 0, CANVAS_WIDTH, CANVAS_HEIGHT);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"click"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onCanvasClick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destroyBtn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("destroy-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");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1795656" y="1842264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1890580" y="1842264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1985503" y="1842264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8F8DAB-9BCD-7B70-8C2F-836B2A97D0E3}"/>
              </a:ext>
            </a:extLst>
          </p:cNvPr>
          <p:cNvSpPr/>
          <p:nvPr/>
        </p:nvSpPr>
        <p:spPr>
          <a:xfrm>
            <a:off x="1581589" y="4092826"/>
            <a:ext cx="5475991" cy="2076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onDestoryClick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if (confirm("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전부 지워집니다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 </a:t>
            </a:r>
            <a:r>
              <a:rPr lang="ko-KR" altLang="en-US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지우시겠습니까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?"))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ctx.fillStyle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"white";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ctx.fillRect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(0, 0,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canvas.width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canvas.height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destroyBtn.addEventListener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"click"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onDestoryClick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859F61-1B4A-2E9A-A434-CF9653AD8C93}"/>
              </a:ext>
            </a:extLst>
          </p:cNvPr>
          <p:cNvSpPr/>
          <p:nvPr/>
        </p:nvSpPr>
        <p:spPr>
          <a:xfrm>
            <a:off x="1804253" y="3969347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B26ED0-1F7F-DEC4-E64E-65826A04D250}"/>
              </a:ext>
            </a:extLst>
          </p:cNvPr>
          <p:cNvSpPr/>
          <p:nvPr/>
        </p:nvSpPr>
        <p:spPr>
          <a:xfrm>
            <a:off x="1899177" y="3969347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8E5C9A-34E6-8D07-27E6-5820B0AE5415}"/>
              </a:ext>
            </a:extLst>
          </p:cNvPr>
          <p:cNvSpPr txBox="1"/>
          <p:nvPr/>
        </p:nvSpPr>
        <p:spPr>
          <a:xfrm>
            <a:off x="7048983" y="4761507"/>
            <a:ext cx="36240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캔버스에 그려져 있는 그림을 모두 지우는 것도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하얀 색의 캔버스 크기의 사각형으로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덮어주는 기능이라고 볼 수 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3CC62A-3CE9-5CA3-423B-289735066659}"/>
              </a:ext>
            </a:extLst>
          </p:cNvPr>
          <p:cNvSpPr/>
          <p:nvPr/>
        </p:nvSpPr>
        <p:spPr>
          <a:xfrm>
            <a:off x="1994100" y="3969347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B4139-992A-64BF-380B-03E3F2D42F71}"/>
              </a:ext>
            </a:extLst>
          </p:cNvPr>
          <p:cNvSpPr txBox="1"/>
          <p:nvPr/>
        </p:nvSpPr>
        <p:spPr>
          <a:xfrm>
            <a:off x="7048983" y="2624723"/>
            <a:ext cx="3624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캔버스를 같은 색으로 덮는 기능은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 크기의 사각형으로 덮어준다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B07C2-CB42-5419-6B2B-42839ECFF8E7}"/>
              </a:ext>
            </a:extLst>
          </p:cNvPr>
          <p:cNvSpPr txBox="1"/>
          <p:nvPr/>
        </p:nvSpPr>
        <p:spPr>
          <a:xfrm>
            <a:off x="7716790" y="5707187"/>
            <a:ext cx="3624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지우개 기능도 선 색상을 캔버스와 같은 색으로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만들어 지워지는 것으로 구현되었다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83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이미지 업로드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이미지 업로드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0EF4FA-7CFB-51B7-113D-FCE0A01FE152}"/>
              </a:ext>
            </a:extLst>
          </p:cNvPr>
          <p:cNvSpPr/>
          <p:nvPr/>
        </p:nvSpPr>
        <p:spPr>
          <a:xfrm>
            <a:off x="1572992" y="1965744"/>
            <a:ext cx="5475991" cy="1392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HTML</a:t>
            </a:r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label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for="file-input"&gt;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이미지 추가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type="file" id="file-input" 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accept="image/*"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/&gt;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label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&gt;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5178F4D-2E1C-EF1C-47FC-F896B3E32D94}"/>
              </a:ext>
            </a:extLst>
          </p:cNvPr>
          <p:cNvSpPr/>
          <p:nvPr/>
        </p:nvSpPr>
        <p:spPr>
          <a:xfrm>
            <a:off x="1795656" y="1842264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F40CC01-3C3D-DEEC-0E42-B71DC9BD2D57}"/>
              </a:ext>
            </a:extLst>
          </p:cNvPr>
          <p:cNvSpPr/>
          <p:nvPr/>
        </p:nvSpPr>
        <p:spPr>
          <a:xfrm>
            <a:off x="1890580" y="1842264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A345A6C-16E6-2A88-D520-D4C66E422BF3}"/>
              </a:ext>
            </a:extLst>
          </p:cNvPr>
          <p:cNvSpPr/>
          <p:nvPr/>
        </p:nvSpPr>
        <p:spPr>
          <a:xfrm>
            <a:off x="1985503" y="1842264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8F8DAB-9BCD-7B70-8C2F-836B2A97D0E3}"/>
              </a:ext>
            </a:extLst>
          </p:cNvPr>
          <p:cNvSpPr/>
          <p:nvPr/>
        </p:nvSpPr>
        <p:spPr>
          <a:xfrm>
            <a:off x="1581589" y="3561079"/>
            <a:ext cx="5475991" cy="2897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onFileChange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file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event.target.files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[0];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URL.createObjectURL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(file);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image = new Image();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image.src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image.onload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function () {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drawImage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(image, 0, 0, CANVAS_WIDTH, CANVAS_HEIGHT)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fileInput.value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null;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};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fileInput.addEventListener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("change",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onFileChange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859F61-1B4A-2E9A-A434-CF9653AD8C93}"/>
              </a:ext>
            </a:extLst>
          </p:cNvPr>
          <p:cNvSpPr/>
          <p:nvPr/>
        </p:nvSpPr>
        <p:spPr>
          <a:xfrm>
            <a:off x="1804253" y="3437600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B26ED0-1F7F-DEC4-E64E-65826A04D250}"/>
              </a:ext>
            </a:extLst>
          </p:cNvPr>
          <p:cNvSpPr/>
          <p:nvPr/>
        </p:nvSpPr>
        <p:spPr>
          <a:xfrm>
            <a:off x="1899177" y="3437600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3CC62A-3CE9-5CA3-423B-289735066659}"/>
              </a:ext>
            </a:extLst>
          </p:cNvPr>
          <p:cNvSpPr/>
          <p:nvPr/>
        </p:nvSpPr>
        <p:spPr>
          <a:xfrm>
            <a:off x="1994100" y="3437600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B4139-992A-64BF-380B-03E3F2D42F71}"/>
              </a:ext>
            </a:extLst>
          </p:cNvPr>
          <p:cNvSpPr txBox="1"/>
          <p:nvPr/>
        </p:nvSpPr>
        <p:spPr>
          <a:xfrm>
            <a:off x="7057580" y="1965744"/>
            <a:ext cx="34406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Input type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file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이용하면 업로드 창을 만들 수 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Accept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속성을 활용하면 업로드 파일의 확장자를 제한할 수 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17E74D7-BE60-42F2-DCB0-2A5EB6E7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689" y="5230999"/>
            <a:ext cx="1661984" cy="11219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987172-F0AF-1C08-991C-53951967DC38}"/>
              </a:ext>
            </a:extLst>
          </p:cNvPr>
          <p:cNvSpPr txBox="1"/>
          <p:nvPr/>
        </p:nvSpPr>
        <p:spPr>
          <a:xfrm>
            <a:off x="4837800" y="3598801"/>
            <a:ext cx="4306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Input file 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multiple 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속성을 추가하면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리스트로 받아올 수도 있음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하나만 올렸기 때문에 </a:t>
            </a:r>
            <a:r>
              <a:rPr lang="ko-KR" altLang="en-US" sz="12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배열의 </a:t>
            </a:r>
            <a:r>
              <a:rPr lang="en-US" altLang="ko-KR" sz="12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</a:t>
            </a:r>
            <a:r>
              <a:rPr lang="ko-KR" altLang="en-US" sz="12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번째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가져온다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DEDDD8B-5EE2-FF06-4ED0-85AB897BB024}"/>
              </a:ext>
            </a:extLst>
          </p:cNvPr>
          <p:cNvCxnSpPr>
            <a:stCxn id="10" idx="1"/>
          </p:cNvCxnSpPr>
          <p:nvPr/>
        </p:nvCxnSpPr>
        <p:spPr>
          <a:xfrm flipH="1">
            <a:off x="4653023" y="3921967"/>
            <a:ext cx="184777" cy="19862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0CD9E8-DF63-2A2C-C539-4F6066FF4B29}"/>
              </a:ext>
            </a:extLst>
          </p:cNvPr>
          <p:cNvSpPr txBox="1"/>
          <p:nvPr/>
        </p:nvSpPr>
        <p:spPr>
          <a:xfrm>
            <a:off x="7057579" y="4402788"/>
            <a:ext cx="4436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* 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URL.createObjectURL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();</a:t>
            </a:r>
          </a:p>
          <a:p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 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주어진 객체를 가리키는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을 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DOMString</a:t>
            </a:r>
            <a:r>
              <a:rPr lang="ko-KR" altLang="en-US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반환해준다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868C7-6517-06F7-B442-9B8DB608D3B5}"/>
              </a:ext>
            </a:extLst>
          </p:cNvPr>
          <p:cNvSpPr txBox="1"/>
          <p:nvPr/>
        </p:nvSpPr>
        <p:spPr>
          <a:xfrm>
            <a:off x="8994997" y="4738195"/>
            <a:ext cx="44360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Document of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23D20-08D0-6056-6A28-291C8081A199}"/>
              </a:ext>
            </a:extLst>
          </p:cNvPr>
          <p:cNvSpPr txBox="1"/>
          <p:nvPr/>
        </p:nvSpPr>
        <p:spPr>
          <a:xfrm>
            <a:off x="4210229" y="5456494"/>
            <a:ext cx="44360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 로딩이 되면 캔버스 좌표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0,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0</a:t>
            </a:r>
            <a:r>
              <a:rPr lang="ko-KR" altLang="en-US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부터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 크기만큼 이미지를 그린다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13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텍스트 기능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텍스트 기능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8F8DAB-9BCD-7B70-8C2F-836B2A97D0E3}"/>
              </a:ext>
            </a:extLst>
          </p:cNvPr>
          <p:cNvSpPr/>
          <p:nvPr/>
        </p:nvSpPr>
        <p:spPr>
          <a:xfrm>
            <a:off x="2555623" y="2495890"/>
            <a:ext cx="5475991" cy="2004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endParaRPr lang="en" altLang="ko-KR" sz="14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textInput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("text-input");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textFill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("text-fill");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textStroke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("text-stroke");</a:t>
            </a:r>
          </a:p>
          <a:p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/*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폰트 스타일 변경 *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/</a:t>
            </a:r>
            <a:endParaRPr lang="ko-KR" altLang="en-US" sz="1400" b="0" dirty="0">
              <a:solidFill>
                <a:srgbClr val="D4D4D4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let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isTextStroke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false;</a:t>
            </a:r>
            <a:endParaRPr lang="ko-KR" altLang="en-US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859F61-1B4A-2E9A-A434-CF9653AD8C93}"/>
              </a:ext>
            </a:extLst>
          </p:cNvPr>
          <p:cNvSpPr/>
          <p:nvPr/>
        </p:nvSpPr>
        <p:spPr>
          <a:xfrm>
            <a:off x="2778287" y="2372411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B26ED0-1F7F-DEC4-E64E-65826A04D250}"/>
              </a:ext>
            </a:extLst>
          </p:cNvPr>
          <p:cNvSpPr/>
          <p:nvPr/>
        </p:nvSpPr>
        <p:spPr>
          <a:xfrm>
            <a:off x="2873211" y="2372411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3CC62A-3CE9-5CA3-423B-289735066659}"/>
              </a:ext>
            </a:extLst>
          </p:cNvPr>
          <p:cNvSpPr/>
          <p:nvPr/>
        </p:nvSpPr>
        <p:spPr>
          <a:xfrm>
            <a:off x="2968134" y="2372411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1EC43E-5946-4920-7477-F3B57B6E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39" y="2495890"/>
            <a:ext cx="1989048" cy="12611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B37FDC-750A-243B-A52D-6EFDEB6CD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48" y="3839772"/>
            <a:ext cx="1508439" cy="14901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44B0478-85B9-F410-BB9F-CBF01792EB2D}"/>
              </a:ext>
            </a:extLst>
          </p:cNvPr>
          <p:cNvSpPr txBox="1"/>
          <p:nvPr/>
        </p:nvSpPr>
        <p:spPr>
          <a:xfrm>
            <a:off x="4186318" y="4584849"/>
            <a:ext cx="38193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텍스트를 입력 후 캔버스의 원하는 위치에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더블클릭하면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입력한 텍스트가 삽입되는 기능이다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우선 텍스트 외곽선과 채움 기능을 함께 작성했다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915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텍스트 기능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텍스트 기능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F3E7069-2E09-8CFA-181E-35EA6254E5FF}"/>
              </a:ext>
            </a:extLst>
          </p:cNvPr>
          <p:cNvGrpSpPr/>
          <p:nvPr/>
        </p:nvGrpSpPr>
        <p:grpSpPr>
          <a:xfrm>
            <a:off x="316538" y="3991576"/>
            <a:ext cx="5475991" cy="2561096"/>
            <a:chOff x="316538" y="1842264"/>
            <a:chExt cx="5475991" cy="256109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8F8DAB-9BCD-7B70-8C2F-836B2A97D0E3}"/>
                </a:ext>
              </a:extLst>
            </p:cNvPr>
            <p:cNvSpPr/>
            <p:nvPr/>
          </p:nvSpPr>
          <p:spPr>
            <a:xfrm>
              <a:off x="316538" y="1965743"/>
              <a:ext cx="5475991" cy="2437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JS</a:t>
              </a:r>
              <a:endParaRPr lang="en" altLang="ko-KR" sz="14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function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onTextFill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() {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isTextStroke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false;</a:t>
              </a:r>
              <a:r>
                <a:rPr lang="ko-KR" altLang="en-US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-US" altLang="ko-KR" sz="1400" b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//</a:t>
              </a:r>
              <a:r>
                <a:rPr lang="ko-KR" altLang="en-US" sz="1400" dirty="0">
                  <a:solidFill>
                    <a:schemeClr val="accent6">
                      <a:lumMod val="75000"/>
                    </a:schemeClr>
                  </a:solidFill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글씨 채우기</a:t>
              </a:r>
              <a:endPara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}</a:t>
              </a:r>
            </a:p>
            <a:p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textFill.addEventListener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("click",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onTextFill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);</a:t>
              </a:r>
            </a:p>
            <a:p>
              <a:b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</a:b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function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() {</a:t>
              </a: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isTextStroke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true;</a:t>
              </a:r>
              <a:r>
                <a:rPr lang="ko-KR" altLang="en-US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-US" altLang="ko-KR" sz="1400" b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//</a:t>
              </a:r>
              <a:r>
                <a:rPr lang="ko-KR" altLang="en-US" sz="1400" b="0" dirty="0">
                  <a:solidFill>
                    <a:schemeClr val="accent6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글씨 외곽선</a:t>
              </a:r>
              <a:endParaRPr lang="en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}</a:t>
              </a:r>
            </a:p>
            <a:p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textStroke.addEventListener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("click",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onTextStroke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);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8859F61-1B4A-2E9A-A434-CF9653AD8C93}"/>
                </a:ext>
              </a:extLst>
            </p:cNvPr>
            <p:cNvSpPr/>
            <p:nvPr/>
          </p:nvSpPr>
          <p:spPr>
            <a:xfrm>
              <a:off x="539202" y="1842264"/>
              <a:ext cx="58552" cy="581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AB26ED0-1F7F-DEC4-E64E-65826A04D250}"/>
                </a:ext>
              </a:extLst>
            </p:cNvPr>
            <p:cNvSpPr/>
            <p:nvPr/>
          </p:nvSpPr>
          <p:spPr>
            <a:xfrm>
              <a:off x="634126" y="1842264"/>
              <a:ext cx="58552" cy="581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F3CC62A-3CE9-5CA3-423B-289735066659}"/>
                </a:ext>
              </a:extLst>
            </p:cNvPr>
            <p:cNvSpPr/>
            <p:nvPr/>
          </p:nvSpPr>
          <p:spPr>
            <a:xfrm>
              <a:off x="729049" y="1842264"/>
              <a:ext cx="58552" cy="581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3903BA-EB53-589B-146C-1301C3CF965A}"/>
              </a:ext>
            </a:extLst>
          </p:cNvPr>
          <p:cNvSpPr/>
          <p:nvPr/>
        </p:nvSpPr>
        <p:spPr>
          <a:xfrm>
            <a:off x="6399471" y="1916620"/>
            <a:ext cx="5475991" cy="3705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endParaRPr lang="en" altLang="ko-KR" sz="14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onDblClick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ctx.save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text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textInput.value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ctx.lineWidth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1;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onFontSelect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isTextStroke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?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strokeText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(text,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: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fillText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(text,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event.offsetY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ctx.restore</a:t>
            </a:r>
            <a:r>
              <a:rPr lang="en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 err="1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dblclick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onDblClick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9BE42B-714E-4BE5-B375-2292394EAF33}"/>
              </a:ext>
            </a:extLst>
          </p:cNvPr>
          <p:cNvSpPr/>
          <p:nvPr/>
        </p:nvSpPr>
        <p:spPr>
          <a:xfrm>
            <a:off x="6622135" y="1793140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84A8E4-2B39-EE2F-D566-2E0267AE83B0}"/>
              </a:ext>
            </a:extLst>
          </p:cNvPr>
          <p:cNvSpPr/>
          <p:nvPr/>
        </p:nvSpPr>
        <p:spPr>
          <a:xfrm>
            <a:off x="6717059" y="1793140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F0888A-7698-8630-9AD8-0B090A34E838}"/>
              </a:ext>
            </a:extLst>
          </p:cNvPr>
          <p:cNvSpPr/>
          <p:nvPr/>
        </p:nvSpPr>
        <p:spPr>
          <a:xfrm>
            <a:off x="6811982" y="1793140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9C401C3-687C-5B91-660E-ADD95C301DD9}"/>
              </a:ext>
            </a:extLst>
          </p:cNvPr>
          <p:cNvGrpSpPr/>
          <p:nvPr/>
        </p:nvGrpSpPr>
        <p:grpSpPr>
          <a:xfrm>
            <a:off x="316537" y="1798659"/>
            <a:ext cx="5475991" cy="2127594"/>
            <a:chOff x="1241068" y="-343654"/>
            <a:chExt cx="5475991" cy="212759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6758EA-27AF-671A-978F-0B8C9E97B2F1}"/>
                </a:ext>
              </a:extLst>
            </p:cNvPr>
            <p:cNvSpPr/>
            <p:nvPr/>
          </p:nvSpPr>
          <p:spPr>
            <a:xfrm>
              <a:off x="1241068" y="-220175"/>
              <a:ext cx="5475991" cy="2004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JS</a:t>
              </a:r>
              <a:endParaRPr lang="en" altLang="ko-KR" sz="1400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const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textInput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document.getElementById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("text-input");</a:t>
              </a:r>
            </a:p>
            <a:p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const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textFill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document.getElementById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("text-fill");</a:t>
              </a:r>
            </a:p>
            <a:p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const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document.getElementById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("text-stroke");</a:t>
              </a:r>
            </a:p>
            <a:p>
              <a:endPara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rgbClr val="6A9955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/* </a:t>
              </a:r>
              <a:r>
                <a:rPr lang="ko-KR" altLang="en-US" sz="1400" b="0" dirty="0">
                  <a:solidFill>
                    <a:srgbClr val="6A9955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폰트 스타일 변경 *</a:t>
              </a:r>
              <a:r>
                <a:rPr lang="en-US" altLang="ko-KR" sz="1400" b="0" dirty="0">
                  <a:solidFill>
                    <a:srgbClr val="6A9955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/</a:t>
              </a:r>
              <a:endParaRPr lang="ko-KR" altLang="en-US" sz="1400" b="0" dirty="0">
                <a:solidFill>
                  <a:srgbClr val="D4D4D4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  <a:p>
              <a:r>
                <a:rPr lang="en" altLang="ko-KR" sz="1400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let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</a:t>
              </a:r>
              <a:r>
                <a:rPr lang="en" altLang="ko-KR" sz="1400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isTextStroke</a:t>
              </a:r>
              <a:r>
                <a:rPr lang="en" altLang="ko-KR" sz="1400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false;</a:t>
              </a:r>
              <a:endPara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464F7A7-19B2-CBC5-C662-26F6EFB992E2}"/>
                </a:ext>
              </a:extLst>
            </p:cNvPr>
            <p:cNvSpPr/>
            <p:nvPr/>
          </p:nvSpPr>
          <p:spPr>
            <a:xfrm>
              <a:off x="1463732" y="-343654"/>
              <a:ext cx="58552" cy="5815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87F9040-D226-39F7-743A-D4B4B677D39F}"/>
                </a:ext>
              </a:extLst>
            </p:cNvPr>
            <p:cNvSpPr/>
            <p:nvPr/>
          </p:nvSpPr>
          <p:spPr>
            <a:xfrm>
              <a:off x="1558656" y="-343654"/>
              <a:ext cx="58552" cy="581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A921840-58EE-9908-1C75-4AF4BB518524}"/>
                </a:ext>
              </a:extLst>
            </p:cNvPr>
            <p:cNvSpPr/>
            <p:nvPr/>
          </p:nvSpPr>
          <p:spPr>
            <a:xfrm>
              <a:off x="1653579" y="-343654"/>
              <a:ext cx="58552" cy="581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00425C3-28D8-99F4-13FD-31E81FE7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956" y="1915373"/>
            <a:ext cx="2395572" cy="381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BA0342-4AB9-2935-1481-6173E6AB5FC4}"/>
              </a:ext>
            </a:extLst>
          </p:cNvPr>
          <p:cNvSpPr txBox="1"/>
          <p:nvPr/>
        </p:nvSpPr>
        <p:spPr>
          <a:xfrm>
            <a:off x="2709316" y="4115055"/>
            <a:ext cx="308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1.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버튼에 </a:t>
            </a:r>
            <a:r>
              <a:rPr lang="en-US" altLang="ko-KR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true, false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지정하고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함수에서 값을 변경한 후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9F9E49-08F0-A2C2-CA2C-4F4BAE4811EC}"/>
              </a:ext>
            </a:extLst>
          </p:cNvPr>
          <p:cNvSpPr txBox="1"/>
          <p:nvPr/>
        </p:nvSpPr>
        <p:spPr>
          <a:xfrm>
            <a:off x="8632538" y="3531098"/>
            <a:ext cx="3083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2.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항 연산자로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true , false </a:t>
            </a:r>
          </a:p>
          <a:p>
            <a:pPr algn="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적용 메서드 다르게 지정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FE6231B7-7450-1C1B-0F7A-26B368FF8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019" y="5495819"/>
            <a:ext cx="2269443" cy="117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2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텍스트 기능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텍스트 기능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6758EA-27AF-671A-978F-0B8C9E97B2F1}"/>
              </a:ext>
            </a:extLst>
          </p:cNvPr>
          <p:cNvSpPr/>
          <p:nvPr/>
        </p:nvSpPr>
        <p:spPr>
          <a:xfrm>
            <a:off x="443858" y="2262239"/>
            <a:ext cx="7059232" cy="3211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endParaRPr lang="en" altLang="ko-KR" sz="1400" b="0" dirty="0">
              <a:solidFill>
                <a:schemeClr val="accent1">
                  <a:lumMod val="75000"/>
                </a:schemeClr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-US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chab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new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FontFace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Lotteria</a:t>
            </a:r>
            <a:r>
              <a:rPr lang="en-US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Chab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", "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(../asset/fonts/chab.ttf)");</a:t>
            </a:r>
          </a:p>
          <a:p>
            <a:r>
              <a:rPr lang="en-US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chab.load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().then(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 () =&gt; {</a:t>
            </a:r>
          </a:p>
          <a:p>
            <a:r>
              <a:rPr lang="en-US" altLang="ko-KR" sz="1400" b="0" dirty="0">
                <a:solidFill>
                  <a:schemeClr val="accent6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   // Ready to use the font in a canvas context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   console.log("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chab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폰트 사용할 준비가 되었습니다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.");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 },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 (error) =&gt; {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   alert("error", error);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  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console.error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(error);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   console.log(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chab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  }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  <a:endParaRPr lang="en" altLang="ko-KR" sz="14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64F7A7-19B2-CBC5-C662-26F6EFB992E2}"/>
              </a:ext>
            </a:extLst>
          </p:cNvPr>
          <p:cNvSpPr/>
          <p:nvPr/>
        </p:nvSpPr>
        <p:spPr>
          <a:xfrm>
            <a:off x="666522" y="2138759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7F9040-D226-39F7-743A-D4B4B677D39F}"/>
              </a:ext>
            </a:extLst>
          </p:cNvPr>
          <p:cNvSpPr/>
          <p:nvPr/>
        </p:nvSpPr>
        <p:spPr>
          <a:xfrm>
            <a:off x="761446" y="2138759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A921840-58EE-9908-1C75-4AF4BB518524}"/>
              </a:ext>
            </a:extLst>
          </p:cNvPr>
          <p:cNvSpPr/>
          <p:nvPr/>
        </p:nvSpPr>
        <p:spPr>
          <a:xfrm>
            <a:off x="856369" y="2138759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682398C-6E5F-365E-75E1-8E5F964C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696" y="3968304"/>
            <a:ext cx="6166981" cy="26019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3045AF7-71A2-CDC8-04BA-8AAE82DB801D}"/>
              </a:ext>
            </a:extLst>
          </p:cNvPr>
          <p:cNvSpPr txBox="1"/>
          <p:nvPr/>
        </p:nvSpPr>
        <p:spPr>
          <a:xfrm>
            <a:off x="8964477" y="5832556"/>
            <a:ext cx="3083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Then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절 안에는 공란으로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비워둬도 된다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37833C-F955-B050-F416-E6C3C654E0D5}"/>
              </a:ext>
            </a:extLst>
          </p:cNvPr>
          <p:cNvSpPr/>
          <p:nvPr/>
        </p:nvSpPr>
        <p:spPr>
          <a:xfrm>
            <a:off x="5642975" y="5686816"/>
            <a:ext cx="3043825" cy="70772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9314D4-3511-CCFD-BFD4-4BA5B60EAE8E}"/>
              </a:ext>
            </a:extLst>
          </p:cNvPr>
          <p:cNvCxnSpPr>
            <a:stCxn id="27" idx="1"/>
            <a:endCxn id="28" idx="3"/>
          </p:cNvCxnSpPr>
          <p:nvPr/>
        </p:nvCxnSpPr>
        <p:spPr>
          <a:xfrm flipH="1" flipV="1">
            <a:off x="8686800" y="6040677"/>
            <a:ext cx="277677" cy="2271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C4756C-0A50-5179-339A-586705314336}"/>
              </a:ext>
            </a:extLst>
          </p:cNvPr>
          <p:cNvSpPr txBox="1"/>
          <p:nvPr/>
        </p:nvSpPr>
        <p:spPr>
          <a:xfrm>
            <a:off x="7503089" y="2262239"/>
            <a:ext cx="41275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PC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설치되어 있는 폰트 외에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프로젝트 내에 폰트 파일을 업로드한 경우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폰트를 전역 변수로 상수 선언 및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페이지 전체에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 번 불러온다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F44CE7-9BEB-B346-A103-3E282C4D6CBC}"/>
              </a:ext>
            </a:extLst>
          </p:cNvPr>
          <p:cNvSpPr txBox="1"/>
          <p:nvPr/>
        </p:nvSpPr>
        <p:spPr>
          <a:xfrm>
            <a:off x="4837801" y="3070982"/>
            <a:ext cx="1491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폰트 불러오기 성공 시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작업내용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80A7DB-1A08-2D7F-6642-49BE76990023}"/>
              </a:ext>
            </a:extLst>
          </p:cNvPr>
          <p:cNvSpPr txBox="1"/>
          <p:nvPr/>
        </p:nvSpPr>
        <p:spPr>
          <a:xfrm>
            <a:off x="3157889" y="4130717"/>
            <a:ext cx="1814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폰트 불러오기 실패 시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실패 이유를 알 수 있다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A1473A-EC9E-7B57-3DFF-CCD45B44C265}"/>
              </a:ext>
            </a:extLst>
          </p:cNvPr>
          <p:cNvSpPr/>
          <p:nvPr/>
        </p:nvSpPr>
        <p:spPr>
          <a:xfrm>
            <a:off x="666522" y="3007550"/>
            <a:ext cx="297982" cy="42145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474A46-4CB0-7A74-A521-D5C25AAF7865}"/>
              </a:ext>
            </a:extLst>
          </p:cNvPr>
          <p:cNvSpPr/>
          <p:nvPr/>
        </p:nvSpPr>
        <p:spPr>
          <a:xfrm>
            <a:off x="692517" y="3835661"/>
            <a:ext cx="643591" cy="42145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60094E-24D8-0AA7-B152-4A4E0A1D9BF2}"/>
              </a:ext>
            </a:extLst>
          </p:cNvPr>
          <p:cNvCxnSpPr>
            <a:cxnSpLocks/>
          </p:cNvCxnSpPr>
          <p:nvPr/>
        </p:nvCxnSpPr>
        <p:spPr>
          <a:xfrm flipH="1">
            <a:off x="945665" y="3216325"/>
            <a:ext cx="39582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95E04C5-C5CE-A9D2-3FF9-020E465F4A48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425275" y="3968304"/>
            <a:ext cx="1732614" cy="393246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E77C9A9-7EE4-8D2F-CF57-3AC747887BFD}"/>
              </a:ext>
            </a:extLst>
          </p:cNvPr>
          <p:cNvSpPr txBox="1"/>
          <p:nvPr/>
        </p:nvSpPr>
        <p:spPr>
          <a:xfrm>
            <a:off x="2646410" y="2359223"/>
            <a:ext cx="1814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u="sng" spc="-15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폰트의 영문명을 </a:t>
            </a:r>
            <a:r>
              <a:rPr lang="ko-KR" altLang="en-US" sz="1200" b="1" u="sng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적어줄 것</a:t>
            </a:r>
            <a:r>
              <a:rPr lang="en-US" altLang="ko-KR" sz="1200" b="1" u="sng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1146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텍스트 기능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텍스트 기능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8F8DAB-9BCD-7B70-8C2F-836B2A97D0E3}"/>
              </a:ext>
            </a:extLst>
          </p:cNvPr>
          <p:cNvSpPr/>
          <p:nvPr/>
        </p:nvSpPr>
        <p:spPr>
          <a:xfrm>
            <a:off x="443859" y="3520647"/>
            <a:ext cx="5475991" cy="21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onFontSelect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 {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fontIndex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 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fontSelect.options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[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fontSelect.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selectedIndex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];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fontFamily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fontIndex.value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en" altLang="ko-KR" sz="1400" b="1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ctx.font</a:t>
            </a:r>
            <a:r>
              <a:rPr lang="en" altLang="ko-KR" sz="1400" b="1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`${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textSize</a:t>
            </a:r>
            <a:r>
              <a:rPr lang="en" altLang="ko-KR" sz="1400" b="1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px</a:t>
            </a:r>
            <a:r>
              <a:rPr lang="en" altLang="ko-KR" sz="1400" b="1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${</a:t>
            </a:r>
            <a:r>
              <a:rPr lang="en" altLang="ko-KR" sz="1400" b="1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fontFamily</a:t>
            </a:r>
            <a:r>
              <a:rPr lang="en" altLang="ko-KR" sz="1400" b="1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}`;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fontSelect.addEventListener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"change"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onFontSelect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);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859F61-1B4A-2E9A-A434-CF9653AD8C93}"/>
              </a:ext>
            </a:extLst>
          </p:cNvPr>
          <p:cNvSpPr/>
          <p:nvPr/>
        </p:nvSpPr>
        <p:spPr>
          <a:xfrm>
            <a:off x="666523" y="3397168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B26ED0-1F7F-DEC4-E64E-65826A04D250}"/>
              </a:ext>
            </a:extLst>
          </p:cNvPr>
          <p:cNvSpPr/>
          <p:nvPr/>
        </p:nvSpPr>
        <p:spPr>
          <a:xfrm>
            <a:off x="761447" y="3397168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3CC62A-3CE9-5CA3-423B-289735066659}"/>
              </a:ext>
            </a:extLst>
          </p:cNvPr>
          <p:cNvSpPr/>
          <p:nvPr/>
        </p:nvSpPr>
        <p:spPr>
          <a:xfrm>
            <a:off x="856370" y="3397168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3903BA-EB53-589B-146C-1301C3CF965A}"/>
              </a:ext>
            </a:extLst>
          </p:cNvPr>
          <p:cNvSpPr/>
          <p:nvPr/>
        </p:nvSpPr>
        <p:spPr>
          <a:xfrm>
            <a:off x="6399471" y="2256720"/>
            <a:ext cx="5475991" cy="2547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HTML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&lt;select id="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font-select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&lt;option class="font-option" value="serif"&gt;serif&lt;/option&gt;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&lt;option class="font-option" value="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dotum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"&gt;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dotum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&lt;/option&gt;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&lt;option class="font-option" value="gulim"&gt;gulim&lt;/option&gt;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&lt;option class="font-option" value="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Lotteria</a:t>
            </a:r>
            <a:r>
              <a:rPr lang="en-US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Chab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"&gt;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롯데리아 </a:t>
            </a:r>
            <a:r>
              <a:rPr lang="ko-KR" altLang="en-US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챱땡겨체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&lt;/option&gt;</a:t>
            </a:r>
          </a:p>
          <a:p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&lt;option class="font-option" value="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Lotteria</a:t>
            </a:r>
            <a:r>
              <a:rPr lang="en-US" altLang="ko-KR" sz="1400" b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-US" altLang="ko-KR" sz="1400" b="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D2Coding ligature" panose="020B0609020101020101" pitchFamily="49" charset="-127"/>
                <a:ea typeface="D2Coding ligature" panose="020B0609020101020101" pitchFamily="49" charset="-127"/>
              </a:rPr>
              <a:t>Ddag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"&gt;</a:t>
            </a:r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롯데리아 </a:t>
            </a:r>
            <a:r>
              <a:rPr lang="ko-KR" altLang="en-US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딱붙어체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&lt;/option&gt;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&lt;/select&gt;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9BE42B-714E-4BE5-B375-2292394EAF33}"/>
              </a:ext>
            </a:extLst>
          </p:cNvPr>
          <p:cNvSpPr/>
          <p:nvPr/>
        </p:nvSpPr>
        <p:spPr>
          <a:xfrm>
            <a:off x="6622135" y="2133240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684A8E4-2B39-EE2F-D566-2E0267AE83B0}"/>
              </a:ext>
            </a:extLst>
          </p:cNvPr>
          <p:cNvSpPr/>
          <p:nvPr/>
        </p:nvSpPr>
        <p:spPr>
          <a:xfrm>
            <a:off x="6717059" y="2133240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F0888A-7698-8630-9AD8-0B090A34E838}"/>
              </a:ext>
            </a:extLst>
          </p:cNvPr>
          <p:cNvSpPr/>
          <p:nvPr/>
        </p:nvSpPr>
        <p:spPr>
          <a:xfrm>
            <a:off x="6811982" y="2133240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6758EA-27AF-671A-978F-0B8C9E97B2F1}"/>
              </a:ext>
            </a:extLst>
          </p:cNvPr>
          <p:cNvSpPr/>
          <p:nvPr/>
        </p:nvSpPr>
        <p:spPr>
          <a:xfrm>
            <a:off x="443858" y="2262239"/>
            <a:ext cx="5475991" cy="944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font-select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");</a:t>
            </a:r>
          </a:p>
          <a:p>
            <a:endParaRPr lang="en" altLang="ko-KR" sz="1400" dirty="0">
              <a:solidFill>
                <a:schemeClr val="tx1"/>
              </a:solidFill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464F7A7-19B2-CBC5-C662-26F6EFB992E2}"/>
              </a:ext>
            </a:extLst>
          </p:cNvPr>
          <p:cNvSpPr/>
          <p:nvPr/>
        </p:nvSpPr>
        <p:spPr>
          <a:xfrm>
            <a:off x="666522" y="2138759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87F9040-D226-39F7-743A-D4B4B677D39F}"/>
              </a:ext>
            </a:extLst>
          </p:cNvPr>
          <p:cNvSpPr/>
          <p:nvPr/>
        </p:nvSpPr>
        <p:spPr>
          <a:xfrm>
            <a:off x="761446" y="2138759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A921840-58EE-9908-1C75-4AF4BB518524}"/>
              </a:ext>
            </a:extLst>
          </p:cNvPr>
          <p:cNvSpPr/>
          <p:nvPr/>
        </p:nvSpPr>
        <p:spPr>
          <a:xfrm>
            <a:off x="856369" y="2138759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0865B8-0B99-1FC4-92E1-77828B969F23}"/>
              </a:ext>
            </a:extLst>
          </p:cNvPr>
          <p:cNvSpPr txBox="1"/>
          <p:nvPr/>
        </p:nvSpPr>
        <p:spPr>
          <a:xfrm>
            <a:off x="443858" y="5752645"/>
            <a:ext cx="4290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textSize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ko-KR" altLang="en-US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브러쉬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사이즈 수정 할 때와 같은 방식의 코드를 적용했다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74CAF8-C586-BB10-8055-F2C89427D820}"/>
              </a:ext>
            </a:extLst>
          </p:cNvPr>
          <p:cNvSpPr/>
          <p:nvPr/>
        </p:nvSpPr>
        <p:spPr>
          <a:xfrm>
            <a:off x="9619989" y="2817082"/>
            <a:ext cx="646755" cy="70356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호 31">
            <a:extLst>
              <a:ext uri="{FF2B5EF4-FFF2-40B4-BE49-F238E27FC236}">
                <a16:creationId xmlns:a16="http://schemas.microsoft.com/office/drawing/2014/main" id="{BAFAC79A-B5E3-8A92-BC4A-C6178FB8E430}"/>
              </a:ext>
            </a:extLst>
          </p:cNvPr>
          <p:cNvSpPr/>
          <p:nvPr/>
        </p:nvSpPr>
        <p:spPr>
          <a:xfrm rot="293089">
            <a:off x="3959077" y="2638997"/>
            <a:ext cx="6429417" cy="3208246"/>
          </a:xfrm>
          <a:prstGeom prst="arc">
            <a:avLst>
              <a:gd name="adj1" fmla="val 21402951"/>
              <a:gd name="adj2" fmla="val 9699403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ED27BE-2001-D35A-CE1D-C6E97EBAE331}"/>
              </a:ext>
            </a:extLst>
          </p:cNvPr>
          <p:cNvSpPr txBox="1"/>
          <p:nvPr/>
        </p:nvSpPr>
        <p:spPr>
          <a:xfrm>
            <a:off x="6054254" y="5012101"/>
            <a:ext cx="30832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자바스크립트의 </a:t>
            </a:r>
            <a:r>
              <a:rPr lang="ko-KR" altLang="en-US" sz="1400" b="1" spc="-150" dirty="0">
                <a:solidFill>
                  <a:prstClr val="black"/>
                </a:solidFill>
                <a:highlight>
                  <a:srgbClr val="FFFF00"/>
                </a:highligh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템플릿 </a:t>
            </a:r>
            <a:r>
              <a:rPr lang="ko-KR" altLang="en-US" sz="1400" b="1" spc="-150" dirty="0" err="1">
                <a:solidFill>
                  <a:prstClr val="black"/>
                </a:solidFill>
                <a:highlight>
                  <a:srgbClr val="FFFF00"/>
                </a:highlight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리터럴</a:t>
            </a:r>
            <a:endParaRPr lang="en-US" altLang="ko-KR" sz="1400" b="1" spc="-150" dirty="0">
              <a:solidFill>
                <a:prstClr val="black"/>
              </a:solidFill>
              <a:highlight>
                <a:srgbClr val="FFFF00"/>
              </a:highlight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문자열 표기법 사용하여 실제로는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ctx.font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=“50px serif”;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같은 식이 생성됨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pPr algn="ctr"/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1579EC-AF28-E2BA-9470-1B93C1281DE6}"/>
              </a:ext>
            </a:extLst>
          </p:cNvPr>
          <p:cNvSpPr/>
          <p:nvPr/>
        </p:nvSpPr>
        <p:spPr>
          <a:xfrm>
            <a:off x="9619989" y="3474927"/>
            <a:ext cx="1373046" cy="70356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7820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저장하기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 저장하기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8F8DAB-9BCD-7B70-8C2F-836B2A97D0E3}"/>
              </a:ext>
            </a:extLst>
          </p:cNvPr>
          <p:cNvSpPr/>
          <p:nvPr/>
        </p:nvSpPr>
        <p:spPr>
          <a:xfrm>
            <a:off x="2515867" y="2397249"/>
            <a:ext cx="5475991" cy="2897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  <a:p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saveBtn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document.getElementById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("save-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btn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");</a:t>
            </a:r>
          </a:p>
          <a:p>
            <a:b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</a:b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function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onSaveClick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(event) {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canvas.</a:t>
            </a:r>
            <a:r>
              <a:rPr lang="en" altLang="ko-KR" sz="1400" b="0" u="sng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toDataURL</a:t>
            </a:r>
            <a:r>
              <a:rPr lang="en" altLang="ko-KR" sz="1400" b="0" u="sng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>
                <a:solidFill>
                  <a:schemeClr val="accent1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const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a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document.createElement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("a");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a.href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url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a.download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= "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myDrawing.png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";</a:t>
            </a:r>
          </a:p>
          <a:p>
            <a:r>
              <a:rPr lang="ko-KR" altLang="en-US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a.click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</a:p>
          <a:p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}</a:t>
            </a:r>
          </a:p>
          <a:p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saveBtn.addEventListener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</a:t>
            </a:r>
            <a:r>
              <a:rPr lang="en" altLang="ko-KR" sz="1400" b="0" dirty="0">
                <a:solidFill>
                  <a:schemeClr val="accent2">
                    <a:lumMod val="75000"/>
                  </a:schemeClr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"click"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, </a:t>
            </a:r>
            <a:r>
              <a:rPr lang="en" altLang="ko-KR" sz="1400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onSaveClick</a:t>
            </a:r>
            <a:r>
              <a:rPr lang="en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)</a:t>
            </a:r>
            <a:r>
              <a:rPr lang="en-US" altLang="ko-KR" sz="1400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;</a:t>
            </a:r>
            <a:endParaRPr lang="en" altLang="ko-KR" sz="1400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859F61-1B4A-2E9A-A434-CF9653AD8C93}"/>
              </a:ext>
            </a:extLst>
          </p:cNvPr>
          <p:cNvSpPr/>
          <p:nvPr/>
        </p:nvSpPr>
        <p:spPr>
          <a:xfrm>
            <a:off x="2738531" y="2273770"/>
            <a:ext cx="58552" cy="581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B26ED0-1F7F-DEC4-E64E-65826A04D250}"/>
              </a:ext>
            </a:extLst>
          </p:cNvPr>
          <p:cNvSpPr/>
          <p:nvPr/>
        </p:nvSpPr>
        <p:spPr>
          <a:xfrm>
            <a:off x="2833455" y="2273770"/>
            <a:ext cx="58552" cy="581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3CC62A-3CE9-5CA3-423B-289735066659}"/>
              </a:ext>
            </a:extLst>
          </p:cNvPr>
          <p:cNvSpPr/>
          <p:nvPr/>
        </p:nvSpPr>
        <p:spPr>
          <a:xfrm>
            <a:off x="2928378" y="2273770"/>
            <a:ext cx="58552" cy="581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A96EE-5EFF-D640-FB46-B41C899EE78A}"/>
              </a:ext>
            </a:extLst>
          </p:cNvPr>
          <p:cNvSpPr txBox="1"/>
          <p:nvPr/>
        </p:nvSpPr>
        <p:spPr>
          <a:xfrm>
            <a:off x="5463965" y="3105834"/>
            <a:ext cx="430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현재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데이터를 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화 하는 메소드를 사용하여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캔버스의 데이터를 </a:t>
            </a:r>
            <a:r>
              <a:rPr lang="ko-KR" altLang="en-US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주소화한다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17" name="호 16">
            <a:extLst>
              <a:ext uri="{FF2B5EF4-FFF2-40B4-BE49-F238E27FC236}">
                <a16:creationId xmlns:a16="http://schemas.microsoft.com/office/drawing/2014/main" id="{923DE9FF-44BE-8F93-98BF-998BEBCFD46C}"/>
              </a:ext>
            </a:extLst>
          </p:cNvPr>
          <p:cNvSpPr/>
          <p:nvPr/>
        </p:nvSpPr>
        <p:spPr>
          <a:xfrm rot="1596761">
            <a:off x="5394392" y="3625817"/>
            <a:ext cx="755373" cy="1613114"/>
          </a:xfrm>
          <a:prstGeom prst="arc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E2EBC3-B7A8-B0F8-FC4E-9CA53ACD384A}"/>
              </a:ext>
            </a:extLst>
          </p:cNvPr>
          <p:cNvSpPr txBox="1"/>
          <p:nvPr/>
        </p:nvSpPr>
        <p:spPr>
          <a:xfrm>
            <a:off x="6341921" y="3814419"/>
            <a:ext cx="4306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&lt;a 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href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=“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 download=“</a:t>
            </a:r>
            <a:r>
              <a:rPr lang="en-US" altLang="ko-KR" sz="12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myDrawing.png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”&gt;&lt;/a&gt; </a:t>
            </a:r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식의</a:t>
            </a:r>
            <a:endParaRPr lang="en-US" altLang="ko-KR" sz="12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다운로드 링크와 태그를 만들어준다</a:t>
            </a:r>
            <a:r>
              <a:rPr lang="en-US" altLang="ko-KR" sz="12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2478FB-8B6A-6DAB-8704-F8B21B5D553A}"/>
              </a:ext>
            </a:extLst>
          </p:cNvPr>
          <p:cNvCxnSpPr>
            <a:stCxn id="15" idx="1"/>
          </p:cNvCxnSpPr>
          <p:nvPr/>
        </p:nvCxnSpPr>
        <p:spPr>
          <a:xfrm flipH="1">
            <a:off x="5073103" y="3336667"/>
            <a:ext cx="390862" cy="20541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05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83E7AE-80A5-4A97-BB48-A0BB899D6C1D}"/>
              </a:ext>
            </a:extLst>
          </p:cNvPr>
          <p:cNvCxnSpPr/>
          <p:nvPr/>
        </p:nvCxnSpPr>
        <p:spPr>
          <a:xfrm>
            <a:off x="2174875" y="1963242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135876" y="3447811"/>
            <a:ext cx="43750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선언한 이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엘레멘트를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가지고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파일에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 API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의 메서드와 속성을 설정해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원하는 기능을 만들 수 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9C83D7-19D6-4654-84F7-5985876E3E7F}"/>
              </a:ext>
            </a:extLst>
          </p:cNvPr>
          <p:cNvCxnSpPr>
            <a:cxnSpLocks/>
          </p:cNvCxnSpPr>
          <p:nvPr/>
        </p:nvCxnSpPr>
        <p:spPr>
          <a:xfrm>
            <a:off x="2228850" y="5537955"/>
            <a:ext cx="7842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완성한 모습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E6EBE32-46D1-4CC2-051E-6ABF763D6737}"/>
              </a:ext>
            </a:extLst>
          </p:cNvPr>
          <p:cNvGrpSpPr/>
          <p:nvPr/>
        </p:nvGrpSpPr>
        <p:grpSpPr>
          <a:xfrm>
            <a:off x="6549888" y="2707736"/>
            <a:ext cx="3467237" cy="2184934"/>
            <a:chOff x="6549888" y="2654665"/>
            <a:chExt cx="3467237" cy="2184934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878B2C89-1C6A-0CB6-F897-38E294D6DCC4}"/>
                </a:ext>
              </a:extLst>
            </p:cNvPr>
            <p:cNvSpPr/>
            <p:nvPr/>
          </p:nvSpPr>
          <p:spPr>
            <a:xfrm>
              <a:off x="6549888" y="2654665"/>
              <a:ext cx="3467237" cy="2184934"/>
            </a:xfrm>
            <a:prstGeom prst="roundRect">
              <a:avLst>
                <a:gd name="adj" fmla="val 634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6C6C55-D692-BB4F-1143-48409EF6D60A}"/>
                </a:ext>
              </a:extLst>
            </p:cNvPr>
            <p:cNvSpPr/>
            <p:nvPr/>
          </p:nvSpPr>
          <p:spPr>
            <a:xfrm>
              <a:off x="6549888" y="2868461"/>
              <a:ext cx="3467237" cy="179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HTML</a:t>
              </a:r>
            </a:p>
            <a:p>
              <a:r>
                <a:rPr kumimoji="1" lang="en-US" altLang="ko-KR" dirty="0">
                  <a:solidFill>
                    <a:schemeClr val="tx1"/>
                  </a:solidFill>
                </a:rPr>
                <a:t>&lt;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canvas&gt;&lt;/canvas&gt;</a:t>
              </a:r>
              <a:endParaRPr kumimoji="1"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5458286-0430-910B-0AB0-5887BCAF5A1B}"/>
                </a:ext>
              </a:extLst>
            </p:cNvPr>
            <p:cNvGrpSpPr/>
            <p:nvPr/>
          </p:nvGrpSpPr>
          <p:grpSpPr>
            <a:xfrm>
              <a:off x="6656998" y="2734936"/>
              <a:ext cx="248399" cy="58156"/>
              <a:chOff x="9181575" y="2412816"/>
              <a:chExt cx="584550" cy="13778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3E85F39-8E37-59B9-77F2-03CFE44A6B8D}"/>
                  </a:ext>
                </a:extLst>
              </p:cNvPr>
              <p:cNvSpPr/>
              <p:nvPr/>
            </p:nvSpPr>
            <p:spPr>
              <a:xfrm>
                <a:off x="9181575" y="2412816"/>
                <a:ext cx="137788" cy="13778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B5C885B-CEBC-6799-4BA9-168C1AD9E0DB}"/>
                  </a:ext>
                </a:extLst>
              </p:cNvPr>
              <p:cNvSpPr/>
              <p:nvPr/>
            </p:nvSpPr>
            <p:spPr>
              <a:xfrm>
                <a:off x="9404956" y="2412816"/>
                <a:ext cx="137788" cy="1377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9EA1AAB-3915-D9FE-1C1B-C827159B4077}"/>
                  </a:ext>
                </a:extLst>
              </p:cNvPr>
              <p:cNvSpPr/>
              <p:nvPr/>
            </p:nvSpPr>
            <p:spPr>
              <a:xfrm>
                <a:off x="9628337" y="2412816"/>
                <a:ext cx="137788" cy="13778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163AD1F-B887-4B11-B2A6-B4004BE19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75" y="484103"/>
            <a:ext cx="9957184" cy="58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841003" y="2389503"/>
            <a:ext cx="6096000" cy="2078994"/>
            <a:chOff x="1741268" y="1915691"/>
            <a:chExt cx="6096000" cy="207899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3261899" cy="2078994"/>
              <a:chOff x="2427701" y="1915691"/>
              <a:chExt cx="3261899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03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1741268" y="2612226"/>
              <a:ext cx="6096000" cy="99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배운 점</a:t>
              </a: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805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827922-67D8-476B-A032-C9A507C578C8}"/>
              </a:ext>
            </a:extLst>
          </p:cNvPr>
          <p:cNvSpPr txBox="1"/>
          <p:nvPr/>
        </p:nvSpPr>
        <p:spPr>
          <a:xfrm>
            <a:off x="5350510" y="893988"/>
            <a:ext cx="222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배운 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배운 점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03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3CC8FE-F827-AF7A-55D2-01CBAAF7B8CF}"/>
              </a:ext>
            </a:extLst>
          </p:cNvPr>
          <p:cNvSpPr txBox="1"/>
          <p:nvPr/>
        </p:nvSpPr>
        <p:spPr>
          <a:xfrm>
            <a:off x="1968818" y="2644170"/>
            <a:ext cx="82770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1.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 API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주요 메서드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-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moveTo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(),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lineTo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(), stroke(), fill(),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fillrect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 …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etc</a:t>
            </a:r>
            <a:endParaRPr lang="en-US" altLang="ko-KR" sz="16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6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2.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getElementById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altLang="ko-KR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querySelector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사용하여 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JS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필요한 요소를 선언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속성값 확인하기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6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3..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이벤트에 맞는 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function 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작성하며 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true, false </a:t>
            </a:r>
            <a:r>
              <a:rPr lang="ko-KR" altLang="en-US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활용하여 기능 전환하기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6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4.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자바스크립의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백틱을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활용한 템플릿 </a:t>
            </a:r>
            <a:r>
              <a:rPr lang="ko-KR" altLang="en-US" sz="16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리터럴</a:t>
            </a:r>
            <a:r>
              <a:rPr lang="ko-KR" altLang="en-US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문자 표기법</a:t>
            </a:r>
            <a:r>
              <a:rPr lang="en-US" altLang="ko-KR" sz="16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41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841003" y="2389503"/>
            <a:ext cx="6096000" cy="2078994"/>
            <a:chOff x="1741268" y="1915691"/>
            <a:chExt cx="6096000" cy="207899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3261899" cy="2078994"/>
              <a:chOff x="2427701" y="1915691"/>
              <a:chExt cx="3261899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01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7701" y="3474050"/>
                <a:ext cx="3261899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1741268" y="2612226"/>
              <a:ext cx="6096000" cy="99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CANVAS</a:t>
              </a: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505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232116B-ADE0-4213-A566-454551D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452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감사합니다</a:t>
            </a:r>
            <a:r>
              <a:rPr lang="en-US" altLang="ko-KR" sz="4400" spc="-15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.</a:t>
            </a:r>
            <a:endParaRPr lang="ko-KR" altLang="en-US" sz="4400" spc="-150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742CBE-E2B7-4321-9ECE-865DBA21BE5E}"/>
              </a:ext>
            </a:extLst>
          </p:cNvPr>
          <p:cNvCxnSpPr>
            <a:cxnSpLocks/>
          </p:cNvCxnSpPr>
          <p:nvPr/>
        </p:nvCxnSpPr>
        <p:spPr>
          <a:xfrm>
            <a:off x="3251200" y="2755635"/>
            <a:ext cx="30162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2B78B0-74F3-4EDB-93CF-6D6D3772ACD3}"/>
              </a:ext>
            </a:extLst>
          </p:cNvPr>
          <p:cNvCxnSpPr>
            <a:cxnSpLocks/>
          </p:cNvCxnSpPr>
          <p:nvPr/>
        </p:nvCxnSpPr>
        <p:spPr>
          <a:xfrm flipV="1">
            <a:off x="6019800" y="3591982"/>
            <a:ext cx="2974086" cy="19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CCD4E6-C13F-45DF-888C-82A54E6C25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22501C-6A65-4147-8F92-3714F32178C8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29B11E3-7C12-465F-BBEC-B1D6F635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59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121320" y="2748409"/>
            <a:ext cx="43750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 API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란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?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u="sng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400" u="sng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 &lt;canvas&gt;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엘리먼트를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통해 사용자에게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그래픽을 그리기 위한 수단을 제공하며 애니메이션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게임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그래픽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데이터 시각화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사진 조작 및 실시간 비디오 처리를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위해 사용됩니다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주로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2D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그래픽에 중점을 두고 있으며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WebGL API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사용하면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2D, 3D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도 그릴 수 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93988"/>
            <a:ext cx="4631635" cy="794388"/>
            <a:chOff x="3890878" y="973885"/>
            <a:chExt cx="4631635" cy="7943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984750" y="973885"/>
              <a:ext cx="2222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CANVAS API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“HTML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에 그림 그리기 위한 수단을 제공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1103845" y="-19050"/>
            <a:ext cx="3072663" cy="1395190"/>
            <a:chOff x="10359306" y="124840"/>
            <a:chExt cx="3072663" cy="139519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359306" y="555727"/>
              <a:ext cx="3072663" cy="964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CANVAS</a:t>
              </a:r>
              <a:endParaRPr lang="en-US" altLang="ko-KR" sz="2000" spc="-15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20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01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6549888" y="2921532"/>
            <a:ext cx="3467237" cy="1791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//HTML</a:t>
            </a:r>
          </a:p>
          <a:p>
            <a:r>
              <a:rPr kumimoji="1" lang="en-US" altLang="ko-KR" dirty="0">
                <a:solidFill>
                  <a:schemeClr val="tx1"/>
                </a:solidFill>
              </a:rPr>
              <a:t>&lt;</a:t>
            </a:r>
            <a:r>
              <a:rPr kumimoji="1" lang="en-US" altLang="ko-KR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canvas&gt;&lt;/canvas&gt;</a:t>
            </a:r>
            <a:endParaRPr kumimoji="1" lang="ko-KR" altLang="en-US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458286-0430-910B-0AB0-5887BCAF5A1B}"/>
              </a:ext>
            </a:extLst>
          </p:cNvPr>
          <p:cNvGrpSpPr/>
          <p:nvPr/>
        </p:nvGrpSpPr>
        <p:grpSpPr>
          <a:xfrm>
            <a:off x="6656998" y="2788007"/>
            <a:ext cx="248399" cy="58156"/>
            <a:chOff x="9181575" y="2412816"/>
            <a:chExt cx="584550" cy="13778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3E85F39-8E37-59B9-77F2-03CFE44A6B8D}"/>
                </a:ext>
              </a:extLst>
            </p:cNvPr>
            <p:cNvSpPr/>
            <p:nvPr/>
          </p:nvSpPr>
          <p:spPr>
            <a:xfrm>
              <a:off x="9181575" y="2412816"/>
              <a:ext cx="137788" cy="1377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B5C885B-CEBC-6799-4BA9-168C1AD9E0DB}"/>
                </a:ext>
              </a:extLst>
            </p:cNvPr>
            <p:cNvSpPr/>
            <p:nvPr/>
          </p:nvSpPr>
          <p:spPr>
            <a:xfrm>
              <a:off x="9404956" y="2412816"/>
              <a:ext cx="137788" cy="1377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EA1AAB-3915-D9FE-1C1B-C827159B4077}"/>
                </a:ext>
              </a:extLst>
            </p:cNvPr>
            <p:cNvSpPr/>
            <p:nvPr/>
          </p:nvSpPr>
          <p:spPr>
            <a:xfrm>
              <a:off x="9628337" y="2412816"/>
              <a:ext cx="137788" cy="1377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60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FB52113-A9C4-4F85-8FB0-1F22BA8904E5}"/>
              </a:ext>
            </a:extLst>
          </p:cNvPr>
          <p:cNvGrpSpPr/>
          <p:nvPr/>
        </p:nvGrpSpPr>
        <p:grpSpPr>
          <a:xfrm>
            <a:off x="3550846" y="2389503"/>
            <a:ext cx="6096000" cy="2078994"/>
            <a:chOff x="2335694" y="1915691"/>
            <a:chExt cx="6096000" cy="207899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72CBD15-4232-44F9-8CB7-C682E0521D78}"/>
                </a:ext>
              </a:extLst>
            </p:cNvPr>
            <p:cNvGrpSpPr/>
            <p:nvPr/>
          </p:nvGrpSpPr>
          <p:grpSpPr>
            <a:xfrm>
              <a:off x="2427701" y="1915691"/>
              <a:ext cx="4514230" cy="2078994"/>
              <a:chOff x="2427701" y="1915691"/>
              <a:chExt cx="4514230" cy="207899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C59D7-7B87-4D03-B11B-F146E1C373C0}"/>
                  </a:ext>
                </a:extLst>
              </p:cNvPr>
              <p:cNvSpPr txBox="1"/>
              <p:nvPr/>
            </p:nvSpPr>
            <p:spPr>
              <a:xfrm>
                <a:off x="2522318" y="3492047"/>
                <a:ext cx="3072663" cy="502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A7792-D3A1-4FC0-BCB8-DD1669840839}"/>
                  </a:ext>
                </a:extLst>
              </p:cNvPr>
              <p:cNvSpPr txBox="1"/>
              <p:nvPr/>
            </p:nvSpPr>
            <p:spPr>
              <a:xfrm rot="5400000">
                <a:off x="3017959" y="1325433"/>
                <a:ext cx="1954381" cy="31348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altLang="ko-KR" sz="11500" spc="-300" dirty="0">
                    <a:latin typeface="에스코어 드림 9 Black" panose="020B0A03030302020204" pitchFamily="34" charset="-127"/>
                    <a:ea typeface="에스코어 드림 9 Black" panose="020B0A03030302020204" pitchFamily="34" charset="-127"/>
                  </a:rPr>
                  <a:t>02</a:t>
                </a:r>
                <a:endParaRPr lang="ko-KR" altLang="en-US" sz="115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E7D784A-1D1F-4E9B-A4B2-BA2A5F45F6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2318" y="3492047"/>
                <a:ext cx="4419613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E44F31-6598-4E94-AE4E-CBF34DEF51A4}"/>
                </a:ext>
              </a:extLst>
            </p:cNvPr>
            <p:cNvSpPr txBox="1"/>
            <p:nvPr/>
          </p:nvSpPr>
          <p:spPr>
            <a:xfrm>
              <a:off x="2335694" y="2629729"/>
              <a:ext cx="6096000" cy="99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4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36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en-US" altLang="ko-KR" sz="44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21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69F67AB-CB38-4585-987C-58143FD921CE}"/>
              </a:ext>
            </a:extLst>
          </p:cNvPr>
          <p:cNvSpPr txBox="1"/>
          <p:nvPr/>
        </p:nvSpPr>
        <p:spPr>
          <a:xfrm>
            <a:off x="2135876" y="3447811"/>
            <a:ext cx="43750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 선언한 이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엘레멘트를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가지고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JavaScript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파일에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 API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의 메서드와 속성을 설정해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원하는 기능을 만들 수 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CC7CA27-82D7-269B-D57E-0F871140FB9F}"/>
              </a:ext>
            </a:extLst>
          </p:cNvPr>
          <p:cNvGrpSpPr/>
          <p:nvPr/>
        </p:nvGrpSpPr>
        <p:grpSpPr>
          <a:xfrm>
            <a:off x="6549888" y="2788007"/>
            <a:ext cx="3467237" cy="1924747"/>
            <a:chOff x="6549888" y="2788007"/>
            <a:chExt cx="3467237" cy="192474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6C6C55-D692-BB4F-1143-48409EF6D60A}"/>
                </a:ext>
              </a:extLst>
            </p:cNvPr>
            <p:cNvSpPr/>
            <p:nvPr/>
          </p:nvSpPr>
          <p:spPr>
            <a:xfrm>
              <a:off x="6549888" y="2921532"/>
              <a:ext cx="3467237" cy="179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HTML</a:t>
              </a:r>
            </a:p>
            <a:p>
              <a:r>
                <a:rPr kumimoji="1" lang="en-US" altLang="ko-KR" dirty="0">
                  <a:solidFill>
                    <a:schemeClr val="tx1"/>
                  </a:solidFill>
                </a:rPr>
                <a:t>&lt;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canvas&gt;&lt;/canvas&gt;</a:t>
              </a:r>
              <a:endParaRPr kumimoji="1"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5458286-0430-910B-0AB0-5887BCAF5A1B}"/>
                </a:ext>
              </a:extLst>
            </p:cNvPr>
            <p:cNvGrpSpPr/>
            <p:nvPr/>
          </p:nvGrpSpPr>
          <p:grpSpPr>
            <a:xfrm>
              <a:off x="6656998" y="2788007"/>
              <a:ext cx="248399" cy="58156"/>
              <a:chOff x="9181575" y="2412816"/>
              <a:chExt cx="584550" cy="13778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3E85F39-8E37-59B9-77F2-03CFE44A6B8D}"/>
                  </a:ext>
                </a:extLst>
              </p:cNvPr>
              <p:cNvSpPr/>
              <p:nvPr/>
            </p:nvSpPr>
            <p:spPr>
              <a:xfrm>
                <a:off x="9181575" y="2412816"/>
                <a:ext cx="137788" cy="13778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B5C885B-CEBC-6799-4BA9-168C1AD9E0DB}"/>
                  </a:ext>
                </a:extLst>
              </p:cNvPr>
              <p:cNvSpPr/>
              <p:nvPr/>
            </p:nvSpPr>
            <p:spPr>
              <a:xfrm>
                <a:off x="9404956" y="2412816"/>
                <a:ext cx="137788" cy="1377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9EA1AAB-3915-D9FE-1C1B-C827159B4077}"/>
                  </a:ext>
                </a:extLst>
              </p:cNvPr>
              <p:cNvSpPr/>
              <p:nvPr/>
            </p:nvSpPr>
            <p:spPr>
              <a:xfrm>
                <a:off x="9628337" y="2412816"/>
                <a:ext cx="137788" cy="13778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463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76280B-4971-09F3-2780-8E9D9023A0FE}"/>
              </a:ext>
            </a:extLst>
          </p:cNvPr>
          <p:cNvGrpSpPr/>
          <p:nvPr/>
        </p:nvGrpSpPr>
        <p:grpSpPr>
          <a:xfrm>
            <a:off x="3199039" y="2199334"/>
            <a:ext cx="5793921" cy="1924747"/>
            <a:chOff x="3199039" y="2199334"/>
            <a:chExt cx="5793921" cy="192474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6C6C55-D692-BB4F-1143-48409EF6D60A}"/>
                </a:ext>
              </a:extLst>
            </p:cNvPr>
            <p:cNvSpPr/>
            <p:nvPr/>
          </p:nvSpPr>
          <p:spPr>
            <a:xfrm>
              <a:off x="3199039" y="2332859"/>
              <a:ext cx="5793921" cy="179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JS</a:t>
              </a:r>
            </a:p>
            <a:p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const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canvas = </a:t>
              </a:r>
              <a:r>
                <a:rPr kumimoji="1" lang="en-US" altLang="ko-KR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document.querySelector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dirty="0">
                  <a:solidFill>
                    <a:schemeClr val="accent2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“canvas”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); </a:t>
              </a:r>
              <a:b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</a:br>
              <a:r>
                <a:rPr kumimoji="1" lang="en-US" altLang="ko-KR" dirty="0">
                  <a:solidFill>
                    <a:schemeClr val="accent1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const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ctx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= </a:t>
              </a:r>
              <a:r>
                <a:rPr kumimoji="1" lang="en-US" altLang="ko-KR" dirty="0" err="1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canavs.getContext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dirty="0">
                  <a:solidFill>
                    <a:schemeClr val="accent2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“2</a:t>
              </a:r>
              <a:r>
                <a:rPr kumimoji="1" lang="en-US" altLang="ko-KR" b="1" dirty="0">
                  <a:solidFill>
                    <a:schemeClr val="accent2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</a:t>
              </a:r>
              <a:r>
                <a:rPr kumimoji="1" lang="en-US" altLang="ko-KR" dirty="0">
                  <a:solidFill>
                    <a:schemeClr val="accent2">
                      <a:lumMod val="75000"/>
                    </a:schemeClr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”</a:t>
              </a:r>
              <a:r>
                <a:rPr kumimoji="1" lang="en-US" altLang="ko-KR" dirty="0">
                  <a:solidFill>
                    <a:schemeClr val="tx1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);</a:t>
              </a:r>
              <a:endParaRPr kumimoji="1" lang="ko-KR" altLang="en-US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5458286-0430-910B-0AB0-5887BCAF5A1B}"/>
                </a:ext>
              </a:extLst>
            </p:cNvPr>
            <p:cNvGrpSpPr/>
            <p:nvPr/>
          </p:nvGrpSpPr>
          <p:grpSpPr>
            <a:xfrm>
              <a:off x="3306149" y="2199334"/>
              <a:ext cx="248399" cy="58156"/>
              <a:chOff x="9181575" y="2412816"/>
              <a:chExt cx="584550" cy="13778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3E85F39-8E37-59B9-77F2-03CFE44A6B8D}"/>
                  </a:ext>
                </a:extLst>
              </p:cNvPr>
              <p:cNvSpPr/>
              <p:nvPr/>
            </p:nvSpPr>
            <p:spPr>
              <a:xfrm>
                <a:off x="9181575" y="2412816"/>
                <a:ext cx="137788" cy="13778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B5C885B-CEBC-6799-4BA9-168C1AD9E0DB}"/>
                  </a:ext>
                </a:extLst>
              </p:cNvPr>
              <p:cNvSpPr/>
              <p:nvPr/>
            </p:nvSpPr>
            <p:spPr>
              <a:xfrm>
                <a:off x="9404956" y="2412816"/>
                <a:ext cx="137788" cy="1377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9EA1AAB-3915-D9FE-1C1B-C827159B4077}"/>
                  </a:ext>
                </a:extLst>
              </p:cNvPr>
              <p:cNvSpPr/>
              <p:nvPr/>
            </p:nvSpPr>
            <p:spPr>
              <a:xfrm>
                <a:off x="9628337" y="2412816"/>
                <a:ext cx="137788" cy="13778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58AC30-32AD-5AAC-08B7-5FB6A9697508}"/>
              </a:ext>
            </a:extLst>
          </p:cNvPr>
          <p:cNvSpPr txBox="1"/>
          <p:nvPr/>
        </p:nvSpPr>
        <p:spPr>
          <a:xfrm>
            <a:off x="2163203" y="4432094"/>
            <a:ext cx="7907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 API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사용하면서 자주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사용하는 기본값으로 값이 변하지 않도록 </a:t>
            </a:r>
            <a:r>
              <a:rPr lang="en-US" altLang="ko-KR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const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상수 선언 합니다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ctx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b="1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getContext</a:t>
            </a:r>
            <a:r>
              <a:rPr lang="ko-KR" altLang="en-US" sz="1400" b="1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</a:t>
            </a:r>
            <a:r>
              <a:rPr lang="ko-KR" altLang="en-US" sz="1400" b="1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줄임말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설정 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위에서 </a:t>
            </a:r>
            <a:r>
              <a:rPr lang="ko-KR" altLang="en-US" sz="1400" b="1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브러쉬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처럼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사용되며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‘2d’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 선언해야 그림판처럼 사용할 수 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58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캔버스 설정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2E8CE33-BAA3-7790-17DF-B215026FD4EE}"/>
              </a:ext>
            </a:extLst>
          </p:cNvPr>
          <p:cNvGrpSpPr/>
          <p:nvPr/>
        </p:nvGrpSpPr>
        <p:grpSpPr>
          <a:xfrm>
            <a:off x="3199039" y="2199334"/>
            <a:ext cx="5793921" cy="1924747"/>
            <a:chOff x="3199039" y="2199334"/>
            <a:chExt cx="5793921" cy="192474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6C6C55-D692-BB4F-1143-48409EF6D60A}"/>
                </a:ext>
              </a:extLst>
            </p:cNvPr>
            <p:cNvSpPr/>
            <p:nvPr/>
          </p:nvSpPr>
          <p:spPr>
            <a:xfrm>
              <a:off x="3199039" y="2332859"/>
              <a:ext cx="5793921" cy="179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100" dirty="0">
                  <a:solidFill>
                    <a:schemeClr val="bg1">
                      <a:lumMod val="75000"/>
                    </a:schemeClr>
                  </a:solidFill>
                </a:rPr>
                <a:t>// JS</a:t>
              </a:r>
            </a:p>
            <a:p>
              <a:r>
                <a:rPr lang="en" altLang="ko-KR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let</a:t>
              </a:r>
              <a:r>
                <a:rPr lang="en" altLang="ko-KR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CANVAS_WIDTH = 800;</a:t>
              </a:r>
            </a:p>
            <a:p>
              <a:r>
                <a:rPr lang="en" altLang="ko-KR" b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let</a:t>
              </a:r>
              <a:r>
                <a:rPr lang="en" altLang="ko-KR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CANVAS_HEIGHT = 800;</a:t>
              </a:r>
            </a:p>
            <a:p>
              <a:br>
                <a:rPr lang="en" altLang="ko-KR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</a:br>
              <a:r>
                <a:rPr lang="en" altLang="ko-KR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canvas.width</a:t>
              </a:r>
              <a:r>
                <a:rPr lang="en" altLang="ko-KR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CANVAS_WIDTH;</a:t>
              </a:r>
            </a:p>
            <a:p>
              <a:r>
                <a:rPr lang="en" altLang="ko-KR" b="0" dirty="0" err="1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canvas.height</a:t>
              </a:r>
              <a:r>
                <a:rPr lang="en" altLang="ko-KR" b="0" dirty="0">
                  <a:solidFill>
                    <a:schemeClr val="tx1"/>
                  </a:solidFill>
                  <a:effectLst/>
                  <a:latin typeface="D2Coding ligature" panose="020B0609020101020101" pitchFamily="49" charset="-127"/>
                  <a:ea typeface="D2Coding ligature" panose="020B0609020101020101" pitchFamily="49" charset="-127"/>
                </a:rPr>
                <a:t> = CANVAS_HEIGHT;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5458286-0430-910B-0AB0-5887BCAF5A1B}"/>
                </a:ext>
              </a:extLst>
            </p:cNvPr>
            <p:cNvGrpSpPr/>
            <p:nvPr/>
          </p:nvGrpSpPr>
          <p:grpSpPr>
            <a:xfrm>
              <a:off x="3306149" y="2199334"/>
              <a:ext cx="248399" cy="58156"/>
              <a:chOff x="9181575" y="2412816"/>
              <a:chExt cx="584550" cy="137788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C3E85F39-8E37-59B9-77F2-03CFE44A6B8D}"/>
                  </a:ext>
                </a:extLst>
              </p:cNvPr>
              <p:cNvSpPr/>
              <p:nvPr/>
            </p:nvSpPr>
            <p:spPr>
              <a:xfrm>
                <a:off x="9181575" y="2412816"/>
                <a:ext cx="137788" cy="13778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BB5C885B-CEBC-6799-4BA9-168C1AD9E0DB}"/>
                  </a:ext>
                </a:extLst>
              </p:cNvPr>
              <p:cNvSpPr/>
              <p:nvPr/>
            </p:nvSpPr>
            <p:spPr>
              <a:xfrm>
                <a:off x="9404956" y="2412816"/>
                <a:ext cx="137788" cy="13778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9EA1AAB-3915-D9FE-1C1B-C827159B4077}"/>
                  </a:ext>
                </a:extLst>
              </p:cNvPr>
              <p:cNvSpPr/>
              <p:nvPr/>
            </p:nvSpPr>
            <p:spPr>
              <a:xfrm>
                <a:off x="9628337" y="2412816"/>
                <a:ext cx="137788" cy="13778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58AC30-32AD-5AAC-08B7-5FB6A9697508}"/>
              </a:ext>
            </a:extLst>
          </p:cNvPr>
          <p:cNvSpPr txBox="1"/>
          <p:nvPr/>
        </p:nvSpPr>
        <p:spPr>
          <a:xfrm>
            <a:off x="2163203" y="4432094"/>
            <a:ext cx="79078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CANVAS_WIDTH, CANVAS_HEIGHT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는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800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*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800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으로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설정했습니다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숫자로 크기를 설정하지 않으면 캔버스 위에서 그림을 그렸을 때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우리가 원하는 비율과 위치에 그려지지 않습니다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CC81C9-0050-0A4E-7B3B-9CFAF540D1E6}"/>
              </a:ext>
            </a:extLst>
          </p:cNvPr>
          <p:cNvSpPr/>
          <p:nvPr/>
        </p:nvSpPr>
        <p:spPr>
          <a:xfrm>
            <a:off x="4144415" y="-19050"/>
            <a:ext cx="8047585" cy="68579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33000">
                <a:schemeClr val="accent3">
                  <a:lumMod val="0"/>
                  <a:lumOff val="100000"/>
                  <a:alpha val="81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121FF6-D719-CB89-A345-73283607C997}"/>
              </a:ext>
            </a:extLst>
          </p:cNvPr>
          <p:cNvGrpSpPr/>
          <p:nvPr/>
        </p:nvGrpSpPr>
        <p:grpSpPr>
          <a:xfrm>
            <a:off x="6034995" y="1080056"/>
            <a:ext cx="5581650" cy="5061513"/>
            <a:chOff x="6034995" y="1080056"/>
            <a:chExt cx="5581650" cy="506151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C6DB654-B0AA-BD2B-C6A9-0809A1FD4B3C}"/>
                </a:ext>
              </a:extLst>
            </p:cNvPr>
            <p:cNvGrpSpPr/>
            <p:nvPr/>
          </p:nvGrpSpPr>
          <p:grpSpPr>
            <a:xfrm>
              <a:off x="6034995" y="1451814"/>
              <a:ext cx="5581650" cy="4689755"/>
              <a:chOff x="6324600" y="2081159"/>
              <a:chExt cx="5581650" cy="468975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66D637EE-0297-EED8-692B-799A047AFFF5}"/>
                  </a:ext>
                </a:extLst>
              </p:cNvPr>
              <p:cNvGrpSpPr/>
              <p:nvPr/>
            </p:nvGrpSpPr>
            <p:grpSpPr>
              <a:xfrm>
                <a:off x="6939642" y="2081159"/>
                <a:ext cx="4966608" cy="4623743"/>
                <a:chOff x="6939642" y="2081159"/>
                <a:chExt cx="4966608" cy="4623743"/>
              </a:xfrm>
            </p:grpSpPr>
            <p:pic>
              <p:nvPicPr>
                <p:cNvPr id="8" name="그림 7">
                  <a:extLst>
                    <a:ext uri="{FF2B5EF4-FFF2-40B4-BE49-F238E27FC236}">
                      <a16:creationId xmlns:a16="http://schemas.microsoft.com/office/drawing/2014/main" id="{9E254D56-B9B6-BB29-7004-3792E09E5D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939642" y="4303997"/>
                  <a:ext cx="2362200" cy="2362200"/>
                </a:xfrm>
                <a:prstGeom prst="rect">
                  <a:avLst/>
                </a:prstGeom>
              </p:spPr>
            </p:pic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CC197129-5D1D-C045-67CA-BC736FCC0E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43902" y="2081159"/>
                  <a:ext cx="2462348" cy="4623743"/>
                </a:xfrm>
                <a:prstGeom prst="rect">
                  <a:avLst/>
                </a:prstGeom>
              </p:spPr>
            </p:pic>
          </p:grpSp>
          <p:sp>
            <p:nvSpPr>
              <p:cNvPr id="18" name="모서리가 둥근 직사각형 17">
                <a:extLst>
                  <a:ext uri="{FF2B5EF4-FFF2-40B4-BE49-F238E27FC236}">
                    <a16:creationId xmlns:a16="http://schemas.microsoft.com/office/drawing/2014/main" id="{89E5B1AD-1B0D-86CB-7994-D50E8BB06D4D}"/>
                  </a:ext>
                </a:extLst>
              </p:cNvPr>
              <p:cNvSpPr/>
              <p:nvPr/>
            </p:nvSpPr>
            <p:spPr>
              <a:xfrm>
                <a:off x="6324600" y="6005080"/>
                <a:ext cx="1894114" cy="765834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가로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세로</a:t>
                </a:r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설정했을 때</a:t>
                </a:r>
              </a:p>
            </p:txBody>
          </p:sp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22F7DB94-933A-7474-1F41-F274D868693B}"/>
                  </a:ext>
                </a:extLst>
              </p:cNvPr>
              <p:cNvSpPr/>
              <p:nvPr/>
            </p:nvSpPr>
            <p:spPr>
              <a:xfrm>
                <a:off x="9443902" y="6005080"/>
                <a:ext cx="1877241" cy="76583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/>
                  <a:t>설정하지</a:t>
                </a:r>
                <a:endParaRPr kumimoji="1" lang="en-US" altLang="ko-KR" dirty="0"/>
              </a:p>
              <a:p>
                <a:pPr algn="ctr"/>
                <a:r>
                  <a:rPr kumimoji="1" lang="ko-KR" altLang="en-US" dirty="0"/>
                  <a:t>않았을 때</a:t>
                </a:r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ED9BC91-C724-FCD2-7D79-4A535F9C6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5535" y="1080056"/>
              <a:ext cx="2743200" cy="241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77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EDD20DE-2800-4677-822C-C7D713E2E80B}"/>
              </a:ext>
            </a:extLst>
          </p:cNvPr>
          <p:cNvGrpSpPr/>
          <p:nvPr/>
        </p:nvGrpSpPr>
        <p:grpSpPr>
          <a:xfrm>
            <a:off x="11715750" y="184150"/>
            <a:ext cx="253518" cy="190500"/>
            <a:chOff x="11715750" y="184150"/>
            <a:chExt cx="253518" cy="190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F22FE3-E920-4C24-BF64-7719B5CF0CC4}"/>
                </a:ext>
              </a:extLst>
            </p:cNvPr>
            <p:cNvSpPr/>
            <p:nvPr/>
          </p:nvSpPr>
          <p:spPr>
            <a:xfrm>
              <a:off x="11715750" y="184150"/>
              <a:ext cx="190500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2CD7011-8AA3-4F82-91C4-D4F5941CE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69267" y="184150"/>
              <a:ext cx="1" cy="184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F35C553-B985-4D1D-9788-1B463782A0E0}"/>
              </a:ext>
            </a:extLst>
          </p:cNvPr>
          <p:cNvGrpSpPr/>
          <p:nvPr/>
        </p:nvGrpSpPr>
        <p:grpSpPr>
          <a:xfrm>
            <a:off x="3834157" y="852920"/>
            <a:ext cx="4631635" cy="835456"/>
            <a:chOff x="3890878" y="932817"/>
            <a:chExt cx="4631635" cy="835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827922-67D8-476B-A032-C9A507C578C8}"/>
                </a:ext>
              </a:extLst>
            </p:cNvPr>
            <p:cNvSpPr txBox="1"/>
            <p:nvPr/>
          </p:nvSpPr>
          <p:spPr>
            <a:xfrm>
              <a:off x="4894522" y="932817"/>
              <a:ext cx="2624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MEME-MAKER</a:t>
              </a:r>
              <a:endParaRPr lang="ko-KR" altLang="en-US" sz="2800" spc="-15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AD2486-5225-49F4-BC52-108A1517C523}"/>
                </a:ext>
              </a:extLst>
            </p:cNvPr>
            <p:cNvSpPr txBox="1"/>
            <p:nvPr/>
          </p:nvSpPr>
          <p:spPr>
            <a:xfrm>
              <a:off x="3890878" y="1398941"/>
              <a:ext cx="46316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“</a:t>
              </a:r>
              <a:r>
                <a:rPr lang="ko-KR" altLang="en-US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선 그리기</a:t>
              </a:r>
              <a:r>
                <a:rPr lang="en-US" altLang="ko-KR" spc="-150" dirty="0">
                  <a:solidFill>
                    <a:prstClr val="black"/>
                  </a:solidFill>
                  <a:latin typeface="에스코어 드림 3 Light" panose="020B0303030302020204" pitchFamily="34" charset="-127"/>
                  <a:ea typeface="에스코어 드림 3 Light" panose="020B0303030302020204" pitchFamily="34" charset="-127"/>
                </a:rPr>
                <a:t>”</a:t>
              </a:r>
              <a:endParaRPr lang="ko-KR" altLang="en-US" spc="-15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F1E844A-2AA1-4117-8CF0-0F6906766984}"/>
              </a:ext>
            </a:extLst>
          </p:cNvPr>
          <p:cNvGrpSpPr/>
          <p:nvPr/>
        </p:nvGrpSpPr>
        <p:grpSpPr>
          <a:xfrm>
            <a:off x="-843813" y="-19050"/>
            <a:ext cx="3072663" cy="1184939"/>
            <a:chOff x="10619338" y="124840"/>
            <a:chExt cx="3072663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9CEB39-5F28-4BC7-B219-4C704A0AFA90}"/>
                </a:ext>
              </a:extLst>
            </p:cNvPr>
            <p:cNvSpPr txBox="1"/>
            <p:nvPr/>
          </p:nvSpPr>
          <p:spPr>
            <a:xfrm>
              <a:off x="10619338" y="663448"/>
              <a:ext cx="3072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spc="-15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 </a:t>
              </a:r>
              <a:r>
                <a:rPr lang="en-US" altLang="ko-KR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MEME-MAKER</a:t>
              </a:r>
            </a:p>
            <a:p>
              <a:pPr algn="ctr"/>
              <a:r>
                <a:rPr lang="ko-KR" altLang="en-US" sz="1600" spc="-150" dirty="0">
                  <a:latin typeface="에스코어 드림 9 Black" panose="020B0A03030302020204" pitchFamily="34" charset="-127"/>
                  <a:ea typeface="에스코어 드림 3 Light" panose="020B0303030302020204" pitchFamily="34" charset="-127"/>
                </a:rPr>
                <a:t> 선 그리기</a:t>
              </a:r>
              <a:endParaRPr lang="en-US" altLang="ko-KR" sz="1600" spc="-150" dirty="0">
                <a:latin typeface="에스코어 드림 9 Black" panose="020B0A03030302020204" pitchFamily="34" charset="-127"/>
                <a:ea typeface="에스코어 드림 3 Light" panose="020B0303030302020204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3F7F5C-AD1C-4352-B315-05550CD57F87}"/>
                </a:ext>
              </a:extLst>
            </p:cNvPr>
            <p:cNvSpPr txBox="1"/>
            <p:nvPr/>
          </p:nvSpPr>
          <p:spPr>
            <a:xfrm rot="5400000">
              <a:off x="11782843" y="-118969"/>
              <a:ext cx="861774" cy="134939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ko-KR" sz="4400" spc="-300" dirty="0">
                  <a:latin typeface="에스코어 드림 9 Black" panose="020B0A03030302020204" pitchFamily="34" charset="-127"/>
                  <a:ea typeface="에스코어 드림 9 Black" panose="020B0A03030302020204" pitchFamily="34" charset="-127"/>
                </a:rPr>
                <a:t>02</a:t>
              </a:r>
              <a:endParaRPr lang="ko-KR" altLang="en-US" sz="4400" spc="-3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6C6C55-D692-BB4F-1143-48409EF6D60A}"/>
              </a:ext>
            </a:extLst>
          </p:cNvPr>
          <p:cNvSpPr/>
          <p:nvPr/>
        </p:nvSpPr>
        <p:spPr>
          <a:xfrm>
            <a:off x="2262552" y="2871928"/>
            <a:ext cx="3143209" cy="1791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100" dirty="0">
                <a:solidFill>
                  <a:schemeClr val="bg1">
                    <a:lumMod val="75000"/>
                  </a:schemeClr>
                </a:solidFill>
              </a:rPr>
              <a:t>// JS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ctx.moveTo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(x, y);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tx.lineTo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D2Coding ligature" panose="020B0609020101020101" pitchFamily="49" charset="-127"/>
                <a:ea typeface="D2Coding ligature" panose="020B0609020101020101" pitchFamily="49" charset="-127"/>
              </a:rPr>
              <a:t>(x, y);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ctx.stroke</a:t>
            </a:r>
            <a:r>
              <a:rPr lang="en-US" altLang="ko-KR" dirty="0">
                <a:solidFill>
                  <a:schemeClr val="tx1"/>
                </a:solidFill>
                <a:latin typeface="D2Coding ligature" panose="020B0609020101020101" pitchFamily="49" charset="-127"/>
                <a:ea typeface="D2Coding ligature" panose="020B0609020101020101" pitchFamily="49" charset="-127"/>
              </a:rPr>
              <a:t>();</a:t>
            </a:r>
            <a:endParaRPr lang="en" altLang="ko-KR" b="0" dirty="0">
              <a:solidFill>
                <a:schemeClr val="tx1"/>
              </a:solidFill>
              <a:effectLst/>
              <a:latin typeface="D2Coding ligature" panose="020B0609020101020101" pitchFamily="49" charset="-127"/>
              <a:ea typeface="D2Coding ligature" panose="020B0609020101020101" pitchFamily="49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458286-0430-910B-0AB0-5887BCAF5A1B}"/>
              </a:ext>
            </a:extLst>
          </p:cNvPr>
          <p:cNvGrpSpPr/>
          <p:nvPr/>
        </p:nvGrpSpPr>
        <p:grpSpPr>
          <a:xfrm>
            <a:off x="2369662" y="2738403"/>
            <a:ext cx="248399" cy="58156"/>
            <a:chOff x="9181575" y="2412816"/>
            <a:chExt cx="584550" cy="13778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3E85F39-8E37-59B9-77F2-03CFE44A6B8D}"/>
                </a:ext>
              </a:extLst>
            </p:cNvPr>
            <p:cNvSpPr/>
            <p:nvPr/>
          </p:nvSpPr>
          <p:spPr>
            <a:xfrm>
              <a:off x="9181575" y="2412816"/>
              <a:ext cx="137788" cy="1377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B5C885B-CEBC-6799-4BA9-168C1AD9E0DB}"/>
                </a:ext>
              </a:extLst>
            </p:cNvPr>
            <p:cNvSpPr/>
            <p:nvPr/>
          </p:nvSpPr>
          <p:spPr>
            <a:xfrm>
              <a:off x="9404956" y="2412816"/>
              <a:ext cx="137788" cy="13778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9EA1AAB-3915-D9FE-1C1B-C827159B4077}"/>
                </a:ext>
              </a:extLst>
            </p:cNvPr>
            <p:cNvSpPr/>
            <p:nvPr/>
          </p:nvSpPr>
          <p:spPr>
            <a:xfrm>
              <a:off x="9628337" y="2412816"/>
              <a:ext cx="137788" cy="13778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758AC30-32AD-5AAC-08B7-5FB6A9697508}"/>
              </a:ext>
            </a:extLst>
          </p:cNvPr>
          <p:cNvSpPr txBox="1"/>
          <p:nvPr/>
        </p:nvSpPr>
        <p:spPr>
          <a:xfrm>
            <a:off x="5715873" y="2950380"/>
            <a:ext cx="435522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캔버스 위에서 선을 그을 때 중요한 메서드 입니다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moveTo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ctx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의 시작점 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lineTo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ctx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 이동한 위치</a:t>
            </a: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spc="-150" dirty="0">
              <a:solidFill>
                <a:prstClr val="black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stroke();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moveTo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와 </a:t>
            </a:r>
            <a:r>
              <a:rPr lang="en-US" altLang="ko-KR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lineTo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400" spc="-150" dirty="0" err="1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r>
              <a:rPr lang="ko-KR" altLang="en-US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이어줍니다</a:t>
            </a:r>
            <a:r>
              <a:rPr lang="en-US" altLang="ko-KR" sz="1400" spc="-150" dirty="0">
                <a:solidFill>
                  <a:prstClr val="black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5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2595</Words>
  <Application>Microsoft Office PowerPoint</Application>
  <PresentationFormat>와이드스크린</PresentationFormat>
  <Paragraphs>487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D2Coding</vt:lpstr>
      <vt:lpstr>D2Coding ligature</vt:lpstr>
      <vt:lpstr>맑은 고딕</vt:lpstr>
      <vt:lpstr>에스코어 드림 3 Light</vt:lpstr>
      <vt:lpstr>에스코어 드림 8 Heavy</vt:lpstr>
      <vt:lpstr>에스코어 드림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JY JEONG</cp:lastModifiedBy>
  <cp:revision>73</cp:revision>
  <dcterms:created xsi:type="dcterms:W3CDTF">2020-11-26T12:57:00Z</dcterms:created>
  <dcterms:modified xsi:type="dcterms:W3CDTF">2024-04-08T04:00:01Z</dcterms:modified>
</cp:coreProperties>
</file>