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9" r:id="rId4"/>
    <p:sldId id="268" r:id="rId5"/>
    <p:sldId id="270" r:id="rId6"/>
    <p:sldId id="271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027"/>
  </p:normalViewPr>
  <p:slideViewPr>
    <p:cSldViewPr snapToGrid="0" snapToObjects="1">
      <p:cViewPr varScale="1">
        <p:scale>
          <a:sx n="143" d="100"/>
          <a:sy n="143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34354-313E-3144-A4CB-A6CD333CF4E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420B6-503B-7541-856A-F7756D2C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B085D-1CB5-EE47-B824-7434CE145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A09B-C8F0-974D-8864-B538A9B0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02BB7-8BB5-424C-AA97-5D88D89E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E8F9-9961-7F41-8F3D-41611CAE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6FAA-C368-6C43-A19E-2EE6EB6A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7E2F-8BB8-F642-BF31-1A3CBD7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CAE2-D27C-C741-B675-B1BBD0EE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24D74-2876-0B4D-B65A-66A30AE8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E142-417F-4148-AA5E-44C07C7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E357-3063-3640-8009-D0BD7E7E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F9D2-8893-AB49-8A2A-80F1B7B4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F50F-6F66-3D45-ADD0-762C77B3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28DB9-8212-F14F-8D1E-150E52E24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0414-09CA-F440-B6E3-3DDD1A8E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A6CC-ED2C-C147-A2F8-2283F3EB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7E6A-B29E-F342-BF8E-9E78844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14375" y="1732359"/>
            <a:ext cx="10763251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14375" y="3625453"/>
            <a:ext cx="10763251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4131133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D6EE-2331-724F-A125-8F6C278B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3CC-3264-434A-9632-29C7779E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BED1-23D5-6A48-8590-84F3ADFA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5371-51C3-0249-AC86-3AADE42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E1FD-F340-1E4D-B705-0F1E36EC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D549-AF72-EE46-BEF3-50EECE52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5F56-DFA7-A648-8102-9453BFA7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6BB6-8DF8-6744-A52C-A562E704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D963-2744-2F46-AB69-479F7907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C69E-1B2D-A740-AC88-292ADB9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B61B-5EFC-D641-AB1B-82980016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9A66-7990-CF4F-B95D-6245F84C8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0717-BC91-194F-956C-604240EF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2217-09B5-F44D-836E-8AF7068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9E31-615E-1144-8581-3E079BA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13CA-0B85-F045-928D-D2E1C848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5E3F-54E1-F64C-BFE4-0ECCA5F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FC40-EE1E-F645-A499-AD4328D4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B7C41-BA93-DF4D-A739-3FED674D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25F82-232E-5E43-A8B0-D72635FD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0582F-9E8F-C043-A972-49DB011B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2F89-DAED-B146-9535-22E156CB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B47F8-7994-3C43-83A6-E2E2D8DC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CE863-823D-8E49-8F98-17DA9D53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4C62-072D-3A45-A784-5E26669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05E8F-8E86-454F-BE1B-5869A8C4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A7F82-BA94-4945-BFD7-A205F250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F46A-7E76-634F-ABD6-89D73322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5F221-0957-DB4F-8FE5-B43AEA36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7CD18-9ECA-C54B-A332-3F87D8CD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99380-1651-5B44-B9C0-C1B3CB1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A796-D05C-2E40-B53A-E27AD89D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C7B3-DC78-8C41-86C1-DA630393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C1CB2-77F5-B04C-AE3D-5C158689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D710A-C87B-5B42-81D7-CCC0EDF4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BF0A-10EC-2848-8B61-C3AFDCE5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C2D9-1660-784C-9866-216127AB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67F-2A84-8C49-8733-D7B06965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F5D96-1F4A-BE4E-8AD8-E15E3E23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41C7-990E-5C43-A48B-4E05EAB2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0F34-DAB3-2D47-8595-B37FFC2D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4E95-3931-0148-82A9-0A99C945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FFF87-A102-BC4F-9FB0-C87F2F0D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C7B5B-8072-2E4B-A355-E8765DF5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D48B-D27F-1A4C-98EB-C19A9A65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704B-63BF-7E43-BC09-59415192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4060-403A-9244-BF39-718F9BEE75D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0A77-5C3D-954B-99CD-CF91C3850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416F-9CC6-9644-B091-705E63DF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6D97-5F6B-E442-A7E5-EA0FF5AB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140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 Bus Interface</a:t>
            </a:r>
            <a:br>
              <a:rPr lang="en-US" dirty="0"/>
            </a:br>
            <a:r>
              <a:rPr lang="en-US" dirty="0"/>
              <a:t>AKA: Two Wire Interface (TWI)</a:t>
            </a:r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3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852485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I2C Protocol - Full Xfer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947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7571409" y="6460194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9336176" y="239274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6" name="Shape 106"/>
          <p:cNvSpPr/>
          <p:nvPr/>
        </p:nvSpPr>
        <p:spPr>
          <a:xfrm>
            <a:off x="9560847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2379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Brief History</a:t>
            </a:r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Designed in 1982 by Philips Semiconductor (now NXP)</a:t>
            </a:r>
          </a:p>
          <a:p>
            <a:pPr lvl="0"/>
            <a:r>
              <a:rPr lang="en-US"/>
              <a:t>1992 - First public Spec released</a:t>
            </a:r>
          </a:p>
          <a:p>
            <a:pPr lvl="0"/>
            <a:r>
              <a:rPr lang="en-US"/>
              <a:t>Since 2006 no licensing fees are required</a:t>
            </a:r>
          </a:p>
          <a:p>
            <a:pPr lvl="0"/>
            <a:r>
              <a:rPr lang="en-US"/>
              <a:t>Widely adopted technology</a:t>
            </a:r>
          </a:p>
        </p:txBody>
      </p:sp>
    </p:spTree>
    <p:extLst>
      <p:ext uri="{BB962C8B-B14F-4D97-AF65-F5344CB8AC3E}">
        <p14:creationId xmlns:p14="http://schemas.microsoft.com/office/powerpoint/2010/main" val="27122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</a:t>
            </a:r>
            <a:r>
              <a:rPr lang="en-US" baseline="30000" dirty="0"/>
              <a:t>2</a:t>
            </a:r>
            <a:r>
              <a:rPr lang="en-US" dirty="0"/>
              <a:t>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Pins are precious!</a:t>
            </a:r>
          </a:p>
          <a:p>
            <a:pPr lvl="1"/>
            <a:r>
              <a:rPr lang="en-US" dirty="0"/>
              <a:t>They take up space</a:t>
            </a:r>
          </a:p>
          <a:p>
            <a:pPr lvl="1"/>
            <a:r>
              <a:rPr lang="en-US" dirty="0"/>
              <a:t>More pins </a:t>
            </a:r>
            <a:r>
              <a:rPr lang="en-US" dirty="0">
                <a:sym typeface="Wingdings"/>
              </a:rPr>
              <a:t> More expensive microcontrollers</a:t>
            </a:r>
          </a:p>
          <a:p>
            <a:pPr lvl="1"/>
            <a:r>
              <a:rPr lang="en-US" dirty="0">
                <a:sym typeface="Wingdings"/>
              </a:rPr>
              <a:t>Adding pins is hard</a:t>
            </a:r>
          </a:p>
          <a:p>
            <a:pPr lvl="2"/>
            <a:r>
              <a:rPr lang="en-US" dirty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>
                <a:sym typeface="Wingdings"/>
              </a:rPr>
              <a:t>Significant board changes</a:t>
            </a:r>
          </a:p>
          <a:p>
            <a:r>
              <a:rPr lang="en-US" dirty="0">
                <a:sym typeface="Wingdings"/>
              </a:rPr>
              <a:t>Performance is often not that important</a:t>
            </a:r>
          </a:p>
          <a:p>
            <a:r>
              <a:rPr lang="en-US" dirty="0">
                <a:sym typeface="Wingdings"/>
              </a:rPr>
              <a:t>So</a:t>
            </a:r>
          </a:p>
          <a:p>
            <a:pPr lvl="1"/>
            <a:r>
              <a:rPr lang="en-US" dirty="0">
                <a:sym typeface="Wingdings"/>
              </a:rPr>
              <a:t>Use the minimum number of pins</a:t>
            </a:r>
          </a:p>
          <a:p>
            <a:pPr lvl="1"/>
            <a:r>
              <a:rPr lang="en-US" dirty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Applications</a:t>
            </a:r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Connecting to all kinds of small, slow peripherals</a:t>
            </a:r>
          </a:p>
          <a:p>
            <a:pPr lvl="1"/>
            <a:r>
              <a:rPr lang="en-US"/>
              <a:t>Reading Configuration data from various devices (Memory, PCI cards)</a:t>
            </a:r>
          </a:p>
          <a:p>
            <a:pPr lvl="1"/>
            <a:r>
              <a:rPr lang="en-US"/>
              <a:t>Accessing ADCs and DACs</a:t>
            </a:r>
          </a:p>
          <a:p>
            <a:pPr lvl="1"/>
            <a:r>
              <a:rPr lang="en-US"/>
              <a:t>Reading from Real-time clocks</a:t>
            </a:r>
          </a:p>
          <a:p>
            <a:pPr lvl="1"/>
            <a:r>
              <a:rPr lang="en-US"/>
              <a:t>Reading hardware monitoring devices (Fan speed, CPU Temperature, Accelerometers)</a:t>
            </a:r>
          </a:p>
          <a:p>
            <a:pPr lvl="1"/>
            <a:r>
              <a:rPr lang="en-US"/>
              <a:t>Controlling power supplies for various system components</a:t>
            </a:r>
          </a:p>
          <a:p>
            <a:pPr lvl="1"/>
            <a:r>
              <a:rPr lang="en-US"/>
              <a:t>GPIO expanders</a:t>
            </a:r>
          </a:p>
          <a:p>
            <a:pPr lvl="1"/>
            <a:r>
              <a:rPr lang="en-US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Bus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0760"/>
            <a:ext cx="8229600" cy="278936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Two signals</a:t>
            </a:r>
          </a:p>
          <a:p>
            <a:pPr lvl="1"/>
            <a:r>
              <a:rPr lang="en-US" dirty="0"/>
              <a:t>SCL – Serial Clock (used for coordination and timing)</a:t>
            </a:r>
          </a:p>
          <a:p>
            <a:pPr lvl="1"/>
            <a:r>
              <a:rPr lang="en-US" dirty="0"/>
              <a:t>SDA – Serial Data (used for data and control signaling)</a:t>
            </a:r>
          </a:p>
          <a:p>
            <a:r>
              <a:rPr lang="en-US" dirty="0"/>
              <a:t>Up to 1008 peripherals</a:t>
            </a:r>
          </a:p>
          <a:p>
            <a:pPr lvl="1"/>
            <a:r>
              <a:rPr lang="en-US" dirty="0"/>
              <a:t>1 or more “masters”  that initiate communication on the bus</a:t>
            </a:r>
          </a:p>
          <a:p>
            <a:pPr lvl="1"/>
            <a:r>
              <a:rPr lang="en-US" dirty="0"/>
              <a:t>Up to 127 “slaves” that masters communicate</a:t>
            </a:r>
          </a:p>
          <a:p>
            <a:r>
              <a:rPr lang="en-US" dirty="0"/>
              <a:t>Bit rates</a:t>
            </a:r>
          </a:p>
          <a:p>
            <a:pPr lvl="1"/>
            <a:r>
              <a:rPr lang="en-US" dirty="0"/>
              <a:t>100 KHz (Standard mode)</a:t>
            </a:r>
          </a:p>
          <a:p>
            <a:pPr lvl="1"/>
            <a:r>
              <a:rPr lang="en-US" dirty="0"/>
              <a:t>400 KHz (Fast Mode)</a:t>
            </a:r>
          </a:p>
          <a:p>
            <a:pPr lvl="1"/>
            <a:r>
              <a:rPr lang="en-US" dirty="0"/>
              <a:t>3.4 MHz (High speed mode)</a:t>
            </a:r>
          </a:p>
          <a:p>
            <a:pPr lvl="1"/>
            <a:r>
              <a:rPr lang="en-US" dirty="0"/>
              <a:t>1 MHz (Fast Mode Plus)</a:t>
            </a:r>
          </a:p>
          <a:p>
            <a:pPr lvl="1"/>
            <a:r>
              <a:rPr lang="en-US" dirty="0"/>
              <a:t>5 MHz (Ultra fast mode)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5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slave on an I</a:t>
            </a:r>
            <a:r>
              <a:rPr lang="en-US" baseline="30000" dirty="0"/>
              <a:t>2</a:t>
            </a:r>
            <a:r>
              <a:rPr lang="en-US" dirty="0"/>
              <a:t>C bus has a unique address.</a:t>
            </a:r>
          </a:p>
          <a:p>
            <a:pPr lvl="1"/>
            <a:r>
              <a:rPr lang="en-US" dirty="0"/>
              <a:t>Most use 7 bit addresses (we discuss this here)</a:t>
            </a:r>
          </a:p>
          <a:p>
            <a:pPr lvl="1"/>
            <a:r>
              <a:rPr lang="en-US" dirty="0"/>
              <a:t>An extended 10-bit version also exists</a:t>
            </a:r>
          </a:p>
          <a:p>
            <a:r>
              <a:rPr lang="en-US" dirty="0"/>
              <a:t>The addresses usually fixed or only partially configurable</a:t>
            </a:r>
          </a:p>
          <a:p>
            <a:pPr lvl="1"/>
            <a:r>
              <a:rPr lang="en-US" dirty="0"/>
              <a:t>E.g. Only the least-significant bit of the address for the IMU is settable.  So you can only have two of these IMUs on one bus.</a:t>
            </a:r>
          </a:p>
          <a:p>
            <a:pPr lvl="1"/>
            <a:r>
              <a:rPr lang="en-US" dirty="0"/>
              <a:t>Different devices will have different numbers of settable and fixed bits.</a:t>
            </a:r>
          </a:p>
          <a:p>
            <a:pPr lvl="1"/>
            <a:r>
              <a:rPr lang="en-US" dirty="0"/>
              <a:t>You can’t mix components arbitrarily on the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I2C Protocol - Full Xfer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947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7571409" y="6460194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656645" y="2285400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8" name="Shape 88"/>
          <p:cNvSpPr/>
          <p:nvPr/>
        </p:nvSpPr>
        <p:spPr>
          <a:xfrm>
            <a:off x="1875038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472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I2C Protocol - Full Xfer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947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7571409" y="6460194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337275" y="2228692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4" name="Shape 94"/>
          <p:cNvSpPr/>
          <p:nvPr/>
        </p:nvSpPr>
        <p:spPr>
          <a:xfrm>
            <a:off x="3028754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106984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I2C Protocol - Full Xfer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947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7571409" y="6460194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4669564" y="2255481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0" name="Shape 100"/>
          <p:cNvSpPr/>
          <p:nvPr/>
        </p:nvSpPr>
        <p:spPr>
          <a:xfrm>
            <a:off x="6097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285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I2C Addressing</vt:lpstr>
      <vt:lpstr>I2C Protocol - Full Xfer</vt:lpstr>
      <vt:lpstr>I2C Protocol - Full Xfer</vt:lpstr>
      <vt:lpstr>I2C Protocol - Full Xfer</vt:lpstr>
      <vt:lpstr>I2C Protocol - Full Xfer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2</cp:revision>
  <dcterms:created xsi:type="dcterms:W3CDTF">2019-01-23T07:30:21Z</dcterms:created>
  <dcterms:modified xsi:type="dcterms:W3CDTF">2019-02-27T02:18:15Z</dcterms:modified>
</cp:coreProperties>
</file>