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Engineers have weird terms for everything.  Masters and Slaves.  Zombie children, Victim blocks, Evicting cache lines etc.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413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youtube.com/watch?v=BcWixZcZ6JY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hyperlink" Target="http://www.robot-electronics.co.uk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762000" y="3892550"/>
            <a:ext cx="11480800" cy="25400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I2C Bus Interface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762000" y="658495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Brandon Williams</a:t>
            </a:r>
          </a:p>
        </p:txBody>
      </p:sp>
      <p:pic>
        <p:nvPicPr>
          <p:cNvPr id="3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2400" y="2305050"/>
            <a:ext cx="25400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I2C Protocol - Addressing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762000" y="4846240"/>
            <a:ext cx="11480800" cy="392946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7-bits of Address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1-bit for Read/Write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0 - Write </a:t>
            </a:r>
            <a:endParaRPr sz="25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1 - Read</a:t>
            </a:r>
          </a:p>
        </p:txBody>
      </p:sp>
      <p:pic>
        <p:nvPicPr>
          <p:cNvPr id="7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8261" y="2651219"/>
            <a:ext cx="8808278" cy="1379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I2C Protocol - 10-bit Addressing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762000" y="4846240"/>
            <a:ext cx="11480800" cy="392946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Extension to I2C allows 10-bits of Address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Requires two beats to specify Address</a:t>
            </a:r>
          </a:p>
        </p:txBody>
      </p:sp>
      <p:pic>
        <p:nvPicPr>
          <p:cNvPr id="8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576" y="3060700"/>
            <a:ext cx="10937648" cy="218753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11486038" y="9224804"/>
            <a:ext cx="1437324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Sparkfun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I2C Protocol - Full Xfer</a:t>
            </a:r>
          </a:p>
        </p:txBody>
      </p:sp>
      <p:pic>
        <p:nvPicPr>
          <p:cNvPr id="85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3048000"/>
            <a:ext cx="12623800" cy="36576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8600757" y="9199404"/>
            <a:ext cx="4337686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188650" y="3250346"/>
            <a:ext cx="1807844" cy="2947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fill="norm" stroke="1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499253" y="7060654"/>
            <a:ext cx="1186638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D41D03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Start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I2C Protocol - Full Xfer</a:t>
            </a:r>
          </a:p>
        </p:txBody>
      </p:sp>
      <p:pic>
        <p:nvPicPr>
          <p:cNvPr id="91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3048000"/>
            <a:ext cx="12623800" cy="36576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8600757" y="9199404"/>
            <a:ext cx="4337686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1156657" y="3169693"/>
            <a:ext cx="4057423" cy="2817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fill="norm" stroke="1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2140094" y="6755854"/>
            <a:ext cx="2090548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D41D03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Address</a:t>
            </a:r>
            <a:endParaRPr sz="3800">
              <a:solidFill>
                <a:srgbClr val="D41D03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D41D03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R/W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I2C Protocol - Full Xfer</a:t>
            </a:r>
          </a:p>
        </p:txBody>
      </p:sp>
      <p:pic>
        <p:nvPicPr>
          <p:cNvPr id="97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3048000"/>
            <a:ext cx="12623800" cy="36576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8600757" y="9199404"/>
            <a:ext cx="4337686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4473689" y="3207793"/>
            <a:ext cx="7386310" cy="2817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7" h="14888" fill="norm" stroke="1" extrusionOk="0">
                <a:moveTo>
                  <a:pt x="100" y="6474"/>
                </a:moveTo>
                <a:cubicBezTo>
                  <a:pt x="1711" y="-3356"/>
                  <a:pt x="20089" y="-1417"/>
                  <a:pt x="18478" y="8414"/>
                </a:cubicBezTo>
                <a:cubicBezTo>
                  <a:pt x="16867" y="18244"/>
                  <a:pt x="-1511" y="16305"/>
                  <a:pt x="100" y="647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6504566" y="6845597"/>
            <a:ext cx="3324556" cy="1840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D41D03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Reg in Device</a:t>
            </a:r>
            <a:endParaRPr sz="3800">
              <a:solidFill>
                <a:srgbClr val="D41D03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D41D03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+</a:t>
            </a:r>
            <a:endParaRPr sz="3800">
              <a:solidFill>
                <a:srgbClr val="D41D03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D41D03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Data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I2C Protocol - Full Xfer</a:t>
            </a:r>
          </a:p>
        </p:txBody>
      </p:sp>
      <p:pic>
        <p:nvPicPr>
          <p:cNvPr id="103" name="Screen Shot 2014-10-18 at 3.31.5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3048000"/>
            <a:ext cx="12623800" cy="3657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8600757" y="9199404"/>
            <a:ext cx="4337686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Philips I2C Bus Specification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11110650" y="3403019"/>
            <a:ext cx="1807843" cy="2947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6" h="20886" fill="norm" stroke="1" extrusionOk="0">
                <a:moveTo>
                  <a:pt x="7742" y="5"/>
                </a:moveTo>
                <a:cubicBezTo>
                  <a:pt x="18335" y="-357"/>
                  <a:pt x="18748" y="20520"/>
                  <a:pt x="8154" y="20881"/>
                </a:cubicBezTo>
                <a:cubicBezTo>
                  <a:pt x="-2439" y="21243"/>
                  <a:pt x="-2852" y="366"/>
                  <a:pt x="7742" y="5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11430181" y="7162254"/>
            <a:ext cx="116878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41D0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D41D03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Stop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I2C Repeated Start</a:t>
            </a:r>
          </a:p>
        </p:txBody>
      </p:sp>
      <p:sp>
        <p:nvSpPr>
          <p:cNvPr id="109" name="Shape 109"/>
          <p:cNvSpPr/>
          <p:nvPr/>
        </p:nvSpPr>
        <p:spPr>
          <a:xfrm>
            <a:off x="11486038" y="9237504"/>
            <a:ext cx="1437324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Sparkfun</a:t>
            </a:r>
          </a:p>
        </p:txBody>
      </p:sp>
      <p:pic>
        <p:nvPicPr>
          <p:cNvPr id="11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2432050"/>
            <a:ext cx="7620000" cy="488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I2C Speed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100 Kb/sec - Normal Operation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10 Kb/sec - Slow mode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400 Kb/sec to 3.4 Mb/sec - High Speed Modes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Clock Stretching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762000" y="2425700"/>
            <a:ext cx="11480800" cy="4902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Only Masters can send clock pulses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But Slaves can stretch the clock if needed</a:t>
            </a:r>
          </a:p>
        </p:txBody>
      </p:sp>
      <p:sp>
        <p:nvSpPr>
          <p:cNvPr id="117" name="Shape 117"/>
          <p:cNvSpPr/>
          <p:nvPr/>
        </p:nvSpPr>
        <p:spPr>
          <a:xfrm flipV="1">
            <a:off x="4053573" y="7519821"/>
            <a:ext cx="1" cy="60817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4040873" y="7518400"/>
            <a:ext cx="54155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19" name="Shape 119"/>
          <p:cNvSpPr/>
          <p:nvPr/>
        </p:nvSpPr>
        <p:spPr>
          <a:xfrm flipV="1">
            <a:off x="4574273" y="7519821"/>
            <a:ext cx="1" cy="60817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4574273" y="8115300"/>
            <a:ext cx="52070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21" name="Shape 121"/>
          <p:cNvSpPr/>
          <p:nvPr/>
        </p:nvSpPr>
        <p:spPr>
          <a:xfrm flipV="1">
            <a:off x="5094973" y="7526883"/>
            <a:ext cx="1" cy="5869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5082273" y="7525460"/>
            <a:ext cx="5415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 flipV="1">
            <a:off x="5615673" y="7526882"/>
            <a:ext cx="1" cy="60817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5615673" y="8122360"/>
            <a:ext cx="12573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 flipV="1">
            <a:off x="6860273" y="7519821"/>
            <a:ext cx="1" cy="60817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6847573" y="7518400"/>
            <a:ext cx="54155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 flipV="1">
            <a:off x="7380973" y="7519821"/>
            <a:ext cx="1" cy="60817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7380973" y="8115300"/>
            <a:ext cx="52070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 flipV="1">
            <a:off x="7901673" y="7526883"/>
            <a:ext cx="1" cy="58699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7888973" y="7525460"/>
            <a:ext cx="5415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 flipV="1">
            <a:off x="8422373" y="7526882"/>
            <a:ext cx="1" cy="60817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8422373" y="8122360"/>
            <a:ext cx="54155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 flipH="1" flipV="1">
            <a:off x="6314173" y="8242299"/>
            <a:ext cx="732407" cy="732407"/>
          </a:xfrm>
          <a:prstGeom prst="line">
            <a:avLst/>
          </a:prstGeom>
          <a:ln w="25400">
            <a:solidFill>
              <a:srgbClr val="D41D0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5474874" y="8980321"/>
            <a:ext cx="3291498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1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Slave stretching the clock</a:t>
            </a:r>
          </a:p>
        </p:txBody>
      </p:sp>
      <p:sp>
        <p:nvSpPr>
          <p:cNvPr id="135" name="Shape 135"/>
          <p:cNvSpPr/>
          <p:nvPr/>
        </p:nvSpPr>
        <p:spPr>
          <a:xfrm>
            <a:off x="2387016" y="7594276"/>
            <a:ext cx="95535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Clock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Arduino Wire Library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begin()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requestFrom(Address, count)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beginTransmission(Address)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endTransmission()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send()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receive()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Brief History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762000" y="241935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1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Designed in 1982 by Philips Semiconductor (now NXP)</a:t>
            </a:r>
            <a:endParaRPr sz="41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1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1992 - First public Spec released</a:t>
            </a:r>
            <a:endParaRPr sz="41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1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Since 2006 no licensing fees are required</a:t>
            </a:r>
            <a:endParaRPr sz="41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1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Widely adopted technology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Conclusion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762000" y="66294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Simple 2-wire bus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Master + up to 128 slaves</a:t>
            </a:r>
          </a:p>
        </p:txBody>
      </p:sp>
      <p:pic>
        <p:nvPicPr>
          <p:cNvPr id="142" name="Screen Shot 2014-10-18 at 5.25.1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40" y="2698750"/>
            <a:ext cx="12349520" cy="336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Applications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Reading Configuration data from various devices (Memory, PCI cards)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Accessing ADCs and DACs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Reading from Real-time clocks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Reading hardware monitoring devices (Fan speed, CPU Temperature, Accelerometers)</a:t>
            </a:r>
            <a:endParaRPr sz="3332">
              <a:solidFill>
                <a:srgbClr val="EBEBEB"/>
              </a:solidFill>
              <a:effectLst>
                <a:outerShdw sx="100000" sy="100000" kx="0" ky="0" algn="b" rotWithShape="0" blurRad="49784" dist="24892" dir="5400000">
                  <a:srgbClr val="000000"/>
                </a:outerShdw>
              </a:effectLst>
            </a:endParaRPr>
          </a:p>
          <a:p>
            <a:pPr lvl="0" marL="398272" indent="-398272" defTabSz="572516">
              <a:spcBef>
                <a:spcPts val="4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32">
                <a:solidFill>
                  <a:srgbClr val="EBEBEB"/>
                </a:solidFill>
                <a:effectLst>
                  <a:outerShdw sx="100000" sy="100000" kx="0" ky="0" algn="b" rotWithShape="0" blurRad="49784" dist="24892" dir="5400000">
                    <a:srgbClr val="000000"/>
                  </a:outerShdw>
                </a:effectLst>
              </a:rPr>
              <a:t>Controlling power supplies for various system components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What is I2C?</a:t>
            </a:r>
          </a:p>
        </p:txBody>
      </p:sp>
      <p:sp>
        <p:nvSpPr>
          <p:cNvPr id="43" name="Shape 43"/>
          <p:cNvSpPr/>
          <p:nvPr/>
        </p:nvSpPr>
        <p:spPr>
          <a:xfrm>
            <a:off x="762000" y="3517900"/>
            <a:ext cx="11480800" cy="271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b="1" sz="37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rPr>
              <a:t>NXP Overview Video:</a:t>
            </a:r>
            <a:endParaRPr b="1" sz="37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  <a:latin typeface="+mn-lt"/>
              <a:ea typeface="+mn-ea"/>
              <a:cs typeface="+mn-cs"/>
              <a:sym typeface="Helvetica Neue"/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b="1" sz="3700" u="sng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  <a:hlinkClick r:id="rId2" invalidUrl="" action="" tgtFrame="" tooltip="" history="1" highlightClick="0" endSnd="0"/>
              </a:rPr>
              <a:t>http://www.youtube.com/watch?v=BcWixZcZ6JY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Bus Specs</a:t>
            </a:r>
          </a:p>
        </p:txBody>
      </p:sp>
      <p:pic>
        <p:nvPicPr>
          <p:cNvPr id="4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6125" y="2485176"/>
            <a:ext cx="8372550" cy="3003893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2276449" y="5861699"/>
            <a:ext cx="5994799" cy="1840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Only requires 2 wires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 marL="860611" indent="-454211" algn="l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SCL (Serial Clock)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 marL="860611" indent="-454211" algn="l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SDA (Serial Data)</a:t>
            </a:r>
          </a:p>
        </p:txBody>
      </p:sp>
      <p:sp>
        <p:nvSpPr>
          <p:cNvPr id="48" name="Shape 48"/>
          <p:cNvSpPr/>
          <p:nvPr/>
        </p:nvSpPr>
        <p:spPr>
          <a:xfrm>
            <a:off x="7281290" y="9268333"/>
            <a:ext cx="5681219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Image from: </a:t>
            </a:r>
            <a:r>
              <a:rPr sz="2000" u="sng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hlinkClick r:id="rId3" invalidUrl="" action="" tgtFrame="" tooltip="" history="1" highlightClick="0" endSnd="0"/>
              </a:rPr>
              <a:t>http://www.robot-electronics.co.uk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Bus Specs</a:t>
            </a:r>
          </a:p>
        </p:txBody>
      </p:sp>
      <p:pic>
        <p:nvPicPr>
          <p:cNvPr id="5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6125" y="2485176"/>
            <a:ext cx="8372550" cy="3003893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2276449" y="5861699"/>
            <a:ext cx="8615960" cy="1840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Open Drain drivers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 marL="860611" indent="-454211" algn="l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SCL + SDA can only be driven low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 marL="860611" indent="-454211" algn="l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Use Pull-up resistors to pull high</a:t>
            </a:r>
          </a:p>
        </p:txBody>
      </p:sp>
      <p:sp>
        <p:nvSpPr>
          <p:cNvPr id="53" name="Shape 53"/>
          <p:cNvSpPr/>
          <p:nvPr/>
        </p:nvSpPr>
        <p:spPr>
          <a:xfrm>
            <a:off x="2668378" y="2774701"/>
            <a:ext cx="1633510" cy="1631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91" h="14806" fill="norm" stroke="1" extrusionOk="0">
                <a:moveTo>
                  <a:pt x="114" y="6364"/>
                </a:moveTo>
                <a:cubicBezTo>
                  <a:pt x="1833" y="-3397"/>
                  <a:pt x="19995" y="-1318"/>
                  <a:pt x="18276" y="8442"/>
                </a:cubicBezTo>
                <a:cubicBezTo>
                  <a:pt x="16557" y="18203"/>
                  <a:pt x="-1605" y="16124"/>
                  <a:pt x="114" y="6364"/>
                </a:cubicBezTo>
                <a:close/>
              </a:path>
            </a:pathLst>
          </a:custGeom>
          <a:ln w="25400">
            <a:solidFill>
              <a:srgbClr val="D41D03"/>
            </a:solidFill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Masters and Slaves</a:t>
            </a:r>
          </a:p>
        </p:txBody>
      </p:sp>
      <p:sp>
        <p:nvSpPr>
          <p:cNvPr id="56" name="Shape 56"/>
          <p:cNvSpPr/>
          <p:nvPr/>
        </p:nvSpPr>
        <p:spPr>
          <a:xfrm>
            <a:off x="2921520" y="2561629"/>
            <a:ext cx="1573760" cy="236597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Master</a:t>
            </a:r>
          </a:p>
        </p:txBody>
      </p:sp>
      <p:sp>
        <p:nvSpPr>
          <p:cNvPr id="57" name="Shape 57"/>
          <p:cNvSpPr/>
          <p:nvPr/>
        </p:nvSpPr>
        <p:spPr>
          <a:xfrm>
            <a:off x="8813279" y="3046362"/>
            <a:ext cx="1270001" cy="18177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rPr>
              <a:t>Slave</a:t>
            </a:r>
          </a:p>
        </p:txBody>
      </p:sp>
      <p:sp>
        <p:nvSpPr>
          <p:cNvPr id="58" name="Shape 58"/>
          <p:cNvSpPr/>
          <p:nvPr/>
        </p:nvSpPr>
        <p:spPr>
          <a:xfrm>
            <a:off x="4507521" y="3937000"/>
            <a:ext cx="4293516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4507521" y="4445000"/>
            <a:ext cx="4293516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6415519" y="3480079"/>
            <a:ext cx="731521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SCL</a:t>
            </a:r>
          </a:p>
        </p:txBody>
      </p:sp>
      <p:sp>
        <p:nvSpPr>
          <p:cNvPr id="61" name="Shape 61"/>
          <p:cNvSpPr/>
          <p:nvPr/>
        </p:nvSpPr>
        <p:spPr>
          <a:xfrm>
            <a:off x="6400755" y="4019734"/>
            <a:ext cx="761048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SDA</a:t>
            </a:r>
          </a:p>
        </p:txBody>
      </p:sp>
      <p:sp>
        <p:nvSpPr>
          <p:cNvPr id="62" name="Shape 62"/>
          <p:cNvSpPr/>
          <p:nvPr>
            <p:ph type="body" idx="4294967295"/>
          </p:nvPr>
        </p:nvSpPr>
        <p:spPr>
          <a:xfrm>
            <a:off x="762000" y="5659090"/>
            <a:ext cx="5892801" cy="3122960"/>
          </a:xfrm>
          <a:prstGeom prst="rect">
            <a:avLst/>
          </a:prstGeom>
        </p:spPr>
        <p:txBody>
          <a:bodyPr/>
          <a:lstStyle/>
          <a:p>
            <a:pPr lvl="0" marL="0" indent="0" defTabSz="426466">
              <a:spcBef>
                <a:spcPts val="3000"/>
              </a:spcBef>
              <a:buSzTx/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sz="2993">
                <a:solidFill>
                  <a:srgbClr val="EBEBEB"/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rPr>
              <a:t>Masters</a:t>
            </a:r>
            <a:endParaRPr sz="2993">
              <a:solidFill>
                <a:srgbClr val="EBEBEB"/>
              </a:solidFill>
              <a:effectLst>
                <a:outerShdw sx="100000" sy="100000" kx="0" ky="0" algn="b" rotWithShape="0" blurRad="37084" dist="18542" dir="5400000">
                  <a:srgbClr val="000000"/>
                </a:outerShdw>
              </a:effectLst>
            </a:endParaRPr>
          </a:p>
          <a:p>
            <a:pPr lvl="1" marL="654423" indent="-357751" defTabSz="426466">
              <a:spcBef>
                <a:spcPts val="30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993">
                <a:solidFill>
                  <a:srgbClr val="EBEBEB"/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rPr>
              <a:t>Can initiate transfers</a:t>
            </a:r>
            <a:endParaRPr sz="2993">
              <a:solidFill>
                <a:srgbClr val="EBEBEB"/>
              </a:solidFill>
              <a:effectLst>
                <a:outerShdw sx="100000" sy="100000" kx="0" ky="0" algn="b" rotWithShape="0" blurRad="37084" dist="18542" dir="5400000">
                  <a:srgbClr val="000000"/>
                </a:outerShdw>
              </a:effectLst>
            </a:endParaRPr>
          </a:p>
          <a:p>
            <a:pPr lvl="1" marL="654423" indent="-357751" defTabSz="426466">
              <a:spcBef>
                <a:spcPts val="30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993">
                <a:solidFill>
                  <a:srgbClr val="EBEBEB"/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rPr>
              <a:t>Drives the SCL line</a:t>
            </a:r>
            <a:endParaRPr sz="2993">
              <a:solidFill>
                <a:srgbClr val="EBEBEB"/>
              </a:solidFill>
              <a:effectLst>
                <a:outerShdw sx="100000" sy="100000" kx="0" ky="0" algn="b" rotWithShape="0" blurRad="37084" dist="18542" dir="5400000">
                  <a:srgbClr val="000000"/>
                </a:outerShdw>
              </a:effectLst>
            </a:endParaRPr>
          </a:p>
          <a:p>
            <a:pPr lvl="1" marL="654423" indent="-357751" defTabSz="426466">
              <a:spcBef>
                <a:spcPts val="30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993">
                <a:solidFill>
                  <a:srgbClr val="EBEBEB"/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rPr>
              <a:t>Normally only one Master</a:t>
            </a:r>
          </a:p>
        </p:txBody>
      </p:sp>
      <p:sp>
        <p:nvSpPr>
          <p:cNvPr id="63" name="Shape 63"/>
          <p:cNvSpPr/>
          <p:nvPr/>
        </p:nvSpPr>
        <p:spPr>
          <a:xfrm>
            <a:off x="6501878" y="5659090"/>
            <a:ext cx="5892802" cy="3122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 defTabSz="426466">
              <a:spcBef>
                <a:spcPts val="30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993">
                <a:solidFill>
                  <a:srgbClr val="EBEBEB"/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rPr>
              <a:t>Slave</a:t>
            </a:r>
            <a:endParaRPr sz="2993">
              <a:solidFill>
                <a:srgbClr val="EBEBEB"/>
              </a:solidFill>
              <a:effectLst>
                <a:outerShdw sx="100000" sy="100000" kx="0" ky="0" algn="b" rotWithShape="0" blurRad="37084" dist="18542" dir="5400000">
                  <a:srgbClr val="000000"/>
                </a:outerShdw>
              </a:effectLst>
            </a:endParaRPr>
          </a:p>
          <a:p>
            <a:pPr lvl="1" marL="654423" indent="-357751" algn="l" defTabSz="426466">
              <a:spcBef>
                <a:spcPts val="30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993">
                <a:solidFill>
                  <a:srgbClr val="EBEBEB"/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rPr>
              <a:t>Can’t initiate transfers</a:t>
            </a:r>
            <a:endParaRPr sz="2993">
              <a:solidFill>
                <a:srgbClr val="EBEBEB"/>
              </a:solidFill>
              <a:effectLst>
                <a:outerShdw sx="100000" sy="100000" kx="0" ky="0" algn="b" rotWithShape="0" blurRad="37084" dist="18542" dir="5400000">
                  <a:srgbClr val="000000"/>
                </a:outerShdw>
              </a:effectLst>
            </a:endParaRPr>
          </a:p>
          <a:p>
            <a:pPr lvl="1" marL="654423" indent="-357751" algn="l" defTabSz="426466">
              <a:spcBef>
                <a:spcPts val="30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993">
                <a:solidFill>
                  <a:srgbClr val="EBEBEB"/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rPr>
              <a:t>Respond to the Master</a:t>
            </a:r>
            <a:endParaRPr sz="2993">
              <a:solidFill>
                <a:srgbClr val="EBEBEB"/>
              </a:solidFill>
              <a:effectLst>
                <a:outerShdw sx="100000" sy="100000" kx="0" ky="0" algn="b" rotWithShape="0" blurRad="37084" dist="18542" dir="5400000">
                  <a:srgbClr val="000000"/>
                </a:outerShdw>
              </a:effectLst>
            </a:endParaRPr>
          </a:p>
          <a:p>
            <a:pPr lvl="1" marL="654423" indent="-357751" algn="l" defTabSz="426466">
              <a:spcBef>
                <a:spcPts val="30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993">
                <a:solidFill>
                  <a:srgbClr val="EBEBEB"/>
                </a:solidFill>
                <a:effectLst>
                  <a:outerShdw sx="100000" sy="100000" kx="0" ky="0" algn="b" rotWithShape="0" blurRad="37084" dist="18542" dir="5400000">
                    <a:srgbClr val="000000"/>
                  </a:outerShdw>
                </a:effectLst>
              </a:rPr>
              <a:t>Up to 100+ slaves per bus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I2C Protocol - Start/Stop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762000" y="5580062"/>
            <a:ext cx="11480800" cy="319563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The Start/Stop sequences are the only times SDA can toggle while SCL is high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All other toggling of SDA must be done with SCL low</a:t>
            </a:r>
          </a:p>
        </p:txBody>
      </p:sp>
      <p:pic>
        <p:nvPicPr>
          <p:cNvPr id="69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7656" y="2268054"/>
            <a:ext cx="9109488" cy="2455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I2C Protocol - Data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762000" y="4846240"/>
            <a:ext cx="11480800" cy="3929460"/>
          </a:xfrm>
          <a:prstGeom prst="rect">
            <a:avLst/>
          </a:prstGeom>
        </p:spPr>
        <p:txBody>
          <a:bodyPr/>
          <a:lstStyle/>
          <a:p>
            <a:pPr lvl="0" marL="373888" indent="-373888" defTabSz="537463">
              <a:spcBef>
                <a:spcPts val="3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128">
                <a:solidFill>
                  <a:srgbClr val="EBEBEB"/>
                </a:solidFill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rPr>
              <a:t>Data is sent in 8-bit transfers starting with the MSB</a:t>
            </a:r>
            <a:endParaRPr sz="3128">
              <a:solidFill>
                <a:srgbClr val="EBEBEB"/>
              </a:solidFill>
              <a:effectLst>
                <a:outerShdw sx="100000" sy="100000" kx="0" ky="0" algn="b" rotWithShape="0" blurRad="46736" dist="23368" dir="5400000">
                  <a:srgbClr val="000000"/>
                </a:outerShdw>
              </a:effectLst>
            </a:endParaRPr>
          </a:p>
          <a:p>
            <a:pPr lvl="0" marL="373888" indent="-373888" defTabSz="537463">
              <a:spcBef>
                <a:spcPts val="3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128">
                <a:solidFill>
                  <a:srgbClr val="EBEBEB"/>
                </a:solidFill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rPr>
              <a:t>Followed by an ACK</a:t>
            </a:r>
            <a:endParaRPr sz="3128">
              <a:solidFill>
                <a:srgbClr val="EBEBEB"/>
              </a:solidFill>
              <a:effectLst>
                <a:outerShdw sx="100000" sy="100000" kx="0" ky="0" algn="b" rotWithShape="0" blurRad="46736" dist="23368" dir="5400000">
                  <a:srgbClr val="000000"/>
                </a:outerShdw>
              </a:effectLst>
            </a:endParaRPr>
          </a:p>
          <a:p>
            <a:pPr lvl="1" marL="747776" indent="-373888" defTabSz="537463">
              <a:spcBef>
                <a:spcPts val="9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300">
                <a:solidFill>
                  <a:srgbClr val="EBEBEB"/>
                </a:solidFill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rPr>
              <a:t>0 - Data received and ready for another Byte</a:t>
            </a:r>
            <a:endParaRPr sz="2300">
              <a:solidFill>
                <a:srgbClr val="EBEBEB"/>
              </a:solidFill>
              <a:effectLst>
                <a:outerShdw sx="100000" sy="100000" kx="0" ky="0" algn="b" rotWithShape="0" blurRad="46736" dist="23368" dir="5400000">
                  <a:srgbClr val="000000"/>
                </a:outerShdw>
              </a:effectLst>
            </a:endParaRPr>
          </a:p>
          <a:p>
            <a:pPr lvl="1" marL="747776" indent="-373888" defTabSz="537463">
              <a:spcBef>
                <a:spcPts val="9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300">
                <a:solidFill>
                  <a:srgbClr val="EBEBEB"/>
                </a:solidFill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rPr>
              <a:t>1 - Can’t receive any more data</a:t>
            </a:r>
            <a:endParaRPr sz="2300">
              <a:solidFill>
                <a:srgbClr val="EBEBEB"/>
              </a:solidFill>
              <a:effectLst>
                <a:outerShdw sx="100000" sy="100000" kx="0" ky="0" algn="b" rotWithShape="0" blurRad="46736" dist="23368" dir="5400000">
                  <a:srgbClr val="000000"/>
                </a:outerShdw>
              </a:effectLst>
            </a:endParaRPr>
          </a:p>
          <a:p>
            <a:pPr lvl="0" marL="373888" indent="-373888" defTabSz="537463">
              <a:spcBef>
                <a:spcPts val="1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128">
                <a:solidFill>
                  <a:srgbClr val="EBEBEB"/>
                </a:solidFill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rPr>
              <a:t>Total of 9 clock cycles per transfer</a:t>
            </a:r>
            <a:endParaRPr sz="3128">
              <a:solidFill>
                <a:srgbClr val="EBEBEB"/>
              </a:solidFill>
              <a:effectLst>
                <a:outerShdw sx="100000" sy="100000" kx="0" ky="0" algn="b" rotWithShape="0" blurRad="46736" dist="23368" dir="5400000">
                  <a:srgbClr val="000000"/>
                </a:outerShdw>
              </a:effectLst>
            </a:endParaRPr>
          </a:p>
          <a:p>
            <a:pPr lvl="0" marL="373888" indent="-373888" defTabSz="537463">
              <a:spcBef>
                <a:spcPts val="18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128">
                <a:solidFill>
                  <a:srgbClr val="EBEBEB"/>
                </a:solidFill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rPr>
              <a:t>SDA line must be valid while SCL is high</a:t>
            </a:r>
          </a:p>
        </p:txBody>
      </p:sp>
      <p:pic>
        <p:nvPicPr>
          <p:cNvPr id="73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8171" y="2795927"/>
            <a:ext cx="8808458" cy="1377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