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92" r:id="rId2"/>
    <p:sldId id="270" r:id="rId3"/>
    <p:sldId id="315" r:id="rId4"/>
    <p:sldId id="314" r:id="rId5"/>
    <p:sldId id="272" r:id="rId6"/>
    <p:sldId id="271" r:id="rId7"/>
    <p:sldId id="317" r:id="rId8"/>
    <p:sldId id="273" r:id="rId9"/>
    <p:sldId id="275" r:id="rId10"/>
    <p:sldId id="316" r:id="rId11"/>
    <p:sldId id="281" r:id="rId12"/>
    <p:sldId id="290" r:id="rId13"/>
    <p:sldId id="289" r:id="rId14"/>
    <p:sldId id="276" r:id="rId15"/>
    <p:sldId id="318" r:id="rId16"/>
    <p:sldId id="261" r:id="rId17"/>
    <p:sldId id="262" r:id="rId18"/>
    <p:sldId id="268" r:id="rId19"/>
    <p:sldId id="263" r:id="rId20"/>
    <p:sldId id="264" r:id="rId21"/>
    <p:sldId id="265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3" autoAdjust="0"/>
    <p:restoredTop sz="94035"/>
  </p:normalViewPr>
  <p:slideViewPr>
    <p:cSldViewPr snapToGrid="0" snapToObjects="1">
      <p:cViewPr varScale="1">
        <p:scale>
          <a:sx n="179" d="100"/>
          <a:sy n="179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7: Board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4BA-110C-2248-981F-78B0BE3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13D6-D2E1-5D4A-8D67-BE9AC27A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 critical nets with follow me router</a:t>
            </a:r>
          </a:p>
          <a:p>
            <a:pPr lvl="1"/>
            <a:r>
              <a:rPr lang="en-US" dirty="0"/>
              <a:t>Wires to antenna</a:t>
            </a:r>
          </a:p>
          <a:p>
            <a:pPr lvl="1"/>
            <a:r>
              <a:rPr lang="en-US" dirty="0"/>
              <a:t>Wires to crystal</a:t>
            </a:r>
          </a:p>
          <a:p>
            <a:pPr lvl="1"/>
            <a:r>
              <a:rPr lang="en-US" dirty="0"/>
              <a:t>Ground isolation for antenna and crystal</a:t>
            </a:r>
          </a:p>
          <a:p>
            <a:r>
              <a:rPr lang="en-US" dirty="0"/>
              <a:t>Fan out power and ground.</a:t>
            </a:r>
          </a:p>
          <a:p>
            <a:r>
              <a:rPr lang="en-US" dirty="0"/>
              <a:t>Autoroute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27539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“Auto;” – run the auto router (leave off the “;” to configure the router.</a:t>
            </a:r>
          </a:p>
          <a:p>
            <a:r>
              <a:rPr lang="en-US" dirty="0"/>
              <a:t>“</a:t>
            </a:r>
            <a:r>
              <a:rPr lang="en-US" dirty="0" err="1"/>
              <a:t>Ripup</a:t>
            </a:r>
            <a:r>
              <a:rPr lang="en-US" dirty="0"/>
              <a:t>;”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r>
              <a:rPr lang="en-US" dirty="0"/>
              <a:t>“Show &lt;thing&gt;”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that your board layout meets design requirements for manufacturing.</a:t>
            </a:r>
          </a:p>
          <a:p>
            <a:pPr lvl="1"/>
            <a:r>
              <a:rPr lang="en-US" dirty="0"/>
              <a:t>Distance between traces and traces, traces and </a:t>
            </a:r>
            <a:r>
              <a:rPr lang="en-US" dirty="0" err="1"/>
              <a:t>vias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Trace width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2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Rules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checks for common problems in schematics.</a:t>
            </a:r>
          </a:p>
          <a:p>
            <a:r>
              <a:rPr lang="en-US" dirty="0"/>
              <a:t>Make sure you understand the reason for the errors.</a:t>
            </a:r>
          </a:p>
          <a:p>
            <a:r>
              <a:rPr lang="en-US" dirty="0"/>
              <a:t>Fix them if you can.</a:t>
            </a:r>
          </a:p>
          <a:p>
            <a:r>
              <a:rPr lang="en-US" dirty="0"/>
              <a:t>Run it! </a:t>
            </a:r>
          </a:p>
        </p:txBody>
      </p:sp>
    </p:spTree>
    <p:extLst>
      <p:ext uri="{BB962C8B-B14F-4D97-AF65-F5344CB8AC3E}">
        <p14:creationId xmlns:p14="http://schemas.microsoft.com/office/powerpoint/2010/main" val="134260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 Routing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6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Layers (Gerber files)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294"/>
            <a:ext cx="8229600" cy="54684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Eagle layers are for design.</a:t>
            </a:r>
          </a:p>
          <a:p>
            <a:r>
              <a:rPr lang="en-US" dirty="0"/>
              <a:t>CAM layers are for manufacturing</a:t>
            </a:r>
          </a:p>
          <a:p>
            <a:pPr lvl="1"/>
            <a:r>
              <a:rPr lang="en-US" dirty="0"/>
              <a:t>“Gerber” files are for lithographic steps</a:t>
            </a:r>
          </a:p>
          <a:p>
            <a:pPr lvl="1"/>
            <a:r>
              <a:rPr lang="en-US" dirty="0"/>
              <a:t>Drill files are for drilling holes.</a:t>
            </a:r>
          </a:p>
          <a:p>
            <a:r>
              <a:rPr lang="en-US" dirty="0"/>
              <a:t>Each CAM layers corresponds to one layer of the resulting board</a:t>
            </a:r>
          </a:p>
          <a:p>
            <a:pPr lvl="1"/>
            <a:r>
              <a:rPr lang="en-US" dirty="0"/>
              <a:t>Top silk screen (.PLC)</a:t>
            </a:r>
          </a:p>
          <a:p>
            <a:pPr lvl="1"/>
            <a:r>
              <a:rPr lang="en-US" dirty="0"/>
              <a:t>Top solder mask (.STC)</a:t>
            </a:r>
          </a:p>
          <a:p>
            <a:pPr lvl="1"/>
            <a:r>
              <a:rPr lang="en-US" dirty="0"/>
              <a:t>Top metal (.TOP)</a:t>
            </a:r>
          </a:p>
          <a:p>
            <a:pPr lvl="1"/>
            <a:r>
              <a:rPr lang="en-US" dirty="0"/>
              <a:t>Inner metal layers</a:t>
            </a:r>
          </a:p>
          <a:p>
            <a:pPr lvl="1"/>
            <a:r>
              <a:rPr lang="en-US" dirty="0"/>
              <a:t>Bottom metal (.BOT)</a:t>
            </a:r>
          </a:p>
          <a:p>
            <a:pPr lvl="1"/>
            <a:r>
              <a:rPr lang="en-US" dirty="0"/>
              <a:t>Bottom solder mask (.STS)</a:t>
            </a:r>
          </a:p>
          <a:p>
            <a:pPr lvl="1"/>
            <a:r>
              <a:rPr lang="en-US" dirty="0"/>
              <a:t>Bottom silk screen (.PLS)</a:t>
            </a:r>
          </a:p>
          <a:p>
            <a:pPr lvl="1"/>
            <a:r>
              <a:rPr lang="en-US" dirty="0"/>
              <a:t>Different board houses have different suffixes.</a:t>
            </a:r>
          </a:p>
          <a:p>
            <a:r>
              <a:rPr lang="en-US" dirty="0"/>
              <a:t>One drill file specifying where all the pads, </a:t>
            </a:r>
            <a:r>
              <a:rPr lang="en-US" dirty="0" err="1"/>
              <a:t>vias</a:t>
            </a:r>
            <a:r>
              <a:rPr lang="en-US" dirty="0"/>
              <a:t>, and mounting holes are located and their diameters (.DRD)</a:t>
            </a:r>
          </a:p>
          <a:p>
            <a:r>
              <a:rPr lang="en-US" dirty="0"/>
              <a:t>Other files too, depending on the manufacturing process</a:t>
            </a:r>
          </a:p>
          <a:p>
            <a:pPr lvl="1"/>
            <a:r>
              <a:rPr lang="en-US" dirty="0"/>
              <a:t>Solder paste stencil</a:t>
            </a:r>
          </a:p>
          <a:p>
            <a:pPr lvl="1"/>
            <a:r>
              <a:rPr lang="en-US" dirty="0"/>
              <a:t>Assembly drawings</a:t>
            </a:r>
          </a:p>
        </p:txBody>
      </p:sp>
    </p:spTree>
    <p:extLst>
      <p:ext uri="{BB962C8B-B14F-4D97-AF65-F5344CB8AC3E}">
        <p14:creationId xmlns:p14="http://schemas.microsoft.com/office/powerpoint/2010/main" val="145431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CAM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CAM Processor generates CAM files</a:t>
            </a:r>
          </a:p>
          <a:p>
            <a:r>
              <a:rPr lang="en-US" dirty="0"/>
              <a:t>The exact configuration for the </a:t>
            </a:r>
            <a:r>
              <a:rPr lang="en-US" dirty="0" err="1"/>
              <a:t>gerber</a:t>
            </a:r>
            <a:r>
              <a:rPr lang="en-US" dirty="0"/>
              <a:t> files varies by board house</a:t>
            </a:r>
          </a:p>
          <a:p>
            <a:pPr lvl="1"/>
            <a:r>
              <a:rPr lang="en-US" dirty="0"/>
              <a:t>Should the board outline be in every layer?</a:t>
            </a:r>
          </a:p>
          <a:p>
            <a:pPr lvl="1"/>
            <a:r>
              <a:rPr lang="en-US" dirty="0"/>
              <a:t>Which format should the files be in (there are many)</a:t>
            </a:r>
          </a:p>
          <a:p>
            <a:pPr lvl="1"/>
            <a:r>
              <a:rPr lang="en-US" dirty="0"/>
              <a:t>Should the back side layers be mirrored?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prepare </a:t>
            </a:r>
            <a:r>
              <a:rPr lang="en-US" dirty="0" err="1"/>
              <a:t>Gerbers</a:t>
            </a:r>
            <a:r>
              <a:rPr lang="en-US" dirty="0"/>
              <a:t> for a particular board house, you need CAM setup files (*.cam for Eagle)</a:t>
            </a:r>
          </a:p>
          <a:p>
            <a:r>
              <a:rPr lang="en-US" dirty="0"/>
              <a:t>This specifies how to generate each layer the board house needs.</a:t>
            </a:r>
          </a:p>
          <a:p>
            <a:r>
              <a:rPr lang="en-US" dirty="0"/>
              <a:t>See example in Button and </a:t>
            </a:r>
            <a:r>
              <a:rPr lang="en-US"/>
              <a:t>Light Tutorial.</a:t>
            </a:r>
          </a:p>
        </p:txBody>
      </p:sp>
    </p:spTree>
    <p:extLst>
      <p:ext uri="{BB962C8B-B14F-4D97-AF65-F5344CB8AC3E}">
        <p14:creationId xmlns:p14="http://schemas.microsoft.com/office/powerpoint/2010/main" val="238597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Layout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Mechanical constraints – Some things need to be in specific locations</a:t>
            </a:r>
          </a:p>
          <a:p>
            <a:r>
              <a:rPr lang="en-US" dirty="0"/>
              <a:t>Electrical constraints – Does the layout meet signal integrity/EM requirements</a:t>
            </a:r>
          </a:p>
          <a:p>
            <a:pPr lvl="1"/>
            <a:r>
              <a:rPr lang="en-US" dirty="0"/>
              <a:t>Will digital interference mess up the antenna?</a:t>
            </a:r>
          </a:p>
          <a:p>
            <a:pPr lvl="1"/>
            <a:r>
              <a:rPr lang="en-US" dirty="0"/>
              <a:t>Are decoupling caps near IC Supply pins?</a:t>
            </a:r>
          </a:p>
          <a:p>
            <a:pPr lvl="1"/>
            <a:r>
              <a:rPr lang="en-US" dirty="0"/>
              <a:t>Keep the noisy power/ground for the motors away from the digital logic.</a:t>
            </a:r>
          </a:p>
          <a:p>
            <a:r>
              <a:rPr lang="en-US" dirty="0"/>
              <a:t>Correctness – things don’t overlap or hang off the board.</a:t>
            </a:r>
          </a:p>
          <a:p>
            <a:r>
              <a:rPr lang="en-US" dirty="0"/>
              <a:t>Ease of routing – Connected items should be physically close.</a:t>
            </a:r>
          </a:p>
          <a:p>
            <a:r>
              <a:rPr lang="en-US" dirty="0"/>
              <a:t>Make it pretty – you want a nice looking board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Potentially other, design-specific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 can’t display Gerber files itself</a:t>
            </a:r>
          </a:p>
          <a:p>
            <a:r>
              <a:rPr lang="en-US" dirty="0"/>
              <a:t>You need a 3</a:t>
            </a:r>
            <a:r>
              <a:rPr lang="en-US" baseline="30000" dirty="0"/>
              <a:t>rd</a:t>
            </a:r>
            <a:r>
              <a:rPr lang="en-US" dirty="0"/>
              <a:t> party tool</a:t>
            </a:r>
          </a:p>
          <a:p>
            <a:pPr lvl="1"/>
            <a:r>
              <a:rPr lang="en-US" dirty="0"/>
              <a:t>See the Button and Light tutorial for recommendations</a:t>
            </a:r>
          </a:p>
          <a:p>
            <a:r>
              <a:rPr lang="en-US" dirty="0"/>
              <a:t>You should always check your </a:t>
            </a:r>
            <a:r>
              <a:rPr lang="en-US" dirty="0" err="1"/>
              <a:t>Gerbers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Eagle has bugs (you should assume)</a:t>
            </a:r>
          </a:p>
          <a:p>
            <a:pPr lvl="1"/>
            <a:r>
              <a:rPr lang="en-US" dirty="0"/>
              <a:t>You may have misconfigured something</a:t>
            </a:r>
          </a:p>
          <a:p>
            <a:pPr lvl="1"/>
            <a:r>
              <a:rPr lang="en-US" dirty="0"/>
              <a:t>You may have put something in the wrong layer.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2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 Viewer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231-40CE-0A45-8744-9CE4B47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</a:t>
            </a:r>
            <a:r>
              <a:rPr lang="en-US"/>
              <a:t>Design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3F9-ABA2-8C43-80EF-8EB52543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83A9-EF5C-D640-9206-A83B47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D6A7-AC25-CE48-8307-B21C66C4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board shape.</a:t>
            </a:r>
          </a:p>
          <a:p>
            <a:r>
              <a:rPr lang="en-US" dirty="0"/>
              <a:t>Place mechanically important parts.</a:t>
            </a:r>
          </a:p>
          <a:p>
            <a:r>
              <a:rPr lang="en-US" dirty="0"/>
              <a:t>Define power planes</a:t>
            </a:r>
          </a:p>
          <a:p>
            <a:r>
              <a:rPr lang="en-US" dirty="0"/>
              <a:t>Place other parts</a:t>
            </a:r>
          </a:p>
          <a:p>
            <a:r>
              <a:rPr lang="en-US" dirty="0"/>
              <a:t>Route the board</a:t>
            </a:r>
          </a:p>
          <a:p>
            <a:r>
              <a:rPr lang="en-US" dirty="0"/>
              <a:t>Run DRC</a:t>
            </a:r>
          </a:p>
        </p:txBody>
      </p:sp>
    </p:spTree>
    <p:extLst>
      <p:ext uri="{BB962C8B-B14F-4D97-AF65-F5344CB8AC3E}">
        <p14:creationId xmlns:p14="http://schemas.microsoft.com/office/powerpoint/2010/main" val="155272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FB6-D9B1-8240-9298-C621F241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Placement: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E371-60CA-6E49-8986-CD6E03C6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components on a 1mm grid</a:t>
            </a:r>
          </a:p>
          <a:p>
            <a:r>
              <a:rPr lang="en-US" dirty="0"/>
              <a:t>Reference designators can go on 0.1mm grid.</a:t>
            </a:r>
          </a:p>
          <a:p>
            <a:r>
              <a:rPr lang="en-US" dirty="0"/>
              <a:t>Orient all your parts the same way for easy assembly.</a:t>
            </a:r>
          </a:p>
          <a:p>
            <a:r>
              <a:rPr lang="en-US" dirty="0"/>
              <a:t>Leave space between components for easy assembly.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remote</a:t>
            </a:r>
          </a:p>
        </p:txBody>
      </p:sp>
    </p:spTree>
    <p:extLst>
      <p:ext uri="{BB962C8B-B14F-4D97-AF65-F5344CB8AC3E}">
        <p14:creationId xmlns:p14="http://schemas.microsoft.com/office/powerpoint/2010/main" val="26447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Layout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move around the reference designator</a:t>
            </a:r>
          </a:p>
          <a:p>
            <a:pPr lvl="1"/>
            <a:r>
              <a:rPr lang="en-US" dirty="0"/>
              <a:t>Use the “squash” tool</a:t>
            </a:r>
          </a:p>
          <a:p>
            <a:r>
              <a:rPr lang="en-US" dirty="0"/>
              <a:t>You can rotate components with the rotate tool.</a:t>
            </a:r>
          </a:p>
          <a:p>
            <a:r>
              <a:rPr lang="en-US" dirty="0"/>
              <a:t>You can put things on the back of the board</a:t>
            </a:r>
          </a:p>
          <a:p>
            <a:pPr lvl="1"/>
            <a:r>
              <a:rPr lang="en-US" dirty="0"/>
              <a:t>Use the “Mirror” tool.</a:t>
            </a:r>
          </a:p>
          <a:p>
            <a:pPr lvl="1"/>
            <a:r>
              <a:rPr lang="en-US" dirty="0"/>
              <a:t>This will make assembly harder.</a:t>
            </a:r>
          </a:p>
          <a:p>
            <a:r>
              <a:rPr lang="en-US" dirty="0"/>
              <a:t>Control-click snaps parts to grid.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7526-2B88-AE4A-9C59-7889AE6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E15E-C860-FA40-B8BE-14B1988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 to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You can do anything you want (including things you shouldn’t)</a:t>
            </a:r>
          </a:p>
          <a:p>
            <a:r>
              <a:rPr lang="en-US" dirty="0"/>
              <a:t>Auto router</a:t>
            </a:r>
          </a:p>
          <a:p>
            <a:pPr lvl="1"/>
            <a:r>
              <a:rPr lang="en-US" dirty="0"/>
              <a:t>Fully-automatic routing, subject to constraints that you can set.</a:t>
            </a:r>
          </a:p>
          <a:p>
            <a:pPr lvl="1"/>
            <a:r>
              <a:rPr lang="en-US" dirty="0"/>
              <a:t>The Eagle auto router is not good enough to do it all for you.</a:t>
            </a:r>
          </a:p>
          <a:p>
            <a:r>
              <a:rPr lang="en-US" dirty="0"/>
              <a:t>“Follow me”</a:t>
            </a:r>
          </a:p>
          <a:p>
            <a:pPr lvl="1"/>
            <a:r>
              <a:rPr lang="en-US" dirty="0"/>
              <a:t>Assisted manual routing.  The router will enforce the constraints you set.</a:t>
            </a:r>
          </a:p>
          <a:p>
            <a:r>
              <a:rPr lang="en-US" dirty="0"/>
              <a:t>Fan out</a:t>
            </a:r>
          </a:p>
          <a:p>
            <a:pPr lvl="1"/>
            <a:r>
              <a:rPr lang="en-US" dirty="0"/>
              <a:t>Create circuit stubs to connect devices to power/ground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4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reputation</a:t>
            </a:r>
          </a:p>
          <a:p>
            <a:pPr lvl="1"/>
            <a:r>
              <a:rPr lang="en-US" dirty="0"/>
              <a:t>It can’t do everything</a:t>
            </a:r>
          </a:p>
          <a:p>
            <a:pPr lvl="1"/>
            <a:r>
              <a:rPr lang="en-US" dirty="0"/>
              <a:t>Sometimes it does a bad job</a:t>
            </a:r>
          </a:p>
          <a:p>
            <a:pPr lvl="1"/>
            <a:r>
              <a:rPr lang="en-US" dirty="0"/>
              <a:t>When it works, it’s great.</a:t>
            </a:r>
          </a:p>
          <a:p>
            <a:pPr lvl="1"/>
            <a:r>
              <a:rPr lang="en-US" dirty="0"/>
              <a:t>Usually it needs some touch up.</a:t>
            </a:r>
          </a:p>
          <a:p>
            <a:r>
              <a:rPr lang="en-US" dirty="0"/>
              <a:t>Net classes (“Edit-&gt;Net Classes…”)</a:t>
            </a:r>
          </a:p>
          <a:p>
            <a:pPr lvl="1"/>
            <a:r>
              <a:rPr lang="en-US" dirty="0"/>
              <a:t>Lets you set widths and clearances for different kinds of nets</a:t>
            </a:r>
          </a:p>
        </p:txBody>
      </p:sp>
    </p:spTree>
    <p:extLst>
      <p:ext uri="{BB962C8B-B14F-4D97-AF65-F5344CB8AC3E}">
        <p14:creationId xmlns:p14="http://schemas.microsoft.com/office/powerpoint/2010/main" val="109870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17741</TotalTime>
  <Words>752</Words>
  <Application>Microsoft Macintosh PowerPoint</Application>
  <PresentationFormat>On-screen Show (4:3)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Lab 7: Board Layout</vt:lpstr>
      <vt:lpstr>Board Layout Goals</vt:lpstr>
      <vt:lpstr>Layout Steps</vt:lpstr>
      <vt:lpstr>Device Placement: Style</vt:lpstr>
      <vt:lpstr>Layout Demo</vt:lpstr>
      <vt:lpstr>Eagle Layout Tools</vt:lpstr>
      <vt:lpstr>Routing</vt:lpstr>
      <vt:lpstr>The Three Ways to Route</vt:lpstr>
      <vt:lpstr>Auto Router</vt:lpstr>
      <vt:lpstr>Semi-Automatic Routing</vt:lpstr>
      <vt:lpstr>Commands for Routing</vt:lpstr>
      <vt:lpstr>Design Rules Check</vt:lpstr>
      <vt:lpstr>Electrical Rules Check</vt:lpstr>
      <vt:lpstr>Semi-Auto Routing Demo</vt:lpstr>
      <vt:lpstr>CAM Files</vt:lpstr>
      <vt:lpstr>CAM Layers (Gerber files)</vt:lpstr>
      <vt:lpstr>The CAM Processor</vt:lpstr>
      <vt:lpstr>CAM Setup</vt:lpstr>
      <vt:lpstr>CAM Demo</vt:lpstr>
      <vt:lpstr>Checking Your Gerbers!</vt:lpstr>
      <vt:lpstr>Gerber Viewer Demo</vt:lpstr>
      <vt:lpstr>Quad Design Details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Swanson, Steven</cp:lastModifiedBy>
  <cp:revision>90</cp:revision>
  <dcterms:created xsi:type="dcterms:W3CDTF">2014-10-08T22:12:54Z</dcterms:created>
  <dcterms:modified xsi:type="dcterms:W3CDTF">2019-01-23T07:28:48Z</dcterms:modified>
</cp:coreProperties>
</file>