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66" r:id="rId17"/>
    <p:sldId id="272" r:id="rId18"/>
    <p:sldId id="273" r:id="rId19"/>
  </p:sldIdLst>
  <p:sldSz cx="9144000" cy="5143500" type="screen16x9"/>
  <p:notesSz cx="6858000" cy="9144000"/>
  <p:embeddedFontLst>
    <p:embeddedFont>
      <p:font typeface="Roboto" panose="020B0600000101010101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574" autoAdjust="0"/>
  </p:normalViewPr>
  <p:slideViewPr>
    <p:cSldViewPr snapToGrid="0">
      <p:cViewPr varScale="1">
        <p:scale>
          <a:sx n="120" d="100"/>
          <a:sy n="120" d="100"/>
        </p:scale>
        <p:origin x="134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20f69eb48_4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20f69eb48_4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(단위: </a:t>
            </a:r>
            <a:r>
              <a:rPr lang="ko-KR" altLang="en-US" dirty="0"/>
              <a:t>백만</a:t>
            </a:r>
            <a:r>
              <a:rPr lang="ko" dirty="0"/>
              <a:t>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가운데는 앞에서 말한 거래정지 기간.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0fbef0619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0fbef0619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da37274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da37274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0fbef0619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0fbef0619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0fbef0619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0fbef0619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0fbef0619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0fbef0619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20f69eb48_4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20f69eb48_4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20f69eb48_5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d20f69eb48_5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KRX에서는 csv 파일 형식으로 다운로드 가능. + 차트 / 기사 출처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2211d907d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2211d907d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da37274b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da37274b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지역화폐가 사람들에게 널리 알려진 것은 코로나 바이러스가 유행하기 시작하고 재난지원금을 지급해주면서. 재난지원금은 심각하게 위축된 소비를 활성화하고 지역 경제를 살리기 위한 용도. 따라서 거주지 기준 시/군에서만 사용 가능. 경기도 전역에 지역화폐가 도입된 것은 2019년 4월. 1차 경기도 재난지원금은 2020년 5월. 2차 경기도 재난지원금은 2021년 3월. 곧 소개할 코나아이의 주가에서도 큰 의미를 가지는 시점들.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0fbef0619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0fbef0619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da37274bb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da37274bb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모든 지역이 지역화폐를 지방정부에서 운영하지는 않음. 가장 많이 활성화 된 경기도의 경우도 그렇고 민간업체에 위탁. 그 중 가장 많이 선정된 코나아이. 2020년 9월 기준의 도표이고 코나아이가 맡는 지역화페는 현재 더 늘어남. 또한 지역화폐 대행 민간업체 중에 유일한 상장기업.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da37274bb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da37274bb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20f69eb4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20f69eb48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(단위: 원, 출처: 한국거래소, 종가 기준)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 기간에 크게 오르는 3 구간. 앞에서 말한 지역화폐 관련 큰 이슈들과 같은 시기에 움직임.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2020년 3월 20일에서  2020년 10월 16일은 ~~~~ 이유로 거래 정지.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0fbef061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0fbef061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(단위: 백억 원, 출처: 전자공시시스템 DART)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6f9e470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6f9e470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8838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지역화폐</a:t>
            </a:r>
            <a:r>
              <a:rPr lang="ko-KR" altLang="en-US" dirty="0"/>
              <a:t>의</a:t>
            </a:r>
            <a:r>
              <a:rPr lang="ko" dirty="0"/>
              <a:t> 성장과 최대 수혜주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935924" y="3597530"/>
            <a:ext cx="1014517" cy="1122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4조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김재영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박덕훈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박정민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>
            <a:spLocks noGrp="1"/>
          </p:cNvSpPr>
          <p:nvPr>
            <p:ph type="title"/>
          </p:nvPr>
        </p:nvSpPr>
        <p:spPr>
          <a:xfrm>
            <a:off x="674119" y="665525"/>
            <a:ext cx="2870015" cy="6655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 dirty="0"/>
              <a:t>주식 거래량</a:t>
            </a:r>
            <a:endParaRPr sz="3600" b="1" dirty="0"/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500" y="1435500"/>
            <a:ext cx="7287000" cy="370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57;p18">
            <a:extLst>
              <a:ext uri="{FF2B5EF4-FFF2-40B4-BE49-F238E27FC236}">
                <a16:creationId xmlns:a16="http://schemas.microsoft.com/office/drawing/2014/main" id="{CBA39FCD-6812-4862-9023-BFD30D5F2B2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653883" cy="66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>
            <a:spLocks noGrp="1"/>
          </p:cNvSpPr>
          <p:nvPr>
            <p:ph type="title"/>
          </p:nvPr>
        </p:nvSpPr>
        <p:spPr>
          <a:xfrm>
            <a:off x="1554727" y="2200649"/>
            <a:ext cx="24777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dirty="0"/>
              <a:t>최근 급등</a:t>
            </a:r>
            <a:endParaRPr sz="3600" dirty="0"/>
          </a:p>
        </p:txBody>
      </p:sp>
      <p:pic>
        <p:nvPicPr>
          <p:cNvPr id="3" name="Google Shape;157;p18">
            <a:extLst>
              <a:ext uri="{FF2B5EF4-FFF2-40B4-BE49-F238E27FC236}">
                <a16:creationId xmlns:a16="http://schemas.microsoft.com/office/drawing/2014/main" id="{A40CB043-1BA9-4D77-B7E7-FC04D53FF54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492" y="1535124"/>
            <a:ext cx="2653883" cy="66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" y="0"/>
            <a:ext cx="4552950" cy="30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0" y="2933600"/>
            <a:ext cx="1905250" cy="169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132850"/>
            <a:ext cx="455295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52950" cy="274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46825"/>
            <a:ext cx="2105025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2950" y="792000"/>
            <a:ext cx="459105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28775" cy="30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01775"/>
            <a:ext cx="2076450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265125"/>
            <a:ext cx="4571999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52950" cy="277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77050"/>
            <a:ext cx="2133600" cy="209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2950" y="891625"/>
            <a:ext cx="4591049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댓글 / 별점</a:t>
            </a:r>
            <a:endParaRPr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42205F-D3F5-4826-80FE-F9EE1E8A2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962" y="3727650"/>
            <a:ext cx="3185436" cy="10778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340C58D-6532-449B-93A0-C1C91515F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0962" y="359318"/>
            <a:ext cx="3185436" cy="336833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 dirty="0"/>
              <a:t>출처</a:t>
            </a:r>
            <a:endParaRPr sz="3600" b="1" dirty="0"/>
          </a:p>
        </p:txBody>
      </p:sp>
      <p:sp>
        <p:nvSpPr>
          <p:cNvPr id="227" name="Google Shape;227;p29"/>
          <p:cNvSpPr txBox="1">
            <a:spLocks noGrp="1"/>
          </p:cNvSpPr>
          <p:nvPr>
            <p:ph type="body" idx="2"/>
          </p:nvPr>
        </p:nvSpPr>
        <p:spPr>
          <a:xfrm>
            <a:off x="5039151" y="2074108"/>
            <a:ext cx="4198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lnSpc>
                <a:spcPct val="100000"/>
              </a:lnSpc>
            </a:pPr>
            <a:r>
              <a:rPr lang="ko" dirty="0"/>
              <a:t>경기데이터드림 </a:t>
            </a:r>
            <a:r>
              <a:rPr lang="ko" sz="1400" dirty="0"/>
              <a:t>data.gg.go.kr </a:t>
            </a:r>
            <a:endParaRPr sz="1400" dirty="0"/>
          </a:p>
          <a:p>
            <a:pPr marL="285750" indent="-285750">
              <a:lnSpc>
                <a:spcPct val="100000"/>
              </a:lnSpc>
              <a:spcBef>
                <a:spcPts val="1600"/>
              </a:spcBef>
            </a:pPr>
            <a:r>
              <a:rPr lang="ko" dirty="0"/>
              <a:t>구글 플레이스토어 </a:t>
            </a:r>
            <a:r>
              <a:rPr lang="ko" sz="1400" dirty="0"/>
              <a:t>play.google.com</a:t>
            </a:r>
            <a:endParaRPr sz="1400" dirty="0"/>
          </a:p>
          <a:p>
            <a:pPr marL="285750" indent="-285750">
              <a:lnSpc>
                <a:spcPct val="100000"/>
              </a:lnSpc>
              <a:spcBef>
                <a:spcPts val="1600"/>
              </a:spcBef>
            </a:pPr>
            <a:r>
              <a:rPr lang="ko" dirty="0"/>
              <a:t>DART 전자공시시스템</a:t>
            </a:r>
            <a:r>
              <a:rPr lang="ko" sz="1400" dirty="0"/>
              <a:t>dart.fss.or.kr</a:t>
            </a:r>
            <a:endParaRPr sz="1400" dirty="0"/>
          </a:p>
          <a:p>
            <a:pPr marL="285750" indent="-285750">
              <a:lnSpc>
                <a:spcPct val="100000"/>
              </a:lnSpc>
              <a:spcBef>
                <a:spcPts val="1600"/>
              </a:spcBef>
            </a:pPr>
            <a:r>
              <a:rPr lang="ko" dirty="0"/>
              <a:t>KRX 정보데이터시스템</a:t>
            </a:r>
            <a:r>
              <a:rPr lang="ko" sz="1400" dirty="0"/>
              <a:t>data.krx.co.kr</a:t>
            </a:r>
            <a:endParaRPr sz="1400" dirty="0"/>
          </a:p>
          <a:p>
            <a:pPr marL="285750" indent="-285750">
              <a:lnSpc>
                <a:spcPct val="100000"/>
              </a:lnSpc>
              <a:spcBef>
                <a:spcPts val="1600"/>
              </a:spcBef>
            </a:pPr>
            <a:r>
              <a:rPr lang="ko" dirty="0"/>
              <a:t>네이버 </a:t>
            </a:r>
            <a:r>
              <a:rPr lang="ko" sz="1400" dirty="0"/>
              <a:t>www.naver.com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>
            <a:spLocks noGrp="1"/>
          </p:cNvSpPr>
          <p:nvPr>
            <p:ph type="title"/>
          </p:nvPr>
        </p:nvSpPr>
        <p:spPr>
          <a:xfrm>
            <a:off x="660350" y="2152350"/>
            <a:ext cx="35850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dirty="0"/>
              <a:t>감사합니다</a:t>
            </a:r>
            <a:r>
              <a:rPr lang="ko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76400" y="5750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 목차</a:t>
            </a:r>
            <a:endParaRPr b="1" dirty="0"/>
          </a:p>
        </p:txBody>
      </p:sp>
      <p:grpSp>
        <p:nvGrpSpPr>
          <p:cNvPr id="92" name="Google Shape;92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sp>
        <p:nvSpPr>
          <p:cNvPr id="95" name="Google Shape;95;p14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lt1"/>
                </a:solidFill>
              </a:rPr>
              <a:t>추진 배경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4294967295"/>
          </p:nvPr>
        </p:nvSpPr>
        <p:spPr>
          <a:xfrm>
            <a:off x="508325" y="1808275"/>
            <a:ext cx="2478600" cy="1858500"/>
          </a:xfrm>
          <a:prstGeom prst="rect">
            <a:avLst/>
          </a:prstGeom>
        </p:spPr>
        <p:txBody>
          <a:bodyPr spcFirstLastPara="1" wrap="square" lIns="91425" tIns="91425" rIns="180000" bIns="180000" anchor="t" anchorCtr="0">
            <a:noAutofit/>
          </a:bodyPr>
          <a:lstStyle/>
          <a:p>
            <a:pPr marL="457200" lvl="0" indent="-3302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400" b="1" dirty="0"/>
              <a:t>지역화폐</a:t>
            </a:r>
            <a:r>
              <a:rPr lang="ko-KR" altLang="en-US" sz="1400" b="1" dirty="0"/>
              <a:t> 성장</a:t>
            </a:r>
            <a:endParaRPr sz="1400" b="1" dirty="0"/>
          </a:p>
          <a:p>
            <a:pPr marL="457200" lvl="0" indent="-3302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400" b="1" dirty="0"/>
              <a:t>지역화폐 수혜주</a:t>
            </a:r>
            <a:endParaRPr sz="1400" b="1" dirty="0"/>
          </a:p>
          <a:p>
            <a:pPr marL="457200" lvl="0" indent="-3302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400" b="1" dirty="0"/>
              <a:t>주식회사 코나아이</a:t>
            </a:r>
            <a:endParaRPr sz="1400" b="1" dirty="0"/>
          </a:p>
        </p:txBody>
      </p:sp>
      <p:grpSp>
        <p:nvGrpSpPr>
          <p:cNvPr id="97" name="Google Shape;97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sp>
        <p:nvSpPr>
          <p:cNvPr id="100" name="Google Shape;100;p14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lt1"/>
                </a:solidFill>
              </a:rPr>
              <a:t>주가</a:t>
            </a:r>
            <a:r>
              <a:rPr lang="ko" b="1" dirty="0">
                <a:solidFill>
                  <a:schemeClr val="lt1"/>
                </a:solidFill>
              </a:rPr>
              <a:t> 데이터 수집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4294967295"/>
          </p:nvPr>
        </p:nvSpPr>
        <p:spPr>
          <a:xfrm>
            <a:off x="3322250" y="1766275"/>
            <a:ext cx="2628900" cy="2878800"/>
          </a:xfrm>
          <a:prstGeom prst="rect">
            <a:avLst/>
          </a:prstGeom>
        </p:spPr>
        <p:txBody>
          <a:bodyPr spcFirstLastPara="1" wrap="square" lIns="91425" tIns="91425" rIns="180000" bIns="360000" anchor="t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400" b="1" dirty="0"/>
              <a:t>코나아이 주가 그래프</a:t>
            </a:r>
            <a:endParaRPr sz="1400" b="1" dirty="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400" b="1" dirty="0"/>
              <a:t> 투자지표 PER/PBR</a:t>
            </a:r>
            <a:endParaRPr sz="1400" b="1" dirty="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400" b="1" dirty="0"/>
              <a:t> 코나아이 주식 거래량 </a:t>
            </a:r>
            <a:endParaRPr sz="1400" b="1" dirty="0"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3" name="Google Shape;103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sp>
        <p:nvSpPr>
          <p:cNvPr id="105" name="Google Shape;105;p14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solidFill>
                  <a:schemeClr val="lt1"/>
                </a:solidFill>
              </a:rPr>
              <a:t>급등구간 분석</a:t>
            </a:r>
            <a:r>
              <a:rPr lang="en-US" altLang="ko" b="1" dirty="0">
                <a:solidFill>
                  <a:schemeClr val="lt1"/>
                </a:solidFill>
              </a:rPr>
              <a:t> </a:t>
            </a:r>
            <a:r>
              <a:rPr lang="ko-KR" altLang="en-US" b="1" dirty="0">
                <a:solidFill>
                  <a:schemeClr val="lt1"/>
                </a:solidFill>
              </a:rPr>
              <a:t>및 </a:t>
            </a:r>
            <a:r>
              <a:rPr lang="ko-KR" altLang="en-US" b="1" dirty="0" err="1">
                <a:solidFill>
                  <a:schemeClr val="lt1"/>
                </a:solidFill>
              </a:rPr>
              <a:t>별점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4294967295"/>
          </p:nvPr>
        </p:nvSpPr>
        <p:spPr>
          <a:xfrm>
            <a:off x="628647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180000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400" b="1" dirty="0"/>
              <a:t>최근 3개월의 주가</a:t>
            </a:r>
            <a:endParaRPr sz="1400" b="1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400" b="1" dirty="0"/>
              <a:t>관련 기사</a:t>
            </a:r>
            <a:endParaRPr lang="en-US" altLang="ko" sz="1400" b="1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altLang="ko-KR" sz="1400" b="1" dirty="0"/>
              <a:t>코나아이 앱 반응/평가</a:t>
            </a:r>
            <a:endParaRPr sz="1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 descr="타임라인 그래픽의 배경 포인터 도형"/>
          <p:cNvSpPr/>
          <p:nvPr/>
        </p:nvSpPr>
        <p:spPr>
          <a:xfrm>
            <a:off x="538363" y="2076315"/>
            <a:ext cx="2156100" cy="8583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4294967295"/>
          </p:nvPr>
        </p:nvSpPr>
        <p:spPr>
          <a:xfrm>
            <a:off x="538353" y="2234698"/>
            <a:ext cx="1776300" cy="5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b="1">
                <a:solidFill>
                  <a:schemeClr val="lt1"/>
                </a:solidFill>
              </a:rPr>
              <a:t>2019년 4월</a:t>
            </a:r>
            <a:endParaRPr sz="1700" b="1">
              <a:solidFill>
                <a:schemeClr val="lt1"/>
              </a:solidFill>
            </a:endParaRPr>
          </a:p>
        </p:txBody>
      </p:sp>
      <p:grpSp>
        <p:nvGrpSpPr>
          <p:cNvPr id="113" name="Google Shape;113;p15"/>
          <p:cNvGrpSpPr/>
          <p:nvPr/>
        </p:nvGrpSpPr>
        <p:grpSpPr>
          <a:xfrm>
            <a:off x="1261820" y="1398264"/>
            <a:ext cx="229013" cy="683536"/>
            <a:chOff x="777447" y="1610215"/>
            <a:chExt cx="198900" cy="593656"/>
          </a:xfrm>
        </p:grpSpPr>
        <p:cxnSp>
          <p:nvCxnSpPr>
            <p:cNvPr id="114" name="Google Shape;114;p15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5" name="Google Shape;115;p15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116;p15"/>
          <p:cNvSpPr txBox="1">
            <a:spLocks noGrp="1"/>
          </p:cNvSpPr>
          <p:nvPr>
            <p:ph type="body" idx="4294967295"/>
          </p:nvPr>
        </p:nvSpPr>
        <p:spPr>
          <a:xfrm>
            <a:off x="538353" y="977620"/>
            <a:ext cx="2597907" cy="390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600" b="1" dirty="0"/>
              <a:t>경기 지역화폐 전지역 도입</a:t>
            </a:r>
            <a:endParaRPr sz="1600" b="1" dirty="0"/>
          </a:p>
        </p:txBody>
      </p:sp>
      <p:sp>
        <p:nvSpPr>
          <p:cNvPr id="117" name="Google Shape;117;p15" descr="타임라인 그래픽의 배경 포인터 도형"/>
          <p:cNvSpPr/>
          <p:nvPr/>
        </p:nvSpPr>
        <p:spPr>
          <a:xfrm>
            <a:off x="2238058" y="2076315"/>
            <a:ext cx="2361900" cy="8583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4294967295"/>
          </p:nvPr>
        </p:nvSpPr>
        <p:spPr>
          <a:xfrm>
            <a:off x="2594172" y="2234698"/>
            <a:ext cx="1839600" cy="5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b="1">
                <a:solidFill>
                  <a:schemeClr val="lt1"/>
                </a:solidFill>
              </a:rPr>
              <a:t>2020년 1월</a:t>
            </a:r>
            <a:endParaRPr sz="1900" b="1">
              <a:solidFill>
                <a:schemeClr val="lt1"/>
              </a:solidFill>
            </a:endParaRPr>
          </a:p>
        </p:txBody>
      </p:sp>
      <p:grpSp>
        <p:nvGrpSpPr>
          <p:cNvPr id="119" name="Google Shape;119;p15"/>
          <p:cNvGrpSpPr/>
          <p:nvPr/>
        </p:nvGrpSpPr>
        <p:grpSpPr>
          <a:xfrm>
            <a:off x="3236905" y="2928178"/>
            <a:ext cx="229013" cy="683535"/>
            <a:chOff x="2223534" y="2938958"/>
            <a:chExt cx="198900" cy="593656"/>
          </a:xfrm>
        </p:grpSpPr>
        <p:cxnSp>
          <p:nvCxnSpPr>
            <p:cNvPr id="120" name="Google Shape;120;p15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1" name="Google Shape;121;p15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15"/>
          <p:cNvSpPr txBox="1">
            <a:spLocks noGrp="1"/>
          </p:cNvSpPr>
          <p:nvPr>
            <p:ph type="body" idx="4294967295"/>
          </p:nvPr>
        </p:nvSpPr>
        <p:spPr>
          <a:xfrm>
            <a:off x="2314653" y="3677528"/>
            <a:ext cx="2582400" cy="3871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 dirty="0"/>
              <a:t>코로나 유행 시작</a:t>
            </a:r>
            <a:endParaRPr sz="1600"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b="1" dirty="0"/>
          </a:p>
        </p:txBody>
      </p:sp>
      <p:sp>
        <p:nvSpPr>
          <p:cNvPr id="123" name="Google Shape;123;p15" descr="타임라인 그래픽의 배경 포인터 도형"/>
          <p:cNvSpPr/>
          <p:nvPr/>
        </p:nvSpPr>
        <p:spPr>
          <a:xfrm>
            <a:off x="4143635" y="2076315"/>
            <a:ext cx="2361900" cy="8583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4294967295"/>
          </p:nvPr>
        </p:nvSpPr>
        <p:spPr>
          <a:xfrm>
            <a:off x="4435795" y="2234698"/>
            <a:ext cx="2048100" cy="5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b="1">
                <a:solidFill>
                  <a:schemeClr val="lt1"/>
                </a:solidFill>
              </a:rPr>
              <a:t>2020년 5월</a:t>
            </a:r>
            <a:endParaRPr sz="1900" b="1">
              <a:solidFill>
                <a:schemeClr val="lt1"/>
              </a:solidFill>
            </a:endParaRPr>
          </a:p>
        </p:txBody>
      </p:sp>
      <p:grpSp>
        <p:nvGrpSpPr>
          <p:cNvPr id="125" name="Google Shape;125;p15"/>
          <p:cNvGrpSpPr/>
          <p:nvPr/>
        </p:nvGrpSpPr>
        <p:grpSpPr>
          <a:xfrm>
            <a:off x="5119339" y="1398264"/>
            <a:ext cx="229013" cy="683536"/>
            <a:chOff x="3918084" y="1610215"/>
            <a:chExt cx="198900" cy="593656"/>
          </a:xfrm>
        </p:grpSpPr>
        <p:cxnSp>
          <p:nvCxnSpPr>
            <p:cNvPr id="126" name="Google Shape;126;p15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7" name="Google Shape;127;p15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15"/>
          <p:cNvSpPr txBox="1">
            <a:spLocks noGrp="1"/>
          </p:cNvSpPr>
          <p:nvPr>
            <p:ph type="body" idx="4294967295"/>
          </p:nvPr>
        </p:nvSpPr>
        <p:spPr>
          <a:xfrm>
            <a:off x="4143635" y="969466"/>
            <a:ext cx="2310308" cy="8092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600" b="1" dirty="0"/>
              <a:t>1차 경기도 재난지원금</a:t>
            </a:r>
            <a:endParaRPr sz="1600" b="1" dirty="0"/>
          </a:p>
        </p:txBody>
      </p:sp>
      <p:sp>
        <p:nvSpPr>
          <p:cNvPr id="129" name="Google Shape;129;p15" descr="타임라인 그래픽의 배경 포인터 도형"/>
          <p:cNvSpPr/>
          <p:nvPr/>
        </p:nvSpPr>
        <p:spPr>
          <a:xfrm>
            <a:off x="6049212" y="2076315"/>
            <a:ext cx="2361900" cy="8583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body" idx="4294967295"/>
          </p:nvPr>
        </p:nvSpPr>
        <p:spPr>
          <a:xfrm>
            <a:off x="6351452" y="2234698"/>
            <a:ext cx="2048100" cy="5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b="1">
                <a:solidFill>
                  <a:schemeClr val="lt1"/>
                </a:solidFill>
              </a:rPr>
              <a:t>2021년 3월</a:t>
            </a:r>
            <a:endParaRPr sz="1900" b="1">
              <a:solidFill>
                <a:schemeClr val="lt1"/>
              </a:solidFill>
            </a:endParaRPr>
          </a:p>
        </p:txBody>
      </p:sp>
      <p:grpSp>
        <p:nvGrpSpPr>
          <p:cNvPr id="131" name="Google Shape;131;p15"/>
          <p:cNvGrpSpPr/>
          <p:nvPr/>
        </p:nvGrpSpPr>
        <p:grpSpPr>
          <a:xfrm>
            <a:off x="7023184" y="2928178"/>
            <a:ext cx="229013" cy="683535"/>
            <a:chOff x="5958946" y="2938958"/>
            <a:chExt cx="198900" cy="593656"/>
          </a:xfrm>
        </p:grpSpPr>
        <p:cxnSp>
          <p:nvCxnSpPr>
            <p:cNvPr id="132" name="Google Shape;132;p15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3" name="Google Shape;133;p15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15"/>
          <p:cNvSpPr txBox="1">
            <a:spLocks noGrp="1"/>
          </p:cNvSpPr>
          <p:nvPr>
            <p:ph type="body" idx="4294967295"/>
          </p:nvPr>
        </p:nvSpPr>
        <p:spPr>
          <a:xfrm>
            <a:off x="6256130" y="3677528"/>
            <a:ext cx="2582400" cy="3871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 dirty="0"/>
              <a:t>2차 경기도 재난지원금 </a:t>
            </a:r>
            <a:endParaRPr sz="1600"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b="1" dirty="0"/>
          </a:p>
        </p:txBody>
      </p:sp>
      <p:sp>
        <p:nvSpPr>
          <p:cNvPr id="135" name="Google Shape;135;p15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2238000" cy="5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성장과정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>
            <a:spLocks noGrp="1"/>
          </p:cNvSpPr>
          <p:nvPr>
            <p:ph type="title"/>
          </p:nvPr>
        </p:nvSpPr>
        <p:spPr>
          <a:xfrm>
            <a:off x="510062" y="729445"/>
            <a:ext cx="3521250" cy="714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dirty="0"/>
              <a:t>지역화폐 성장곡선</a:t>
            </a:r>
            <a:endParaRPr sz="32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89A6F5-CA15-4D87-9F61-070AA1382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1787"/>
            <a:ext cx="9144000" cy="41917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>
            <a:spLocks noGrp="1"/>
          </p:cNvSpPr>
          <p:nvPr>
            <p:ph type="title"/>
          </p:nvPr>
        </p:nvSpPr>
        <p:spPr>
          <a:xfrm>
            <a:off x="232063" y="541475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지역화폐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최대 수혜주</a:t>
            </a:r>
            <a:endParaRPr b="1" dirty="0"/>
          </a:p>
        </p:txBody>
      </p:sp>
      <p:sp>
        <p:nvSpPr>
          <p:cNvPr id="141" name="Google Shape;141;p16"/>
          <p:cNvSpPr txBox="1">
            <a:spLocks noGrp="1"/>
          </p:cNvSpPr>
          <p:nvPr>
            <p:ph type="body" idx="2"/>
          </p:nvPr>
        </p:nvSpPr>
        <p:spPr>
          <a:xfrm>
            <a:off x="4572000" y="-123200"/>
            <a:ext cx="4045200" cy="2694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ko" dirty="0"/>
              <a:t>지역화폐 최다 선정 업체</a:t>
            </a:r>
            <a:endParaRPr lang="en-US" altLang="ko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ko" dirty="0"/>
              <a:t>유일한 상장기업</a:t>
            </a:r>
            <a:endParaRPr dirty="0"/>
          </a:p>
        </p:txBody>
      </p:sp>
      <p:pic>
        <p:nvPicPr>
          <p:cNvPr id="142" name="Google Shape;14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600" y="2015300"/>
            <a:ext cx="5504800" cy="294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6"/>
          <p:cNvSpPr txBox="1"/>
          <p:nvPr/>
        </p:nvSpPr>
        <p:spPr>
          <a:xfrm>
            <a:off x="1877938" y="4774200"/>
            <a:ext cx="1238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Roboto"/>
                <a:ea typeface="Roboto"/>
                <a:cs typeface="Roboto"/>
                <a:sym typeface="Roboto"/>
              </a:rPr>
              <a:t>출처: 충북일보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 dirty="0"/>
              <a:t>코나아이(주)</a:t>
            </a:r>
            <a:endParaRPr sz="3600" b="1" dirty="0"/>
          </a:p>
        </p:txBody>
      </p:sp>
      <p:sp>
        <p:nvSpPr>
          <p:cNvPr id="155" name="Google Shape;155;p18"/>
          <p:cNvSpPr txBox="1">
            <a:spLocks noGrp="1"/>
          </p:cNvSpPr>
          <p:nvPr>
            <p:ph type="subTitle" idx="1"/>
          </p:nvPr>
        </p:nvSpPr>
        <p:spPr>
          <a:xfrm>
            <a:off x="225025" y="27156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4571999" y="808606"/>
            <a:ext cx="4715934" cy="931894"/>
          </a:xfrm>
          <a:prstGeom prst="chevron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" sz="1600" dirty="0">
                <a:solidFill>
                  <a:srgbClr val="FFFFFF"/>
                </a:solidFill>
                <a:highlight>
                  <a:srgbClr val="434343"/>
                </a:highlight>
              </a:rPr>
              <a:t>소프트웨어 자문, 개발 및 공급업체 </a:t>
            </a:r>
            <a:endParaRPr sz="1600" dirty="0">
              <a:solidFill>
                <a:srgbClr val="FFFFFF"/>
              </a:solidFill>
              <a:highlight>
                <a:srgbClr val="434343"/>
              </a:highlight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" sz="1600" dirty="0">
                <a:solidFill>
                  <a:srgbClr val="FFFFFF"/>
                </a:solidFill>
                <a:highlight>
                  <a:srgbClr val="434343"/>
                </a:highlight>
              </a:rPr>
              <a:t>2001년 코스닥 상장</a:t>
            </a:r>
            <a:endParaRPr sz="1600" dirty="0">
              <a:solidFill>
                <a:srgbClr val="FFFFFF"/>
              </a:solidFill>
              <a:highlight>
                <a:srgbClr val="434343"/>
              </a:highlight>
            </a:endParaRPr>
          </a:p>
        </p:txBody>
      </p:sp>
      <p:pic>
        <p:nvPicPr>
          <p:cNvPr id="157" name="Google Shape;15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00" y="1092275"/>
            <a:ext cx="2653883" cy="66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 txBox="1">
            <a:spLocks noGrp="1"/>
          </p:cNvSpPr>
          <p:nvPr>
            <p:ph type="body" idx="2"/>
          </p:nvPr>
        </p:nvSpPr>
        <p:spPr>
          <a:xfrm>
            <a:off x="4571999" y="1528450"/>
            <a:ext cx="3837000" cy="22643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ko" sz="1600" dirty="0"/>
              <a:t>주요사업</a:t>
            </a:r>
            <a:endParaRPr sz="16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ko" sz="1600" dirty="0"/>
              <a:t>지역화폐 대행</a:t>
            </a:r>
            <a:endParaRPr sz="16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ko" sz="1600" dirty="0"/>
              <a:t>디지털 인증</a:t>
            </a:r>
            <a:endParaRPr sz="16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ko" sz="1600" dirty="0"/>
              <a:t>블록체인 플랫폼</a:t>
            </a:r>
            <a:endParaRPr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422" y="1455176"/>
            <a:ext cx="7248274" cy="368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7;p18">
            <a:extLst>
              <a:ext uri="{FF2B5EF4-FFF2-40B4-BE49-F238E27FC236}">
                <a16:creationId xmlns:a16="http://schemas.microsoft.com/office/drawing/2014/main" id="{0EEF33B1-0D92-444F-A48C-EE2FE7F2B8C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9471"/>
            <a:ext cx="2653883" cy="66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48;p17">
            <a:extLst>
              <a:ext uri="{FF2B5EF4-FFF2-40B4-BE49-F238E27FC236}">
                <a16:creationId xmlns:a16="http://schemas.microsoft.com/office/drawing/2014/main" id="{EC7F311B-7313-4F1F-BA40-FEA337CE90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858406"/>
            <a:ext cx="2778831" cy="5333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주가</a:t>
            </a:r>
            <a:endParaRPr sz="36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760965" y="716584"/>
            <a:ext cx="2943434" cy="7542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 dirty="0"/>
              <a:t>분기별</a:t>
            </a:r>
            <a:r>
              <a:rPr lang="ko" b="1" dirty="0"/>
              <a:t> 매출</a:t>
            </a:r>
            <a:endParaRPr b="1" dirty="0"/>
          </a:p>
        </p:txBody>
      </p:sp>
      <p:pic>
        <p:nvPicPr>
          <p:cNvPr id="170" name="Google Shape;1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850" y="1455175"/>
            <a:ext cx="7248298" cy="368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57;p18">
            <a:extLst>
              <a:ext uri="{FF2B5EF4-FFF2-40B4-BE49-F238E27FC236}">
                <a16:creationId xmlns:a16="http://schemas.microsoft.com/office/drawing/2014/main" id="{C20EDEC6-506A-418B-9FA4-BDA3FBEB418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1059"/>
            <a:ext cx="2653883" cy="66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>
            <a:spLocks noGrp="1"/>
          </p:cNvSpPr>
          <p:nvPr>
            <p:ph type="title"/>
          </p:nvPr>
        </p:nvSpPr>
        <p:spPr>
          <a:xfrm>
            <a:off x="519941" y="749789"/>
            <a:ext cx="2541310" cy="7675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 dirty="0"/>
              <a:t>투자지표</a:t>
            </a:r>
            <a:endParaRPr sz="3600" b="1" dirty="0"/>
          </a:p>
        </p:txBody>
      </p:sp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32600"/>
            <a:ext cx="4572001" cy="339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57;p18">
            <a:extLst>
              <a:ext uri="{FF2B5EF4-FFF2-40B4-BE49-F238E27FC236}">
                <a16:creationId xmlns:a16="http://schemas.microsoft.com/office/drawing/2014/main" id="{D8373B40-0DED-43A2-839E-791C2527B60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1032"/>
            <a:ext cx="2653883" cy="66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365</Words>
  <Application>Microsoft Office PowerPoint</Application>
  <PresentationFormat>화면 슬라이드 쇼(16:9)</PresentationFormat>
  <Paragraphs>67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Roboto</vt:lpstr>
      <vt:lpstr>Arial</vt:lpstr>
      <vt:lpstr>Geometric</vt:lpstr>
      <vt:lpstr>지역화폐의 성장과 최대 수혜주</vt:lpstr>
      <vt:lpstr> 목차</vt:lpstr>
      <vt:lpstr>성장과정</vt:lpstr>
      <vt:lpstr>지역화폐 성장곡선</vt:lpstr>
      <vt:lpstr>지역화폐 최대 수혜주</vt:lpstr>
      <vt:lpstr>코나아이(주)</vt:lpstr>
      <vt:lpstr>주가</vt:lpstr>
      <vt:lpstr>분기별 매출</vt:lpstr>
      <vt:lpstr>투자지표</vt:lpstr>
      <vt:lpstr> 주식 거래량</vt:lpstr>
      <vt:lpstr>최근 급등</vt:lpstr>
      <vt:lpstr>PowerPoint 프레젠테이션</vt:lpstr>
      <vt:lpstr>PowerPoint 프레젠테이션</vt:lpstr>
      <vt:lpstr>PowerPoint 프레젠테이션</vt:lpstr>
      <vt:lpstr>PowerPoint 프레젠테이션</vt:lpstr>
      <vt:lpstr>댓글 / 별점</vt:lpstr>
      <vt:lpstr>출처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지역화폐 성장과 최대 수혜주</dc:title>
  <dc:creator>KIM</dc:creator>
  <cp:lastModifiedBy>KIM</cp:lastModifiedBy>
  <cp:revision>15</cp:revision>
  <dcterms:modified xsi:type="dcterms:W3CDTF">2021-04-15T01:59:47Z</dcterms:modified>
</cp:coreProperties>
</file>