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423">
          <p15:clr>
            <a:srgbClr val="A4A3A4"/>
          </p15:clr>
        </p15:guide>
        <p15:guide id="2" orient="horz" pos="640">
          <p15:clr>
            <a:srgbClr val="A4A3A4"/>
          </p15:clr>
        </p15:guide>
        <p15:guide id="3" pos="257">
          <p15:clr>
            <a:srgbClr val="A4A3A4"/>
          </p15:clr>
        </p15:guide>
        <p15:guide id="4" orient="horz" pos="411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gL3b4ocqjeFnPNZIyjCMaurW61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63DF54-D1E8-4D57-B69D-B1807B5EF9D9}">
  <a:tblStyle styleId="{3563DF54-D1E8-4D57-B69D-B1807B5EF9D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9CE96775-81AD-4722-B2A3-CA8FD513744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751371F-0008-4893-95D5-035058974EA8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423"/>
        <p:guide pos="640" orient="horz"/>
        <p:guide pos="257"/>
        <p:guide pos="41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53f2478fc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c53f2478fc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1bca46bc6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c1bca46bc6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1bca46bc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2c1bca46bc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53f2478fc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2c53f2478fc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c53f2478fc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2c53f2478fc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53f2478fc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2c53f2478fc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5611c368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2c5611c368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53f2478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2c53f2478f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1bca46bc6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c1bca46bc6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타이틀">
  <p:cSld name="타이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/>
          <p:nvPr/>
        </p:nvSpPr>
        <p:spPr>
          <a:xfrm>
            <a:off x="11243416" y="6469769"/>
            <a:ext cx="621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 txBox="1"/>
          <p:nvPr>
            <p:ph type="title"/>
          </p:nvPr>
        </p:nvSpPr>
        <p:spPr>
          <a:xfrm>
            <a:off x="473696" y="173778"/>
            <a:ext cx="3761321" cy="478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F4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33F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기타">
  <p:cSld name="기타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" type="subTitle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usiness.juso.go.kr/addrlink/addrLinkApi.do?currentPage=1&amp;countPerPage=10&amp;keyword=%5B%EB%8F%84%EB%A1%9C%EB%AA%85%EC%A3%BC%EC%86%8C%5D&amp;confmKey=devU01TX0FVVEgyMDI0MDMxMTEzMDA0MDExNDU4MjM=&amp;resultType=json" TargetMode="External"/><Relationship Id="rId4" Type="http://schemas.openxmlformats.org/officeDocument/2006/relationships/hyperlink" Target="https://business.juso.go.kr/addrlink/addrLinkApi.do?currentPage=1&amp;countPerPage=10&amp;keyword=%5B%EB%8F%84%EB%A1%9C%EB%AA%85%EC%A3%BC%EC%86%8C%5D&amp;confmKey=devU01TX0FVVEgyMDI0MDMxMTEzMDA0MDExNDU4MjM=&amp;resultType=json" TargetMode="External"/><Relationship Id="rId5" Type="http://schemas.openxmlformats.org/officeDocument/2006/relationships/hyperlink" Target="https://business.juso.go.kr/addrlink/addrLinkApi.do?currentPage=1&amp;countPerPage=10&amp;keyword=%5B%EB%8F%84%EB%A1%9C%EB%AA%85%EC%A3%BC%EC%86%8C%5D&amp;confmKey=devU01TX0FVVEgyMDI0MDMxMTEzMDA0MDExNDU4MjM=&amp;resultType=js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854484" y="5055426"/>
            <a:ext cx="5093016" cy="676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Didim365 BIZ컨설팅1센터 박정민 사원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jmpark@didim365.com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1"/>
          <p:cNvGrpSpPr/>
          <p:nvPr/>
        </p:nvGrpSpPr>
        <p:grpSpPr>
          <a:xfrm>
            <a:off x="816384" y="1842719"/>
            <a:ext cx="6735365" cy="1825520"/>
            <a:chOff x="816384" y="1640799"/>
            <a:chExt cx="6735365" cy="1825520"/>
          </a:xfrm>
        </p:grpSpPr>
        <p:sp>
          <p:nvSpPr>
            <p:cNvPr id="29" name="Google Shape;29;p1"/>
            <p:cNvSpPr txBox="1"/>
            <p:nvPr/>
          </p:nvSpPr>
          <p:spPr>
            <a:xfrm>
              <a:off x="816384" y="2014951"/>
              <a:ext cx="673536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ko-KR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도로명 주소 프로젝트</a:t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 txBox="1"/>
            <p:nvPr/>
          </p:nvSpPr>
          <p:spPr>
            <a:xfrm>
              <a:off x="816384" y="2758433"/>
              <a:ext cx="5899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스프링 웹 프로젝트 기반 도로명 주소 검색 서비스 개발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 txBox="1"/>
            <p:nvPr/>
          </p:nvSpPr>
          <p:spPr>
            <a:xfrm>
              <a:off x="816384" y="1640799"/>
              <a:ext cx="48139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2024년 3월 과제1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"/>
          <p:cNvSpPr txBox="1"/>
          <p:nvPr/>
        </p:nvSpPr>
        <p:spPr>
          <a:xfrm>
            <a:off x="794568" y="217290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2024.03.07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래픽, 폰트, 로고, 그래픽 디자인이(가) 표시된 사진&#10;&#10;자동 생성된 설명" id="33" name="Google Shape;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3084" y="216366"/>
            <a:ext cx="1988950" cy="38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53f2478fc_0_61"/>
          <p:cNvSpPr txBox="1"/>
          <p:nvPr>
            <p:ph type="title"/>
          </p:nvPr>
        </p:nvSpPr>
        <p:spPr>
          <a:xfrm>
            <a:off x="577019" y="328762"/>
            <a:ext cx="376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ERD 설계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descr="텍스트, 스크린샷, 폰트이(가) 표시된 사진&#10;&#10;자동 생성된 설명" id="129" name="Google Shape;129;g2c53f2478fc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516" y="1757359"/>
            <a:ext cx="8099777" cy="304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1bca46bc6_0_9"/>
          <p:cNvSpPr txBox="1"/>
          <p:nvPr>
            <p:ph type="title"/>
          </p:nvPr>
        </p:nvSpPr>
        <p:spPr>
          <a:xfrm>
            <a:off x="577019" y="328762"/>
            <a:ext cx="376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Menu Structure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descr="텍스트, 스크린샷, 폰트, 디자인이(가) 표시된 사진&#10;&#10;자동 생성된 설명" id="135" name="Google Shape;135;g2c1bca46bc6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865" y="1485549"/>
            <a:ext cx="5534025" cy="422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77019" y="328762"/>
            <a:ext cx="3761321" cy="478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Flow Charts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descr="스크린샷, 텍스트, 디자인이(가) 표시된 사진&#10;&#10;자동 생성된 설명"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99" y="1136650"/>
            <a:ext cx="11291450" cy="46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8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235825"/>
                <a:gridCol w="1599200"/>
                <a:gridCol w="1604175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페이지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로그인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equest</a:t>
                      </a: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MEM01_LOGIN01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8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[로그인] 버튼을 누르면 메인 화면으로 넘어간다.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[아이디 찾기] 링크를 누르면 아이디 찾기 페이지로 넘어간다.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[비밀번호 찾기] 링크를 누르면 비밀번호 찾기 페이지로 넘어간다.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[회원가입] 링크를 누르면 회원가입 페이지로 넘어간다.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descr="텍스트, 스크린샷, 도표, 폰트이(가) 표시된 사진&#10;&#10;자동 생성된 설명"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00" y="920930"/>
            <a:ext cx="8724254" cy="514118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/>
          <p:nvPr/>
        </p:nvSpPr>
        <p:spPr>
          <a:xfrm>
            <a:off x="3889590" y="3489216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3715233" y="4038113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4425571" y="4038112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103621" y="4038111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9191938" y="4646775"/>
            <a:ext cx="2777400" cy="14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</a:rPr>
              <a:t>개발완료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스크린샷, 폰트, 번호이(가) 표시된 사진&#10;&#10;자동 생성된 설명"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48" y="904065"/>
            <a:ext cx="8724254" cy="50959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9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1958175"/>
                <a:gridCol w="1724125"/>
                <a:gridCol w="1756900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아이디 찾기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equest</a:t>
                      </a: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MEM01_LOGIN02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p9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[인증번호 받기] 입력시 입력한 이메일로 인증버호가 발송된다.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클릭시 인증번호가 맞는지 확인 후 맞으면 아이디를 확인 할 수 있는 페이지로 이동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클릭시 인증번호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틀린 경우 인증번호 오류 알림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맞는 경우 아이디 확인 페이지로 이동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61" name="Google Shape;161;p9"/>
          <p:cNvSpPr/>
          <p:nvPr/>
        </p:nvSpPr>
        <p:spPr>
          <a:xfrm>
            <a:off x="7241098" y="3134047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4935725" y="4076859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9191938" y="4646775"/>
            <a:ext cx="2777400" cy="14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</a:rPr>
              <a:t>개발완료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스크린샷, 폰트, 번호이(가) 표시된 사진&#10;&#10;자동 생성된 설명"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23" y="880340"/>
            <a:ext cx="8724253" cy="5095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10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707825"/>
                <a:gridCol w="1321550"/>
                <a:gridCol w="1409825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 &gt; 이메일 인증 실패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UI-A-11121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아이디 찾기 &gt; 인증 실패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Related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p10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[인증번호 받기] 입력시 입력한 이메일로 인증버호가 발송된다.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클릭시 인증번호가 맞는지 확인 후 맞으면 아이디를 확인 할 수 있는 페이지로 이동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이름이 다르면 오류 알림을 내보낸다.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클릭시 인증번호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틀린 경우 인증번호 오류 알림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맞는 경우 아이디 확인 페이지로 이동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이름이 틀린 경우 오류 메시지를 내보낸다.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71" name="Google Shape;171;p10"/>
          <p:cNvSpPr/>
          <p:nvPr/>
        </p:nvSpPr>
        <p:spPr>
          <a:xfrm>
            <a:off x="7241098" y="3134047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4935725" y="4076859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182912" y="880335"/>
            <a:ext cx="8786246" cy="5092483"/>
          </a:xfrm>
          <a:prstGeom prst="rect">
            <a:avLst/>
          </a:prstGeom>
          <a:solidFill>
            <a:srgbClr val="BCC5C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4" name="Google Shape;174;p10"/>
          <p:cNvCxnSpPr/>
          <p:nvPr/>
        </p:nvCxnSpPr>
        <p:spPr>
          <a:xfrm rot="10800000">
            <a:off x="3461610" y="3397033"/>
            <a:ext cx="1281194" cy="88727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텍스트, 스크린샷, 폰트, 로고이(가) 표시된 사진&#10;&#10;자동 생성된 설명" id="175" name="Google Shape;1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498" y="2633747"/>
            <a:ext cx="2713819" cy="1285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스크린샷, 폰트, 로고이(가) 표시된 사진&#10;&#10;자동 생성된 설명" id="176" name="Google Shape;17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596" y="4122559"/>
            <a:ext cx="2769516" cy="13364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0"/>
          <p:cNvCxnSpPr/>
          <p:nvPr/>
        </p:nvCxnSpPr>
        <p:spPr>
          <a:xfrm flipH="1">
            <a:off x="3506812" y="4323057"/>
            <a:ext cx="1242448" cy="55922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10"/>
          <p:cNvSpPr/>
          <p:nvPr/>
        </p:nvSpPr>
        <p:spPr>
          <a:xfrm>
            <a:off x="731003" y="2636002"/>
            <a:ext cx="2709619" cy="128248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743918" y="4121255"/>
            <a:ext cx="2735449" cy="134705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9191938" y="4646775"/>
            <a:ext cx="2777400" cy="14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</a:rPr>
              <a:t>개발완료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스크린샷, 폰트, 도표이(가) 표시된 사진&#10;&#10;자동 생성된 설명"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16" y="862812"/>
            <a:ext cx="8724253" cy="52445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p11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707825"/>
                <a:gridCol w="1321550"/>
                <a:gridCol w="1409825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UI-A-11122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아이디 찾기 &gt; 본인 아이디 확인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Related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7" name="Google Shape;187;p11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[로그인화면으로 이동] 클릭 시 로그인 화면으로 이동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88" name="Google Shape;188;p11"/>
          <p:cNvSpPr/>
          <p:nvPr/>
        </p:nvSpPr>
        <p:spPr>
          <a:xfrm>
            <a:off x="5019674" y="4354539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9191938" y="4646775"/>
            <a:ext cx="2777400" cy="14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</a:rPr>
              <a:t>개발완료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스크린샷, 폰트, 번호이(가) 표시된 사진&#10;&#10;자동 생성된 설명"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97" y="934182"/>
            <a:ext cx="8724252" cy="49926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12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707825"/>
                <a:gridCol w="1154975"/>
                <a:gridCol w="1576400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비밀번호 찾기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equest</a:t>
                      </a: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MEM01 LOGIN 03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12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[인증번호 받기] 클릭 후 입력받은 이메일로 인증번호를 보낸다.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 시 이름/아이디/인증번호가 맞는 지 확인 후 맞다면 비밀번호 확인 페이지로 넘어간다. 틀린 경우 오류 알림 메시지를 내보낸다.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 시 이름/아아디/이메일 인증번호가 맞는지를 확인하고 모두 맞아야 비밀번호 확인 페이지로 넘어간다.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하나라도 맞지 않는 경우 오류 알림을 내보내 재입력을 하도록 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97" name="Google Shape;197;p12"/>
          <p:cNvSpPr/>
          <p:nvPr/>
        </p:nvSpPr>
        <p:spPr>
          <a:xfrm>
            <a:off x="6453268" y="3657115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4845318" y="4509521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스크린샷, 폰트, 번호이(가) 표시된 사진&#10;&#10;자동 생성된 설명" id="203" name="Google Shape;2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97" y="934182"/>
            <a:ext cx="8724252" cy="49926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13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707825"/>
                <a:gridCol w="1321550"/>
                <a:gridCol w="1409825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비밀번호 찾기 &gt; 인증실패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Related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13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[인증번호 받기] 클릭 후 입력받은 이메일로 인증번호를 보낸다.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 시 이름/아이디/인증번호가 맞는 지 확인 후 맞다면 비밀번호 확인 페이지로 넘어간다. 틀린 경우 오류 알림 메시지를 내보낸다.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 시 이름/아아디/이메일 인증번호가 맞는지를 확인하고 모두 맞아야 비밀번호 확인 페이지로 넘어간다.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하나라도 맞지 않는 경우 오류 알림을 내보내 재입력을 하도록 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06" name="Google Shape;206;p13"/>
          <p:cNvSpPr/>
          <p:nvPr/>
        </p:nvSpPr>
        <p:spPr>
          <a:xfrm>
            <a:off x="6453268" y="3657115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4845318" y="4509521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/>
          <p:nvPr/>
        </p:nvSpPr>
        <p:spPr>
          <a:xfrm>
            <a:off x="182912" y="931996"/>
            <a:ext cx="8721670" cy="4989161"/>
          </a:xfrm>
          <a:prstGeom prst="rect">
            <a:avLst/>
          </a:prstGeom>
          <a:solidFill>
            <a:srgbClr val="BCC5C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p13"/>
          <p:cNvCxnSpPr/>
          <p:nvPr/>
        </p:nvCxnSpPr>
        <p:spPr>
          <a:xfrm rot="10800000">
            <a:off x="3229136" y="3635965"/>
            <a:ext cx="1397431" cy="70646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13"/>
          <p:cNvCxnSpPr/>
          <p:nvPr/>
        </p:nvCxnSpPr>
        <p:spPr>
          <a:xfrm flipH="1">
            <a:off x="3190389" y="4587820"/>
            <a:ext cx="1500753" cy="44944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텍스트, 스크린샷, 폰트, 로고이(가) 표시된 사진&#10;&#10;자동 생성된 설명" id="211" name="Google Shape;21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24" y="4627489"/>
            <a:ext cx="2812782" cy="1298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스크린샷, 폰트, 로고이(가) 표시된 사진&#10;&#10;자동 생성된 설명" id="212" name="Google Shape;21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447" y="2889567"/>
            <a:ext cx="2871547" cy="132107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3"/>
          <p:cNvSpPr/>
          <p:nvPr/>
        </p:nvSpPr>
        <p:spPr>
          <a:xfrm>
            <a:off x="343545" y="2887849"/>
            <a:ext cx="2871060" cy="132122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350003" y="4624950"/>
            <a:ext cx="2864602" cy="129539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스크린샷, 폰트, 디자인이(가) 표시된 사진&#10;&#10;자동 생성된 설명" id="219" name="Google Shape;2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42" y="863568"/>
            <a:ext cx="8756542" cy="50055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14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968825"/>
                <a:gridCol w="1060550"/>
                <a:gridCol w="1409825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확인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비밀번호 찾기 &gt; 본인 비밀번호 확인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Related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Google Shape;221;p14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[로그인화면으로 이동] 클릭 시 로그인 화면 페이지로 이동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22" name="Google Shape;222;p14"/>
          <p:cNvSpPr/>
          <p:nvPr/>
        </p:nvSpPr>
        <p:spPr>
          <a:xfrm>
            <a:off x="4638675" y="3747522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96032"/>
            <a:ext cx="1221253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805164" y="3422903"/>
            <a:ext cx="6982313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1048285" y="3423809"/>
            <a:ext cx="6982313" cy="952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/>
          <p:nvPr/>
        </p:nvSpPr>
        <p:spPr>
          <a:xfrm>
            <a:off x="3584962" y="4005591"/>
            <a:ext cx="30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/>
              <a:t>분석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8133813" y="3206365"/>
            <a:ext cx="35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/>
              <a:t>설계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8189040" y="4005517"/>
            <a:ext cx="33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/>
              <a:t>테스트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124135" y="3125047"/>
            <a:ext cx="5518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3124135" y="4007706"/>
            <a:ext cx="6467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7672985" y="3206365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3584962" y="3120817"/>
            <a:ext cx="19913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7647588" y="4007631"/>
            <a:ext cx="6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451042" y="547969"/>
            <a:ext cx="1901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" name="Google Shape;5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7953" y="-2563925"/>
            <a:ext cx="4406805" cy="4406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스크린샷, 폰트, 번호이(가) 표시된 사진&#10;&#10;자동 생성된 설명" id="227" name="Google Shape;2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88" y="865412"/>
            <a:ext cx="8724254" cy="53607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15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707825"/>
                <a:gridCol w="1149825"/>
                <a:gridCol w="1581550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회원가입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</a:t>
                      </a: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quest</a:t>
                      </a: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MEM02_SIGNIN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9" name="Google Shape;229;p15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[중복확인] 입력한 아이디가 DB에 존재하는지 확인한 뒤 중복여부 검사를 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중복이 된다면 해당 다시 입력하라는 메시지를 내보낸다.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[인증번호 받기] 로 입력된 이메일로 인증정보를 보내 본인의 이메일인지 확인한다.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[완료] 버튼을 누르면 해당 정보들을 회원DB에 저장한뒤 회원가입 완료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30" name="Google Shape;230;p15"/>
          <p:cNvSpPr/>
          <p:nvPr/>
        </p:nvSpPr>
        <p:spPr>
          <a:xfrm>
            <a:off x="6304743" y="2404336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5032590" y="4877606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6304742" y="3812098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9191938" y="4646775"/>
            <a:ext cx="2777400" cy="14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</a:rPr>
              <a:t>개발완료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스크린샷, 폰트, 번호이(가) 표시된 사진&#10;&#10;자동 생성된 설명" id="238" name="Google Shape;2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88" y="865412"/>
            <a:ext cx="8724254" cy="53607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9" name="Google Shape;239;p16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707825"/>
                <a:gridCol w="1321550"/>
                <a:gridCol w="1409825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회원가입 &gt; 아이디 중복 알림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ID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16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[중복확인] 입력한 아이디가 DB에 존재하는지 확인한 뒤 중복여부 검사를 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중복이 된다면 해당 다시 입력하라는 메시지를 내보낸다.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[인증번호 받기] 로 입력된 이메일로 인증정보를 보내 본인의 이메일인지 확인한다.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[완료] 버튼을 누르면 인증번호가 맞을 경우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정보들을 회원DB에 저장한뒤 회원가입 완료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41" name="Google Shape;241;p16"/>
          <p:cNvSpPr/>
          <p:nvPr/>
        </p:nvSpPr>
        <p:spPr>
          <a:xfrm>
            <a:off x="6304743" y="2404336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5032590" y="4877606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6304742" y="3812098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189370" y="867420"/>
            <a:ext cx="8721670" cy="4989161"/>
          </a:xfrm>
          <a:prstGeom prst="rect">
            <a:avLst/>
          </a:prstGeom>
          <a:solidFill>
            <a:srgbClr val="BCC5C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5" name="Google Shape;245;p16"/>
          <p:cNvCxnSpPr/>
          <p:nvPr/>
        </p:nvCxnSpPr>
        <p:spPr>
          <a:xfrm rot="10800000">
            <a:off x="3300171" y="4391507"/>
            <a:ext cx="1765515" cy="5643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텍스트, 스크린샷, 폰트, 로고이(가) 표시된 사진&#10;&#10;자동 생성된 설명" id="246" name="Google Shape;2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939" y="3348059"/>
            <a:ext cx="2871547" cy="132107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/>
          <p:nvPr/>
        </p:nvSpPr>
        <p:spPr>
          <a:xfrm>
            <a:off x="421037" y="3398002"/>
            <a:ext cx="2871060" cy="132122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스크린샷, 폰트, 로고이(가) 표시된 사진&#10;&#10;자동 생성된 설명" id="248" name="Google Shape;24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8527" y="1928842"/>
            <a:ext cx="2755955" cy="130783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6"/>
          <p:cNvSpPr/>
          <p:nvPr/>
        </p:nvSpPr>
        <p:spPr>
          <a:xfrm>
            <a:off x="3165528" y="1925662"/>
            <a:ext cx="2748365" cy="130185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" name="Google Shape;250;p16"/>
          <p:cNvCxnSpPr/>
          <p:nvPr/>
        </p:nvCxnSpPr>
        <p:spPr>
          <a:xfrm rot="10800000">
            <a:off x="5883221" y="2066760"/>
            <a:ext cx="480448" cy="351298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1" name="Google Shape;251;p16"/>
          <p:cNvSpPr/>
          <p:nvPr/>
        </p:nvSpPr>
        <p:spPr>
          <a:xfrm>
            <a:off x="9191938" y="4646775"/>
            <a:ext cx="2777400" cy="14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</a:rPr>
              <a:t>개발완료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스크린샷, 폰트, 디자인이(가) 표시된 사진&#10;&#10;자동 생성된 설명" id="256" name="Google Shape;2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88" y="878662"/>
            <a:ext cx="8724254" cy="52703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7" name="Google Shape;257;p17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707825"/>
                <a:gridCol w="1321550"/>
                <a:gridCol w="1409825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UI-A-11141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회원가입 &gt; 회원가입 완료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ID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17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[로그인페이지] 클릭 시 로그인 화면 페이지로 이동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59" name="Google Shape;259;p17"/>
          <p:cNvSpPr/>
          <p:nvPr/>
        </p:nvSpPr>
        <p:spPr>
          <a:xfrm>
            <a:off x="3915421" y="3682946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9191938" y="4646775"/>
            <a:ext cx="2777400" cy="14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</a:rPr>
              <a:t>개발완료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8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707825"/>
                <a:gridCol w="1321550"/>
                <a:gridCol w="1409825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 선택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</a:rPr>
                        <a:t>UI-A-2222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메뉴 선택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ID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18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[주소 찾기] 버튼을 클릭하면 주소 찾기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[이력 조회] 버튼 클릭 시 사용자가 검색했던 이력 정보를 조회해온다.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[로그아웃] 버튼 클릭 시 로그인 화면으로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[마이페이지] 버튼 클릭 시 마이페이지로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descr="텍스트, 스크린샷, 의류, 디자인이(가) 표시된 사진&#10;&#10;자동 생성된 설명" id="267" name="Google Shape;2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99" y="833186"/>
            <a:ext cx="8724253" cy="529616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8"/>
          <p:cNvSpPr/>
          <p:nvPr/>
        </p:nvSpPr>
        <p:spPr>
          <a:xfrm>
            <a:off x="1713371" y="4845318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4057489" y="4916351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8151624" y="1358198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8267861" y="1610045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9191938" y="4646775"/>
            <a:ext cx="2777400" cy="14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</a:rPr>
              <a:t>개발완료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50" y="904073"/>
            <a:ext cx="8724000" cy="53521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19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816075"/>
                <a:gridCol w="1213300"/>
                <a:gridCol w="1409825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검색 이력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</a:rPr>
                        <a:t>UI-A-33331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&gt; 도로명 주소 검색</a:t>
                      </a:r>
                      <a:r>
                        <a:rPr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, 리스트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ID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MAIN01_SEARCH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19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[주소 찾기] 클릭 시 도로명 주소를 입력할 수 있는 창이 나온다.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[HOME] 버튼 클릭시 메인 페이지로 이동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[HISTORY] 클릭 시 도로명 주소 검색 이력 페이지로 이동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찾기 API가 정상적으로 받아져 오는지 확인이 필요하다.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80" name="Google Shape;280;p19"/>
          <p:cNvSpPr/>
          <p:nvPr/>
        </p:nvSpPr>
        <p:spPr>
          <a:xfrm>
            <a:off x="5637146" y="1989025"/>
            <a:ext cx="236400" cy="20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6892387" y="1177385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7764166" y="1190299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9191938" y="4646775"/>
            <a:ext cx="2777400" cy="14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</a:rPr>
              <a:t>개발완료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g2c1bca46bc6_0_15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816075"/>
                <a:gridCol w="1213300"/>
                <a:gridCol w="1409825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검색 이력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</a:rPr>
                        <a:t>UI-A-33332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&gt; </a:t>
                      </a:r>
                      <a:r>
                        <a:rPr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 리스트 클릭 시 지도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ID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MAIN01_DOT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9" name="Google Shape;289;g2c1bca46bc6_0_15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[HOME] 버튼 클릭시 메인 페이지로 이동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[HISTORY] 클릭 시 도로명 주소 검색 이력 페이지로 이동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네이버 지도 </a:t>
                      </a: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API가 정상적으로 받아져 오는지 확인이 필요하다.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290" name="Google Shape;290;g2c1bca46bc6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75" y="887275"/>
            <a:ext cx="8724000" cy="50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c1bca46bc6_0_15"/>
          <p:cNvSpPr/>
          <p:nvPr/>
        </p:nvSpPr>
        <p:spPr>
          <a:xfrm>
            <a:off x="9191938" y="4646775"/>
            <a:ext cx="2777400" cy="14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</a:rPr>
              <a:t>개발완료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스크린샷, 소프트웨어, 디스플레이이(가) 표시된 사진&#10;&#10;자동 생성된 설명" id="296" name="Google Shape;2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71" y="1031483"/>
            <a:ext cx="8908815" cy="50468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20"/>
          <p:cNvGraphicFramePr/>
          <p:nvPr/>
        </p:nvGraphicFramePr>
        <p:xfrm>
          <a:off x="184172" y="14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227125"/>
                <a:gridCol w="2926525"/>
                <a:gridCol w="1102850"/>
                <a:gridCol w="1409825"/>
                <a:gridCol w="764075"/>
                <a:gridCol w="1293600"/>
              </a:tblGrid>
              <a:tr h="29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</a:rPr>
                        <a:t>도로명 주소 검색 및 지도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</a:rPr>
                        <a:t>UI-A-33331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&gt; 도로명 주소 검색 이력 조회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ID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MAIN01_SELECT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20"/>
          <p:cNvGraphicFramePr/>
          <p:nvPr/>
        </p:nvGraphicFramePr>
        <p:xfrm>
          <a:off x="9131085" y="142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343775"/>
                <a:gridCol w="2555350"/>
              </a:tblGrid>
              <a:tr h="284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검색창에 입력했던 주소값을 저장했던 내역을 가져온다.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최근검색일자는 YYYY-MM-DD로 출력한다.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검색 횟수를 가져온다.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행 검색 기록을 삭제한다.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b="1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6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DW_USER_ADDR_SEAR_HIS DB 조회가 필요한 페이지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99" name="Google Shape;299;p20"/>
          <p:cNvSpPr/>
          <p:nvPr/>
        </p:nvSpPr>
        <p:spPr>
          <a:xfrm>
            <a:off x="1898898" y="2836298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3720820" y="2886737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5303112" y="2899650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7094842" y="2899650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-K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9191938" y="4646775"/>
            <a:ext cx="2777400" cy="1433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</a:rPr>
              <a:t>개발완료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53f2478fc_0_99"/>
          <p:cNvSpPr/>
          <p:nvPr/>
        </p:nvSpPr>
        <p:spPr>
          <a:xfrm>
            <a:off x="4088970" y="1641528"/>
            <a:ext cx="3407100" cy="2658000"/>
          </a:xfrm>
          <a:prstGeom prst="rect">
            <a:avLst/>
          </a:prstGeom>
          <a:solidFill>
            <a:srgbClr val="2E5264"/>
          </a:solidFill>
          <a:ln cap="flat" cmpd="sng" w="12700">
            <a:solidFill>
              <a:srgbClr val="2E52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g2c53f2478fc_0_99"/>
          <p:cNvSpPr txBox="1"/>
          <p:nvPr>
            <p:ph type="title"/>
          </p:nvPr>
        </p:nvSpPr>
        <p:spPr>
          <a:xfrm>
            <a:off x="4677612" y="2730999"/>
            <a:ext cx="222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ko-KR" sz="4000">
                <a:solidFill>
                  <a:schemeClr val="lt1"/>
                </a:solidFill>
              </a:rPr>
              <a:t>테스트</a:t>
            </a:r>
            <a:endParaRPr b="1"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53f2478fc_0_109"/>
          <p:cNvSpPr txBox="1"/>
          <p:nvPr>
            <p:ph type="title"/>
          </p:nvPr>
        </p:nvSpPr>
        <p:spPr>
          <a:xfrm>
            <a:off x="195151" y="309225"/>
            <a:ext cx="4496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통합 테스트 시나리오</a:t>
            </a:r>
            <a:endParaRPr sz="4000">
              <a:solidFill>
                <a:schemeClr val="dk1"/>
              </a:solidFill>
            </a:endParaRPr>
          </a:p>
        </p:txBody>
      </p:sp>
      <p:graphicFrame>
        <p:nvGraphicFramePr>
          <p:cNvPr id="315" name="Google Shape;315;g2c53f2478fc_0_109"/>
          <p:cNvGraphicFramePr/>
          <p:nvPr/>
        </p:nvGraphicFramePr>
        <p:xfrm>
          <a:off x="108525" y="260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{9CE96775-81AD-4722-B2A3-CA8FD5137440}</a:tableStyleId>
              </a:tblPr>
              <a:tblGrid>
                <a:gridCol w="1047750"/>
                <a:gridCol w="4657975"/>
                <a:gridCol w="4551200"/>
                <a:gridCol w="161122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테스트ID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315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ID명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315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목적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315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수행 결과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315:0:3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1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 찾기 후 찾은 로그인이 잘 되는지 확인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1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이름 메일, 인증번호를 통해 회원테이블에 조회가 잘되는지 확인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15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정상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15:1:3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1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 후 도로명 검색한 값이 검색 이력에서 조회되는지 확인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1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회원이 도로명 검색 후 이력이 검색 테이블 저장이 되고 조회가 잘되는지 확인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1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정상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15:2:3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1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도로명 주소 입력 후 리스트에 나와있는 값 클릭 시 지도 마커에 잘 표시되는지 확인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1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도로명 주소 정상적인 API 호출 확인 및 지도 API 정상 호출 확인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1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정상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15:3:3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/>
        </p:nvSpPr>
        <p:spPr>
          <a:xfrm>
            <a:off x="4519807" y="2805956"/>
            <a:ext cx="3155385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type="title"/>
          </p:nvPr>
        </p:nvSpPr>
        <p:spPr>
          <a:xfrm>
            <a:off x="577019" y="328762"/>
            <a:ext cx="3761321" cy="478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Git </a:t>
            </a:r>
            <a:r>
              <a:rPr lang="ko-KR" sz="4000">
                <a:solidFill>
                  <a:schemeClr val="dk1"/>
                </a:solidFill>
              </a:rPr>
              <a:t>History</a:t>
            </a:r>
            <a:endParaRPr sz="4000">
              <a:solidFill>
                <a:schemeClr val="dk1"/>
              </a:solidFill>
            </a:endParaRPr>
          </a:p>
        </p:txBody>
      </p:sp>
      <p:graphicFrame>
        <p:nvGraphicFramePr>
          <p:cNvPr id="56" name="Google Shape;56;p3"/>
          <p:cNvGraphicFramePr/>
          <p:nvPr/>
        </p:nvGraphicFramePr>
        <p:xfrm>
          <a:off x="578087" y="1161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{3563DF54-D1E8-4D57-B69D-B1807B5EF9D9}</a:tableStyleId>
              </a:tblPr>
              <a:tblGrid>
                <a:gridCol w="1549825"/>
                <a:gridCol w="1201125"/>
                <a:gridCol w="6405975"/>
                <a:gridCol w="1711050"/>
              </a:tblGrid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/>
                        <a:t>Version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/>
                        <a:t>Author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ko-KR" sz="13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40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v1.0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index.html nav, header 화면 개발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네이버API 지도 연동 검색어 입력 시 좌표점 찍기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 화면 개발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공공 API 연동하여 검색에 따른 도로명 주소 리스트 출력 API, 화면 개발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네이버 지도 API 연동 , 검색에 따른 리스트 클릭 시 지도 마커 출력 화면 개발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회원가입 API 및 화면 개발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2024-03-11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/>
                        <a:t>v</a:t>
                      </a:r>
                      <a:r>
                        <a:rPr lang="ko-KR" sz="1100" u="none" cap="none" strike="noStrike"/>
                        <a:t>2.0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박정민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ko-KR" sz="1200" u="none" cap="none" strike="noStrike"/>
                        <a:t>중복아이디 체크 기능 개발</a:t>
                      </a:r>
                      <a:endParaRPr sz="12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ko-KR" sz="1200" u="none" cap="none" strike="noStrike"/>
                        <a:t>JPA -&gt; MyBatis 로직 수정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ko-KR" sz="1200" u="none" cap="none" strike="noStrike"/>
                        <a:t>로그인 기능 구현 및 화면 개발</a:t>
                      </a:r>
                      <a:endParaRPr sz="12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ko-KR" sz="1200" u="none" cap="none" strike="noStrike"/>
                        <a:t>사용자 검색 이력 기능 구현 및 화면 개발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ko-KR" sz="1200" u="none" cap="none" strike="noStrike"/>
                        <a:t>아이디 찾기 이메일 인증 기능 구현 및 화면 개발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ko-KR" sz="1200" u="none" cap="none" strike="noStrike"/>
                        <a:t>검색 기록 삭제하기 기능 구현</a:t>
                      </a:r>
                      <a:endParaRPr sz="12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ko-KR" sz="1200" u="none" cap="none" strike="noStrike"/>
                        <a:t>비밀번호, 이메일 유효성 검사</a:t>
                      </a:r>
                      <a:endParaRPr sz="12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ko-KR" sz="1200" u="none" cap="none" strike="noStrike"/>
                        <a:t>Js/html 파일 분리</a:t>
                      </a:r>
                      <a:endParaRPr sz="12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ko-KR" sz="1200" u="none" cap="none" strike="noStrike"/>
                        <a:t>주석추가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2024-03-</a:t>
                      </a:r>
                      <a:r>
                        <a:rPr lang="ko-KR" sz="1100"/>
                        <a:t>22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3f2478fc_0_81"/>
          <p:cNvSpPr/>
          <p:nvPr/>
        </p:nvSpPr>
        <p:spPr>
          <a:xfrm>
            <a:off x="4088970" y="1641528"/>
            <a:ext cx="3407100" cy="2658000"/>
          </a:xfrm>
          <a:prstGeom prst="rect">
            <a:avLst/>
          </a:prstGeom>
          <a:solidFill>
            <a:srgbClr val="2E5264"/>
          </a:solidFill>
          <a:ln cap="flat" cmpd="sng" w="12700">
            <a:solidFill>
              <a:srgbClr val="2E52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g2c53f2478fc_0_81"/>
          <p:cNvSpPr txBox="1"/>
          <p:nvPr>
            <p:ph type="title"/>
          </p:nvPr>
        </p:nvSpPr>
        <p:spPr>
          <a:xfrm>
            <a:off x="4677612" y="2730999"/>
            <a:ext cx="222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ko-KR" sz="4000">
                <a:solidFill>
                  <a:schemeClr val="lt1"/>
                </a:solidFill>
              </a:rPr>
              <a:t>분석</a:t>
            </a:r>
            <a:endParaRPr b="1"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195144" y="309237"/>
            <a:ext cx="376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요구사항 수집</a:t>
            </a:r>
            <a:endParaRPr sz="4000">
              <a:solidFill>
                <a:schemeClr val="dk1"/>
              </a:solidFill>
            </a:endParaRPr>
          </a:p>
        </p:txBody>
      </p:sp>
      <p:graphicFrame>
        <p:nvGraphicFramePr>
          <p:cNvPr id="68" name="Google Shape;68;p4"/>
          <p:cNvGraphicFramePr/>
          <p:nvPr/>
        </p:nvGraphicFramePr>
        <p:xfrm>
          <a:off x="195150" y="109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{9CE96775-81AD-4722-B2A3-CA8FD5137440}</a:tableStyleId>
              </a:tblPr>
              <a:tblGrid>
                <a:gridCol w="886550"/>
                <a:gridCol w="886550"/>
                <a:gridCol w="1241700"/>
                <a:gridCol w="2054450"/>
                <a:gridCol w="3462675"/>
                <a:gridCol w="2373700"/>
                <a:gridCol w="896075"/>
              </a:tblGrid>
              <a:tr h="52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68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요구사항명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68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기능ID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68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기능명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68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설명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68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데이터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68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데이터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68:0:6"/>
                      </a:ext>
                    </a:extLst>
                  </a:tcPr>
                </a:tc>
              </a:tr>
              <a:tr h="5585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MEM01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1:0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MEM01_LOGIN01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자체 로그인 기능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로그인한 사용자만 기능을 이용할수 있도록 한다.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아이디, 비밀번호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1:6"/>
                      </a:ext>
                    </a:extLst>
                  </a:tcPr>
                </a:tc>
              </a:tr>
              <a:tr h="558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MEM01_LOGIN02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 찾기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이름, 이메일, 인증번호 입력 시 아이디 찾기 가능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이름, 이메일, 인증번호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2:6"/>
                      </a:ext>
                    </a:extLst>
                  </a:tcPr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MEM02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MEM02_SIGNIN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자체 회원가입 기능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자체 회원가입 기능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아이디, 비밀번호, 이름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이메일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3:6"/>
                      </a:ext>
                    </a:extLst>
                  </a:tcPr>
                </a:tc>
              </a:tr>
              <a:tr h="558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MEM03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MEM03_LOGOUT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로그아웃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로그아웃버튼 클릭 시 로그아웃 완료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4:6"/>
                      </a:ext>
                    </a:extLst>
                  </a:tcPr>
                </a:tc>
              </a:tr>
              <a:tr h="5585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MAIN01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5:0"/>
                      </a:ext>
                    </a:extLst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도로명 주소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MAIN01_SEARCH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도로명 주소 찾기 및 리스트 출력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도로명 주소 찾기 해당 주소가 있는지 조회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검색어, 도로명 주소 공공 오픈 API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5:6"/>
                      </a:ext>
                    </a:extLst>
                  </a:tcPr>
                </a:tc>
              </a:tr>
              <a:tr h="558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MAIN01_DOT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도로명 주소 지도에 표시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도로명 주소 검색 성공 시 지도상에 위치 표시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공공 오픈 API,네이버지도 API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6:6"/>
                      </a:ext>
                    </a:extLst>
                  </a:tcPr>
                </a:tc>
              </a:tr>
              <a:tr h="5585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MAIN01_SELECT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검색한 도로명 주소 내역 조회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사용자가 입력했던 도로명 주소 내역을 조회가 가능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DB조회, 네이버지도 API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68:7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5611c368c_0_0"/>
          <p:cNvSpPr txBox="1"/>
          <p:nvPr>
            <p:ph type="title"/>
          </p:nvPr>
        </p:nvSpPr>
        <p:spPr>
          <a:xfrm>
            <a:off x="195144" y="309237"/>
            <a:ext cx="376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화면 정의</a:t>
            </a:r>
            <a:endParaRPr sz="4000">
              <a:solidFill>
                <a:schemeClr val="dk1"/>
              </a:solidFill>
            </a:endParaRPr>
          </a:p>
        </p:txBody>
      </p:sp>
      <p:graphicFrame>
        <p:nvGraphicFramePr>
          <p:cNvPr id="74" name="Google Shape;74;g2c5611c368c_0_0"/>
          <p:cNvGraphicFramePr/>
          <p:nvPr/>
        </p:nvGraphicFramePr>
        <p:xfrm>
          <a:off x="42850" y="124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{9CE96775-81AD-4722-B2A3-CA8FD5137440}</a:tableStyleId>
              </a:tblPr>
              <a:tblGrid>
                <a:gridCol w="771525"/>
                <a:gridCol w="1619250"/>
                <a:gridCol w="1025550"/>
                <a:gridCol w="1470000"/>
                <a:gridCol w="2943225"/>
                <a:gridCol w="3705225"/>
                <a:gridCol w="571500"/>
              </a:tblGrid>
              <a:tr h="6286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대메뉴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74:0:0"/>
                      </a:ext>
                    </a:extLst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중메뉴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74:0:1"/>
                      </a:ext>
                    </a:extLst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소메뉴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74:0:2"/>
                      </a:ext>
                    </a:extLst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74:0:3"/>
                      </a:ext>
                    </a:extLst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74:0:4"/>
                      </a:ext>
                    </a:extLst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74:0:5"/>
                      </a:ext>
                    </a:extLst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  <a:extLst>
                      <a:ext uri="http://customooxmlschemas.google.com/">
                        <go:slidesCustomData xmlns:go="http://customooxmlschemas.google.com/" cellId="74:0:6"/>
                      </a:ext>
                    </a:extLst>
                  </a:tcPr>
                </a:tc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10000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3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선택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UI-A-2222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선택 화면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도로명 주소 검색 및 이력 조회 선택 화면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4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도로명 주소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5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도로명 주소 검색, 리스트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UI-A-33331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도로명 주소 검색에 따른 리스트 제공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도로명 주소 검색에 따른 리스트 제공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6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리스트 클릭 시 지도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UI-A-33332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도로명 주소 검색 리스트 클릭 시 지도 화면 제공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후 리스트 클릭 시 해당 도로명 주소 지도 좌표 화면 제공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7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도로명 주소 검색 이력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UI-A-33332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도로명 주소 검색 이력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주소 검색 이력 화면을 조회하는 페이지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8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9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UI-A-44444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페이지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이메일, 이름, 인증번호를 통한 아이디 찾기 페이지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74:10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53f2478fc_0_0"/>
          <p:cNvSpPr/>
          <p:nvPr/>
        </p:nvSpPr>
        <p:spPr>
          <a:xfrm>
            <a:off x="6627375" y="1816900"/>
            <a:ext cx="2373900" cy="40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c53f2478fc_0_0"/>
          <p:cNvSpPr txBox="1"/>
          <p:nvPr>
            <p:ph type="title"/>
          </p:nvPr>
        </p:nvSpPr>
        <p:spPr>
          <a:xfrm>
            <a:off x="241919" y="270162"/>
            <a:ext cx="376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시스템 구성도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81" name="Google Shape;81;g2c53f2478fc_0_0"/>
          <p:cNvSpPr/>
          <p:nvPr/>
        </p:nvSpPr>
        <p:spPr>
          <a:xfrm>
            <a:off x="493500" y="1162375"/>
            <a:ext cx="2373900" cy="527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</a:rPr>
              <a:t>VMWare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82" name="Google Shape;82;g2c53f2478fc_0_0"/>
          <p:cNvSpPr/>
          <p:nvPr/>
        </p:nvSpPr>
        <p:spPr>
          <a:xfrm>
            <a:off x="3387900" y="1162375"/>
            <a:ext cx="2373900" cy="52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</a:rPr>
              <a:t>localhost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83" name="Google Shape;83;g2c53f2478fc_0_0"/>
          <p:cNvSpPr/>
          <p:nvPr/>
        </p:nvSpPr>
        <p:spPr>
          <a:xfrm>
            <a:off x="6637125" y="1162375"/>
            <a:ext cx="2373900" cy="527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</a:rPr>
              <a:t>외</a:t>
            </a:r>
            <a:r>
              <a:rPr b="1" lang="ko-KR" sz="1600">
                <a:solidFill>
                  <a:schemeClr val="lt1"/>
                </a:solidFill>
              </a:rPr>
              <a:t>부API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84" name="Google Shape;84;g2c53f2478fc_0_0"/>
          <p:cNvSpPr/>
          <p:nvPr/>
        </p:nvSpPr>
        <p:spPr>
          <a:xfrm>
            <a:off x="503250" y="1816900"/>
            <a:ext cx="2373900" cy="40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c53f2478fc_0_0"/>
          <p:cNvSpPr/>
          <p:nvPr/>
        </p:nvSpPr>
        <p:spPr>
          <a:xfrm>
            <a:off x="3387900" y="1816900"/>
            <a:ext cx="2373900" cy="40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g2c53f2478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" y="2018025"/>
            <a:ext cx="478500" cy="4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c53f2478f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75" y="2270675"/>
            <a:ext cx="1280849" cy="5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c53f2478f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225" y="2653050"/>
            <a:ext cx="877350" cy="10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c53f2478f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6175" y="2329811"/>
            <a:ext cx="877350" cy="11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c53f2478fc_0_0"/>
          <p:cNvSpPr txBox="1"/>
          <p:nvPr/>
        </p:nvSpPr>
        <p:spPr>
          <a:xfrm>
            <a:off x="4242300" y="3421175"/>
            <a:ext cx="579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chemeClr val="dk1"/>
                </a:solidFill>
              </a:rPr>
              <a:t>:8080</a:t>
            </a:r>
            <a:endParaRPr/>
          </a:p>
        </p:txBody>
      </p:sp>
      <p:pic>
        <p:nvPicPr>
          <p:cNvPr id="91" name="Google Shape;91;g2c53f2478fc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0396" y="4210025"/>
            <a:ext cx="1548901" cy="14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c53f2478fc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9925" y="4398750"/>
            <a:ext cx="1008300" cy="12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c53f2478fc_0_0"/>
          <p:cNvSpPr/>
          <p:nvPr/>
        </p:nvSpPr>
        <p:spPr>
          <a:xfrm>
            <a:off x="6986150" y="4329525"/>
            <a:ext cx="1683600" cy="135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c53f2478fc_0_0"/>
          <p:cNvSpPr/>
          <p:nvPr/>
        </p:nvSpPr>
        <p:spPr>
          <a:xfrm>
            <a:off x="858800" y="2273700"/>
            <a:ext cx="1683600" cy="14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c53f2478fc_0_0"/>
          <p:cNvSpPr/>
          <p:nvPr/>
        </p:nvSpPr>
        <p:spPr>
          <a:xfrm>
            <a:off x="3724188" y="2342825"/>
            <a:ext cx="1683600" cy="135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c53f2478fc_0_0"/>
          <p:cNvSpPr/>
          <p:nvPr/>
        </p:nvSpPr>
        <p:spPr>
          <a:xfrm>
            <a:off x="6816950" y="2550338"/>
            <a:ext cx="2022000" cy="91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g2c53f2478fc_0_0"/>
          <p:cNvCxnSpPr/>
          <p:nvPr/>
        </p:nvCxnSpPr>
        <p:spPr>
          <a:xfrm flipH="1">
            <a:off x="2530438" y="3011425"/>
            <a:ext cx="11937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" name="Google Shape;98;g2c53f2478fc_0_0"/>
          <p:cNvCxnSpPr/>
          <p:nvPr/>
        </p:nvCxnSpPr>
        <p:spPr>
          <a:xfrm>
            <a:off x="4565988" y="3695225"/>
            <a:ext cx="9000" cy="51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g2c53f2478fc_0_0"/>
          <p:cNvCxnSpPr>
            <a:stCxn id="91" idx="0"/>
            <a:endCxn id="95" idx="2"/>
          </p:cNvCxnSpPr>
          <p:nvPr/>
        </p:nvCxnSpPr>
        <p:spPr>
          <a:xfrm rot="10800000">
            <a:off x="4565847" y="3695225"/>
            <a:ext cx="9000" cy="51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g2c53f2478fc_0_0"/>
          <p:cNvCxnSpPr>
            <a:stCxn id="95" idx="3"/>
            <a:endCxn id="96" idx="1"/>
          </p:cNvCxnSpPr>
          <p:nvPr/>
        </p:nvCxnSpPr>
        <p:spPr>
          <a:xfrm flipH="1" rot="10800000">
            <a:off x="5407788" y="3009725"/>
            <a:ext cx="14091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g2c53f2478fc_0_0"/>
          <p:cNvCxnSpPr>
            <a:stCxn id="96" idx="1"/>
            <a:endCxn id="95" idx="3"/>
          </p:cNvCxnSpPr>
          <p:nvPr/>
        </p:nvCxnSpPr>
        <p:spPr>
          <a:xfrm flipH="1">
            <a:off x="5407850" y="3009638"/>
            <a:ext cx="14091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g2c53f2478fc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89775" y="2798075"/>
            <a:ext cx="1876355" cy="34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g2c53f2478fc_0_0"/>
          <p:cNvCxnSpPr>
            <a:stCxn id="93" idx="1"/>
            <a:endCxn id="95" idx="3"/>
          </p:cNvCxnSpPr>
          <p:nvPr/>
        </p:nvCxnSpPr>
        <p:spPr>
          <a:xfrm rot="10800000">
            <a:off x="5407850" y="3019125"/>
            <a:ext cx="1578300" cy="1986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graphicFrame>
        <p:nvGraphicFramePr>
          <p:cNvPr id="104" name="Google Shape;104;g2c53f2478fc_0_0"/>
          <p:cNvGraphicFramePr/>
          <p:nvPr/>
        </p:nvGraphicFramePr>
        <p:xfrm>
          <a:off x="9300350" y="120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{C751371F-0008-4893-95D5-035058974EA8}</a:tableStyleId>
              </a:tblPr>
              <a:tblGrid>
                <a:gridCol w="1557450"/>
                <a:gridCol w="1129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시스템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chemeClr val="lt1"/>
                          </a:solidFill>
                        </a:rPr>
                        <a:t>버전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</a:tr>
              <a:tr h="62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SpringBoot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3.2.3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JDK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CentOS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1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VMWare Fusion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MariaDB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10.5.22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Redis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7.2.4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1bca46bc6_1_2"/>
          <p:cNvSpPr txBox="1"/>
          <p:nvPr>
            <p:ph type="title"/>
          </p:nvPr>
        </p:nvSpPr>
        <p:spPr>
          <a:xfrm>
            <a:off x="445926" y="252550"/>
            <a:ext cx="4445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외부 API 연동 정의</a:t>
            </a:r>
            <a:endParaRPr sz="4000">
              <a:solidFill>
                <a:schemeClr val="dk1"/>
              </a:solidFill>
            </a:endParaRPr>
          </a:p>
        </p:txBody>
      </p:sp>
      <p:graphicFrame>
        <p:nvGraphicFramePr>
          <p:cNvPr id="110" name="Google Shape;110;g2c1bca46bc6_1_2"/>
          <p:cNvGraphicFramePr/>
          <p:nvPr/>
        </p:nvGraphicFramePr>
        <p:xfrm>
          <a:off x="477588" y="13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{9CE96775-81AD-4722-B2A3-CA8FD5137440}</a:tableStyleId>
              </a:tblPr>
              <a:tblGrid>
                <a:gridCol w="811950"/>
                <a:gridCol w="1983425"/>
                <a:gridCol w="2601650"/>
              </a:tblGrid>
              <a:tr h="232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22222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 sz="1100">
                        <a:solidFill>
                          <a:srgbClr val="22222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11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22222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제공 서비스</a:t>
                      </a:r>
                      <a:endParaRPr sz="1100">
                        <a:solidFill>
                          <a:srgbClr val="22222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110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22222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항목설명</a:t>
                      </a:r>
                      <a:endParaRPr sz="1100">
                        <a:solidFill>
                          <a:srgbClr val="22222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110:0:2"/>
                      </a:ext>
                    </a:extLst>
                  </a:tcPr>
                </a:tc>
              </a:tr>
              <a:tr h="1876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22222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>
                        <a:solidFill>
                          <a:srgbClr val="22222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10:1:0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22222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주소기반산업지원 API</a:t>
                      </a:r>
                      <a:endParaRPr sz="1100">
                        <a:solidFill>
                          <a:srgbClr val="22222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10:1:1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22222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도로명 주소 입력 시 관련된 리스트</a:t>
                      </a:r>
                      <a:endParaRPr sz="1100">
                        <a:solidFill>
                          <a:srgbClr val="22222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10:1:2"/>
                      </a:ext>
                    </a:extLst>
                  </a:tcPr>
                </a:tc>
              </a:tr>
              <a:tr h="234600">
                <a:tc vMerge="1"/>
                <a:tc vMerge="1"/>
                <a:tc vMerge="1"/>
              </a:tr>
            </a:tbl>
          </a:graphicData>
        </a:graphic>
      </p:graphicFrame>
      <p:graphicFrame>
        <p:nvGraphicFramePr>
          <p:cNvPr id="111" name="Google Shape;111;g2c1bca46bc6_1_2"/>
          <p:cNvGraphicFramePr/>
          <p:nvPr/>
        </p:nvGraphicFramePr>
        <p:xfrm>
          <a:off x="477600" y="272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{9CE96775-81AD-4722-B2A3-CA8FD5137440}</a:tableStyleId>
              </a:tblPr>
              <a:tblGrid>
                <a:gridCol w="581025"/>
                <a:gridCol w="1600200"/>
                <a:gridCol w="1090475"/>
                <a:gridCol w="53619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111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제공 서비스 명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111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 Method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111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 URL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111:0:3"/>
                      </a:ext>
                    </a:extLs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1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주소기반산업지원 API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1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1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https://business.juso.go.kr/addrlink/addrLinkApi.do?currentPage=1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&amp;countPerPage=10&amp;keyword=[도로명주소]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&amp;confmKey=devU01TX0FVVEgyMDI0MDMxMTEzMDA0MDExNDU4MjM=&amp;resultType=json</a:t>
                      </a:r>
                      <a:endParaRPr sz="1100" u="sng">
                        <a:solidFill>
                          <a:schemeClr val="hlink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1:1:3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112" name="Google Shape;112;g2c1bca46bc6_1_2"/>
          <p:cNvGraphicFramePr/>
          <p:nvPr/>
        </p:nvGraphicFramePr>
        <p:xfrm>
          <a:off x="484200" y="452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{9CE96775-81AD-4722-B2A3-CA8FD5137440}</a:tableStyleId>
              </a:tblPr>
              <a:tblGrid>
                <a:gridCol w="690725"/>
                <a:gridCol w="1924800"/>
                <a:gridCol w="975900"/>
                <a:gridCol w="1036375"/>
              </a:tblGrid>
              <a:tr h="55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112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제공 서비스 명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112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항목명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112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항목명설명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112:0:3"/>
                      </a:ext>
                    </a:extLst>
                  </a:tcPr>
                </a:tc>
              </a:tr>
              <a:tr h="37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주소기반산업지원 API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도로명주소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2:1:3"/>
                      </a:ext>
                    </a:extLst>
                  </a:tcPr>
                </a:tc>
              </a:tr>
              <a:tr h="37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주소기반산업지원 API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confmKey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 키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2:2:3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113" name="Google Shape;113;g2c1bca46bc6_1_2"/>
          <p:cNvGraphicFramePr/>
          <p:nvPr/>
        </p:nvGraphicFramePr>
        <p:xfrm>
          <a:off x="6105150" y="452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{9CE96775-81AD-4722-B2A3-CA8FD5137440}</a:tableStyleId>
              </a:tblPr>
              <a:tblGrid>
                <a:gridCol w="654100"/>
                <a:gridCol w="2114950"/>
                <a:gridCol w="1568775"/>
                <a:gridCol w="1509075"/>
              </a:tblGrid>
              <a:tr h="35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113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제공 서비스 명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113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항목명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113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항목명설명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113:0:3"/>
                      </a:ext>
                    </a:extLst>
                  </a:tcPr>
                </a:tc>
              </a:tr>
              <a:tr h="43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주소기반산업지원 API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zipNo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우편번호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:3"/>
                      </a:ext>
                    </a:extLst>
                  </a:tcPr>
                </a:tc>
              </a:tr>
              <a:tr h="440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주소기반산업지원 API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jibunAddr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지번주소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2:3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주소기반산업지원 API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roadAddress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도로명주소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3:3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114" name="Google Shape;114;g2c1bca46bc6_1_2"/>
          <p:cNvSpPr txBox="1"/>
          <p:nvPr>
            <p:ph type="title"/>
          </p:nvPr>
        </p:nvSpPr>
        <p:spPr>
          <a:xfrm>
            <a:off x="401401" y="890850"/>
            <a:ext cx="1824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ko-KR" sz="1900">
                <a:solidFill>
                  <a:schemeClr val="dk1"/>
                </a:solidFill>
              </a:rPr>
              <a:t>제공 서비스 목록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15" name="Google Shape;115;g2c1bca46bc6_1_2"/>
          <p:cNvSpPr txBox="1"/>
          <p:nvPr>
            <p:ph type="title"/>
          </p:nvPr>
        </p:nvSpPr>
        <p:spPr>
          <a:xfrm>
            <a:off x="401400" y="2248575"/>
            <a:ext cx="224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ko-KR" sz="1900">
                <a:solidFill>
                  <a:schemeClr val="dk1"/>
                </a:solidFill>
              </a:rPr>
              <a:t>요청 메시지 URL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16" name="Google Shape;116;g2c1bca46bc6_1_2"/>
          <p:cNvSpPr txBox="1"/>
          <p:nvPr>
            <p:ph type="title"/>
          </p:nvPr>
        </p:nvSpPr>
        <p:spPr>
          <a:xfrm>
            <a:off x="477600" y="4044600"/>
            <a:ext cx="224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ko-KR" sz="1900">
                <a:solidFill>
                  <a:schemeClr val="dk1"/>
                </a:solidFill>
              </a:rPr>
              <a:t>요청 메시지 상세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17" name="Google Shape;117;g2c1bca46bc6_1_2"/>
          <p:cNvSpPr txBox="1"/>
          <p:nvPr>
            <p:ph type="title"/>
          </p:nvPr>
        </p:nvSpPr>
        <p:spPr>
          <a:xfrm>
            <a:off x="6028950" y="4044600"/>
            <a:ext cx="224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ko-KR" sz="1900">
                <a:solidFill>
                  <a:schemeClr val="dk1"/>
                </a:solidFill>
              </a:rPr>
              <a:t>응답</a:t>
            </a:r>
            <a:r>
              <a:rPr b="1" lang="ko-KR" sz="1900">
                <a:solidFill>
                  <a:schemeClr val="dk1"/>
                </a:solidFill>
              </a:rPr>
              <a:t> 메시지 상세</a:t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4088970" y="1641528"/>
            <a:ext cx="3407043" cy="2657958"/>
          </a:xfrm>
          <a:prstGeom prst="rect">
            <a:avLst/>
          </a:prstGeom>
          <a:solidFill>
            <a:srgbClr val="2E5264"/>
          </a:solidFill>
          <a:ln cap="flat" cmpd="sng" w="12700">
            <a:solidFill>
              <a:srgbClr val="2E52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4677612" y="2730999"/>
            <a:ext cx="2224406" cy="478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설계</a:t>
            </a:r>
            <a:endParaRPr b="1"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2022-02-02T04:32:22Z</dcterms:created>
  <dc:creator>cs.hong</dc:creator>
</cp:coreProperties>
</file>