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ghaB1cuJkke/kms6D3uSU/bt61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28b04d3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428b04d3e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28b04d3e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428b04d3ed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28b04d3e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428b04d3e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8b04d3e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428b04d3ed_1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4fdb2a0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44fdb2a0b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8b04d3e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428b04d3ed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28b04d3e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428b04d3ed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28b04d3e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428b04d3ed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28b04d3ed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428b04d3ed_1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4fdb2a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44fdb2a0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4fdb2a0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44fdb2a0b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4fdb2a0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44fdb2a0b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4fdb2a0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44fdb2a0b5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4fdb2a0b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44fdb2a0b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4fdb2a0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44fdb2a0b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4fdb2a0b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44fdb2a0b5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4fdb2a0b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44fdb2a0b5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4fdb2a0b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44fdb2a0b5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4fdb2a0b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44fdb2a0b5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44fdb2a0b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44fdb2a0b5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44fdb2a0b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44fdb2a0b5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44fdb2a0b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44fdb2a0b5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44fdb2a0b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44fdb2a0b5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4fdb2a0b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44fdb2a0b5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44fdb2a0b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44fdb2a0b5_1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44fdb2a0b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44fdb2a0b5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28b04d3ed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428b04d3ed_1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28b04d3ed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428b04d3ed_1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428b04d3ed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428b04d3ed_1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28b04d3ed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428b04d3ed_1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28b04d3ed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428b04d3ed_1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28b04d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428b04d3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428b04d3ed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428b04d3ed_1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428b04d3ed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428b04d3ed_1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28b04d3ed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1428b04d3ed_1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428b04d3ed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428b04d3ed_1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428b04d3e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428b04d3ed_1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fdb2a0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4fdb2a0b5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28b04d3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428b04d3e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8b04d3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428b04d3ed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8b04d3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428b04d3e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4fdb2a0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44fdb2a0b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23.png"/><Relationship Id="rId5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jpg"/><Relationship Id="rId4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Relationship Id="rId4" Type="http://schemas.openxmlformats.org/officeDocument/2006/relationships/image" Target="../media/image38.jpg"/><Relationship Id="rId5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33375" y="295275"/>
            <a:ext cx="11525250" cy="62388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19장</a:t>
            </a:r>
            <a:endParaRPr b="1" sz="36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66AACD"/>
                </a:solidFill>
              </a:rPr>
              <a:t>사회 연결망 네트워크</a:t>
            </a:r>
            <a:endParaRPr b="1" sz="52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66AACD"/>
                </a:solidFill>
              </a:rPr>
              <a:t>애널리틱스</a:t>
            </a:r>
            <a:r>
              <a:rPr b="1" lang="en-US" sz="3600" u="none" cap="none" strike="noStrike">
                <a:solidFill>
                  <a:srgbClr val="66AACD"/>
                </a:solidFill>
              </a:rPr>
              <a:t> </a:t>
            </a:r>
            <a:endParaRPr b="1" sz="3600" u="none" cap="none" strike="noStrike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6AACD"/>
                </a:solidFill>
              </a:rPr>
              <a:t>1조 김채형, 안정민</a:t>
            </a:r>
            <a:endParaRPr b="1" sz="2800">
              <a:solidFill>
                <a:srgbClr val="66AAC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8b04d3ed_0_53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1428b04d3ed_0_53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1428b04d3ed_0_53"/>
          <p:cNvSpPr txBox="1"/>
          <p:nvPr/>
        </p:nvSpPr>
        <p:spPr>
          <a:xfrm>
            <a:off x="333300" y="2952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19.3 네트워크 분석 및 시각화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1428b04d3ed_0_53"/>
          <p:cNvSpPr txBox="1"/>
          <p:nvPr/>
        </p:nvSpPr>
        <p:spPr>
          <a:xfrm>
            <a:off x="839525" y="962200"/>
            <a:ext cx="102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g1428b04d3ed_0_53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03" name="Google Shape;203;g1428b04d3ed_0_53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1428b04d3ed_0_53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5" name="Google Shape;205;g1428b04d3ed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620" y="1747100"/>
            <a:ext cx="4081374" cy="4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428b04d3ed_0_53"/>
          <p:cNvSpPr txBox="1"/>
          <p:nvPr/>
        </p:nvSpPr>
        <p:spPr>
          <a:xfrm>
            <a:off x="333300" y="2952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19.3 네트워크 분석 및 시각화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428b04d3ed_0_53"/>
          <p:cNvSpPr txBox="1"/>
          <p:nvPr/>
        </p:nvSpPr>
        <p:spPr>
          <a:xfrm>
            <a:off x="839525" y="962200"/>
            <a:ext cx="10225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그래프 레이아웃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 크기: 네트워크에서 해당 노드가 얼마나 중요한지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선의 굵기: 강도, 가중치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레이블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화살표: 방향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 요소 4가지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AutoNum type="arabicPeriod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노드는 눈으로 확인 가능한지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AutoNum type="arabicPeriod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노드에서 그것의 연결도(degree)를 수치화 가능한지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AutoNum type="arabicPeriod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연결의 시작점과 끝점이 명확한지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AutoNum type="arabicPeriod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 군집과 이상노드가 확인 가능한지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8b04d3ed_0_8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1428b04d3ed_0_8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4" name="Google Shape;214;g1428b04d3ed_0_8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15" name="Google Shape;215;g1428b04d3ed_0_8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g1428b04d3ed_0_85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7" name="Google Shape;217;g1428b04d3ed_0_85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19.3</a:t>
            </a: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같은 내용에 서로 다른 레이아웃의 네트워크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g1428b04d3ed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0" y="927441"/>
            <a:ext cx="8901725" cy="34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428b04d3ed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25" y="3321850"/>
            <a:ext cx="7435575" cy="29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428b04d3ed_0_85"/>
          <p:cNvSpPr/>
          <p:nvPr/>
        </p:nvSpPr>
        <p:spPr>
          <a:xfrm>
            <a:off x="847950" y="2203975"/>
            <a:ext cx="1142400" cy="2802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428b04d3ed_0_85"/>
          <p:cNvSpPr/>
          <p:nvPr/>
        </p:nvSpPr>
        <p:spPr>
          <a:xfrm>
            <a:off x="847950" y="2988400"/>
            <a:ext cx="1482000" cy="2802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428b04d3ed_0_85"/>
          <p:cNvSpPr/>
          <p:nvPr/>
        </p:nvSpPr>
        <p:spPr>
          <a:xfrm>
            <a:off x="4443100" y="3268600"/>
            <a:ext cx="3018600" cy="2935800"/>
          </a:xfrm>
          <a:prstGeom prst="ellipse">
            <a:avLst/>
          </a:prstGeom>
          <a:noFill/>
          <a:ln cap="flat" cmpd="sng" w="38100">
            <a:solidFill>
              <a:srgbClr val="66AA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1428b04d3ed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00" y="927450"/>
            <a:ext cx="7373550" cy="5417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28b04d3ed_0_85"/>
          <p:cNvSpPr txBox="1"/>
          <p:nvPr/>
        </p:nvSpPr>
        <p:spPr>
          <a:xfrm>
            <a:off x="2329950" y="965200"/>
            <a:ext cx="135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꽃, 홀씨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428b04d3ed_0_85"/>
          <p:cNvSpPr txBox="1"/>
          <p:nvPr/>
        </p:nvSpPr>
        <p:spPr>
          <a:xfrm>
            <a:off x="5381200" y="3772550"/>
            <a:ext cx="11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스펙트럼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8b04d3ed_1_63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428b04d3ed_1_63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2" name="Google Shape;232;g1428b04d3ed_1_63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33" name="Google Shape;233;g1428b04d3ed_1_63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1428b04d3ed_1_63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5" name="Google Shape;235;g1428b04d3ed_1_63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 19.1 인접리스트 </a:t>
            </a: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표19.2 인접행렬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1428b04d3ed_1_63"/>
          <p:cNvSpPr txBox="1"/>
          <p:nvPr/>
        </p:nvSpPr>
        <p:spPr>
          <a:xfrm>
            <a:off x="492613" y="923000"/>
            <a:ext cx="10225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인접리스트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행은 두 노드 간 연결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(방향성 있으면 왼쪽 노드 -&gt; 오른쪽 노드)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인접행렬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개체의 동일한 관계는 행렬 형태로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g1428b04d3ed_1_63"/>
          <p:cNvPicPr preferRelativeResize="0"/>
          <p:nvPr/>
        </p:nvPicPr>
        <p:blipFill rotWithShape="1">
          <a:blip r:embed="rId3">
            <a:alphaModFix/>
          </a:blip>
          <a:srcRect b="75703" l="0" r="0" t="0"/>
          <a:stretch/>
        </p:blipFill>
        <p:spPr>
          <a:xfrm>
            <a:off x="6683575" y="1044236"/>
            <a:ext cx="4569399" cy="131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428b04d3ed_1_63"/>
          <p:cNvSpPr txBox="1"/>
          <p:nvPr/>
        </p:nvSpPr>
        <p:spPr>
          <a:xfrm>
            <a:off x="7640925" y="776150"/>
            <a:ext cx="83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b="1"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428b04d3ed_1_63"/>
          <p:cNvSpPr txBox="1"/>
          <p:nvPr/>
        </p:nvSpPr>
        <p:spPr>
          <a:xfrm>
            <a:off x="9708275" y="776150"/>
            <a:ext cx="83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428b04d3ed_1_63"/>
          <p:cNvSpPr/>
          <p:nvPr/>
        </p:nvSpPr>
        <p:spPr>
          <a:xfrm>
            <a:off x="8773725" y="923000"/>
            <a:ext cx="508500" cy="1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9D2E2"/>
          </a:solidFill>
          <a:ln cap="flat" cmpd="sng" w="9525">
            <a:solidFill>
              <a:srgbClr val="49D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g1428b04d3ed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50" y="3290000"/>
            <a:ext cx="7122976" cy="28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428b04d3ed_1_63"/>
          <p:cNvSpPr/>
          <p:nvPr/>
        </p:nvSpPr>
        <p:spPr>
          <a:xfrm>
            <a:off x="1216875" y="4160075"/>
            <a:ext cx="2009400" cy="2829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1428b04d3ed_1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375" y="2540350"/>
            <a:ext cx="6328425" cy="38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428b04d3ed_1_63"/>
          <p:cNvSpPr/>
          <p:nvPr/>
        </p:nvSpPr>
        <p:spPr>
          <a:xfrm>
            <a:off x="6228200" y="3612975"/>
            <a:ext cx="4846500" cy="1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9D2E2"/>
          </a:solidFill>
          <a:ln cap="flat" cmpd="sng" w="9525">
            <a:solidFill>
              <a:srgbClr val="49D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8b04d3ed_1_88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1428b04d3ed_1_88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1" name="Google Shape;251;g1428b04d3ed_1_88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52" name="Google Shape;252;g1428b04d3ed_1_88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g1428b04d3ed_1_88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4" name="Google Shape;254;g1428b04d3ed_1_88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19.3 네트워크를 이용한 분류(범주예측)와 예측(수치예측)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1428b04d3ed_1_88"/>
          <p:cNvSpPr txBox="1"/>
          <p:nvPr/>
        </p:nvSpPr>
        <p:spPr>
          <a:xfrm>
            <a:off x="556339" y="2139125"/>
            <a:ext cx="11079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내용은 정형화된 행렬 형태의 데이터 but 많은 경우 비정형 데이터를 사용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트위터를 이용한 소셜 네트워크 분석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분석을 위해서는 비정형 데이터를 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측정측도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정형 데이터로 변환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측정측도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네트워크의 속성 + 일반적 데이터 분석에서의 입력값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4fdb2a0b5_0_52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19.4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28b04d3ed_1_12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428b04d3ed_1_12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7" name="Google Shape;267;g1428b04d3ed_1_12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68" name="Google Shape;268;g1428b04d3ed_1_12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g1428b04d3ed_1_125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0" name="Google Shape;270;g1428b04d3ed_1_125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소셜 데이터의 측정 측도 및 분류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g1428b04d3ed_1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625" y="1084850"/>
            <a:ext cx="1947251" cy="195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428b04d3ed_1_125"/>
          <p:cNvPicPr preferRelativeResize="0"/>
          <p:nvPr/>
        </p:nvPicPr>
        <p:blipFill rotWithShape="1">
          <a:blip r:embed="rId4">
            <a:alphaModFix/>
          </a:blip>
          <a:srcRect b="0" l="0" r="51583" t="0"/>
          <a:stretch/>
        </p:blipFill>
        <p:spPr>
          <a:xfrm>
            <a:off x="6574825" y="1862750"/>
            <a:ext cx="2820725" cy="23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28b04d3ed_1_125"/>
          <p:cNvSpPr txBox="1"/>
          <p:nvPr/>
        </p:nvSpPr>
        <p:spPr>
          <a:xfrm>
            <a:off x="3103525" y="1966525"/>
            <a:ext cx="347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Peter - Albert 경로 / 경로길이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: Peter - Sam - Albert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2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1428b04d3ed_1_125"/>
          <p:cNvSpPr txBox="1"/>
          <p:nvPr/>
        </p:nvSpPr>
        <p:spPr>
          <a:xfrm>
            <a:off x="457600" y="823575"/>
            <a:ext cx="102258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기본적인 네트워크 용어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연결선 가중치</a:t>
            </a:r>
            <a:r>
              <a:rPr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연결된 두개 노드 사이의 관련정도</a:t>
            </a:r>
            <a:r>
              <a:rPr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(ex: 이메일 네트워크- 빈도)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경로와 경로길이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노드A ~ 노드B 이동 길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경로길이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이동 중에 거치는 경로의 개수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=최단경로: 경로의 개수, 가중치가 가장 작은 경로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연결네트워크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네트워크가 연결 = 모든 노드 간 경로가 존재 (경로길이 상관 X)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구조의 일종, 각각의 노드가 다른 노드에 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경우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고립노드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홀로 존재하는 노드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g1428b04d3ed_1_125"/>
          <p:cNvPicPr preferRelativeResize="0"/>
          <p:nvPr/>
        </p:nvPicPr>
        <p:blipFill rotWithShape="1">
          <a:blip r:embed="rId5">
            <a:alphaModFix/>
          </a:blip>
          <a:srcRect b="24140" l="1164" r="61747" t="12879"/>
          <a:stretch/>
        </p:blipFill>
        <p:spPr>
          <a:xfrm>
            <a:off x="9052525" y="3754450"/>
            <a:ext cx="2635325" cy="25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428b04d3ed_1_125"/>
          <p:cNvSpPr txBox="1"/>
          <p:nvPr/>
        </p:nvSpPr>
        <p:spPr>
          <a:xfrm>
            <a:off x="8254150" y="5690675"/>
            <a:ext cx="212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연결네트워크, 클릭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28b04d3ed_1_106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1428b04d3ed_1_106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g1428b04d3ed_1_106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284" name="Google Shape;284;g1428b04d3ed_1_106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1428b04d3ed_1_106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g1428b04d3ed_1_106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1428b04d3ed_1_106"/>
          <p:cNvSpPr txBox="1"/>
          <p:nvPr/>
        </p:nvSpPr>
        <p:spPr>
          <a:xfrm>
            <a:off x="492613" y="923000"/>
            <a:ext cx="102258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내 특정 노드의 중요도를 파악할 수 있는 방법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AutoNum type="arabicPeriod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연결도 (Degree)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노드가 보유하고 있는 연결선의 개수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연결선을 보유 → 중요한 노드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AutoNum type="arabicPeriod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근접성 (Closeness)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내 한 노드가 다른 노드와 얼마나 가까이 있는지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모든 노드와 최단 거리 구한 후 평균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AutoNum type="arabicPeriod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 (Betweenness)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노드가 다른 노드의 최단 경로상에서 중계자 역할을 얼마나 잘 수행하는지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A의 중계성: A 제외 모든 두개의 노드 최단거리 중 A가 속해 있는 비율들의 평균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AutoNum type="arabicPeriod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고유벡터 중심성 (Eigenvector Centrality)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연결선이 있는 개체로 링크 &gt; 연결선이 얼마 없는 개체로 링크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0 : 중심성이 없는 것 &lt; 고유벡터 중심성 &lt; 1 : 최대중심성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g1428b04d3ed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50" y="1009350"/>
            <a:ext cx="10317924" cy="5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28b04d3ed_1_106"/>
          <p:cNvSpPr txBox="1"/>
          <p:nvPr/>
        </p:nvSpPr>
        <p:spPr>
          <a:xfrm>
            <a:off x="4895875" y="756975"/>
            <a:ext cx="30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h제외 두 노드 간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최단경로에서 h가 속한 비율 평균적으로 제일 높음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1428b04d3ed_1_106"/>
          <p:cNvSpPr txBox="1"/>
          <p:nvPr/>
        </p:nvSpPr>
        <p:spPr>
          <a:xfrm>
            <a:off x="7621050" y="1396825"/>
            <a:ext cx="231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노드들까지 평균최단경로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짧음 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1428b04d3ed_1_106"/>
          <p:cNvSpPr txBox="1"/>
          <p:nvPr/>
        </p:nvSpPr>
        <p:spPr>
          <a:xfrm>
            <a:off x="9412175" y="5067875"/>
            <a:ext cx="223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노드들 중 가장 많이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노드들과 연결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1428b04d3ed_1_106"/>
          <p:cNvSpPr txBox="1"/>
          <p:nvPr/>
        </p:nvSpPr>
        <p:spPr>
          <a:xfrm>
            <a:off x="1301000" y="5417600"/>
            <a:ext cx="243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 많은 노드들이랑 가장 많이 연결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28b04d3ed_1_177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1428b04d3ed_1_177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9" name="Google Shape;299;g1428b04d3ed_1_177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00" name="Google Shape;300;g1428b04d3ed_1_177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g1428b04d3ed_1_177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2" name="Google Shape;302;g1428b04d3ed_1_177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g1428b04d3ed_1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0" y="927625"/>
            <a:ext cx="10517150" cy="54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428b04d3ed_1_177"/>
          <p:cNvSpPr txBox="1"/>
          <p:nvPr/>
        </p:nvSpPr>
        <p:spPr>
          <a:xfrm>
            <a:off x="1923625" y="1804650"/>
            <a:ext cx="86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1428b04d3ed_1_177"/>
          <p:cNvSpPr txBox="1"/>
          <p:nvPr/>
        </p:nvSpPr>
        <p:spPr>
          <a:xfrm>
            <a:off x="3170250" y="2740025"/>
            <a:ext cx="86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1428b04d3ed_1_177"/>
          <p:cNvSpPr txBox="1"/>
          <p:nvPr/>
        </p:nvSpPr>
        <p:spPr>
          <a:xfrm>
            <a:off x="4813125" y="3874850"/>
            <a:ext cx="86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1428b04d3ed_1_177"/>
          <p:cNvSpPr txBox="1"/>
          <p:nvPr/>
        </p:nvSpPr>
        <p:spPr>
          <a:xfrm>
            <a:off x="4104150" y="5403150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고유벡터 중심성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1428b04d3ed_1_177"/>
          <p:cNvSpPr/>
          <p:nvPr/>
        </p:nvSpPr>
        <p:spPr>
          <a:xfrm>
            <a:off x="952750" y="1878750"/>
            <a:ext cx="924600" cy="2343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428b04d3ed_1_177"/>
          <p:cNvSpPr/>
          <p:nvPr/>
        </p:nvSpPr>
        <p:spPr>
          <a:xfrm>
            <a:off x="999025" y="2838425"/>
            <a:ext cx="2121000" cy="2343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428b04d3ed_1_177"/>
          <p:cNvSpPr/>
          <p:nvPr/>
        </p:nvSpPr>
        <p:spPr>
          <a:xfrm>
            <a:off x="999025" y="3973250"/>
            <a:ext cx="3814200" cy="4617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428b04d3ed_1_177"/>
          <p:cNvSpPr/>
          <p:nvPr/>
        </p:nvSpPr>
        <p:spPr>
          <a:xfrm>
            <a:off x="1052950" y="5501550"/>
            <a:ext cx="2986200" cy="2343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28b04d3ed_1_203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1428b04d3ed_1_203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1428b04d3ed_1_203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9" name="Google Shape;319;g1428b04d3ed_1_203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20" name="Google Shape;320;g1428b04d3ed_1_203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g1428b04d3ed_1_203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2" name="Google Shape;322;g1428b04d3ed_1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" y="927625"/>
            <a:ext cx="11255415" cy="54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428b04d3ed_1_203"/>
          <p:cNvSpPr txBox="1"/>
          <p:nvPr/>
        </p:nvSpPr>
        <p:spPr>
          <a:xfrm>
            <a:off x="1345650" y="1065263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1428b04d3ed_1_203"/>
          <p:cNvSpPr txBox="1"/>
          <p:nvPr/>
        </p:nvSpPr>
        <p:spPr>
          <a:xfrm>
            <a:off x="468325" y="6596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연결도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1428b04d3ed_1_203"/>
          <p:cNvSpPr txBox="1"/>
          <p:nvPr/>
        </p:nvSpPr>
        <p:spPr>
          <a:xfrm>
            <a:off x="2279550" y="20572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고유벡터 중심성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1428b04d3ed_1_203"/>
          <p:cNvSpPr txBox="1"/>
          <p:nvPr/>
        </p:nvSpPr>
        <p:spPr>
          <a:xfrm>
            <a:off x="8223975" y="185122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1428b04d3ed_1_203"/>
          <p:cNvSpPr txBox="1"/>
          <p:nvPr/>
        </p:nvSpPr>
        <p:spPr>
          <a:xfrm>
            <a:off x="7074575" y="162617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 X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8" name="Google Shape;328;g1428b04d3ed_1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5" y="2980925"/>
            <a:ext cx="11255425" cy="25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28b04d3ed_1_203"/>
          <p:cNvSpPr/>
          <p:nvPr/>
        </p:nvSpPr>
        <p:spPr>
          <a:xfrm>
            <a:off x="1191893" y="4158675"/>
            <a:ext cx="3999900" cy="295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428b04d3ed_1_203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4fdb2a0b5_0_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144fdb2a0b5_0_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144fdb2a0b5_0_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g144fdb2a0b5_0_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39" name="Google Shape;339;g144fdb2a0b5_0_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g144fdb2a0b5_0_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g144fdb2a0b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" y="927625"/>
            <a:ext cx="11255415" cy="54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44fdb2a0b5_0_0"/>
          <p:cNvSpPr txBox="1"/>
          <p:nvPr/>
        </p:nvSpPr>
        <p:spPr>
          <a:xfrm>
            <a:off x="1345650" y="1065263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144fdb2a0b5_0_0"/>
          <p:cNvSpPr txBox="1"/>
          <p:nvPr/>
        </p:nvSpPr>
        <p:spPr>
          <a:xfrm>
            <a:off x="468325" y="6596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연결도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144fdb2a0b5_0_0"/>
          <p:cNvSpPr txBox="1"/>
          <p:nvPr/>
        </p:nvSpPr>
        <p:spPr>
          <a:xfrm>
            <a:off x="2279550" y="20572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고유벡터 중심성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44fdb2a0b5_0_0"/>
          <p:cNvSpPr txBox="1"/>
          <p:nvPr/>
        </p:nvSpPr>
        <p:spPr>
          <a:xfrm>
            <a:off x="8223975" y="185122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144fdb2a0b5_0_0"/>
          <p:cNvSpPr txBox="1"/>
          <p:nvPr/>
        </p:nvSpPr>
        <p:spPr>
          <a:xfrm>
            <a:off x="7074575" y="162617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 X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g144fdb2a0b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5" y="2980925"/>
            <a:ext cx="11255425" cy="25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44fdb2a0b5_0_0"/>
          <p:cNvSpPr/>
          <p:nvPr/>
        </p:nvSpPr>
        <p:spPr>
          <a:xfrm>
            <a:off x="1191893" y="4158675"/>
            <a:ext cx="3999900" cy="295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44fdb2a0b5_0_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fdb2a0b5_0_36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19.1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4fdb2a0b5_0_18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144fdb2a0b5_0_18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144fdb2a0b5_0_18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7" name="Google Shape;357;g144fdb2a0b5_0_18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58" name="Google Shape;358;g144fdb2a0b5_0_18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g144fdb2a0b5_0_18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0" name="Google Shape;360;g144fdb2a0b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" y="927625"/>
            <a:ext cx="11255415" cy="54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44fdb2a0b5_0_18"/>
          <p:cNvSpPr txBox="1"/>
          <p:nvPr/>
        </p:nvSpPr>
        <p:spPr>
          <a:xfrm>
            <a:off x="1345650" y="1065263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144fdb2a0b5_0_18"/>
          <p:cNvSpPr txBox="1"/>
          <p:nvPr/>
        </p:nvSpPr>
        <p:spPr>
          <a:xfrm>
            <a:off x="468325" y="6596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연결도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144fdb2a0b5_0_18"/>
          <p:cNvSpPr txBox="1"/>
          <p:nvPr/>
        </p:nvSpPr>
        <p:spPr>
          <a:xfrm>
            <a:off x="2279550" y="2057275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고유벡터 중심성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144fdb2a0b5_0_18"/>
          <p:cNvSpPr txBox="1"/>
          <p:nvPr/>
        </p:nvSpPr>
        <p:spPr>
          <a:xfrm>
            <a:off x="8223975" y="185122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144fdb2a0b5_0_18"/>
          <p:cNvSpPr txBox="1"/>
          <p:nvPr/>
        </p:nvSpPr>
        <p:spPr>
          <a:xfrm>
            <a:off x="7074575" y="1626175"/>
            <a:ext cx="33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중계성- normalize X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g144fdb2a0b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5" y="2980925"/>
            <a:ext cx="11255425" cy="25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44fdb2a0b5_0_18"/>
          <p:cNvSpPr/>
          <p:nvPr/>
        </p:nvSpPr>
        <p:spPr>
          <a:xfrm>
            <a:off x="1191893" y="4158675"/>
            <a:ext cx="3999900" cy="295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44fdb2a0b5_0_18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4fdb2a0b5_1_1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144fdb2a0b5_1_1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144fdb2a0b5_1_1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0" name="Google Shape;380;g144fdb2a0b5_1_1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81" name="Google Shape;381;g144fdb2a0b5_1_1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g144fdb2a0b5_1_1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g144fdb2a0b5_1_1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자기중심 네트워크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144fdb2a0b5_1_1"/>
          <p:cNvSpPr txBox="1"/>
          <p:nvPr/>
        </p:nvSpPr>
        <p:spPr>
          <a:xfrm>
            <a:off x="983088" y="865063"/>
            <a:ext cx="102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자기중심 네트워크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개별 노드 중심으로 모여 있는 네트워크를 의미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5" name="Google Shape;385;g144fdb2a0b5_1_1"/>
          <p:cNvPicPr preferRelativeResize="0"/>
          <p:nvPr/>
        </p:nvPicPr>
        <p:blipFill rotWithShape="1">
          <a:blip r:embed="rId3">
            <a:alphaModFix/>
          </a:blip>
          <a:srcRect b="6948" l="14983" r="35056" t="28651"/>
          <a:stretch/>
        </p:blipFill>
        <p:spPr>
          <a:xfrm>
            <a:off x="1823175" y="1542575"/>
            <a:ext cx="8545651" cy="48534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44fdb2a0b5_1_1"/>
          <p:cNvSpPr txBox="1"/>
          <p:nvPr/>
        </p:nvSpPr>
        <p:spPr>
          <a:xfrm>
            <a:off x="5080075" y="2316575"/>
            <a:ext cx="619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node와 직접 연결된 graph만 따로 도출해 보고싶을 때 사용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144fdb2a0b5_1_1"/>
          <p:cNvSpPr txBox="1"/>
          <p:nvPr/>
        </p:nvSpPr>
        <p:spPr>
          <a:xfrm>
            <a:off x="6081603" y="2817850"/>
            <a:ext cx="45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이웃들의 거리가 2 - 연결도 2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144fdb2a0b5_1_1"/>
          <p:cNvSpPr txBox="1"/>
          <p:nvPr/>
        </p:nvSpPr>
        <p:spPr>
          <a:xfrm>
            <a:off x="333300" y="4798750"/>
            <a:ext cx="3744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연결도가 1인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자기중심 네트워크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144fdb2a0b5_1_1"/>
          <p:cNvSpPr txBox="1"/>
          <p:nvPr/>
        </p:nvSpPr>
        <p:spPr>
          <a:xfrm>
            <a:off x="8114175" y="4798750"/>
            <a:ext cx="3744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연결도가 2인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자기중심 네트워크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4fdb2a0b5_0_6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144fdb2a0b5_0_6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144fdb2a0b5_0_6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7" name="Google Shape;397;g144fdb2a0b5_0_6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398" name="Google Shape;398;g144fdb2a0b5_0_6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144fdb2a0b5_0_6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0" name="Google Shape;400;g144fdb2a0b5_0_6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네트워크 측정정도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144fdb2a0b5_0_60"/>
          <p:cNvSpPr txBox="1"/>
          <p:nvPr/>
        </p:nvSpPr>
        <p:spPr>
          <a:xfrm>
            <a:off x="983088" y="865063"/>
            <a:ext cx="102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연결도 분포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전반적으로 노드가 몇 개의 선으로 연결되었는지 알 수 있는 측도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144fdb2a0b5_0_60"/>
          <p:cNvSpPr txBox="1"/>
          <p:nvPr/>
        </p:nvSpPr>
        <p:spPr>
          <a:xfrm>
            <a:off x="983125" y="3940313"/>
            <a:ext cx="102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밀도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네트워크에서 전체적인 연결성을 설명하기 위한 또 다른 측도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3" name="Google Shape;403;g144fdb2a0b5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175" y="1434475"/>
            <a:ext cx="6777675" cy="2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44fdb2a0b5_0_60"/>
          <p:cNvSpPr txBox="1"/>
          <p:nvPr/>
        </p:nvSpPr>
        <p:spPr>
          <a:xfrm>
            <a:off x="5726774" y="2624875"/>
            <a:ext cx="59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Degree n </a:t>
            </a:r>
            <a:r>
              <a:rPr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: n 개의 연결선을 갖고 있는 노드의 개수</a:t>
            </a:r>
            <a:endParaRPr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g144fdb2a0b5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10" y="4563772"/>
            <a:ext cx="6630501" cy="1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44fdb2a0b5_0_60"/>
          <p:cNvSpPr txBox="1"/>
          <p:nvPr/>
        </p:nvSpPr>
        <p:spPr>
          <a:xfrm>
            <a:off x="563400" y="4648725"/>
            <a:ext cx="4187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 네트워크 : e/</a:t>
            </a: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n(n-1)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Malgun Gothic"/>
              <a:buChar char="-"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 네트워크 : e/{n(n-1)/2}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 - 연결선 개수 / n - 노드 개수 </a:t>
            </a:r>
            <a:endParaRPr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4fdb2a0b5_1_23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19.5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4fdb2a0b5_1_43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144fdb2a0b5_1_43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144fdb2a0b5_1_43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9" name="Google Shape;419;g144fdb2a0b5_1_43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420" name="Google Shape;420;g144fdb2a0b5_1_43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144fdb2a0b5_1_43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2" name="Google Shape;422;g144fdb2a0b5_1_43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19.5 연결선 예측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144fdb2a0b5_1_43"/>
          <p:cNvSpPr txBox="1"/>
          <p:nvPr/>
        </p:nvSpPr>
        <p:spPr>
          <a:xfrm>
            <a:off x="983150" y="1309988"/>
            <a:ext cx="102258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예측 알고리즘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“네트워크 정보를 사용해 새로운 연결 추천”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모든 노드 쌍에 유사도 점수를 부여한 후 가장 점수가 높은 쌍을 </a:t>
            </a:r>
            <a:r>
              <a:rPr lang="en-US" sz="2000" u="sng">
                <a:latin typeface="Malgun Gothic"/>
                <a:ea typeface="Malgun Gothic"/>
                <a:cs typeface="Malgun Gothic"/>
                <a:sym typeface="Malgun Gothic"/>
              </a:rPr>
              <a:t>다음 연결선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으로 정함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144fdb2a0b5_1_43"/>
          <p:cNvSpPr txBox="1"/>
          <p:nvPr/>
        </p:nvSpPr>
        <p:spPr>
          <a:xfrm>
            <a:off x="2893550" y="3467225"/>
            <a:ext cx="662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네트워크 연결선 예측에 사용되는 </a:t>
            </a: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주요 측정 척도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2743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최단경로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2743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공통된 이웃의 개수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2743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연결선 가중치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144fdb2a0b5_1_43"/>
          <p:cNvSpPr txBox="1"/>
          <p:nvPr/>
        </p:nvSpPr>
        <p:spPr>
          <a:xfrm>
            <a:off x="9012400" y="5896675"/>
            <a:ext cx="25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국가 정보 수집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4fdb2a0b5_1_6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144fdb2a0b5_1_6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144fdb2a0b5_1_6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3" name="Google Shape;433;g144fdb2a0b5_1_6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434" name="Google Shape;434;g144fdb2a0b5_1_6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g144fdb2a0b5_1_6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6" name="Google Shape;436;g144fdb2a0b5_1_6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19.5 개체 해석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144fdb2a0b5_1_60"/>
          <p:cNvSpPr txBox="1"/>
          <p:nvPr/>
        </p:nvSpPr>
        <p:spPr>
          <a:xfrm>
            <a:off x="1034638" y="1095423"/>
            <a:ext cx="10225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개체 해석 시 도메인 지식은 각 변수의 중요도를 결정하는 데 유용하게 사용할 수 있음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-&gt; 중요한 변수에는 가중치를 주어 계산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8" name="Google Shape;438;g144fdb2a0b5_1_60"/>
          <p:cNvGrpSpPr/>
          <p:nvPr/>
        </p:nvGrpSpPr>
        <p:grpSpPr>
          <a:xfrm>
            <a:off x="1569550" y="3073613"/>
            <a:ext cx="2675075" cy="1628163"/>
            <a:chOff x="1569550" y="3054875"/>
            <a:chExt cx="2675075" cy="1628163"/>
          </a:xfrm>
        </p:grpSpPr>
        <p:pic>
          <p:nvPicPr>
            <p:cNvPr id="439" name="Google Shape;439;g144fdb2a0b5_1_60"/>
            <p:cNvPicPr preferRelativeResize="0"/>
            <p:nvPr/>
          </p:nvPicPr>
          <p:blipFill rotWithShape="1">
            <a:blip r:embed="rId3">
              <a:alphaModFix/>
            </a:blip>
            <a:srcRect b="69610" l="0" r="0" t="0"/>
            <a:stretch/>
          </p:blipFill>
          <p:spPr>
            <a:xfrm>
              <a:off x="1709525" y="3176688"/>
              <a:ext cx="2535100" cy="150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g144fdb2a0b5_1_60"/>
            <p:cNvSpPr txBox="1"/>
            <p:nvPr/>
          </p:nvSpPr>
          <p:spPr>
            <a:xfrm>
              <a:off x="1569550" y="3054875"/>
              <a:ext cx="67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2BC0D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(A)</a:t>
              </a:r>
              <a:endParaRPr b="1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1" name="Google Shape;441;g144fdb2a0b5_1_60"/>
          <p:cNvGrpSpPr/>
          <p:nvPr/>
        </p:nvGrpSpPr>
        <p:grpSpPr>
          <a:xfrm>
            <a:off x="4763425" y="2961237"/>
            <a:ext cx="2665162" cy="1852925"/>
            <a:chOff x="4583625" y="2969600"/>
            <a:chExt cx="2665162" cy="1852925"/>
          </a:xfrm>
        </p:grpSpPr>
        <p:pic>
          <p:nvPicPr>
            <p:cNvPr id="442" name="Google Shape;442;g144fdb2a0b5_1_60"/>
            <p:cNvPicPr preferRelativeResize="0"/>
            <p:nvPr/>
          </p:nvPicPr>
          <p:blipFill rotWithShape="1">
            <a:blip r:embed="rId3">
              <a:alphaModFix/>
            </a:blip>
            <a:srcRect b="38961" l="0" r="0" t="30388"/>
            <a:stretch/>
          </p:blipFill>
          <p:spPr>
            <a:xfrm>
              <a:off x="4713688" y="3037225"/>
              <a:ext cx="2535100" cy="1785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g144fdb2a0b5_1_60"/>
            <p:cNvSpPr txBox="1"/>
            <p:nvPr/>
          </p:nvSpPr>
          <p:spPr>
            <a:xfrm>
              <a:off x="4583625" y="2969600"/>
              <a:ext cx="67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2BC0D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(B)</a:t>
              </a:r>
              <a:endParaRPr b="1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4" name="Google Shape;444;g144fdb2a0b5_1_60"/>
          <p:cNvGrpSpPr/>
          <p:nvPr/>
        </p:nvGrpSpPr>
        <p:grpSpPr>
          <a:xfrm>
            <a:off x="7947375" y="2886425"/>
            <a:ext cx="2535100" cy="2002550"/>
            <a:chOff x="7717850" y="2887600"/>
            <a:chExt cx="2535100" cy="2002550"/>
          </a:xfrm>
        </p:grpSpPr>
        <p:pic>
          <p:nvPicPr>
            <p:cNvPr id="445" name="Google Shape;445;g144fdb2a0b5_1_60"/>
            <p:cNvPicPr preferRelativeResize="0"/>
            <p:nvPr/>
          </p:nvPicPr>
          <p:blipFill rotWithShape="1">
            <a:blip r:embed="rId3">
              <a:alphaModFix/>
            </a:blip>
            <a:srcRect b="0" l="0" r="0" t="61253"/>
            <a:stretch/>
          </p:blipFill>
          <p:spPr>
            <a:xfrm>
              <a:off x="7717850" y="2969600"/>
              <a:ext cx="2535100" cy="192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g144fdb2a0b5_1_60"/>
            <p:cNvSpPr txBox="1"/>
            <p:nvPr/>
          </p:nvSpPr>
          <p:spPr>
            <a:xfrm>
              <a:off x="7717850" y="2887600"/>
              <a:ext cx="67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2BC0D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(C)</a:t>
              </a:r>
              <a:endParaRPr b="1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7" name="Google Shape;447;g144fdb2a0b5_1_60"/>
          <p:cNvSpPr txBox="1"/>
          <p:nvPr/>
        </p:nvSpPr>
        <p:spPr>
          <a:xfrm>
            <a:off x="1034650" y="2544625"/>
            <a:ext cx="662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개인 프로파일에 기반을 둔 거리 계산 가능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144fdb2a0b5_1_60"/>
          <p:cNvSpPr txBox="1"/>
          <p:nvPr/>
        </p:nvSpPr>
        <p:spPr>
          <a:xfrm>
            <a:off x="1034650" y="5005925"/>
            <a:ext cx="6628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+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고객 정보 관리와 검색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+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사기탐지 분야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4fdb2a0b5_1_72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144fdb2a0b5_1_72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144fdb2a0b5_1_72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6" name="Google Shape;456;g144fdb2a0b5_1_72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457" name="Google Shape;457;g144fdb2a0b5_1_72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g144fdb2a0b5_1_72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9" name="Google Shape;459;g144fdb2a0b5_1_72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19.5 협업 필터링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144fdb2a0b5_1_72"/>
          <p:cNvSpPr txBox="1"/>
          <p:nvPr/>
        </p:nvSpPr>
        <p:spPr>
          <a:xfrm>
            <a:off x="983125" y="1130638"/>
            <a:ext cx="102258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협업 필터링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유사도 측도를 기반으로 비슷한 사람들을 찾고 이들의 속성을 이용해 특정인에게 특정 상품이나 서비스를 추천하는 기법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1" name="Google Shape;461;g144fdb2a0b5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00" y="3425000"/>
            <a:ext cx="5622700" cy="2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144fdb2a0b5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350" y="3467225"/>
            <a:ext cx="5518672" cy="2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44fdb2a0b5_1_72"/>
          <p:cNvSpPr txBox="1"/>
          <p:nvPr/>
        </p:nvSpPr>
        <p:spPr>
          <a:xfrm>
            <a:off x="798250" y="2643613"/>
            <a:ext cx="799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 ) 인터넷 광고 수익으로 운영하는 기업 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어떤 종류의 광고를 고객들에게 제공해야 하는지가 중요한 의사결정문제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44fdb2a0b5_1_8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144fdb2a0b5_1_8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g144fdb2a0b5_1_85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1" name="Google Shape;471;g144fdb2a0b5_1_8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472" name="Google Shape;472;g144fdb2a0b5_1_8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g144fdb2a0b5_1_85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4" name="Google Shape;474;g144fdb2a0b5_1_85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19.5 협업 필터링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5" name="Google Shape;475;g144fdb2a0b5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22" y="1027375"/>
            <a:ext cx="6406824" cy="20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144fdb2a0b5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825" y="1132050"/>
            <a:ext cx="4868500" cy="18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144fdb2a0b5_1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025" y="3372875"/>
            <a:ext cx="87439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4fdb2a0b5_1_102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19.6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97" name="Google Shape;97;p2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333300" y="295275"/>
            <a:ext cx="36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19.1 서론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30100" y="1179150"/>
            <a:ext cx="10225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 연결망 네트워크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하고 </a:t>
            </a: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연결강도를 측정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하는 기본적인 기법들과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지도학습 또는 비지도학습을 이용한 </a:t>
            </a: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네트워크 분석 방법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30100" y="2185225"/>
            <a:ext cx="1022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정보 기반 기업들(ex. 소셜미디어)이 사람들 간의 연결정보를 알 수 있는 데이터 생성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사회연결망네트워크 분석 및 예측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30100" y="3503625"/>
            <a:ext cx="977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 연결망 네트워크 </a:t>
            </a:r>
            <a:endParaRPr b="1" sz="3600">
              <a:solidFill>
                <a:srgbClr val="66AA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  <a:latin typeface="Malgun Gothic"/>
                <a:ea typeface="Malgun Gothic"/>
                <a:cs typeface="Malgun Gothic"/>
                <a:sym typeface="Malgun Gothic"/>
              </a:rPr>
              <a:t>= 개체 + 개체들을 연결하는 선 </a:t>
            </a:r>
            <a:endParaRPr b="1" sz="3600">
              <a:solidFill>
                <a:srgbClr val="66AA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  <a:latin typeface="Malgun Gothic"/>
                <a:ea typeface="Malgun Gothic"/>
                <a:cs typeface="Malgun Gothic"/>
                <a:sym typeface="Malgun Gothic"/>
              </a:rPr>
              <a:t>= 노드 + 선 혹은 호</a:t>
            </a:r>
            <a:r>
              <a:rPr lang="en-US" sz="3600">
                <a:solidFill>
                  <a:srgbClr val="66AAC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>
              <a:solidFill>
                <a:srgbClr val="66AA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4fdb2a0b5_1_11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144fdb2a0b5_1_11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144fdb2a0b5_1_11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0" name="Google Shape;490;g144fdb2a0b5_1_11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491" name="Google Shape;491;g144fdb2a0b5_1_11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g144fdb2a0b5_1_11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3" name="Google Shape;493;g144fdb2a0b5_1_110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19.6 파이썬을 이용한 사회연결망 데이터 수집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144fdb2a0b5_1_110"/>
          <p:cNvSpPr txBox="1"/>
          <p:nvPr/>
        </p:nvSpPr>
        <p:spPr>
          <a:xfrm>
            <a:off x="983138" y="941788"/>
            <a:ext cx="102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파이썬에서 트위터 인터페이스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5" name="Google Shape;495;g144fdb2a0b5_1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00" y="1597150"/>
            <a:ext cx="10805198" cy="47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144fdb2a0b5_1_110"/>
          <p:cNvSpPr txBox="1"/>
          <p:nvPr/>
        </p:nvSpPr>
        <p:spPr>
          <a:xfrm>
            <a:off x="2725725" y="2243425"/>
            <a:ext cx="26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환경변수 가져오기 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144fdb2a0b5_1_110"/>
          <p:cNvSpPr txBox="1"/>
          <p:nvPr/>
        </p:nvSpPr>
        <p:spPr>
          <a:xfrm>
            <a:off x="2148550" y="3331400"/>
            <a:ext cx="76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Twython : 트위터 데이터에 쉽게 접속할 수 있는 방법으로 파이썬에서 제공하는 라이브러리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44fdb2a0b5_1_110"/>
          <p:cNvSpPr txBox="1"/>
          <p:nvPr/>
        </p:nvSpPr>
        <p:spPr>
          <a:xfrm>
            <a:off x="3132075" y="4694050"/>
            <a:ext cx="4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유저의 타임라인에 있는 최신글 두개 가져오기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44fdb2a0b5_1_124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144fdb2a0b5_1_124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144fdb2a0b5_1_124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6" name="Google Shape;506;g144fdb2a0b5_1_124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507" name="Google Shape;507;g144fdb2a0b5_1_124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g144fdb2a0b5_1_124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9" name="Google Shape;509;g144fdb2a0b5_1_124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</a:t>
            </a: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6 파이썬을 이용한 사회연결망 데이터 수집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144fdb2a0b5_1_124"/>
          <p:cNvSpPr txBox="1"/>
          <p:nvPr/>
        </p:nvSpPr>
        <p:spPr>
          <a:xfrm>
            <a:off x="983138" y="941788"/>
            <a:ext cx="102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파이썬에서 페이스북 인터페이스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1" name="Google Shape;511;g144fdb2a0b5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99" y="1829924"/>
            <a:ext cx="11158524" cy="2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144fdb2a0b5_1_124"/>
          <p:cNvSpPr txBox="1"/>
          <p:nvPr/>
        </p:nvSpPr>
        <p:spPr>
          <a:xfrm>
            <a:off x="7920800" y="1997488"/>
            <a:ext cx="36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토큰을 사용할 수 없는 경우 실행 건너뛰기 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144fdb2a0b5_1_124"/>
          <p:cNvSpPr txBox="1"/>
          <p:nvPr/>
        </p:nvSpPr>
        <p:spPr>
          <a:xfrm>
            <a:off x="5489650" y="2397688"/>
            <a:ext cx="36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 API 접근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144fdb2a0b5_1_124"/>
          <p:cNvSpPr txBox="1"/>
          <p:nvPr/>
        </p:nvSpPr>
        <p:spPr>
          <a:xfrm>
            <a:off x="2517750" y="2911713"/>
            <a:ext cx="36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API에 접근 요청</a:t>
            </a:r>
            <a:endParaRPr b="1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44fdb2a0b5_1_137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19.7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4fdb2a0b5_1_141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144fdb2a0b5_1_141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144fdb2a0b5_1_141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19.4 노드 관점에서의 중심 측도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7" name="Google Shape;527;g144fdb2a0b5_1_141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528" name="Google Shape;528;g144fdb2a0b5_1_141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" name="Google Shape;529;g144fdb2a0b5_1_141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0" name="Google Shape;530;g144fdb2a0b5_1_141"/>
          <p:cNvSpPr txBox="1"/>
          <p:nvPr/>
        </p:nvSpPr>
        <p:spPr>
          <a:xfrm>
            <a:off x="983100" y="4169638"/>
            <a:ext cx="102258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단점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역동성과 일시성 -&gt; 소셜 미디어 분야가 대상의 변화에 빠르게 적응해야 하는 속성때문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파급효과도 고려해야 함.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g144fdb2a0b5_1_141"/>
          <p:cNvSpPr txBox="1"/>
          <p:nvPr/>
        </p:nvSpPr>
        <p:spPr>
          <a:xfrm>
            <a:off x="333300" y="29527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19.7 장점 및 단점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144fdb2a0b5_1_141"/>
          <p:cNvSpPr txBox="1"/>
          <p:nvPr/>
        </p:nvSpPr>
        <p:spPr>
          <a:xfrm>
            <a:off x="983138" y="941788"/>
            <a:ext cx="102258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네트워크 분석 데이터가 일반적으로 수집된 데이터를 사용하기보다는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사용자들이 직접 작성한 데이터를 사용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144fdb2a0b5_1_141"/>
          <p:cNvSpPr txBox="1"/>
          <p:nvPr/>
        </p:nvSpPr>
        <p:spPr>
          <a:xfrm>
            <a:off x="983100" y="2407963"/>
            <a:ext cx="102258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장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점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추천시스템에 탑재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맞춤형 추천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44fdb2a0b5_1_106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연습문제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28b04d3ed_1_243"/>
          <p:cNvSpPr/>
          <p:nvPr/>
        </p:nvSpPr>
        <p:spPr>
          <a:xfrm>
            <a:off x="333375" y="295275"/>
            <a:ext cx="11525400" cy="62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6AACD"/>
                </a:solidFill>
              </a:rPr>
              <a:t>19.1</a:t>
            </a:r>
            <a:endParaRPr b="1" sz="54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6AACD"/>
                </a:solidFill>
              </a:rPr>
              <a:t>네트워크 분석</a:t>
            </a:r>
            <a:endParaRPr b="1" sz="4800">
              <a:solidFill>
                <a:srgbClr val="66AA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AAC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28b04d3ed_1_247"/>
          <p:cNvSpPr/>
          <p:nvPr/>
        </p:nvSpPr>
        <p:spPr>
          <a:xfrm>
            <a:off x="333375" y="295275"/>
            <a:ext cx="11525400" cy="62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6AACD"/>
                </a:solidFill>
              </a:rPr>
              <a:t>19.2</a:t>
            </a:r>
            <a:endParaRPr b="1" sz="54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6AACD"/>
                </a:solidFill>
              </a:rPr>
              <a:t>네트워크의 밀도와 크기</a:t>
            </a:r>
            <a:endParaRPr b="1" sz="4800">
              <a:solidFill>
                <a:srgbClr val="66AA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AAC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428b04d3ed_1_25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1428b04d3ed_1_25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5" name="Google Shape;555;g1428b04d3ed_1_25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556" name="Google Shape;556;g1428b04d3ed_1_25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g1428b04d3ed_1_255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8" name="Google Shape;558;g1428b04d3ed_1_255"/>
          <p:cNvSpPr txBox="1"/>
          <p:nvPr/>
        </p:nvSpPr>
        <p:spPr>
          <a:xfrm>
            <a:off x="333350" y="31332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(a) </a:t>
            </a: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퍼센트의 노드가 증가했는가?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1428b04d3ed_1_255"/>
          <p:cNvSpPr txBox="1"/>
          <p:nvPr/>
        </p:nvSpPr>
        <p:spPr>
          <a:xfrm>
            <a:off x="839525" y="962200"/>
            <a:ext cx="10225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5개의 노드 → 7개의 노드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원래 5개의 노드에서 2개의 노드가 증가했으므로 40% 증가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1428b04d3ed_1_255"/>
          <p:cNvSpPr/>
          <p:nvPr/>
        </p:nvSpPr>
        <p:spPr>
          <a:xfrm>
            <a:off x="333288" y="1995951"/>
            <a:ext cx="11525400" cy="460500"/>
          </a:xfrm>
          <a:prstGeom prst="rect">
            <a:avLst/>
          </a:prstGeom>
          <a:solidFill>
            <a:srgbClr val="A5D1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1428b04d3ed_1_255"/>
          <p:cNvSpPr txBox="1"/>
          <p:nvPr/>
        </p:nvSpPr>
        <p:spPr>
          <a:xfrm>
            <a:off x="333350" y="1995363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(b) 몇 퍼센트의 가능한 연결선이 증가했는가?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1428b04d3ed_1_255"/>
          <p:cNvSpPr txBox="1"/>
          <p:nvPr/>
        </p:nvSpPr>
        <p:spPr>
          <a:xfrm>
            <a:off x="839525" y="2765425"/>
            <a:ext cx="10225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 네트워크에서 최대 존재할 수 있는 연결선 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= n(n-1) / 2 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5개일 때 최대로 가능한 무방향 연결선 : 5x4 / 2 = 10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7개일 때 최대로 가능한 무방향 연결선 : 7x6 / 2 = 21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10개의 연결선 → 21개의 연결선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원래 10개의 가능한 연결선에서 11개의 가능한 연결선이 증가했으므로 110% 증가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428b04d3ed_1_278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1428b04d3ed_1_278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9" name="Google Shape;569;g1428b04d3ed_1_278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570" name="Google Shape;570;g1428b04d3ed_1_278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1" name="Google Shape;571;g1428b04d3ed_1_278"/>
            <p:cNvSpPr/>
            <p:nvPr/>
          </p:nvSpPr>
          <p:spPr>
            <a:xfrm>
              <a:off x="333300" y="295275"/>
              <a:ext cx="11525400" cy="7389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2" name="Google Shape;572;g1428b04d3ed_1_278"/>
          <p:cNvSpPr txBox="1"/>
          <p:nvPr/>
        </p:nvSpPr>
        <p:spPr>
          <a:xfrm>
            <a:off x="333300" y="295275"/>
            <a:ext cx="115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(c) 새로이 추가된 노드가 기존 노드들이 가지고 있는 연결선의 중심값을 가지고 있다고 가정하면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네트워크의 밀도에는 어떻게 영향을 끼칠까?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1428b04d3ed_1_278"/>
          <p:cNvSpPr txBox="1"/>
          <p:nvPr/>
        </p:nvSpPr>
        <p:spPr>
          <a:xfrm>
            <a:off x="886700" y="1347263"/>
            <a:ext cx="1022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새로이 추가된 노드가 기존의 노드들과 많이 연결되어 있다면 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추가되었더라도 네트워크의 밀도는 크게 줄어들지 않을 것이고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오히려 밀도가 더 늘어날 수도 있을 것이다.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1428b04d3ed_1_278"/>
          <p:cNvSpPr/>
          <p:nvPr/>
        </p:nvSpPr>
        <p:spPr>
          <a:xfrm>
            <a:off x="333325" y="2860939"/>
            <a:ext cx="11525400" cy="460500"/>
          </a:xfrm>
          <a:prstGeom prst="rect">
            <a:avLst/>
          </a:prstGeom>
          <a:solidFill>
            <a:srgbClr val="A5D1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1428b04d3ed_1_278"/>
          <p:cNvSpPr txBox="1"/>
          <p:nvPr/>
        </p:nvSpPr>
        <p:spPr>
          <a:xfrm>
            <a:off x="886700" y="3545225"/>
            <a:ext cx="10225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된 네트워크 자료를 눈으로만 보고 크기가 다른 네트워크의 밀도를 비교하게되면 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네트워크의 밀도를 정확하게 비교할 수 없을 것이다.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밀도 식을 이용해서 정확하게 비교해야한다.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 네트워크 밀도: e / n(n-1)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 네트워크 밀도: e / (n(n-1) / 2) = 2e / n(n-1)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(e: 연결선 개수, n: 노드 개수)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g1428b04d3ed_1_278"/>
          <p:cNvSpPr txBox="1"/>
          <p:nvPr/>
        </p:nvSpPr>
        <p:spPr>
          <a:xfrm>
            <a:off x="333288" y="2860975"/>
            <a:ext cx="115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(d) 크기가 다른 네트워크의 밀도를 비교할 때 주의할 점은? 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g1428b04d3ed_1_278"/>
          <p:cNvSpPr/>
          <p:nvPr/>
        </p:nvSpPr>
        <p:spPr>
          <a:xfrm rot="903609">
            <a:off x="10500251" y="389911"/>
            <a:ext cx="842849" cy="86460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49D2E2"/>
          </a:solidFill>
          <a:ln cap="flat" cmpd="sng" w="9525">
            <a:solidFill>
              <a:srgbClr val="49D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428b04d3ed_1_30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g1428b04d3ed_1_30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4" name="Google Shape;584;g1428b04d3ed_1_30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585" name="Google Shape;585;g1428b04d3ed_1_30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g1428b04d3ed_1_305"/>
            <p:cNvSpPr/>
            <p:nvPr/>
          </p:nvSpPr>
          <p:spPr>
            <a:xfrm>
              <a:off x="333300" y="295275"/>
              <a:ext cx="11525400" cy="7389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7" name="Google Shape;587;g1428b04d3ed_1_305"/>
          <p:cNvSpPr txBox="1"/>
          <p:nvPr/>
        </p:nvSpPr>
        <p:spPr>
          <a:xfrm>
            <a:off x="333300" y="295275"/>
            <a:ext cx="115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(e) 새롭게 추가된 노드를 원하는 곳에 연결하고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그로부터 생성되는 네트워크 그래프의 연결도 분포를 표로 만들어 보시오.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8" name="Google Shape;588;g1428b04d3ed_1_305"/>
          <p:cNvPicPr preferRelativeResize="0"/>
          <p:nvPr/>
        </p:nvPicPr>
        <p:blipFill rotWithShape="1">
          <a:blip r:embed="rId3">
            <a:alphaModFix/>
          </a:blip>
          <a:srcRect b="81964" l="0" r="0" t="0"/>
          <a:stretch/>
        </p:blipFill>
        <p:spPr>
          <a:xfrm>
            <a:off x="592100" y="1436426"/>
            <a:ext cx="7577100" cy="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1428b04d3ed_1_305"/>
          <p:cNvPicPr preferRelativeResize="0"/>
          <p:nvPr/>
        </p:nvPicPr>
        <p:blipFill rotWithShape="1">
          <a:blip r:embed="rId3">
            <a:alphaModFix/>
          </a:blip>
          <a:srcRect b="0" l="0" r="87665" t="18988"/>
          <a:stretch/>
        </p:blipFill>
        <p:spPr>
          <a:xfrm>
            <a:off x="8286625" y="1172275"/>
            <a:ext cx="934600" cy="30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428b04d3ed_1_305"/>
          <p:cNvSpPr txBox="1"/>
          <p:nvPr/>
        </p:nvSpPr>
        <p:spPr>
          <a:xfrm>
            <a:off x="538350" y="1108050"/>
            <a:ext cx="544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새롭게 추가된 노드와 연결들을 데이터프레임에 추가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1428b04d3ed_1_305"/>
          <p:cNvSpPr/>
          <p:nvPr/>
        </p:nvSpPr>
        <p:spPr>
          <a:xfrm>
            <a:off x="8328700" y="2838425"/>
            <a:ext cx="831000" cy="12651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g1428b04d3ed_1_305"/>
          <p:cNvPicPr preferRelativeResize="0"/>
          <p:nvPr/>
        </p:nvPicPr>
        <p:blipFill rotWithShape="1">
          <a:blip r:embed="rId4">
            <a:alphaModFix/>
          </a:blip>
          <a:srcRect b="83048" l="0" r="0" t="0"/>
          <a:stretch/>
        </p:blipFill>
        <p:spPr>
          <a:xfrm>
            <a:off x="592100" y="2312778"/>
            <a:ext cx="6454575" cy="8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1428b04d3ed_1_305"/>
          <p:cNvPicPr preferRelativeResize="0"/>
          <p:nvPr/>
        </p:nvPicPr>
        <p:blipFill rotWithShape="1">
          <a:blip r:embed="rId4">
            <a:alphaModFix/>
          </a:blip>
          <a:srcRect b="0" l="0" r="9812" t="20426"/>
          <a:stretch/>
        </p:blipFill>
        <p:spPr>
          <a:xfrm>
            <a:off x="1711350" y="2838425"/>
            <a:ext cx="5821050" cy="3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1428b04d3ed_1_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1524" y="3413049"/>
            <a:ext cx="3898350" cy="26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428b04d3ed_1_305"/>
          <p:cNvSpPr/>
          <p:nvPr/>
        </p:nvSpPr>
        <p:spPr>
          <a:xfrm>
            <a:off x="6556700" y="4392025"/>
            <a:ext cx="831000" cy="8436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428b04d3ed_1_305"/>
          <p:cNvSpPr/>
          <p:nvPr/>
        </p:nvSpPr>
        <p:spPr>
          <a:xfrm>
            <a:off x="2190575" y="4214163"/>
            <a:ext cx="831000" cy="8436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428b04d3ed_1_305"/>
          <p:cNvSpPr txBox="1"/>
          <p:nvPr/>
        </p:nvSpPr>
        <p:spPr>
          <a:xfrm>
            <a:off x="9105225" y="5619325"/>
            <a:ext cx="136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19.1 그래프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g1428b04d3ed_1_305"/>
          <p:cNvSpPr txBox="1"/>
          <p:nvPr/>
        </p:nvSpPr>
        <p:spPr>
          <a:xfrm>
            <a:off x="538350" y="1973238"/>
            <a:ext cx="544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networkx 객체 생성 후 시각화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8b04d3ed_0_5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1428b04d3ed_0_5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9" name="Google Shape;109;g1428b04d3ed_0_5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110" name="Google Shape;110;g1428b04d3ed_0_5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g1428b04d3ed_0_5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" name="Google Shape;112;g1428b04d3ed_0_5"/>
          <p:cNvSpPr txBox="1"/>
          <p:nvPr/>
        </p:nvSpPr>
        <p:spPr>
          <a:xfrm>
            <a:off x="333300" y="295275"/>
            <a:ext cx="36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19.1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g1428b04d3e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0" y="1158063"/>
            <a:ext cx="24990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428b04d3ed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845" y="1339400"/>
            <a:ext cx="5819630" cy="1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428b04d3ed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8875" y="913125"/>
            <a:ext cx="1402925" cy="27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28b04d3ed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600" y="2896025"/>
            <a:ext cx="11102200" cy="1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428b04d3ed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600" y="4609683"/>
            <a:ext cx="9755875" cy="171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428b04d3ed_0_5"/>
          <p:cNvSpPr/>
          <p:nvPr/>
        </p:nvSpPr>
        <p:spPr>
          <a:xfrm>
            <a:off x="603725" y="2226250"/>
            <a:ext cx="1622400" cy="1794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428b04d3ed_0_5"/>
          <p:cNvSpPr txBox="1"/>
          <p:nvPr/>
        </p:nvSpPr>
        <p:spPr>
          <a:xfrm>
            <a:off x="1878038" y="1026325"/>
            <a:ext cx="24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networkx 불러오기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1428b04d3ed_0_5"/>
          <p:cNvSpPr txBox="1"/>
          <p:nvPr/>
        </p:nvSpPr>
        <p:spPr>
          <a:xfrm>
            <a:off x="4455850" y="979150"/>
            <a:ext cx="24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데이터프레임 생성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1428b04d3ed_0_5"/>
          <p:cNvSpPr txBox="1"/>
          <p:nvPr/>
        </p:nvSpPr>
        <p:spPr>
          <a:xfrm>
            <a:off x="1513188" y="4536975"/>
            <a:ext cx="24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1428b04d3ed_0_5"/>
          <p:cNvSpPr txBox="1"/>
          <p:nvPr/>
        </p:nvSpPr>
        <p:spPr>
          <a:xfrm>
            <a:off x="2560163" y="2781650"/>
            <a:ext cx="24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networkx 객체 생성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g1428b04d3ed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9176" y="1881055"/>
            <a:ext cx="6562625" cy="45524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428b04d3ed_0_5"/>
          <p:cNvSpPr txBox="1"/>
          <p:nvPr/>
        </p:nvSpPr>
        <p:spPr>
          <a:xfrm>
            <a:off x="7967624" y="3150350"/>
            <a:ext cx="63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1428b04d3ed_0_5"/>
          <p:cNvSpPr txBox="1"/>
          <p:nvPr/>
        </p:nvSpPr>
        <p:spPr>
          <a:xfrm>
            <a:off x="8280273" y="4116400"/>
            <a:ext cx="4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1428b04d3ed_0_5"/>
          <p:cNvSpPr/>
          <p:nvPr/>
        </p:nvSpPr>
        <p:spPr>
          <a:xfrm>
            <a:off x="5348675" y="2023700"/>
            <a:ext cx="3198000" cy="19392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428b04d3ed_0_5"/>
          <p:cNvSpPr/>
          <p:nvPr/>
        </p:nvSpPr>
        <p:spPr>
          <a:xfrm>
            <a:off x="9145875" y="4430275"/>
            <a:ext cx="2475900" cy="18900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428b04d3ed_0_5"/>
          <p:cNvSpPr txBox="1"/>
          <p:nvPr/>
        </p:nvSpPr>
        <p:spPr>
          <a:xfrm>
            <a:off x="9606554" y="3999175"/>
            <a:ext cx="16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약한 멤버 그룹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1428b04d3ed_0_5"/>
          <p:cNvSpPr txBox="1"/>
          <p:nvPr/>
        </p:nvSpPr>
        <p:spPr>
          <a:xfrm>
            <a:off x="8603329" y="2464925"/>
            <a:ext cx="16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복잡하게 연결된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그룹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428b04d3ed_1_33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1428b04d3ed_1_33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5" name="Google Shape;605;g1428b04d3ed_1_33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606" name="Google Shape;606;g1428b04d3ed_1_33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g1428b04d3ed_1_330"/>
            <p:cNvSpPr/>
            <p:nvPr/>
          </p:nvSpPr>
          <p:spPr>
            <a:xfrm>
              <a:off x="333300" y="295275"/>
              <a:ext cx="11525400" cy="7389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8" name="Google Shape;608;g1428b04d3ed_1_330"/>
          <p:cNvSpPr txBox="1"/>
          <p:nvPr/>
        </p:nvSpPr>
        <p:spPr>
          <a:xfrm>
            <a:off x="333300" y="295275"/>
            <a:ext cx="115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(e) 새롭게 추가된 노드를 원하는 곳에 연결하고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그로부터 생성되는 네트워크 그래프의 연결도 분포를 표로 만들어 보시오.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g1428b04d3ed_1_330"/>
          <p:cNvSpPr txBox="1"/>
          <p:nvPr/>
        </p:nvSpPr>
        <p:spPr>
          <a:xfrm>
            <a:off x="2132575" y="1221250"/>
            <a:ext cx="2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개수를 셀 때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0" name="Google Shape;610;g1428b04d3ed_1_330"/>
          <p:cNvPicPr preferRelativeResize="0"/>
          <p:nvPr/>
        </p:nvPicPr>
        <p:blipFill rotWithShape="1">
          <a:blip r:embed="rId3">
            <a:alphaModFix/>
          </a:blip>
          <a:srcRect b="53848" l="0" r="0" t="0"/>
          <a:stretch/>
        </p:blipFill>
        <p:spPr>
          <a:xfrm>
            <a:off x="580525" y="1539150"/>
            <a:ext cx="10704400" cy="2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1428b04d3ed_1_330"/>
          <p:cNvPicPr preferRelativeResize="0"/>
          <p:nvPr/>
        </p:nvPicPr>
        <p:blipFill rotWithShape="1">
          <a:blip r:embed="rId4">
            <a:alphaModFix/>
          </a:blip>
          <a:srcRect b="0" l="0" r="0" t="49184"/>
          <a:stretch/>
        </p:blipFill>
        <p:spPr>
          <a:xfrm>
            <a:off x="5391026" y="1145550"/>
            <a:ext cx="58938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428b04d3ed_1_330"/>
          <p:cNvSpPr/>
          <p:nvPr/>
        </p:nvSpPr>
        <p:spPr>
          <a:xfrm>
            <a:off x="5980650" y="1601150"/>
            <a:ext cx="10659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428b04d3ed_1_330"/>
          <p:cNvSpPr/>
          <p:nvPr/>
        </p:nvSpPr>
        <p:spPr>
          <a:xfrm>
            <a:off x="2189925" y="1613025"/>
            <a:ext cx="19419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428b04d3ed_1_330"/>
          <p:cNvSpPr txBox="1"/>
          <p:nvPr/>
        </p:nvSpPr>
        <p:spPr>
          <a:xfrm>
            <a:off x="5532525" y="177210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 x (1+ max(degreeCount1)) = [0, 0, 0, 0, 0]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5" name="Google Shape;615;g1428b04d3ed_1_330"/>
          <p:cNvPicPr preferRelativeResize="0"/>
          <p:nvPr/>
        </p:nvPicPr>
        <p:blipFill rotWithShape="1">
          <a:blip r:embed="rId5">
            <a:alphaModFix/>
          </a:blip>
          <a:srcRect b="0" l="0" r="0" t="56640"/>
          <a:stretch/>
        </p:blipFill>
        <p:spPr>
          <a:xfrm>
            <a:off x="4958375" y="2122407"/>
            <a:ext cx="397900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428b04d3ed_1_330"/>
          <p:cNvSpPr txBox="1"/>
          <p:nvPr/>
        </p:nvSpPr>
        <p:spPr>
          <a:xfrm>
            <a:off x="5920725" y="297940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[0, 0, 2, 4, 1]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7" name="Google Shape;617;g1428b04d3ed_1_330"/>
          <p:cNvPicPr preferRelativeResize="0"/>
          <p:nvPr/>
        </p:nvPicPr>
        <p:blipFill rotWithShape="1">
          <a:blip r:embed="rId3">
            <a:alphaModFix/>
          </a:blip>
          <a:srcRect b="0" l="0" r="78629" t="48804"/>
          <a:stretch/>
        </p:blipFill>
        <p:spPr>
          <a:xfrm>
            <a:off x="759775" y="3641250"/>
            <a:ext cx="2683401" cy="27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1428b04d3ed_1_3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6557" y="4290457"/>
            <a:ext cx="2407875" cy="19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428b04d3ed_1_330"/>
          <p:cNvSpPr txBox="1"/>
          <p:nvPr/>
        </p:nvSpPr>
        <p:spPr>
          <a:xfrm>
            <a:off x="8546550" y="3949375"/>
            <a:ext cx="157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19.1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28b04d3ed_1_251"/>
          <p:cNvSpPr/>
          <p:nvPr/>
        </p:nvSpPr>
        <p:spPr>
          <a:xfrm>
            <a:off x="333375" y="295275"/>
            <a:ext cx="11525400" cy="62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6AACD"/>
                </a:solidFill>
              </a:rPr>
              <a:t>19.3</a:t>
            </a:r>
            <a:endParaRPr b="1" sz="5400">
              <a:solidFill>
                <a:srgbClr val="66AAC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6AACD"/>
                </a:solidFill>
              </a:rPr>
              <a:t>연결선(링크) 예측</a:t>
            </a:r>
            <a:endParaRPr b="1" sz="4800">
              <a:solidFill>
                <a:srgbClr val="66AA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AAC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28b04d3ed_1_393"/>
          <p:cNvSpPr/>
          <p:nvPr/>
        </p:nvSpPr>
        <p:spPr>
          <a:xfrm>
            <a:off x="333375" y="295275"/>
            <a:ext cx="11525400" cy="62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66AA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AAC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0" name="Google Shape;630;g1428b04d3ed_1_393"/>
          <p:cNvPicPr preferRelativeResize="0"/>
          <p:nvPr/>
        </p:nvPicPr>
        <p:blipFill rotWithShape="1">
          <a:blip r:embed="rId3">
            <a:alphaModFix/>
          </a:blip>
          <a:srcRect b="56959" l="0" r="0" t="0"/>
          <a:stretch/>
        </p:blipFill>
        <p:spPr>
          <a:xfrm>
            <a:off x="514025" y="981125"/>
            <a:ext cx="7737374" cy="39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428b04d3ed_1_393"/>
          <p:cNvPicPr preferRelativeResize="0"/>
          <p:nvPr/>
        </p:nvPicPr>
        <p:blipFill rotWithShape="1">
          <a:blip r:embed="rId3">
            <a:alphaModFix/>
          </a:blip>
          <a:srcRect b="0" l="0" r="0" t="43747"/>
          <a:stretch/>
        </p:blipFill>
        <p:spPr>
          <a:xfrm>
            <a:off x="4373700" y="1694750"/>
            <a:ext cx="7219825" cy="48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428b04d3ed_1_393"/>
          <p:cNvSpPr txBox="1"/>
          <p:nvPr/>
        </p:nvSpPr>
        <p:spPr>
          <a:xfrm>
            <a:off x="514025" y="774650"/>
            <a:ext cx="2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데이터프레임 생성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1428b04d3ed_1_393"/>
          <p:cNvSpPr txBox="1"/>
          <p:nvPr/>
        </p:nvSpPr>
        <p:spPr>
          <a:xfrm>
            <a:off x="8360075" y="1694750"/>
            <a:ext cx="295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networkx 객체 생성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1428b04d3ed_1_393"/>
          <p:cNvSpPr txBox="1"/>
          <p:nvPr/>
        </p:nvSpPr>
        <p:spPr>
          <a:xfrm>
            <a:off x="10474600" y="1998125"/>
            <a:ext cx="91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g1428b04d3ed_1_393"/>
          <p:cNvSpPr/>
          <p:nvPr/>
        </p:nvSpPr>
        <p:spPr>
          <a:xfrm>
            <a:off x="333300" y="295276"/>
            <a:ext cx="11525400" cy="460500"/>
          </a:xfrm>
          <a:prstGeom prst="rect">
            <a:avLst/>
          </a:prstGeom>
          <a:solidFill>
            <a:srgbClr val="A5D1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1428b04d3ed_1_393"/>
          <p:cNvSpPr txBox="1"/>
          <p:nvPr/>
        </p:nvSpPr>
        <p:spPr>
          <a:xfrm>
            <a:off x="333350" y="31332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그림 19.10</a:t>
            </a: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28b04d3ed_1_36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1428b04d3ed_1_36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3" name="Google Shape;643;g1428b04d3ed_1_36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644" name="Google Shape;644;g1428b04d3ed_1_36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5" name="Google Shape;645;g1428b04d3ed_1_360"/>
            <p:cNvSpPr/>
            <p:nvPr/>
          </p:nvSpPr>
          <p:spPr>
            <a:xfrm>
              <a:off x="333300" y="295275"/>
              <a:ext cx="11525400" cy="7389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6" name="Google Shape;646;g1428b04d3ed_1_360"/>
          <p:cNvSpPr txBox="1"/>
          <p:nvPr/>
        </p:nvSpPr>
        <p:spPr>
          <a:xfrm>
            <a:off x="437075" y="295275"/>
            <a:ext cx="115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algun Gothic"/>
              <a:buAutoNum type="alphaLcParenBoth"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이웃 스코어를 이용하여 다음번 연결선을 예측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(어느 링크가 가장 높은 확률로 연결될지 예측)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7" name="Google Shape;647;g1428b04d3ed_1_360"/>
          <p:cNvPicPr preferRelativeResize="0"/>
          <p:nvPr/>
        </p:nvPicPr>
        <p:blipFill rotWithShape="1">
          <a:blip r:embed="rId3">
            <a:alphaModFix/>
          </a:blip>
          <a:srcRect b="58518" l="0" r="0" t="0"/>
          <a:stretch/>
        </p:blipFill>
        <p:spPr>
          <a:xfrm>
            <a:off x="502450" y="1289575"/>
            <a:ext cx="9137350" cy="26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1428b04d3ed_1_360"/>
          <p:cNvPicPr preferRelativeResize="0"/>
          <p:nvPr/>
        </p:nvPicPr>
        <p:blipFill rotWithShape="1">
          <a:blip r:embed="rId3">
            <a:alphaModFix/>
          </a:blip>
          <a:srcRect b="0" l="0" r="73155" t="42565"/>
          <a:stretch/>
        </p:blipFill>
        <p:spPr>
          <a:xfrm>
            <a:off x="8727438" y="2021200"/>
            <a:ext cx="2925349" cy="43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1428b04d3ed_1_360"/>
          <p:cNvSpPr/>
          <p:nvPr/>
        </p:nvSpPr>
        <p:spPr>
          <a:xfrm>
            <a:off x="2397475" y="1928650"/>
            <a:ext cx="3036000" cy="2505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428b04d3ed_1_360"/>
          <p:cNvSpPr/>
          <p:nvPr/>
        </p:nvSpPr>
        <p:spPr>
          <a:xfrm>
            <a:off x="8781988" y="5876975"/>
            <a:ext cx="2721900" cy="3396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428b04d3ed_1_360"/>
          <p:cNvSpPr/>
          <p:nvPr/>
        </p:nvSpPr>
        <p:spPr>
          <a:xfrm>
            <a:off x="8781988" y="3831425"/>
            <a:ext cx="2721900" cy="3396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g1428b04d3ed_1_360"/>
          <p:cNvPicPr preferRelativeResize="0"/>
          <p:nvPr/>
        </p:nvPicPr>
        <p:blipFill rotWithShape="1">
          <a:blip r:embed="rId4">
            <a:alphaModFix/>
          </a:blip>
          <a:srcRect b="2086" l="2919" r="22609" t="55167"/>
          <a:stretch/>
        </p:blipFill>
        <p:spPr>
          <a:xfrm>
            <a:off x="549601" y="2357725"/>
            <a:ext cx="5868997" cy="401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g1428b04d3ed_1_360"/>
          <p:cNvCxnSpPr/>
          <p:nvPr/>
        </p:nvCxnSpPr>
        <p:spPr>
          <a:xfrm>
            <a:off x="2141350" y="4480800"/>
            <a:ext cx="717000" cy="254700"/>
          </a:xfrm>
          <a:prstGeom prst="straightConnector1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g1428b04d3ed_1_360"/>
          <p:cNvCxnSpPr/>
          <p:nvPr/>
        </p:nvCxnSpPr>
        <p:spPr>
          <a:xfrm flipH="1" rot="10800000">
            <a:off x="1914950" y="4141300"/>
            <a:ext cx="1292400" cy="877200"/>
          </a:xfrm>
          <a:prstGeom prst="straightConnector1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g1428b04d3ed_1_360"/>
          <p:cNvSpPr txBox="1"/>
          <p:nvPr/>
        </p:nvSpPr>
        <p:spPr>
          <a:xfrm>
            <a:off x="4037400" y="5167775"/>
            <a:ext cx="4471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이웃 스코어를 기준으로 했을 때 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A-E , C-D가 연결될 확률 높다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428b04d3ed_1_38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1428b04d3ed_1_38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2" name="Google Shape;662;g1428b04d3ed_1_38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663" name="Google Shape;663;g1428b04d3ed_1_38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4" name="Google Shape;664;g1428b04d3ed_1_38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5" name="Google Shape;665;g1428b04d3ed_1_380"/>
          <p:cNvSpPr txBox="1"/>
          <p:nvPr/>
        </p:nvSpPr>
        <p:spPr>
          <a:xfrm>
            <a:off x="333350" y="313325"/>
            <a:ext cx="6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(b) 최단경로 스코어를 이용하여 연결이 가장 안될 링크를 예측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6" name="Google Shape;666;g1428b04d3ed_1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0" y="1063350"/>
            <a:ext cx="11132900" cy="38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428b04d3ed_1_380"/>
          <p:cNvSpPr/>
          <p:nvPr/>
        </p:nvSpPr>
        <p:spPr>
          <a:xfrm>
            <a:off x="2227650" y="1339450"/>
            <a:ext cx="24135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428b04d3ed_1_380"/>
          <p:cNvSpPr/>
          <p:nvPr/>
        </p:nvSpPr>
        <p:spPr>
          <a:xfrm>
            <a:off x="6266550" y="4510500"/>
            <a:ext cx="6576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1428b04d3ed_1_380"/>
          <p:cNvSpPr/>
          <p:nvPr/>
        </p:nvSpPr>
        <p:spPr>
          <a:xfrm>
            <a:off x="6266550" y="4002575"/>
            <a:ext cx="6576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428b04d3ed_1_380"/>
          <p:cNvSpPr/>
          <p:nvPr/>
        </p:nvSpPr>
        <p:spPr>
          <a:xfrm>
            <a:off x="692925" y="4510500"/>
            <a:ext cx="3918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1428b04d3ed_1_380"/>
          <p:cNvSpPr/>
          <p:nvPr/>
        </p:nvSpPr>
        <p:spPr>
          <a:xfrm>
            <a:off x="692925" y="4002575"/>
            <a:ext cx="391800" cy="24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g1428b04d3ed_1_380"/>
          <p:cNvPicPr preferRelativeResize="0"/>
          <p:nvPr/>
        </p:nvPicPr>
        <p:blipFill rotWithShape="1">
          <a:blip r:embed="rId4">
            <a:alphaModFix/>
          </a:blip>
          <a:srcRect b="2086" l="2919" r="22609" t="55167"/>
          <a:stretch/>
        </p:blipFill>
        <p:spPr>
          <a:xfrm>
            <a:off x="5671876" y="2395438"/>
            <a:ext cx="5868997" cy="40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428b04d3ed_1_380"/>
          <p:cNvSpPr/>
          <p:nvPr/>
        </p:nvSpPr>
        <p:spPr>
          <a:xfrm>
            <a:off x="5722325" y="5681700"/>
            <a:ext cx="767700" cy="72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428b04d3ed_1_380"/>
          <p:cNvSpPr/>
          <p:nvPr/>
        </p:nvSpPr>
        <p:spPr>
          <a:xfrm>
            <a:off x="10666825" y="2395450"/>
            <a:ext cx="767700" cy="7278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428b04d3ed_1_380"/>
          <p:cNvSpPr txBox="1"/>
          <p:nvPr/>
        </p:nvSpPr>
        <p:spPr>
          <a:xfrm>
            <a:off x="692925" y="5111175"/>
            <a:ext cx="447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최단경로 스코어를 기준으로 했을 때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F-G 가 최단경로가 가장 멀기때문에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연결이 가장 안될 것이다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fdb2a0b5_0_44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19.2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28b04d3ed_0_31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1428b04d3ed_0_31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" name="Google Shape;141;g1428b04d3ed_0_31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142" name="Google Shape;142;g1428b04d3ed_0_31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g1428b04d3ed_0_31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4" name="Google Shape;144;g1428b04d3ed_0_31"/>
          <p:cNvSpPr txBox="1"/>
          <p:nvPr/>
        </p:nvSpPr>
        <p:spPr>
          <a:xfrm>
            <a:off x="333300" y="2952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19.2 방향/무방향 네트워크 &amp; 그림 19.2 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428b04d3ed_0_31"/>
          <p:cNvSpPr txBox="1"/>
          <p:nvPr/>
        </p:nvSpPr>
        <p:spPr>
          <a:xfrm>
            <a:off x="839525" y="962200"/>
            <a:ext cx="102258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&lt;그림 19.1&gt; : 무방향 (방향성 없는) 그래프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간</a:t>
            </a: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방향이 존재</a:t>
            </a:r>
            <a:r>
              <a:rPr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그래프도 존재 </a:t>
            </a:r>
            <a:r>
              <a:rPr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(맞팔? 한쪽만 팔로우?)</a:t>
            </a:r>
            <a:endParaRPr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연결선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굵기 : 강도, 가중치, 정보의 흐름 정도, 소통량..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Char char="-"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: 실제 두 지점 사이의 거리를 표현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g1428b04d3e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25" y="3703932"/>
            <a:ext cx="7942450" cy="1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428b04d3ed_0_31"/>
          <p:cNvSpPr/>
          <p:nvPr/>
        </p:nvSpPr>
        <p:spPr>
          <a:xfrm>
            <a:off x="5735400" y="4556639"/>
            <a:ext cx="2735700" cy="2802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28b04d3ed_0_31"/>
          <p:cNvSpPr txBox="1"/>
          <p:nvPr/>
        </p:nvSpPr>
        <p:spPr>
          <a:xfrm>
            <a:off x="6183900" y="4191575"/>
            <a:ext cx="22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방향성 있는 객체 생성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1428b04d3ed_0_31"/>
          <p:cNvSpPr txBox="1"/>
          <p:nvPr/>
        </p:nvSpPr>
        <p:spPr>
          <a:xfrm>
            <a:off x="5509050" y="4789675"/>
            <a:ext cx="31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cf) nx.Graph() 가 방향성 없고 디폴트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g1428b04d3e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700" y="2128805"/>
            <a:ext cx="6048350" cy="41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8b04d3ed_0_70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1428b04d3ed_0_70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g1428b04d3ed_0_70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158" name="Google Shape;158;g1428b04d3ed_0_70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1428b04d3ed_0_70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g1428b04d3ed_0_70"/>
          <p:cNvSpPr txBox="1"/>
          <p:nvPr/>
        </p:nvSpPr>
        <p:spPr>
          <a:xfrm>
            <a:off x="333300" y="2952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19.4 마약 돈세탁 네트워크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1428b04d3ed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0" y="1115200"/>
            <a:ext cx="7316625" cy="9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428b04d3ed_0_70"/>
          <p:cNvSpPr txBox="1"/>
          <p:nvPr/>
        </p:nvSpPr>
        <p:spPr>
          <a:xfrm>
            <a:off x="506825" y="1356125"/>
            <a:ext cx="22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networkx 객체 생성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428b04d3ed_0_70"/>
          <p:cNvSpPr txBox="1"/>
          <p:nvPr/>
        </p:nvSpPr>
        <p:spPr>
          <a:xfrm>
            <a:off x="506825" y="841000"/>
            <a:ext cx="22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데이터프레임 불러오기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g1428b04d3ed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25" y="2028150"/>
            <a:ext cx="11043075" cy="11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428b04d3ed_0_70"/>
          <p:cNvSpPr txBox="1"/>
          <p:nvPr/>
        </p:nvSpPr>
        <p:spPr>
          <a:xfrm>
            <a:off x="4701900" y="2028150"/>
            <a:ext cx="48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별 중요도 구하기 - eigenvector_centrality()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g1428b04d3ed_0_70"/>
          <p:cNvPicPr preferRelativeResize="0"/>
          <p:nvPr/>
        </p:nvPicPr>
        <p:blipFill rotWithShape="1">
          <a:blip r:embed="rId5">
            <a:alphaModFix/>
          </a:blip>
          <a:srcRect b="77014" l="0" r="0" t="9119"/>
          <a:stretch/>
        </p:blipFill>
        <p:spPr>
          <a:xfrm>
            <a:off x="3470650" y="2853350"/>
            <a:ext cx="5115425" cy="9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428b04d3ed_0_70"/>
          <p:cNvSpPr txBox="1"/>
          <p:nvPr/>
        </p:nvSpPr>
        <p:spPr>
          <a:xfrm>
            <a:off x="6960575" y="3054875"/>
            <a:ext cx="48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 별 eigenvector_centrality 딕셔너리 형태로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g1428b04d3ed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824" y="3766300"/>
            <a:ext cx="11133824" cy="84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428b04d3ed_0_70"/>
          <p:cNvSpPr txBox="1"/>
          <p:nvPr/>
        </p:nvSpPr>
        <p:spPr>
          <a:xfrm>
            <a:off x="8961625" y="4046500"/>
            <a:ext cx="267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모든 노드들 불러옴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428b04d3ed_0_70"/>
          <p:cNvSpPr/>
          <p:nvPr/>
        </p:nvSpPr>
        <p:spPr>
          <a:xfrm>
            <a:off x="10291750" y="3766300"/>
            <a:ext cx="1001700" cy="280200"/>
          </a:xfrm>
          <a:prstGeom prst="rect">
            <a:avLst/>
          </a:prstGeom>
          <a:noFill/>
          <a:ln cap="flat" cmpd="sng" w="38100">
            <a:solidFill>
              <a:srgbClr val="2BC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428b04d3ed_0_70"/>
          <p:cNvSpPr txBox="1"/>
          <p:nvPr/>
        </p:nvSpPr>
        <p:spPr>
          <a:xfrm>
            <a:off x="5962125" y="4260725"/>
            <a:ext cx="60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 크기 = 네트워크에서 해당 노드의 중요도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1428b04d3ed_0_70"/>
          <p:cNvSpPr/>
          <p:nvPr/>
        </p:nvSpPr>
        <p:spPr>
          <a:xfrm>
            <a:off x="6157125" y="3701350"/>
            <a:ext cx="5210100" cy="368700"/>
          </a:xfrm>
          <a:prstGeom prst="rect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1428b04d3ed_0_70"/>
          <p:cNvPicPr preferRelativeResize="0"/>
          <p:nvPr/>
        </p:nvPicPr>
        <p:blipFill rotWithShape="1">
          <a:blip r:embed="rId7">
            <a:alphaModFix/>
          </a:blip>
          <a:srcRect b="34840" l="0" r="0" t="0"/>
          <a:stretch/>
        </p:blipFill>
        <p:spPr>
          <a:xfrm>
            <a:off x="506825" y="4830775"/>
            <a:ext cx="11133824" cy="14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8b04d3ed_1_11"/>
          <p:cNvSpPr/>
          <p:nvPr/>
        </p:nvSpPr>
        <p:spPr>
          <a:xfrm>
            <a:off x="1256908" y="3073637"/>
            <a:ext cx="2121000" cy="39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1428b04d3ed_1_11"/>
          <p:cNvSpPr/>
          <p:nvPr/>
        </p:nvSpPr>
        <p:spPr>
          <a:xfrm>
            <a:off x="7168270" y="2643631"/>
            <a:ext cx="3600000" cy="3936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49.7%</a:t>
            </a:r>
            <a:endParaRPr sz="11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0" name="Google Shape;180;g1428b04d3ed_1_11"/>
          <p:cNvGrpSpPr/>
          <p:nvPr/>
        </p:nvGrpSpPr>
        <p:grpSpPr>
          <a:xfrm>
            <a:off x="333300" y="295275"/>
            <a:ext cx="11525475" cy="6238800"/>
            <a:chOff x="333300" y="295275"/>
            <a:chExt cx="11525475" cy="6238800"/>
          </a:xfrm>
        </p:grpSpPr>
        <p:sp>
          <p:nvSpPr>
            <p:cNvPr id="181" name="Google Shape;181;g1428b04d3ed_1_11"/>
            <p:cNvSpPr/>
            <p:nvPr/>
          </p:nvSpPr>
          <p:spPr>
            <a:xfrm>
              <a:off x="333375" y="295275"/>
              <a:ext cx="11525400" cy="6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rotWithShape="0" algn="tl" dir="2700000" dist="762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1428b04d3ed_1_11"/>
            <p:cNvSpPr/>
            <p:nvPr/>
          </p:nvSpPr>
          <p:spPr>
            <a:xfrm>
              <a:off x="333300" y="295276"/>
              <a:ext cx="11525400" cy="460500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g1428b04d3ed_1_11"/>
          <p:cNvSpPr txBox="1"/>
          <p:nvPr/>
        </p:nvSpPr>
        <p:spPr>
          <a:xfrm>
            <a:off x="333300" y="2952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19.4 마약 돈세탁 네트워크</a:t>
            </a:r>
            <a:endParaRPr b="1"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g1428b04d3ed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273" y="1272100"/>
            <a:ext cx="7783950" cy="51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428b04d3ed_1_11"/>
          <p:cNvSpPr txBox="1"/>
          <p:nvPr/>
        </p:nvSpPr>
        <p:spPr>
          <a:xfrm>
            <a:off x="506825" y="959800"/>
            <a:ext cx="60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 크기 = 네트워크에서 해당 노드의 중요도</a:t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428b04d3ed_1_11"/>
          <p:cNvSpPr txBox="1"/>
          <p:nvPr/>
        </p:nvSpPr>
        <p:spPr>
          <a:xfrm>
            <a:off x="2083275" y="3832350"/>
            <a:ext cx="10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고립노드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428b04d3ed_1_11"/>
          <p:cNvSpPr txBox="1"/>
          <p:nvPr/>
        </p:nvSpPr>
        <p:spPr>
          <a:xfrm>
            <a:off x="3179000" y="5088450"/>
            <a:ext cx="1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 네트워크</a:t>
            </a:r>
            <a:r>
              <a:rPr b="1" lang="en-US" sz="1600">
                <a:solidFill>
                  <a:srgbClr val="2BC0D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BC0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428b04d3ed_1_11"/>
          <p:cNvSpPr txBox="1"/>
          <p:nvPr/>
        </p:nvSpPr>
        <p:spPr>
          <a:xfrm>
            <a:off x="6896450" y="3701463"/>
            <a:ext cx="8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중심</a:t>
            </a:r>
            <a:r>
              <a:rPr b="1" lang="en-US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AC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4fdb2a0b5_0_48"/>
          <p:cNvSpPr/>
          <p:nvPr/>
        </p:nvSpPr>
        <p:spPr>
          <a:xfrm>
            <a:off x="150" y="2963250"/>
            <a:ext cx="12192000" cy="93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rotWithShape="0" algn="tl" dir="2700000" dist="762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AACD"/>
                </a:solidFill>
              </a:rPr>
              <a:t>19.3</a:t>
            </a:r>
            <a:endParaRPr b="0" i="0" sz="2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2022-07-06T03:12:44Z</dcterms:created>
  <dc:creator>조현석</dc:creator>
</cp:coreProperties>
</file>