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5" r:id="rId3"/>
    <p:sldId id="287" r:id="rId4"/>
    <p:sldId id="299" r:id="rId5"/>
    <p:sldId id="298" r:id="rId6"/>
    <p:sldId id="297" r:id="rId7"/>
    <p:sldId id="300" r:id="rId8"/>
    <p:sldId id="301" r:id="rId9"/>
    <p:sldId id="302" r:id="rId10"/>
    <p:sldId id="303" r:id="rId11"/>
    <p:sldId id="310" r:id="rId12"/>
    <p:sldId id="307" r:id="rId13"/>
    <p:sldId id="308" r:id="rId14"/>
    <p:sldId id="309" r:id="rId15"/>
    <p:sldId id="311" r:id="rId16"/>
    <p:sldId id="319" r:id="rId17"/>
    <p:sldId id="320" r:id="rId18"/>
    <p:sldId id="323" r:id="rId19"/>
    <p:sldId id="315" r:id="rId20"/>
    <p:sldId id="324" r:id="rId21"/>
    <p:sldId id="317" r:id="rId22"/>
    <p:sldId id="325" r:id="rId23"/>
    <p:sldId id="25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A76"/>
    <a:srgbClr val="655D5B"/>
    <a:srgbClr val="554F4D"/>
    <a:srgbClr val="EEE9E2"/>
    <a:srgbClr val="7A7674"/>
    <a:srgbClr val="FED291"/>
    <a:srgbClr val="F8C574"/>
    <a:srgbClr val="FFFFFF"/>
    <a:srgbClr val="E2CBB7"/>
    <a:srgbClr val="FCF7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3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eongminie/spring_minggr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E880E-7E79-4161-A703-BEC31FF2DB28}"/>
              </a:ext>
            </a:extLst>
          </p:cNvPr>
          <p:cNvSpPr txBox="1"/>
          <p:nvPr/>
        </p:nvSpPr>
        <p:spPr>
          <a:xfrm>
            <a:off x="7039101" y="3403648"/>
            <a:ext cx="458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dirty="0">
                <a:solidFill>
                  <a:srgbClr val="655D5B"/>
                </a:solidFill>
                <a:latin typeface="Hey August" pitchFamily="50" charset="0"/>
              </a:rPr>
              <a:t>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689673" y="3634480"/>
            <a:ext cx="24689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600" dirty="0">
                <a:solidFill>
                  <a:srgbClr val="655D5B"/>
                </a:solidFill>
              </a:rPr>
              <a:t>윤정민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FB4ECC-8672-4CE9-843B-A5CD45E354C2}"/>
              </a:ext>
            </a:extLst>
          </p:cNvPr>
          <p:cNvCxnSpPr>
            <a:cxnSpLocks/>
          </p:cNvCxnSpPr>
          <p:nvPr/>
        </p:nvCxnSpPr>
        <p:spPr>
          <a:xfrm>
            <a:off x="3308279" y="4194422"/>
            <a:ext cx="35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F1CE6-D037-4C01-8FB9-942DEA1F518C}"/>
              </a:ext>
            </a:extLst>
          </p:cNvPr>
          <p:cNvSpPr/>
          <p:nvPr/>
        </p:nvSpPr>
        <p:spPr>
          <a:xfrm>
            <a:off x="6407150" y="5783301"/>
            <a:ext cx="805180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214C51-FBF1-4659-A33A-A44A0EED3950}"/>
              </a:ext>
            </a:extLst>
          </p:cNvPr>
          <p:cNvSpPr/>
          <p:nvPr/>
        </p:nvSpPr>
        <p:spPr>
          <a:xfrm>
            <a:off x="10070320" y="5359920"/>
            <a:ext cx="1005639" cy="152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9EC264-ED1C-49CA-88CC-469A4F54F1FB}"/>
              </a:ext>
            </a:extLst>
          </p:cNvPr>
          <p:cNvSpPr/>
          <p:nvPr/>
        </p:nvSpPr>
        <p:spPr>
          <a:xfrm>
            <a:off x="3931920" y="4711101"/>
            <a:ext cx="467360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28B1F-6AFC-4A8E-B2EC-237F11E1F23C}"/>
              </a:ext>
            </a:extLst>
          </p:cNvPr>
          <p:cNvSpPr/>
          <p:nvPr/>
        </p:nvSpPr>
        <p:spPr>
          <a:xfrm>
            <a:off x="1442404" y="4496440"/>
            <a:ext cx="1366714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DBB6E0-F3C9-4081-A6D1-7E2223B565A1}"/>
              </a:ext>
            </a:extLst>
          </p:cNvPr>
          <p:cNvSpPr/>
          <p:nvPr/>
        </p:nvSpPr>
        <p:spPr>
          <a:xfrm>
            <a:off x="908685" y="4064310"/>
            <a:ext cx="634333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4FB346-B13C-42D4-9425-600248E81480}"/>
              </a:ext>
            </a:extLst>
          </p:cNvPr>
          <p:cNvSpPr/>
          <p:nvPr/>
        </p:nvSpPr>
        <p:spPr>
          <a:xfrm>
            <a:off x="2120998" y="2996266"/>
            <a:ext cx="859278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4E7F-F455-42AD-93D5-BFB3C1572B08}"/>
              </a:ext>
            </a:extLst>
          </p:cNvPr>
          <p:cNvSpPr/>
          <p:nvPr/>
        </p:nvSpPr>
        <p:spPr>
          <a:xfrm>
            <a:off x="8417666" y="2362934"/>
            <a:ext cx="1733603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893339-CC2E-4B6F-B285-6314C743B903}"/>
              </a:ext>
            </a:extLst>
          </p:cNvPr>
          <p:cNvSpPr/>
          <p:nvPr/>
        </p:nvSpPr>
        <p:spPr>
          <a:xfrm>
            <a:off x="3761845" y="2139816"/>
            <a:ext cx="689029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8A106D-D8C5-4609-9E5A-E9550FEB4CDA}"/>
              </a:ext>
            </a:extLst>
          </p:cNvPr>
          <p:cNvSpPr/>
          <p:nvPr/>
        </p:nvSpPr>
        <p:spPr>
          <a:xfrm>
            <a:off x="1970072" y="2139816"/>
            <a:ext cx="839046" cy="180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프로젝트 진행 느낀 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21B77-38B2-40E5-B3FC-F05519C8D19D}"/>
              </a:ext>
            </a:extLst>
          </p:cNvPr>
          <p:cNvSpPr txBox="1"/>
          <p:nvPr/>
        </p:nvSpPr>
        <p:spPr>
          <a:xfrm>
            <a:off x="811410" y="1350442"/>
            <a:ext cx="108662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때로는 욕심을 버려야 좋은 결과물이 나온다</a:t>
            </a:r>
            <a:r>
              <a:rPr lang="en-US" altLang="ko-KR" sz="20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초반 설계과정에서 너무 많은 기능을 넣어서 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가 복잡하고 사용하기 불편한 서비스라고 생각이 들었습니다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욕심을 버리고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필요한 기능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은 꼭 살리고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버릴 기능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은 과감하게 버렸습니다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만약 설계를 하지 않고 바로 개발에 들어갔다면 굉장히 많은 시간이 걸렸을 것이고 도메인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, DB, 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일정 등을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차근차근 설계 하는 과정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은 개발 만큼이나 중요하다고 느꼈습니다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웹개발을 하면서 </a:t>
            </a:r>
            <a:r>
              <a:rPr lang="en-US" altLang="ko-KR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spring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흐름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이 굉장히 재밌었습니다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 </a:t>
            </a:r>
          </a:p>
          <a:p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Servlet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을 통해서도 웹서비스를 경험했지만 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Spring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을 통한 프로젝트를 진행하면서 또 다른 느낌을 주었습니다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Controller Service Repository mappers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로 이어지는 구조가 초반에는 이해하기 힘들었지만 개발을 하면서 어느 순간 </a:t>
            </a:r>
            <a:r>
              <a:rPr lang="ko-KR" altLang="en-US" sz="1400" dirty="0" err="1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익숙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해지기 시작했고 </a:t>
            </a:r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자연스럽게 머리속에 그려지는 것을 느낄 수 있었습니다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</a:t>
            </a:r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B98A76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에러상황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을 만났을 때는 에러 메세지를 최대한 집중해서 분석하였습니다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초반에는 어디서부터 잘못 된 건 지도 모른 상태로 똑같은 코드를 보고 또 보고 시간을 굉장히 허비 했던 적이 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하지만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에러 메시지를 분석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해보니 한 줄만 읽고도 금방 해결하거나 메시지만을 통해서 해결 할 수 있는 에러들이 늘어났습니다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에러 메시지만으로 해결 하기 힘든 버그는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디버깅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이라는 기능을 통해서 과정을 하나하나 좁혀가며 그 상황을 찾아갔습니다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에러를 해결 하는 것 만큼 쾌감이 드는 것은 없는 것 같습니다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앞서 개발했던 인스타그램 카피 프로젝트와 로그인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커뮤니티 기반은 같은 흐름 이였지만 이번 프로젝트의 일기 기능은 생소했던 </a:t>
            </a:r>
            <a:r>
              <a:rPr lang="en-US" altLang="ko-KR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full </a:t>
            </a:r>
            <a:r>
              <a:rPr lang="en-US" altLang="ko-KR" sz="1400" dirty="0" err="1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Calender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라이브러리를 이용하였습니다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이 과정에서 구글 검색을 많이 사용하였습니다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구글링을 통해 여러 코드들을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크로스체크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하면서 참고 하였고 그대로 복사 붙여 넣는 것이 아니라 </a:t>
            </a:r>
            <a:endParaRPr lang="en-US" altLang="ko-KR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제가 직접 코드를 타이핑 하고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필요에 따라 코드를 고치기도 하면서 새로운 기능도 하나씩 익혀가는 재미도 있었습니다</a:t>
            </a:r>
            <a:r>
              <a:rPr lang="en-US" altLang="ko-KR" sz="1400" dirty="0">
                <a:solidFill>
                  <a:srgbClr val="554F4D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algn="l"/>
            <a:endParaRPr lang="ko-KR" altLang="en-US" sz="1400" dirty="0">
              <a:solidFill>
                <a:srgbClr val="554F4D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58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0" y="354501"/>
            <a:ext cx="2219222" cy="848355"/>
            <a:chOff x="811410" y="498756"/>
            <a:chExt cx="2219222" cy="8483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38037-9F81-40BA-A228-F6BEFBE2E34B}"/>
                </a:ext>
              </a:extLst>
            </p:cNvPr>
            <p:cNvSpPr/>
            <p:nvPr/>
          </p:nvSpPr>
          <p:spPr>
            <a:xfrm>
              <a:off x="811410" y="498756"/>
              <a:ext cx="2219222" cy="848355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889166" y="722878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655D5B"/>
                  </a:solidFill>
                </a:rPr>
                <a:t>01 </a:t>
              </a:r>
              <a:r>
                <a:rPr lang="ko-KR" altLang="en-US" sz="2000" dirty="0">
                  <a:solidFill>
                    <a:srgbClr val="655D5B"/>
                  </a:solidFill>
                </a:rPr>
                <a:t>프로젝트 기획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1DD0EB-3029-4AF8-A420-3F4605E2DF38}"/>
              </a:ext>
            </a:extLst>
          </p:cNvPr>
          <p:cNvCxnSpPr>
            <a:cxnSpLocks/>
          </p:cNvCxnSpPr>
          <p:nvPr/>
        </p:nvCxnSpPr>
        <p:spPr>
          <a:xfrm>
            <a:off x="811410" y="354501"/>
            <a:ext cx="0" cy="529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363EC0-C9B8-4FB8-9A83-A504CD00351D}"/>
              </a:ext>
            </a:extLst>
          </p:cNvPr>
          <p:cNvCxnSpPr>
            <a:cxnSpLocks/>
          </p:cNvCxnSpPr>
          <p:nvPr/>
        </p:nvCxnSpPr>
        <p:spPr>
          <a:xfrm>
            <a:off x="811410" y="5503204"/>
            <a:ext cx="2295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4925479-D1CB-41E3-A4C9-CF4EB2DD3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2" y="1877425"/>
            <a:ext cx="2499577" cy="224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5953E7-24C1-492B-A283-A555559F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45" y="1363801"/>
            <a:ext cx="2651990" cy="41303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B4CE84-C495-4B42-BEB6-2D96F9737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01" y="1363801"/>
            <a:ext cx="4374259" cy="409991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1A1ED7-41EE-401C-B9C5-B4CF2A2B9422}"/>
              </a:ext>
            </a:extLst>
          </p:cNvPr>
          <p:cNvSpPr/>
          <p:nvPr/>
        </p:nvSpPr>
        <p:spPr>
          <a:xfrm>
            <a:off x="811410" y="5792528"/>
            <a:ext cx="11085950" cy="763848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84851-904B-478F-B565-5AA06E8ADFB5}"/>
              </a:ext>
            </a:extLst>
          </p:cNvPr>
          <p:cNvSpPr txBox="1"/>
          <p:nvPr/>
        </p:nvSpPr>
        <p:spPr>
          <a:xfrm>
            <a:off x="2637361" y="5943619"/>
            <a:ext cx="691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Ovenapp.io </a:t>
            </a:r>
            <a:r>
              <a:rPr lang="ko-KR" altLang="en-US" sz="2400" dirty="0">
                <a:solidFill>
                  <a:srgbClr val="554F4D"/>
                </a:solidFill>
              </a:rPr>
              <a:t>서비스를 사용하여 페이지 별 기획서 작성</a:t>
            </a:r>
          </a:p>
        </p:txBody>
      </p:sp>
    </p:spTree>
    <p:extLst>
      <p:ext uri="{BB962C8B-B14F-4D97-AF65-F5344CB8AC3E}">
        <p14:creationId xmlns:p14="http://schemas.microsoft.com/office/powerpoint/2010/main" val="129223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0" y="354501"/>
            <a:ext cx="2219222" cy="848355"/>
            <a:chOff x="811410" y="498756"/>
            <a:chExt cx="2219222" cy="8483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38037-9F81-40BA-A228-F6BEFBE2E34B}"/>
                </a:ext>
              </a:extLst>
            </p:cNvPr>
            <p:cNvSpPr/>
            <p:nvPr/>
          </p:nvSpPr>
          <p:spPr>
            <a:xfrm>
              <a:off x="811410" y="498756"/>
              <a:ext cx="2219222" cy="848355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889166" y="722878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01 </a:t>
              </a:r>
              <a:r>
                <a:rPr lang="ko-KR" altLang="en-US" sz="2000" dirty="0">
                  <a:solidFill>
                    <a:schemeClr val="bg1"/>
                  </a:solidFill>
                </a:rPr>
                <a:t>프로젝트 기획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811410" y="5792528"/>
            <a:ext cx="11085950" cy="763848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FE1573-2A48-4C48-8BFF-CE9756833413}"/>
              </a:ext>
            </a:extLst>
          </p:cNvPr>
          <p:cNvSpPr/>
          <p:nvPr/>
        </p:nvSpPr>
        <p:spPr>
          <a:xfrm>
            <a:off x="3030632" y="354501"/>
            <a:ext cx="2219222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2D500-6700-4EA5-96A1-9D25B54F9C2B}"/>
              </a:ext>
            </a:extLst>
          </p:cNvPr>
          <p:cNvSpPr txBox="1"/>
          <p:nvPr/>
        </p:nvSpPr>
        <p:spPr>
          <a:xfrm>
            <a:off x="3106853" y="578623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</a:rPr>
              <a:t>02 Database </a:t>
            </a:r>
            <a:r>
              <a:rPr lang="ko-KR" altLang="en-US" sz="2000" dirty="0">
                <a:solidFill>
                  <a:srgbClr val="554F4D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F40EA-DB69-4636-AA1E-B346BFEF5BE0}"/>
              </a:ext>
            </a:extLst>
          </p:cNvPr>
          <p:cNvSpPr txBox="1"/>
          <p:nvPr/>
        </p:nvSpPr>
        <p:spPr>
          <a:xfrm>
            <a:off x="1635785" y="5758953"/>
            <a:ext cx="9437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spreadsheet </a:t>
            </a:r>
            <a:r>
              <a:rPr lang="ko-KR" altLang="en-US" sz="2400" dirty="0">
                <a:solidFill>
                  <a:srgbClr val="554F4D"/>
                </a:solidFill>
              </a:rPr>
              <a:t>를 통해서 데이터 베이스 테이블 설계</a:t>
            </a:r>
          </a:p>
          <a:p>
            <a:pPr algn="ctr"/>
            <a:r>
              <a:rPr lang="ko-KR" altLang="en-US" sz="2400" dirty="0">
                <a:solidFill>
                  <a:srgbClr val="554F4D"/>
                </a:solidFill>
              </a:rPr>
              <a:t>각 컬럼 타입</a:t>
            </a:r>
            <a:r>
              <a:rPr lang="en-US" altLang="ko-KR" sz="2400" dirty="0">
                <a:solidFill>
                  <a:srgbClr val="554F4D"/>
                </a:solidFill>
              </a:rPr>
              <a:t>, Null</a:t>
            </a:r>
            <a:r>
              <a:rPr lang="ko-KR" altLang="en-US" sz="2400" dirty="0">
                <a:solidFill>
                  <a:srgbClr val="554F4D"/>
                </a:solidFill>
              </a:rPr>
              <a:t>여부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설명 항목 등 이를 기반으로 테이블 생성 쿼리 작성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1DD0EB-3029-4AF8-A420-3F4605E2DF38}"/>
              </a:ext>
            </a:extLst>
          </p:cNvPr>
          <p:cNvCxnSpPr>
            <a:cxnSpLocks/>
          </p:cNvCxnSpPr>
          <p:nvPr/>
        </p:nvCxnSpPr>
        <p:spPr>
          <a:xfrm>
            <a:off x="811410" y="354501"/>
            <a:ext cx="0" cy="529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363EC0-C9B8-4FB8-9A83-A504CD00351D}"/>
              </a:ext>
            </a:extLst>
          </p:cNvPr>
          <p:cNvCxnSpPr>
            <a:cxnSpLocks/>
          </p:cNvCxnSpPr>
          <p:nvPr/>
        </p:nvCxnSpPr>
        <p:spPr>
          <a:xfrm>
            <a:off x="811410" y="5503204"/>
            <a:ext cx="45823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6D1ED04B-181C-45C6-9544-8CFA9BD9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31" y="4610975"/>
            <a:ext cx="892229" cy="892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B3AFD-2A42-418B-87D9-CF8D153C4E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983" y="1245409"/>
            <a:ext cx="6591871" cy="20166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D472BD-9519-4533-BE12-20163887BC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983" y="3295642"/>
            <a:ext cx="6591871" cy="21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0" y="354501"/>
            <a:ext cx="2219222" cy="848355"/>
            <a:chOff x="811410" y="498756"/>
            <a:chExt cx="2219222" cy="8483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38037-9F81-40BA-A228-F6BEFBE2E34B}"/>
                </a:ext>
              </a:extLst>
            </p:cNvPr>
            <p:cNvSpPr/>
            <p:nvPr/>
          </p:nvSpPr>
          <p:spPr>
            <a:xfrm>
              <a:off x="811410" y="498756"/>
              <a:ext cx="2219222" cy="848355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889166" y="722878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01 </a:t>
              </a:r>
              <a:r>
                <a:rPr lang="ko-KR" altLang="en-US" sz="2000" dirty="0">
                  <a:solidFill>
                    <a:schemeClr val="bg1"/>
                  </a:solidFill>
                </a:rPr>
                <a:t>프로젝트 기획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811410" y="5792528"/>
            <a:ext cx="11085950" cy="763848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FE1573-2A48-4C48-8BFF-CE9756833413}"/>
              </a:ext>
            </a:extLst>
          </p:cNvPr>
          <p:cNvSpPr/>
          <p:nvPr/>
        </p:nvSpPr>
        <p:spPr>
          <a:xfrm>
            <a:off x="3030632" y="354501"/>
            <a:ext cx="2219222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2D500-6700-4EA5-96A1-9D25B54F9C2B}"/>
              </a:ext>
            </a:extLst>
          </p:cNvPr>
          <p:cNvSpPr txBox="1"/>
          <p:nvPr/>
        </p:nvSpPr>
        <p:spPr>
          <a:xfrm>
            <a:off x="3106853" y="578623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02 Database </a:t>
            </a:r>
            <a:r>
              <a:rPr lang="ko-KR" altLang="en-US" sz="20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F40EA-DB69-4636-AA1E-B346BFEF5BE0}"/>
              </a:ext>
            </a:extLst>
          </p:cNvPr>
          <p:cNvSpPr txBox="1"/>
          <p:nvPr/>
        </p:nvSpPr>
        <p:spPr>
          <a:xfrm>
            <a:off x="3765374" y="5758953"/>
            <a:ext cx="5178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spreadsheet </a:t>
            </a:r>
            <a:r>
              <a:rPr lang="ko-KR" altLang="en-US" sz="2400" dirty="0">
                <a:solidFill>
                  <a:srgbClr val="554F4D"/>
                </a:solidFill>
              </a:rPr>
              <a:t>를 통해서 </a:t>
            </a:r>
            <a:r>
              <a:rPr lang="en-US" altLang="ko-KR" sz="2400" dirty="0">
                <a:solidFill>
                  <a:srgbClr val="554F4D"/>
                </a:solidFill>
              </a:rPr>
              <a:t>URL </a:t>
            </a:r>
            <a:r>
              <a:rPr lang="ko-KR" altLang="en-US" sz="2400" dirty="0">
                <a:solidFill>
                  <a:srgbClr val="554F4D"/>
                </a:solidFill>
              </a:rPr>
              <a:t>설계</a:t>
            </a:r>
          </a:p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View URL</a:t>
            </a:r>
            <a:r>
              <a:rPr lang="ko-KR" altLang="en-US" sz="2400" dirty="0">
                <a:solidFill>
                  <a:srgbClr val="554F4D"/>
                </a:solidFill>
              </a:rPr>
              <a:t>와 </a:t>
            </a:r>
            <a:r>
              <a:rPr lang="en-US" altLang="ko-KR" sz="2400" dirty="0">
                <a:solidFill>
                  <a:srgbClr val="554F4D"/>
                </a:solidFill>
              </a:rPr>
              <a:t>API URL</a:t>
            </a:r>
            <a:r>
              <a:rPr lang="ko-KR" altLang="en-US" sz="2400" dirty="0">
                <a:solidFill>
                  <a:srgbClr val="554F4D"/>
                </a:solidFill>
              </a:rPr>
              <a:t>을 구분해서 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F8386-D89D-445D-9B46-9AF656251CE3}"/>
              </a:ext>
            </a:extLst>
          </p:cNvPr>
          <p:cNvSpPr/>
          <p:nvPr/>
        </p:nvSpPr>
        <p:spPr>
          <a:xfrm>
            <a:off x="5249853" y="354501"/>
            <a:ext cx="2219222" cy="84835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D583D-9F4E-4120-898E-9238513DC47B}"/>
              </a:ext>
            </a:extLst>
          </p:cNvPr>
          <p:cNvSpPr txBox="1"/>
          <p:nvPr/>
        </p:nvSpPr>
        <p:spPr>
          <a:xfrm>
            <a:off x="5584222" y="57862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</a:rPr>
              <a:t>03 URL </a:t>
            </a:r>
            <a:r>
              <a:rPr lang="ko-KR" altLang="en-US" sz="2000" dirty="0">
                <a:solidFill>
                  <a:srgbClr val="554F4D"/>
                </a:solidFill>
              </a:rPr>
              <a:t>설계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E1A162-0076-47E1-87AF-E5D1FA832AA9}"/>
              </a:ext>
            </a:extLst>
          </p:cNvPr>
          <p:cNvCxnSpPr>
            <a:cxnSpLocks/>
          </p:cNvCxnSpPr>
          <p:nvPr/>
        </p:nvCxnSpPr>
        <p:spPr>
          <a:xfrm>
            <a:off x="811410" y="354501"/>
            <a:ext cx="0" cy="529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BFD09B-F463-4D8F-B3DE-B1B286A215BA}"/>
              </a:ext>
            </a:extLst>
          </p:cNvPr>
          <p:cNvCxnSpPr>
            <a:cxnSpLocks/>
          </p:cNvCxnSpPr>
          <p:nvPr/>
        </p:nvCxnSpPr>
        <p:spPr>
          <a:xfrm>
            <a:off x="811410" y="5503204"/>
            <a:ext cx="68278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685D710-B32D-4817-9596-397CC4687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60" y="4610404"/>
            <a:ext cx="892800" cy="892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919BAE-4C10-4207-9ACC-9C0CE50646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0632" y="1335878"/>
            <a:ext cx="5822185" cy="41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0" y="354501"/>
            <a:ext cx="2219222" cy="848355"/>
            <a:chOff x="811410" y="498756"/>
            <a:chExt cx="2219222" cy="8483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38037-9F81-40BA-A228-F6BEFBE2E34B}"/>
                </a:ext>
              </a:extLst>
            </p:cNvPr>
            <p:cNvSpPr/>
            <p:nvPr/>
          </p:nvSpPr>
          <p:spPr>
            <a:xfrm>
              <a:off x="811410" y="498756"/>
              <a:ext cx="2219222" cy="848355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889166" y="722878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01 </a:t>
              </a:r>
              <a:r>
                <a:rPr lang="ko-KR" altLang="en-US" sz="2000" dirty="0">
                  <a:solidFill>
                    <a:schemeClr val="bg1"/>
                  </a:solidFill>
                </a:rPr>
                <a:t>프로젝트 기획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811410" y="5792528"/>
            <a:ext cx="11085950" cy="763848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FE1573-2A48-4C48-8BFF-CE9756833413}"/>
              </a:ext>
            </a:extLst>
          </p:cNvPr>
          <p:cNvSpPr/>
          <p:nvPr/>
        </p:nvSpPr>
        <p:spPr>
          <a:xfrm>
            <a:off x="3030632" y="354501"/>
            <a:ext cx="2219222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2D500-6700-4EA5-96A1-9D25B54F9C2B}"/>
              </a:ext>
            </a:extLst>
          </p:cNvPr>
          <p:cNvSpPr txBox="1"/>
          <p:nvPr/>
        </p:nvSpPr>
        <p:spPr>
          <a:xfrm>
            <a:off x="3106853" y="578623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02 Database </a:t>
            </a:r>
            <a:r>
              <a:rPr lang="ko-KR" altLang="en-US" sz="20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F40EA-DB69-4636-AA1E-B346BFEF5BE0}"/>
              </a:ext>
            </a:extLst>
          </p:cNvPr>
          <p:cNvSpPr txBox="1"/>
          <p:nvPr/>
        </p:nvSpPr>
        <p:spPr>
          <a:xfrm>
            <a:off x="3367829" y="5758953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spreadsheet</a:t>
            </a:r>
            <a:r>
              <a:rPr lang="ko-KR" altLang="en-US" sz="2400" dirty="0">
                <a:solidFill>
                  <a:srgbClr val="554F4D"/>
                </a:solidFill>
              </a:rPr>
              <a:t>를 통해서 일정 설계</a:t>
            </a:r>
          </a:p>
          <a:p>
            <a:pPr algn="ctr"/>
            <a:r>
              <a:rPr lang="ko-KR" altLang="en-US" sz="2400" dirty="0">
                <a:solidFill>
                  <a:srgbClr val="554F4D"/>
                </a:solidFill>
              </a:rPr>
              <a:t>미리 설계 </a:t>
            </a:r>
            <a:r>
              <a:rPr lang="ko-KR" altLang="en-US" sz="2400" dirty="0" err="1">
                <a:solidFill>
                  <a:srgbClr val="554F4D"/>
                </a:solidFill>
              </a:rPr>
              <a:t>해놓은</a:t>
            </a:r>
            <a:r>
              <a:rPr lang="ko-KR" altLang="en-US" sz="2400" dirty="0">
                <a:solidFill>
                  <a:srgbClr val="554F4D"/>
                </a:solidFill>
              </a:rPr>
              <a:t> 일정에 맞추어 프로젝트 진행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F8386-D89D-445D-9B46-9AF656251CE3}"/>
              </a:ext>
            </a:extLst>
          </p:cNvPr>
          <p:cNvSpPr/>
          <p:nvPr/>
        </p:nvSpPr>
        <p:spPr>
          <a:xfrm>
            <a:off x="5249853" y="354501"/>
            <a:ext cx="2219222" cy="84835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D583D-9F4E-4120-898E-9238513DC47B}"/>
              </a:ext>
            </a:extLst>
          </p:cNvPr>
          <p:cNvSpPr txBox="1"/>
          <p:nvPr/>
        </p:nvSpPr>
        <p:spPr>
          <a:xfrm>
            <a:off x="5584222" y="57862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03 URL </a:t>
            </a:r>
            <a:r>
              <a:rPr lang="ko-KR" altLang="en-US" sz="200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E1A162-0076-47E1-87AF-E5D1FA832AA9}"/>
              </a:ext>
            </a:extLst>
          </p:cNvPr>
          <p:cNvCxnSpPr>
            <a:cxnSpLocks/>
          </p:cNvCxnSpPr>
          <p:nvPr/>
        </p:nvCxnSpPr>
        <p:spPr>
          <a:xfrm>
            <a:off x="811410" y="354501"/>
            <a:ext cx="0" cy="529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BFD09B-F463-4D8F-B3DE-B1B286A215BA}"/>
              </a:ext>
            </a:extLst>
          </p:cNvPr>
          <p:cNvCxnSpPr>
            <a:cxnSpLocks/>
          </p:cNvCxnSpPr>
          <p:nvPr/>
        </p:nvCxnSpPr>
        <p:spPr>
          <a:xfrm>
            <a:off x="811410" y="5503204"/>
            <a:ext cx="9492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87855-6387-4224-8B31-FF33ED2BC07C}"/>
              </a:ext>
            </a:extLst>
          </p:cNvPr>
          <p:cNvSpPr/>
          <p:nvPr/>
        </p:nvSpPr>
        <p:spPr>
          <a:xfrm>
            <a:off x="7469075" y="354501"/>
            <a:ext cx="2219222" cy="848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B5BD5-015E-4AAC-ADD2-0A8C62D71859}"/>
              </a:ext>
            </a:extLst>
          </p:cNvPr>
          <p:cNvSpPr txBox="1"/>
          <p:nvPr/>
        </p:nvSpPr>
        <p:spPr>
          <a:xfrm>
            <a:off x="7852403" y="578624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</a:rPr>
              <a:t>04 </a:t>
            </a:r>
            <a:r>
              <a:rPr lang="ko-KR" altLang="en-US" sz="2000" dirty="0">
                <a:solidFill>
                  <a:srgbClr val="554F4D"/>
                </a:solidFill>
              </a:rPr>
              <a:t>일정설계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416558-1863-46AF-86FD-A5372720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60" y="4610404"/>
            <a:ext cx="892800" cy="892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AC17C9-5DCA-42D8-B18D-7EF3F5FE2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6" y="1376161"/>
            <a:ext cx="1004284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01 </a:t>
            </a:r>
            <a:r>
              <a:rPr lang="ko-KR" altLang="en-US" sz="3600" dirty="0">
                <a:solidFill>
                  <a:srgbClr val="554F4D"/>
                </a:solidFill>
              </a:rPr>
              <a:t>로그인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D88255-B55E-41E0-A6E7-9CB095F2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4217" y="1785422"/>
            <a:ext cx="3657917" cy="402380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374243-EB9D-43C2-82E0-00FF3E4902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8"/>
          <a:stretch/>
        </p:blipFill>
        <p:spPr>
          <a:xfrm>
            <a:off x="622300" y="1785420"/>
            <a:ext cx="3657917" cy="4023809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46AC4C-F13B-4119-ABF6-25F766061CB3}"/>
              </a:ext>
            </a:extLst>
          </p:cNvPr>
          <p:cNvCxnSpPr>
            <a:cxnSpLocks/>
          </p:cNvCxnSpPr>
          <p:nvPr/>
        </p:nvCxnSpPr>
        <p:spPr>
          <a:xfrm>
            <a:off x="7705046" y="3198984"/>
            <a:ext cx="78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8B180E-1DA2-4399-AB8A-69A9905E8958}"/>
              </a:ext>
            </a:extLst>
          </p:cNvPr>
          <p:cNvSpPr txBox="1"/>
          <p:nvPr/>
        </p:nvSpPr>
        <p:spPr>
          <a:xfrm>
            <a:off x="8565390" y="2967460"/>
            <a:ext cx="465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닉네임과 이메일 중복 확인을 통해 중복 계정 생성을 </a:t>
            </a:r>
            <a:endParaRPr lang="en-US" altLang="ko-KR" sz="14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방지합니다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F3486-E02C-4C8A-9691-7A276C71BAB4}"/>
              </a:ext>
            </a:extLst>
          </p:cNvPr>
          <p:cNvSpPr txBox="1"/>
          <p:nvPr/>
        </p:nvSpPr>
        <p:spPr>
          <a:xfrm>
            <a:off x="8610559" y="3866333"/>
            <a:ext cx="465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보안을 위해 사용자가 입력한 비밀번호는 암호화 되어 </a:t>
            </a:r>
            <a:endParaRPr lang="en-US" altLang="ko-KR" sz="14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1400" spc="-150" dirty="0">
                <a:solidFill>
                  <a:srgbClr val="554F4D"/>
                </a:solidFill>
              </a:rPr>
              <a:t>DB</a:t>
            </a:r>
            <a:r>
              <a:rPr lang="ko-KR" altLang="en-US" sz="1400" spc="-150" dirty="0">
                <a:solidFill>
                  <a:srgbClr val="554F4D"/>
                </a:solidFill>
              </a:rPr>
              <a:t>에 저장됩니다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FBB1ED-9EE9-4341-85A5-6101CA29D448}"/>
              </a:ext>
            </a:extLst>
          </p:cNvPr>
          <p:cNvSpPr/>
          <p:nvPr/>
        </p:nvSpPr>
        <p:spPr>
          <a:xfrm>
            <a:off x="8466559" y="312698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B0220A-9C75-4EE4-8793-C1AAF0A4E06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320621" y="4111406"/>
            <a:ext cx="1145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DFAE9F-A788-45C3-85A3-D08E2473C060}"/>
              </a:ext>
            </a:extLst>
          </p:cNvPr>
          <p:cNvSpPr/>
          <p:nvPr/>
        </p:nvSpPr>
        <p:spPr>
          <a:xfrm>
            <a:off x="8466559" y="403940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4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9C59D-B481-4B98-B92A-E556EBA191C3}"/>
              </a:ext>
            </a:extLst>
          </p:cNvPr>
          <p:cNvSpPr txBox="1"/>
          <p:nvPr/>
        </p:nvSpPr>
        <p:spPr>
          <a:xfrm>
            <a:off x="1234706" y="217391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94D90-01A8-4769-8CFD-3BEB8B44C86A}"/>
              </a:ext>
            </a:extLst>
          </p:cNvPr>
          <p:cNvSpPr txBox="1"/>
          <p:nvPr/>
        </p:nvSpPr>
        <p:spPr>
          <a:xfrm>
            <a:off x="1188872" y="15415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CEF3F2-4D50-440E-84D9-0287718DDF57}"/>
              </a:ext>
            </a:extLst>
          </p:cNvPr>
          <p:cNvGrpSpPr/>
          <p:nvPr/>
        </p:nvGrpSpPr>
        <p:grpSpPr>
          <a:xfrm>
            <a:off x="1174012" y="1641501"/>
            <a:ext cx="10675088" cy="2457662"/>
            <a:chOff x="1212112" y="1388840"/>
            <a:chExt cx="10675088" cy="245766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8DE4F5-114D-41A4-BA8F-E4CCEF8F6A6C}"/>
                </a:ext>
              </a:extLst>
            </p:cNvPr>
            <p:cNvSpPr/>
            <p:nvPr/>
          </p:nvSpPr>
          <p:spPr>
            <a:xfrm>
              <a:off x="1212112" y="1702854"/>
              <a:ext cx="10675088" cy="2143648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9F07F-E041-4840-BC44-9502E647113F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DE1514-BFFD-4CD1-B372-4CE10AC884E7}"/>
              </a:ext>
            </a:extLst>
          </p:cNvPr>
          <p:cNvSpPr txBox="1"/>
          <p:nvPr/>
        </p:nvSpPr>
        <p:spPr>
          <a:xfrm>
            <a:off x="1341272" y="16939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9736B-8781-472C-9676-8500AE2B156A}"/>
              </a:ext>
            </a:extLst>
          </p:cNvPr>
          <p:cNvSpPr txBox="1"/>
          <p:nvPr/>
        </p:nvSpPr>
        <p:spPr>
          <a:xfrm>
            <a:off x="811411" y="350594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01 </a:t>
            </a:r>
            <a:r>
              <a:rPr lang="ko-KR" altLang="en-US" sz="3600" dirty="0">
                <a:solidFill>
                  <a:srgbClr val="554F4D"/>
                </a:solidFill>
              </a:rPr>
              <a:t>로그인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CE2A2-FFFE-4BAE-BBEA-F1FD050C835F}"/>
              </a:ext>
            </a:extLst>
          </p:cNvPr>
          <p:cNvSpPr txBox="1"/>
          <p:nvPr/>
        </p:nvSpPr>
        <p:spPr>
          <a:xfrm>
            <a:off x="1234706" y="2378668"/>
            <a:ext cx="10246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보안문제를 위해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 비밀번호가 암호화 되어 저장되도록 진행하였습니다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우선 암호화 메소드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EncryptUtils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생성하고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MessageDigest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클래스를 사용하여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전달받은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message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를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로 변환시키고 다시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를 암호화 시켜주는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md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메소드로 넘겨주었습니다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. Byte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16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진수단위 이기 때문에 이것을 또 다시 문자열로 변환시키는 일을 거쳐야 했고 반복문을 돌려 하나 하나씩 꺼내 연산을 시킵니다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그리고 이 결과를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toHexString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라는 메소드를 통해서 문자열로 만들었습니다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. User Service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KoPubWorld돋움체 Medium" panose="00000600000000000000" pitchFamily="2" charset="-127"/>
              </a:rPr>
              <a:t>에서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EncryptUtils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 만들어 놓은 메소드를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parameter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전달받은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passwore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넣어 최종적으로 암호화를 구현하였습니다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0C00D-F6AF-4756-ADFC-AA07FD2C1D09}"/>
              </a:ext>
            </a:extLst>
          </p:cNvPr>
          <p:cNvSpPr txBox="1"/>
          <p:nvPr/>
        </p:nvSpPr>
        <p:spPr>
          <a:xfrm>
            <a:off x="1249566" y="4939346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5D430-79D8-4241-8B69-8D990BB41354}"/>
              </a:ext>
            </a:extLst>
          </p:cNvPr>
          <p:cNvSpPr txBox="1"/>
          <p:nvPr/>
        </p:nvSpPr>
        <p:spPr>
          <a:xfrm>
            <a:off x="1203732" y="430698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DF6AFC-3642-4FC6-96D5-2D103832BF7F}"/>
              </a:ext>
            </a:extLst>
          </p:cNvPr>
          <p:cNvGrpSpPr/>
          <p:nvPr/>
        </p:nvGrpSpPr>
        <p:grpSpPr>
          <a:xfrm>
            <a:off x="1188872" y="4406932"/>
            <a:ext cx="10675088" cy="1787498"/>
            <a:chOff x="1212112" y="1388840"/>
            <a:chExt cx="10675088" cy="178749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C970A6-BCD3-4F31-8F5D-4CD93B3232FE}"/>
                </a:ext>
              </a:extLst>
            </p:cNvPr>
            <p:cNvSpPr/>
            <p:nvPr/>
          </p:nvSpPr>
          <p:spPr>
            <a:xfrm>
              <a:off x="1212112" y="1702854"/>
              <a:ext cx="10675088" cy="1473484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97BEA2-F69A-45BE-AF34-1AD673560449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A0451F-8984-48F6-AD0E-EFE22414173C}"/>
              </a:ext>
            </a:extLst>
          </p:cNvPr>
          <p:cNvSpPr txBox="1"/>
          <p:nvPr/>
        </p:nvSpPr>
        <p:spPr>
          <a:xfrm>
            <a:off x="2030195" y="4459386"/>
            <a:ext cx="109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97AF2-2585-4425-876F-F5B3D01DE997}"/>
              </a:ext>
            </a:extLst>
          </p:cNvPr>
          <p:cNvSpPr txBox="1"/>
          <p:nvPr/>
        </p:nvSpPr>
        <p:spPr>
          <a:xfrm>
            <a:off x="1249566" y="5144099"/>
            <a:ext cx="1024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Spring Security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통해 보안 강화</a:t>
            </a:r>
            <a:endParaRPr lang="en-US" altLang="ko-KR" sz="1600" dirty="0">
              <a:latin typeface="+mn-ea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비밀번호 찾기 기능 추가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(ver2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예정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) </a:t>
            </a:r>
            <a:endParaRPr lang="ko-KR" altLang="en-US" sz="1600" dirty="0">
              <a:latin typeface="+mn-ea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68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1C166-F05B-4C27-BC9E-8CE8FAC52C75}"/>
              </a:ext>
            </a:extLst>
          </p:cNvPr>
          <p:cNvSpPr txBox="1"/>
          <p:nvPr/>
        </p:nvSpPr>
        <p:spPr>
          <a:xfrm>
            <a:off x="811411" y="35059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02 </a:t>
            </a:r>
            <a:r>
              <a:rPr lang="ko-KR" altLang="en-US" sz="3600" dirty="0">
                <a:solidFill>
                  <a:srgbClr val="554F4D"/>
                </a:solidFill>
              </a:rPr>
              <a:t>메인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커뮤니티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748BE8-8A8B-4DA1-9D67-4D1D38EB13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307" y="2445080"/>
            <a:ext cx="3046378" cy="3412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A529EA-ACDE-4DCC-BF06-82720ACF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7" y="1289076"/>
            <a:ext cx="4067817" cy="5437181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A1D691-FEA1-4BA1-B4ED-38765C4A3F95}"/>
              </a:ext>
            </a:extLst>
          </p:cNvPr>
          <p:cNvCxnSpPr>
            <a:cxnSpLocks/>
          </p:cNvCxnSpPr>
          <p:nvPr/>
        </p:nvCxnSpPr>
        <p:spPr>
          <a:xfrm flipV="1">
            <a:off x="3938628" y="6602753"/>
            <a:ext cx="1273347" cy="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BA1D95-CD48-4C88-8CF8-1C68FFF3261D}"/>
              </a:ext>
            </a:extLst>
          </p:cNvPr>
          <p:cNvSpPr txBox="1"/>
          <p:nvPr/>
        </p:nvSpPr>
        <p:spPr>
          <a:xfrm>
            <a:off x="5355690" y="6448864"/>
            <a:ext cx="465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연필 아이콘을 클릭하면 글을 작성할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E38CB1-965C-44D9-BB8A-0372014D4748}"/>
              </a:ext>
            </a:extLst>
          </p:cNvPr>
          <p:cNvSpPr txBox="1"/>
          <p:nvPr/>
        </p:nvSpPr>
        <p:spPr>
          <a:xfrm>
            <a:off x="5834096" y="5925646"/>
            <a:ext cx="465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사용자가 작성한 커뮤니티 글이 카드 형식으로 보여집니다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C9104B-450E-496A-A03C-E3957C22FC72}"/>
              </a:ext>
            </a:extLst>
          </p:cNvPr>
          <p:cNvSpPr/>
          <p:nvPr/>
        </p:nvSpPr>
        <p:spPr>
          <a:xfrm>
            <a:off x="5211975" y="653075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1058BE-D6A8-4DD6-9398-DCC3B119E43A}"/>
              </a:ext>
            </a:extLst>
          </p:cNvPr>
          <p:cNvCxnSpPr>
            <a:cxnSpLocks/>
          </p:cNvCxnSpPr>
          <p:nvPr/>
        </p:nvCxnSpPr>
        <p:spPr>
          <a:xfrm>
            <a:off x="4003648" y="6069840"/>
            <a:ext cx="175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B2D6333-EE3C-4D5E-9EF0-ABD5AF4603C7}"/>
              </a:ext>
            </a:extLst>
          </p:cNvPr>
          <p:cNvSpPr/>
          <p:nvPr/>
        </p:nvSpPr>
        <p:spPr>
          <a:xfrm>
            <a:off x="5690096" y="600473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2FB45B-4D99-4999-85AC-5F1E901A2E8D}"/>
              </a:ext>
            </a:extLst>
          </p:cNvPr>
          <p:cNvCxnSpPr>
            <a:cxnSpLocks/>
          </p:cNvCxnSpPr>
          <p:nvPr/>
        </p:nvCxnSpPr>
        <p:spPr>
          <a:xfrm>
            <a:off x="2927616" y="2207889"/>
            <a:ext cx="191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FE477C-0215-4B69-954C-D83376A4D548}"/>
              </a:ext>
            </a:extLst>
          </p:cNvPr>
          <p:cNvSpPr txBox="1"/>
          <p:nvPr/>
        </p:nvSpPr>
        <p:spPr>
          <a:xfrm>
            <a:off x="4911928" y="2054000"/>
            <a:ext cx="5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글 내용을 클릭하면  해당 게시글의 디테일 화면으로 이동되고 댓글을 달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B2B7AD-6CCC-49B0-9813-F6B093C26C0F}"/>
              </a:ext>
            </a:extLst>
          </p:cNvPr>
          <p:cNvSpPr/>
          <p:nvPr/>
        </p:nvSpPr>
        <p:spPr>
          <a:xfrm>
            <a:off x="4769307" y="21358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8D941-560A-4BCA-98EE-5DB0204EC369}"/>
              </a:ext>
            </a:extLst>
          </p:cNvPr>
          <p:cNvSpPr txBox="1"/>
          <p:nvPr/>
        </p:nvSpPr>
        <p:spPr>
          <a:xfrm>
            <a:off x="8481956" y="4867814"/>
            <a:ext cx="3624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554F4D"/>
                </a:solidFill>
              </a:rPr>
              <a:t>Ajax</a:t>
            </a:r>
            <a:r>
              <a:rPr lang="ko-KR" altLang="en-US" sz="1400" spc="-150" dirty="0">
                <a:solidFill>
                  <a:srgbClr val="554F4D"/>
                </a:solidFill>
              </a:rPr>
              <a:t>를 통해서 댓글</a:t>
            </a:r>
            <a:r>
              <a:rPr lang="en-US" altLang="ko-KR" sz="1400" spc="-150" dirty="0">
                <a:solidFill>
                  <a:srgbClr val="554F4D"/>
                </a:solidFill>
              </a:rPr>
              <a:t>, </a:t>
            </a:r>
            <a:r>
              <a:rPr lang="ko-KR" altLang="en-US" sz="1400" spc="-150" dirty="0">
                <a:solidFill>
                  <a:srgbClr val="554F4D"/>
                </a:solidFill>
              </a:rPr>
              <a:t>공감하기 기능을 구현했습니다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  <a:p>
            <a:pPr algn="just"/>
            <a:r>
              <a:rPr lang="en-US" altLang="ko-KR" sz="1400" spc="-150" dirty="0">
                <a:solidFill>
                  <a:srgbClr val="554F4D"/>
                </a:solidFill>
              </a:rPr>
              <a:t>Post</a:t>
            </a:r>
            <a:r>
              <a:rPr lang="ko-KR" altLang="en-US" sz="1400" spc="-150" dirty="0">
                <a:solidFill>
                  <a:srgbClr val="554F4D"/>
                </a:solidFill>
              </a:rPr>
              <a:t>마다 댓글과 좋아요 여부 등을 하나의 객체로 </a:t>
            </a:r>
            <a:endParaRPr lang="en-US" altLang="ko-KR" sz="14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저장하기 위해 클래스를 설계하고 적용하였습니다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C89C2A-120B-4674-A651-17EE4B4B8013}"/>
              </a:ext>
            </a:extLst>
          </p:cNvPr>
          <p:cNvCxnSpPr>
            <a:cxnSpLocks/>
          </p:cNvCxnSpPr>
          <p:nvPr/>
        </p:nvCxnSpPr>
        <p:spPr>
          <a:xfrm>
            <a:off x="6298464" y="5237148"/>
            <a:ext cx="207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C26B244-193E-4F35-83A3-F6F4C8E019EC}"/>
              </a:ext>
            </a:extLst>
          </p:cNvPr>
          <p:cNvSpPr/>
          <p:nvPr/>
        </p:nvSpPr>
        <p:spPr>
          <a:xfrm>
            <a:off x="8337956" y="516514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5DEC73-D60A-4FD2-B27A-6162DA69224E}"/>
              </a:ext>
            </a:extLst>
          </p:cNvPr>
          <p:cNvSpPr txBox="1"/>
          <p:nvPr/>
        </p:nvSpPr>
        <p:spPr>
          <a:xfrm>
            <a:off x="9245793" y="2455057"/>
            <a:ext cx="286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글 작성자에게만 수정과 삭제가 가능하도록 </a:t>
            </a:r>
            <a:endParaRPr lang="en-US" altLang="ko-KR" sz="14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버튼을 노출하였습니다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EC869C-7436-4658-A41A-5493E065F983}"/>
              </a:ext>
            </a:extLst>
          </p:cNvPr>
          <p:cNvCxnSpPr>
            <a:cxnSpLocks/>
          </p:cNvCxnSpPr>
          <p:nvPr/>
        </p:nvCxnSpPr>
        <p:spPr>
          <a:xfrm>
            <a:off x="7807100" y="2680945"/>
            <a:ext cx="1301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1235D9B-32DE-43C6-ACA0-FE3DF6AC532E}"/>
              </a:ext>
            </a:extLst>
          </p:cNvPr>
          <p:cNvSpPr/>
          <p:nvPr/>
        </p:nvSpPr>
        <p:spPr>
          <a:xfrm>
            <a:off x="9108489" y="260894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0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9C59D-B481-4B98-B92A-E556EBA191C3}"/>
              </a:ext>
            </a:extLst>
          </p:cNvPr>
          <p:cNvSpPr txBox="1"/>
          <p:nvPr/>
        </p:nvSpPr>
        <p:spPr>
          <a:xfrm>
            <a:off x="1234706" y="217391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94D90-01A8-4769-8CFD-3BEB8B44C86A}"/>
              </a:ext>
            </a:extLst>
          </p:cNvPr>
          <p:cNvSpPr txBox="1"/>
          <p:nvPr/>
        </p:nvSpPr>
        <p:spPr>
          <a:xfrm>
            <a:off x="1188872" y="15415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CEF3F2-4D50-440E-84D9-0287718DDF57}"/>
              </a:ext>
            </a:extLst>
          </p:cNvPr>
          <p:cNvGrpSpPr/>
          <p:nvPr/>
        </p:nvGrpSpPr>
        <p:grpSpPr>
          <a:xfrm>
            <a:off x="1174012" y="1641501"/>
            <a:ext cx="10675088" cy="1787498"/>
            <a:chOff x="1212112" y="1388840"/>
            <a:chExt cx="10675088" cy="178749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8DE4F5-114D-41A4-BA8F-E4CCEF8F6A6C}"/>
                </a:ext>
              </a:extLst>
            </p:cNvPr>
            <p:cNvSpPr/>
            <p:nvPr/>
          </p:nvSpPr>
          <p:spPr>
            <a:xfrm>
              <a:off x="1212112" y="1702854"/>
              <a:ext cx="10675088" cy="1473484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9F07F-E041-4840-BC44-9502E647113F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DE1514-BFFD-4CD1-B372-4CE10AC884E7}"/>
              </a:ext>
            </a:extLst>
          </p:cNvPr>
          <p:cNvSpPr txBox="1"/>
          <p:nvPr/>
        </p:nvSpPr>
        <p:spPr>
          <a:xfrm>
            <a:off x="1341272" y="1693955"/>
            <a:ext cx="244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CE2A2-FFFE-4BAE-BBEA-F1FD050C835F}"/>
              </a:ext>
            </a:extLst>
          </p:cNvPr>
          <p:cNvSpPr txBox="1"/>
          <p:nvPr/>
        </p:nvSpPr>
        <p:spPr>
          <a:xfrm>
            <a:off x="1234706" y="2378668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14EDF-D611-475F-9F99-10D0D6C19DB1}"/>
              </a:ext>
            </a:extLst>
          </p:cNvPr>
          <p:cNvSpPr txBox="1"/>
          <p:nvPr/>
        </p:nvSpPr>
        <p:spPr>
          <a:xfrm>
            <a:off x="811411" y="350594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02 </a:t>
            </a:r>
            <a:r>
              <a:rPr lang="ko-KR" altLang="en-US" sz="3600" dirty="0">
                <a:solidFill>
                  <a:srgbClr val="554F4D"/>
                </a:solidFill>
              </a:rPr>
              <a:t>메인 화면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커뮤니티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162CC-B4A5-4C9A-9AD5-4919C65C61A0}"/>
              </a:ext>
            </a:extLst>
          </p:cNvPr>
          <p:cNvSpPr txBox="1"/>
          <p:nvPr/>
        </p:nvSpPr>
        <p:spPr>
          <a:xfrm>
            <a:off x="1234706" y="428230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4C0E1-CC82-4121-8A89-B5036247DA72}"/>
              </a:ext>
            </a:extLst>
          </p:cNvPr>
          <p:cNvSpPr txBox="1"/>
          <p:nvPr/>
        </p:nvSpPr>
        <p:spPr>
          <a:xfrm>
            <a:off x="1188872" y="364994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C70ECF-DA05-4D0A-8651-28D3D3EBF570}"/>
              </a:ext>
            </a:extLst>
          </p:cNvPr>
          <p:cNvGrpSpPr/>
          <p:nvPr/>
        </p:nvGrpSpPr>
        <p:grpSpPr>
          <a:xfrm>
            <a:off x="1174012" y="3749891"/>
            <a:ext cx="10675088" cy="1787498"/>
            <a:chOff x="1212112" y="1388840"/>
            <a:chExt cx="10675088" cy="17874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2908C8-509C-4773-9675-8465DBC8904A}"/>
                </a:ext>
              </a:extLst>
            </p:cNvPr>
            <p:cNvSpPr/>
            <p:nvPr/>
          </p:nvSpPr>
          <p:spPr>
            <a:xfrm>
              <a:off x="1212112" y="1702854"/>
              <a:ext cx="10675088" cy="1473484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28711F-45E8-4F4D-AE3B-31565B961483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5172EE-2FCD-4A10-8785-967ACEF503E7}"/>
              </a:ext>
            </a:extLst>
          </p:cNvPr>
          <p:cNvSpPr txBox="1"/>
          <p:nvPr/>
        </p:nvSpPr>
        <p:spPr>
          <a:xfrm>
            <a:off x="2015335" y="3802345"/>
            <a:ext cx="109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D4E03C-B06E-4289-85B9-FDA437811F97}"/>
              </a:ext>
            </a:extLst>
          </p:cNvPr>
          <p:cNvSpPr txBox="1"/>
          <p:nvPr/>
        </p:nvSpPr>
        <p:spPr>
          <a:xfrm>
            <a:off x="1234706" y="4487058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현재 이미지를 한 장만 첨부 할 수 있기때문에 여러 장 선택할 수 있도록 기능 보완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검색 기능 구현 추가</a:t>
            </a:r>
            <a:endParaRPr lang="en-US" altLang="ko-KR" sz="1600" dirty="0">
              <a:latin typeface="+mn-ea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GPS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기능을 추가하여 같은 동네 사람들끼리 친목을 도모 할 수 있도록 구현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(ver2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 예정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)</a:t>
            </a:r>
            <a:endParaRPr lang="ko-KR" altLang="en-US" sz="1600" dirty="0">
              <a:latin typeface="+mn-ea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81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39A2D95-036C-4344-BC37-23ED2D0A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622206"/>
            <a:ext cx="5053974" cy="423761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46AC4C-F13B-4119-ABF6-25F766061CB3}"/>
              </a:ext>
            </a:extLst>
          </p:cNvPr>
          <p:cNvCxnSpPr>
            <a:cxnSpLocks/>
          </p:cNvCxnSpPr>
          <p:nvPr/>
        </p:nvCxnSpPr>
        <p:spPr>
          <a:xfrm flipV="1">
            <a:off x="5455966" y="5531182"/>
            <a:ext cx="7085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8B180E-1DA2-4399-AB8A-69A9905E8958}"/>
              </a:ext>
            </a:extLst>
          </p:cNvPr>
          <p:cNvSpPr txBox="1"/>
          <p:nvPr/>
        </p:nvSpPr>
        <p:spPr>
          <a:xfrm>
            <a:off x="6287829" y="5369638"/>
            <a:ext cx="465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연필 아이콘을 클릭하면 일기를 작성할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  <a:endParaRPr lang="ko-KR" altLang="en-US" sz="1400" spc="-150" dirty="0">
              <a:solidFill>
                <a:srgbClr val="554F4D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FBB1ED-9EE9-4341-85A5-6101CA29D448}"/>
              </a:ext>
            </a:extLst>
          </p:cNvPr>
          <p:cNvSpPr/>
          <p:nvPr/>
        </p:nvSpPr>
        <p:spPr>
          <a:xfrm>
            <a:off x="6143829" y="545623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33D3F-FF66-4B52-97DB-146A034839AD}"/>
              </a:ext>
            </a:extLst>
          </p:cNvPr>
          <p:cNvSpPr txBox="1"/>
          <p:nvPr/>
        </p:nvSpPr>
        <p:spPr>
          <a:xfrm>
            <a:off x="811411" y="350594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03 </a:t>
            </a:r>
            <a:r>
              <a:rPr lang="ko-KR" altLang="en-US" sz="3600" dirty="0">
                <a:solidFill>
                  <a:srgbClr val="554F4D"/>
                </a:solidFill>
              </a:rPr>
              <a:t>일기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3ADDC1-D06B-48E8-9896-66B1106F2FC2}"/>
              </a:ext>
            </a:extLst>
          </p:cNvPr>
          <p:cNvCxnSpPr>
            <a:cxnSpLocks/>
          </p:cNvCxnSpPr>
          <p:nvPr/>
        </p:nvCxnSpPr>
        <p:spPr>
          <a:xfrm>
            <a:off x="3795478" y="4918419"/>
            <a:ext cx="191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142298-ADCB-4D34-8FEA-2970A9A3DA6C}"/>
              </a:ext>
            </a:extLst>
          </p:cNvPr>
          <p:cNvSpPr txBox="1"/>
          <p:nvPr/>
        </p:nvSpPr>
        <p:spPr>
          <a:xfrm>
            <a:off x="5779790" y="4645913"/>
            <a:ext cx="55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사용자가 작성한 일기를 달력에 보여집니다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일기 작성 시 선택한 기분 아이콘이 뜨고 아이콘을 클릭하면 일기를 볼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4C4F31B-27DC-4DE7-9F3C-E801CA0179FD}"/>
              </a:ext>
            </a:extLst>
          </p:cNvPr>
          <p:cNvSpPr/>
          <p:nvPr/>
        </p:nvSpPr>
        <p:spPr>
          <a:xfrm>
            <a:off x="5637169" y="484641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F6D3A29-4B66-4D93-BED4-9BA41F932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73" y="1994649"/>
            <a:ext cx="5816771" cy="20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5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3A9202-2F65-41CF-A2A1-943D151443E7}"/>
              </a:ext>
            </a:extLst>
          </p:cNvPr>
          <p:cNvSpPr/>
          <p:nvPr/>
        </p:nvSpPr>
        <p:spPr>
          <a:xfrm>
            <a:off x="862781" y="2105969"/>
            <a:ext cx="4440422" cy="216000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ABOUT ME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2E4C7-30D6-4558-9569-FE4900D4A40D}"/>
              </a:ext>
            </a:extLst>
          </p:cNvPr>
          <p:cNvSpPr txBox="1"/>
          <p:nvPr/>
        </p:nvSpPr>
        <p:spPr>
          <a:xfrm flipH="1">
            <a:off x="903877" y="2207972"/>
            <a:ext cx="196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rgbClr val="554F4D"/>
                </a:solidFill>
              </a:rPr>
              <a:t>윤정민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4B435-641E-4DB3-8B27-439253700503}"/>
              </a:ext>
            </a:extLst>
          </p:cNvPr>
          <p:cNvSpPr txBox="1"/>
          <p:nvPr/>
        </p:nvSpPr>
        <p:spPr>
          <a:xfrm flipH="1">
            <a:off x="906572" y="2712337"/>
            <a:ext cx="223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Yun </a:t>
            </a:r>
            <a:r>
              <a:rPr lang="en-US" altLang="ko-KR" sz="2000" dirty="0" err="1">
                <a:solidFill>
                  <a:srgbClr val="554F4D"/>
                </a:solidFill>
              </a:rPr>
              <a:t>Jeong</a:t>
            </a:r>
            <a:r>
              <a:rPr lang="en-US" altLang="ko-KR" sz="2000" dirty="0">
                <a:solidFill>
                  <a:srgbClr val="554F4D"/>
                </a:solidFill>
              </a:rPr>
              <a:t> Min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235BD-C44A-4336-90DB-750819257B22}"/>
              </a:ext>
            </a:extLst>
          </p:cNvPr>
          <p:cNvSpPr txBox="1"/>
          <p:nvPr/>
        </p:nvSpPr>
        <p:spPr>
          <a:xfrm flipH="1">
            <a:off x="903877" y="3155147"/>
            <a:ext cx="3756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+82 10 2511 6861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1997.10.07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jeongminiee@naver.com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B360E-54F8-4A8E-A30C-6240FD7CEDF5}"/>
              </a:ext>
            </a:extLst>
          </p:cNvPr>
          <p:cNvSpPr txBox="1"/>
          <p:nvPr/>
        </p:nvSpPr>
        <p:spPr>
          <a:xfrm>
            <a:off x="919412" y="4500082"/>
            <a:ext cx="4327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무턱대고 개발자의 길에 뛰어들었고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개발이 아직은 마냥 재밌고 </a:t>
            </a:r>
            <a:r>
              <a:rPr lang="en-US" altLang="ko-KR" sz="1600" dirty="0">
                <a:solidFill>
                  <a:srgbClr val="554F4D"/>
                </a:solidFill>
              </a:rPr>
              <a:t>??</a:t>
            </a: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신입개발자 윤정민 입니다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B3847-EC37-427D-A98B-A6C49C4462FC}"/>
              </a:ext>
            </a:extLst>
          </p:cNvPr>
          <p:cNvSpPr txBox="1"/>
          <p:nvPr/>
        </p:nvSpPr>
        <p:spPr>
          <a:xfrm>
            <a:off x="6125055" y="1715557"/>
            <a:ext cx="1978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54F4D"/>
                </a:solidFill>
              </a:rPr>
              <a:t>Education</a:t>
            </a:r>
            <a:endParaRPr lang="ko-KR" altLang="en-US" sz="3200" b="1" dirty="0">
              <a:solidFill>
                <a:srgbClr val="554F4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5BD63-A8FC-48C7-A2B5-836BC04F49FB}"/>
              </a:ext>
            </a:extLst>
          </p:cNvPr>
          <p:cNvSpPr txBox="1"/>
          <p:nvPr/>
        </p:nvSpPr>
        <p:spPr>
          <a:xfrm>
            <a:off x="6125055" y="3875557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54F4D"/>
                </a:solidFill>
              </a:rPr>
              <a:t>License</a:t>
            </a:r>
            <a:endParaRPr lang="ko-KR" altLang="en-US" sz="3200" b="1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F9626-EA25-4382-AEBD-E364F98DF2D6}"/>
              </a:ext>
            </a:extLst>
          </p:cNvPr>
          <p:cNvSpPr txBox="1"/>
          <p:nvPr/>
        </p:nvSpPr>
        <p:spPr>
          <a:xfrm>
            <a:off x="6125055" y="2279225"/>
            <a:ext cx="3684998" cy="666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/>
              <a:t>2016 </a:t>
            </a:r>
            <a:r>
              <a:rPr lang="ko-KR" altLang="en-US" sz="1600" dirty="0" err="1"/>
              <a:t>남서울대학교</a:t>
            </a:r>
            <a:r>
              <a:rPr lang="ko-KR" altLang="en-US" sz="1600" dirty="0"/>
              <a:t> 산업경영공학과 입학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en-US" altLang="ko-KR" sz="1600" dirty="0"/>
              <a:t>2020 </a:t>
            </a:r>
            <a:r>
              <a:rPr lang="ko-KR" altLang="en-US" sz="1600" dirty="0" err="1"/>
              <a:t>남서울대학교</a:t>
            </a:r>
            <a:r>
              <a:rPr lang="ko-KR" altLang="en-US" sz="1600" dirty="0"/>
              <a:t> 졸업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A32CCA-BE61-4DB8-AC4F-27BF0A7E42B6}"/>
              </a:ext>
            </a:extLst>
          </p:cNvPr>
          <p:cNvSpPr txBox="1"/>
          <p:nvPr/>
        </p:nvSpPr>
        <p:spPr>
          <a:xfrm>
            <a:off x="6125054" y="4460332"/>
            <a:ext cx="4327159" cy="12571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/>
              <a:t>2021 </a:t>
            </a:r>
            <a:r>
              <a:rPr lang="ko-KR" altLang="en-US" sz="1600" dirty="0"/>
              <a:t>컴퓨터활용능력 </a:t>
            </a:r>
            <a:r>
              <a:rPr lang="en-US" altLang="ko-KR" sz="1600" dirty="0"/>
              <a:t>1</a:t>
            </a:r>
            <a:r>
              <a:rPr lang="ko-KR" altLang="en-US" sz="1600" dirty="0"/>
              <a:t>급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en-US" altLang="ko-KR" sz="1600" dirty="0"/>
              <a:t>2019 </a:t>
            </a:r>
            <a:r>
              <a:rPr lang="ko-KR" altLang="en-US" sz="1600" dirty="0"/>
              <a:t>정보기술자격</a:t>
            </a:r>
            <a:r>
              <a:rPr lang="en-US" altLang="ko-KR" sz="1600" dirty="0"/>
              <a:t>(ITQ)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한글엑셀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등급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en-US" altLang="ko-KR" sz="1600" dirty="0"/>
              <a:t>2019 </a:t>
            </a:r>
            <a:r>
              <a:rPr lang="ko-KR" altLang="en-US" sz="1600" dirty="0"/>
              <a:t>정보기술자격</a:t>
            </a:r>
            <a:r>
              <a:rPr lang="en-US" altLang="ko-KR" sz="1600" dirty="0"/>
              <a:t>(ITQ)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한글파워포인트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등급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en-US" altLang="ko-KR" sz="1600" dirty="0"/>
              <a:t>2019</a:t>
            </a:r>
            <a:r>
              <a:rPr lang="ko-KR" altLang="en-US" sz="1600" dirty="0"/>
              <a:t>정보기술자격</a:t>
            </a:r>
            <a:r>
              <a:rPr lang="en-US" altLang="ko-KR" sz="1600" dirty="0"/>
              <a:t>(ITQ)</a:t>
            </a:r>
            <a:r>
              <a:rPr lang="ko-KR" altLang="en-US" sz="1600" dirty="0"/>
              <a:t> 아래한글 </a:t>
            </a:r>
            <a:r>
              <a:rPr lang="en-US" altLang="ko-KR" sz="1600" dirty="0"/>
              <a:t>A</a:t>
            </a:r>
            <a:r>
              <a:rPr lang="ko-KR" altLang="en-US" sz="1600" dirty="0"/>
              <a:t>등급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9C59D-B481-4B98-B92A-E556EBA191C3}"/>
              </a:ext>
            </a:extLst>
          </p:cNvPr>
          <p:cNvSpPr txBox="1"/>
          <p:nvPr/>
        </p:nvSpPr>
        <p:spPr>
          <a:xfrm>
            <a:off x="1234706" y="217391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94D90-01A8-4769-8CFD-3BEB8B44C86A}"/>
              </a:ext>
            </a:extLst>
          </p:cNvPr>
          <p:cNvSpPr txBox="1"/>
          <p:nvPr/>
        </p:nvSpPr>
        <p:spPr>
          <a:xfrm>
            <a:off x="1188872" y="15415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CEF3F2-4D50-440E-84D9-0287718DDF57}"/>
              </a:ext>
            </a:extLst>
          </p:cNvPr>
          <p:cNvGrpSpPr/>
          <p:nvPr/>
        </p:nvGrpSpPr>
        <p:grpSpPr>
          <a:xfrm>
            <a:off x="1174012" y="1641501"/>
            <a:ext cx="10675088" cy="3893292"/>
            <a:chOff x="1212112" y="1388840"/>
            <a:chExt cx="10675088" cy="38932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8DE4F5-114D-41A4-BA8F-E4CCEF8F6A6C}"/>
                </a:ext>
              </a:extLst>
            </p:cNvPr>
            <p:cNvSpPr/>
            <p:nvPr/>
          </p:nvSpPr>
          <p:spPr>
            <a:xfrm>
              <a:off x="1212112" y="1702853"/>
              <a:ext cx="10675088" cy="3579279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9F07F-E041-4840-BC44-9502E647113F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DE1514-BFFD-4CD1-B372-4CE10AC884E7}"/>
              </a:ext>
            </a:extLst>
          </p:cNvPr>
          <p:cNvSpPr txBox="1"/>
          <p:nvPr/>
        </p:nvSpPr>
        <p:spPr>
          <a:xfrm>
            <a:off x="1341272" y="16939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CE2A2-FFFE-4BAE-BBEA-F1FD050C835F}"/>
              </a:ext>
            </a:extLst>
          </p:cNvPr>
          <p:cNvSpPr txBox="1"/>
          <p:nvPr/>
        </p:nvSpPr>
        <p:spPr>
          <a:xfrm>
            <a:off x="1234706" y="2378668"/>
            <a:ext cx="10246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Full Calendar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기능을 구현하는데 이 프로젝트에서 많은 시간이 걸렸습니다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달력 띄우는 것 자체는 쉽게 성공했지만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Full Calendar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자료정보가 많지 않았고 버전이 달라지면서 사용법이 바뀐 부분도 있었습니다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먼저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연동하기 위해 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json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형태로 전달하고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ajax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호출하였습니다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해당 캘린더의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addEvent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메소드를 활용해서 동적으로 이벤트를 등록하여 달력에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DB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데이터가 뜨도록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아이콘을 띄우기 위해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Imageurl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컬럼을 추가하여 일기 작성 시 기분 아이콘을 선택하면 이미지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src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형태로 변환하여 칼럼에 데이터를 삽입했습니다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eventMount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이벤트를 통해서 각각의 이벤트가 화면에 보여지는 타이밍에 해당 날짜의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html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을 수정할 수 있다는 것을 알게 되었습니다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이를 통해서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title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이벤트에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imageurl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데이터를 넣고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html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태그를 사용하여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img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src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title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값을 불러와 아이콘을 띄웠습니다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+mn-ea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아이콘 클릭 시 일기를 보여주는 것에 생각치 못한 변수가 있었습니다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단순하게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data()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함수를 이용하여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postId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넘기는 방식은 먹히지 않았습니다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찾아보니 이벤트에 임의로 추가하고 싶은 속성이 있을 때는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extendedProps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속성을 이용하면 된다는 것을 알게 되었습니다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postId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이벤트를 추가하였고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a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태그를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GET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방식으로  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postId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를 전달해서 디테일 화면으로 넘어갈 수 있도록 하면서 모든 구현에 성공하였습니다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48D4F-93A6-4B8D-AC5A-C8AC2FFAE1E6}"/>
              </a:ext>
            </a:extLst>
          </p:cNvPr>
          <p:cNvSpPr txBox="1"/>
          <p:nvPr/>
        </p:nvSpPr>
        <p:spPr>
          <a:xfrm>
            <a:off x="811411" y="350594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03 </a:t>
            </a:r>
            <a:r>
              <a:rPr lang="ko-KR" altLang="en-US" sz="3600" dirty="0">
                <a:solidFill>
                  <a:srgbClr val="554F4D"/>
                </a:solidFill>
              </a:rPr>
              <a:t>일기</a:t>
            </a:r>
          </a:p>
        </p:txBody>
      </p:sp>
    </p:spTree>
    <p:extLst>
      <p:ext uri="{BB962C8B-B14F-4D97-AF65-F5344CB8AC3E}">
        <p14:creationId xmlns:p14="http://schemas.microsoft.com/office/powerpoint/2010/main" val="1887925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0C565695-A4D6-4874-A2FF-C3C1E8DF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5" b="-3825"/>
          <a:stretch/>
        </p:blipFill>
        <p:spPr>
          <a:xfrm>
            <a:off x="622300" y="1546499"/>
            <a:ext cx="6834701" cy="443446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F35652-52B3-4A2A-ACA0-2E1B9479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0074" y="2479200"/>
            <a:ext cx="3200940" cy="3511287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33D3F-FF66-4B52-97DB-146A034839AD}"/>
              </a:ext>
            </a:extLst>
          </p:cNvPr>
          <p:cNvSpPr txBox="1"/>
          <p:nvPr/>
        </p:nvSpPr>
        <p:spPr>
          <a:xfrm>
            <a:off x="811411" y="350594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04 </a:t>
            </a:r>
            <a:r>
              <a:rPr lang="ko-KR" altLang="en-US" sz="3600" dirty="0">
                <a:solidFill>
                  <a:srgbClr val="554F4D"/>
                </a:solidFill>
              </a:rPr>
              <a:t>마이페이지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3ADDC1-D06B-48E8-9896-66B1106F2FC2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6488327" y="2293686"/>
            <a:ext cx="1202002" cy="1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142298-ADCB-4D34-8FEA-2970A9A3DA6C}"/>
              </a:ext>
            </a:extLst>
          </p:cNvPr>
          <p:cNvSpPr txBox="1"/>
          <p:nvPr/>
        </p:nvSpPr>
        <p:spPr>
          <a:xfrm>
            <a:off x="7784803" y="2153299"/>
            <a:ext cx="5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마이페이지에서 내 정보 수정과 나의 반려동물을 등록할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4C4F31B-27DC-4DE7-9F3C-E801CA0179FD}"/>
              </a:ext>
            </a:extLst>
          </p:cNvPr>
          <p:cNvSpPr/>
          <p:nvPr/>
        </p:nvSpPr>
        <p:spPr>
          <a:xfrm>
            <a:off x="7690329" y="223518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3C7CD5-ADF6-4CE8-9F7F-24A4A9A9809E}"/>
              </a:ext>
            </a:extLst>
          </p:cNvPr>
          <p:cNvCxnSpPr>
            <a:cxnSpLocks/>
          </p:cNvCxnSpPr>
          <p:nvPr/>
        </p:nvCxnSpPr>
        <p:spPr>
          <a:xfrm>
            <a:off x="4212569" y="3676227"/>
            <a:ext cx="760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B8A8B4-0D7F-437D-AF9E-CACBCAB20489}"/>
              </a:ext>
            </a:extLst>
          </p:cNvPr>
          <p:cNvSpPr txBox="1"/>
          <p:nvPr/>
        </p:nvSpPr>
        <p:spPr>
          <a:xfrm>
            <a:off x="5110962" y="3498795"/>
            <a:ext cx="55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등록 된 반려동물은 </a:t>
            </a:r>
            <a:endParaRPr lang="en-US" altLang="ko-KR" sz="14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프로필 사진과 이름이 함께 보여집니다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32FB258-6B4D-4129-9041-F948E1150465}"/>
              </a:ext>
            </a:extLst>
          </p:cNvPr>
          <p:cNvSpPr/>
          <p:nvPr/>
        </p:nvSpPr>
        <p:spPr>
          <a:xfrm>
            <a:off x="4966962" y="360149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2D181E-FDB1-4720-93B8-F1F814475C2C}"/>
              </a:ext>
            </a:extLst>
          </p:cNvPr>
          <p:cNvCxnSpPr>
            <a:cxnSpLocks/>
          </p:cNvCxnSpPr>
          <p:nvPr/>
        </p:nvCxnSpPr>
        <p:spPr>
          <a:xfrm>
            <a:off x="5496170" y="3197999"/>
            <a:ext cx="53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D909C-903B-4278-9EF0-EEE88D909573}"/>
              </a:ext>
            </a:extLst>
          </p:cNvPr>
          <p:cNvSpPr txBox="1"/>
          <p:nvPr/>
        </p:nvSpPr>
        <p:spPr>
          <a:xfrm>
            <a:off x="6096000" y="3049978"/>
            <a:ext cx="5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554F4D"/>
                </a:solidFill>
              </a:rPr>
              <a:t>나의 반려동물을 등록할 수 있습니다</a:t>
            </a:r>
            <a:r>
              <a:rPr lang="en-US" altLang="ko-KR" sz="14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3548D4-CC75-48EB-AE72-9981EA9971EA}"/>
              </a:ext>
            </a:extLst>
          </p:cNvPr>
          <p:cNvSpPr/>
          <p:nvPr/>
        </p:nvSpPr>
        <p:spPr>
          <a:xfrm>
            <a:off x="5995844" y="312121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9C59D-B481-4B98-B92A-E556EBA191C3}"/>
              </a:ext>
            </a:extLst>
          </p:cNvPr>
          <p:cNvSpPr txBox="1"/>
          <p:nvPr/>
        </p:nvSpPr>
        <p:spPr>
          <a:xfrm>
            <a:off x="1234706" y="217391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94D90-01A8-4769-8CFD-3BEB8B44C86A}"/>
              </a:ext>
            </a:extLst>
          </p:cNvPr>
          <p:cNvSpPr txBox="1"/>
          <p:nvPr/>
        </p:nvSpPr>
        <p:spPr>
          <a:xfrm>
            <a:off x="1188872" y="15415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CEF3F2-4D50-440E-84D9-0287718DDF57}"/>
              </a:ext>
            </a:extLst>
          </p:cNvPr>
          <p:cNvGrpSpPr/>
          <p:nvPr/>
        </p:nvGrpSpPr>
        <p:grpSpPr>
          <a:xfrm>
            <a:off x="1174012" y="1641501"/>
            <a:ext cx="10675088" cy="1787498"/>
            <a:chOff x="1212112" y="1388840"/>
            <a:chExt cx="10675088" cy="178749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8DE4F5-114D-41A4-BA8F-E4CCEF8F6A6C}"/>
                </a:ext>
              </a:extLst>
            </p:cNvPr>
            <p:cNvSpPr/>
            <p:nvPr/>
          </p:nvSpPr>
          <p:spPr>
            <a:xfrm>
              <a:off x="1212112" y="1702854"/>
              <a:ext cx="10675088" cy="1473484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9F07F-E041-4840-BC44-9502E647113F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DE1514-BFFD-4CD1-B372-4CE10AC884E7}"/>
              </a:ext>
            </a:extLst>
          </p:cNvPr>
          <p:cNvSpPr txBox="1"/>
          <p:nvPr/>
        </p:nvSpPr>
        <p:spPr>
          <a:xfrm>
            <a:off x="1341272" y="169395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CE2A2-FFFE-4BAE-BBEA-F1FD050C835F}"/>
              </a:ext>
            </a:extLst>
          </p:cNvPr>
          <p:cNvSpPr txBox="1"/>
          <p:nvPr/>
        </p:nvSpPr>
        <p:spPr>
          <a:xfrm>
            <a:off x="1234706" y="2378668"/>
            <a:ext cx="1024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첨부한 이미지를 불러와서 미리 보여주는 것이 은근히 까다로웠습니다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Input file 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태그를 생성하고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자바스크립트의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FileReader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()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함수를 통해 이미지가 로딩되면 이미지 태그의 </a:t>
            </a:r>
            <a:r>
              <a:rPr lang="en-US" altLang="ko-KR" sz="1600" dirty="0" err="1">
                <a:latin typeface="+mn-ea"/>
                <a:cs typeface="KoPubWorld돋움체 Medium" panose="00000600000000000000" pitchFamily="2" charset="-127"/>
              </a:rPr>
              <a:t>src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 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속성이 교체되도록 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162CC-B4A5-4C9A-9AD5-4919C65C61A0}"/>
              </a:ext>
            </a:extLst>
          </p:cNvPr>
          <p:cNvSpPr txBox="1"/>
          <p:nvPr/>
        </p:nvSpPr>
        <p:spPr>
          <a:xfrm>
            <a:off x="1234706" y="4282305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포스트에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 정보가 저장되어야 하는데 처음엔 공감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게시물을 각각 따로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controller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로 처리하였습니다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하지만 이렇게 할 경우 데이터 용량이 커질 수록 지연이 생긴다는 것을 인지하였습니다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의 글정보과 댓글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공감을 같이 저장 할 수 있는 클래스를 만들어서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Post Service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에서 처리되도록 했습니다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4C0E1-CC82-4121-8A89-B5036247DA72}"/>
              </a:ext>
            </a:extLst>
          </p:cNvPr>
          <p:cNvSpPr txBox="1"/>
          <p:nvPr/>
        </p:nvSpPr>
        <p:spPr>
          <a:xfrm>
            <a:off x="1188872" y="364994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Troubleshooting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C70ECF-DA05-4D0A-8651-28D3D3EBF570}"/>
              </a:ext>
            </a:extLst>
          </p:cNvPr>
          <p:cNvGrpSpPr/>
          <p:nvPr/>
        </p:nvGrpSpPr>
        <p:grpSpPr>
          <a:xfrm>
            <a:off x="1174012" y="3749891"/>
            <a:ext cx="10675088" cy="1787498"/>
            <a:chOff x="1212112" y="1388840"/>
            <a:chExt cx="10675088" cy="17874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2908C8-509C-4773-9675-8465DBC8904A}"/>
                </a:ext>
              </a:extLst>
            </p:cNvPr>
            <p:cNvSpPr/>
            <p:nvPr/>
          </p:nvSpPr>
          <p:spPr>
            <a:xfrm>
              <a:off x="1212112" y="1702854"/>
              <a:ext cx="10675088" cy="1473484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28711F-45E8-4F4D-AE3B-31565B961483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5172EE-2FCD-4A10-8785-967ACEF503E7}"/>
              </a:ext>
            </a:extLst>
          </p:cNvPr>
          <p:cNvSpPr txBox="1"/>
          <p:nvPr/>
        </p:nvSpPr>
        <p:spPr>
          <a:xfrm>
            <a:off x="2015335" y="3802345"/>
            <a:ext cx="109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D4E03C-B06E-4289-85B9-FDA437811F97}"/>
              </a:ext>
            </a:extLst>
          </p:cNvPr>
          <p:cNvSpPr txBox="1"/>
          <p:nvPr/>
        </p:nvSpPr>
        <p:spPr>
          <a:xfrm>
            <a:off x="1234706" y="4487058"/>
            <a:ext cx="1024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현재 내 정보 수정과 반려동물 등록 정도로 구현되어 있기 때문에 사용자가 편리하게 커뮤니티를 사용할 수 있도록 편의 기능을 더 활성화 시킬 계획</a:t>
            </a:r>
            <a:endParaRPr lang="en-US" altLang="ko-KR" sz="1600" dirty="0">
              <a:latin typeface="+mn-ea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  <a:cs typeface="KoPubWorld돋움체 Medium" panose="00000600000000000000" pitchFamily="2" charset="-127"/>
              </a:rPr>
              <a:t>팔로잉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/ </a:t>
            </a:r>
            <a:r>
              <a:rPr lang="ko-KR" altLang="en-US" sz="1600" dirty="0" err="1">
                <a:latin typeface="+mn-ea"/>
                <a:cs typeface="KoPubWorld돋움체 Medium" panose="00000600000000000000" pitchFamily="2" charset="-127"/>
              </a:rPr>
              <a:t>팔로워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 기능 구현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(ver2 </a:t>
            </a:r>
            <a:r>
              <a:rPr lang="ko-KR" altLang="en-US" sz="1600" dirty="0">
                <a:latin typeface="+mn-ea"/>
                <a:cs typeface="KoPubWorld돋움체 Medium" panose="00000600000000000000" pitchFamily="2" charset="-127"/>
              </a:rPr>
              <a:t>예정</a:t>
            </a:r>
            <a:r>
              <a:rPr lang="en-US" altLang="ko-KR" sz="1600" dirty="0">
                <a:latin typeface="+mn-ea"/>
                <a:cs typeface="KoPubWorld돋움체 Medium" panose="00000600000000000000" pitchFamily="2" charset="-127"/>
              </a:rPr>
              <a:t>)</a:t>
            </a:r>
            <a:endParaRPr lang="ko-KR" altLang="en-US" sz="1600" dirty="0"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BAFCD-CDDF-4E86-B1D4-A29022BE5F19}"/>
              </a:ext>
            </a:extLst>
          </p:cNvPr>
          <p:cNvSpPr txBox="1"/>
          <p:nvPr/>
        </p:nvSpPr>
        <p:spPr>
          <a:xfrm>
            <a:off x="811411" y="350594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04 </a:t>
            </a:r>
            <a:r>
              <a:rPr lang="ko-KR" altLang="en-US" sz="3600" dirty="0">
                <a:solidFill>
                  <a:srgbClr val="554F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05752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07B2A9-799D-4F58-8CBD-4ABC725C8A8E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프로젝트 진행단계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F63E06-4CEA-4AA9-9ED0-BDEDA9B309AA}"/>
              </a:ext>
            </a:extLst>
          </p:cNvPr>
          <p:cNvGrpSpPr/>
          <p:nvPr/>
        </p:nvGrpSpPr>
        <p:grpSpPr>
          <a:xfrm>
            <a:off x="811410" y="2486617"/>
            <a:ext cx="3635933" cy="523220"/>
            <a:chOff x="279515" y="3388881"/>
            <a:chExt cx="3464802" cy="5232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3564E9-C0A9-4B14-B15F-E2247916F2D2}"/>
                </a:ext>
              </a:extLst>
            </p:cNvPr>
            <p:cNvSpPr/>
            <p:nvPr/>
          </p:nvSpPr>
          <p:spPr>
            <a:xfrm>
              <a:off x="279515" y="3388881"/>
              <a:ext cx="3464802" cy="5232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A532CD-9EBA-4E8D-864A-A34D697F4AF7}"/>
                </a:ext>
              </a:extLst>
            </p:cNvPr>
            <p:cNvSpPr txBox="1"/>
            <p:nvPr/>
          </p:nvSpPr>
          <p:spPr>
            <a:xfrm>
              <a:off x="279515" y="3411291"/>
              <a:ext cx="3450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solidFill>
                    <a:srgbClr val="554F4D"/>
                  </a:solidFill>
                </a:rPr>
                <a:t>기획</a:t>
              </a:r>
            </a:p>
          </p:txBody>
        </p:sp>
      </p:grpSp>
      <p:pic>
        <p:nvPicPr>
          <p:cNvPr id="32" name="그래픽 31" descr="갈매기형 화살표">
            <a:extLst>
              <a:ext uri="{FF2B5EF4-FFF2-40B4-BE49-F238E27FC236}">
                <a16:creationId xmlns:a16="http://schemas.microsoft.com/office/drawing/2014/main" id="{8A20E247-38F3-4AF2-871A-D48F6351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448" y="1442316"/>
            <a:ext cx="523221" cy="523221"/>
          </a:xfrm>
          <a:prstGeom prst="rect">
            <a:avLst/>
          </a:prstGeom>
        </p:spPr>
      </p:pic>
      <p:pic>
        <p:nvPicPr>
          <p:cNvPr id="33" name="그래픽 32" descr="갈매기형 화살표">
            <a:extLst>
              <a:ext uri="{FF2B5EF4-FFF2-40B4-BE49-F238E27FC236}">
                <a16:creationId xmlns:a16="http://schemas.microsoft.com/office/drawing/2014/main" id="{1C96CB68-FA67-4B50-BF27-BFFB3A9B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9412" y="1961421"/>
            <a:ext cx="523221" cy="5232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48D3D-60F3-48B4-BFBD-ADE575E07EDE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0ED40-8F0A-4C96-A6A1-051662146630}"/>
              </a:ext>
            </a:extLst>
          </p:cNvPr>
          <p:cNvSpPr/>
          <p:nvPr/>
        </p:nvSpPr>
        <p:spPr>
          <a:xfrm>
            <a:off x="4444614" y="1967749"/>
            <a:ext cx="3635933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2467-3DBA-4444-8688-01DC2D8046AE}"/>
              </a:ext>
            </a:extLst>
          </p:cNvPr>
          <p:cNvSpPr txBox="1"/>
          <p:nvPr/>
        </p:nvSpPr>
        <p:spPr>
          <a:xfrm>
            <a:off x="4444615" y="1976809"/>
            <a:ext cx="3621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554F4D"/>
                </a:solidFill>
              </a:rPr>
              <a:t>DB/URL </a:t>
            </a:r>
            <a:r>
              <a:rPr lang="ko-KR" altLang="en-US" sz="2600" dirty="0">
                <a:solidFill>
                  <a:srgbClr val="554F4D"/>
                </a:solidFill>
              </a:rPr>
              <a:t>설계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F39D67-4D50-47E7-9AB1-9152F02CBACF}"/>
              </a:ext>
            </a:extLst>
          </p:cNvPr>
          <p:cNvSpPr/>
          <p:nvPr/>
        </p:nvSpPr>
        <p:spPr>
          <a:xfrm>
            <a:off x="8077818" y="1453589"/>
            <a:ext cx="3635933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D29D8-BD47-419E-8F48-623A2B38B8C1}"/>
              </a:ext>
            </a:extLst>
          </p:cNvPr>
          <p:cNvSpPr txBox="1"/>
          <p:nvPr/>
        </p:nvSpPr>
        <p:spPr>
          <a:xfrm>
            <a:off x="8084431" y="1473601"/>
            <a:ext cx="3629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rgbClr val="554F4D"/>
                </a:solidFill>
              </a:rPr>
              <a:t>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0C4E07-85F8-47F5-878B-082FB3922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76" y="3172783"/>
            <a:ext cx="2501634" cy="35508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CFAF61-9BBA-465B-B59A-FAB5A53E16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72"/>
          <a:stretch/>
        </p:blipFill>
        <p:spPr>
          <a:xfrm>
            <a:off x="8179070" y="2095017"/>
            <a:ext cx="3436157" cy="4502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AA68A0-10D7-47DF-871C-4F4C6A92E6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009" y="2692494"/>
            <a:ext cx="3574828" cy="1246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EB3420-1DCC-4248-9865-9F9B24FAA1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2" y="4060174"/>
            <a:ext cx="3586396" cy="19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6662902-9044-4CE0-97C4-9F68EA1BBE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5FDA1-F20F-4290-BBBD-EA9DEDA853C3}"/>
              </a:ext>
            </a:extLst>
          </p:cNvPr>
          <p:cNvSpPr/>
          <p:nvPr/>
        </p:nvSpPr>
        <p:spPr>
          <a:xfrm>
            <a:off x="787400" y="2349000"/>
            <a:ext cx="2160000" cy="216000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22FBE-85C8-4DFF-A715-6DA02198EC8D}"/>
              </a:ext>
            </a:extLst>
          </p:cNvPr>
          <p:cNvSpPr txBox="1"/>
          <p:nvPr/>
        </p:nvSpPr>
        <p:spPr>
          <a:xfrm>
            <a:off x="1040090" y="2951946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MEMO</a:t>
            </a:r>
          </a:p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PROJECT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6F9C7-3E1F-4BF7-8917-8260376D44B7}"/>
              </a:ext>
            </a:extLst>
          </p:cNvPr>
          <p:cNvSpPr txBox="1"/>
          <p:nvPr/>
        </p:nvSpPr>
        <p:spPr>
          <a:xfrm>
            <a:off x="1107416" y="170266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 1.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7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AEEF64-8F67-4FFA-BED4-5E357DA79997}"/>
              </a:ext>
            </a:extLst>
          </p:cNvPr>
          <p:cNvSpPr/>
          <p:nvPr/>
        </p:nvSpPr>
        <p:spPr>
          <a:xfrm>
            <a:off x="4273130" y="3852975"/>
            <a:ext cx="919163" cy="178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80F-0CE3-4AF2-9A80-418838C62F14}"/>
              </a:ext>
            </a:extLst>
          </p:cNvPr>
          <p:cNvSpPr/>
          <p:nvPr/>
        </p:nvSpPr>
        <p:spPr>
          <a:xfrm>
            <a:off x="1812987" y="3415955"/>
            <a:ext cx="1547812" cy="181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0BA93-7658-4FE3-9FF2-F7B1C9B168C2}"/>
              </a:ext>
            </a:extLst>
          </p:cNvPr>
          <p:cNvSpPr/>
          <p:nvPr/>
        </p:nvSpPr>
        <p:spPr>
          <a:xfrm>
            <a:off x="2054649" y="3210747"/>
            <a:ext cx="2066925" cy="181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F76823-FF38-4C13-AC2C-AC4A83977716}"/>
              </a:ext>
            </a:extLst>
          </p:cNvPr>
          <p:cNvGrpSpPr/>
          <p:nvPr/>
        </p:nvGrpSpPr>
        <p:grpSpPr>
          <a:xfrm>
            <a:off x="365760" y="650240"/>
            <a:ext cx="6096000" cy="5557520"/>
            <a:chOff x="5415280" y="650240"/>
            <a:chExt cx="6096000" cy="5557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64963C-DFE6-4663-ACD3-AB496D85D341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1C5C83-0CFE-448D-9A4B-C9DBDF8172C9}"/>
                </a:ext>
              </a:extLst>
            </p:cNvPr>
            <p:cNvSpPr txBox="1"/>
            <p:nvPr/>
          </p:nvSpPr>
          <p:spPr>
            <a:xfrm>
              <a:off x="5813383" y="1951600"/>
              <a:ext cx="56877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655D5B"/>
                  </a:solidFill>
                  <a:latin typeface="+mj-ea"/>
                  <a:ea typeface="+mj-ea"/>
                </a:rPr>
                <a:t>MEMO </a:t>
              </a:r>
              <a:r>
                <a:rPr lang="ko-KR" altLang="en-US" sz="3200" dirty="0">
                  <a:solidFill>
                    <a:srgbClr val="655D5B"/>
                  </a:solidFill>
                  <a:latin typeface="+mj-ea"/>
                  <a:ea typeface="+mj-ea"/>
                </a:rPr>
                <a:t>프로젝트 소개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988AE05-A23B-4B72-8CE4-BBEB003795E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383" y="2760907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B2FA9-DC08-4DEF-A76E-A64EFDBD0AB2}"/>
              </a:ext>
            </a:extLst>
          </p:cNvPr>
          <p:cNvSpPr/>
          <p:nvPr/>
        </p:nvSpPr>
        <p:spPr>
          <a:xfrm>
            <a:off x="7576948" y="0"/>
            <a:ext cx="4615052" cy="685799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닫힌 따옴표">
            <a:extLst>
              <a:ext uri="{FF2B5EF4-FFF2-40B4-BE49-F238E27FC236}">
                <a16:creationId xmlns:a16="http://schemas.microsoft.com/office/drawing/2014/main" id="{3F340C75-F58A-4EFA-B065-76D23972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840" y="69945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4F081-56C1-4626-921A-D003A81E564C}"/>
              </a:ext>
            </a:extLst>
          </p:cNvPr>
          <p:cNvSpPr txBox="1"/>
          <p:nvPr/>
        </p:nvSpPr>
        <p:spPr>
          <a:xfrm>
            <a:off x="8399614" y="862939"/>
            <a:ext cx="266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12540-E0E3-4771-9461-B9D2C994F77D}"/>
              </a:ext>
            </a:extLst>
          </p:cNvPr>
          <p:cNvSpPr txBox="1"/>
          <p:nvPr/>
        </p:nvSpPr>
        <p:spPr>
          <a:xfrm>
            <a:off x="7773995" y="2011249"/>
            <a:ext cx="4220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GitHub</a:t>
            </a: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https://github.com/jeongminie/spring_memo</a:t>
            </a: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기술 스택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framework, Spring boot,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JSTL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Bootstrap, jQuery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Javascript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html</a:t>
            </a:r>
            <a:endParaRPr lang="ko-KR" altLang="en-US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라이센스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GPLv2 or proprietary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Apache License 2.0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 MIT License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jQuery MIT License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Pixabay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71B36-A18D-4AA6-A906-4BE490C9909A}"/>
              </a:ext>
            </a:extLst>
          </p:cNvPr>
          <p:cNvSpPr txBox="1"/>
          <p:nvPr/>
        </p:nvSpPr>
        <p:spPr>
          <a:xfrm>
            <a:off x="115058" y="2927542"/>
            <a:ext cx="6521962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본격적인 개발에 들어가기 앞서 인스타그램 카피 프로젝트와 같이 진행한 </a:t>
            </a:r>
            <a:endParaRPr lang="en-US" altLang="ko-KR" sz="1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개인 웹서비스 메모 프로젝트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자신의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메모를 기록하는 공간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이며 로그인을 기반으로 운용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</a:t>
            </a:r>
            <a:endParaRPr lang="en-US" altLang="ko-KR" sz="1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이미지파일 첨부기능을 구현했습니다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기획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프로젝트 설계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DB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구현을 직접 한 </a:t>
            </a:r>
            <a:r>
              <a:rPr lang="en-US" altLang="ko-KR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인 프로젝트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대단한 기능과 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는 아니지만 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전체적인 흐름을 익히는데 도움이 됐던 </a:t>
            </a:r>
            <a:endParaRPr lang="en-US" altLang="ko-KR" sz="1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프로젝트 입니다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54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43E81E-86D5-4F31-BF82-54BBE741C1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5FDA1-F20F-4290-BBBD-EA9DEDA853C3}"/>
              </a:ext>
            </a:extLst>
          </p:cNvPr>
          <p:cNvSpPr/>
          <p:nvPr/>
        </p:nvSpPr>
        <p:spPr>
          <a:xfrm>
            <a:off x="787400" y="2349000"/>
            <a:ext cx="2160000" cy="216000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22FBE-85C8-4DFF-A715-6DA02198EC8D}"/>
              </a:ext>
            </a:extLst>
          </p:cNvPr>
          <p:cNvSpPr txBox="1"/>
          <p:nvPr/>
        </p:nvSpPr>
        <p:spPr>
          <a:xfrm>
            <a:off x="986389" y="2736502"/>
            <a:ext cx="1762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Instagram</a:t>
            </a:r>
          </a:p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copy</a:t>
            </a:r>
          </a:p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PROJECT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6F9C7-3E1F-4BF7-8917-8260376D44B7}"/>
              </a:ext>
            </a:extLst>
          </p:cNvPr>
          <p:cNvSpPr txBox="1"/>
          <p:nvPr/>
        </p:nvSpPr>
        <p:spPr>
          <a:xfrm>
            <a:off x="1107416" y="170266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 2.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6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2BCE36-E572-401F-AD0C-CD61993ED30F}"/>
              </a:ext>
            </a:extLst>
          </p:cNvPr>
          <p:cNvSpPr/>
          <p:nvPr/>
        </p:nvSpPr>
        <p:spPr>
          <a:xfrm>
            <a:off x="4498902" y="3222873"/>
            <a:ext cx="923998" cy="183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C778E7-194A-4B70-A4C5-5EC6B1941DFE}"/>
              </a:ext>
            </a:extLst>
          </p:cNvPr>
          <p:cNvSpPr/>
          <p:nvPr/>
        </p:nvSpPr>
        <p:spPr>
          <a:xfrm>
            <a:off x="3635670" y="3008312"/>
            <a:ext cx="2187280" cy="183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0D7D72-25E6-437A-AE42-CE4C37C5B0B3}"/>
              </a:ext>
            </a:extLst>
          </p:cNvPr>
          <p:cNvSpPr/>
          <p:nvPr/>
        </p:nvSpPr>
        <p:spPr>
          <a:xfrm>
            <a:off x="2883957" y="3659983"/>
            <a:ext cx="1825203" cy="183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F76823-FF38-4C13-AC2C-AC4A83977716}"/>
              </a:ext>
            </a:extLst>
          </p:cNvPr>
          <p:cNvGrpSpPr/>
          <p:nvPr/>
        </p:nvGrpSpPr>
        <p:grpSpPr>
          <a:xfrm>
            <a:off x="365760" y="650240"/>
            <a:ext cx="6216127" cy="5557520"/>
            <a:chOff x="5415280" y="650240"/>
            <a:chExt cx="6216127" cy="55575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53EAB2-36B1-4A9E-B0A3-0B5329F230D8}"/>
                </a:ext>
              </a:extLst>
            </p:cNvPr>
            <p:cNvSpPr txBox="1"/>
            <p:nvPr/>
          </p:nvSpPr>
          <p:spPr>
            <a:xfrm>
              <a:off x="5683094" y="2947020"/>
              <a:ext cx="5948313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웹서비스에 대한 이해를 높이기 위해서 </a:t>
              </a:r>
              <a:r>
                <a:rPr lang="en-US" altLang="ko-KR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Instagram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을 </a:t>
              </a:r>
              <a:r>
                <a:rPr lang="en-US" altLang="ko-KR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copy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한 프로젝트 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입니다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.</a:t>
              </a:r>
              <a:endParaRPr lang="en-US" altLang="ko-KR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기획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프로젝트 설계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, DB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설계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구현을 직접 한 </a:t>
              </a:r>
              <a:r>
                <a:rPr lang="en-US" altLang="ko-KR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1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인 프로젝트 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입니다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.</a:t>
              </a:r>
            </a:p>
            <a:p>
              <a:pPr algn="ctr"/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로그인을 기반으로 운용되며 타임라인 기능을 중점으로 개발하였습니다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.</a:t>
              </a:r>
            </a:p>
            <a:p>
              <a:pPr algn="ctr"/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주요 기능은 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포스팅</a:t>
              </a:r>
              <a:r>
                <a:rPr lang="en-US" altLang="ko-KR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댓글</a:t>
              </a:r>
              <a:r>
                <a:rPr lang="en-US" altLang="ko-KR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accent1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좋아요 기능</a:t>
              </a:r>
              <a:r>
                <a:rPr lang="ko-KR" altLang="en-US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입니다</a:t>
              </a:r>
              <a:r>
                <a:rPr lang="en-US" altLang="ko-KR" sz="1400" dirty="0">
                  <a:solidFill>
                    <a:srgbClr val="655D5B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400" dirty="0">
                <a:solidFill>
                  <a:srgbClr val="655D5B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64963C-DFE6-4663-ACD3-AB496D85D341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1C5C83-0CFE-448D-9A4B-C9DBDF8172C9}"/>
                </a:ext>
              </a:extLst>
            </p:cNvPr>
            <p:cNvSpPr txBox="1"/>
            <p:nvPr/>
          </p:nvSpPr>
          <p:spPr>
            <a:xfrm>
              <a:off x="5813383" y="1951600"/>
              <a:ext cx="56877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err="1">
                  <a:solidFill>
                    <a:srgbClr val="655D5B"/>
                  </a:solidFill>
                  <a:latin typeface="+mj-ea"/>
                  <a:ea typeface="+mj-ea"/>
                </a:rPr>
                <a:t>Minggram</a:t>
              </a:r>
              <a:r>
                <a:rPr lang="en-US" altLang="ko-KR" sz="3200" dirty="0">
                  <a:solidFill>
                    <a:srgbClr val="655D5B"/>
                  </a:solidFill>
                  <a:latin typeface="+mj-ea"/>
                  <a:ea typeface="+mj-ea"/>
                </a:rPr>
                <a:t> </a:t>
              </a:r>
              <a:r>
                <a:rPr lang="ko-KR" altLang="en-US" sz="3200" dirty="0">
                  <a:solidFill>
                    <a:srgbClr val="655D5B"/>
                  </a:solidFill>
                  <a:latin typeface="+mj-ea"/>
                  <a:ea typeface="+mj-ea"/>
                </a:rPr>
                <a:t>프로젝트 소개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988AE05-A23B-4B72-8CE4-BBEB003795EE}"/>
                </a:ext>
              </a:extLst>
            </p:cNvPr>
            <p:cNvCxnSpPr/>
            <p:nvPr/>
          </p:nvCxnSpPr>
          <p:spPr>
            <a:xfrm>
              <a:off x="5813383" y="2760907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B2FA9-DC08-4DEF-A76E-A64EFDBD0AB2}"/>
              </a:ext>
            </a:extLst>
          </p:cNvPr>
          <p:cNvSpPr/>
          <p:nvPr/>
        </p:nvSpPr>
        <p:spPr>
          <a:xfrm>
            <a:off x="7576948" y="0"/>
            <a:ext cx="4615052" cy="685799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닫힌 따옴표">
            <a:extLst>
              <a:ext uri="{FF2B5EF4-FFF2-40B4-BE49-F238E27FC236}">
                <a16:creationId xmlns:a16="http://schemas.microsoft.com/office/drawing/2014/main" id="{3F340C75-F58A-4EFA-B065-76D23972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840" y="69945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4F081-56C1-4626-921A-D003A81E564C}"/>
              </a:ext>
            </a:extLst>
          </p:cNvPr>
          <p:cNvSpPr txBox="1"/>
          <p:nvPr/>
        </p:nvSpPr>
        <p:spPr>
          <a:xfrm>
            <a:off x="8399614" y="862939"/>
            <a:ext cx="266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12540-E0E3-4771-9461-B9D2C994F77D}"/>
              </a:ext>
            </a:extLst>
          </p:cNvPr>
          <p:cNvSpPr txBox="1"/>
          <p:nvPr/>
        </p:nvSpPr>
        <p:spPr>
          <a:xfrm>
            <a:off x="7773995" y="2011249"/>
            <a:ext cx="4220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GitHub</a:t>
            </a: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  <a:hlinkClick r:id="rId4"/>
              </a:rPr>
              <a:t>https://github.com/jeongminie/spring_minggram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기술 스택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framework, Spring boot,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JSTL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Bootstrap, jQuery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Javascript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html</a:t>
            </a:r>
            <a:endParaRPr lang="ko-KR" altLang="en-US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라이센스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GPLv2 or proprietary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Apache License 2.0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 MIT License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jQuery MIT License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Pixabay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326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6E6278D-6898-4748-94AD-823AC0BC2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5FDA1-F20F-4290-BBBD-EA9DEDA853C3}"/>
              </a:ext>
            </a:extLst>
          </p:cNvPr>
          <p:cNvSpPr/>
          <p:nvPr/>
        </p:nvSpPr>
        <p:spPr>
          <a:xfrm>
            <a:off x="787400" y="2349000"/>
            <a:ext cx="2160000" cy="216000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22FBE-85C8-4DFF-A715-6DA02198EC8D}"/>
              </a:ext>
            </a:extLst>
          </p:cNvPr>
          <p:cNvSpPr txBox="1"/>
          <p:nvPr/>
        </p:nvSpPr>
        <p:spPr>
          <a:xfrm>
            <a:off x="1040090" y="2951946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554F4D"/>
                </a:solidFill>
              </a:rPr>
              <a:t>PetMily</a:t>
            </a:r>
            <a:endParaRPr lang="en-US" altLang="ko-KR" sz="2800" dirty="0">
              <a:solidFill>
                <a:srgbClr val="554F4D"/>
              </a:solidFill>
            </a:endParaRPr>
          </a:p>
          <a:p>
            <a:pPr algn="ctr"/>
            <a:r>
              <a:rPr lang="en-US" altLang="ko-KR" sz="2800" dirty="0">
                <a:solidFill>
                  <a:srgbClr val="554F4D"/>
                </a:solidFill>
              </a:rPr>
              <a:t>PROJECT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6F9C7-3E1F-4BF7-8917-8260376D44B7}"/>
              </a:ext>
            </a:extLst>
          </p:cNvPr>
          <p:cNvSpPr txBox="1"/>
          <p:nvPr/>
        </p:nvSpPr>
        <p:spPr>
          <a:xfrm>
            <a:off x="1107416" y="170266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 3.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40C79-7048-4C30-91E3-6C16ABB45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00" y="4508999"/>
            <a:ext cx="892800" cy="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F85ADF-4C20-482B-8FB4-AA69B7854B49}"/>
              </a:ext>
            </a:extLst>
          </p:cNvPr>
          <p:cNvSpPr/>
          <p:nvPr/>
        </p:nvSpPr>
        <p:spPr>
          <a:xfrm>
            <a:off x="2700338" y="3869227"/>
            <a:ext cx="2376488" cy="176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A3BE5D-FBE2-4EE8-89A4-EA8C304FA681}"/>
              </a:ext>
            </a:extLst>
          </p:cNvPr>
          <p:cNvSpPr/>
          <p:nvPr/>
        </p:nvSpPr>
        <p:spPr>
          <a:xfrm>
            <a:off x="4500564" y="3659142"/>
            <a:ext cx="938212" cy="176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279461-4052-4DDF-B609-3F910B2BCBC9}"/>
              </a:ext>
            </a:extLst>
          </p:cNvPr>
          <p:cNvSpPr/>
          <p:nvPr/>
        </p:nvSpPr>
        <p:spPr>
          <a:xfrm>
            <a:off x="1417120" y="3233738"/>
            <a:ext cx="3237271" cy="176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F76823-FF38-4C13-AC2C-AC4A83977716}"/>
              </a:ext>
            </a:extLst>
          </p:cNvPr>
          <p:cNvGrpSpPr/>
          <p:nvPr/>
        </p:nvGrpSpPr>
        <p:grpSpPr>
          <a:xfrm>
            <a:off x="365760" y="650240"/>
            <a:ext cx="6096000" cy="5557520"/>
            <a:chOff x="5415280" y="650240"/>
            <a:chExt cx="6096000" cy="5557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64963C-DFE6-4663-ACD3-AB496D85D341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655D5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1C5C83-0CFE-448D-9A4B-C9DBDF8172C9}"/>
                </a:ext>
              </a:extLst>
            </p:cNvPr>
            <p:cNvSpPr txBox="1"/>
            <p:nvPr/>
          </p:nvSpPr>
          <p:spPr>
            <a:xfrm>
              <a:off x="5813383" y="1951600"/>
              <a:ext cx="56877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err="1">
                  <a:solidFill>
                    <a:srgbClr val="655D5B"/>
                  </a:solidFill>
                  <a:latin typeface="+mj-ea"/>
                  <a:ea typeface="+mj-ea"/>
                </a:rPr>
                <a:t>PetMily</a:t>
              </a:r>
              <a:r>
                <a:rPr lang="en-US" altLang="ko-KR" sz="3200" dirty="0">
                  <a:solidFill>
                    <a:srgbClr val="655D5B"/>
                  </a:solidFill>
                  <a:latin typeface="+mj-ea"/>
                  <a:ea typeface="+mj-ea"/>
                </a:rPr>
                <a:t> </a:t>
              </a:r>
              <a:r>
                <a:rPr lang="ko-KR" altLang="en-US" sz="3200" dirty="0">
                  <a:solidFill>
                    <a:srgbClr val="655D5B"/>
                  </a:solidFill>
                  <a:latin typeface="+mj-ea"/>
                  <a:ea typeface="+mj-ea"/>
                </a:rPr>
                <a:t>프로젝트 소개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988AE05-A23B-4B72-8CE4-BBEB003795EE}"/>
                </a:ext>
              </a:extLst>
            </p:cNvPr>
            <p:cNvCxnSpPr/>
            <p:nvPr/>
          </p:nvCxnSpPr>
          <p:spPr>
            <a:xfrm>
              <a:off x="5813383" y="2760907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B2FA9-DC08-4DEF-A76E-A64EFDBD0AB2}"/>
              </a:ext>
            </a:extLst>
          </p:cNvPr>
          <p:cNvSpPr/>
          <p:nvPr/>
        </p:nvSpPr>
        <p:spPr>
          <a:xfrm>
            <a:off x="7576948" y="0"/>
            <a:ext cx="4615052" cy="685799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닫힌 따옴표">
            <a:extLst>
              <a:ext uri="{FF2B5EF4-FFF2-40B4-BE49-F238E27FC236}">
                <a16:creationId xmlns:a16="http://schemas.microsoft.com/office/drawing/2014/main" id="{3F340C75-F58A-4EFA-B065-76D23972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840" y="69945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4F081-56C1-4626-921A-D003A81E564C}"/>
              </a:ext>
            </a:extLst>
          </p:cNvPr>
          <p:cNvSpPr txBox="1"/>
          <p:nvPr/>
        </p:nvSpPr>
        <p:spPr>
          <a:xfrm>
            <a:off x="8399614" y="862939"/>
            <a:ext cx="266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12540-E0E3-4771-9461-B9D2C994F77D}"/>
              </a:ext>
            </a:extLst>
          </p:cNvPr>
          <p:cNvSpPr txBox="1"/>
          <p:nvPr/>
        </p:nvSpPr>
        <p:spPr>
          <a:xfrm>
            <a:off x="7773995" y="2011249"/>
            <a:ext cx="4220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GitHub</a:t>
            </a: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https://github.com/jeongminie/spring_project</a:t>
            </a: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기술 스택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framework, Spring boot,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JSTL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Bootstrap, jQuery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Java, </a:t>
            </a:r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Javascript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html</a:t>
            </a:r>
            <a:endParaRPr lang="ko-KR" altLang="en-US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라이센스</a:t>
            </a:r>
            <a:endParaRPr lang="en-US" altLang="ko-KR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Tomcat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Mysql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GPLv2 or proprietary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Spring framework Apache License 2.0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Mybatis</a:t>
            </a:r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 Apache License 2.0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Bootstrap MIT License</a:t>
            </a:r>
          </a:p>
          <a:p>
            <a:r>
              <a:rPr lang="en-US" altLang="ko-KR" sz="1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jQuery MIT License</a:t>
            </a:r>
          </a:p>
          <a:p>
            <a:r>
              <a:rPr lang="en-US" altLang="ko-KR" sz="1400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Pixabay</a:t>
            </a:r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이롭게 바탕체 Medium" panose="020B0600000101010101" pitchFamily="50" charset="-127"/>
              <a:ea typeface="이롭게 바탕체 Medium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A6041-B048-45AA-BCDE-C8E9BDE1D781}"/>
              </a:ext>
            </a:extLst>
          </p:cNvPr>
          <p:cNvSpPr txBox="1"/>
          <p:nvPr/>
        </p:nvSpPr>
        <p:spPr>
          <a:xfrm>
            <a:off x="428606" y="2951945"/>
            <a:ext cx="6443682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반려인 천만시대에 맞추어 반려동물 커뮤니티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어플리케이션 등이 활성화 되고 있습니다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  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반려인들과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소통하고 나의 반려일기와 반려동물 건강상태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를 편리하게 관리 할 수 있는 웹서비스를 계획하였습니다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기획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프로젝트 설계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DB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구현을 직접 한 </a:t>
            </a:r>
            <a:r>
              <a:rPr lang="en-US" altLang="ko-KR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인 프로젝트 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로그인을 기반으로 운용되며 </a:t>
            </a:r>
            <a:r>
              <a:rPr lang="ko-KR" altLang="en-US" sz="1400" dirty="0">
                <a:solidFill>
                  <a:schemeClr val="accent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커뮤니티와 일기작성 기능을 중점</a:t>
            </a:r>
            <a:r>
              <a:rPr lang="ko-KR" altLang="en-US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으로 개발하였습니다</a:t>
            </a:r>
            <a:r>
              <a:rPr lang="en-US" altLang="ko-KR" sz="1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27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11172</TotalTime>
  <Words>1731</Words>
  <Application>Microsoft Office PowerPoint</Application>
  <PresentationFormat>와이드스크린</PresentationFormat>
  <Paragraphs>215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이롭게 바탕체 Medium</vt:lpstr>
      <vt:lpstr>Arial</vt:lpstr>
      <vt:lpstr>Hey August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 정민</cp:lastModifiedBy>
  <cp:revision>56</cp:revision>
  <dcterms:created xsi:type="dcterms:W3CDTF">2020-05-03T01:37:17Z</dcterms:created>
  <dcterms:modified xsi:type="dcterms:W3CDTF">2021-10-28T17:01:49Z</dcterms:modified>
</cp:coreProperties>
</file>