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3" r:id="rId5"/>
    <p:sldId id="259" r:id="rId6"/>
    <p:sldId id="260" r:id="rId7"/>
    <p:sldId id="261" r:id="rId8"/>
    <p:sldId id="267" r:id="rId9"/>
    <p:sldId id="262" r:id="rId10"/>
    <p:sldId id="266" r:id="rId11"/>
    <p:sldId id="263" r:id="rId12"/>
    <p:sldId id="268" r:id="rId13"/>
    <p:sldId id="269" r:id="rId14"/>
    <p:sldId id="264" r:id="rId15"/>
    <p:sldId id="265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" y="1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E0A8-5843-41B7-B258-2A038C932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03BE09-36C7-4A8D-B2C3-11D6A6D9E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568772-E492-4670-A3CE-B9FB5DB02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1FD75FB-5EA3-4EA3-AE27-38B1FCAC2F47}" type="datetimeFigureOut">
              <a:rPr lang="ko-KR" altLang="en-US" smtClean="0"/>
              <a:pPr/>
              <a:t>2020-04-12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C2A94-56F0-471E-BA7C-CB0A62BCD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1FE4C-9FBC-4D3A-9E2C-5308C7AD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569349-87B6-427B-9B4A-2DBDC37C2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801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290B6-109F-4D17-B4F3-1D36868F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3E109C-1717-4516-BC04-24471231D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63B3B-3170-468E-BEFB-F92198017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81FD75FB-5EA3-4EA3-AE27-38B1FCAC2F47}" type="datetimeFigureOut">
              <a:rPr lang="ko-KR" altLang="en-US" smtClean="0"/>
              <a:pPr/>
              <a:t>2020-04-12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EDDFED-807D-40CA-8881-C2E8377A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D060E-2DAA-4486-82AF-6EC0FEC3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6F569349-87B6-427B-9B4A-2DBDC37C2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21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370746-2E0B-4065-A3A0-580E1B603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FF86BB-5224-4984-9642-612A6A1E6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DCF56-893E-49CC-8748-BD572FA9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81FD75FB-5EA3-4EA3-AE27-38B1FCAC2F47}" type="datetimeFigureOut">
              <a:rPr lang="ko-KR" altLang="en-US" smtClean="0"/>
              <a:pPr/>
              <a:t>2020-04-12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D2ECB-1D5A-4F2F-9BF6-AC26CA57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B948E-B663-4810-A250-F3907AC69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6F569349-87B6-427B-9B4A-2DBDC37C2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30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10D08-1E4E-4494-91A0-9F2753FC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0B7B87-A693-4284-9986-1DCA97158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4A43DC-5589-49A3-B62F-DB907358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1FD75FB-5EA3-4EA3-AE27-38B1FCAC2F47}" type="datetimeFigureOut">
              <a:rPr lang="ko-KR" altLang="en-US" smtClean="0"/>
              <a:pPr/>
              <a:t>2020-04-12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142E7E-7A74-46D6-8D6F-BF30B37E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3B5723-2C45-4EF4-B141-E3DF59A6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F569349-87B6-427B-9B4A-2DBDC37C2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65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4F9CB-64E2-4380-AD1E-14D51D173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6F8949-E1EB-4D41-93C1-02D3C2BC2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239CD-5408-41B5-BB9E-08C279B0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FD75FB-5EA3-4EA3-AE27-38B1FCAC2F47}" type="datetimeFigureOut">
              <a:rPr lang="ko-KR" altLang="en-US" smtClean="0"/>
              <a:pPr/>
              <a:t>2020-04-12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5A175A-6496-4105-82FA-B30964D8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9B7299-2C70-4691-BEF8-4A2FA872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569349-87B6-427B-9B4A-2DBDC37C2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36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047F5-CE57-4918-B5A5-11E9F856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DC62CC-740D-4263-BEFB-99C17DFA7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A37E28-9893-44E6-9ADF-C9DD8B472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B6264E-AB22-47E4-AA3C-F60D93F14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75FB-5EA3-4EA3-AE27-38B1FCAC2F47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266695-1578-4594-95A5-92EBBE60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E60594-FA98-4466-80E9-A31E49CE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9349-87B6-427B-9B4A-2DBDC37C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21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2ECFD-FAF6-49AB-BB5D-C2C3722AD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35EFAA-1946-436F-8034-899FFC1A2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9A896F-05FC-4CE6-AC63-86DBC0291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890ADB-B617-4727-ABBF-63DC05628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8BCBAD-15BA-4369-8271-EE4D36FB3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36E188-6EC7-4AA3-A7A2-8363CDD4B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75FB-5EA3-4EA3-AE27-38B1FCAC2F47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7B47F1-76F5-4762-A249-165CBC8E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6762BF-0C18-4AAE-A412-D24A660C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9349-87B6-427B-9B4A-2DBDC37C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45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E0011-50FF-420A-8AC2-6DA9241F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F45170-8467-443D-A898-3C243AC0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FD75FB-5EA3-4EA3-AE27-38B1FCAC2F47}" type="datetimeFigureOut">
              <a:rPr lang="ko-KR" altLang="en-US" smtClean="0"/>
              <a:pPr/>
              <a:t>2020-04-12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F2631F-4F96-4CA1-AA9A-6EA15908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5827A8-7BD2-422B-BA90-9D40F73C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569349-87B6-427B-9B4A-2DBDC37C2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54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E5AE8F-F1D2-46E3-A6A2-9953199B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FD75FB-5EA3-4EA3-AE27-38B1FCAC2F47}" type="datetimeFigureOut">
              <a:rPr lang="ko-KR" altLang="en-US" smtClean="0"/>
              <a:pPr/>
              <a:t>2020-04-12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8BA679-1163-46E2-A053-74601CFB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C57B90-0706-4F41-9008-6B38B562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569349-87B6-427B-9B4A-2DBDC37C2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98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ADE98-8849-42C2-B10D-52E1CA001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F2480B-007B-4635-9C24-90CEA5009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AAD918-B89F-46BF-9A59-0F85C0F2D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E2C49F-6DBF-414D-AE9C-88B1A0A56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1FD75FB-5EA3-4EA3-AE27-38B1FCAC2F47}" type="datetimeFigureOut">
              <a:rPr lang="ko-KR" altLang="en-US" smtClean="0"/>
              <a:pPr/>
              <a:t>2020-04-12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8CAB20-14BE-438A-AE8E-26E3639A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16AC9A-EEB7-45C2-B8D3-9970120F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F569349-87B6-427B-9B4A-2DBDC37C2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82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223F6-93C2-46A4-8C82-55304AB5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5314E8-CA51-45AF-A558-E56B7C7C4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90B5BA-B1F5-4C32-B302-64F765315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2B3427-414D-4982-926C-D762A4AE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81FD75FB-5EA3-4EA3-AE27-38B1FCAC2F47}" type="datetimeFigureOut">
              <a:rPr lang="ko-KR" altLang="en-US" smtClean="0"/>
              <a:pPr/>
              <a:t>2020-04-12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B0E1FA-34DF-4E42-8E79-7AC34F89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3B7402-D3EB-493F-8537-ABB22EAF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6F569349-87B6-427B-9B4A-2DBDC37C2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76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91462E-B31D-4232-A704-869DB30D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D28DD3-7717-4B11-9071-89E82F122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46C19-7395-4C3B-921C-84F4EBB4C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D75FB-5EA3-4EA3-AE27-38B1FCAC2F47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B2D8F-8BAD-482A-ABBE-4D83751DE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ECC6F-745D-4B93-8DE1-29355DA9A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69349-87B6-427B-9B4A-2DBDC37C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1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7EA11-8720-42BD-AB23-DCF5F832C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 w="76200">
            <a:solidFill>
              <a:srgbClr val="FF0000"/>
            </a:solidFill>
          </a:ln>
          <a:effectLst>
            <a:glow rad="101600">
              <a:srgbClr val="FF0000">
                <a:alpha val="40000"/>
              </a:srgbClr>
            </a:glow>
          </a:effectLst>
        </p:spPr>
        <p:txBody>
          <a:bodyPr anchor="ctr"/>
          <a:lstStyle/>
          <a:p>
            <a:r>
              <a:rPr lang="ko-KR" altLang="en-US" dirty="0">
                <a:solidFill>
                  <a:srgbClr val="2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경로 추천을 기반으로 </a:t>
            </a:r>
            <a:r>
              <a:rPr lang="ko-KR" altLang="en-US" dirty="0" err="1">
                <a:solidFill>
                  <a:srgbClr val="2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하는피트니스</a:t>
            </a:r>
            <a:r>
              <a:rPr lang="ko-KR" altLang="en-US" dirty="0">
                <a:solidFill>
                  <a:srgbClr val="2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서비스 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B4014E-4D13-4EC9-A130-A89A12C4A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3649"/>
            <a:ext cx="9144000" cy="1655762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altLang="ko-KR" sz="3100" dirty="0">
                <a:solidFill>
                  <a:srgbClr val="FFFFFF"/>
                </a:solidFill>
              </a:rPr>
              <a:t>10</a:t>
            </a:r>
            <a:r>
              <a:rPr lang="ko-KR" altLang="en-US" sz="3100" dirty="0">
                <a:solidFill>
                  <a:srgbClr val="FFFFFF"/>
                </a:solidFill>
              </a:rPr>
              <a:t>조</a:t>
            </a:r>
            <a:r>
              <a:rPr lang="ko-KR" altLang="en-US" dirty="0">
                <a:solidFill>
                  <a:srgbClr val="FFFFFF"/>
                </a:solidFill>
              </a:rPr>
              <a:t> </a:t>
            </a:r>
            <a:endParaRPr lang="en-US" altLang="ko-KR" dirty="0">
              <a:solidFill>
                <a:srgbClr val="FFFFFF"/>
              </a:solidFill>
            </a:endParaRPr>
          </a:p>
          <a:p>
            <a:pPr algn="r"/>
            <a:r>
              <a:rPr lang="en-US" altLang="ko-KR" dirty="0">
                <a:solidFill>
                  <a:srgbClr val="FFFFFF"/>
                </a:solidFill>
              </a:rPr>
              <a:t>2014075081 </a:t>
            </a:r>
            <a:r>
              <a:rPr lang="ko-KR" altLang="ko-KR" dirty="0">
                <a:solidFill>
                  <a:srgbClr val="FFFFFF"/>
                </a:solidFill>
              </a:rPr>
              <a:t>김명훈</a:t>
            </a:r>
          </a:p>
          <a:p>
            <a:pPr algn="r"/>
            <a:r>
              <a:rPr lang="en-US" altLang="ko-KR" dirty="0">
                <a:solidFill>
                  <a:srgbClr val="FFFFFF"/>
                </a:solidFill>
              </a:rPr>
              <a:t>2018076050 </a:t>
            </a:r>
            <a:r>
              <a:rPr lang="ko-KR" altLang="ko-KR" dirty="0" err="1">
                <a:solidFill>
                  <a:srgbClr val="FFFFFF"/>
                </a:solidFill>
              </a:rPr>
              <a:t>이정모</a:t>
            </a:r>
            <a:endParaRPr lang="ko-KR" altLang="ko-KR" dirty="0">
              <a:solidFill>
                <a:srgbClr val="FFFFFF"/>
              </a:solidFill>
            </a:endParaRPr>
          </a:p>
          <a:p>
            <a:pPr algn="r"/>
            <a:r>
              <a:rPr lang="en-US" altLang="ko-KR" dirty="0">
                <a:solidFill>
                  <a:srgbClr val="FFFFFF"/>
                </a:solidFill>
              </a:rPr>
              <a:t>2011045028 </a:t>
            </a:r>
            <a:r>
              <a:rPr lang="ko-KR" altLang="ko-KR" dirty="0" err="1">
                <a:solidFill>
                  <a:srgbClr val="FFFFFF"/>
                </a:solidFill>
              </a:rPr>
              <a:t>안석현</a:t>
            </a:r>
            <a:endParaRPr lang="ko-KR" altLang="ko-KR" dirty="0">
              <a:solidFill>
                <a:srgbClr val="FFFFFF"/>
              </a:solidFill>
            </a:endParaRPr>
          </a:p>
          <a:p>
            <a:pPr algn="r"/>
            <a:r>
              <a:rPr lang="en-US" altLang="ko-KR" dirty="0">
                <a:solidFill>
                  <a:srgbClr val="FFFFFF"/>
                </a:solidFill>
              </a:rPr>
              <a:t>2018037061 MENG DELIN (</a:t>
            </a:r>
            <a:r>
              <a:rPr lang="ko-KR" altLang="ko-KR" dirty="0" err="1">
                <a:solidFill>
                  <a:srgbClr val="FFFFFF"/>
                </a:solidFill>
              </a:rPr>
              <a:t>맹덕림</a:t>
            </a:r>
            <a:r>
              <a:rPr lang="en-US" altLang="ko-KR" dirty="0">
                <a:solidFill>
                  <a:srgbClr val="FFFFFF"/>
                </a:solidFill>
              </a:rPr>
              <a:t>)</a:t>
            </a:r>
            <a:endParaRPr lang="ko-KR" altLang="ko-KR" dirty="0">
              <a:solidFill>
                <a:srgbClr val="FFFFFF"/>
              </a:solidFill>
            </a:endParaRPr>
          </a:p>
          <a:p>
            <a:pPr algn="r"/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44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E9288-F03F-4465-BA0F-D0409D9D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FFF00"/>
                </a:solidFill>
              </a:rPr>
              <a:t>지형적 특성 파악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490F79-B612-4C37-9DB2-0A5FB6488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rgbClr val="FFFFFF"/>
                </a:solidFill>
              </a:rPr>
              <a:t>사용자가 </a:t>
            </a:r>
            <a:r>
              <a:rPr lang="en-US" altLang="ko-KR" dirty="0">
                <a:solidFill>
                  <a:srgbClr val="FFFFFF"/>
                </a:solidFill>
              </a:rPr>
              <a:t>‘</a:t>
            </a:r>
            <a:r>
              <a:rPr lang="ko-KR" altLang="en-US" dirty="0">
                <a:solidFill>
                  <a:srgbClr val="FFFFFF"/>
                </a:solidFill>
              </a:rPr>
              <a:t>달리기</a:t>
            </a:r>
            <a:r>
              <a:rPr lang="en-US" altLang="ko-KR" dirty="0">
                <a:solidFill>
                  <a:srgbClr val="FFFFFF"/>
                </a:solidFill>
              </a:rPr>
              <a:t>’ </a:t>
            </a:r>
            <a:r>
              <a:rPr lang="ko-KR" altLang="en-US" dirty="0">
                <a:solidFill>
                  <a:srgbClr val="FFFFFF"/>
                </a:solidFill>
              </a:rPr>
              <a:t>상태에 있습니다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>
                <a:solidFill>
                  <a:srgbClr val="FFFFFF"/>
                </a:solidFill>
              </a:rPr>
              <a:t>FREE RUN/RECOMMENDED RUN </a:t>
            </a:r>
            <a:r>
              <a:rPr lang="ko-KR" altLang="en-US" dirty="0">
                <a:solidFill>
                  <a:srgbClr val="FFFFFF"/>
                </a:solidFill>
              </a:rPr>
              <a:t>두가지 다 해당됩니다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rgbClr val="FFFFFF"/>
                </a:solidFill>
              </a:rPr>
              <a:t>사용자의 이동 경로를 파악하는 주기</a:t>
            </a:r>
            <a:r>
              <a:rPr lang="en-US" altLang="ko-KR" dirty="0">
                <a:solidFill>
                  <a:srgbClr val="FFFFFF"/>
                </a:solidFill>
              </a:rPr>
              <a:t>(</a:t>
            </a:r>
            <a:r>
              <a:rPr lang="ko-KR" altLang="en-US" dirty="0">
                <a:solidFill>
                  <a:srgbClr val="FFFFFF"/>
                </a:solidFill>
              </a:rPr>
              <a:t>예</a:t>
            </a:r>
            <a:r>
              <a:rPr lang="en-US" altLang="ko-KR" dirty="0">
                <a:solidFill>
                  <a:srgbClr val="FFFFFF"/>
                </a:solidFill>
              </a:rPr>
              <a:t>:5</a:t>
            </a:r>
            <a:r>
              <a:rPr lang="ko-KR" altLang="en-US" dirty="0">
                <a:solidFill>
                  <a:srgbClr val="FFFFFF"/>
                </a:solidFill>
              </a:rPr>
              <a:t>초</a:t>
            </a:r>
            <a:r>
              <a:rPr lang="en-US" altLang="ko-KR" dirty="0">
                <a:solidFill>
                  <a:srgbClr val="FFFFFF"/>
                </a:solidFill>
              </a:rPr>
              <a:t>)</a:t>
            </a:r>
            <a:r>
              <a:rPr lang="ko-KR" altLang="en-US" dirty="0">
                <a:solidFill>
                  <a:srgbClr val="FFFFFF"/>
                </a:solidFill>
              </a:rPr>
              <a:t>당 한번씩 실행됩니다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rgbClr val="FFFFFF"/>
                </a:solidFill>
              </a:rPr>
              <a:t>짧은 시간 </a:t>
            </a:r>
            <a:r>
              <a:rPr lang="ko-KR" altLang="en-US" dirty="0">
                <a:solidFill>
                  <a:srgbClr val="FF0000"/>
                </a:solidFill>
              </a:rPr>
              <a:t>사용자가 달리는 소리를 녹음</a:t>
            </a:r>
            <a:r>
              <a:rPr lang="ko-KR" altLang="en-US" dirty="0">
                <a:solidFill>
                  <a:srgbClr val="FFFFFF"/>
                </a:solidFill>
              </a:rPr>
              <a:t>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rgbClr val="FFFFFF"/>
                </a:solidFill>
              </a:rPr>
              <a:t>앱 내에서 </a:t>
            </a:r>
            <a:r>
              <a:rPr lang="ko-KR" altLang="en-US" dirty="0">
                <a:solidFill>
                  <a:srgbClr val="FF0000"/>
                </a:solidFill>
              </a:rPr>
              <a:t>기존에 학습된 데이터를 통해 지형을 분류</a:t>
            </a:r>
            <a:r>
              <a:rPr lang="ko-KR" altLang="en-US" dirty="0">
                <a:solidFill>
                  <a:srgbClr val="FFFFFF"/>
                </a:solidFill>
              </a:rPr>
              <a:t>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rgbClr val="FFFFFF"/>
                </a:solidFill>
              </a:rPr>
              <a:t>결과를 이동경로 데이터와 함께 첨부하여 서버로 전송합니다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ko-K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279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717B5-02E0-4752-AF69-14BEA042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2FFF00"/>
                </a:solidFill>
              </a:rPr>
              <a:t>FREE RUN</a:t>
            </a:r>
            <a:endParaRPr lang="ko-KR" altLang="en-US" dirty="0">
              <a:solidFill>
                <a:srgbClr val="2FFF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78AF3-D1CD-45BE-A37B-FB280B740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FF"/>
                </a:solidFill>
              </a:rPr>
              <a:t>달리기 이전 시점에 </a:t>
            </a:r>
            <a:r>
              <a:rPr lang="ko-KR" altLang="en-US" dirty="0">
                <a:solidFill>
                  <a:srgbClr val="FF0000"/>
                </a:solidFill>
              </a:rPr>
              <a:t>추천경로를 제시하지 않습니다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FFFF"/>
                </a:solidFill>
              </a:rPr>
              <a:t>현재 위치와 지금까지 달린 경로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시간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소모 칼로리 등을 알려줍니다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FFFF"/>
                </a:solidFill>
              </a:rPr>
              <a:t>달리는 길에 추천경로가 있을 경우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사용자에게 이를 알려줍니다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16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9C316-D345-4FDA-A465-ACB83D95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2FFF00"/>
                </a:solidFill>
              </a:rPr>
              <a:t>FREE</a:t>
            </a:r>
            <a:r>
              <a:rPr lang="ko-KR" altLang="en-US" dirty="0">
                <a:solidFill>
                  <a:srgbClr val="2FFF00"/>
                </a:solidFill>
              </a:rPr>
              <a:t> </a:t>
            </a:r>
            <a:r>
              <a:rPr lang="en-US" altLang="ko-KR" dirty="0">
                <a:solidFill>
                  <a:srgbClr val="2FFF00"/>
                </a:solidFill>
              </a:rPr>
              <a:t>RUN/</a:t>
            </a:r>
            <a:r>
              <a:rPr lang="ko-KR" altLang="en-US" dirty="0">
                <a:solidFill>
                  <a:srgbClr val="2FFF00"/>
                </a:solidFill>
              </a:rPr>
              <a:t>달리기 종료 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D1EF22-77A7-416E-A10F-28137477B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FF"/>
                </a:solidFill>
              </a:rPr>
              <a:t>사용자에게 해당 </a:t>
            </a:r>
            <a:r>
              <a:rPr lang="ko-KR" altLang="en-US" dirty="0">
                <a:solidFill>
                  <a:srgbClr val="FF0000"/>
                </a:solidFill>
              </a:rPr>
              <a:t>조깅 경험에 대한 평가</a:t>
            </a:r>
            <a:r>
              <a:rPr lang="ko-KR" altLang="en-US" dirty="0">
                <a:solidFill>
                  <a:srgbClr val="FFFFFF"/>
                </a:solidFill>
              </a:rPr>
              <a:t>를 받습니다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FFFF"/>
                </a:solidFill>
              </a:rPr>
              <a:t>달리기 중 서버에서 수집한 경로 정보를 </a:t>
            </a:r>
            <a:r>
              <a:rPr lang="en-US" altLang="ko-KR" dirty="0">
                <a:solidFill>
                  <a:srgbClr val="FFFFFF"/>
                </a:solidFill>
              </a:rPr>
              <a:t>1:N </a:t>
            </a:r>
            <a:r>
              <a:rPr lang="ko-KR" altLang="en-US" dirty="0">
                <a:solidFill>
                  <a:srgbClr val="FFFFFF"/>
                </a:solidFill>
              </a:rPr>
              <a:t>관계로 저장합니다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FFFF"/>
                </a:solidFill>
              </a:rPr>
              <a:t>사용자에게 해당 경로에 대한 통계를 전송합니다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endParaRPr lang="en-US" altLang="ko-KR" dirty="0">
              <a:solidFill>
                <a:srgbClr val="FFFFFF"/>
              </a:solidFill>
            </a:endParaRPr>
          </a:p>
          <a:p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277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9C316-D345-4FDA-A465-ACB83D95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FFF00"/>
                </a:solidFill>
              </a:rPr>
              <a:t>달리기 종료 후</a:t>
            </a:r>
            <a:r>
              <a:rPr lang="en-US" altLang="ko-KR" dirty="0">
                <a:solidFill>
                  <a:srgbClr val="2FFF00"/>
                </a:solidFill>
              </a:rPr>
              <a:t>(</a:t>
            </a:r>
            <a:r>
              <a:rPr lang="ko-KR" altLang="en-US" dirty="0">
                <a:solidFill>
                  <a:srgbClr val="2FFF00"/>
                </a:solidFill>
              </a:rPr>
              <a:t>비동기 처리</a:t>
            </a:r>
            <a:r>
              <a:rPr lang="en-US" altLang="ko-KR" dirty="0">
                <a:solidFill>
                  <a:srgbClr val="2FFF00"/>
                </a:solidFill>
              </a:rPr>
              <a:t>)</a:t>
            </a:r>
            <a:endParaRPr lang="ko-KR" altLang="en-US" dirty="0">
              <a:solidFill>
                <a:srgbClr val="2FFF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D1EF22-77A7-416E-A10F-28137477B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FF"/>
                </a:solidFill>
              </a:rPr>
              <a:t>해당 경로들 가운데에서 </a:t>
            </a:r>
            <a:r>
              <a:rPr lang="ko-KR" altLang="en-US" dirty="0">
                <a:solidFill>
                  <a:srgbClr val="FF0000"/>
                </a:solidFill>
              </a:rPr>
              <a:t>공통 경로가 존재하는 추천경로</a:t>
            </a:r>
            <a:r>
              <a:rPr lang="ko-KR" altLang="en-US" dirty="0">
                <a:solidFill>
                  <a:srgbClr val="FFFFFF"/>
                </a:solidFill>
              </a:rPr>
              <a:t>를 찾습니다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FFFF"/>
                </a:solidFill>
              </a:rPr>
              <a:t>공통 경로가 존재하는 경우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사용자 연령과 체중 등 신체적 정보를 </a:t>
            </a:r>
            <a:r>
              <a:rPr lang="ko-KR" altLang="en-US" dirty="0" err="1">
                <a:solidFill>
                  <a:srgbClr val="FFFFFF"/>
                </a:solidFill>
              </a:rPr>
              <a:t>익명화하여</a:t>
            </a:r>
            <a:r>
              <a:rPr lang="ko-KR" altLang="en-US" dirty="0">
                <a:solidFill>
                  <a:srgbClr val="FFFFFF"/>
                </a:solidFill>
              </a:rPr>
              <a:t> 추천경로에 </a:t>
            </a:r>
            <a:r>
              <a:rPr lang="en-US" altLang="ko-KR" dirty="0">
                <a:solidFill>
                  <a:srgbClr val="FFFFFF"/>
                </a:solidFill>
              </a:rPr>
              <a:t>1:N </a:t>
            </a:r>
            <a:r>
              <a:rPr lang="ko-KR" altLang="en-US" dirty="0">
                <a:solidFill>
                  <a:srgbClr val="FFFFFF"/>
                </a:solidFill>
              </a:rPr>
              <a:t>관계로 생성합니다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FFFF"/>
                </a:solidFill>
              </a:rPr>
              <a:t>이 데이터는 이후 다른 사용자에게 조깅 경로를 추천하는데 이용됩니다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812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F6179-A0D9-4B5C-9B5C-7A69A843A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FFF00"/>
                </a:solidFill>
              </a:rPr>
              <a:t>동적 경로 추천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8CDFB-819D-4506-B699-BD9FAA72F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FF"/>
                </a:solidFill>
              </a:rPr>
              <a:t>달리기 중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근처에 추천경로가 있는지</a:t>
            </a:r>
            <a:r>
              <a:rPr lang="ko-KR" altLang="en-US" dirty="0">
                <a:solidFill>
                  <a:srgbClr val="FFFFFF"/>
                </a:solidFill>
              </a:rPr>
              <a:t> 서버에 질의합니다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r>
              <a:rPr lang="ko-KR" altLang="en-US" dirty="0" err="1">
                <a:solidFill>
                  <a:srgbClr val="FFFFFF"/>
                </a:solidFill>
              </a:rPr>
              <a:t>있을경우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이를 사용자에게 알려줍니다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FFFF"/>
                </a:solidFill>
              </a:rPr>
              <a:t>사용자는 중간에 이를 이용해 달리는 경로를 변경할 수 있습니다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989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A881F-DE50-42A2-BAA1-E9BB544F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2FFF00"/>
                </a:solidFill>
              </a:rPr>
              <a:t>RECOMMENDED COURCE</a:t>
            </a:r>
            <a:endParaRPr lang="ko-KR" altLang="en-US" dirty="0">
              <a:solidFill>
                <a:srgbClr val="2FFF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2E319B-E3CC-4BFA-92AF-12FC3A33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근처의 조깅코스를 추천</a:t>
            </a:r>
            <a:r>
              <a:rPr lang="ko-KR" altLang="en-US" dirty="0">
                <a:solidFill>
                  <a:srgbClr val="FFFFFF"/>
                </a:solidFill>
              </a:rPr>
              <a:t>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FFFF"/>
                </a:solidFill>
              </a:rPr>
              <a:t>비슷한 기록의 사용자를 러닝메이트로 하여 달리는 중에 사용자에게 얼마나 앞서거나 뒤쳐지고 있는지를 알려줍니다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FFFF"/>
                </a:solidFill>
              </a:rPr>
              <a:t>경쟁모드를 활성화 한 경우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해당 코스로 달린 사용자들을 묶어 기록 경쟁을 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894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56507-BBD1-40CE-9C74-85E737F2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FFF00"/>
                </a:solidFill>
              </a:rPr>
              <a:t>조깅 코스 추천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4B19B6-2E68-46A1-8D1E-28EDFC0E7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FF"/>
                </a:solidFill>
              </a:rPr>
              <a:t>조깅을 하기 </a:t>
            </a:r>
            <a:r>
              <a:rPr lang="ko-KR" altLang="en-US" dirty="0">
                <a:solidFill>
                  <a:srgbClr val="FF0000"/>
                </a:solidFill>
              </a:rPr>
              <a:t>이전에 경로를 추천</a:t>
            </a:r>
            <a:r>
              <a:rPr lang="ko-KR" altLang="en-US" dirty="0">
                <a:solidFill>
                  <a:srgbClr val="FFFFFF"/>
                </a:solidFill>
              </a:rPr>
              <a:t>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FFFF"/>
                </a:solidFill>
              </a:rPr>
              <a:t>추천은 </a:t>
            </a:r>
            <a:r>
              <a:rPr lang="ko-KR" altLang="en-US" dirty="0">
                <a:solidFill>
                  <a:srgbClr val="FF0000"/>
                </a:solidFill>
              </a:rPr>
              <a:t>단순 거리를 기준</a:t>
            </a:r>
            <a:r>
              <a:rPr lang="ko-KR" altLang="en-US" dirty="0">
                <a:solidFill>
                  <a:srgbClr val="FFFFFF"/>
                </a:solidFill>
              </a:rPr>
              <a:t>으로 한 추천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인공지능을 이용해 </a:t>
            </a:r>
            <a:r>
              <a:rPr lang="ko-KR" altLang="en-US" dirty="0">
                <a:solidFill>
                  <a:srgbClr val="FF0000"/>
                </a:solidFill>
              </a:rPr>
              <a:t>비슷한 분류의 사용자들에게 얼마나 높은 점수를 얻었는지 연산</a:t>
            </a:r>
            <a:r>
              <a:rPr lang="ko-KR" altLang="en-US" dirty="0">
                <a:solidFill>
                  <a:srgbClr val="FFFFFF"/>
                </a:solidFill>
              </a:rPr>
              <a:t>을 통한 추천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소요 시간을 이용한 추천</a:t>
            </a:r>
            <a:r>
              <a:rPr lang="ko-KR" altLang="en-US" dirty="0">
                <a:solidFill>
                  <a:srgbClr val="FFFFFF"/>
                </a:solidFill>
              </a:rPr>
              <a:t> 등의 방법을 사용자가 선택하도록 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FFFF"/>
                </a:solidFill>
              </a:rPr>
              <a:t>이 화면에서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비슷한 조건의 사람의 경우 시간이 얼마나 걸렸는지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최고기록이 누가 세웠고 얼마나 걸렸는지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해당 경로를 이용하는 사람이 얼마나 많은지를 알려줍니다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endParaRPr lang="en-US" altLang="ko-KR" dirty="0">
              <a:solidFill>
                <a:srgbClr val="FFFFFF"/>
              </a:solidFill>
            </a:endParaRPr>
          </a:p>
          <a:p>
            <a:endParaRPr lang="en-US" altLang="ko-K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495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A04CD-6703-4A72-9959-F3E691B5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FFF00"/>
                </a:solidFill>
              </a:rPr>
              <a:t>달리기 중</a:t>
            </a:r>
            <a:r>
              <a:rPr lang="en-US" altLang="ko-KR" dirty="0">
                <a:solidFill>
                  <a:srgbClr val="2FFF00"/>
                </a:solidFill>
              </a:rPr>
              <a:t>(</a:t>
            </a:r>
            <a:r>
              <a:rPr lang="ko-KR" altLang="en-US" dirty="0">
                <a:solidFill>
                  <a:srgbClr val="2FFF00"/>
                </a:solidFill>
              </a:rPr>
              <a:t>러닝메이트</a:t>
            </a:r>
            <a:r>
              <a:rPr lang="en-US" altLang="ko-KR" dirty="0">
                <a:solidFill>
                  <a:srgbClr val="2FFF00"/>
                </a:solidFill>
              </a:rPr>
              <a:t>)</a:t>
            </a:r>
            <a:endParaRPr lang="ko-KR" altLang="en-US" dirty="0">
              <a:solidFill>
                <a:srgbClr val="2FFF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EAD1D-C057-41BB-A28A-84B348965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FF"/>
                </a:solidFill>
              </a:rPr>
              <a:t>달리는 중 해당 추천경로를 이용한 사용자 기록 가운데 자신과 </a:t>
            </a:r>
            <a:r>
              <a:rPr lang="ko-KR" altLang="en-US" dirty="0">
                <a:solidFill>
                  <a:srgbClr val="FF0000"/>
                </a:solidFill>
              </a:rPr>
              <a:t>가장 가까운 이용자의 기록</a:t>
            </a:r>
            <a:r>
              <a:rPr lang="ko-KR" altLang="en-US" dirty="0">
                <a:solidFill>
                  <a:srgbClr val="FFFFFF"/>
                </a:solidFill>
              </a:rPr>
              <a:t>을 가져옵니다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FFFF"/>
                </a:solidFill>
              </a:rPr>
              <a:t>해당 사용자의 경과 시간당 위치를 일정한 주기로 사용자에게 알려줍니다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607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9C316-D345-4FDA-A465-ACB83D95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2FFF00"/>
                </a:solidFill>
              </a:rPr>
              <a:t>RECOMMENDED RUN/</a:t>
            </a:r>
            <a:r>
              <a:rPr lang="ko-KR" altLang="en-US" dirty="0">
                <a:solidFill>
                  <a:srgbClr val="2FFF00"/>
                </a:solidFill>
              </a:rPr>
              <a:t>달리기 종료 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D1EF22-77A7-416E-A10F-28137477B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FF"/>
                </a:solidFill>
              </a:rPr>
              <a:t>사용자에게 해당 조깅 경험에 대한 </a:t>
            </a:r>
            <a:r>
              <a:rPr lang="ko-KR" altLang="en-US" dirty="0">
                <a:solidFill>
                  <a:srgbClr val="FF0000"/>
                </a:solidFill>
              </a:rPr>
              <a:t>평가를 받습니다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FFFF"/>
                </a:solidFill>
              </a:rPr>
              <a:t>평가와 함께 사용자의 기록을 서버에 등록합니다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FFFF"/>
                </a:solidFill>
              </a:rPr>
              <a:t>사용자에게 해당 경로에 대한 통계를 전송합니다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FFFF"/>
                </a:solidFill>
              </a:rPr>
              <a:t>경쟁모드를 활성화 한 사용자의 경우 자신의 등수와 </a:t>
            </a:r>
            <a:r>
              <a:rPr lang="en-US" altLang="ko-KR" dirty="0">
                <a:solidFill>
                  <a:srgbClr val="FFFFFF"/>
                </a:solidFill>
              </a:rPr>
              <a:t>1</a:t>
            </a:r>
            <a:r>
              <a:rPr lang="ko-KR" altLang="en-US" dirty="0">
                <a:solidFill>
                  <a:srgbClr val="FFFFFF"/>
                </a:solidFill>
              </a:rPr>
              <a:t>위와의 기록 차이 등을 함께 보여줍니다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endParaRPr lang="en-US" altLang="ko-KR" dirty="0">
              <a:solidFill>
                <a:srgbClr val="FFFFFF"/>
              </a:solidFill>
            </a:endParaRPr>
          </a:p>
          <a:p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46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2BF3B-E8ED-4541-BF18-60255DD9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FFF00"/>
                </a:solidFill>
              </a:rPr>
              <a:t>아이디어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7F9D3-D1E4-4FE6-BA88-A7F2C4452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FF"/>
                </a:solidFill>
              </a:rPr>
              <a:t>피트니스 앱을 만들려는 목표에서 시작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ko-KR" altLang="en-US" dirty="0">
                <a:solidFill>
                  <a:srgbClr val="FFFFFF"/>
                </a:solidFill>
              </a:rPr>
              <a:t>사람들이 </a:t>
            </a:r>
            <a:r>
              <a:rPr lang="ko-KR" altLang="en-US" dirty="0">
                <a:solidFill>
                  <a:srgbClr val="FF0000"/>
                </a:solidFill>
              </a:rPr>
              <a:t>조깅하는 길은 결국 비슷비슷</a:t>
            </a:r>
            <a:r>
              <a:rPr lang="ko-KR" altLang="en-US" dirty="0">
                <a:solidFill>
                  <a:srgbClr val="FFFFFF"/>
                </a:solidFill>
              </a:rPr>
              <a:t>하다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FFFF"/>
                </a:solidFill>
              </a:rPr>
              <a:t>시스템적으로 </a:t>
            </a:r>
            <a:r>
              <a:rPr lang="ko-KR" altLang="en-US" dirty="0">
                <a:solidFill>
                  <a:srgbClr val="FF0000"/>
                </a:solidFill>
              </a:rPr>
              <a:t>사람들이 자주 달리는 경로를 묶어서 추천경로로</a:t>
            </a:r>
            <a:r>
              <a:rPr lang="ko-KR" altLang="en-US" dirty="0">
                <a:solidFill>
                  <a:srgbClr val="FFFFFF"/>
                </a:solidFill>
              </a:rPr>
              <a:t> 제공</a:t>
            </a:r>
            <a:endParaRPr lang="en-US" altLang="ko-KR" dirty="0">
              <a:solidFill>
                <a:srgbClr val="FFFFFF"/>
              </a:solidFill>
            </a:endParaRPr>
          </a:p>
          <a:p>
            <a:endParaRPr lang="en-US" altLang="ko-K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00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F5009-A819-46D6-82F7-9FED3627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FFF00"/>
                </a:solidFill>
              </a:rPr>
              <a:t>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04CCA-7807-448D-AC00-DE62FB291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FF"/>
                </a:solidFill>
              </a:rPr>
              <a:t>핸드폰 </a:t>
            </a:r>
            <a:r>
              <a:rPr lang="ko-KR" altLang="en-US" dirty="0" err="1">
                <a:solidFill>
                  <a:srgbClr val="FF0000"/>
                </a:solidFill>
              </a:rPr>
              <a:t>자이로</a:t>
            </a:r>
            <a:r>
              <a:rPr lang="ko-KR" altLang="en-US" dirty="0">
                <a:solidFill>
                  <a:srgbClr val="FF0000"/>
                </a:solidFill>
              </a:rPr>
              <a:t> 센서와 위치정보</a:t>
            </a:r>
            <a:r>
              <a:rPr lang="ko-KR" altLang="en-US" dirty="0">
                <a:solidFill>
                  <a:srgbClr val="FFFFFF"/>
                </a:solidFill>
              </a:rPr>
              <a:t>를 이용한 피트니스 서비스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ko-KR" altLang="en-US" dirty="0">
                <a:solidFill>
                  <a:srgbClr val="FFFFFF"/>
                </a:solidFill>
              </a:rPr>
              <a:t>사용자 </a:t>
            </a:r>
            <a:r>
              <a:rPr lang="ko-KR" altLang="en-US" dirty="0">
                <a:solidFill>
                  <a:srgbClr val="FF0000"/>
                </a:solidFill>
              </a:rPr>
              <a:t>신체정보와 지형 등에 대한 정보를 바탕으로 조깅 경로를 추천</a:t>
            </a:r>
            <a:r>
              <a:rPr lang="ko-KR" altLang="en-US" dirty="0">
                <a:solidFill>
                  <a:srgbClr val="FFFFFF"/>
                </a:solidFill>
              </a:rPr>
              <a:t>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FFFF"/>
                </a:solidFill>
              </a:rPr>
              <a:t>같은 경로를 달리는 사람을 묶어 기록으로 경쟁을 유발하거나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ko-KR" altLang="en-US" dirty="0">
                <a:solidFill>
                  <a:srgbClr val="FFFFFF"/>
                </a:solidFill>
              </a:rPr>
              <a:t>비슷한 정도의 신체적 조건을 가진 사람을 가상의 러닝 파트너로 삼아 페이스 조절을 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462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D0878-470F-4E9E-AE33-5831FBD6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FFF00"/>
                </a:solidFill>
              </a:rPr>
              <a:t>서비스 구성도</a:t>
            </a:r>
            <a:r>
              <a:rPr lang="en-US" altLang="ko-KR" dirty="0">
                <a:solidFill>
                  <a:srgbClr val="2FFF00"/>
                </a:solidFill>
              </a:rPr>
              <a:t>(</a:t>
            </a:r>
            <a:r>
              <a:rPr lang="ko-KR" altLang="en-US" dirty="0">
                <a:solidFill>
                  <a:srgbClr val="2FFF00"/>
                </a:solidFill>
              </a:rPr>
              <a:t>예상</a:t>
            </a:r>
            <a:r>
              <a:rPr lang="en-US" altLang="ko-KR" dirty="0">
                <a:solidFill>
                  <a:srgbClr val="2FFF00"/>
                </a:solidFill>
              </a:rPr>
              <a:t>)</a:t>
            </a:r>
            <a:endParaRPr lang="ko-KR" altLang="en-US" dirty="0">
              <a:solidFill>
                <a:srgbClr val="2FFF00"/>
              </a:solidFill>
            </a:endParaRPr>
          </a:p>
        </p:txBody>
      </p:sp>
      <p:pic>
        <p:nvPicPr>
          <p:cNvPr id="4" name="내용 개체 틀 3" descr="스크린샷이(가) 표시된 사진&#10;&#10;자동 생성된 설명">
            <a:extLst>
              <a:ext uri="{FF2B5EF4-FFF2-40B4-BE49-F238E27FC236}">
                <a16:creationId xmlns:a16="http://schemas.microsoft.com/office/drawing/2014/main" id="{7551697B-3C19-4C7D-87AF-BD6E0476E88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2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DC957-1E4F-430B-9FAD-3606A0A4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FFF00"/>
                </a:solidFill>
              </a:rPr>
              <a:t>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42B934-4B0C-4520-9B61-984114525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FF"/>
                </a:solidFill>
              </a:rPr>
              <a:t>공통 기능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>
                <a:solidFill>
                  <a:srgbClr val="FFFFFF"/>
                </a:solidFill>
              </a:rPr>
              <a:t>FREE RUN</a:t>
            </a:r>
          </a:p>
          <a:p>
            <a:r>
              <a:rPr lang="en-US" altLang="ko-KR" dirty="0">
                <a:solidFill>
                  <a:srgbClr val="FFFFFF"/>
                </a:solidFill>
              </a:rPr>
              <a:t>RECOMMENDED COURCE</a:t>
            </a:r>
          </a:p>
          <a:p>
            <a:endParaRPr lang="en-US" altLang="ko-K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312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D23A0-F985-4B96-A2B5-37D0663A7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FFF00"/>
                </a:solidFill>
              </a:rPr>
              <a:t>공통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E6692-239F-4D9F-B5A5-E84B4887C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FF"/>
                </a:solidFill>
              </a:rPr>
              <a:t>회원가입 및 사용자 인증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ko-KR" altLang="en-US" dirty="0">
                <a:solidFill>
                  <a:srgbClr val="FFFFFF"/>
                </a:solidFill>
              </a:rPr>
              <a:t>사용자가 달리는 경로 기록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ko-KR" altLang="en-US" dirty="0">
                <a:solidFill>
                  <a:srgbClr val="FFFFFF"/>
                </a:solidFill>
              </a:rPr>
              <a:t>현재 위치의 지형적 특성 파악</a:t>
            </a:r>
            <a:endParaRPr lang="en-US" altLang="ko-KR" dirty="0">
              <a:solidFill>
                <a:srgbClr val="FFFFFF"/>
              </a:solidFill>
            </a:endParaRPr>
          </a:p>
          <a:p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1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389A6-B5EE-403D-A9D3-07431BBC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FFF00"/>
                </a:solidFill>
              </a:rPr>
              <a:t>사용자 인증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78EF22-6B58-4CDF-8925-915DB429F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FF"/>
                </a:solidFill>
              </a:rPr>
              <a:t>회원가입 등 사용자 정보 수집을 위한 기본적인 기능입니다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FFFFFF"/>
                </a:solidFill>
              </a:rPr>
              <a:t>TOKEN</a:t>
            </a:r>
            <a:r>
              <a:rPr lang="ko-KR" altLang="en-US" dirty="0">
                <a:solidFill>
                  <a:srgbClr val="FFFFFF"/>
                </a:solidFill>
              </a:rPr>
              <a:t>을 이용하여 사용자를 확인합니다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0626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6AB40-DD9B-4DCB-9286-A699D796D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FFF00"/>
                </a:solidFill>
              </a:rPr>
              <a:t>이동 경로 기록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36FAEC-D3F1-4159-B3A3-DECAF30E0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rgbClr val="FFFFFF"/>
                </a:solidFill>
              </a:rPr>
              <a:t>사용자가 </a:t>
            </a:r>
            <a:r>
              <a:rPr lang="en-US" altLang="ko-KR" dirty="0">
                <a:solidFill>
                  <a:srgbClr val="FFFFFF"/>
                </a:solidFill>
              </a:rPr>
              <a:t>‘</a:t>
            </a:r>
            <a:r>
              <a:rPr lang="ko-KR" altLang="en-US" dirty="0">
                <a:solidFill>
                  <a:srgbClr val="FFFFFF"/>
                </a:solidFill>
              </a:rPr>
              <a:t>달리기</a:t>
            </a:r>
            <a:r>
              <a:rPr lang="en-US" altLang="ko-KR" dirty="0">
                <a:solidFill>
                  <a:srgbClr val="FFFFFF"/>
                </a:solidFill>
              </a:rPr>
              <a:t>’  </a:t>
            </a:r>
            <a:r>
              <a:rPr lang="ko-KR" altLang="en-US" dirty="0">
                <a:solidFill>
                  <a:srgbClr val="FFFFFF"/>
                </a:solidFill>
              </a:rPr>
              <a:t>상태에 있습니다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rgbClr val="FFFFFF"/>
                </a:solidFill>
              </a:rPr>
              <a:t>짧은 시간에 한번씩</a:t>
            </a:r>
            <a:r>
              <a:rPr lang="en-US" altLang="ko-KR" dirty="0">
                <a:solidFill>
                  <a:srgbClr val="FFFFFF"/>
                </a:solidFill>
              </a:rPr>
              <a:t>(</a:t>
            </a:r>
            <a:r>
              <a:rPr lang="ko-KR" altLang="en-US" dirty="0">
                <a:solidFill>
                  <a:srgbClr val="FFFFFF"/>
                </a:solidFill>
              </a:rPr>
              <a:t>예</a:t>
            </a:r>
            <a:r>
              <a:rPr lang="en-US" altLang="ko-KR" dirty="0">
                <a:solidFill>
                  <a:srgbClr val="FFFFFF"/>
                </a:solidFill>
              </a:rPr>
              <a:t>: 5</a:t>
            </a:r>
            <a:r>
              <a:rPr lang="ko-KR" altLang="en-US" dirty="0">
                <a:solidFill>
                  <a:srgbClr val="FFFFFF"/>
                </a:solidFill>
              </a:rPr>
              <a:t>초</a:t>
            </a:r>
            <a:r>
              <a:rPr lang="en-US" altLang="ko-KR" dirty="0">
                <a:solidFill>
                  <a:srgbClr val="FFFFFF"/>
                </a:solidFill>
              </a:rPr>
              <a:t>) </a:t>
            </a:r>
            <a:r>
              <a:rPr lang="ko-KR" altLang="en-US" dirty="0">
                <a:solidFill>
                  <a:srgbClr val="FFFFFF"/>
                </a:solidFill>
              </a:rPr>
              <a:t>사용자의 위치를 파악합니다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rgbClr val="FFFFFF"/>
                </a:solidFill>
              </a:rPr>
              <a:t>이후 설명하는 지형적 특성 파악 기능의 연산 결과를 파악하여</a:t>
            </a:r>
            <a:r>
              <a:rPr lang="en-US" altLang="ko-KR" dirty="0">
                <a:solidFill>
                  <a:srgbClr val="FFFFFF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시간에 대한 정보 등과 함께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서버로 정보를 전송</a:t>
            </a:r>
            <a:r>
              <a:rPr lang="ko-KR" altLang="en-US" dirty="0">
                <a:solidFill>
                  <a:srgbClr val="FFFFFF"/>
                </a:solidFill>
              </a:rPr>
              <a:t>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  <a:r>
              <a:rPr lang="ko-KR" altLang="en-US" dirty="0">
                <a:solidFill>
                  <a:srgbClr val="FFFFFF"/>
                </a:solidFill>
              </a:rPr>
              <a:t> </a:t>
            </a:r>
            <a:endParaRPr lang="en-US" altLang="ko-KR" dirty="0">
              <a:solidFill>
                <a:srgbClr val="FFFFF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rgbClr val="FFFFFF"/>
                </a:solidFill>
              </a:rPr>
              <a:t>이후 </a:t>
            </a:r>
            <a:r>
              <a:rPr lang="ko-KR" altLang="en-US" dirty="0">
                <a:solidFill>
                  <a:srgbClr val="FF0000"/>
                </a:solidFill>
              </a:rPr>
              <a:t>서버에서 구해진 고도 정보를 받아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이전 주기에 받은 정보와 대조하여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기울기를 구합니다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rgbClr val="FFFFFF"/>
                </a:solidFill>
              </a:rPr>
              <a:t>기존에 앱에서 수집한 정보와 서버에서 받아온 </a:t>
            </a:r>
            <a:r>
              <a:rPr lang="ko-KR" altLang="en-US" dirty="0">
                <a:solidFill>
                  <a:srgbClr val="FF0000"/>
                </a:solidFill>
              </a:rPr>
              <a:t>정보를 합산하여 화면에 출력</a:t>
            </a:r>
            <a:r>
              <a:rPr lang="ko-KR" altLang="en-US" dirty="0">
                <a:solidFill>
                  <a:srgbClr val="FFFFFF"/>
                </a:solidFill>
              </a:rPr>
              <a:t>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532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BEC4E-19EC-4154-A0CB-9B45B6356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FFF00"/>
                </a:solidFill>
              </a:rPr>
              <a:t>지형적 특성 파악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33641-3533-42D3-9867-4D803A426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FF"/>
                </a:solidFill>
              </a:rPr>
              <a:t>사용자가 달리는 시점에서 마이크를 이용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현재 사용자가 달리는 길의 특성을 파악합니다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FFFF"/>
                </a:solidFill>
              </a:rPr>
              <a:t>흙으로 된 길인지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자갈길인지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단단한 길인지 구별하여 서버에 저장합니다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FFFF"/>
                </a:solidFill>
              </a:rPr>
              <a:t>이는 추후 사용자에게 경로를 추천하는데 데이터로써 이용됩니다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640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8">
      <a:dk1>
        <a:srgbClr val="FF0000"/>
      </a:dk1>
      <a:lt1>
        <a:srgbClr val="000000"/>
      </a:lt1>
      <a:dk2>
        <a:srgbClr val="FF0000"/>
      </a:dk2>
      <a:lt2>
        <a:srgbClr val="00000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맑은 고딕"/>
        <a:ea typeface="나눔스퀘어라운드 Light"/>
        <a:cs typeface=""/>
      </a:majorFont>
      <a:minorFont>
        <a:latin typeface="맑은 고딕"/>
        <a:ea typeface="나눔스퀘어라운드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1200</TotalTime>
  <Words>597</Words>
  <Application>Microsoft Office PowerPoint</Application>
  <PresentationFormat>와이드스크린</PresentationFormat>
  <Paragraphs>76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경로 추천을 기반으로 하는피트니스 서비스  </vt:lpstr>
      <vt:lpstr>아이디어</vt:lpstr>
      <vt:lpstr>컨셉</vt:lpstr>
      <vt:lpstr>서비스 구성도(예상)</vt:lpstr>
      <vt:lpstr>기능</vt:lpstr>
      <vt:lpstr>공통 기능</vt:lpstr>
      <vt:lpstr>사용자 인증</vt:lpstr>
      <vt:lpstr>이동 경로 기록</vt:lpstr>
      <vt:lpstr>지형적 특성 파악</vt:lpstr>
      <vt:lpstr>지형적 특성 파악</vt:lpstr>
      <vt:lpstr>FREE RUN</vt:lpstr>
      <vt:lpstr>FREE RUN/달리기 종료 후</vt:lpstr>
      <vt:lpstr>달리기 종료 후(비동기 처리)</vt:lpstr>
      <vt:lpstr>동적 경로 추천 기능</vt:lpstr>
      <vt:lpstr>RECOMMENDED COURCE</vt:lpstr>
      <vt:lpstr>조깅 코스 추천</vt:lpstr>
      <vt:lpstr>달리기 중(러닝메이트)</vt:lpstr>
      <vt:lpstr>RECOMMENDED RUN/달리기 종료 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pram An</dc:creator>
  <cp:lastModifiedBy>pram An</cp:lastModifiedBy>
  <cp:revision>14</cp:revision>
  <dcterms:created xsi:type="dcterms:W3CDTF">2020-04-12T13:37:24Z</dcterms:created>
  <dcterms:modified xsi:type="dcterms:W3CDTF">2020-04-13T09:37:24Z</dcterms:modified>
</cp:coreProperties>
</file>