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7A2F1-105F-424F-8735-81D957AFE7A7}" v="80" dt="2021-10-26T20:01:42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59" autoAdjust="0"/>
  </p:normalViewPr>
  <p:slideViewPr>
    <p:cSldViewPr snapToGrid="0">
      <p:cViewPr varScale="1">
        <p:scale>
          <a:sx n="99" d="100"/>
          <a:sy n="99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74311-153A-4041-A277-F63D18D2DE11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DB305-48C3-4E7A-8DF7-AC22DAC7B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41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다른 아키텍처라도 같은 적대적 예제가 유효함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선형성 때문이란 게 무슨 말인지 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DB305-48C3-4E7A-8DF7-AC22DAC7BC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6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ko-KR" dirty="0"/>
              <a:t>Θ</a:t>
            </a:r>
            <a:r>
              <a:rPr lang="en-US" altLang="ko-KR" dirty="0"/>
              <a:t>: </a:t>
            </a:r>
            <a:r>
              <a:rPr lang="ko-KR" altLang="en-US" dirty="0"/>
              <a:t>모델</a:t>
            </a:r>
            <a:endParaRPr lang="en-US" altLang="ko-KR" dirty="0"/>
          </a:p>
          <a:p>
            <a:r>
              <a:rPr lang="en-US" altLang="ko-KR" dirty="0"/>
              <a:t>X: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Y: X</a:t>
            </a:r>
            <a:r>
              <a:rPr lang="ko-KR" altLang="en-US" dirty="0"/>
              <a:t>의 정답 라벨</a:t>
            </a:r>
            <a:endParaRPr lang="en-US" altLang="ko-KR" dirty="0"/>
          </a:p>
          <a:p>
            <a:r>
              <a:rPr lang="en-US" altLang="ko-KR" b="0" i="1" dirty="0">
                <a:solidFill>
                  <a:srgbClr val="262626"/>
                </a:solidFill>
                <a:effectLst/>
                <a:latin typeface="KaTeX_Math"/>
              </a:rPr>
              <a:t>J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FreightSans"/>
              </a:rPr>
              <a:t>: 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FreightSans"/>
              </a:rPr>
              <a:t>네트워크 학습 시 사용된 손실 함수</a:t>
            </a:r>
            <a:endParaRPr lang="en-US" altLang="ko-KR" b="0" i="0" dirty="0">
              <a:solidFill>
                <a:srgbClr val="262626"/>
              </a:solidFill>
              <a:effectLst/>
              <a:latin typeface="FreightSans"/>
            </a:endParaRPr>
          </a:p>
          <a:p>
            <a:r>
              <a:rPr lang="en-US" altLang="ko-KR" b="0" i="0" dirty="0">
                <a:solidFill>
                  <a:srgbClr val="AAAAAA"/>
                </a:solidFill>
                <a:effectLst/>
                <a:latin typeface="MJXc-TeX-main-R"/>
              </a:rPr>
              <a:t>▽</a:t>
            </a:r>
            <a:r>
              <a:rPr lang="en-US" altLang="ko-KR" b="0" i="0" dirty="0" err="1">
                <a:solidFill>
                  <a:srgbClr val="AAAAAA"/>
                </a:solidFill>
                <a:effectLst/>
                <a:latin typeface="MJXc-TeX-math-I"/>
              </a:rPr>
              <a:t>xJ</a:t>
            </a:r>
            <a:r>
              <a:rPr lang="en-US" altLang="ko-KR" b="0" i="0" dirty="0">
                <a:solidFill>
                  <a:srgbClr val="AAAAAA"/>
                </a:solidFill>
                <a:effectLst/>
                <a:latin typeface="MJXc-TeX-main-R"/>
              </a:rPr>
              <a:t>(</a:t>
            </a:r>
            <a:r>
              <a:rPr lang="el-GR" altLang="ko-KR" b="0" i="0" dirty="0">
                <a:solidFill>
                  <a:srgbClr val="AAAAAA"/>
                </a:solidFill>
                <a:effectLst/>
                <a:latin typeface="MJXc-TeX-math-I"/>
              </a:rPr>
              <a:t>θ</a:t>
            </a:r>
            <a:r>
              <a:rPr lang="el-GR" altLang="ko-KR" b="0" i="0" dirty="0">
                <a:solidFill>
                  <a:srgbClr val="AAAAAA"/>
                </a:solidFill>
                <a:effectLst/>
                <a:latin typeface="MJXc-TeX-main-R"/>
              </a:rPr>
              <a:t>,</a:t>
            </a:r>
            <a:r>
              <a:rPr lang="en-US" altLang="ko-KR" b="0" i="0" dirty="0" err="1">
                <a:solidFill>
                  <a:srgbClr val="AAAAAA"/>
                </a:solidFill>
                <a:effectLst/>
                <a:latin typeface="MJXc-TeX-math-I"/>
              </a:rPr>
              <a:t>x</a:t>
            </a:r>
            <a:r>
              <a:rPr lang="en-US" altLang="ko-KR" b="0" i="0" dirty="0" err="1">
                <a:solidFill>
                  <a:srgbClr val="AAAAAA"/>
                </a:solidFill>
                <a:effectLst/>
                <a:latin typeface="MJXc-TeX-main-R"/>
              </a:rPr>
              <a:t>,</a:t>
            </a:r>
            <a:r>
              <a:rPr lang="en-US" altLang="ko-KR" b="0" i="0" dirty="0" err="1">
                <a:solidFill>
                  <a:srgbClr val="AAAAAA"/>
                </a:solidFill>
                <a:effectLst/>
                <a:latin typeface="MJXc-TeX-math-I"/>
              </a:rPr>
              <a:t>y</a:t>
            </a:r>
            <a:r>
              <a:rPr lang="en-US" altLang="ko-KR" b="0" i="0" dirty="0">
                <a:solidFill>
                  <a:srgbClr val="AAAAAA"/>
                </a:solidFill>
                <a:effectLst/>
                <a:latin typeface="MJXc-TeX-main-R"/>
              </a:rPr>
              <a:t>): </a:t>
            </a:r>
            <a:r>
              <a:rPr lang="ko-KR" altLang="en-US" b="0" i="0" dirty="0">
                <a:solidFill>
                  <a:srgbClr val="AAAAAA"/>
                </a:solidFill>
                <a:effectLst/>
                <a:latin typeface="MJXc-TeX-main-R"/>
              </a:rPr>
              <a:t>모델에 </a:t>
            </a:r>
            <a:r>
              <a:rPr lang="en-US" altLang="ko-KR" b="0" i="0" dirty="0">
                <a:solidFill>
                  <a:srgbClr val="AAAAAA"/>
                </a:solidFill>
                <a:effectLst/>
                <a:latin typeface="MJXc-TeX-main-R"/>
              </a:rPr>
              <a:t>x</a:t>
            </a:r>
            <a:r>
              <a:rPr lang="ko-KR" altLang="en-US" b="0" i="0" dirty="0">
                <a:solidFill>
                  <a:srgbClr val="AAAAAA"/>
                </a:solidFill>
                <a:effectLst/>
                <a:latin typeface="MJXc-TeX-main-R"/>
              </a:rPr>
              <a:t>를 집어 넣었을 때 손실함수 값</a:t>
            </a:r>
            <a:endParaRPr lang="en-US" altLang="ko-KR" b="0" i="0" dirty="0">
              <a:solidFill>
                <a:srgbClr val="262626"/>
              </a:solidFill>
              <a:effectLst/>
              <a:latin typeface="FreightSans"/>
            </a:endParaRPr>
          </a:p>
          <a:p>
            <a:r>
              <a:rPr lang="ko-KR" altLang="en-US" dirty="0"/>
              <a:t>엡실론</a:t>
            </a:r>
            <a:r>
              <a:rPr lang="en-US" altLang="ko-KR" dirty="0"/>
              <a:t>: </a:t>
            </a:r>
            <a:r>
              <a:rPr lang="ko-KR" altLang="en-US" dirty="0"/>
              <a:t>추가할 노이즈 양</a:t>
            </a:r>
            <a:endParaRPr lang="en-US" altLang="ko-KR" dirty="0"/>
          </a:p>
          <a:p>
            <a:r>
              <a:rPr lang="en-US" altLang="ko-KR" dirty="0"/>
              <a:t>## </a:t>
            </a:r>
            <a:r>
              <a:rPr lang="ko-KR" altLang="en-US" dirty="0"/>
              <a:t>말로 </a:t>
            </a:r>
            <a:r>
              <a:rPr lang="ko-KR" altLang="en-US" dirty="0" err="1"/>
              <a:t>할것들</a:t>
            </a:r>
            <a:endParaRPr lang="en-US" altLang="ko-KR" dirty="0"/>
          </a:p>
          <a:p>
            <a:r>
              <a:rPr lang="en-US" altLang="ko-KR" dirty="0"/>
              <a:t>FGSM</a:t>
            </a:r>
            <a:r>
              <a:rPr lang="ko-KR" altLang="en-US" dirty="0"/>
              <a:t>설명</a:t>
            </a:r>
            <a:endParaRPr lang="en-US" altLang="ko-KR" dirty="0"/>
          </a:p>
          <a:p>
            <a:r>
              <a:rPr lang="ko-KR" altLang="en-US" dirty="0"/>
              <a:t>화이트 박스</a:t>
            </a:r>
            <a:r>
              <a:rPr lang="en-US" altLang="ko-KR" dirty="0"/>
              <a:t>, </a:t>
            </a:r>
            <a:r>
              <a:rPr lang="ko-KR" altLang="en-US" dirty="0"/>
              <a:t>블랙박스 공격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DB305-48C3-4E7A-8DF7-AC22DAC7BC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9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47CE-C52A-4224-AA82-A02446EFD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8F8111-BAD5-4386-A4A8-21CCF5E33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C0B11-E466-4D10-AB09-46468BF7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3036-1B06-4981-81D2-5A8FDD98F7B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1E3F5-F499-4D38-8EA8-A38D2ACB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B40E4-FAEA-4BF1-ADE9-65E7969F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43AE-730B-42DE-B1D9-22F46675D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1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B642E-3626-432F-A865-37EEF6CE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ED4494-7F03-4ECB-9BDE-8A6757785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E4E7D-431C-4211-8BF7-82EDB0C9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3036-1B06-4981-81D2-5A8FDD98F7B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7C627-5AAD-40DC-ABBA-6F331357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3643B-7384-4DC7-9F95-72782A00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43AE-730B-42DE-B1D9-22F46675D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9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F79223-5FED-4BFA-A7BD-497A3DA8F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FE5FE5-59DB-4A31-8EB4-8E6E70300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19329-0526-4027-8196-BECF414F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3036-1B06-4981-81D2-5A8FDD98F7B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177CF-9FF7-4DDD-B5DD-62BDB057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A1E8A-11F8-4B56-9307-8EFEAE94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43AE-730B-42DE-B1D9-22F46675D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9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0152D-2E03-457B-B3F9-148A6AC4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7C542-9682-4E39-8B33-3B1F6171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97924-3C40-48E1-B85F-40B39643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3036-1B06-4981-81D2-5A8FDD98F7B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0F21E-6E53-45F4-9E79-9200F76C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CA2BE-630D-4A57-BC33-D2BF5C34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43AE-730B-42DE-B1D9-22F46675D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2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637E8-BA39-4FFA-8C52-646E1E10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C2EE1-463C-43B8-88E0-5B9F58349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14E46-4A2D-4E70-B2D6-9D82606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3036-1B06-4981-81D2-5A8FDD98F7B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F0DA6-F63A-49E7-989B-4911D309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3CA0C-C2A8-4F63-8A42-E3C76A58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43AE-730B-42DE-B1D9-22F46675D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1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A1C86-F571-4ADC-963A-8F571707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EE8E2-6AA7-4C37-A371-4DA74B238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63088-6D80-4989-9E16-E262E356D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6C64A-7389-43EE-AC06-A1DC8FE6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3036-1B06-4981-81D2-5A8FDD98F7B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6CD0C-DC06-4BAF-AC72-0A98467E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74634-5D80-4072-B223-DA92D075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43AE-730B-42DE-B1D9-22F46675D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8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025EF-7B2A-45BF-9EEB-AF39E5BC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CC0A9-ADAA-4DC2-9EC5-1C0A1D26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828FC-4AF8-41AB-8BED-238F8D1D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A8609D-24BE-4791-B998-B9D55A82A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6654B1-2730-4CFA-9C81-7A031E0CB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785F9-75EA-4CBC-87D4-F42DE6BB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3036-1B06-4981-81D2-5A8FDD98F7B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B51466-B389-4EBF-872C-33158138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35F1AD-6CE5-42A6-8293-3FF3A3B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43AE-730B-42DE-B1D9-22F46675D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9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053A4-6398-4475-95E4-CCF5A57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23386C-78E1-4E3B-959B-31C375F6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3036-1B06-4981-81D2-5A8FDD98F7B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E4BB9B-6DC9-4B48-82B9-981A8D64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EBB131-8A2A-4534-9912-5AF621B5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43AE-730B-42DE-B1D9-22F46675D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7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295D2B-3A7E-4507-AB46-FC068AB3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3036-1B06-4981-81D2-5A8FDD98F7B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2AA07-5C7A-438F-9888-0E6254AF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C6A92-7D34-4CDA-8533-35E85BCA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43AE-730B-42DE-B1D9-22F46675D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22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35DDE-78CC-4713-A9E3-C2BFF6A2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0ACE7-94FD-4772-9C43-BA3CC5E64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5111F-CC1C-4D61-9AEF-65427AB9B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EE10D-95B0-4604-A97F-E78CF25A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3036-1B06-4981-81D2-5A8FDD98F7B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031B6-80B3-4308-844C-3B0BC30A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9CA749-E66C-49E1-9609-E7A58650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43AE-730B-42DE-B1D9-22F46675D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1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ACD0-49C7-4F7D-A99C-52E1C7D8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45CBF5-52A6-420D-A487-148EB6B3E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E8EF1-497F-477E-BE41-119768947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DCCD6A-2025-434E-802D-EA8EACB0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3036-1B06-4981-81D2-5A8FDD98F7B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0F9371-9C34-420C-83C4-59FDCEF2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B728D-643A-41CD-A0B0-9467FCAB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43AE-730B-42DE-B1D9-22F46675D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6BC0F8-3DA8-4518-9791-BC13653D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CE371B-0633-4F7E-8893-0008FA2DF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32845-A750-4D5C-83A0-D293B0261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13036-1B06-4981-81D2-5A8FDD98F7B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90455-FC27-49A9-8113-4C7705B8A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0D3F9-C4ED-4093-BB22-179C8662E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C43AE-730B-42DE-B1D9-22F46675D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2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27500-EA25-4C41-9FE9-351CC39FB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Image Forensics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7F8BAC-6A2E-4234-B512-69101F7ED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Anti-Forensics and Counter Anti-Forensics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5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4F22-D833-4270-BCAD-51B8AD13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</a:t>
            </a:r>
            <a:r>
              <a:rPr lang="en-US" altLang="ko-KR" sz="4400" dirty="0"/>
              <a:t>Forensics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B22A3-DF47-408F-B419-49598533EE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/>
              <a:t>Deep learning-based approaches </a:t>
            </a:r>
            <a:r>
              <a:rPr lang="en-US" altLang="ko-KR" u="sng" dirty="0"/>
              <a:t>learn features characterizing each camera </a:t>
            </a:r>
            <a:r>
              <a:rPr lang="en-US" altLang="ko-KR" dirty="0"/>
              <a:t>directly from the acquired pictures.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It is conceptually </a:t>
            </a:r>
            <a:r>
              <a:rPr lang="en-US" altLang="ko-KR" u="sng" dirty="0"/>
              <a:t>similar to image classification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For instance-level recognition, a label indicating a particular device instance, whereas for model-level recognition, a label indicating the model of the camera.</a:t>
            </a:r>
          </a:p>
          <a:p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C0DAE6A-18AF-442D-9140-EE73FFF436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4569" y="1825625"/>
            <a:ext cx="391686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3A1AE-8B07-42C0-86FB-CD98F3015EA3}"/>
              </a:ext>
            </a:extLst>
          </p:cNvPr>
          <p:cNvSpPr txBox="1"/>
          <p:nvPr/>
        </p:nvSpPr>
        <p:spPr>
          <a:xfrm>
            <a:off x="3591051" y="6581001"/>
            <a:ext cx="5009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Camera identification with deep convolutional networks, 3 Mar 2016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90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01616-DD40-4D3A-A83C-947E9E5A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Anti-Forensics and Counter Anti-Forensics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D8C0A-CC0E-430A-ADA4-CC7550BB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u="sng" dirty="0"/>
              <a:t>Anti-forensics aim to make forensics algorithms fail</a:t>
            </a:r>
            <a:r>
              <a:rPr lang="en-US" altLang="ko-KR" dirty="0"/>
              <a:t> by modifying the images in a visually imperceptible way.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According to the study, deep learning-based approaches are vulnerable to </a:t>
            </a:r>
            <a:r>
              <a:rPr lang="en-US" altLang="ko-KR" u="sng" dirty="0"/>
              <a:t>adversarial attacks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u="sng" dirty="0"/>
              <a:t>Counter anti-forensics methods defend against anti-forensics techniques</a:t>
            </a:r>
            <a:r>
              <a:rPr lang="en-US" altLang="ko-KR" dirty="0"/>
              <a:t> by improving the robustness of image forensics.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21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D73A6-0E8B-4F6E-B85D-20D2DD42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dirty="0">
                <a:solidFill>
                  <a:srgbClr val="000000"/>
                </a:solidFill>
                <a:effectLst/>
              </a:rPr>
              <a:t>Adversarial</a:t>
            </a:r>
            <a:r>
              <a:rPr lang="en-US" altLang="ko-KR" sz="4000" dirty="0"/>
              <a:t> Attacks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B8D2B-7919-431A-90F9-3E300E153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Several machine learning models misclassify </a:t>
            </a:r>
            <a:r>
              <a:rPr lang="en-US" altLang="ko-KR" u="sng" dirty="0"/>
              <a:t>examples that are only slightly different</a:t>
            </a:r>
            <a:r>
              <a:rPr lang="en-US" altLang="ko-KR" dirty="0"/>
              <a:t> from correctly classified examples.</a:t>
            </a:r>
          </a:p>
          <a:p>
            <a:pPr lvl="1"/>
            <a:r>
              <a:rPr lang="en-US" altLang="ko-KR" dirty="0"/>
              <a:t>In many cases, a wide variety of deep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models misclassify the same adversarial example.</a:t>
            </a:r>
          </a:p>
          <a:p>
            <a:r>
              <a:rPr lang="en-US" altLang="ko-KR" dirty="0"/>
              <a:t>Early attempts at explaining this phenomenon focused on nonlinearity and overfitting.</a:t>
            </a:r>
          </a:p>
          <a:p>
            <a:r>
              <a:rPr lang="en-US" altLang="ko-KR" dirty="0"/>
              <a:t>The explanation that </a:t>
            </a:r>
            <a:r>
              <a:rPr lang="en-US" altLang="ko-KR" u="sng" dirty="0"/>
              <a:t>adversarial perturbation is their linear nature</a:t>
            </a:r>
            <a:r>
              <a:rPr lang="en-US" altLang="ko-KR" dirty="0"/>
              <a:t> was supported by quantitative results.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4BDAE-30A1-4504-AA6C-C4313441200B}"/>
              </a:ext>
            </a:extLst>
          </p:cNvPr>
          <p:cNvSpPr txBox="1"/>
          <p:nvPr/>
        </p:nvSpPr>
        <p:spPr>
          <a:xfrm>
            <a:off x="3822044" y="6581001"/>
            <a:ext cx="4547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Explaining and Harnessing Adversarial Examples, 20 Mar 2015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516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F14EC-F8F4-423D-8150-8C370726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Adversarial examples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CB890-7211-402C-8E34-14B5E2B0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Adversarial examples are specialized inputs created with the purpose of confusing a neural network.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These notorious inputs are indistinguishable to the human eye.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FGSM(fast gradient sign method):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1BA28-3540-4CAC-9983-E1EF74AAF9AC}"/>
              </a:ext>
            </a:extLst>
          </p:cNvPr>
          <p:cNvSpPr txBox="1"/>
          <p:nvPr/>
        </p:nvSpPr>
        <p:spPr>
          <a:xfrm>
            <a:off x="3822044" y="6581001"/>
            <a:ext cx="4547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Explaining and Harnessing Adversarial Examples, 20 Mar 2015</a:t>
            </a:r>
            <a:endParaRPr lang="ko-KR" altLang="en-US" sz="1200" dirty="0"/>
          </a:p>
        </p:txBody>
      </p:sp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39181B21-6800-480A-9EF8-A3550CA4F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389844"/>
            <a:ext cx="5181600" cy="198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0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3A088-510B-4366-9DDE-A6561688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Defenses against adversarial attacks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387F2-4871-4890-8D4A-A885C913B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Until now defenses against adversarial attacks can be broadly divided into three categories: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Adversarial training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Modifying the networks by adding more layers, changing loss and so 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Employing external models as network add-on when classifying unseen examples.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81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343</Words>
  <Application>Microsoft Office PowerPoint</Application>
  <PresentationFormat>와이드스크린</PresentationFormat>
  <Paragraphs>40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FreightSans</vt:lpstr>
      <vt:lpstr>KaTeX_Math</vt:lpstr>
      <vt:lpstr>MJXc-TeX-main-R</vt:lpstr>
      <vt:lpstr>MJXc-TeX-math-I</vt:lpstr>
      <vt:lpstr>맑은 고딕</vt:lpstr>
      <vt:lpstr>Arial</vt:lpstr>
      <vt:lpstr>Office 테마</vt:lpstr>
      <vt:lpstr>Image Forensics</vt:lpstr>
      <vt:lpstr>Image Forensics</vt:lpstr>
      <vt:lpstr>Anti-Forensics and Counter Anti-Forensics</vt:lpstr>
      <vt:lpstr>Adversarial Attacks</vt:lpstr>
      <vt:lpstr>Adversarial examples</vt:lpstr>
      <vt:lpstr>Defenses against adversarial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Forensics</dc:title>
  <dc:creator>Seok Jeong-ro</dc:creator>
  <cp:lastModifiedBy>Seok Jeong-ro</cp:lastModifiedBy>
  <cp:revision>2</cp:revision>
  <dcterms:created xsi:type="dcterms:W3CDTF">2021-10-26T14:20:17Z</dcterms:created>
  <dcterms:modified xsi:type="dcterms:W3CDTF">2021-10-26T20:50:34Z</dcterms:modified>
</cp:coreProperties>
</file>