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2" r:id="rId2"/>
    <p:sldId id="319" r:id="rId3"/>
    <p:sldId id="273" r:id="rId4"/>
    <p:sldId id="311" r:id="rId5"/>
    <p:sldId id="275" r:id="rId6"/>
    <p:sldId id="320" r:id="rId7"/>
    <p:sldId id="310" r:id="rId8"/>
    <p:sldId id="321" r:id="rId9"/>
    <p:sldId id="323" r:id="rId10"/>
    <p:sldId id="312" r:id="rId11"/>
    <p:sldId id="329" r:id="rId12"/>
    <p:sldId id="324" r:id="rId13"/>
    <p:sldId id="315" r:id="rId14"/>
    <p:sldId id="325" r:id="rId15"/>
    <p:sldId id="326" r:id="rId16"/>
    <p:sldId id="327" r:id="rId17"/>
    <p:sldId id="32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55" autoAdjust="0"/>
  </p:normalViewPr>
  <p:slideViewPr>
    <p:cSldViewPr snapToGrid="0">
      <p:cViewPr varScale="1">
        <p:scale>
          <a:sx n="60" d="100"/>
          <a:sy n="60" d="100"/>
        </p:scale>
        <p:origin x="96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6AC86-5FB1-4D14-A57E-E3B6D7162CF8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5C27F-C9AB-47F5-894B-4B68EA5D4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17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Intra-class variation </a:t>
            </a:r>
            <a:r>
              <a:rPr lang="ko-KR" altLang="en-US" dirty="0"/>
              <a:t>설명 넣기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C27F-C9AB-47F5-894B-4B68EA5D40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76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서베이</a:t>
            </a:r>
            <a:r>
              <a:rPr lang="ko-KR" altLang="en-US" dirty="0"/>
              <a:t> 논문 참고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C27F-C9AB-47F5-894B-4B68EA5D40D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51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서베이</a:t>
            </a:r>
            <a:r>
              <a:rPr lang="ko-KR" altLang="en-US" dirty="0"/>
              <a:t> 논문 참고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C27F-C9AB-47F5-894B-4B68EA5D40D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47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DG-NET </a:t>
            </a:r>
            <a:r>
              <a:rPr lang="ko-KR" altLang="en-US" dirty="0"/>
              <a:t>논문</a:t>
            </a:r>
            <a:r>
              <a:rPr lang="en-US" altLang="ko-KR" dirty="0"/>
              <a:t> Related Work</a:t>
            </a:r>
            <a:r>
              <a:rPr lang="ko-KR" altLang="en-US" dirty="0"/>
              <a:t>의 내용</a:t>
            </a:r>
            <a:endParaRPr lang="en-US" altLang="ko-KR" dirty="0"/>
          </a:p>
          <a:p>
            <a:r>
              <a:rPr lang="en-US" altLang="ko-KR" dirty="0"/>
              <a:t>DG-NET</a:t>
            </a:r>
            <a:r>
              <a:rPr lang="ko-KR" altLang="en-US" dirty="0"/>
              <a:t>이 </a:t>
            </a:r>
            <a:r>
              <a:rPr lang="en-US" altLang="ko-KR" dirty="0"/>
              <a:t>Encoder – GAN</a:t>
            </a:r>
            <a:r>
              <a:rPr lang="ko-KR" altLang="en-US" dirty="0"/>
              <a:t>을 활용한 시초로 보임</a:t>
            </a:r>
            <a:endParaRPr lang="en-US" altLang="ko-KR" dirty="0"/>
          </a:p>
          <a:p>
            <a:r>
              <a:rPr lang="en-US" altLang="ko-KR" dirty="0"/>
              <a:t>Pose-Normalized Image Generation for Person Re-identification </a:t>
            </a:r>
            <a:r>
              <a:rPr lang="ko-KR" altLang="en-US" dirty="0"/>
              <a:t>논문 </a:t>
            </a:r>
            <a:r>
              <a:rPr lang="en-US" altLang="ko-KR" dirty="0"/>
              <a:t>related work </a:t>
            </a:r>
            <a:r>
              <a:rPr lang="ko-KR" altLang="en-US" dirty="0"/>
              <a:t>파란색 블록에 기존의 </a:t>
            </a:r>
            <a:r>
              <a:rPr lang="en-US" altLang="ko-KR" dirty="0"/>
              <a:t>pose-guided based on body part detection </a:t>
            </a:r>
            <a:r>
              <a:rPr lang="ko-KR" altLang="en-US" dirty="0"/>
              <a:t>설명 나옴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C27F-C9AB-47F5-894B-4B68EA5D40D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63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AE</a:t>
            </a:r>
            <a:r>
              <a:rPr lang="ko-KR" altLang="en-US" dirty="0"/>
              <a:t>의 목적은 새로운 데이터의 생성이 아닌</a:t>
            </a:r>
            <a:r>
              <a:rPr lang="en-US" altLang="ko-KR" dirty="0"/>
              <a:t>, </a:t>
            </a:r>
            <a:r>
              <a:rPr lang="ko-KR" altLang="en-US" dirty="0"/>
              <a:t>복원이기 때문에</a:t>
            </a:r>
            <a:r>
              <a:rPr lang="en-US" altLang="ko-KR" dirty="0"/>
              <a:t>, latent </a:t>
            </a:r>
            <a:r>
              <a:rPr lang="ko-KR" altLang="en-US" dirty="0"/>
              <a:t>값에 수정을 하게 될 경우 그에 상응하는 결과를 만들 수 있다는 가정이 없음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GAN</a:t>
            </a:r>
            <a:r>
              <a:rPr lang="ko-KR" altLang="en-US" dirty="0"/>
              <a:t>이 필요함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GAN</a:t>
            </a:r>
            <a:r>
              <a:rPr lang="ko-KR" altLang="en-US" dirty="0"/>
              <a:t>은 </a:t>
            </a:r>
            <a:r>
              <a:rPr lang="en-US" altLang="ko-KR" dirty="0"/>
              <a:t>Mode </a:t>
            </a:r>
            <a:r>
              <a:rPr lang="en-US" altLang="ko-KR" dirty="0" err="1"/>
              <a:t>collaps</a:t>
            </a:r>
            <a:r>
              <a:rPr lang="ko-KR" altLang="en-US" dirty="0"/>
              <a:t>가 일어나는데</a:t>
            </a:r>
            <a:r>
              <a:rPr lang="en-US" altLang="ko-KR" dirty="0"/>
              <a:t>, </a:t>
            </a:r>
            <a:r>
              <a:rPr lang="en-US" altLang="ko-KR" dirty="0" err="1"/>
              <a:t>gan</a:t>
            </a:r>
            <a:r>
              <a:rPr lang="ko-KR" altLang="en-US" dirty="0"/>
              <a:t>의 목적은 오직 현실적인 결과를 내놓는 </a:t>
            </a:r>
            <a:r>
              <a:rPr lang="ko-KR" altLang="en-US" dirty="0" err="1"/>
              <a:t>것일뿐</a:t>
            </a:r>
            <a:r>
              <a:rPr lang="ko-KR" altLang="en-US" dirty="0"/>
              <a:t> 다양한 샘플을 </a:t>
            </a:r>
            <a:r>
              <a:rPr lang="ko-KR" altLang="en-US" dirty="0" err="1"/>
              <a:t>만드는것은</a:t>
            </a:r>
            <a:r>
              <a:rPr lang="ko-KR" altLang="en-US" dirty="0"/>
              <a:t> 아니기 때문에</a:t>
            </a:r>
            <a:r>
              <a:rPr lang="en-US" altLang="ko-KR" dirty="0"/>
              <a:t>, AE</a:t>
            </a:r>
            <a:r>
              <a:rPr lang="ko-KR" altLang="en-US" dirty="0"/>
              <a:t>가 필요함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디코더를</a:t>
            </a:r>
            <a:r>
              <a:rPr lang="ko-KR" altLang="en-US" dirty="0"/>
              <a:t> 생성모델로 사용할 수 없는 이유</a:t>
            </a:r>
            <a:r>
              <a:rPr lang="en-US" altLang="ko-KR" dirty="0"/>
              <a:t>: `This is because the encodings E(X) are not constrained to a smooth, well-behaved distribution`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C27F-C9AB-47F5-894B-4B68EA5D40D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347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GAN </a:t>
            </a:r>
            <a:r>
              <a:rPr lang="ko-KR" altLang="en-US" dirty="0"/>
              <a:t>안정화</a:t>
            </a:r>
            <a:r>
              <a:rPr lang="en-US" altLang="ko-KR" dirty="0"/>
              <a:t>: Random z</a:t>
            </a:r>
            <a:r>
              <a:rPr lang="ko-KR" altLang="en-US" dirty="0"/>
              <a:t>에서 생성 </a:t>
            </a:r>
            <a:r>
              <a:rPr lang="ko-KR" altLang="en-US" dirty="0" err="1"/>
              <a:t>하는것</a:t>
            </a:r>
            <a:r>
              <a:rPr lang="ko-KR" altLang="en-US" dirty="0"/>
              <a:t> 보단</a:t>
            </a:r>
            <a:r>
              <a:rPr lang="en-US" altLang="ko-KR" dirty="0"/>
              <a:t>, low-dim </a:t>
            </a:r>
            <a:r>
              <a:rPr lang="ko-KR" altLang="en-US" dirty="0"/>
              <a:t>다양체에서 </a:t>
            </a:r>
            <a:r>
              <a:rPr lang="ko-KR" altLang="en-US" dirty="0" err="1"/>
              <a:t>생성하는게</a:t>
            </a:r>
            <a:r>
              <a:rPr lang="ko-KR" altLang="en-US" dirty="0"/>
              <a:t> 더 쉬움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Recon loss</a:t>
            </a:r>
            <a:r>
              <a:rPr lang="ko-KR" altLang="en-US" dirty="0"/>
              <a:t> 때문에 사실적이기만 한 결과가 아니라</a:t>
            </a:r>
            <a:r>
              <a:rPr lang="en-US" altLang="ko-KR" dirty="0"/>
              <a:t>, </a:t>
            </a:r>
            <a:r>
              <a:rPr lang="ko-KR" altLang="en-US" dirty="0"/>
              <a:t>입력과 동일한 출력이 목적으로 추가돼서 </a:t>
            </a:r>
            <a:r>
              <a:rPr lang="en-US" altLang="ko-KR" dirty="0"/>
              <a:t>mode collapse </a:t>
            </a:r>
            <a:r>
              <a:rPr lang="ko-KR" altLang="en-US" dirty="0"/>
              <a:t>없음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첫째와 두번째로 인해 명확하게 </a:t>
            </a:r>
            <a:r>
              <a:rPr lang="en-US" altLang="ko-KR" dirty="0"/>
              <a:t>latent variable</a:t>
            </a:r>
            <a:r>
              <a:rPr lang="ko-KR" altLang="en-US" dirty="0"/>
              <a:t>을 사칙연산 하여도 작동함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C27F-C9AB-47F5-894B-4B68EA5D40D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114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Disentangling factors of variation in deep representations using adversarial training</a:t>
            </a:r>
            <a:r>
              <a:rPr lang="ko-KR" altLang="en-US" dirty="0"/>
              <a:t>논문이랑 </a:t>
            </a:r>
            <a:r>
              <a:rPr lang="en-US" altLang="ko-KR" dirty="0"/>
              <a:t>DG-NET</a:t>
            </a:r>
            <a:r>
              <a:rPr lang="ko-KR" altLang="en-US" dirty="0"/>
              <a:t>논문 참고해서 만듦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DG-NET</a:t>
            </a:r>
            <a:r>
              <a:rPr lang="ko-KR" altLang="en-US" dirty="0"/>
              <a:t>논문 </a:t>
            </a:r>
            <a:r>
              <a:rPr lang="en-US" altLang="ko-KR" dirty="0"/>
              <a:t>3</a:t>
            </a:r>
            <a:r>
              <a:rPr lang="ko-KR" altLang="en-US" dirty="0"/>
              <a:t>페이지</a:t>
            </a:r>
            <a:r>
              <a:rPr lang="en-US" altLang="ko-KR" dirty="0"/>
              <a:t>: Meanwhile, some recent studies also exploit synthetic data for style transfer of pedestrian images to compensate for the disparity between the source and target domains. </a:t>
            </a:r>
            <a:r>
              <a:rPr lang="en-US" altLang="ko-KR" dirty="0" err="1"/>
              <a:t>CycleGAN</a:t>
            </a:r>
            <a:r>
              <a:rPr lang="en-US" altLang="ko-KR" dirty="0"/>
              <a:t> is applied in to transfer pedestrian image style from one dataset to another. =&gt; </a:t>
            </a:r>
            <a:r>
              <a:rPr lang="ko-KR" altLang="en-US" dirty="0"/>
              <a:t>스타일 변환을 통해 도메인 </a:t>
            </a:r>
            <a:r>
              <a:rPr lang="en-US" altLang="ko-KR" dirty="0"/>
              <a:t>Adaptation </a:t>
            </a:r>
            <a:r>
              <a:rPr lang="ko-KR" altLang="en-US" dirty="0"/>
              <a:t>시도가 있었음</a:t>
            </a:r>
            <a:r>
              <a:rPr lang="en-US" altLang="ko-KR" dirty="0"/>
              <a:t>(</a:t>
            </a:r>
            <a:r>
              <a:rPr lang="en-US" altLang="ko-KR" dirty="0" err="1"/>
              <a:t>CycleGAN</a:t>
            </a:r>
            <a:r>
              <a:rPr lang="ko-KR" altLang="en-US" dirty="0"/>
              <a:t>으로 소스 </a:t>
            </a:r>
            <a:r>
              <a:rPr lang="en-US" altLang="ko-KR" dirty="0"/>
              <a:t>dataset</a:t>
            </a:r>
            <a:r>
              <a:rPr lang="ko-KR" altLang="en-US" dirty="0"/>
              <a:t>의 보행자 이미지의 스타일을 </a:t>
            </a:r>
            <a:r>
              <a:rPr lang="en-US" altLang="ko-KR" dirty="0"/>
              <a:t>target </a:t>
            </a:r>
            <a:r>
              <a:rPr lang="ko-KR" altLang="en-US" dirty="0"/>
              <a:t>데이터셋의 스타일로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C27F-C9AB-47F5-894B-4B68EA5D40D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00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04ED1-F0B9-49AC-A743-76756941B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6EDF0E-DA59-488B-81BA-C3DB4DCBD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CC8EE-D2CD-4CCE-81D8-69C6ABE1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29310-DEA0-4858-9C0F-653A1321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D5907-422F-4717-AEB2-E16E105A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7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717D7-0FC8-455C-932E-53FAB353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5EC303-DD44-41D8-8C26-7B059B70C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5CCE0-95F0-4B57-B6E7-A4EDE5F2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51F1D-593E-49CE-BDEF-2843F6D3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9CA37-5594-45CD-AF3F-97575F83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2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77F46D-2A13-4021-9092-59790F4E9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0EF2E7-1E15-4373-87FB-C6B492592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F38071-A5AB-4111-BD96-E27E7766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6840D-D87F-4EE7-AFD8-E948E3AD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6B48A-D693-42D4-A8FF-5772D7FB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1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84BB2-F588-4673-B368-5FA01368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E12CE-04D9-4E0D-8C12-4F07E421D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EB0F7-53C1-4BDA-803E-FEC9FA0F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AED8E-9723-4E84-98B9-A1C3B5C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32878-CB58-4129-83A6-4BC5FD26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25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A9EBB-8753-4916-9B1C-B6E586B3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8306C8-0FC5-47C4-B31B-0CDFFAB32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C4AB7-AD16-46DC-8166-D0F40424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5BB976-E425-4860-8EB0-7F63373E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A9722-9506-49E8-AC7B-4E572D7E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3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2BEC2-CD18-41E4-B695-532A98A3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80235-9D5C-4086-8A89-D20CE50D3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76D7C0-4342-4E22-B354-4FB71EF2D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DC0F40-1670-4DE8-B5EC-9BD7184E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27EC0A-B9EB-4965-AA69-DA728C2B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727912-0A21-4F89-A23C-1C816260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48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94F88-CECE-4DCB-88C8-201D425F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F5688C-C4E6-4E4C-A0EC-A6984E1B1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D521BA-7D5E-4202-A0BF-3BF1B9154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065EDB-0501-4D7F-8265-9E48588DF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9C9B5C-50B7-415E-B3AA-D90642719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E3F3E9-B765-44F4-BF6C-C3DDA087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E4C7BF-5130-4052-AD2E-BAD7C87B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03130-D21C-4C67-98A4-B1968AFF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2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814CB-3511-43D4-BD9E-F0919D93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64FCB9-99F0-4D9E-BD30-50CC36E3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A3577A-C8F7-4AB6-8F46-A5E2EBC3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0E7B08-EE78-48A5-9075-30FDE449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79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34C9F9-2C57-4413-B8FC-CB31A94A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95EDE6-4AD7-4015-9B32-48DA73B3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FC20AC-666D-4807-8AAE-9B19EF9C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64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8F6BE-9376-4EF9-8FA6-C08FDD563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0B447-1008-4585-81BA-D7EC70EF7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802062-3293-4894-9CFA-8A9896096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555163-CC7F-49AB-84D4-D874A282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C0803C-1555-4243-83B9-324C185F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C4A3AE-9CB6-4D6A-B90A-BB452445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5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D307E-5C97-4D56-AA14-CC55B26E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35EF82-F733-41F6-A53F-4ADD74DC6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788D53-8F48-411E-A485-5DA67D09E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4D5C00-3E31-46CF-8A4F-A8DF0B29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1BA00C-9C83-4738-A8BD-E9253926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04D012-4BF9-4AB1-9D56-0C14AB81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51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E4E2A0-0769-4695-A6F4-5D689981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E641D-2C2F-4124-BD2E-AC18D8FB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D8B84-3146-4A8E-B53D-F6747D08C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F96D7-F229-4D37-A4C1-09BFECC0276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7066A-92F6-48CF-B778-C2B5CADEE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EC20E-B947-41FB-84A4-AE942ACB0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8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3ACCA75-B072-49F0-B690-068B80CBC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Person ReID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7AC9D5B-41D6-4D2E-AD29-B35CFF8CC6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27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A5414-0D8E-40EF-96B7-C6FA8F51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Data Argumentation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0216E-CD78-407C-8830-7799041B9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4074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Inspired by the image translation tasks.</a:t>
            </a:r>
          </a:p>
          <a:p>
            <a:r>
              <a:rPr lang="en-US" altLang="ko-KR" dirty="0"/>
              <a:t>Addressing the lack of cross-view data and the influence of pose variations.</a:t>
            </a:r>
          </a:p>
          <a:p>
            <a:r>
              <a:rPr lang="en-US" altLang="ko-KR" dirty="0"/>
              <a:t>Synthesizing realistic person images conditional on pose.</a:t>
            </a:r>
          </a:p>
          <a:p>
            <a:r>
              <a:rPr lang="en-US" altLang="ko-KR" dirty="0"/>
              <a:t>Other auxiliary pose information and multiple datasets required.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BF7D74-8DEC-4E95-8C7F-05CE821CC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491" y="2104272"/>
            <a:ext cx="4771309" cy="34201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E76C33-CC10-4596-B3CD-85FBAAFAEB7D}"/>
              </a:ext>
            </a:extLst>
          </p:cNvPr>
          <p:cNvSpPr txBox="1"/>
          <p:nvPr/>
        </p:nvSpPr>
        <p:spPr>
          <a:xfrm>
            <a:off x="1864008" y="6211669"/>
            <a:ext cx="8463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Pose-Normalized Image Generation for Person Re-identification, April 25, 2018</a:t>
            </a:r>
          </a:p>
          <a:p>
            <a:pPr algn="ctr"/>
            <a:r>
              <a:rPr lang="en-US" altLang="ko-KR" dirty="0"/>
              <a:t>Pose Transferrable Person Re-Identification, Dec 17, 2018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15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E6FF0-1A8F-499A-B60F-30F358A4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Disentangled Extraction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26104C-2083-47BB-924E-1DA4A1B39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7722" cy="4351338"/>
          </a:xfrm>
        </p:spPr>
        <p:txBody>
          <a:bodyPr/>
          <a:lstStyle/>
          <a:p>
            <a:r>
              <a:rPr lang="en-US" altLang="ko-KR" dirty="0"/>
              <a:t>Self-identity generation:</a:t>
            </a:r>
          </a:p>
          <a:p>
            <a:pPr lvl="1"/>
            <a:r>
              <a:rPr lang="en-US" altLang="ko-KR" dirty="0"/>
              <a:t>Image reconstruction using the same identity.</a:t>
            </a:r>
          </a:p>
          <a:p>
            <a:pPr lvl="1"/>
            <a:r>
              <a:rPr lang="en-US" altLang="ko-KR" dirty="0"/>
              <a:t>Identity shuffling to part-level features.</a:t>
            </a:r>
          </a:p>
          <a:p>
            <a:r>
              <a:rPr lang="en-US" altLang="ko-KR" dirty="0"/>
              <a:t>Cross-Identity generation:</a:t>
            </a:r>
          </a:p>
          <a:p>
            <a:pPr lvl="1"/>
            <a:r>
              <a:rPr lang="en-US" altLang="ko-KR" dirty="0"/>
              <a:t>Image generation with different identities.</a:t>
            </a:r>
          </a:p>
          <a:p>
            <a:pPr lvl="1"/>
            <a:r>
              <a:rPr lang="en-US" altLang="ko-KR" dirty="0"/>
              <a:t>No pixel-level ground-truth</a:t>
            </a:r>
          </a:p>
          <a:p>
            <a:pPr lvl="1"/>
            <a:r>
              <a:rPr lang="en-US" altLang="ko-KR" dirty="0"/>
              <a:t>Instead, Latent code reconstruction</a:t>
            </a:r>
          </a:p>
          <a:p>
            <a:pPr lvl="1"/>
            <a:endParaRPr lang="ko-KR" altLang="en-US" dirty="0"/>
          </a:p>
        </p:txBody>
      </p:sp>
      <p:pic>
        <p:nvPicPr>
          <p:cNvPr id="4" name="내용 개체 틀 5">
            <a:extLst>
              <a:ext uri="{FF2B5EF4-FFF2-40B4-BE49-F238E27FC236}">
                <a16:creationId xmlns:a16="http://schemas.microsoft.com/office/drawing/2014/main" id="{8455A152-C31E-43F7-A15F-D6C444450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10" t="2528" r="4070" b="3797"/>
          <a:stretch/>
        </p:blipFill>
        <p:spPr>
          <a:xfrm>
            <a:off x="5785922" y="2251117"/>
            <a:ext cx="5824552" cy="35003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7A616E-CAFC-457A-8675-6D74A5E02743}"/>
              </a:ext>
            </a:extLst>
          </p:cNvPr>
          <p:cNvSpPr txBox="1"/>
          <p:nvPr/>
        </p:nvSpPr>
        <p:spPr>
          <a:xfrm>
            <a:off x="1864008" y="6211669"/>
            <a:ext cx="9330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Learning Disentangled Representation for Robust Person Re-identification, Nov 1, 2019</a:t>
            </a:r>
          </a:p>
          <a:p>
            <a:pPr algn="ctr"/>
            <a:r>
              <a:rPr lang="en-US" altLang="ko-KR" dirty="0"/>
              <a:t>Joint Discriminative and Generative Learning for Person Re-identification, May 22, 2019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13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9A452-50FE-4084-B772-FF56EEEA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 Domain Adaptation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DDA9DA-1CF2-4FBB-A3EE-7457145E4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78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91D17-5CC9-4296-9720-38793BEF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 GAN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FF3DA-7444-4ED7-B5F0-7B0F0ED963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image-to-image translation</a:t>
            </a:r>
          </a:p>
          <a:p>
            <a:r>
              <a:rPr lang="en-US" altLang="ko-KR" dirty="0"/>
              <a:t>to learn the mapping between an input image and an output image </a:t>
            </a:r>
            <a:r>
              <a:rPr lang="en-US" altLang="ko-KR" u="sng" dirty="0"/>
              <a:t>in the absence of paired</a:t>
            </a:r>
          </a:p>
          <a:p>
            <a:r>
              <a:rPr lang="en-US" altLang="ko-KR" dirty="0"/>
              <a:t>mappings:</a:t>
            </a:r>
          </a:p>
          <a:p>
            <a:pPr lvl="1"/>
            <a:r>
              <a:rPr lang="en-US" altLang="ko-KR" dirty="0"/>
              <a:t>G : X → Y</a:t>
            </a:r>
          </a:p>
          <a:p>
            <a:pPr lvl="1"/>
            <a:r>
              <a:rPr lang="en-US" altLang="ko-KR" dirty="0"/>
              <a:t>F : Y → X</a:t>
            </a:r>
          </a:p>
          <a:p>
            <a:r>
              <a:rPr lang="en-US" altLang="ko-KR" dirty="0"/>
              <a:t>constrains:</a:t>
            </a:r>
          </a:p>
          <a:p>
            <a:pPr lvl="1"/>
            <a:r>
              <a:rPr lang="en-US" altLang="ko-KR" dirty="0"/>
              <a:t>G(X) ≈ Y</a:t>
            </a:r>
          </a:p>
          <a:p>
            <a:pPr lvl="1"/>
            <a:r>
              <a:rPr lang="en-US" altLang="ko-KR" dirty="0"/>
              <a:t>F(G(X)) ≈ X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7FB9E48-1526-4815-AD47-8847689360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4944" y="1825625"/>
            <a:ext cx="3936112" cy="4351338"/>
          </a:xfrm>
        </p:spPr>
      </p:pic>
    </p:spTree>
    <p:extLst>
      <p:ext uri="{BB962C8B-B14F-4D97-AF65-F5344CB8AC3E}">
        <p14:creationId xmlns:p14="http://schemas.microsoft.com/office/powerpoint/2010/main" val="1111951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2D2140F2-FD28-425F-9E26-3545A282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640A9FE-3699-4D27-A254-8ED6216E9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835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E0CE3C0-BBD7-4DC8-B0EF-3AA5D899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Baseline(ID-discriminative embedding)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93AEE5-48D0-4F7D-A5E0-211BE23DC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en-US" altLang="ko-KR" dirty="0" err="1"/>
              <a:t>siamese</a:t>
            </a:r>
            <a:r>
              <a:rPr lang="en-US" altLang="ko-KR" dirty="0"/>
              <a:t> network that simultaneously computes the identification and verification loss.</a:t>
            </a:r>
          </a:p>
          <a:p>
            <a:r>
              <a:rPr lang="en-US" altLang="ko-KR" dirty="0"/>
              <a:t>Sorting the cosine distance between the query and all the gallery features to obtain the final ranking result</a:t>
            </a:r>
            <a:endParaRPr lang="ko-KR" altLang="en-US" dirty="0"/>
          </a:p>
        </p:txBody>
      </p:sp>
      <p:pic>
        <p:nvPicPr>
          <p:cNvPr id="8" name="내용 개체 틀 5">
            <a:extLst>
              <a:ext uri="{FF2B5EF4-FFF2-40B4-BE49-F238E27FC236}">
                <a16:creationId xmlns:a16="http://schemas.microsoft.com/office/drawing/2014/main" id="{B2F800BE-3898-46FD-BD0B-7C0F3E4640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89" t="2607" r="1123" b="5989"/>
          <a:stretch/>
        </p:blipFill>
        <p:spPr>
          <a:xfrm>
            <a:off x="6172200" y="2625747"/>
            <a:ext cx="5181600" cy="22056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C89739-6395-494A-84EC-CF86E326EF38}"/>
              </a:ext>
            </a:extLst>
          </p:cNvPr>
          <p:cNvSpPr txBox="1"/>
          <p:nvPr/>
        </p:nvSpPr>
        <p:spPr>
          <a:xfrm>
            <a:off x="1844841" y="6488668"/>
            <a:ext cx="8502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Discriminatively</a:t>
            </a:r>
            <a:r>
              <a:rPr lang="ko-KR" altLang="en-US" dirty="0"/>
              <a:t> </a:t>
            </a:r>
            <a:r>
              <a:rPr lang="ko-KR" altLang="en-US" dirty="0" err="1"/>
              <a:t>Learned</a:t>
            </a:r>
            <a:r>
              <a:rPr lang="ko-KR" altLang="en-US" dirty="0"/>
              <a:t> CNN </a:t>
            </a:r>
            <a:r>
              <a:rPr lang="ko-KR" altLang="en-US" dirty="0" err="1"/>
              <a:t>Embedding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Person</a:t>
            </a:r>
            <a:r>
              <a:rPr lang="ko-KR" altLang="en-US" dirty="0"/>
              <a:t> </a:t>
            </a:r>
            <a:r>
              <a:rPr lang="ko-KR" altLang="en-US" dirty="0" err="1"/>
              <a:t>Re-identification</a:t>
            </a:r>
            <a:r>
              <a:rPr lang="en-US" altLang="ko-KR" dirty="0"/>
              <a:t>, 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836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4BFFE80-92EE-41D3-9287-D12A0AEF0F14}"/>
              </a:ext>
            </a:extLst>
          </p:cNvPr>
          <p:cNvGrpSpPr/>
          <p:nvPr/>
        </p:nvGrpSpPr>
        <p:grpSpPr>
          <a:xfrm>
            <a:off x="2628900" y="2607846"/>
            <a:ext cx="6934200" cy="2498558"/>
            <a:chOff x="2628900" y="2383256"/>
            <a:chExt cx="6934200" cy="249855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09943A7-BDF9-4B06-B205-7255DC19C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900" y="2383256"/>
              <a:ext cx="6934200" cy="1257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A335BE4-F27B-4269-ADD1-E707BF4DC4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900" y="3624514"/>
              <a:ext cx="6934200" cy="1257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제목 5">
            <a:extLst>
              <a:ext uri="{FF2B5EF4-FFF2-40B4-BE49-F238E27FC236}">
                <a16:creationId xmlns:a16="http://schemas.microsoft.com/office/drawing/2014/main" id="{4F7CEF5F-4B56-475F-891C-306E8CC8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Comparison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60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4700B-9C49-438D-8BB2-C4DCD722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6A8CC-114C-4371-B85F-520949CA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04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D9FB918-5C04-47A5-9635-BF542FE9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70CD3F-584E-4CD4-A9BE-EB85E3837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 Person</a:t>
            </a:r>
            <a:r>
              <a:rPr lang="ko-KR" altLang="en-US" dirty="0"/>
              <a:t> </a:t>
            </a:r>
            <a:r>
              <a:rPr lang="en-US" altLang="ko-KR" dirty="0"/>
              <a:t>re-identification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62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D0E1B-219D-4501-A996-98C74DD1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Introduction of a Person</a:t>
            </a:r>
            <a:r>
              <a:rPr lang="ko-KR" altLang="en-US" sz="4000" dirty="0"/>
              <a:t> </a:t>
            </a:r>
            <a:r>
              <a:rPr lang="en-US" altLang="ko-KR" sz="4000" dirty="0"/>
              <a:t>Re-identification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9D3F9-BB71-4DBD-9C0E-6767487E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 determine whether some images belong to the same subject or not.</a:t>
            </a:r>
          </a:p>
          <a:p>
            <a:r>
              <a:rPr lang="en-US" altLang="ko-KR" dirty="0"/>
              <a:t>Usually captured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/>
              <a:t>two</a:t>
            </a:r>
            <a:r>
              <a:rPr lang="ko-KR" altLang="en-US" dirty="0"/>
              <a:t> </a:t>
            </a:r>
            <a:r>
              <a:rPr lang="en-US" altLang="ko-KR" dirty="0"/>
              <a:t>cameras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disjoint views. </a:t>
            </a:r>
          </a:p>
          <a:p>
            <a:r>
              <a:rPr lang="en-US" altLang="ko-KR" dirty="0"/>
              <a:t>Similar to biometric recognition problems(e.g., face recognition)</a:t>
            </a:r>
          </a:p>
          <a:p>
            <a:endParaRPr lang="en-US" altLang="ko-KR" dirty="0"/>
          </a:p>
          <a:p>
            <a:r>
              <a:rPr lang="en-US" altLang="ko-KR" dirty="0"/>
              <a:t>The core is </a:t>
            </a:r>
            <a:r>
              <a:rPr lang="en-US" altLang="ko-KR" u="sng" dirty="0"/>
              <a:t>to find a good representation and a good metric</a:t>
            </a:r>
            <a:r>
              <a:rPr lang="en-US" altLang="ko-KR" dirty="0"/>
              <a:t> to evaluate the similarities.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80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BCA77-32E0-4E50-926A-A1C28FFB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flow of a practical ReID 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55DE7-87AB-41B1-BB27-625305A8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86213"/>
            <a:ext cx="10515600" cy="219074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Raw Data Collection.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Bounding Box Generation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Training Data Annotation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Model Training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Pedestrian Retrieval</a:t>
            </a:r>
            <a:br>
              <a:rPr lang="en-US" altLang="ko-KR" dirty="0"/>
            </a:br>
            <a:r>
              <a:rPr lang="en-US" altLang="ko-KR" dirty="0"/>
              <a:t>(The testing phase conducts the pedestrian retrieval.)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1E9177-2222-4082-BFF0-A1D91B090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345"/>
          <a:stretch/>
        </p:blipFill>
        <p:spPr>
          <a:xfrm>
            <a:off x="838200" y="1798267"/>
            <a:ext cx="10372725" cy="180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5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73281-127B-49ED-940E-0CBA81FA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challenges of a ReID 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2BE76-460D-4850-B9E9-C87FA7D53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Different viewpoints</a:t>
            </a:r>
          </a:p>
          <a:p>
            <a:r>
              <a:rPr lang="en-US" altLang="ko-KR" dirty="0"/>
              <a:t>Varying low-image resolutions</a:t>
            </a:r>
          </a:p>
          <a:p>
            <a:r>
              <a:rPr lang="en-US" altLang="ko-KR" dirty="0"/>
              <a:t>Illumination changes</a:t>
            </a:r>
          </a:p>
          <a:p>
            <a:r>
              <a:rPr lang="en-US" altLang="ko-KR" dirty="0"/>
              <a:t>Occlusions</a:t>
            </a:r>
          </a:p>
          <a:p>
            <a:r>
              <a:rPr lang="en-US" altLang="ko-KR" dirty="0"/>
              <a:t>Heterogeneous modalities</a:t>
            </a:r>
          </a:p>
          <a:p>
            <a:r>
              <a:rPr lang="en-US" altLang="ko-KR" dirty="0"/>
              <a:t>Background clutter</a:t>
            </a:r>
          </a:p>
          <a:p>
            <a:r>
              <a:rPr lang="en-US" altLang="ko-KR" dirty="0"/>
              <a:t>Unreliable bounding box generations</a:t>
            </a:r>
          </a:p>
          <a:p>
            <a:r>
              <a:rPr lang="en-US" altLang="ko-KR" dirty="0"/>
              <a:t>Unconstrained poses &amp; Changing cloths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7144E51-2AC4-417B-A660-A9FEFECBEA6F}"/>
              </a:ext>
            </a:extLst>
          </p:cNvPr>
          <p:cNvGrpSpPr/>
          <p:nvPr/>
        </p:nvGrpSpPr>
        <p:grpSpPr>
          <a:xfrm>
            <a:off x="9043737" y="2578766"/>
            <a:ext cx="2310063" cy="2310063"/>
            <a:chOff x="5791200" y="2819400"/>
            <a:chExt cx="1219200" cy="1219200"/>
          </a:xfrm>
        </p:grpSpPr>
        <p:pic>
          <p:nvPicPr>
            <p:cNvPr id="5" name="그림 4" descr="실외이(가) 표시된 사진&#10;&#10;자동 생성된 설명">
              <a:extLst>
                <a:ext uri="{FF2B5EF4-FFF2-40B4-BE49-F238E27FC236}">
                  <a16:creationId xmlns:a16="http://schemas.microsoft.com/office/drawing/2014/main" id="{83010EDE-5441-43B1-A72C-FA9CF2E81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819400"/>
              <a:ext cx="609600" cy="1219200"/>
            </a:xfrm>
            <a:prstGeom prst="rect">
              <a:avLst/>
            </a:prstGeom>
          </p:spPr>
        </p:pic>
        <p:pic>
          <p:nvPicPr>
            <p:cNvPr id="7" name="그림 6" descr="텍스트, 흐린, 고양이, 이미지이(가) 표시된 사진&#10;&#10;자동 생성된 설명">
              <a:extLst>
                <a:ext uri="{FF2B5EF4-FFF2-40B4-BE49-F238E27FC236}">
                  <a16:creationId xmlns:a16="http://schemas.microsoft.com/office/drawing/2014/main" id="{8147F19A-335A-4140-B349-924A5F94B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800" y="2819400"/>
              <a:ext cx="609600" cy="1219200"/>
            </a:xfrm>
            <a:prstGeom prst="rect">
              <a:avLst/>
            </a:prstGeom>
          </p:spPr>
        </p:pic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DE2C70A-39DB-4E7F-A7B1-05710E23B293}"/>
              </a:ext>
            </a:extLst>
          </p:cNvPr>
          <p:cNvSpPr/>
          <p:nvPr/>
        </p:nvSpPr>
        <p:spPr>
          <a:xfrm>
            <a:off x="6992353" y="2705805"/>
            <a:ext cx="1792706" cy="20559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/>
              <a:t>Intra-class variation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333258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B5E9B61-4398-43E7-B69F-BFEF0A3F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26F394-8A36-4D77-9CB2-B52CAF920D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93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B5590-1D0A-42E3-9A56-0203D399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Part-based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A0D52-1592-483E-B09F-35FCE93C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Mainly focused on:</a:t>
            </a:r>
          </a:p>
          <a:p>
            <a:pPr lvl="1"/>
            <a:r>
              <a:rPr lang="en-US" altLang="ko-KR" dirty="0"/>
              <a:t>distance </a:t>
            </a:r>
            <a:r>
              <a:rPr lang="en-US" altLang="ko-KR" u="sng" dirty="0"/>
              <a:t>metric learning</a:t>
            </a:r>
            <a:r>
              <a:rPr lang="en-US" altLang="ko-KR" dirty="0"/>
              <a:t> with feature representation learning.</a:t>
            </a:r>
          </a:p>
          <a:p>
            <a:pPr lvl="1"/>
            <a:r>
              <a:rPr lang="en-US" altLang="ko-KR" dirty="0"/>
              <a:t>extra </a:t>
            </a:r>
            <a:r>
              <a:rPr lang="en-US" altLang="ko-KR" u="sng" dirty="0"/>
              <a:t>auxiliary information</a:t>
            </a:r>
            <a:r>
              <a:rPr lang="en-US" altLang="ko-KR" dirty="0"/>
              <a:t> to</a:t>
            </a:r>
            <a:r>
              <a:rPr lang="ko-KR" altLang="en-US" dirty="0"/>
              <a:t> </a:t>
            </a:r>
            <a:r>
              <a:rPr lang="en-US" altLang="ko-KR" dirty="0"/>
              <a:t>enforce</a:t>
            </a:r>
            <a:r>
              <a:rPr lang="ko-KR" altLang="en-US" dirty="0"/>
              <a:t> </a:t>
            </a:r>
            <a:r>
              <a:rPr lang="en-US" altLang="ko-KR" dirty="0"/>
              <a:t>more</a:t>
            </a:r>
            <a:r>
              <a:rPr lang="ko-KR" altLang="en-US" dirty="0"/>
              <a:t> </a:t>
            </a:r>
            <a:r>
              <a:rPr lang="en-US" altLang="ko-KR" dirty="0"/>
              <a:t>supervisions.</a:t>
            </a:r>
          </a:p>
          <a:p>
            <a:pPr lvl="1"/>
            <a:r>
              <a:rPr lang="en-US" altLang="ko-KR" dirty="0"/>
              <a:t>pedestrian </a:t>
            </a:r>
            <a:r>
              <a:rPr lang="en-US" altLang="ko-KR" u="sng" dirty="0"/>
              <a:t>alignment</a:t>
            </a:r>
            <a:r>
              <a:rPr lang="en-US" altLang="ko-KR" dirty="0"/>
              <a:t> and </a:t>
            </a:r>
            <a:r>
              <a:rPr lang="en-US" altLang="ko-KR" u="sng" dirty="0"/>
              <a:t>part matching</a:t>
            </a:r>
            <a:r>
              <a:rPr lang="en-US" altLang="ko-KR" dirty="0"/>
              <a:t> to leverage on the human structure prior.</a:t>
            </a:r>
          </a:p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u="sng" dirty="0"/>
              <a:t>sufficient</a:t>
            </a:r>
            <a:r>
              <a:rPr lang="en-US" altLang="ko-KR" dirty="0"/>
              <a:t> annotated data and </a:t>
            </a:r>
            <a:r>
              <a:rPr lang="en-US" altLang="ko-KR" u="sng" dirty="0"/>
              <a:t>correct</a:t>
            </a:r>
            <a:r>
              <a:rPr lang="en-US" altLang="ko-KR" dirty="0"/>
              <a:t> annotation exists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CB82F4-B34C-43D2-825A-C7119A1599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6" r="2112" b="50356"/>
          <a:stretch/>
        </p:blipFill>
        <p:spPr>
          <a:xfrm>
            <a:off x="4425839" y="4957927"/>
            <a:ext cx="2242686" cy="1438696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A2489F2-4081-46BA-AEDD-E2E292AC73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49" b="49756"/>
          <a:stretch/>
        </p:blipFill>
        <p:spPr bwMode="auto">
          <a:xfrm>
            <a:off x="6905473" y="4957927"/>
            <a:ext cx="2162882" cy="150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184D67-B981-4F28-8658-AC3E76CA0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637" y="4833896"/>
            <a:ext cx="1055808" cy="175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3E847FF-EABB-4BC4-99D2-09E77CBB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Generative </a:t>
            </a:r>
            <a:r>
              <a:rPr lang="en-US" altLang="ko-KR" sz="4400" dirty="0"/>
              <a:t>Frameworks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292FD3-6FC2-47A8-B755-07A96C6C41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Auto Encoder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E51B65-EA35-4514-BAE6-31FB14E6E8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Nonlinear </a:t>
            </a:r>
            <a:r>
              <a:rPr lang="en-US" altLang="ko-KR" u="sng" dirty="0"/>
              <a:t>dimensionality reduction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Representation learning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Manifold learning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Smooth and Blurry image quality.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After fitting, the encoder can be used for feature extraction. Unfortunately, the decoder can’t be used as generative model.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B3A5CB7-8C1B-4AF7-AD02-20BE13435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E39DD6F-BBAD-4C4B-8ECB-76F8374810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To force the output </a:t>
            </a:r>
            <a:r>
              <a:rPr lang="en-US" altLang="ko-KR" u="sng" dirty="0"/>
              <a:t>to be indistinguishable</a:t>
            </a:r>
            <a:r>
              <a:rPr lang="en-US" altLang="ko-KR" dirty="0"/>
              <a:t> from real photos.</a:t>
            </a:r>
          </a:p>
          <a:p>
            <a:r>
              <a:rPr lang="en-US" altLang="ko-KR" dirty="0"/>
              <a:t>Based on a minimax game rather than an optimization problem</a:t>
            </a:r>
          </a:p>
          <a:p>
            <a:r>
              <a:rPr lang="en-US" altLang="ko-KR" dirty="0"/>
              <a:t>Sharp and Artifact image quality.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05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ECA40-0A3F-4CE5-BC6D-38CA0330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AEGAN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81E4336-5F1E-43F3-9D86-0FEE9269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15244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Stabilizing GAN training by directing the generator towards the low-dimensional manifold in high-dimensional pixel space.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Mitigating mode collapse by requiring that the generator be able to reproduce the training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To allow for direct interpolation between real samples.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71184-B518-490F-8082-23E2DD5BC79F}"/>
              </a:ext>
            </a:extLst>
          </p:cNvPr>
          <p:cNvSpPr txBox="1"/>
          <p:nvPr/>
        </p:nvSpPr>
        <p:spPr>
          <a:xfrm>
            <a:off x="2198106" y="6488668"/>
            <a:ext cx="779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AUTOENCODING GENERATIVE ADVERSARIAL NETWORKS, April 14, 2020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34A62AB-F130-4952-898C-333D87D436CC}"/>
              </a:ext>
            </a:extLst>
          </p:cNvPr>
          <p:cNvGrpSpPr/>
          <p:nvPr/>
        </p:nvGrpSpPr>
        <p:grpSpPr>
          <a:xfrm>
            <a:off x="7069930" y="2034812"/>
            <a:ext cx="4283870" cy="3320288"/>
            <a:chOff x="7069930" y="1690688"/>
            <a:chExt cx="4283870" cy="3320288"/>
          </a:xfrm>
        </p:grpSpPr>
        <p:cxnSp>
          <p:nvCxnSpPr>
            <p:cNvPr id="10" name="연결선: 구부러짐 9">
              <a:extLst>
                <a:ext uri="{FF2B5EF4-FFF2-40B4-BE49-F238E27FC236}">
                  <a16:creationId xmlns:a16="http://schemas.microsoft.com/office/drawing/2014/main" id="{E1676F79-2FD4-4D9D-9380-C21233D3FBC8}"/>
                </a:ext>
              </a:extLst>
            </p:cNvPr>
            <p:cNvCxnSpPr>
              <a:stCxn id="31" idx="3"/>
              <a:endCxn id="29" idx="1"/>
            </p:cNvCxnSpPr>
            <p:nvPr/>
          </p:nvCxnSpPr>
          <p:spPr>
            <a:xfrm rot="16200000" flipH="1">
              <a:off x="7777509" y="4052965"/>
              <a:ext cx="896805" cy="800488"/>
            </a:xfrm>
            <a:prstGeom prst="curved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16D0F2D4-2976-4145-AC70-ABBA4E201512}"/>
                </a:ext>
              </a:extLst>
            </p:cNvPr>
            <p:cNvCxnSpPr>
              <a:cxnSpLocks/>
              <a:stCxn id="13" idx="3"/>
              <a:endCxn id="29" idx="3"/>
            </p:cNvCxnSpPr>
            <p:nvPr/>
          </p:nvCxnSpPr>
          <p:spPr>
            <a:xfrm rot="5400000">
              <a:off x="9805084" y="4052965"/>
              <a:ext cx="896805" cy="800491"/>
            </a:xfrm>
            <a:prstGeom prst="curved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사다리꼴 11">
              <a:extLst>
                <a:ext uri="{FF2B5EF4-FFF2-40B4-BE49-F238E27FC236}">
                  <a16:creationId xmlns:a16="http://schemas.microsoft.com/office/drawing/2014/main" id="{FB8E2EE7-FF4B-4470-A425-F27CE390590D}"/>
                </a:ext>
              </a:extLst>
            </p:cNvPr>
            <p:cNvSpPr/>
            <p:nvPr/>
          </p:nvSpPr>
          <p:spPr>
            <a:xfrm rot="16200000">
              <a:off x="8381713" y="2830122"/>
              <a:ext cx="1715972" cy="898361"/>
            </a:xfrm>
            <a:prstGeom prst="trapezoid">
              <a:avLst>
                <a:gd name="adj" fmla="val 29494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3" name="사다리꼴 12">
              <a:extLst>
                <a:ext uri="{FF2B5EF4-FFF2-40B4-BE49-F238E27FC236}">
                  <a16:creationId xmlns:a16="http://schemas.microsoft.com/office/drawing/2014/main" id="{407E5EEA-863E-48F6-ABD0-873744315FC9}"/>
                </a:ext>
              </a:extLst>
            </p:cNvPr>
            <p:cNvSpPr/>
            <p:nvPr/>
          </p:nvSpPr>
          <p:spPr>
            <a:xfrm rot="5400000">
              <a:off x="9795745" y="2830123"/>
              <a:ext cx="1715972" cy="898361"/>
            </a:xfrm>
            <a:prstGeom prst="trapezoid">
              <a:avLst>
                <a:gd name="adj" fmla="val 29494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C13ADA2-6ECE-4CDD-9F1B-64787AAECA6E}"/>
                </a:ext>
              </a:extLst>
            </p:cNvPr>
            <p:cNvGrpSpPr/>
            <p:nvPr/>
          </p:nvGrpSpPr>
          <p:grpSpPr>
            <a:xfrm>
              <a:off x="7376487" y="2421317"/>
              <a:ext cx="898362" cy="1715972"/>
              <a:chOff x="2055090" y="2772857"/>
              <a:chExt cx="1362364" cy="2602268"/>
            </a:xfrm>
          </p:grpSpPr>
          <p:sp>
            <p:nvSpPr>
              <p:cNvPr id="31" name="사다리꼴 30">
                <a:extLst>
                  <a:ext uri="{FF2B5EF4-FFF2-40B4-BE49-F238E27FC236}">
                    <a16:creationId xmlns:a16="http://schemas.microsoft.com/office/drawing/2014/main" id="{EE5FBA7A-F161-4690-AFE2-0DF057EB878C}"/>
                  </a:ext>
                </a:extLst>
              </p:cNvPr>
              <p:cNvSpPr/>
              <p:nvPr/>
            </p:nvSpPr>
            <p:spPr>
              <a:xfrm rot="5400000">
                <a:off x="1435138" y="3392809"/>
                <a:ext cx="2602268" cy="1362363"/>
              </a:xfrm>
              <a:prstGeom prst="trapezoid">
                <a:avLst>
                  <a:gd name="adj" fmla="val 29494"/>
                </a:avLst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DAD2100-FAB8-4885-B173-052B8202E4EB}"/>
                  </a:ext>
                </a:extLst>
              </p:cNvPr>
              <p:cNvCxnSpPr>
                <a:cxnSpLocks/>
                <a:stCxn id="31" idx="2"/>
                <a:endCxn id="31" idx="0"/>
              </p:cNvCxnSpPr>
              <p:nvPr/>
            </p:nvCxnSpPr>
            <p:spPr>
              <a:xfrm>
                <a:off x="2055091" y="4073991"/>
                <a:ext cx="1362363" cy="0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9E460F7F-0641-4D52-A263-047CFA257C32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8274849" y="3279302"/>
              <a:ext cx="51566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BAC84E3-67D7-4F20-A28B-6B038FA497EA}"/>
                </a:ext>
              </a:extLst>
            </p:cNvPr>
            <p:cNvCxnSpPr>
              <a:cxnSpLocks/>
              <a:stCxn id="12" idx="2"/>
              <a:endCxn id="13" idx="2"/>
            </p:cNvCxnSpPr>
            <p:nvPr/>
          </p:nvCxnSpPr>
          <p:spPr>
            <a:xfrm>
              <a:off x="9688880" y="3279303"/>
              <a:ext cx="51567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3058AE0-854D-4DA6-B666-0B234E2EF164}"/>
                </a:ext>
              </a:extLst>
            </p:cNvPr>
            <p:cNvSpPr txBox="1"/>
            <p:nvPr/>
          </p:nvSpPr>
          <p:spPr>
            <a:xfrm>
              <a:off x="7455597" y="2869251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>
                  <a:solidFill>
                    <a:schemeClr val="bg1"/>
                  </a:solidFill>
                </a:rPr>
                <a:t>비관심</a:t>
              </a:r>
              <a:r>
                <a:rPr lang="ko-KR" altLang="en-US" sz="900" dirty="0">
                  <a:solidFill>
                    <a:schemeClr val="bg1"/>
                  </a:solidFill>
                </a:rPr>
                <a:t> 정보</a:t>
              </a:r>
              <a:endParaRPr lang="en-US" altLang="ko-KR" sz="900" dirty="0">
                <a:solidFill>
                  <a:schemeClr val="bg1"/>
                </a:solidFill>
              </a:endParaRPr>
            </a:p>
            <a:p>
              <a:r>
                <a:rPr lang="en-US" altLang="ko-KR" sz="900" dirty="0">
                  <a:solidFill>
                    <a:schemeClr val="bg1"/>
                  </a:solidFill>
                </a:rPr>
                <a:t>Encoder 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10ECB3-8EE9-4796-BEA4-43DAA7D2CEC6}"/>
                </a:ext>
              </a:extLst>
            </p:cNvPr>
            <p:cNvSpPr txBox="1"/>
            <p:nvPr/>
          </p:nvSpPr>
          <p:spPr>
            <a:xfrm>
              <a:off x="7455597" y="3445813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</a:rPr>
                <a:t>관심 정보</a:t>
              </a:r>
              <a:endParaRPr lang="en-US" altLang="ko-KR" sz="900" dirty="0">
                <a:solidFill>
                  <a:schemeClr val="bg1"/>
                </a:solidFill>
              </a:endParaRPr>
            </a:p>
            <a:p>
              <a:r>
                <a:rPr lang="en-US" altLang="ko-KR" sz="900" dirty="0">
                  <a:solidFill>
                    <a:schemeClr val="bg1"/>
                  </a:solidFill>
                </a:rPr>
                <a:t>Encoder 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4029A0-81B7-4A2D-B980-78C4777CA477}"/>
                </a:ext>
              </a:extLst>
            </p:cNvPr>
            <p:cNvSpPr txBox="1"/>
            <p:nvPr/>
          </p:nvSpPr>
          <p:spPr>
            <a:xfrm>
              <a:off x="8886076" y="3005317"/>
              <a:ext cx="70724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Decoder</a:t>
              </a:r>
            </a:p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or</a:t>
              </a:r>
            </a:p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Generator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B5BBEE-7928-4935-87E0-24686D8F6DE6}"/>
                </a:ext>
              </a:extLst>
            </p:cNvPr>
            <p:cNvSpPr txBox="1"/>
            <p:nvPr/>
          </p:nvSpPr>
          <p:spPr>
            <a:xfrm>
              <a:off x="10215950" y="3167679"/>
              <a:ext cx="8755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Discriminator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472AA62-88F9-4EAA-9ACF-77D9BC59A237}"/>
                </a:ext>
              </a:extLst>
            </p:cNvPr>
            <p:cNvSpPr/>
            <p:nvPr/>
          </p:nvSpPr>
          <p:spPr>
            <a:xfrm>
              <a:off x="7227426" y="2186043"/>
              <a:ext cx="2661587" cy="2240549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CCE856-4BB4-4556-8D25-7E301A133BB2}"/>
                </a:ext>
              </a:extLst>
            </p:cNvPr>
            <p:cNvSpPr txBox="1"/>
            <p:nvPr/>
          </p:nvSpPr>
          <p:spPr>
            <a:xfrm>
              <a:off x="8123417" y="1938366"/>
              <a:ext cx="8082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AE or VAE</a:t>
              </a:r>
              <a:endParaRPr lang="ko-KR" altLang="en-US" sz="1000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09E3528F-D88D-4614-A08D-F08C0082E56D}"/>
                </a:ext>
              </a:extLst>
            </p:cNvPr>
            <p:cNvSpPr/>
            <p:nvPr/>
          </p:nvSpPr>
          <p:spPr>
            <a:xfrm>
              <a:off x="7069930" y="1934231"/>
              <a:ext cx="4283870" cy="2809042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CEF4E70-2863-458C-A5AB-130BAEB4C91E}"/>
                </a:ext>
              </a:extLst>
            </p:cNvPr>
            <p:cNvSpPr txBox="1"/>
            <p:nvPr/>
          </p:nvSpPr>
          <p:spPr>
            <a:xfrm>
              <a:off x="9017085" y="1690688"/>
              <a:ext cx="4571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GAN</a:t>
              </a:r>
              <a:endParaRPr lang="ko-KR" altLang="en-US" sz="10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5298B1F-EAD3-468A-9EC5-9A02803EFA22}"/>
                </a:ext>
              </a:extLst>
            </p:cNvPr>
            <p:cNvSpPr/>
            <p:nvPr/>
          </p:nvSpPr>
          <p:spPr>
            <a:xfrm>
              <a:off x="7810539" y="4037351"/>
              <a:ext cx="1497411" cy="3352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Reconstruction</a:t>
              </a:r>
              <a:r>
                <a:rPr lang="en-US" altLang="ko-KR" sz="300" dirty="0"/>
                <a:t>(+KL</a:t>
              </a:r>
              <a:r>
                <a:rPr lang="ko-KR" altLang="en-US" sz="300" dirty="0"/>
                <a:t> </a:t>
              </a:r>
              <a:r>
                <a:rPr lang="en-US" altLang="ko-KR" sz="300" dirty="0"/>
                <a:t>Divergence)</a:t>
              </a:r>
            </a:p>
            <a:p>
              <a:pPr algn="ctr"/>
              <a:r>
                <a:rPr lang="en-US" altLang="ko-KR" sz="800" dirty="0"/>
                <a:t>Loss</a:t>
              </a:r>
              <a:endParaRPr lang="ko-KR" altLang="en-US" sz="8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3E8A0FC-7F14-4DAE-9D5E-2E02A1F5DD69}"/>
                </a:ext>
              </a:extLst>
            </p:cNvPr>
            <p:cNvSpPr/>
            <p:nvPr/>
          </p:nvSpPr>
          <p:spPr>
            <a:xfrm>
              <a:off x="8626156" y="4477527"/>
              <a:ext cx="1227084" cy="2187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Adversarial Loss</a:t>
              </a:r>
              <a:endParaRPr lang="ko-KR" altLang="en-US" sz="10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B317670-7C30-4FDD-8EAD-472F645B8A63}"/>
                </a:ext>
              </a:extLst>
            </p:cNvPr>
            <p:cNvSpPr/>
            <p:nvPr/>
          </p:nvSpPr>
          <p:spPr>
            <a:xfrm>
              <a:off x="8626156" y="4792250"/>
              <a:ext cx="1227084" cy="2187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Identity Loss</a:t>
              </a:r>
              <a:endParaRPr lang="ko-KR" altLang="en-US" sz="10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7C4D9AB-69F4-44B8-A840-D96B204EB6AB}"/>
                </a:ext>
              </a:extLst>
            </p:cNvPr>
            <p:cNvSpPr/>
            <p:nvPr/>
          </p:nvSpPr>
          <p:spPr>
            <a:xfrm>
              <a:off x="8089654" y="3720671"/>
              <a:ext cx="117616" cy="1176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14384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26972</TotalTime>
  <Words>805</Words>
  <Application>Microsoft Office PowerPoint</Application>
  <PresentationFormat>와이드스크린</PresentationFormat>
  <Paragraphs>118</Paragraphs>
  <Slides>17</Slides>
  <Notes>7</Notes>
  <HiddenSlides>2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Person ReID</vt:lpstr>
      <vt:lpstr>Introduction</vt:lpstr>
      <vt:lpstr>Introduction of a Person Re-identification</vt:lpstr>
      <vt:lpstr>The flow of a practical ReID System</vt:lpstr>
      <vt:lpstr>The challenges of a ReID System</vt:lpstr>
      <vt:lpstr>Related works</vt:lpstr>
      <vt:lpstr>Part-based Methods</vt:lpstr>
      <vt:lpstr>Generative Frameworks</vt:lpstr>
      <vt:lpstr>AEGAN</vt:lpstr>
      <vt:lpstr>Data Argumentation Methods</vt:lpstr>
      <vt:lpstr>Disentangled Extraction Methods</vt:lpstr>
      <vt:lpstr>Cross Domain Adaptation</vt:lpstr>
      <vt:lpstr>Cycle GAN</vt:lpstr>
      <vt:lpstr>Experiments</vt:lpstr>
      <vt:lpstr>Baseline(ID-discriminative embedding)</vt:lpstr>
      <vt:lpstr>Visual Comparison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Jeong-ro Seok</dc:creator>
  <cp:lastModifiedBy>Seok Jeong-ro</cp:lastModifiedBy>
  <cp:revision>254</cp:revision>
  <dcterms:created xsi:type="dcterms:W3CDTF">2021-03-08T12:05:08Z</dcterms:created>
  <dcterms:modified xsi:type="dcterms:W3CDTF">2021-08-26T03:24:19Z</dcterms:modified>
</cp:coreProperties>
</file>