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73" r:id="rId3"/>
    <p:sldId id="275" r:id="rId4"/>
    <p:sldId id="319" r:id="rId5"/>
    <p:sldId id="322" r:id="rId6"/>
    <p:sldId id="320" r:id="rId7"/>
    <p:sldId id="321" r:id="rId8"/>
    <p:sldId id="323" r:id="rId9"/>
    <p:sldId id="324" r:id="rId10"/>
    <p:sldId id="325" r:id="rId11"/>
    <p:sldId id="326" r:id="rId12"/>
    <p:sldId id="327" r:id="rId13"/>
    <p:sldId id="32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55" autoAdjust="0"/>
  </p:normalViewPr>
  <p:slideViewPr>
    <p:cSldViewPr snapToGrid="0">
      <p:cViewPr varScale="1">
        <p:scale>
          <a:sx n="60" d="100"/>
          <a:sy n="60" d="100"/>
        </p:scale>
        <p:origin x="9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6AC86-5FB1-4D14-A57E-E3B6D7162CF8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5C27F-C9AB-47F5-894B-4B68EA5D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7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embedding: </a:t>
            </a:r>
            <a:r>
              <a:rPr lang="en-US" altLang="ko-KR" dirty="0" err="1"/>
              <a:t>BoW</a:t>
            </a:r>
            <a:r>
              <a:rPr lang="en-US" altLang="ko-KR" dirty="0"/>
              <a:t>, VLAD, FV = PCA</a:t>
            </a:r>
            <a:r>
              <a:rPr lang="ko-KR" altLang="en-US" dirty="0"/>
              <a:t>랑 유사한듯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Supervised Hashing for Image Retrieval via Image Representation Learning</a:t>
            </a:r>
          </a:p>
          <a:p>
            <a:r>
              <a:rPr lang="en-US" altLang="ko-KR" dirty="0"/>
              <a:t>Deep Image Retrieval A Survey</a:t>
            </a:r>
          </a:p>
          <a:p>
            <a:r>
              <a:rPr lang="en-US" altLang="ko-KR" dirty="0"/>
              <a:t>Part-based Deep Hashing for Large-scale Person Re-identification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2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Approximate Nearest Neighbor Search on High Dimensional Data Experiments, Analyses, and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4ED1-F0B9-49AC-A743-76756941B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EDF0E-DA59-488B-81BA-C3DB4DCBD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CC8EE-D2CD-4CCE-81D8-69C6ABE1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29310-DEA0-4858-9C0F-653A1321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D5907-422F-4717-AEB2-E16E105A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717D7-0FC8-455C-932E-53FAB353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EC303-DD44-41D8-8C26-7B059B70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5CCE0-95F0-4B57-B6E7-A4EDE5F2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1F1D-593E-49CE-BDEF-2843F6D3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9CA37-5594-45CD-AF3F-97575F83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77F46D-2A13-4021-9092-59790F4E9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EF2E7-1E15-4373-87FB-C6B49259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38071-A5AB-4111-BD96-E27E7766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6840D-D87F-4EE7-AFD8-E948E3A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6B48A-D693-42D4-A8FF-5772D7FB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4BB2-F588-4673-B368-5FA01368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E12CE-04D9-4E0D-8C12-4F07E421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EB0F7-53C1-4BDA-803E-FEC9FA0F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AED8E-9723-4E84-98B9-A1C3B5C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32878-CB58-4129-83A6-4BC5FD26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A9EBB-8753-4916-9B1C-B6E586B3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306C8-0FC5-47C4-B31B-0CDFFAB3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C4AB7-AD16-46DC-8166-D0F404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BB976-E425-4860-8EB0-7F63373E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A9722-9506-49E8-AC7B-4E572D7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BEC2-CD18-41E4-B695-532A98A3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80235-9D5C-4086-8A89-D20CE50D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6D7C0-4342-4E22-B354-4FB71EF2D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C0F40-1670-4DE8-B5EC-9BD7184E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7EC0A-B9EB-4965-AA69-DA728C2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27912-0A21-4F89-A23C-1C816260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94F88-CECE-4DCB-88C8-201D425F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5688C-C4E6-4E4C-A0EC-A6984E1B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521BA-7D5E-4202-A0BF-3BF1B9154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65EDB-0501-4D7F-8265-9E48588DF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9C9B5C-50B7-415E-B3AA-D90642719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3F3E9-B765-44F4-BF6C-C3DDA087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E4C7BF-5130-4052-AD2E-BAD7C87B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03130-D21C-4C67-98A4-B1968AFF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814CB-3511-43D4-BD9E-F0919D93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4FCB9-99F0-4D9E-BD30-50CC36E3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3577A-C8F7-4AB6-8F46-A5E2EBC3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E7B08-EE78-48A5-9075-30FDE449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9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34C9F9-2C57-4413-B8FC-CB31A94A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95EDE6-4AD7-4015-9B32-48DA73B3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C20AC-666D-4807-8AAE-9B19EF9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F6BE-9376-4EF9-8FA6-C08FDD56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0B447-1008-4585-81BA-D7EC70EF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02062-3293-4894-9CFA-8A989609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55163-CC7F-49AB-84D4-D874A282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0803C-1555-4243-83B9-324C185F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4A3AE-9CB6-4D6A-B90A-BB452445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D307E-5C97-4D56-AA14-CC55B26E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35EF82-F733-41F6-A53F-4ADD74DC6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88D53-8F48-411E-A485-5DA67D09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D5C00-3E31-46CF-8A4F-A8DF0B29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BA00C-9C83-4738-A8BD-E9253926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4D012-4BF9-4AB1-9D56-0C14AB81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4E2A0-0769-4695-A6F4-5D689981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E641D-2C2F-4124-BD2E-AC18D8FB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D8B84-3146-4A8E-B53D-F6747D08C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96D7-F229-4D37-A4C1-09BFECC0276D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7066A-92F6-48CF-B778-C2B5CADEE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EC20E-B947-41FB-84A4-AE942ACB0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8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ACCA75-B072-49F0-B690-068B80CBC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Retrieval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AC9D5B-41D6-4D2E-AD29-B35CFF8CC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Content Based Image Retrieval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27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3FEDA-78F2-4503-9E2B-51460C87D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 Production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1BC0EAC-8BD8-4BCC-AFF2-4B8F60CA0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3E487-4E47-41A4-942E-89BF97B4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Approximate Nearest Neighbor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FC76C-0700-4279-A7FA-3A20A35A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Nearest neighbor search finds an object in a reference database which has the smallest distance to a query object.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Due to the curse of dimensionality, it is commonly believed that it is very costly to find the exact nearest neighbor in high dimensional Euclidean space.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Approximate Nearest neighbor search (ANNS) is fundamental and essential operation in applications from many domains, such as: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databases, machine learning, multimedia, and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136128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9E85B-7D74-4269-BBC7-CB248A3C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Annoy </a:t>
            </a:r>
            <a:r>
              <a:rPr lang="en-US" altLang="ko-KR" sz="3200" dirty="0"/>
              <a:t>(Approximate Nearest Neighbors Oh Yeah)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B696D-1718-4A2F-B6B1-E00E2283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It is a C++ library with Python bindings to search for points in space that are close to a given query point.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It can use static files as indexes. In particular, this means you can share index across processes.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Summary of features: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Euclidean distance, Manhattan distance, cosine distance, Hamming distance, or Dot (Inner) Product distance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Let's you share memory between multiple processes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Build index on disk to enable indexing big datasets that won't fit into memory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Spotify use it for music recommendations.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19E006B-1670-4038-8357-BB1BA23860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1178"/>
            <a:ext cx="5181600" cy="3660232"/>
          </a:xfrm>
        </p:spPr>
      </p:pic>
    </p:spTree>
    <p:extLst>
      <p:ext uri="{BB962C8B-B14F-4D97-AF65-F5344CB8AC3E}">
        <p14:creationId xmlns:p14="http://schemas.microsoft.com/office/powerpoint/2010/main" val="172592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79A6-0F9C-4A19-AB09-B15AB830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N2 </a:t>
            </a:r>
            <a:r>
              <a:rPr lang="en-US" altLang="ko-KR" sz="2000" dirty="0"/>
              <a:t>(made by </a:t>
            </a:r>
            <a:r>
              <a:rPr lang="en-US" altLang="ko-KR" sz="2000" dirty="0" err="1"/>
              <a:t>kakao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545DE-A574-45E2-81CA-F7178D7A9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Lightweight approximate </a:t>
            </a:r>
            <a:r>
              <a:rPr lang="en-US" altLang="ko-KR" u="sng" dirty="0"/>
              <a:t>N</a:t>
            </a:r>
            <a:r>
              <a:rPr lang="en-US" altLang="ko-KR" dirty="0"/>
              <a:t>earest </a:t>
            </a:r>
            <a:r>
              <a:rPr lang="en-US" altLang="ko-KR" u="sng" dirty="0"/>
              <a:t>N</a:t>
            </a:r>
            <a:r>
              <a:rPr lang="en-US" altLang="ko-KR" dirty="0"/>
              <a:t>eighbor algorithm library written in C++ (with Python bindings).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Summary of features: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Supports multi-core CPUs for index building.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8BA1F1B-3A99-4BE3-9F68-0418633EEB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749" y="2021305"/>
            <a:ext cx="5328502" cy="3959978"/>
          </a:xfrm>
        </p:spPr>
      </p:pic>
    </p:spTree>
    <p:extLst>
      <p:ext uri="{BB962C8B-B14F-4D97-AF65-F5344CB8AC3E}">
        <p14:creationId xmlns:p14="http://schemas.microsoft.com/office/powerpoint/2010/main" val="69403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0E1B-219D-4501-A996-98C74DD1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Introduction of CBIR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D3F9-BB71-4DBD-9C0E-6767487E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 Based Image Retrieval(CBIR)</a:t>
            </a:r>
          </a:p>
          <a:p>
            <a:r>
              <a:rPr lang="en-US" altLang="ko-KR" dirty="0"/>
              <a:t>The problem of searching for semantically matched or similar images in </a:t>
            </a:r>
            <a:r>
              <a:rPr lang="en-US" altLang="ko-KR" u="sng" dirty="0"/>
              <a:t>a large image gallery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CBIR can be categorized into instance level and category level.</a:t>
            </a:r>
          </a:p>
          <a:p>
            <a:pPr lvl="1"/>
            <a:r>
              <a:rPr lang="en-US" altLang="ko-KR" u="sng" dirty="0"/>
              <a:t>instance level</a:t>
            </a:r>
            <a:r>
              <a:rPr lang="en-US" altLang="ko-KR" dirty="0"/>
              <a:t>: to find images containing the same object.</a:t>
            </a:r>
          </a:p>
          <a:p>
            <a:pPr lvl="1"/>
            <a:r>
              <a:rPr lang="en-US" altLang="ko-KR" dirty="0"/>
              <a:t>category level: to find images of the same class.</a:t>
            </a:r>
          </a:p>
          <a:p>
            <a:r>
              <a:rPr lang="en-US" altLang="ko-KR" dirty="0"/>
              <a:t>Nearly endless potential for applications of CBIR, such as:</a:t>
            </a:r>
          </a:p>
          <a:p>
            <a:pPr lvl="1"/>
            <a:r>
              <a:rPr lang="en-US" altLang="ko-KR" dirty="0"/>
              <a:t>person re-identification, remote sensing, medical image search, and shopping recommendation.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80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73281-127B-49ED-940E-0CBA81FA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challenges of CBIR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2BE76-460D-4850-B9E9-C87FA7D5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Reducing the semantic gap</a:t>
            </a:r>
          </a:p>
          <a:p>
            <a:r>
              <a:rPr lang="en-US" altLang="ko-KR" dirty="0"/>
              <a:t>Improving retrieval scalability</a:t>
            </a:r>
          </a:p>
          <a:p>
            <a:pPr lvl="1"/>
            <a:r>
              <a:rPr lang="en-US" altLang="ko-KR" dirty="0"/>
              <a:t>Available</a:t>
            </a:r>
            <a:r>
              <a:rPr lang="ko-KR" altLang="en-US" dirty="0"/>
              <a:t> </a:t>
            </a:r>
            <a:r>
              <a:rPr lang="en-US" altLang="ko-KR" dirty="0"/>
              <a:t>pre-trained model for classification tasks leads to a challenge in extracting features.</a:t>
            </a:r>
          </a:p>
          <a:p>
            <a:r>
              <a:rPr lang="en-US" altLang="ko-KR" dirty="0"/>
              <a:t>Balancing retrieval accuracy and efficiency</a:t>
            </a:r>
          </a:p>
          <a:p>
            <a:pPr lvl="1"/>
            <a:r>
              <a:rPr lang="en-US" altLang="ko-KR" dirty="0"/>
              <a:t>Available method: hash learning(learning-to-hash)</a:t>
            </a:r>
          </a:p>
        </p:txBody>
      </p:sp>
    </p:spTree>
    <p:extLst>
      <p:ext uri="{BB962C8B-B14F-4D97-AF65-F5344CB8AC3E}">
        <p14:creationId xmlns:p14="http://schemas.microsoft.com/office/powerpoint/2010/main" val="333258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B001-862F-40B7-9A46-1A73C27B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progress in 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851E1-3772-4887-8B46-20144866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Recent progress can be categorized into:</a:t>
            </a:r>
          </a:p>
          <a:p>
            <a:pPr lvl="1"/>
            <a:r>
              <a:rPr lang="en-US" altLang="ko-KR" dirty="0"/>
              <a:t>Network-level:</a:t>
            </a:r>
          </a:p>
          <a:p>
            <a:pPr lvl="2"/>
            <a:r>
              <a:rPr lang="en-US" altLang="ko-KR" dirty="0"/>
              <a:t>network architecture improvement</a:t>
            </a:r>
          </a:p>
          <a:p>
            <a:pPr lvl="2"/>
            <a:r>
              <a:rPr lang="en-US" altLang="ko-KR" dirty="0"/>
              <a:t>network fine-tuning strategies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Feature-level:</a:t>
            </a:r>
          </a:p>
          <a:p>
            <a:pPr lvl="2"/>
            <a:r>
              <a:rPr lang="en-US" altLang="ko-KR" dirty="0"/>
              <a:t>feature extraction</a:t>
            </a:r>
          </a:p>
          <a:p>
            <a:pPr lvl="2"/>
            <a:r>
              <a:rPr lang="en-US" altLang="ko-KR" dirty="0"/>
              <a:t>feature enhancement(used to improve the discriminative ability)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54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F0E63E-AAC2-467B-B4C6-155464EC6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15"/>
          <a:stretch/>
        </p:blipFill>
        <p:spPr>
          <a:xfrm>
            <a:off x="0" y="1269370"/>
            <a:ext cx="12192000" cy="43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1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B7475-946C-4A72-AB2F-29B953E8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131C9-EDB3-4D95-80FE-FD71B7E6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fully-connected layer has a global receptive field.</a:t>
            </a:r>
          </a:p>
          <a:p>
            <a:pPr lvl="1"/>
            <a:r>
              <a:rPr lang="en-US" altLang="ko-KR" dirty="0"/>
              <a:t>These features are used for similarity measurement without further processing.</a:t>
            </a:r>
          </a:p>
          <a:p>
            <a:pPr lvl="1"/>
            <a:r>
              <a:rPr lang="en-US" altLang="ko-KR" dirty="0"/>
              <a:t>This property leads to two obvious limitations:</a:t>
            </a:r>
          </a:p>
          <a:p>
            <a:pPr lvl="2"/>
            <a:r>
              <a:rPr lang="en-US" altLang="ko-KR" dirty="0"/>
              <a:t>a lack of spatial information</a:t>
            </a:r>
          </a:p>
          <a:p>
            <a:pPr lvl="2"/>
            <a:r>
              <a:rPr lang="en-US" altLang="ko-KR" dirty="0"/>
              <a:t>a lack of local geometric invariance</a:t>
            </a:r>
          </a:p>
          <a:p>
            <a:r>
              <a:rPr lang="en-US" altLang="ko-KR" dirty="0"/>
              <a:t>Features from convolutional layers preserve more structural details and robustness for instance-level retrieval.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33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8D411-C7F1-44F9-B2E2-E57B3D36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Enhancement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440CF-A179-42EB-9CEF-C2D668D2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 enhancement methods aggregate or embed features to improve the discrimination.</a:t>
            </a:r>
          </a:p>
          <a:p>
            <a:pPr lvl="1"/>
            <a:r>
              <a:rPr lang="en-US" altLang="ko-KR" dirty="0"/>
              <a:t>Feature aggregation: sum/avg/max pooling</a:t>
            </a:r>
          </a:p>
          <a:p>
            <a:pPr lvl="1"/>
            <a:r>
              <a:rPr lang="en-US" altLang="ko-KR" dirty="0"/>
              <a:t>Feature embedding: high dimensional features to compact features.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25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8BA2A-3BF6-4AF0-806B-6E51F65E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0F692-D505-4DC7-89A3-59711F01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Binary vector embeddings enable fast nearest neighbor retrieval in large databases of high-dimensional objects.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The deep hashing method maps the input raw images to hash codes directly.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It aims to learn a compact and similarity-preserving bitwise representation such that similar inputs are mapped to nearby binary hash codes.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Improving hash function quality aims at making the binary codes uniformly distributed.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maximally filling and using the hash code space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Loss:						Hash Code: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509E9A-7445-408F-9881-CBA9D25F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41" y="4834801"/>
            <a:ext cx="4039164" cy="1282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BDEB87-47F5-43EA-9C67-E73378006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843" y="5476274"/>
            <a:ext cx="3776426" cy="4542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DE5A6B-0DAD-4E6C-AE19-273DC7978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741" y="6206914"/>
            <a:ext cx="3420035" cy="3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5C97-6E7E-443E-8841-7876B40C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 Tuning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45AC4-15FF-4F6B-817E-2FA5796D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Classification-based Fine-tuning</a:t>
            </a:r>
          </a:p>
          <a:p>
            <a:pPr lvl="1"/>
            <a:r>
              <a:rPr lang="en-US" altLang="ko-KR" dirty="0"/>
              <a:t>It may have some difficulties in learning discriminative intra-class variability to distinguish.</a:t>
            </a:r>
          </a:p>
          <a:p>
            <a:r>
              <a:rPr lang="en-US" altLang="ko-KR" dirty="0"/>
              <a:t>Verification-based Fine-tuning</a:t>
            </a:r>
          </a:p>
          <a:p>
            <a:pPr lvl="1"/>
            <a:r>
              <a:rPr lang="en-US" altLang="ko-KR" dirty="0"/>
              <a:t>Compared to classification-based learning, verification-based learning focuses on both inter-class and intra-class samples.</a:t>
            </a:r>
          </a:p>
        </p:txBody>
      </p:sp>
    </p:spTree>
    <p:extLst>
      <p:ext uri="{BB962C8B-B14F-4D97-AF65-F5344CB8AC3E}">
        <p14:creationId xmlns:p14="http://schemas.microsoft.com/office/powerpoint/2010/main" val="78528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26984</TotalTime>
  <Words>644</Words>
  <Application>Microsoft Office PowerPoint</Application>
  <PresentationFormat>와이드스크린</PresentationFormat>
  <Paragraphs>78</Paragraphs>
  <Slides>13</Slides>
  <Notes>5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Deep Image Retrieval</vt:lpstr>
      <vt:lpstr>Introduction of CBIR</vt:lpstr>
      <vt:lpstr>The challenges of CBIR</vt:lpstr>
      <vt:lpstr>Summary of progress in deep learning</vt:lpstr>
      <vt:lpstr>PowerPoint 프레젠테이션</vt:lpstr>
      <vt:lpstr>Feature Extraction</vt:lpstr>
      <vt:lpstr>Feature Enhancement</vt:lpstr>
      <vt:lpstr>Hash Learning</vt:lpstr>
      <vt:lpstr>Fine Tuning</vt:lpstr>
      <vt:lpstr>In Production</vt:lpstr>
      <vt:lpstr>Approximate Nearest Neighbor Search</vt:lpstr>
      <vt:lpstr>Annoy (Approximate Nearest Neighbors Oh Yeah)</vt:lpstr>
      <vt:lpstr>N2 (made by kakao)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Jeong-ro Seok</dc:creator>
  <cp:lastModifiedBy>Seok Jeong-ro</cp:lastModifiedBy>
  <cp:revision>269</cp:revision>
  <dcterms:created xsi:type="dcterms:W3CDTF">2021-03-08T12:05:08Z</dcterms:created>
  <dcterms:modified xsi:type="dcterms:W3CDTF">2021-07-21T14:17:55Z</dcterms:modified>
</cp:coreProperties>
</file>