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315" r:id="rId4"/>
    <p:sldId id="352" r:id="rId5"/>
    <p:sldId id="353" r:id="rId6"/>
    <p:sldId id="354" r:id="rId7"/>
    <p:sldId id="309" r:id="rId8"/>
    <p:sldId id="310" r:id="rId9"/>
    <p:sldId id="264" r:id="rId10"/>
    <p:sldId id="308" r:id="rId11"/>
    <p:sldId id="329" r:id="rId12"/>
    <p:sldId id="332" r:id="rId13"/>
    <p:sldId id="405" r:id="rId14"/>
    <p:sldId id="335" r:id="rId15"/>
    <p:sldId id="412" r:id="rId16"/>
    <p:sldId id="413" r:id="rId17"/>
    <p:sldId id="414" r:id="rId18"/>
    <p:sldId id="415" r:id="rId19"/>
    <p:sldId id="416" r:id="rId20"/>
    <p:sldId id="418" r:id="rId21"/>
    <p:sldId id="382" r:id="rId22"/>
    <p:sldId id="266" r:id="rId23"/>
    <p:sldId id="383" r:id="rId24"/>
    <p:sldId id="403" r:id="rId25"/>
    <p:sldId id="424" r:id="rId26"/>
    <p:sldId id="425" r:id="rId27"/>
    <p:sldId id="426" r:id="rId28"/>
    <p:sldId id="427" r:id="rId29"/>
    <p:sldId id="428" r:id="rId30"/>
    <p:sldId id="429" r:id="rId31"/>
    <p:sldId id="384" r:id="rId32"/>
    <p:sldId id="385" r:id="rId33"/>
    <p:sldId id="271" r:id="rId34"/>
    <p:sldId id="420" r:id="rId35"/>
    <p:sldId id="421" r:id="rId36"/>
    <p:sldId id="386" r:id="rId37"/>
    <p:sldId id="272" r:id="rId38"/>
    <p:sldId id="419" r:id="rId39"/>
    <p:sldId id="355" r:id="rId40"/>
    <p:sldId id="326" r:id="rId41"/>
    <p:sldId id="341" r:id="rId42"/>
    <p:sldId id="274" r:id="rId43"/>
    <p:sldId id="275" r:id="rId44"/>
    <p:sldId id="327" r:id="rId45"/>
    <p:sldId id="328" r:id="rId46"/>
    <p:sldId id="280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96" y="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1190-B4FA-4C08-8468-21211CDAA88E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B08B-167A-4E85-804B-FA0666C6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ko-KR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E0AFB769-6CFB-45CE-BDCE-9F770832DB9A}" type="slidenum">
              <a:rPr lang="en-US" altLang="ko-KR" sz="1200">
                <a:latin typeface="Times New Roman" pitchFamily="18" charset="0"/>
                <a:ea typeface="굴림" pitchFamily="50" charset="-127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ko-KR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60513" y="860425"/>
            <a:ext cx="3929062" cy="2947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4738" y="4094163"/>
            <a:ext cx="4905375" cy="3190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1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7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8BBA85-6DD4-4B97-838A-C215DC3BDDC4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(Intermediate)</a:t>
            </a:r>
            <a:br>
              <a:rPr lang="en-US" altLang="ko-KR" sz="3600" dirty="0"/>
            </a:br>
            <a:r>
              <a:rPr lang="en-US" altLang="ko-KR" dirty="0"/>
              <a:t>Java Programming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846640" cy="118072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3. Java Basics:</a:t>
            </a:r>
          </a:p>
          <a:p>
            <a:pPr algn="ctr"/>
            <a:r>
              <a:rPr lang="en-US" altLang="ko-KR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360397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ko-KR" sz="4000">
                <a:latin typeface="Courier New" pitchFamily="49" charset="0"/>
              </a:rPr>
              <a:t>System.out.println</a:t>
            </a:r>
            <a:endParaRPr lang="en-US" altLang="ko-KR" sz="4000">
              <a:latin typeface="Courier New" pitchFamily="49" charset="0"/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altLang="ko-KR" dirty="0"/>
              <a:t>A statement that prints a line of output on the console.</a:t>
            </a:r>
          </a:p>
          <a:p>
            <a:pPr lvl="1" eaLnBrk="1" hangingPunct="1">
              <a:lnSpc>
                <a:spcPct val="110000"/>
              </a:lnSpc>
            </a:pPr>
            <a:r>
              <a:rPr lang="en-GB" altLang="ko-KR" dirty="0"/>
              <a:t>pronounced "print-</a:t>
            </a:r>
            <a:r>
              <a:rPr lang="en-GB" altLang="ko-KR" dirty="0" err="1"/>
              <a:t>linn</a:t>
            </a:r>
            <a:r>
              <a:rPr lang="en-GB" altLang="ko-KR" dirty="0"/>
              <a:t>"</a:t>
            </a:r>
          </a:p>
          <a:p>
            <a:pPr lvl="1" eaLnBrk="1" hangingPunct="1">
              <a:lnSpc>
                <a:spcPct val="110000"/>
              </a:lnSpc>
            </a:pPr>
            <a:r>
              <a:rPr lang="en-GB" altLang="ko-KR" dirty="0"/>
              <a:t>sometimes called a "</a:t>
            </a:r>
            <a:r>
              <a:rPr lang="en-GB" altLang="ko-KR" dirty="0" err="1"/>
              <a:t>println</a:t>
            </a:r>
            <a:r>
              <a:rPr lang="en-GB" altLang="ko-KR" dirty="0"/>
              <a:t> statement" for short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altLang="ko-KR" sz="1000" dirty="0"/>
          </a:p>
          <a:p>
            <a:pPr eaLnBrk="1" hangingPunct="1">
              <a:lnSpc>
                <a:spcPct val="110000"/>
              </a:lnSpc>
            </a:pPr>
            <a:r>
              <a:rPr lang="en-GB" altLang="ko-KR" dirty="0"/>
              <a:t>Two ways to use </a:t>
            </a:r>
            <a:r>
              <a:rPr lang="en-GB" altLang="ko-KR" dirty="0" err="1">
                <a:solidFill>
                  <a:srgbClr val="0070C0"/>
                </a:solidFill>
                <a:latin typeface="Courier New" pitchFamily="49" charset="0"/>
              </a:rPr>
              <a:t>System.out.println</a:t>
            </a:r>
            <a:r>
              <a:rPr lang="en-GB" altLang="ko-KR" dirty="0"/>
              <a:t> :</a:t>
            </a:r>
          </a:p>
          <a:p>
            <a:pPr eaLnBrk="1" hangingPunct="1">
              <a:lnSpc>
                <a:spcPct val="110000"/>
              </a:lnSpc>
            </a:pPr>
            <a:endParaRPr lang="en-GB" altLang="ko-KR" dirty="0"/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r>
              <a:rPr lang="en-GB" altLang="ko-KR" b="1" dirty="0" err="1">
                <a:solidFill>
                  <a:srgbClr val="0070C0"/>
                </a:solidFill>
                <a:latin typeface="Courier New" pitchFamily="49" charset="0"/>
              </a:rPr>
              <a:t>System.out.println</a:t>
            </a:r>
            <a:r>
              <a:rPr lang="en-GB" altLang="ko-KR" b="1" dirty="0">
                <a:solidFill>
                  <a:srgbClr val="0070C0"/>
                </a:solidFill>
                <a:latin typeface="Courier New" pitchFamily="49" charset="0"/>
              </a:rPr>
              <a:t>("</a:t>
            </a:r>
            <a:r>
              <a:rPr lang="en-GB" altLang="ko-KR" b="1" dirty="0">
                <a:solidFill>
                  <a:srgbClr val="0070C0"/>
                </a:solidFill>
              </a:rPr>
              <a:t>text</a:t>
            </a:r>
            <a:r>
              <a:rPr lang="en-GB" altLang="ko-KR" b="1" dirty="0">
                <a:solidFill>
                  <a:srgbClr val="0070C0"/>
                </a:solidFill>
                <a:latin typeface="Courier New" pitchFamily="49" charset="0"/>
              </a:rPr>
              <a:t>");</a:t>
            </a:r>
          </a:p>
          <a:p>
            <a:pPr lvl="1" eaLnBrk="1" hangingPunct="1">
              <a:lnSpc>
                <a:spcPct val="110000"/>
              </a:lnSpc>
              <a:buFont typeface="Wingdings 2" pitchFamily="18" charset="2"/>
              <a:buNone/>
            </a:pPr>
            <a:r>
              <a:rPr lang="en-GB" altLang="ko-KR" dirty="0"/>
              <a:t>	Prints the given message as output.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r>
              <a:rPr lang="en-GB" altLang="ko-KR" b="1" dirty="0" err="1">
                <a:solidFill>
                  <a:srgbClr val="0070C0"/>
                </a:solidFill>
                <a:latin typeface="Courier New" pitchFamily="49" charset="0"/>
              </a:rPr>
              <a:t>System.out.println</a:t>
            </a:r>
            <a:r>
              <a:rPr lang="en-GB" altLang="ko-KR" b="1" dirty="0">
                <a:solidFill>
                  <a:srgbClr val="0070C0"/>
                </a:solidFill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110000"/>
              </a:lnSpc>
              <a:buFont typeface="Wingdings 2" pitchFamily="18" charset="2"/>
              <a:buNone/>
            </a:pPr>
            <a:r>
              <a:rPr lang="en-GB" altLang="ko-KR" dirty="0"/>
              <a:t>	Prints a blank line of output.</a:t>
            </a:r>
          </a:p>
          <a:p>
            <a:pPr lvl="1" eaLnBrk="1" hangingPunct="1">
              <a:lnSpc>
                <a:spcPct val="110000"/>
              </a:lnSpc>
              <a:buFont typeface="Wingdings 2" pitchFamily="18" charset="2"/>
              <a:buNone/>
            </a:pPr>
            <a:endParaRPr lang="en-GB" altLang="ko-KR" dirty="0"/>
          </a:p>
          <a:p>
            <a:pPr lvl="1" eaLnBrk="1" hangingPunct="1">
              <a:lnSpc>
                <a:spcPct val="110000"/>
              </a:lnSpc>
              <a:buFont typeface="Wingdings 2" pitchFamily="18" charset="2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60507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ea typeface="굴림" charset="-127"/>
                <a:cs typeface="Courier New" panose="02070309020205020404" pitchFamily="49" charset="0"/>
              </a:rPr>
              <a:t>System.out</a:t>
            </a:r>
            <a:r>
              <a:rPr lang="en-US" altLang="ko-KR" dirty="0">
                <a:ea typeface="굴림" charset="-127"/>
              </a:rPr>
              <a:t> object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56792"/>
            <a:ext cx="7924800" cy="22098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ko-KR" dirty="0">
                <a:ea typeface="굴림" charset="-127"/>
              </a:rPr>
              <a:t>The 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System.out</a:t>
            </a:r>
            <a:r>
              <a:rPr lang="en-US" altLang="ko-KR" dirty="0">
                <a:ea typeface="굴림" charset="-127"/>
              </a:rPr>
              <a:t> object represents a destination 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(the monitor screen) to which we can send output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827584" y="3140968"/>
            <a:ext cx="782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/>
            <a:r>
              <a:rPr lang="en-US" altLang="ko-KR" sz="18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System.out.println</a:t>
            </a:r>
            <a:r>
              <a:rPr lang="en-US" altLang="ko-KR" sz="18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("Whatever you are, be a good one.");</a:t>
            </a:r>
          </a:p>
        </p:txBody>
      </p:sp>
      <p:grpSp>
        <p:nvGrpSpPr>
          <p:cNvPr id="114693" name="Group 5"/>
          <p:cNvGrpSpPr>
            <a:grpSpLocks/>
          </p:cNvGrpSpPr>
          <p:nvPr/>
        </p:nvGrpSpPr>
        <p:grpSpPr bwMode="auto">
          <a:xfrm>
            <a:off x="979984" y="3674368"/>
            <a:ext cx="1295400" cy="831850"/>
            <a:chOff x="672" y="2976"/>
            <a:chExt cx="816" cy="524"/>
          </a:xfrm>
        </p:grpSpPr>
        <p:sp>
          <p:nvSpPr>
            <p:cNvPr id="114694" name="Text Box 6"/>
            <p:cNvSpPr txBox="1">
              <a:spLocks noChangeArrowheads="1"/>
            </p:cNvSpPr>
            <p:nvPr/>
          </p:nvSpPr>
          <p:spPr bwMode="auto">
            <a:xfrm>
              <a:off x="790" y="3250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object</a:t>
              </a:r>
            </a:p>
          </p:txBody>
        </p:sp>
        <p:sp>
          <p:nvSpPr>
            <p:cNvPr id="114695" name="AutoShape 7"/>
            <p:cNvSpPr>
              <a:spLocks/>
            </p:cNvSpPr>
            <p:nvPr/>
          </p:nvSpPr>
          <p:spPr bwMode="auto">
            <a:xfrm rot="-5400000">
              <a:off x="1008" y="2640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14696" name="Group 8"/>
          <p:cNvGrpSpPr>
            <a:grpSpLocks/>
          </p:cNvGrpSpPr>
          <p:nvPr/>
        </p:nvGrpSpPr>
        <p:grpSpPr bwMode="auto">
          <a:xfrm>
            <a:off x="2372222" y="3598168"/>
            <a:ext cx="1031875" cy="1212850"/>
            <a:chOff x="1549" y="2928"/>
            <a:chExt cx="650" cy="764"/>
          </a:xfrm>
        </p:grpSpPr>
        <p:sp>
          <p:nvSpPr>
            <p:cNvPr id="114697" name="Text Box 9"/>
            <p:cNvSpPr txBox="1">
              <a:spLocks noChangeArrowheads="1"/>
            </p:cNvSpPr>
            <p:nvPr/>
          </p:nvSpPr>
          <p:spPr bwMode="auto">
            <a:xfrm>
              <a:off x="1549" y="3250"/>
              <a:ext cx="65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method</a:t>
              </a:r>
            </a:p>
            <a:p>
              <a:pPr algn="ctr"/>
              <a:r>
                <a:rPr lang="en-US" altLang="ko-KR" sz="20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name</a:t>
              </a:r>
            </a:p>
          </p:txBody>
        </p:sp>
        <p:sp>
          <p:nvSpPr>
            <p:cNvPr id="114698" name="Line 10"/>
            <p:cNvSpPr>
              <a:spLocks noChangeShapeType="1"/>
            </p:cNvSpPr>
            <p:nvPr/>
          </p:nvSpPr>
          <p:spPr bwMode="auto">
            <a:xfrm flipV="1">
              <a:off x="1872" y="2928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14699" name="Group 11"/>
          <p:cNvGrpSpPr>
            <a:grpSpLocks/>
          </p:cNvGrpSpPr>
          <p:nvPr/>
        </p:nvGrpSpPr>
        <p:grpSpPr bwMode="auto">
          <a:xfrm>
            <a:off x="3723184" y="3750568"/>
            <a:ext cx="4495800" cy="1212850"/>
            <a:chOff x="2448" y="3024"/>
            <a:chExt cx="2832" cy="764"/>
          </a:xfrm>
        </p:grpSpPr>
        <p:sp>
          <p:nvSpPr>
            <p:cNvPr id="114700" name="Text Box 12"/>
            <p:cNvSpPr txBox="1">
              <a:spLocks noChangeArrowheads="1"/>
            </p:cNvSpPr>
            <p:nvPr/>
          </p:nvSpPr>
          <p:spPr bwMode="auto">
            <a:xfrm>
              <a:off x="2561" y="3346"/>
              <a:ext cx="259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information provided to the method</a:t>
              </a:r>
            </a:p>
            <a:p>
              <a:pPr algn="ctr"/>
              <a:r>
                <a:rPr lang="en-US" altLang="ko-KR" sz="20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(parameters)</a:t>
              </a:r>
            </a:p>
          </p:txBody>
        </p:sp>
        <p:sp>
          <p:nvSpPr>
            <p:cNvPr id="114701" name="AutoShape 13"/>
            <p:cNvSpPr>
              <a:spLocks/>
            </p:cNvSpPr>
            <p:nvPr/>
          </p:nvSpPr>
          <p:spPr bwMode="auto">
            <a:xfrm rot="-5400000">
              <a:off x="3744" y="1728"/>
              <a:ext cx="240" cy="2832"/>
            </a:xfrm>
            <a:prstGeom prst="leftBrace">
              <a:avLst>
                <a:gd name="adj1" fmla="val 98333"/>
                <a:gd name="adj2" fmla="val 49329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054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these: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/>
          <a:lstStyle/>
          <a:p>
            <a:r>
              <a:rPr lang="en-GB" altLang="ko-KR" dirty="0" err="1">
                <a:latin typeface="Courier New" pitchFamily="49" charset="0"/>
              </a:rPr>
              <a:t>System.out.println</a:t>
            </a:r>
            <a:r>
              <a:rPr lang="en-GB" altLang="ko-KR" dirty="0">
                <a:latin typeface="Courier New" pitchFamily="49" charset="0"/>
              </a:rPr>
              <a:t>(</a:t>
            </a:r>
            <a:r>
              <a:rPr lang="en-GB" altLang="ko-KR" dirty="0">
                <a:solidFill>
                  <a:srgbClr val="FF0000"/>
                </a:solidFill>
                <a:latin typeface="Courier New" pitchFamily="49" charset="0"/>
              </a:rPr>
              <a:t>123</a:t>
            </a:r>
            <a:r>
              <a:rPr lang="en-GB" altLang="ko-KR" dirty="0">
                <a:latin typeface="Courier New" pitchFamily="49" charset="0"/>
              </a:rPr>
              <a:t>);</a:t>
            </a:r>
          </a:p>
          <a:p>
            <a:endParaRPr lang="en-GB" altLang="ko-KR" dirty="0">
              <a:latin typeface="Courier New" pitchFamily="49" charset="0"/>
            </a:endParaRPr>
          </a:p>
          <a:p>
            <a:r>
              <a:rPr lang="en-GB" altLang="ko-KR" dirty="0" err="1">
                <a:latin typeface="Courier New" pitchFamily="49" charset="0"/>
              </a:rPr>
              <a:t>int</a:t>
            </a:r>
            <a:r>
              <a:rPr lang="en-GB" altLang="ko-KR" dirty="0">
                <a:latin typeface="Courier New" pitchFamily="49" charset="0"/>
              </a:rPr>
              <a:t> age = 20;</a:t>
            </a:r>
            <a:br>
              <a:rPr lang="en-GB" altLang="ko-KR" dirty="0">
                <a:latin typeface="Courier New" pitchFamily="49" charset="0"/>
              </a:rPr>
            </a:br>
            <a:r>
              <a:rPr lang="en-GB" altLang="ko-KR" dirty="0" err="1">
                <a:latin typeface="Courier New" pitchFamily="49" charset="0"/>
              </a:rPr>
              <a:t>System.out.println</a:t>
            </a:r>
            <a:r>
              <a:rPr lang="en-GB" altLang="ko-KR" dirty="0">
                <a:latin typeface="Courier New" pitchFamily="49" charset="0"/>
              </a:rPr>
              <a:t>(</a:t>
            </a:r>
            <a:r>
              <a:rPr lang="en-GB" altLang="ko-KR" dirty="0">
                <a:solidFill>
                  <a:srgbClr val="FF0000"/>
                </a:solidFill>
                <a:latin typeface="Courier New" pitchFamily="49" charset="0"/>
              </a:rPr>
              <a:t>age</a:t>
            </a:r>
            <a:r>
              <a:rPr lang="en-GB" altLang="ko-KR" dirty="0">
                <a:latin typeface="Courier New" pitchFamily="49" charset="0"/>
              </a:rPr>
              <a:t>);</a:t>
            </a:r>
          </a:p>
          <a:p>
            <a:endParaRPr lang="en-GB" altLang="ko-KR" dirty="0">
              <a:latin typeface="Courier New" pitchFamily="49" charset="0"/>
            </a:endParaRPr>
          </a:p>
          <a:p>
            <a:r>
              <a:rPr lang="en-GB" altLang="ko-KR" dirty="0" err="1">
                <a:latin typeface="Courier New" pitchFamily="49" charset="0"/>
              </a:rPr>
              <a:t>System.out.println</a:t>
            </a:r>
            <a:r>
              <a:rPr lang="en-GB" altLang="ko-KR" dirty="0">
                <a:latin typeface="Courier New" pitchFamily="49" charset="0"/>
              </a:rPr>
              <a:t>(</a:t>
            </a:r>
            <a:r>
              <a:rPr lang="en-GB" altLang="ko-KR" dirty="0">
                <a:solidFill>
                  <a:srgbClr val="FF0000"/>
                </a:solidFill>
                <a:latin typeface="Courier New" pitchFamily="49" charset="0"/>
              </a:rPr>
              <a:t>“I am ”+</a:t>
            </a:r>
            <a:r>
              <a:rPr lang="en-GB" altLang="ko-KR" dirty="0" err="1">
                <a:solidFill>
                  <a:srgbClr val="FF0000"/>
                </a:solidFill>
                <a:latin typeface="Courier New" pitchFamily="49" charset="0"/>
              </a:rPr>
              <a:t>age+“years</a:t>
            </a:r>
            <a:r>
              <a:rPr lang="en-GB" altLang="ko-KR" dirty="0">
                <a:solidFill>
                  <a:srgbClr val="FF0000"/>
                </a:solidFill>
                <a:latin typeface="Courier New" pitchFamily="49" charset="0"/>
              </a:rPr>
              <a:t> old”</a:t>
            </a:r>
            <a:r>
              <a:rPr lang="en-GB" altLang="ko-KR" dirty="0">
                <a:latin typeface="Courier New" pitchFamily="49" charset="0"/>
              </a:rPr>
              <a:t>);</a:t>
            </a:r>
          </a:p>
          <a:p>
            <a:endParaRPr lang="en-GB" altLang="ko-KR" dirty="0">
              <a:latin typeface="Courier New" pitchFamily="49" charset="0"/>
            </a:endParaRPr>
          </a:p>
          <a:p>
            <a:r>
              <a:rPr lang="en-GB" altLang="ko-KR" dirty="0" err="1">
                <a:latin typeface="Courier New" pitchFamily="49" charset="0"/>
              </a:rPr>
              <a:t>System.out.</a:t>
            </a:r>
            <a:r>
              <a:rPr lang="en-GB" altLang="ko-KR" dirty="0" err="1">
                <a:solidFill>
                  <a:srgbClr val="FF0000"/>
                </a:solidFill>
                <a:latin typeface="Courier New" pitchFamily="49" charset="0"/>
              </a:rPr>
              <a:t>printf</a:t>
            </a:r>
            <a:r>
              <a:rPr lang="en-GB" altLang="ko-KR" dirty="0">
                <a:latin typeface="Courier New" pitchFamily="49" charset="0"/>
              </a:rPr>
              <a:t>(“I am %d years old”, age);</a:t>
            </a:r>
          </a:p>
          <a:p>
            <a:endParaRPr lang="en-GB" altLang="ko-KR" dirty="0">
              <a:latin typeface="Courier New" pitchFamily="49" charset="0"/>
            </a:endParaRPr>
          </a:p>
          <a:p>
            <a:r>
              <a:rPr lang="en-GB" altLang="ko-KR" dirty="0" err="1">
                <a:latin typeface="Courier New" pitchFamily="49" charset="0"/>
              </a:rPr>
              <a:t>System.out.println</a:t>
            </a:r>
            <a:r>
              <a:rPr lang="en-GB" altLang="ko-KR" dirty="0">
                <a:latin typeface="Courier New" pitchFamily="49" charset="0"/>
              </a:rPr>
              <a:t>(“24 + 45 = ”+24+45);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27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Variables and DATA TYPES</a:t>
            </a:r>
            <a:endParaRPr lang="ko-KR" altLang="en-US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98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charset="-127"/>
              </a:rPr>
              <a:t>Variables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00808"/>
            <a:ext cx="7924800" cy="1692275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ko-KR">
                <a:ea typeface="굴림" charset="-127"/>
              </a:rPr>
              <a:t>A </a:t>
            </a:r>
            <a:r>
              <a:rPr lang="en-US" altLang="ko-KR" i="1">
                <a:ea typeface="굴림" charset="-127"/>
              </a:rPr>
              <a:t>variable</a:t>
            </a:r>
            <a:r>
              <a:rPr lang="en-US" altLang="ko-KR">
                <a:ea typeface="굴림" charset="-127"/>
              </a:rPr>
              <a:t> is a name for a location in memory</a:t>
            </a:r>
          </a:p>
          <a:p>
            <a:pPr>
              <a:spcBef>
                <a:spcPct val="70000"/>
              </a:spcBef>
            </a:pPr>
            <a:r>
              <a:rPr lang="en-US" altLang="ko-KR">
                <a:ea typeface="굴림" charset="-127"/>
              </a:rPr>
              <a:t>A variable must be </a:t>
            </a:r>
            <a:r>
              <a:rPr lang="en-US" altLang="ko-KR" i="1">
                <a:ea typeface="굴림" charset="-127"/>
              </a:rPr>
              <a:t>declared</a:t>
            </a:r>
            <a:r>
              <a:rPr lang="en-US" altLang="ko-KR">
                <a:ea typeface="굴림" charset="-127"/>
              </a:rPr>
              <a:t> by specifying the variable's name and the type of information that it will hold</a:t>
            </a:r>
            <a:endParaRPr lang="en-US" altLang="ko-KR">
              <a:latin typeface="Courier New" pitchFamily="49" charset="0"/>
              <a:ea typeface="굴림" charset="-127"/>
            </a:endParaRP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2914650" y="4563071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total;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2914650" y="5037733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charset="-127"/>
              </a:rPr>
              <a:t> count, temp, result;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981200" y="5723533"/>
            <a:ext cx="5986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/>
            <a:r>
              <a:rPr lang="en-US" altLang="ko-KR" sz="2000" b="1">
                <a:solidFill>
                  <a:schemeClr val="hlink"/>
                </a:solidFill>
                <a:latin typeface="Arial Unicode MS" pitchFamily="34" charset="-128"/>
                <a:ea typeface="굴림" charset="-127"/>
              </a:rPr>
              <a:t>Multiple variables can be created in one declaration</a:t>
            </a:r>
            <a:endParaRPr lang="en-US" altLang="ko-KR">
              <a:solidFill>
                <a:schemeClr val="hlink"/>
              </a:solidFill>
              <a:latin typeface="Arial Unicode MS" pitchFamily="34" charset="-128"/>
              <a:ea typeface="굴림" charset="-127"/>
            </a:endParaRPr>
          </a:p>
        </p:txBody>
      </p:sp>
      <p:grpSp>
        <p:nvGrpSpPr>
          <p:cNvPr id="121863" name="Group 7"/>
          <p:cNvGrpSpPr>
            <a:grpSpLocks/>
          </p:cNvGrpSpPr>
          <p:nvPr/>
        </p:nvGrpSpPr>
        <p:grpSpPr bwMode="auto">
          <a:xfrm>
            <a:off x="1752600" y="3650258"/>
            <a:ext cx="1390650" cy="836613"/>
            <a:chOff x="852" y="1777"/>
            <a:chExt cx="876" cy="527"/>
          </a:xfrm>
        </p:grpSpPr>
        <p:sp>
          <p:nvSpPr>
            <p:cNvPr id="121864" name="Text Box 8"/>
            <p:cNvSpPr txBox="1">
              <a:spLocks noChangeArrowheads="1"/>
            </p:cNvSpPr>
            <p:nvPr/>
          </p:nvSpPr>
          <p:spPr bwMode="auto">
            <a:xfrm>
              <a:off x="852" y="1777"/>
              <a:ext cx="7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data type</a:t>
              </a:r>
              <a:endParaRPr lang="en-US" altLang="ko-KR">
                <a:solidFill>
                  <a:schemeClr val="hlink"/>
                </a:solidFill>
                <a:latin typeface="Arial Unicode MS" pitchFamily="34" charset="-128"/>
                <a:ea typeface="굴림" charset="-127"/>
              </a:endParaRPr>
            </a:p>
          </p:txBody>
        </p:sp>
        <p:sp>
          <p:nvSpPr>
            <p:cNvPr id="121865" name="Line 9"/>
            <p:cNvSpPr>
              <a:spLocks noChangeShapeType="1"/>
            </p:cNvSpPr>
            <p:nvPr/>
          </p:nvSpPr>
          <p:spPr bwMode="auto">
            <a:xfrm>
              <a:off x="1584" y="2016"/>
              <a:ext cx="144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21866" name="Group 10"/>
          <p:cNvGrpSpPr>
            <a:grpSpLocks/>
          </p:cNvGrpSpPr>
          <p:nvPr/>
        </p:nvGrpSpPr>
        <p:grpSpPr bwMode="auto">
          <a:xfrm>
            <a:off x="4114800" y="3607396"/>
            <a:ext cx="1830388" cy="836612"/>
            <a:chOff x="2352" y="1777"/>
            <a:chExt cx="1153" cy="527"/>
          </a:xfrm>
        </p:grpSpPr>
        <p:sp>
          <p:nvSpPr>
            <p:cNvPr id="121867" name="Text Box 11"/>
            <p:cNvSpPr txBox="1">
              <a:spLocks noChangeArrowheads="1"/>
            </p:cNvSpPr>
            <p:nvPr/>
          </p:nvSpPr>
          <p:spPr bwMode="auto">
            <a:xfrm>
              <a:off x="2383" y="1777"/>
              <a:ext cx="11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hlink"/>
                  </a:solidFill>
                  <a:latin typeface="Arial Unicode MS" pitchFamily="34" charset="-128"/>
                  <a:ea typeface="굴림" charset="-127"/>
                </a:rPr>
                <a:t>variable name</a:t>
              </a:r>
              <a:endParaRPr lang="en-US" altLang="ko-KR">
                <a:solidFill>
                  <a:schemeClr val="hlink"/>
                </a:solidFill>
                <a:latin typeface="Arial Unicode MS" pitchFamily="34" charset="-128"/>
                <a:ea typeface="굴림" charset="-127"/>
              </a:endParaRPr>
            </a:p>
          </p:txBody>
        </p:sp>
        <p:sp>
          <p:nvSpPr>
            <p:cNvPr id="121868" name="Line 12"/>
            <p:cNvSpPr>
              <a:spLocks noChangeShapeType="1"/>
            </p:cNvSpPr>
            <p:nvPr/>
          </p:nvSpPr>
          <p:spPr bwMode="auto">
            <a:xfrm flipH="1">
              <a:off x="2352" y="2016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98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utoUpdateAnimBg="0"/>
      <p:bldP spid="121861" grpId="0" autoUpdateAnimBg="0"/>
      <p:bldP spid="12186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1882775"/>
            <a:ext cx="36988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변수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346200"/>
            <a:ext cx="8305800" cy="576263"/>
          </a:xfrm>
        </p:spPr>
        <p:txBody>
          <a:bodyPr/>
          <a:lstStyle/>
          <a:p>
            <a:pPr eaLnBrk="1" hangingPunct="1"/>
            <a:r>
              <a:rPr lang="ko-KR" altLang="en-US" b="1"/>
              <a:t>변수</a:t>
            </a:r>
            <a:r>
              <a:rPr lang="en-US" altLang="ko-KR" b="1"/>
              <a:t>(variable)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데이터 값들이 저장되는 메모리 공간</a:t>
            </a:r>
          </a:p>
        </p:txBody>
      </p:sp>
      <p:sp>
        <p:nvSpPr>
          <p:cNvPr id="11" name="AutoShape 82"/>
          <p:cNvSpPr>
            <a:spLocks/>
          </p:cNvSpPr>
          <p:nvPr/>
        </p:nvSpPr>
        <p:spPr bwMode="auto">
          <a:xfrm>
            <a:off x="6656388" y="4094163"/>
            <a:ext cx="1330325" cy="307975"/>
          </a:xfrm>
          <a:prstGeom prst="borderCallout2">
            <a:avLst>
              <a:gd name="adj1" fmla="val 37111"/>
              <a:gd name="adj2" fmla="val -5727"/>
              <a:gd name="adj3" fmla="val 37111"/>
              <a:gd name="adj4" fmla="val -83889"/>
              <a:gd name="adj5" fmla="val -309278"/>
              <a:gd name="adj6" fmla="val -143398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>
                <a:solidFill>
                  <a:schemeClr val="tx2"/>
                </a:solidFill>
              </a:rPr>
              <a:t>데이터</a:t>
            </a:r>
          </a:p>
        </p:txBody>
      </p:sp>
      <p:sp>
        <p:nvSpPr>
          <p:cNvPr id="12" name="AutoShape 83"/>
          <p:cNvSpPr>
            <a:spLocks/>
          </p:cNvSpPr>
          <p:nvPr/>
        </p:nvSpPr>
        <p:spPr bwMode="auto">
          <a:xfrm>
            <a:off x="5037138" y="5189538"/>
            <a:ext cx="1393825" cy="309562"/>
          </a:xfrm>
          <a:prstGeom prst="borderCallout2">
            <a:avLst>
              <a:gd name="adj1" fmla="val 36921"/>
              <a:gd name="adj2" fmla="val -5468"/>
              <a:gd name="adj3" fmla="val 36921"/>
              <a:gd name="adj4" fmla="val -45560"/>
              <a:gd name="adj5" fmla="val -451625"/>
              <a:gd name="adj6" fmla="val -78134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>
                <a:solidFill>
                  <a:schemeClr val="tx2"/>
                </a:solidFill>
              </a:rPr>
              <a:t>변수의 이름</a:t>
            </a:r>
          </a:p>
        </p:txBody>
      </p:sp>
      <p:grpSp>
        <p:nvGrpSpPr>
          <p:cNvPr id="8199" name="그룹 3"/>
          <p:cNvGrpSpPr>
            <a:grpSpLocks/>
          </p:cNvGrpSpPr>
          <p:nvPr/>
        </p:nvGrpSpPr>
        <p:grpSpPr bwMode="auto">
          <a:xfrm>
            <a:off x="3055938" y="3230563"/>
            <a:ext cx="538162" cy="596900"/>
            <a:chOff x="2836863" y="2382838"/>
            <a:chExt cx="538162" cy="595312"/>
          </a:xfrm>
        </p:grpSpPr>
        <p:sp>
          <p:nvSpPr>
            <p:cNvPr id="8201" name="Freeform 118"/>
            <p:cNvSpPr>
              <a:spLocks/>
            </p:cNvSpPr>
            <p:nvPr/>
          </p:nvSpPr>
          <p:spPr bwMode="auto">
            <a:xfrm>
              <a:off x="2836863" y="2382838"/>
              <a:ext cx="538162" cy="595312"/>
            </a:xfrm>
            <a:custGeom>
              <a:avLst/>
              <a:gdLst>
                <a:gd name="T0" fmla="*/ 2147483646 w 1828"/>
                <a:gd name="T1" fmla="*/ 2147483646 h 1317"/>
                <a:gd name="T2" fmla="*/ 2147483646 w 1828"/>
                <a:gd name="T3" fmla="*/ 2147483646 h 1317"/>
                <a:gd name="T4" fmla="*/ 2147483646 w 1828"/>
                <a:gd name="T5" fmla="*/ 2147483646 h 1317"/>
                <a:gd name="T6" fmla="*/ 2147483646 w 1828"/>
                <a:gd name="T7" fmla="*/ 2147483646 h 1317"/>
                <a:gd name="T8" fmla="*/ 2147483646 w 1828"/>
                <a:gd name="T9" fmla="*/ 2147483646 h 1317"/>
                <a:gd name="T10" fmla="*/ 2147483646 w 1828"/>
                <a:gd name="T11" fmla="*/ 2147483646 h 1317"/>
                <a:gd name="T12" fmla="*/ 2147483646 w 1828"/>
                <a:gd name="T13" fmla="*/ 2147483646 h 1317"/>
                <a:gd name="T14" fmla="*/ 2147483646 w 1828"/>
                <a:gd name="T15" fmla="*/ 2147483646 h 1317"/>
                <a:gd name="T16" fmla="*/ 2147483646 w 1828"/>
                <a:gd name="T17" fmla="*/ 2147483646 h 1317"/>
                <a:gd name="T18" fmla="*/ 2147483646 w 1828"/>
                <a:gd name="T19" fmla="*/ 2147483646 h 1317"/>
                <a:gd name="T20" fmla="*/ 2147483646 w 1828"/>
                <a:gd name="T21" fmla="*/ 2147483646 h 1317"/>
                <a:gd name="T22" fmla="*/ 2147483646 w 1828"/>
                <a:gd name="T23" fmla="*/ 2147483646 h 1317"/>
                <a:gd name="T24" fmla="*/ 2147483646 w 1828"/>
                <a:gd name="T25" fmla="*/ 2147483646 h 1317"/>
                <a:gd name="T26" fmla="*/ 2147483646 w 1828"/>
                <a:gd name="T27" fmla="*/ 2147483646 h 1317"/>
                <a:gd name="T28" fmla="*/ 2147483646 w 1828"/>
                <a:gd name="T29" fmla="*/ 2147483646 h 1317"/>
                <a:gd name="T30" fmla="*/ 2147483646 w 1828"/>
                <a:gd name="T31" fmla="*/ 2147483646 h 1317"/>
                <a:gd name="T32" fmla="*/ 2147483646 w 1828"/>
                <a:gd name="T33" fmla="*/ 2147483646 h 1317"/>
                <a:gd name="T34" fmla="*/ 2147483646 w 1828"/>
                <a:gd name="T35" fmla="*/ 2147483646 h 1317"/>
                <a:gd name="T36" fmla="*/ 2147483646 w 1828"/>
                <a:gd name="T37" fmla="*/ 2147483646 h 1317"/>
                <a:gd name="T38" fmla="*/ 2147483646 w 1828"/>
                <a:gd name="T39" fmla="*/ 2147483646 h 1317"/>
                <a:gd name="T40" fmla="*/ 2147483646 w 1828"/>
                <a:gd name="T41" fmla="*/ 2147483646 h 1317"/>
                <a:gd name="T42" fmla="*/ 2147483646 w 1828"/>
                <a:gd name="T43" fmla="*/ 2147483646 h 1317"/>
                <a:gd name="T44" fmla="*/ 2147483646 w 1828"/>
                <a:gd name="T45" fmla="*/ 2147483646 h 1317"/>
                <a:gd name="T46" fmla="*/ 2147483646 w 1828"/>
                <a:gd name="T47" fmla="*/ 2147483646 h 1317"/>
                <a:gd name="T48" fmla="*/ 2147483646 w 1828"/>
                <a:gd name="T49" fmla="*/ 2147483646 h 1317"/>
                <a:gd name="T50" fmla="*/ 2147483646 w 1828"/>
                <a:gd name="T51" fmla="*/ 2147483646 h 1317"/>
                <a:gd name="T52" fmla="*/ 2147483646 w 1828"/>
                <a:gd name="T53" fmla="*/ 2147483646 h 1317"/>
                <a:gd name="T54" fmla="*/ 2147483646 w 1828"/>
                <a:gd name="T55" fmla="*/ 2147483646 h 1317"/>
                <a:gd name="T56" fmla="*/ 2147483646 w 1828"/>
                <a:gd name="T57" fmla="*/ 2147483646 h 1317"/>
                <a:gd name="T58" fmla="*/ 2147483646 w 1828"/>
                <a:gd name="T59" fmla="*/ 2147483646 h 1317"/>
                <a:gd name="T60" fmla="*/ 2147483646 w 1828"/>
                <a:gd name="T61" fmla="*/ 2147483646 h 1317"/>
                <a:gd name="T62" fmla="*/ 2147483646 w 1828"/>
                <a:gd name="T63" fmla="*/ 2147483646 h 1317"/>
                <a:gd name="T64" fmla="*/ 2147483646 w 1828"/>
                <a:gd name="T65" fmla="*/ 2147483646 h 1317"/>
                <a:gd name="T66" fmla="*/ 2147483646 w 1828"/>
                <a:gd name="T67" fmla="*/ 2147483646 h 1317"/>
                <a:gd name="T68" fmla="*/ 2147483646 w 1828"/>
                <a:gd name="T69" fmla="*/ 2147483646 h 1317"/>
                <a:gd name="T70" fmla="*/ 2147483646 w 1828"/>
                <a:gd name="T71" fmla="*/ 2147483646 h 1317"/>
                <a:gd name="T72" fmla="*/ 2147483646 w 1828"/>
                <a:gd name="T73" fmla="*/ 2147483646 h 1317"/>
                <a:gd name="T74" fmla="*/ 2147483646 w 1828"/>
                <a:gd name="T75" fmla="*/ 2147483646 h 1317"/>
                <a:gd name="T76" fmla="*/ 2147483646 w 1828"/>
                <a:gd name="T77" fmla="*/ 2147483646 h 1317"/>
                <a:gd name="T78" fmla="*/ 2147483646 w 1828"/>
                <a:gd name="T79" fmla="*/ 2147483646 h 1317"/>
                <a:gd name="T80" fmla="*/ 2147483646 w 1828"/>
                <a:gd name="T81" fmla="*/ 2147483646 h 1317"/>
                <a:gd name="T82" fmla="*/ 2147483646 w 1828"/>
                <a:gd name="T83" fmla="*/ 2147483646 h 1317"/>
                <a:gd name="T84" fmla="*/ 2147483646 w 1828"/>
                <a:gd name="T85" fmla="*/ 2147483646 h 1317"/>
                <a:gd name="T86" fmla="*/ 2147483646 w 1828"/>
                <a:gd name="T87" fmla="*/ 2147483646 h 1317"/>
                <a:gd name="T88" fmla="*/ 2147483646 w 1828"/>
                <a:gd name="T89" fmla="*/ 2147483646 h 1317"/>
                <a:gd name="T90" fmla="*/ 2147483646 w 1828"/>
                <a:gd name="T91" fmla="*/ 2147483646 h 1317"/>
                <a:gd name="T92" fmla="*/ 2147483646 w 1828"/>
                <a:gd name="T93" fmla="*/ 2147483646 h 1317"/>
                <a:gd name="T94" fmla="*/ 2147483646 w 1828"/>
                <a:gd name="T95" fmla="*/ 2147483646 h 1317"/>
                <a:gd name="T96" fmla="*/ 2147483646 w 1828"/>
                <a:gd name="T97" fmla="*/ 2147483646 h 1317"/>
                <a:gd name="T98" fmla="*/ 2147483646 w 1828"/>
                <a:gd name="T99" fmla="*/ 2147483646 h 1317"/>
                <a:gd name="T100" fmla="*/ 2147483646 w 1828"/>
                <a:gd name="T101" fmla="*/ 2147483646 h 1317"/>
                <a:gd name="T102" fmla="*/ 2147483646 w 1828"/>
                <a:gd name="T103" fmla="*/ 2147483646 h 1317"/>
                <a:gd name="T104" fmla="*/ 2147483646 w 1828"/>
                <a:gd name="T105" fmla="*/ 2147483646 h 1317"/>
                <a:gd name="T106" fmla="*/ 2147483646 w 1828"/>
                <a:gd name="T107" fmla="*/ 2147483646 h 1317"/>
                <a:gd name="T108" fmla="*/ 2147483646 w 1828"/>
                <a:gd name="T109" fmla="*/ 2147483646 h 1317"/>
                <a:gd name="T110" fmla="*/ 2147483646 w 1828"/>
                <a:gd name="T111" fmla="*/ 2147483646 h 1317"/>
                <a:gd name="T112" fmla="*/ 2147483646 w 1828"/>
                <a:gd name="T113" fmla="*/ 2147483646 h 131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828" h="1317">
                  <a:moveTo>
                    <a:pt x="555" y="7"/>
                  </a:moveTo>
                  <a:lnTo>
                    <a:pt x="632" y="7"/>
                  </a:lnTo>
                  <a:lnTo>
                    <a:pt x="710" y="6"/>
                  </a:lnTo>
                  <a:lnTo>
                    <a:pt x="787" y="6"/>
                  </a:lnTo>
                  <a:lnTo>
                    <a:pt x="863" y="5"/>
                  </a:lnTo>
                  <a:lnTo>
                    <a:pt x="940" y="4"/>
                  </a:lnTo>
                  <a:lnTo>
                    <a:pt x="1018" y="4"/>
                  </a:lnTo>
                  <a:lnTo>
                    <a:pt x="1095" y="3"/>
                  </a:lnTo>
                  <a:lnTo>
                    <a:pt x="1172" y="2"/>
                  </a:lnTo>
                  <a:lnTo>
                    <a:pt x="1249" y="2"/>
                  </a:lnTo>
                  <a:lnTo>
                    <a:pt x="1326" y="0"/>
                  </a:lnTo>
                  <a:lnTo>
                    <a:pt x="1403" y="2"/>
                  </a:lnTo>
                  <a:lnTo>
                    <a:pt x="1481" y="2"/>
                  </a:lnTo>
                  <a:lnTo>
                    <a:pt x="1557" y="3"/>
                  </a:lnTo>
                  <a:lnTo>
                    <a:pt x="1634" y="4"/>
                  </a:lnTo>
                  <a:lnTo>
                    <a:pt x="1711" y="6"/>
                  </a:lnTo>
                  <a:lnTo>
                    <a:pt x="1788" y="9"/>
                  </a:lnTo>
                  <a:lnTo>
                    <a:pt x="1795" y="38"/>
                  </a:lnTo>
                  <a:lnTo>
                    <a:pt x="1802" y="69"/>
                  </a:lnTo>
                  <a:lnTo>
                    <a:pt x="1808" y="102"/>
                  </a:lnTo>
                  <a:lnTo>
                    <a:pt x="1813" y="137"/>
                  </a:lnTo>
                  <a:lnTo>
                    <a:pt x="1818" y="173"/>
                  </a:lnTo>
                  <a:lnTo>
                    <a:pt x="1821" y="212"/>
                  </a:lnTo>
                  <a:lnTo>
                    <a:pt x="1824" y="252"/>
                  </a:lnTo>
                  <a:lnTo>
                    <a:pt x="1826" y="293"/>
                  </a:lnTo>
                  <a:lnTo>
                    <a:pt x="1828" y="335"/>
                  </a:lnTo>
                  <a:lnTo>
                    <a:pt x="1828" y="378"/>
                  </a:lnTo>
                  <a:lnTo>
                    <a:pt x="1828" y="423"/>
                  </a:lnTo>
                  <a:lnTo>
                    <a:pt x="1827" y="466"/>
                  </a:lnTo>
                  <a:lnTo>
                    <a:pt x="1825" y="511"/>
                  </a:lnTo>
                  <a:lnTo>
                    <a:pt x="1822" y="557"/>
                  </a:lnTo>
                  <a:lnTo>
                    <a:pt x="1818" y="602"/>
                  </a:lnTo>
                  <a:lnTo>
                    <a:pt x="1813" y="646"/>
                  </a:lnTo>
                  <a:lnTo>
                    <a:pt x="1807" y="691"/>
                  </a:lnTo>
                  <a:lnTo>
                    <a:pt x="1799" y="736"/>
                  </a:lnTo>
                  <a:lnTo>
                    <a:pt x="1792" y="780"/>
                  </a:lnTo>
                  <a:lnTo>
                    <a:pt x="1782" y="822"/>
                  </a:lnTo>
                  <a:lnTo>
                    <a:pt x="1772" y="864"/>
                  </a:lnTo>
                  <a:lnTo>
                    <a:pt x="1760" y="904"/>
                  </a:lnTo>
                  <a:lnTo>
                    <a:pt x="1748" y="944"/>
                  </a:lnTo>
                  <a:lnTo>
                    <a:pt x="1734" y="981"/>
                  </a:lnTo>
                  <a:lnTo>
                    <a:pt x="1719" y="1017"/>
                  </a:lnTo>
                  <a:lnTo>
                    <a:pt x="1702" y="1051"/>
                  </a:lnTo>
                  <a:lnTo>
                    <a:pt x="1685" y="1083"/>
                  </a:lnTo>
                  <a:lnTo>
                    <a:pt x="1666" y="1113"/>
                  </a:lnTo>
                  <a:lnTo>
                    <a:pt x="1646" y="1141"/>
                  </a:lnTo>
                  <a:lnTo>
                    <a:pt x="1625" y="1167"/>
                  </a:lnTo>
                  <a:lnTo>
                    <a:pt x="1602" y="1189"/>
                  </a:lnTo>
                  <a:lnTo>
                    <a:pt x="1578" y="1208"/>
                  </a:lnTo>
                  <a:lnTo>
                    <a:pt x="1550" y="1226"/>
                  </a:lnTo>
                  <a:lnTo>
                    <a:pt x="1517" y="1242"/>
                  </a:lnTo>
                  <a:lnTo>
                    <a:pt x="1482" y="1256"/>
                  </a:lnTo>
                  <a:lnTo>
                    <a:pt x="1442" y="1269"/>
                  </a:lnTo>
                  <a:lnTo>
                    <a:pt x="1399" y="1280"/>
                  </a:lnTo>
                  <a:lnTo>
                    <a:pt x="1354" y="1289"/>
                  </a:lnTo>
                  <a:lnTo>
                    <a:pt x="1305" y="1298"/>
                  </a:lnTo>
                  <a:lnTo>
                    <a:pt x="1254" y="1304"/>
                  </a:lnTo>
                  <a:lnTo>
                    <a:pt x="1200" y="1309"/>
                  </a:lnTo>
                  <a:lnTo>
                    <a:pt x="1146" y="1313"/>
                  </a:lnTo>
                  <a:lnTo>
                    <a:pt x="1088" y="1315"/>
                  </a:lnTo>
                  <a:lnTo>
                    <a:pt x="1031" y="1317"/>
                  </a:lnTo>
                  <a:lnTo>
                    <a:pt x="971" y="1317"/>
                  </a:lnTo>
                  <a:lnTo>
                    <a:pt x="911" y="1316"/>
                  </a:lnTo>
                  <a:lnTo>
                    <a:pt x="851" y="1314"/>
                  </a:lnTo>
                  <a:lnTo>
                    <a:pt x="790" y="1310"/>
                  </a:lnTo>
                  <a:lnTo>
                    <a:pt x="729" y="1306"/>
                  </a:lnTo>
                  <a:lnTo>
                    <a:pt x="668" y="1301"/>
                  </a:lnTo>
                  <a:lnTo>
                    <a:pt x="609" y="1294"/>
                  </a:lnTo>
                  <a:lnTo>
                    <a:pt x="549" y="1288"/>
                  </a:lnTo>
                  <a:lnTo>
                    <a:pt x="490" y="1280"/>
                  </a:lnTo>
                  <a:lnTo>
                    <a:pt x="434" y="1272"/>
                  </a:lnTo>
                  <a:lnTo>
                    <a:pt x="378" y="1262"/>
                  </a:lnTo>
                  <a:lnTo>
                    <a:pt x="325" y="1253"/>
                  </a:lnTo>
                  <a:lnTo>
                    <a:pt x="274" y="1242"/>
                  </a:lnTo>
                  <a:lnTo>
                    <a:pt x="226" y="1232"/>
                  </a:lnTo>
                  <a:lnTo>
                    <a:pt x="179" y="1220"/>
                  </a:lnTo>
                  <a:lnTo>
                    <a:pt x="136" y="1208"/>
                  </a:lnTo>
                  <a:lnTo>
                    <a:pt x="97" y="1195"/>
                  </a:lnTo>
                  <a:lnTo>
                    <a:pt x="61" y="1184"/>
                  </a:lnTo>
                  <a:lnTo>
                    <a:pt x="29" y="1171"/>
                  </a:lnTo>
                  <a:lnTo>
                    <a:pt x="0" y="1157"/>
                  </a:lnTo>
                  <a:lnTo>
                    <a:pt x="23" y="1128"/>
                  </a:lnTo>
                  <a:lnTo>
                    <a:pt x="45" y="1099"/>
                  </a:lnTo>
                  <a:lnTo>
                    <a:pt x="66" y="1071"/>
                  </a:lnTo>
                  <a:lnTo>
                    <a:pt x="86" y="1042"/>
                  </a:lnTo>
                  <a:lnTo>
                    <a:pt x="106" y="1013"/>
                  </a:lnTo>
                  <a:lnTo>
                    <a:pt x="125" y="984"/>
                  </a:lnTo>
                  <a:lnTo>
                    <a:pt x="143" y="955"/>
                  </a:lnTo>
                  <a:lnTo>
                    <a:pt x="160" y="926"/>
                  </a:lnTo>
                  <a:lnTo>
                    <a:pt x="176" y="897"/>
                  </a:lnTo>
                  <a:lnTo>
                    <a:pt x="192" y="868"/>
                  </a:lnTo>
                  <a:lnTo>
                    <a:pt x="206" y="838"/>
                  </a:lnTo>
                  <a:lnTo>
                    <a:pt x="220" y="809"/>
                  </a:lnTo>
                  <a:lnTo>
                    <a:pt x="233" y="780"/>
                  </a:lnTo>
                  <a:lnTo>
                    <a:pt x="245" y="750"/>
                  </a:lnTo>
                  <a:lnTo>
                    <a:pt x="257" y="720"/>
                  </a:lnTo>
                  <a:lnTo>
                    <a:pt x="269" y="690"/>
                  </a:lnTo>
                  <a:lnTo>
                    <a:pt x="278" y="659"/>
                  </a:lnTo>
                  <a:lnTo>
                    <a:pt x="288" y="628"/>
                  </a:lnTo>
                  <a:lnTo>
                    <a:pt x="297" y="597"/>
                  </a:lnTo>
                  <a:lnTo>
                    <a:pt x="305" y="566"/>
                  </a:lnTo>
                  <a:lnTo>
                    <a:pt x="312" y="534"/>
                  </a:lnTo>
                  <a:lnTo>
                    <a:pt x="319" y="503"/>
                  </a:lnTo>
                  <a:lnTo>
                    <a:pt x="325" y="471"/>
                  </a:lnTo>
                  <a:lnTo>
                    <a:pt x="330" y="437"/>
                  </a:lnTo>
                  <a:lnTo>
                    <a:pt x="336" y="404"/>
                  </a:lnTo>
                  <a:lnTo>
                    <a:pt x="340" y="371"/>
                  </a:lnTo>
                  <a:lnTo>
                    <a:pt x="343" y="337"/>
                  </a:lnTo>
                  <a:lnTo>
                    <a:pt x="346" y="303"/>
                  </a:lnTo>
                  <a:lnTo>
                    <a:pt x="349" y="268"/>
                  </a:lnTo>
                  <a:lnTo>
                    <a:pt x="350" y="233"/>
                  </a:lnTo>
                  <a:lnTo>
                    <a:pt x="351" y="197"/>
                  </a:lnTo>
                  <a:lnTo>
                    <a:pt x="352" y="160"/>
                  </a:lnTo>
                  <a:lnTo>
                    <a:pt x="326" y="32"/>
                  </a:lnTo>
                  <a:lnTo>
                    <a:pt x="555" y="7"/>
                  </a:lnTo>
                  <a:close/>
                </a:path>
              </a:pathLst>
            </a:custGeom>
            <a:solidFill>
              <a:srgbClr val="FF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02" name="Text Box 178"/>
            <p:cNvSpPr txBox="1">
              <a:spLocks noChangeArrowheads="1"/>
            </p:cNvSpPr>
            <p:nvPr/>
          </p:nvSpPr>
          <p:spPr bwMode="auto">
            <a:xfrm>
              <a:off x="2897188" y="2459038"/>
              <a:ext cx="425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Char char="·"/>
                <a:defRPr kumimoji="1"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itchFamily="18" charset="2"/>
                <a:buChar char="·"/>
                <a:defRPr kumimoji="1"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 sz="16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ko-KR" sz="1800">
                  <a:latin typeface="Arial" pitchFamily="34" charset="0"/>
                  <a:ea typeface="굴림" pitchFamily="50" charset="-127"/>
                </a:rPr>
                <a:t>int</a:t>
              </a:r>
            </a:p>
          </p:txBody>
        </p:sp>
      </p:grpSp>
      <p:sp>
        <p:nvSpPr>
          <p:cNvPr id="16" name="AutoShape 180"/>
          <p:cNvSpPr>
            <a:spLocks/>
          </p:cNvSpPr>
          <p:nvPr/>
        </p:nvSpPr>
        <p:spPr bwMode="auto">
          <a:xfrm>
            <a:off x="1274763" y="5187950"/>
            <a:ext cx="1393825" cy="309563"/>
          </a:xfrm>
          <a:prstGeom prst="borderCallout2">
            <a:avLst>
              <a:gd name="adj1" fmla="val 36921"/>
              <a:gd name="adj2" fmla="val 105468"/>
              <a:gd name="adj3" fmla="val 36921"/>
              <a:gd name="adj4" fmla="val 122208"/>
              <a:gd name="adj5" fmla="val -476412"/>
              <a:gd name="adj6" fmla="val 145824"/>
            </a:avLst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>
                <a:solidFill>
                  <a:schemeClr val="tx2"/>
                </a:solidFill>
              </a:rPr>
              <a:t>변수의 타입</a:t>
            </a:r>
          </a:p>
        </p:txBody>
      </p:sp>
    </p:spTree>
    <p:extLst>
      <p:ext uri="{BB962C8B-B14F-4D97-AF65-F5344CB8AC3E}">
        <p14:creationId xmlns:p14="http://schemas.microsoft.com/office/powerpoint/2010/main" val="32105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자료형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611560" y="1556792"/>
            <a:ext cx="8153400" cy="121443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en-US" altLang="ko-KR" dirty="0">
                <a:solidFill>
                  <a:srgbClr val="FF0000"/>
                </a:solidFill>
              </a:rPr>
              <a:t>(data type):</a:t>
            </a:r>
            <a:r>
              <a:rPr lang="ko-KR" altLang="en-US" dirty="0"/>
              <a:t> 자료의 타입</a:t>
            </a:r>
          </a:p>
          <a:p>
            <a:pPr eaLnBrk="1" hangingPunct="1">
              <a:defRPr/>
            </a:pPr>
            <a:r>
              <a:rPr lang="ko-KR" altLang="en-US" dirty="0"/>
              <a:t>물건을 정리하는 상자도 다양한 타입이 있듯이 자료를 저장하는</a:t>
            </a:r>
            <a:endParaRPr lang="en-US" altLang="ko-KR" dirty="0"/>
          </a:p>
          <a:p>
            <a:pPr marL="0" indent="0" eaLnBrk="1" hangingPunct="1">
              <a:buFont typeface="Symbol" pitchFamily="18" charset="2"/>
              <a:buNone/>
              <a:defRPr/>
            </a:pPr>
            <a:r>
              <a:rPr lang="ko-KR" altLang="en-US" dirty="0"/>
              <a:t>    변수도 다양한 종류가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1268" name="Picture 4" descr="https://encrypted-tbn0.google.com/images?q=tbn:ANd9GcQ8FnBdLRy8GSHrYEnh53AvRGnT6P29iS6SnQX4vcZmyFdipvR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598293"/>
            <a:ext cx="3240893" cy="184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60960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36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자료형의 분류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399463" cy="571500"/>
          </a:xfrm>
        </p:spPr>
        <p:txBody>
          <a:bodyPr/>
          <a:lstStyle/>
          <a:p>
            <a:pPr eaLnBrk="1" hangingPunct="1"/>
            <a:r>
              <a:rPr lang="ko-KR" altLang="en-US" dirty="0"/>
              <a:t>기본 타입과 레퍼런스</a:t>
            </a:r>
            <a:r>
              <a:rPr lang="en-US" altLang="ko-KR" dirty="0"/>
              <a:t>(</a:t>
            </a:r>
            <a:r>
              <a:rPr lang="ko-KR" altLang="en-US" dirty="0"/>
              <a:t>참조</a:t>
            </a:r>
            <a:r>
              <a:rPr lang="en-US" altLang="ko-KR" dirty="0"/>
              <a:t>) </a:t>
            </a:r>
            <a:r>
              <a:rPr lang="ko-KR" altLang="en-US" dirty="0"/>
              <a:t>타입으로 나누어진다</a:t>
            </a:r>
            <a:r>
              <a:rPr lang="en-US" altLang="ko-KR" dirty="0"/>
              <a:t>.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830388"/>
            <a:ext cx="4638675" cy="401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33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변수의 선언과 초기화</a:t>
            </a:r>
          </a:p>
        </p:txBody>
      </p:sp>
      <p:pic>
        <p:nvPicPr>
          <p:cNvPr id="1331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38663"/>
            <a:ext cx="730885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37668"/>
            <a:ext cx="7710488" cy="241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67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변수의 이름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변수의 이름은 식별자</a:t>
            </a:r>
            <a:r>
              <a:rPr lang="en-US" altLang="ko-KR"/>
              <a:t>(identifier)</a:t>
            </a:r>
            <a:r>
              <a:rPr lang="ko-KR" altLang="en-US"/>
              <a:t>의 일종 </a:t>
            </a:r>
          </a:p>
          <a:p>
            <a:pPr eaLnBrk="1" hangingPunct="1"/>
            <a:endParaRPr lang="ko-KR" altLang="en-US"/>
          </a:p>
          <a:p>
            <a:pPr eaLnBrk="1" hangingPunct="1"/>
            <a:r>
              <a:rPr lang="ko-KR" altLang="en-US"/>
              <a:t>변수 이름의 규칙</a:t>
            </a:r>
          </a:p>
          <a:p>
            <a:pPr lvl="1" eaLnBrk="1" hangingPunct="1"/>
            <a:r>
              <a:rPr lang="ko-KR" altLang="en-US"/>
              <a:t>식별자는 유니코드 문자와 숫자의 조합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한글 가능</a:t>
            </a:r>
            <a:r>
              <a:rPr lang="en-US" altLang="ko-KR">
                <a:solidFill>
                  <a:srgbClr val="FF0000"/>
                </a:solidFill>
              </a:rPr>
              <a:t>!)</a:t>
            </a:r>
            <a:endParaRPr lang="ko-KR" altLang="en-US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/>
              <a:t>식별자의 첫 문자는 일반적으로 유니코드 문자</a:t>
            </a:r>
          </a:p>
          <a:p>
            <a:pPr lvl="1" eaLnBrk="1" hangingPunct="1"/>
            <a:r>
              <a:rPr lang="ko-KR" altLang="en-US"/>
              <a:t>두 번째 문자부터는 문자</a:t>
            </a:r>
            <a:r>
              <a:rPr lang="en-US" altLang="ko-KR"/>
              <a:t>, </a:t>
            </a:r>
            <a:r>
              <a:rPr lang="ko-KR" altLang="en-US"/>
              <a:t>숫자</a:t>
            </a:r>
            <a:r>
              <a:rPr lang="en-US" altLang="ko-KR"/>
              <a:t>, _, $ </a:t>
            </a:r>
            <a:r>
              <a:rPr lang="ko-KR" altLang="en-US"/>
              <a:t>등이 가능하다</a:t>
            </a:r>
            <a:r>
              <a:rPr lang="en-US" altLang="ko-KR"/>
              <a:t>. </a:t>
            </a:r>
          </a:p>
          <a:p>
            <a:pPr lvl="1" eaLnBrk="1" hangingPunct="1"/>
            <a:r>
              <a:rPr lang="ko-KR" altLang="en-US"/>
              <a:t>대문자와 소문자는 구별된다</a:t>
            </a:r>
            <a:r>
              <a:rPr lang="en-US" altLang="ko-KR"/>
              <a:t>. </a:t>
            </a:r>
          </a:p>
          <a:p>
            <a:pPr lvl="1" eaLnBrk="1" hangingPunct="1"/>
            <a:r>
              <a:rPr lang="ko-KR" altLang="en-US"/>
              <a:t>식별자의 이름으로 키워드</a:t>
            </a:r>
            <a:r>
              <a:rPr lang="en-US" altLang="ko-KR"/>
              <a:t>(keyword)</a:t>
            </a:r>
            <a:r>
              <a:rPr lang="ko-KR" altLang="en-US"/>
              <a:t>를 사용해서는 안 된다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7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Today’s Topic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Java Programming</a:t>
            </a:r>
          </a:p>
          <a:p>
            <a:pPr lvl="1"/>
            <a:r>
              <a:rPr lang="en-US" altLang="ko-KR" dirty="0"/>
              <a:t>Java Program Structure</a:t>
            </a:r>
          </a:p>
          <a:p>
            <a:pPr lvl="1"/>
            <a:r>
              <a:rPr lang="en-US" altLang="ko-KR" dirty="0"/>
              <a:t>Datatypes</a:t>
            </a:r>
          </a:p>
          <a:p>
            <a:pPr lvl="1"/>
            <a:r>
              <a:rPr lang="en-US" altLang="ko-KR" dirty="0"/>
              <a:t>Expressions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97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식별자의 관례</a:t>
            </a: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2109788" y="26971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1270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ko-KR" sz="100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  </a:t>
            </a:r>
            <a:endParaRPr kumimoji="0" lang="en-US" altLang="ko-KR" sz="600">
              <a:latin typeface="Arial" pitchFamily="34" charset="0"/>
              <a:ea typeface="굴림" pitchFamily="50" charset="-127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800"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16388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010525" cy="188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077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Primitive Data Types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84784"/>
            <a:ext cx="7772400" cy="50292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ko-KR" dirty="0">
                <a:ea typeface="굴림" pitchFamily="50" charset="-127"/>
              </a:rPr>
              <a:t>There are eight primitive data types in Java</a:t>
            </a:r>
          </a:p>
          <a:p>
            <a:pPr>
              <a:spcBef>
                <a:spcPct val="60000"/>
              </a:spcBef>
            </a:pPr>
            <a:r>
              <a:rPr lang="en-US" altLang="ko-KR" dirty="0">
                <a:ea typeface="굴림" pitchFamily="50" charset="-127"/>
              </a:rPr>
              <a:t>Four of them represent integers:</a:t>
            </a:r>
          </a:p>
          <a:p>
            <a:pPr lvl="1">
              <a:spcBef>
                <a:spcPct val="60000"/>
              </a:spcBef>
            </a:pPr>
            <a:r>
              <a:rPr lang="en-US" altLang="ko-KR" b="1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byte</a:t>
            </a:r>
            <a:r>
              <a:rPr lang="en-US" altLang="ko-KR" b="1" dirty="0">
                <a:solidFill>
                  <a:srgbClr val="0070C0"/>
                </a:solidFill>
                <a:ea typeface="굴림" pitchFamily="50" charset="-127"/>
              </a:rPr>
              <a:t>, </a:t>
            </a:r>
            <a:r>
              <a:rPr lang="en-US" altLang="ko-KR" b="1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short</a:t>
            </a:r>
            <a:r>
              <a:rPr lang="en-US" altLang="ko-KR" b="1" dirty="0">
                <a:solidFill>
                  <a:srgbClr val="0070C0"/>
                </a:solidFill>
                <a:ea typeface="굴림" pitchFamily="50" charset="-127"/>
              </a:rPr>
              <a:t>, </a:t>
            </a:r>
            <a:r>
              <a:rPr lang="en-US" altLang="ko-KR" b="1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int</a:t>
            </a:r>
            <a:r>
              <a:rPr lang="en-US" altLang="ko-KR" b="1" dirty="0">
                <a:solidFill>
                  <a:srgbClr val="0070C0"/>
                </a:solidFill>
                <a:ea typeface="굴림" pitchFamily="50" charset="-127"/>
              </a:rPr>
              <a:t>, </a:t>
            </a:r>
            <a:r>
              <a:rPr lang="en-US" altLang="ko-KR" b="1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long</a:t>
            </a:r>
          </a:p>
          <a:p>
            <a:pPr>
              <a:spcBef>
                <a:spcPct val="60000"/>
              </a:spcBef>
            </a:pPr>
            <a:r>
              <a:rPr lang="en-US" altLang="ko-KR" dirty="0">
                <a:ea typeface="굴림" pitchFamily="50" charset="-127"/>
              </a:rPr>
              <a:t>Two of them represent floating point numbers:</a:t>
            </a:r>
          </a:p>
          <a:p>
            <a:pPr lvl="1">
              <a:spcBef>
                <a:spcPct val="60000"/>
              </a:spcBef>
            </a:pPr>
            <a:r>
              <a:rPr lang="en-US" altLang="ko-KR" b="1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float</a:t>
            </a:r>
            <a:r>
              <a:rPr lang="en-US" altLang="ko-KR" b="1" dirty="0">
                <a:solidFill>
                  <a:srgbClr val="0070C0"/>
                </a:solidFill>
                <a:ea typeface="굴림" pitchFamily="50" charset="-127"/>
              </a:rPr>
              <a:t>, </a:t>
            </a:r>
            <a:r>
              <a:rPr lang="en-US" altLang="ko-KR" b="1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double</a:t>
            </a:r>
          </a:p>
          <a:p>
            <a:pPr>
              <a:spcBef>
                <a:spcPct val="60000"/>
              </a:spcBef>
            </a:pPr>
            <a:r>
              <a:rPr lang="en-US" altLang="ko-KR" dirty="0">
                <a:ea typeface="굴림" pitchFamily="50" charset="-127"/>
              </a:rPr>
              <a:t>One of them represents characters:</a:t>
            </a:r>
          </a:p>
          <a:p>
            <a:pPr lvl="1">
              <a:spcBef>
                <a:spcPct val="60000"/>
              </a:spcBef>
            </a:pPr>
            <a:r>
              <a:rPr lang="en-US" altLang="ko-KR" b="1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char</a:t>
            </a:r>
          </a:p>
          <a:p>
            <a:pPr>
              <a:spcBef>
                <a:spcPct val="60000"/>
              </a:spcBef>
            </a:pPr>
            <a:r>
              <a:rPr lang="en-US" altLang="ko-KR" dirty="0">
                <a:ea typeface="굴림" pitchFamily="50" charset="-127"/>
              </a:rPr>
              <a:t>And one of them represents </a:t>
            </a:r>
            <a:r>
              <a:rPr lang="en-US" altLang="ko-KR" dirty="0" err="1">
                <a:ea typeface="굴림" pitchFamily="50" charset="-127"/>
              </a:rPr>
              <a:t>boolean</a:t>
            </a:r>
            <a:r>
              <a:rPr lang="en-US" altLang="ko-KR" dirty="0">
                <a:ea typeface="굴림" pitchFamily="50" charset="-127"/>
              </a:rPr>
              <a:t> values:</a:t>
            </a:r>
          </a:p>
          <a:p>
            <a:pPr lvl="1">
              <a:spcBef>
                <a:spcPct val="60000"/>
              </a:spcBef>
            </a:pPr>
            <a:r>
              <a:rPr lang="en-US" altLang="ko-KR" b="1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boolean</a:t>
            </a:r>
            <a:endParaRPr lang="en-US" altLang="ko-KR" b="1" dirty="0">
              <a:solidFill>
                <a:srgbClr val="0070C0"/>
              </a:solidFill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6309320"/>
            <a:ext cx="805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https://docs.oracle.com/javase/tutorial/java/nutsandbolts/datatypes.html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712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기본 타입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285884"/>
          </a:xfrm>
        </p:spPr>
        <p:txBody>
          <a:bodyPr>
            <a:normAutofit/>
          </a:bodyPr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기본 타입의 크기가 정해져 있음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나 운영체제에 따라 변하지 않음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2" y="2571744"/>
            <a:ext cx="8345949" cy="35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46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Primitive Data Types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The difference between the various numeric primitive types is their size, and therefore the values they can store: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6581775" cy="323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400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88" y="1340768"/>
            <a:ext cx="8926512" cy="5517232"/>
          </a:xfrm>
        </p:spPr>
        <p:txBody>
          <a:bodyPr lIns="82945" tIns="41473" rIns="82945" bIns="41473">
            <a:noAutofit/>
          </a:bodyPr>
          <a:lstStyle/>
          <a:p>
            <a:pPr marL="319088" lvl="1" indent="0" eaLnBrk="1" hangingPunct="1">
              <a:buFont typeface="Wingdings 2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ko-KR" sz="2400" dirty="0"/>
              <a:t>Storage affects the possible values for a piece of data. </a:t>
            </a:r>
          </a:p>
          <a:p>
            <a:pPr marL="319088" lvl="1" indent="0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ko-KR" sz="2400" dirty="0"/>
              <a:t>Java uses </a:t>
            </a:r>
            <a:r>
              <a:rPr lang="en-GB" altLang="ko-KR" sz="2400" dirty="0">
                <a:solidFill>
                  <a:schemeClr val="tx2"/>
                </a:solidFill>
              </a:rPr>
              <a:t>4 bytes = 32 bits to store the value of an integer</a:t>
            </a:r>
          </a:p>
          <a:p>
            <a:pPr lvl="2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ko-KR" sz="2000" dirty="0"/>
              <a:t>2</a:t>
            </a:r>
            <a:r>
              <a:rPr lang="en-GB" altLang="ko-KR" sz="2000" baseline="30000" dirty="0"/>
              <a:t>31 </a:t>
            </a:r>
            <a:r>
              <a:rPr lang="en-GB" altLang="ko-KR" sz="2000" dirty="0"/>
              <a:t>= 2147483648</a:t>
            </a:r>
          </a:p>
          <a:p>
            <a:pPr lvl="2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ko-KR" sz="2000" dirty="0"/>
              <a:t>For tracking the sign, it uses one bit.</a:t>
            </a:r>
          </a:p>
          <a:p>
            <a:pPr lvl="2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ko-KR" sz="2000" dirty="0"/>
              <a:t>a Java integer has possible values from -2147483648 to </a:t>
            </a:r>
          </a:p>
          <a:p>
            <a:pPr lvl="2" eaLnBrk="1" hangingPunct="1">
              <a:buFont typeface="Wingdings 2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ko-KR" sz="2000" dirty="0"/>
              <a:t>		+2147483647 </a:t>
            </a:r>
          </a:p>
          <a:p>
            <a:pPr lvl="2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ko-KR" sz="2000" dirty="0"/>
              <a:t>2147483647 + 1 </a:t>
            </a:r>
            <a:r>
              <a:rPr lang="en-GB" altLang="ko-KR" sz="2000" dirty="0">
                <a:sym typeface="Wingdings" panose="05000000000000000000" pitchFamily="2" charset="2"/>
              </a:rPr>
              <a:t></a:t>
            </a:r>
            <a:r>
              <a:rPr lang="en-GB" altLang="ko-KR" sz="2000" dirty="0"/>
              <a:t> garbage</a:t>
            </a:r>
          </a:p>
          <a:p>
            <a:pPr lvl="2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ko-KR" sz="2000" dirty="0">
                <a:solidFill>
                  <a:srgbClr val="FF0000"/>
                </a:solidFill>
              </a:rPr>
              <a:t>Memorize this</a:t>
            </a:r>
            <a:r>
              <a:rPr lang="en-GB" altLang="ko-KR" sz="2000" dirty="0"/>
              <a:t>: “the minimum value for a Java integer is approximately negative 2 billion.  The maximum value is approximately positive 2 billion.”</a:t>
            </a:r>
          </a:p>
          <a:p>
            <a:pPr lvl="2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GB" altLang="ko-KR" sz="1200" dirty="0"/>
          </a:p>
          <a:p>
            <a:pPr marL="319088" lvl="1" indent="0"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GB" altLang="ko-KR" sz="1600" dirty="0"/>
          </a:p>
        </p:txBody>
      </p:sp>
      <p:sp>
        <p:nvSpPr>
          <p:cNvPr id="39939" name="Rectangle 1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7772400" cy="685800"/>
          </a:xfrm>
        </p:spPr>
        <p:txBody>
          <a:bodyPr lIns="82945" tIns="41473" rIns="82945">
            <a:normAutofit fontScale="90000"/>
          </a:bodyPr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204811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정수형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2000" dirty="0" err="1"/>
              <a:t>int</a:t>
            </a:r>
            <a:r>
              <a:rPr lang="ko-KR" altLang="en-US" sz="2000" dirty="0"/>
              <a:t>는 </a:t>
            </a:r>
            <a:r>
              <a:rPr lang="en-US" altLang="ko-KR" sz="2000" dirty="0"/>
              <a:t>32</a:t>
            </a:r>
            <a:r>
              <a:rPr lang="ko-KR" altLang="en-US" sz="2000" dirty="0" err="1"/>
              <a:t>비트를</a:t>
            </a:r>
            <a:r>
              <a:rPr lang="ko-KR" altLang="en-US" sz="2000" dirty="0"/>
              <a:t> 이용하여 약 </a:t>
            </a:r>
            <a:r>
              <a:rPr lang="en-US" altLang="ko-KR" sz="2000" dirty="0"/>
              <a:t>-21</a:t>
            </a:r>
            <a:r>
              <a:rPr lang="ko-KR" altLang="en-US" sz="2000" dirty="0"/>
              <a:t>억에서 </a:t>
            </a:r>
            <a:r>
              <a:rPr lang="en-US" altLang="ko-KR" sz="2000" dirty="0"/>
              <a:t>21</a:t>
            </a:r>
            <a:r>
              <a:rPr lang="ko-KR" altLang="en-US" sz="2000" dirty="0"/>
              <a:t>억 정도의 정수를 표현</a:t>
            </a:r>
            <a:r>
              <a:rPr lang="en-US" altLang="ko-KR" sz="2000" dirty="0"/>
              <a:t> </a:t>
            </a:r>
          </a:p>
          <a:p>
            <a:pPr eaLnBrk="1" hangingPunct="1">
              <a:defRPr/>
            </a:pPr>
            <a:r>
              <a:rPr lang="en-US" altLang="ko-KR" sz="2000" dirty="0"/>
              <a:t>long</a:t>
            </a:r>
            <a:r>
              <a:rPr lang="ko-KR" altLang="en-US" sz="2000" dirty="0"/>
              <a:t>은 </a:t>
            </a:r>
            <a:r>
              <a:rPr lang="en-US" altLang="ko-KR" sz="2000" dirty="0"/>
              <a:t>64</a:t>
            </a:r>
            <a:r>
              <a:rPr lang="ko-KR" altLang="en-US" sz="2000" dirty="0" err="1"/>
              <a:t>비트를</a:t>
            </a:r>
            <a:r>
              <a:rPr lang="ko-KR" altLang="en-US" sz="2000" dirty="0"/>
              <a:t> 이용</a:t>
            </a:r>
          </a:p>
          <a:p>
            <a:pPr eaLnBrk="1" hangingPunct="1">
              <a:defRPr/>
            </a:pPr>
            <a:r>
              <a:rPr lang="en-US" altLang="ko-KR" sz="2000" dirty="0"/>
              <a:t>short</a:t>
            </a:r>
            <a:r>
              <a:rPr lang="ko-KR" altLang="en-US" sz="2000" dirty="0"/>
              <a:t>는 </a:t>
            </a:r>
            <a:r>
              <a:rPr lang="en-US" altLang="ko-KR" sz="2000" dirty="0"/>
              <a:t>16</a:t>
            </a:r>
            <a:r>
              <a:rPr lang="ko-KR" altLang="en-US" sz="2000" dirty="0" err="1"/>
              <a:t>비트를</a:t>
            </a:r>
            <a:r>
              <a:rPr lang="ko-KR" altLang="en-US" sz="2000" dirty="0"/>
              <a:t> 이용하여 </a:t>
            </a:r>
            <a:r>
              <a:rPr lang="en-US" altLang="ko-KR" sz="2000" dirty="0"/>
              <a:t>-32,768</a:t>
            </a:r>
            <a:r>
              <a:rPr lang="ko-KR" altLang="en-US" sz="2000" dirty="0"/>
              <a:t>에서 </a:t>
            </a:r>
            <a:r>
              <a:rPr lang="en-US" altLang="ko-KR" sz="2000" dirty="0"/>
              <a:t>+32767</a:t>
            </a:r>
            <a:r>
              <a:rPr lang="ko-KR" altLang="en-US" sz="2000" dirty="0"/>
              <a:t>사이의 정수를 표현</a:t>
            </a:r>
          </a:p>
          <a:p>
            <a:pPr eaLnBrk="1" hangingPunct="1">
              <a:defRPr/>
            </a:pPr>
            <a:r>
              <a:rPr lang="en-US" altLang="ko-KR" sz="2000" dirty="0"/>
              <a:t>byte</a:t>
            </a:r>
            <a:r>
              <a:rPr lang="ko-KR" altLang="en-US" sz="2000" dirty="0"/>
              <a:t>는 </a:t>
            </a:r>
            <a:r>
              <a:rPr lang="en-US" altLang="ko-KR" sz="2000" dirty="0"/>
              <a:t>8</a:t>
            </a:r>
            <a:r>
              <a:rPr lang="ko-KR" altLang="en-US" sz="2000" dirty="0"/>
              <a:t>비트 정수로서 </a:t>
            </a:r>
            <a:r>
              <a:rPr lang="en-US" altLang="ko-KR" sz="2000" dirty="0"/>
              <a:t>-128</a:t>
            </a:r>
            <a:r>
              <a:rPr lang="ko-KR" altLang="en-US" sz="2000" dirty="0"/>
              <a:t>에서 </a:t>
            </a:r>
            <a:r>
              <a:rPr lang="en-US" altLang="ko-KR" sz="2000" dirty="0"/>
              <a:t>+127</a:t>
            </a:r>
            <a:r>
              <a:rPr lang="ko-KR" altLang="en-US" sz="2000" dirty="0"/>
              <a:t>까지의 정수를 표현</a:t>
            </a:r>
            <a:r>
              <a:rPr lang="en-US" altLang="ko-KR" sz="2000" dirty="0"/>
              <a:t> </a:t>
            </a:r>
          </a:p>
          <a:p>
            <a:pPr eaLnBrk="1" hangingPunct="1">
              <a:defRPr/>
            </a:pPr>
            <a:endParaRPr lang="ko-KR" altLang="en-US" sz="2000" dirty="0"/>
          </a:p>
          <a:p>
            <a:pPr eaLnBrk="1" hangingPunct="1">
              <a:defRPr/>
            </a:pPr>
            <a:endParaRPr lang="ko-KR" altLang="en-US" sz="2000" dirty="0"/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sz="2000" dirty="0"/>
              <a:t>(Q) </a:t>
            </a:r>
            <a:r>
              <a:rPr lang="ko-KR" altLang="en-US" sz="2000" dirty="0"/>
              <a:t>만약 다음과 같이 정수형의 변수에 범위를 벗어나는 값을 대입하면 어떻게 될까</a:t>
            </a:r>
            <a:r>
              <a:rPr lang="en-US" altLang="ko-KR" sz="2000" dirty="0"/>
              <a:t>? </a:t>
            </a:r>
            <a:endParaRPr lang="en-US" altLang="ko-KR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ko-KR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byte</a:t>
            </a:r>
            <a:r>
              <a:rPr lang="en-US" altLang="ko-KR" sz="2000" dirty="0">
                <a:solidFill>
                  <a:schemeClr val="tx2"/>
                </a:solidFill>
              </a:rPr>
              <a:t> number = 300;// </a:t>
            </a:r>
            <a:r>
              <a:rPr lang="ko-KR" altLang="en-US" sz="2000" dirty="0">
                <a:solidFill>
                  <a:schemeClr val="tx2"/>
                </a:solidFill>
              </a:rPr>
              <a:t>오류</a:t>
            </a:r>
            <a:r>
              <a:rPr lang="en-US" altLang="ko-KR" sz="2000" dirty="0">
                <a:solidFill>
                  <a:schemeClr val="tx2"/>
                </a:solidFill>
              </a:rPr>
              <a:t>!!</a:t>
            </a:r>
          </a:p>
          <a:p>
            <a:pPr eaLnBrk="1" hangingPunct="1">
              <a:buFont typeface="Symbol" pitchFamily="18" charset="2"/>
              <a:buNone/>
              <a:defRPr/>
            </a:pPr>
            <a:endParaRPr lang="ko-KR" altLang="en-US" sz="2000" dirty="0"/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sz="2000" dirty="0"/>
              <a:t>(A) </a:t>
            </a:r>
            <a:r>
              <a:rPr lang="ko-KR" altLang="en-US" sz="2000" dirty="0"/>
              <a:t>컴파일 오류가 발생한다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9179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리터럴과</a:t>
            </a:r>
            <a:r>
              <a:rPr lang="ko-KR" altLang="en-US" sz="3600" dirty="0"/>
              <a:t> 정수 </a:t>
            </a:r>
            <a:r>
              <a:rPr lang="ko-KR" altLang="en-US" sz="3600" dirty="0" err="1"/>
              <a:t>리터럴</a:t>
            </a:r>
            <a:endParaRPr lang="ko-KR" altLang="en-US" sz="36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리터럴</a:t>
            </a:r>
            <a:r>
              <a:rPr lang="en-US" altLang="ko-KR" dirty="0"/>
              <a:t>(literal)</a:t>
            </a:r>
          </a:p>
          <a:p>
            <a:pPr lvl="1"/>
            <a:r>
              <a:rPr lang="ko-KR" altLang="en-US" dirty="0"/>
              <a:t>프로그램에서 직접 표현한 값</a:t>
            </a:r>
            <a:endParaRPr lang="en-US" altLang="ko-KR" dirty="0"/>
          </a:p>
          <a:p>
            <a:pPr lvl="1"/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논리</a:t>
            </a:r>
            <a:r>
              <a:rPr lang="en-US" altLang="ko-KR" dirty="0"/>
              <a:t>, </a:t>
            </a:r>
            <a:r>
              <a:rPr lang="ko-KR" altLang="en-US" dirty="0"/>
              <a:t>문자열 </a:t>
            </a:r>
            <a:r>
              <a:rPr lang="ko-KR" altLang="en-US" dirty="0" err="1"/>
              <a:t>리터럴</a:t>
            </a:r>
            <a:r>
              <a:rPr lang="ko-KR" altLang="en-US" dirty="0"/>
              <a:t> 있음</a:t>
            </a:r>
            <a:endParaRPr lang="en-US" altLang="ko-KR" dirty="0"/>
          </a:p>
          <a:p>
            <a:pPr lvl="2"/>
            <a:r>
              <a:rPr lang="ko-KR" altLang="en-US" dirty="0"/>
              <a:t>사례</a:t>
            </a:r>
            <a:r>
              <a:rPr lang="en-US" altLang="ko-KR" dirty="0"/>
              <a:t>) 34, 42.195, ＇%＇, true, ＂hello＂</a:t>
            </a:r>
          </a:p>
          <a:p>
            <a:endParaRPr lang="en-US" altLang="ko-KR" dirty="0"/>
          </a:p>
          <a:p>
            <a:r>
              <a:rPr lang="ko-KR" altLang="en-US" dirty="0"/>
              <a:t>정수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</a:t>
            </a:r>
            <a:r>
              <a:rPr lang="en-US" altLang="ko-KR" dirty="0"/>
              <a:t>, 2</a:t>
            </a:r>
            <a:r>
              <a:rPr lang="ko-KR" altLang="en-US" dirty="0"/>
              <a:t>진수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ko-KR" altLang="en-US" dirty="0" err="1"/>
              <a:t>리터럴은</a:t>
            </a:r>
            <a:r>
              <a:rPr lang="ko-KR" altLang="en-US" dirty="0"/>
              <a:t> </a:t>
            </a:r>
            <a:r>
              <a:rPr lang="en-US" altLang="ko-KR" dirty="0"/>
              <a:t>int </a:t>
            </a:r>
            <a:r>
              <a:rPr lang="ko-KR" altLang="en-US" dirty="0"/>
              <a:t>형으로 컴파일</a:t>
            </a:r>
            <a:endParaRPr lang="en-US" altLang="ko-KR" dirty="0"/>
          </a:p>
          <a:p>
            <a:pPr lvl="1"/>
            <a:r>
              <a:rPr lang="en-US" altLang="ko-KR" dirty="0"/>
              <a:t>long </a:t>
            </a:r>
            <a:r>
              <a:rPr lang="ko-KR" altLang="en-US" dirty="0"/>
              <a:t>타입 </a:t>
            </a:r>
            <a:r>
              <a:rPr lang="ko-KR" altLang="en-US" dirty="0" err="1"/>
              <a:t>리터럴은</a:t>
            </a:r>
            <a:r>
              <a:rPr lang="ko-KR" altLang="en-US" dirty="0"/>
              <a:t> 숫자 뒤에 </a:t>
            </a:r>
            <a:r>
              <a:rPr lang="en-US" altLang="ko-KR" dirty="0"/>
              <a:t>L </a:t>
            </a:r>
            <a:r>
              <a:rPr lang="ko-KR" altLang="en-US" dirty="0"/>
              <a:t>또는 </a:t>
            </a:r>
            <a:r>
              <a:rPr lang="en-US" altLang="ko-KR" dirty="0"/>
              <a:t>l</a:t>
            </a:r>
            <a:r>
              <a:rPr lang="ko-KR" altLang="en-US" dirty="0"/>
              <a:t>을 붙여 표시</a:t>
            </a:r>
            <a:endParaRPr lang="en-US" altLang="ko-KR" dirty="0"/>
          </a:p>
          <a:p>
            <a:pPr lvl="2"/>
            <a:r>
              <a:rPr lang="en-US" altLang="ko-KR" dirty="0"/>
              <a:t>ex) long g = 24L;</a:t>
            </a:r>
            <a:endParaRPr lang="ko-KR" altLang="en-US" dirty="0"/>
          </a:p>
          <a:p>
            <a:pPr eaLnBrk="1" hangingPunct="1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863524-AA0A-41BF-BB97-3A47F7F947C0}"/>
              </a:ext>
            </a:extLst>
          </p:cNvPr>
          <p:cNvSpPr/>
          <p:nvPr/>
        </p:nvSpPr>
        <p:spPr>
          <a:xfrm>
            <a:off x="1187624" y="4149080"/>
            <a:ext cx="460851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15 	-&gt; 10</a:t>
            </a:r>
            <a:r>
              <a:rPr lang="ko-KR" altLang="en-US" sz="1400" dirty="0">
                <a:latin typeface="+mj-ea"/>
                <a:ea typeface="+mj-ea"/>
              </a:rPr>
              <a:t>진수 </a:t>
            </a:r>
            <a:r>
              <a:rPr lang="ko-KR" altLang="en-US" sz="1400" dirty="0" err="1">
                <a:latin typeface="+mj-ea"/>
                <a:ea typeface="+mj-ea"/>
              </a:rPr>
              <a:t>리터럴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15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0</a:t>
            </a:r>
            <a:r>
              <a:rPr lang="en-US" altLang="ko-KR" sz="1400" dirty="0">
                <a:latin typeface="+mj-ea"/>
                <a:ea typeface="+mj-ea"/>
              </a:rPr>
              <a:t>15 	-&gt; 0</a:t>
            </a:r>
            <a:r>
              <a:rPr lang="ko-KR" altLang="en-US" sz="1400" dirty="0">
                <a:latin typeface="+mj-ea"/>
                <a:ea typeface="+mj-ea"/>
              </a:rPr>
              <a:t>으로 시작하면 </a:t>
            </a:r>
            <a:r>
              <a:rPr lang="en-US" altLang="ko-KR" sz="1400" dirty="0">
                <a:latin typeface="+mj-ea"/>
                <a:ea typeface="+mj-ea"/>
              </a:rPr>
              <a:t>8</a:t>
            </a:r>
            <a:r>
              <a:rPr lang="ko-KR" altLang="en-US" sz="1400" dirty="0">
                <a:latin typeface="+mj-ea"/>
                <a:ea typeface="+mj-ea"/>
              </a:rPr>
              <a:t>진수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십진수로 </a:t>
            </a:r>
            <a:r>
              <a:rPr lang="en-US" altLang="ko-KR" sz="1400" dirty="0">
                <a:latin typeface="+mj-ea"/>
                <a:ea typeface="+mj-ea"/>
              </a:rPr>
              <a:t>13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0x</a:t>
            </a:r>
            <a:r>
              <a:rPr lang="en-US" altLang="ko-KR" sz="1400" dirty="0">
                <a:latin typeface="+mj-ea"/>
                <a:ea typeface="+mj-ea"/>
              </a:rPr>
              <a:t>15 	-&gt; 0x</a:t>
            </a:r>
            <a:r>
              <a:rPr lang="ko-KR" altLang="en-US" sz="1400" dirty="0">
                <a:latin typeface="+mj-ea"/>
                <a:ea typeface="+mj-ea"/>
              </a:rPr>
              <a:t>로 시작하면 </a:t>
            </a:r>
            <a:r>
              <a:rPr lang="en-US" altLang="ko-KR" sz="1400" dirty="0">
                <a:latin typeface="+mj-ea"/>
                <a:ea typeface="+mj-ea"/>
              </a:rPr>
              <a:t>16</a:t>
            </a:r>
            <a:r>
              <a:rPr lang="ko-KR" altLang="en-US" sz="1400" dirty="0">
                <a:latin typeface="+mj-ea"/>
                <a:ea typeface="+mj-ea"/>
              </a:rPr>
              <a:t>진수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십진수로 </a:t>
            </a:r>
            <a:r>
              <a:rPr lang="en-US" altLang="ko-KR" sz="1400" dirty="0">
                <a:latin typeface="+mj-ea"/>
                <a:ea typeface="+mj-ea"/>
              </a:rPr>
              <a:t>21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0b</a:t>
            </a:r>
            <a:r>
              <a:rPr lang="en-US" altLang="ko-KR" sz="1400" dirty="0">
                <a:latin typeface="+mj-ea"/>
                <a:ea typeface="+mj-ea"/>
              </a:rPr>
              <a:t>0101 	-&gt; 0b</a:t>
            </a:r>
            <a:r>
              <a:rPr lang="ko-KR" altLang="en-US" sz="1400" dirty="0">
                <a:latin typeface="+mj-ea"/>
                <a:ea typeface="+mj-ea"/>
              </a:rPr>
              <a:t>로 시작하면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진수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십진수로 </a:t>
            </a:r>
            <a:r>
              <a:rPr lang="en-US" altLang="ko-KR" sz="1400" dirty="0">
                <a:latin typeface="+mj-ea"/>
                <a:ea typeface="+mj-ea"/>
              </a:rPr>
              <a:t>5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D5A2E2-1F4A-4501-9BF9-DBA291A28C52}"/>
              </a:ext>
            </a:extLst>
          </p:cNvPr>
          <p:cNvSpPr/>
          <p:nvPr/>
        </p:nvSpPr>
        <p:spPr>
          <a:xfrm>
            <a:off x="6588224" y="4149080"/>
            <a:ext cx="151216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n = 15;</a:t>
            </a:r>
          </a:p>
          <a:p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m = 015;</a:t>
            </a:r>
          </a:p>
          <a:p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k = 0x15;</a:t>
            </a:r>
          </a:p>
          <a:p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b = 0b0101;</a:t>
            </a:r>
          </a:p>
        </p:txBody>
      </p:sp>
      <p:sp>
        <p:nvSpPr>
          <p:cNvPr id="7" name="오른쪽 화살표 10">
            <a:extLst>
              <a:ext uri="{FF2B5EF4-FFF2-40B4-BE49-F238E27FC236}">
                <a16:creationId xmlns:a16="http://schemas.microsoft.com/office/drawing/2014/main" id="{6B6D9C9A-3363-49F3-B923-3BBA29BD8978}"/>
              </a:ext>
            </a:extLst>
          </p:cNvPr>
          <p:cNvSpPr/>
          <p:nvPr/>
        </p:nvSpPr>
        <p:spPr>
          <a:xfrm>
            <a:off x="6012160" y="4509120"/>
            <a:ext cx="360040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11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17411" name="TextBox 9"/>
          <p:cNvSpPr txBox="1">
            <a:spLocks noChangeArrowheads="1"/>
          </p:cNvSpPr>
          <p:nvPr/>
        </p:nvSpPr>
        <p:spPr bwMode="auto">
          <a:xfrm>
            <a:off x="3879850" y="4567238"/>
            <a:ext cx="4002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>
                <a:solidFill>
                  <a:schemeClr val="bg1"/>
                </a:solidFill>
              </a:rPr>
              <a:t>빛이 </a:t>
            </a:r>
            <a:r>
              <a:rPr lang="en-US" altLang="ko-KR" sz="1400">
                <a:solidFill>
                  <a:schemeClr val="bg1"/>
                </a:solidFill>
              </a:rPr>
              <a:t>1</a:t>
            </a:r>
            <a:r>
              <a:rPr lang="ko-KR" altLang="en-US" sz="1400">
                <a:solidFill>
                  <a:schemeClr val="bg1"/>
                </a:solidFill>
              </a:rPr>
              <a:t>년 동안 가는 거리 </a:t>
            </a:r>
            <a:r>
              <a:rPr lang="en-US" altLang="ko-KR" sz="1400">
                <a:solidFill>
                  <a:schemeClr val="bg1"/>
                </a:solidFill>
              </a:rPr>
              <a:t>: 9460800000000 km.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455738"/>
            <a:ext cx="8445500" cy="443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110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dirty="0"/>
              <a:t>예제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2038"/>
            <a:ext cx="91440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967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실수형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float</a:t>
            </a:r>
            <a:r>
              <a:rPr lang="ko-KR" altLang="en-US"/>
              <a:t>는 </a:t>
            </a:r>
            <a:r>
              <a:rPr lang="en-US" altLang="ko-KR"/>
              <a:t>32</a:t>
            </a:r>
            <a:r>
              <a:rPr lang="ko-KR" altLang="en-US"/>
              <a:t>비트를 이용하여 실수를 표현</a:t>
            </a:r>
          </a:p>
          <a:p>
            <a:pPr eaLnBrk="1" hangingPunct="1"/>
            <a:r>
              <a:rPr lang="en-US" altLang="ko-KR"/>
              <a:t>double</a:t>
            </a:r>
            <a:r>
              <a:rPr lang="ko-KR" altLang="en-US"/>
              <a:t>은 </a:t>
            </a:r>
            <a:r>
              <a:rPr lang="en-US" altLang="ko-KR"/>
              <a:t>64</a:t>
            </a:r>
            <a:r>
              <a:rPr lang="ko-KR" altLang="en-US"/>
              <a:t>비트를 이용하여 실수를 표현</a:t>
            </a:r>
            <a:endParaRPr lang="en-US" altLang="ko-KR"/>
          </a:p>
          <a:p>
            <a:pPr eaLnBrk="1" hangingPunct="1"/>
            <a:endParaRPr lang="ko-KR" altLang="en-US"/>
          </a:p>
          <a:p>
            <a:pPr eaLnBrk="1" hangingPunct="1"/>
            <a:r>
              <a:rPr lang="en-US" altLang="ko-KR"/>
              <a:t>float</a:t>
            </a:r>
            <a:r>
              <a:rPr lang="ko-KR" altLang="en-US"/>
              <a:t>는 약 </a:t>
            </a:r>
            <a:r>
              <a:rPr lang="en-US" altLang="ko-KR"/>
              <a:t>7</a:t>
            </a:r>
            <a:r>
              <a:rPr lang="ko-KR" altLang="en-US"/>
              <a:t>개 정도의 유효 숫자</a:t>
            </a:r>
          </a:p>
          <a:p>
            <a:pPr eaLnBrk="1" hangingPunct="1"/>
            <a:r>
              <a:rPr lang="en-US" altLang="ko-KR"/>
              <a:t>double</a:t>
            </a:r>
            <a:r>
              <a:rPr lang="ko-KR" altLang="en-US"/>
              <a:t>은 약 </a:t>
            </a:r>
            <a:r>
              <a:rPr lang="en-US" altLang="ko-KR"/>
              <a:t>15</a:t>
            </a:r>
            <a:r>
              <a:rPr lang="ko-KR" altLang="en-US"/>
              <a:t>개 정도의 유효 숫자</a:t>
            </a:r>
          </a:p>
          <a:p>
            <a:pPr eaLnBrk="1" hangingPunct="1"/>
            <a:r>
              <a:rPr lang="ko-KR" altLang="en-US"/>
              <a:t>대부분의 경우에는 </a:t>
            </a:r>
            <a:r>
              <a:rPr lang="en-US" altLang="ko-KR"/>
              <a:t>double</a:t>
            </a:r>
            <a:r>
              <a:rPr lang="ko-KR" altLang="en-US"/>
              <a:t>을 사용하는 것이 바람직</a:t>
            </a:r>
          </a:p>
        </p:txBody>
      </p:sp>
    </p:spTree>
    <p:extLst>
      <p:ext uri="{BB962C8B-B14F-4D97-AF65-F5344CB8AC3E}">
        <p14:creationId xmlns:p14="http://schemas.microsoft.com/office/powerpoint/2010/main" val="144439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 Language</a:t>
            </a:r>
            <a:endParaRPr lang="ko-KR" altLang="en-US" sz="36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6451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9938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실수형</a:t>
            </a:r>
            <a:r>
              <a:rPr lang="ko-KR" altLang="en-US" dirty="0"/>
              <a:t> 상수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741363" y="3021013"/>
            <a:ext cx="7599362" cy="204311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ko-KR" altLang="en-US"/>
              <a:t>다음 문장이 오류가 나는 이유는</a:t>
            </a:r>
            <a:r>
              <a:rPr lang="en-US" altLang="ko-KR"/>
              <a:t>?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JDK 7</a:t>
            </a:r>
            <a:r>
              <a:rPr lang="ko-KR" altLang="en-US"/>
              <a:t>부터 실수형 상수에도 밑줄 기호를 사용할 수 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1303338"/>
            <a:ext cx="702945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3586163"/>
            <a:ext cx="62103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4078288"/>
            <a:ext cx="43434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5064125"/>
            <a:ext cx="54292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221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itchFamily="50" charset="-127"/>
              </a:rPr>
              <a:t>Characters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itchFamily="50" charset="-127"/>
              </a:rPr>
              <a:t>A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char</a:t>
            </a:r>
            <a:r>
              <a:rPr lang="en-US" altLang="ko-KR" dirty="0">
                <a:ea typeface="굴림" pitchFamily="50" charset="-127"/>
              </a:rPr>
              <a:t> variable stores a single character</a:t>
            </a:r>
          </a:p>
          <a:p>
            <a:pPr>
              <a:spcBef>
                <a:spcPct val="50000"/>
              </a:spcBef>
            </a:pPr>
            <a:r>
              <a:rPr lang="en-US" altLang="ko-KR" dirty="0">
                <a:ea typeface="굴림" pitchFamily="50" charset="-127"/>
              </a:rPr>
              <a:t>Character literals are delimited by single quotes: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altLang="ko-KR" sz="2000" dirty="0">
                <a:latin typeface="Courier New" pitchFamily="49" charset="0"/>
                <a:ea typeface="굴림" pitchFamily="50" charset="-127"/>
              </a:rPr>
              <a:t>'a'   'X'    '7'    '$'    ','    '\n'</a:t>
            </a:r>
          </a:p>
          <a:p>
            <a:pPr>
              <a:spcBef>
                <a:spcPct val="60000"/>
              </a:spcBef>
            </a:pPr>
            <a:r>
              <a:rPr lang="en-US" altLang="ko-KR" sz="2000" dirty="0">
                <a:ea typeface="굴림" pitchFamily="50" charset="-127"/>
              </a:rPr>
              <a:t>Example declarations:</a:t>
            </a:r>
          </a:p>
          <a:p>
            <a:pPr lvl="1">
              <a:spcBef>
                <a:spcPct val="60000"/>
              </a:spcBef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char </a:t>
            </a:r>
            <a:r>
              <a:rPr lang="en-US" altLang="ko-KR" dirty="0" err="1">
                <a:latin typeface="Courier New" pitchFamily="49" charset="0"/>
                <a:ea typeface="굴림" pitchFamily="50" charset="-127"/>
              </a:rPr>
              <a:t>topGrade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= 'A';</a:t>
            </a:r>
          </a:p>
          <a:p>
            <a:pPr lvl="1">
              <a:spcBef>
                <a:spcPct val="60000"/>
              </a:spcBef>
              <a:buFont typeface="Wingdings" pitchFamily="2" charset="2"/>
              <a:buNone/>
            </a:pPr>
            <a:r>
              <a:rPr lang="en-US" altLang="ko-KR" dirty="0">
                <a:latin typeface="Courier New" pitchFamily="49" charset="0"/>
                <a:ea typeface="굴림" pitchFamily="50" charset="-127"/>
              </a:rPr>
              <a:t>char terminator = ';', separator = ' ';</a:t>
            </a:r>
          </a:p>
          <a:p>
            <a:pPr>
              <a:spcBef>
                <a:spcPct val="60000"/>
              </a:spcBef>
            </a:pPr>
            <a:r>
              <a:rPr lang="en-US" altLang="ko-KR" sz="2000" dirty="0">
                <a:ea typeface="굴림" pitchFamily="50" charset="-127"/>
              </a:rPr>
              <a:t>Note the distinction between a primitive character variable, which holds only one character, and a 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굴림" pitchFamily="50" charset="-127"/>
              </a:rPr>
              <a:t>String</a:t>
            </a:r>
            <a:r>
              <a:rPr lang="en-US" altLang="ko-KR" sz="2000" dirty="0">
                <a:ea typeface="굴림" pitchFamily="50" charset="-127"/>
              </a:rPr>
              <a:t> object, which can hold multiple characters</a:t>
            </a:r>
          </a:p>
        </p:txBody>
      </p:sp>
    </p:spTree>
    <p:extLst>
      <p:ext uri="{BB962C8B-B14F-4D97-AF65-F5344CB8AC3E}">
        <p14:creationId xmlns:p14="http://schemas.microsoft.com/office/powerpoint/2010/main" val="4262876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Character Sets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itchFamily="50" charset="-127"/>
              </a:rPr>
              <a:t>A </a:t>
            </a:r>
            <a:r>
              <a:rPr lang="en-US" altLang="ko-KR" i="1" dirty="0">
                <a:ea typeface="굴림" pitchFamily="50" charset="-127"/>
              </a:rPr>
              <a:t>character set</a:t>
            </a:r>
            <a:r>
              <a:rPr lang="en-US" altLang="ko-KR" dirty="0">
                <a:ea typeface="굴림" pitchFamily="50" charset="-127"/>
              </a:rPr>
              <a:t> is an ordered list of characters, with each character corresponding to a unique number</a:t>
            </a:r>
          </a:p>
          <a:p>
            <a:pPr>
              <a:spcBef>
                <a:spcPct val="50000"/>
              </a:spcBef>
            </a:pPr>
            <a:r>
              <a:rPr lang="en-US" altLang="ko-KR" dirty="0">
                <a:ea typeface="굴림" pitchFamily="50" charset="-127"/>
              </a:rPr>
              <a:t>A 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char</a:t>
            </a:r>
            <a:r>
              <a:rPr lang="en-US" altLang="ko-KR" dirty="0">
                <a:ea typeface="굴림" pitchFamily="50" charset="-127"/>
              </a:rPr>
              <a:t> variable in Java can store any character from the </a:t>
            </a:r>
            <a:r>
              <a:rPr lang="en-US" altLang="ko-KR" i="1" dirty="0">
                <a:solidFill>
                  <a:schemeClr val="tx2"/>
                </a:solidFill>
                <a:ea typeface="굴림" pitchFamily="50" charset="-127"/>
              </a:rPr>
              <a:t>Unicode character set</a:t>
            </a:r>
            <a:endParaRPr lang="en-US" altLang="ko-KR" dirty="0">
              <a:solidFill>
                <a:schemeClr val="tx2"/>
              </a:solidFill>
              <a:ea typeface="굴림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dirty="0">
                <a:ea typeface="굴림" pitchFamily="50" charset="-127"/>
              </a:rPr>
              <a:t>The Unicode character set uses </a:t>
            </a:r>
            <a:r>
              <a:rPr lang="en-US" altLang="ko-KR" dirty="0">
                <a:solidFill>
                  <a:schemeClr val="tx2"/>
                </a:solidFill>
                <a:ea typeface="굴림" pitchFamily="50" charset="-127"/>
              </a:rPr>
              <a:t>sixteen bits per character</a:t>
            </a:r>
            <a:r>
              <a:rPr lang="en-US" altLang="ko-KR" dirty="0">
                <a:ea typeface="굴림" pitchFamily="50" charset="-127"/>
              </a:rPr>
              <a:t>, allowing for 65,536 unique characters</a:t>
            </a:r>
          </a:p>
          <a:p>
            <a:pPr>
              <a:spcBef>
                <a:spcPct val="50000"/>
              </a:spcBef>
            </a:pPr>
            <a:r>
              <a:rPr lang="en-US" altLang="ko-KR" dirty="0">
                <a:ea typeface="굴림" pitchFamily="50" charset="-127"/>
              </a:rPr>
              <a:t>It is an international character set, containing symbols and characters from many world languages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57192"/>
            <a:ext cx="7804150" cy="153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292080" y="517031"/>
            <a:ext cx="3147015" cy="1080120"/>
            <a:chOff x="5292080" y="517031"/>
            <a:chExt cx="3147015" cy="1080120"/>
          </a:xfrm>
        </p:grpSpPr>
        <p:sp>
          <p:nvSpPr>
            <p:cNvPr id="2" name="TextBox 1"/>
            <p:cNvSpPr txBox="1"/>
            <p:nvPr/>
          </p:nvSpPr>
          <p:spPr>
            <a:xfrm>
              <a:off x="5292080" y="764704"/>
              <a:ext cx="3147015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byte == char</a:t>
              </a:r>
              <a:endParaRPr lang="ko-KR" altLang="en-US" sz="3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곱셈 기호 2"/>
            <p:cNvSpPr/>
            <p:nvPr/>
          </p:nvSpPr>
          <p:spPr>
            <a:xfrm>
              <a:off x="6433539" y="517031"/>
              <a:ext cx="864096" cy="1080120"/>
            </a:xfrm>
            <a:prstGeom prst="mathMultiply">
              <a:avLst>
                <a:gd name="adj1" fmla="val 9195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11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리터럴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단일 인용부호</a:t>
            </a:r>
            <a:r>
              <a:rPr lang="en-US" altLang="ko-KR" dirty="0"/>
              <a:t>(' ')</a:t>
            </a:r>
            <a:r>
              <a:rPr lang="ko-KR" altLang="en-US" dirty="0"/>
              <a:t>로 문자 표현</a:t>
            </a:r>
            <a:endParaRPr lang="en-US" altLang="ko-KR" dirty="0"/>
          </a:p>
          <a:p>
            <a:pPr lvl="2"/>
            <a:r>
              <a:rPr lang="ko-KR" altLang="en-US" dirty="0"/>
              <a:t>사례</a:t>
            </a:r>
            <a:r>
              <a:rPr lang="en-US" altLang="ko-KR" dirty="0"/>
              <a:t>) 'w', 'A', '</a:t>
            </a:r>
            <a:r>
              <a:rPr lang="ko-KR" altLang="en-US" dirty="0"/>
              <a:t>가</a:t>
            </a:r>
            <a:r>
              <a:rPr lang="en-US" altLang="ko-KR" dirty="0"/>
              <a:t>', '*', '3', '</a:t>
            </a:r>
            <a:r>
              <a:rPr lang="ko-KR" altLang="en-US" dirty="0"/>
              <a:t>글</a:t>
            </a:r>
            <a:r>
              <a:rPr lang="en-US" altLang="ko-KR" dirty="0"/>
              <a:t>', \u0041</a:t>
            </a:r>
          </a:p>
          <a:p>
            <a:pPr lvl="2"/>
            <a:r>
              <a:rPr lang="en-US" altLang="ko-KR" dirty="0"/>
              <a:t>\u</a:t>
            </a:r>
            <a:r>
              <a:rPr lang="ko-KR" altLang="en-US" dirty="0"/>
              <a:t>다음에 </a:t>
            </a:r>
            <a:r>
              <a:rPr lang="en-US" altLang="ko-KR" dirty="0"/>
              <a:t>4</a:t>
            </a:r>
            <a:r>
              <a:rPr lang="ko-KR" altLang="en-US" dirty="0"/>
              <a:t>자리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(2</a:t>
            </a:r>
            <a:r>
              <a:rPr lang="ko-KR" altLang="en-US" dirty="0"/>
              <a:t>바이트의 유니코드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' </a:t>
            </a:r>
            <a:r>
              <a:rPr lang="en-US" altLang="ko-KR" dirty="0"/>
              <a:t>\u0041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 '</a:t>
            </a:r>
            <a:r>
              <a:rPr lang="en-US" altLang="ko-KR" dirty="0"/>
              <a:t> -&gt; </a:t>
            </a:r>
            <a:r>
              <a:rPr lang="ko-KR" altLang="en-US" dirty="0"/>
              <a:t>문자 </a:t>
            </a:r>
            <a:r>
              <a:rPr lang="en-US" altLang="ko-KR" dirty="0"/>
              <a:t>'A'</a:t>
            </a:r>
            <a:r>
              <a:rPr lang="ko-KR" altLang="en-US" dirty="0"/>
              <a:t>의 유니코드</a:t>
            </a:r>
            <a:r>
              <a:rPr lang="en-US" altLang="ko-KR" dirty="0"/>
              <a:t>(0041)</a:t>
            </a:r>
            <a:endParaRPr lang="ko-KR" altLang="en-US" dirty="0"/>
          </a:p>
          <a:p>
            <a:pPr lvl="3"/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' </a:t>
            </a:r>
            <a:r>
              <a:rPr lang="en-US" altLang="ko-KR" dirty="0"/>
              <a:t>\uae00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 '</a:t>
            </a:r>
            <a:r>
              <a:rPr lang="en-US" altLang="ko-KR" dirty="0"/>
              <a:t> -&gt; </a:t>
            </a:r>
            <a:r>
              <a:rPr lang="ko-KR" altLang="en-US" dirty="0"/>
              <a:t>한글문자 </a:t>
            </a:r>
            <a:r>
              <a:rPr lang="en-US" altLang="ko-KR" dirty="0"/>
              <a:t>'</a:t>
            </a:r>
            <a:r>
              <a:rPr lang="ko-KR" altLang="en-US" dirty="0"/>
              <a:t>글</a:t>
            </a:r>
            <a:r>
              <a:rPr lang="en-US" altLang="ko-KR" dirty="0"/>
              <a:t>'</a:t>
            </a:r>
            <a:r>
              <a:rPr lang="ko-KR" altLang="en-US" dirty="0"/>
              <a:t>의 유니코드</a:t>
            </a:r>
            <a:r>
              <a:rPr lang="en-US" altLang="ko-KR" dirty="0"/>
              <a:t>(ae00)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특수문자 </a:t>
            </a:r>
            <a:r>
              <a:rPr lang="ko-KR" altLang="en-US" dirty="0" err="1"/>
              <a:t>리터럴은</a:t>
            </a:r>
            <a:r>
              <a:rPr lang="ko-KR" altLang="en-US" dirty="0"/>
              <a:t> 백슬래시</a:t>
            </a:r>
            <a:r>
              <a:rPr lang="en-US" altLang="ko-KR" dirty="0"/>
              <a:t>(\)</a:t>
            </a:r>
            <a:r>
              <a:rPr lang="ko-KR" altLang="en-US" dirty="0"/>
              <a:t>로 시작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3356992"/>
            <a:ext cx="642359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char a = 'A';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char b = '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글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';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char c = ' \u0041 '; // 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문자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'A'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의 유니코드 값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(0041) 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사용</a:t>
            </a:r>
            <a:endParaRPr lang="ko-KR" altLang="en-US" sz="1600" kern="0" dirty="0">
              <a:solidFill>
                <a:srgbClr val="000000"/>
              </a:solidFill>
              <a:latin typeface="+mj-lt"/>
            </a:endParaRP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char d = ' \uae00 '; // 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문자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'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글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'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의 유니코드 값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(ae00) 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굴림" panose="020B0600000101010101" pitchFamily="50" charset="-127"/>
              </a:rPr>
              <a:t>사용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79" y="4980363"/>
            <a:ext cx="6351582" cy="1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42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606425" y="1628800"/>
            <a:ext cx="8172450" cy="88265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ko-KR" altLang="en-US" b="1" dirty="0"/>
              <a:t>자바에서는 문자열은 </a:t>
            </a:r>
            <a:r>
              <a:rPr lang="en-US" altLang="ko-KR" b="1" dirty="0"/>
              <a:t>String </a:t>
            </a:r>
            <a:r>
              <a:rPr lang="ko-KR" altLang="en-US" b="1" dirty="0"/>
              <a:t>클래스로 제공된다</a:t>
            </a:r>
            <a:r>
              <a:rPr lang="en-US" altLang="ko-KR" b="1" dirty="0"/>
              <a:t>. </a:t>
            </a:r>
          </a:p>
          <a:p>
            <a:pPr eaLnBrk="1" hangingPunct="1"/>
            <a:endParaRPr lang="en-US" altLang="ko-KR" b="1" dirty="0"/>
          </a:p>
          <a:p>
            <a:pPr eaLnBrk="1" hangingPunct="1"/>
            <a:r>
              <a:rPr lang="ko-KR" altLang="en-US" b="1" dirty="0"/>
              <a:t>문자열 변수를 선언하려면 </a:t>
            </a:r>
            <a:r>
              <a:rPr lang="en-US" altLang="ko-KR" b="1" dirty="0"/>
              <a:t>String </a:t>
            </a:r>
            <a:r>
              <a:rPr lang="ko-KR" altLang="en-US" b="1" dirty="0"/>
              <a:t>타입을 사용한다</a:t>
            </a:r>
            <a:r>
              <a:rPr lang="en-US" altLang="ko-KR" b="1" dirty="0"/>
              <a:t>. </a:t>
            </a:r>
          </a:p>
          <a:p>
            <a:pPr eaLnBrk="1" hangingPunct="1"/>
            <a:endParaRPr lang="en-US" altLang="ko-KR" b="1" dirty="0"/>
          </a:p>
          <a:p>
            <a:pPr eaLnBrk="1" hangingPunct="1"/>
            <a:endParaRPr lang="ko-KR" altLang="en-US" b="1" dirty="0"/>
          </a:p>
          <a:p>
            <a:pPr eaLnBrk="1" hangingPunct="1"/>
            <a:endParaRPr lang="ko-KR" altLang="en-US" b="1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30562"/>
            <a:ext cx="358933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347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90613" y="1727835"/>
            <a:ext cx="7816850" cy="34369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400"/>
              </a:lnSpc>
              <a:buFont typeface="Symbol" pitchFamily="18" charset="2"/>
              <a:buNone/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j-lt"/>
                <a:ea typeface="맑은 고딕"/>
              </a:rPr>
              <a:t>public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+mj-lt"/>
                <a:ea typeface="맑은 고딕"/>
              </a:rPr>
              <a:t>class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+mj-lt"/>
                <a:ea typeface="맑은 고딕"/>
              </a:rPr>
              <a:t>CharTest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 {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>
              <a:lnSpc>
                <a:spcPts val="1400"/>
              </a:lnSpc>
              <a:buFont typeface="Symbol" pitchFamily="18" charset="2"/>
              <a:buNone/>
              <a:defRPr/>
            </a:pPr>
            <a:endParaRPr lang="ko-KR" altLang="en-US" sz="1400" dirty="0">
              <a:latin typeface="+mj-lt"/>
              <a:ea typeface="맑은 고딕"/>
            </a:endParaRPr>
          </a:p>
          <a:p>
            <a:pPr marL="0" indent="0">
              <a:lnSpc>
                <a:spcPts val="1400"/>
              </a:lnSpc>
              <a:buFont typeface="Symbol" pitchFamily="18" charset="2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	</a:t>
            </a:r>
            <a:r>
              <a:rPr lang="en-US" altLang="ko-KR" sz="1400" b="1" dirty="0">
                <a:solidFill>
                  <a:srgbClr val="7F0055"/>
                </a:solidFill>
                <a:latin typeface="+mj-lt"/>
                <a:ea typeface="맑은 고딕"/>
              </a:rPr>
              <a:t>public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+mj-lt"/>
                <a:ea typeface="맑은 고딕"/>
              </a:rPr>
              <a:t>static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+mj-lt"/>
                <a:ea typeface="맑은 고딕"/>
              </a:rPr>
              <a:t>void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main(String[] </a:t>
            </a:r>
            <a:r>
              <a:rPr lang="en-US" altLang="ko-KR" sz="1400" dirty="0" err="1">
                <a:solidFill>
                  <a:srgbClr val="000000"/>
                </a:solidFill>
                <a:latin typeface="+mj-lt"/>
                <a:ea typeface="맑은 고딕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) {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>
              <a:lnSpc>
                <a:spcPts val="1400"/>
              </a:lnSpc>
              <a:buFont typeface="Symbol" pitchFamily="18" charset="2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		</a:t>
            </a:r>
            <a:r>
              <a:rPr lang="en-US" altLang="ko-KR" sz="1400" b="1" dirty="0">
                <a:solidFill>
                  <a:srgbClr val="7F0055"/>
                </a:solidFill>
                <a:latin typeface="+mj-lt"/>
                <a:ea typeface="맑은 고딕"/>
              </a:rPr>
              <a:t>char</a:t>
            </a: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c;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>
              <a:lnSpc>
                <a:spcPts val="1400"/>
              </a:lnSpc>
              <a:buFont typeface="Symbol" pitchFamily="18" charset="2"/>
              <a:buNone/>
              <a:defRPr/>
            </a:pPr>
            <a:endParaRPr lang="ko-KR" altLang="en-US" sz="1400" dirty="0">
              <a:latin typeface="+mj-lt"/>
              <a:ea typeface="맑은 고딕"/>
            </a:endParaRPr>
          </a:p>
          <a:p>
            <a:pPr marL="0" indent="0">
              <a:lnSpc>
                <a:spcPts val="1400"/>
              </a:lnSpc>
              <a:buFont typeface="Symbol" pitchFamily="18" charset="2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c = </a:t>
            </a:r>
            <a:r>
              <a:rPr lang="en-US" altLang="ko-KR" sz="1400" dirty="0">
                <a:solidFill>
                  <a:srgbClr val="2A00FF"/>
                </a:solidFill>
                <a:latin typeface="+mj-lt"/>
                <a:ea typeface="맑은 고딕"/>
              </a:rPr>
              <a:t>'a'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>
              <a:lnSpc>
                <a:spcPts val="1400"/>
              </a:lnSpc>
              <a:buFont typeface="Symbol" pitchFamily="18" charset="2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+mj-lt"/>
                <a:ea typeface="맑은 고딕"/>
              </a:rPr>
              <a:t>System.</a:t>
            </a:r>
            <a:r>
              <a:rPr lang="en-US" altLang="ko-KR" sz="1400" i="1" dirty="0" err="1">
                <a:solidFill>
                  <a:srgbClr val="0000C0"/>
                </a:solidFill>
                <a:latin typeface="+mj-lt"/>
                <a:ea typeface="맑은 고딕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+mj-lt"/>
                <a:ea typeface="맑은 고딕"/>
              </a:rPr>
              <a:t>.println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(c);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>
              <a:lnSpc>
                <a:spcPts val="1400"/>
              </a:lnSpc>
              <a:buFont typeface="Symbol" pitchFamily="18" charset="2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c = </a:t>
            </a:r>
            <a:r>
              <a:rPr lang="en-US" altLang="ko-KR" sz="1400" dirty="0">
                <a:solidFill>
                  <a:srgbClr val="2A00FF"/>
                </a:solidFill>
                <a:latin typeface="+mj-lt"/>
                <a:ea typeface="맑은 고딕"/>
              </a:rPr>
              <a:t>'</a:t>
            </a:r>
            <a:r>
              <a:rPr lang="ko-KR" altLang="en-US" sz="1400" dirty="0">
                <a:solidFill>
                  <a:srgbClr val="2A00FF"/>
                </a:solidFill>
                <a:latin typeface="+mj-lt"/>
                <a:ea typeface="맑은 고딕"/>
              </a:rPr>
              <a:t>가</a:t>
            </a:r>
            <a:r>
              <a:rPr lang="en-US" altLang="ko-KR" sz="1400" dirty="0">
                <a:solidFill>
                  <a:srgbClr val="2A00FF"/>
                </a:solidFill>
                <a:latin typeface="+mj-lt"/>
                <a:ea typeface="맑은 고딕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>
              <a:lnSpc>
                <a:spcPts val="1400"/>
              </a:lnSpc>
              <a:buFont typeface="Symbol" pitchFamily="18" charset="2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+mj-lt"/>
                <a:ea typeface="맑은 고딕"/>
              </a:rPr>
              <a:t>System.</a:t>
            </a:r>
            <a:r>
              <a:rPr lang="en-US" altLang="ko-KR" sz="1400" i="1" dirty="0" err="1">
                <a:solidFill>
                  <a:srgbClr val="0000C0"/>
                </a:solidFill>
                <a:latin typeface="+mj-lt"/>
                <a:ea typeface="맑은 고딕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+mj-lt"/>
                <a:ea typeface="맑은 고딕"/>
              </a:rPr>
              <a:t>.println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(c);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>
              <a:lnSpc>
                <a:spcPts val="1400"/>
              </a:lnSpc>
              <a:buFont typeface="Symbol" pitchFamily="18" charset="2"/>
              <a:buNone/>
              <a:defRPr/>
            </a:pPr>
            <a:endParaRPr lang="ko-KR" altLang="en-US" sz="1400" dirty="0">
              <a:latin typeface="+mj-lt"/>
              <a:ea typeface="맑은 고딕"/>
            </a:endParaRPr>
          </a:p>
          <a:p>
            <a:pPr marL="0" indent="0">
              <a:lnSpc>
                <a:spcPts val="1400"/>
              </a:lnSpc>
              <a:buFont typeface="Symbol" pitchFamily="18" charset="2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		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String s = </a:t>
            </a:r>
            <a:r>
              <a:rPr lang="en-US" altLang="ko-KR" sz="1400" dirty="0">
                <a:solidFill>
                  <a:srgbClr val="2A00FF"/>
                </a:solidFill>
                <a:latin typeface="+mj-lt"/>
                <a:ea typeface="맑은 고딕"/>
              </a:rPr>
              <a:t>"Hello World!"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>
              <a:lnSpc>
                <a:spcPts val="1400"/>
              </a:lnSpc>
              <a:buFont typeface="Symbol" pitchFamily="18" charset="2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+mj-lt"/>
                <a:ea typeface="맑은 고딕"/>
              </a:rPr>
              <a:t>System.</a:t>
            </a:r>
            <a:r>
              <a:rPr lang="en-US" altLang="ko-KR" sz="1400" i="1" dirty="0" err="1">
                <a:solidFill>
                  <a:srgbClr val="0000C0"/>
                </a:solidFill>
                <a:latin typeface="+mj-lt"/>
                <a:ea typeface="맑은 고딕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+mj-lt"/>
                <a:ea typeface="맑은 고딕"/>
              </a:rPr>
              <a:t>.println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(s);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>
              <a:lnSpc>
                <a:spcPts val="1400"/>
              </a:lnSpc>
              <a:buFont typeface="Symbol" pitchFamily="18" charset="2"/>
              <a:buNone/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j-lt"/>
                <a:ea typeface="맑은 고딕"/>
              </a:rPr>
              <a:t>	</a:t>
            </a: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>
              <a:lnSpc>
                <a:spcPts val="1400"/>
              </a:lnSpc>
              <a:buFont typeface="Symbol" pitchFamily="18" charset="2"/>
              <a:buNone/>
              <a:defRPr/>
            </a:pPr>
            <a:endParaRPr lang="ko-KR" altLang="en-US" sz="1400" dirty="0">
              <a:latin typeface="+mj-lt"/>
              <a:ea typeface="맑은 고딕"/>
            </a:endParaRPr>
          </a:p>
          <a:p>
            <a:pPr marL="0" indent="0">
              <a:lnSpc>
                <a:spcPts val="1400"/>
              </a:lnSpc>
              <a:buFont typeface="Symbol" pitchFamily="18" charset="2"/>
              <a:buNone/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j-lt"/>
                <a:ea typeface="맑은 고딕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+mj-lt"/>
              <a:ea typeface="맑은 고딕"/>
            </a:endParaRPr>
          </a:p>
          <a:p>
            <a:pPr marL="0" indent="0" algn="just">
              <a:lnSpc>
                <a:spcPts val="1400"/>
              </a:lnSpc>
              <a:buFont typeface="Symbol" pitchFamily="18" charset="2"/>
              <a:buNone/>
              <a:defRPr/>
            </a:pPr>
            <a:endParaRPr lang="ko-KR" altLang="en-US" sz="1400" kern="100" dirty="0">
              <a:latin typeface="+mj-lt"/>
              <a:ea typeface="맑은 고딕"/>
            </a:endParaRPr>
          </a:p>
        </p:txBody>
      </p:sp>
      <p:pic>
        <p:nvPicPr>
          <p:cNvPr id="33796" name="Picture 2" descr="C:\Users\chun\AppData\Local\Microsoft\Windows\Temporary Internet Files\Content.IE5\0GP2I4QU\MC900432517[2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4886960"/>
            <a:ext cx="1906588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9"/>
          <p:cNvSpPr txBox="1">
            <a:spLocks noChangeArrowheads="1"/>
          </p:cNvSpPr>
          <p:nvPr/>
        </p:nvSpPr>
        <p:spPr bwMode="auto">
          <a:xfrm>
            <a:off x="6654800" y="5164773"/>
            <a:ext cx="1231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a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40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가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Hello World!</a:t>
            </a:r>
          </a:p>
        </p:txBody>
      </p:sp>
      <p:sp>
        <p:nvSpPr>
          <p:cNvPr id="33798" name="TextBox 11"/>
          <p:cNvSpPr txBox="1">
            <a:spLocks noChangeArrowheads="1"/>
          </p:cNvSpPr>
          <p:nvPr/>
        </p:nvSpPr>
        <p:spPr bwMode="auto">
          <a:xfrm>
            <a:off x="5751513" y="2059623"/>
            <a:ext cx="10064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2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문자형 변수</a:t>
            </a:r>
          </a:p>
        </p:txBody>
      </p:sp>
      <p:sp>
        <p:nvSpPr>
          <p:cNvPr id="33799" name="자유형 12"/>
          <p:cNvSpPr>
            <a:spLocks/>
          </p:cNvSpPr>
          <p:nvPr/>
        </p:nvSpPr>
        <p:spPr bwMode="auto">
          <a:xfrm>
            <a:off x="3738563" y="2199323"/>
            <a:ext cx="2012950" cy="361950"/>
          </a:xfrm>
          <a:custGeom>
            <a:avLst/>
            <a:gdLst>
              <a:gd name="T0" fmla="*/ 1983664290 w 507146"/>
              <a:gd name="T1" fmla="*/ 0 h 361257"/>
              <a:gd name="T2" fmla="*/ 1833387272 w 507146"/>
              <a:gd name="T3" fmla="*/ 7774 h 361257"/>
              <a:gd name="T4" fmla="*/ 1502773890 w 507146"/>
              <a:gd name="T5" fmla="*/ 38864 h 361257"/>
              <a:gd name="T6" fmla="*/ 1322441214 w 507146"/>
              <a:gd name="T7" fmla="*/ 54410 h 361257"/>
              <a:gd name="T8" fmla="*/ 1172164196 w 507146"/>
              <a:gd name="T9" fmla="*/ 69956 h 361257"/>
              <a:gd name="T10" fmla="*/ 841554756 w 507146"/>
              <a:gd name="T11" fmla="*/ 77729 h 361257"/>
              <a:gd name="T12" fmla="*/ 811499856 w 507146"/>
              <a:gd name="T13" fmla="*/ 101047 h 361257"/>
              <a:gd name="T14" fmla="*/ 961776873 w 507146"/>
              <a:gd name="T15" fmla="*/ 139911 h 361257"/>
              <a:gd name="T16" fmla="*/ 1112053641 w 507146"/>
              <a:gd name="T17" fmla="*/ 209869 h 361257"/>
              <a:gd name="T18" fmla="*/ 1081997987 w 507146"/>
              <a:gd name="T19" fmla="*/ 272052 h 361257"/>
              <a:gd name="T20" fmla="*/ 991832532 w 507146"/>
              <a:gd name="T21" fmla="*/ 295369 h 361257"/>
              <a:gd name="T22" fmla="*/ 811499856 w 507146"/>
              <a:gd name="T23" fmla="*/ 318689 h 361257"/>
              <a:gd name="T24" fmla="*/ 661219134 w 507146"/>
              <a:gd name="T25" fmla="*/ 334234 h 361257"/>
              <a:gd name="T26" fmla="*/ 480886462 w 507146"/>
              <a:gd name="T27" fmla="*/ 342008 h 361257"/>
              <a:gd name="T28" fmla="*/ 150276768 w 507146"/>
              <a:gd name="T29" fmla="*/ 357553 h 361257"/>
              <a:gd name="T30" fmla="*/ 0 w 507146"/>
              <a:gd name="T31" fmla="*/ 365325 h 3612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07146" h="361257">
                <a:moveTo>
                  <a:pt x="507146" y="0"/>
                </a:moveTo>
                <a:cubicBezTo>
                  <a:pt x="494339" y="2561"/>
                  <a:pt x="481326" y="4248"/>
                  <a:pt x="468726" y="7684"/>
                </a:cubicBezTo>
                <a:cubicBezTo>
                  <a:pt x="423887" y="19913"/>
                  <a:pt x="425444" y="23423"/>
                  <a:pt x="384201" y="38420"/>
                </a:cubicBezTo>
                <a:cubicBezTo>
                  <a:pt x="368977" y="43956"/>
                  <a:pt x="353138" y="47772"/>
                  <a:pt x="338097" y="53788"/>
                </a:cubicBezTo>
                <a:cubicBezTo>
                  <a:pt x="325290" y="58911"/>
                  <a:pt x="313234" y="66614"/>
                  <a:pt x="299677" y="69156"/>
                </a:cubicBezTo>
                <a:cubicBezTo>
                  <a:pt x="271871" y="74370"/>
                  <a:pt x="243328" y="74279"/>
                  <a:pt x="215153" y="76840"/>
                </a:cubicBezTo>
                <a:cubicBezTo>
                  <a:pt x="212592" y="84524"/>
                  <a:pt x="206137" y="91903"/>
                  <a:pt x="207469" y="99892"/>
                </a:cubicBezTo>
                <a:cubicBezTo>
                  <a:pt x="210671" y="119102"/>
                  <a:pt x="232442" y="129347"/>
                  <a:pt x="245889" y="138312"/>
                </a:cubicBezTo>
                <a:cubicBezTo>
                  <a:pt x="281118" y="191156"/>
                  <a:pt x="270784" y="166895"/>
                  <a:pt x="284309" y="207469"/>
                </a:cubicBezTo>
                <a:cubicBezTo>
                  <a:pt x="281748" y="227960"/>
                  <a:pt x="283682" y="249534"/>
                  <a:pt x="276625" y="268941"/>
                </a:cubicBezTo>
                <a:cubicBezTo>
                  <a:pt x="272911" y="279154"/>
                  <a:pt x="261921" y="285036"/>
                  <a:pt x="253573" y="291993"/>
                </a:cubicBezTo>
                <a:cubicBezTo>
                  <a:pt x="231318" y="310539"/>
                  <a:pt x="232673" y="305594"/>
                  <a:pt x="207469" y="315045"/>
                </a:cubicBezTo>
                <a:cubicBezTo>
                  <a:pt x="194554" y="319888"/>
                  <a:pt x="182355" y="326784"/>
                  <a:pt x="169048" y="330413"/>
                </a:cubicBezTo>
                <a:cubicBezTo>
                  <a:pt x="154017" y="334512"/>
                  <a:pt x="138221" y="335042"/>
                  <a:pt x="122944" y="338097"/>
                </a:cubicBezTo>
                <a:cubicBezTo>
                  <a:pt x="32369" y="356212"/>
                  <a:pt x="175152" y="333932"/>
                  <a:pt x="38420" y="353465"/>
                </a:cubicBezTo>
                <a:cubicBezTo>
                  <a:pt x="10508" y="362769"/>
                  <a:pt x="23468" y="361149"/>
                  <a:pt x="0" y="361149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0" name="TextBox 11"/>
          <p:cNvSpPr txBox="1">
            <a:spLocks noChangeArrowheads="1"/>
          </p:cNvSpPr>
          <p:nvPr/>
        </p:nvSpPr>
        <p:spPr bwMode="auto">
          <a:xfrm>
            <a:off x="7088188" y="3550285"/>
            <a:ext cx="696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2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문자열 </a:t>
            </a:r>
          </a:p>
        </p:txBody>
      </p:sp>
      <p:sp>
        <p:nvSpPr>
          <p:cNvPr id="33801" name="자유형 12"/>
          <p:cNvSpPr>
            <a:spLocks/>
          </p:cNvSpPr>
          <p:nvPr/>
        </p:nvSpPr>
        <p:spPr bwMode="auto">
          <a:xfrm>
            <a:off x="5075238" y="3688398"/>
            <a:ext cx="2012950" cy="361950"/>
          </a:xfrm>
          <a:custGeom>
            <a:avLst/>
            <a:gdLst>
              <a:gd name="T0" fmla="*/ 1983664290 w 507146"/>
              <a:gd name="T1" fmla="*/ 0 h 361257"/>
              <a:gd name="T2" fmla="*/ 1833387272 w 507146"/>
              <a:gd name="T3" fmla="*/ 7774 h 361257"/>
              <a:gd name="T4" fmla="*/ 1502773890 w 507146"/>
              <a:gd name="T5" fmla="*/ 38864 h 361257"/>
              <a:gd name="T6" fmla="*/ 1322441214 w 507146"/>
              <a:gd name="T7" fmla="*/ 54410 h 361257"/>
              <a:gd name="T8" fmla="*/ 1172164196 w 507146"/>
              <a:gd name="T9" fmla="*/ 69956 h 361257"/>
              <a:gd name="T10" fmla="*/ 841554756 w 507146"/>
              <a:gd name="T11" fmla="*/ 77729 h 361257"/>
              <a:gd name="T12" fmla="*/ 811499856 w 507146"/>
              <a:gd name="T13" fmla="*/ 101047 h 361257"/>
              <a:gd name="T14" fmla="*/ 961776873 w 507146"/>
              <a:gd name="T15" fmla="*/ 139911 h 361257"/>
              <a:gd name="T16" fmla="*/ 1112053641 w 507146"/>
              <a:gd name="T17" fmla="*/ 209869 h 361257"/>
              <a:gd name="T18" fmla="*/ 1081997987 w 507146"/>
              <a:gd name="T19" fmla="*/ 272052 h 361257"/>
              <a:gd name="T20" fmla="*/ 991832532 w 507146"/>
              <a:gd name="T21" fmla="*/ 295369 h 361257"/>
              <a:gd name="T22" fmla="*/ 811499856 w 507146"/>
              <a:gd name="T23" fmla="*/ 318689 h 361257"/>
              <a:gd name="T24" fmla="*/ 661219134 w 507146"/>
              <a:gd name="T25" fmla="*/ 334234 h 361257"/>
              <a:gd name="T26" fmla="*/ 480886462 w 507146"/>
              <a:gd name="T27" fmla="*/ 342008 h 361257"/>
              <a:gd name="T28" fmla="*/ 150276768 w 507146"/>
              <a:gd name="T29" fmla="*/ 357553 h 361257"/>
              <a:gd name="T30" fmla="*/ 0 w 507146"/>
              <a:gd name="T31" fmla="*/ 365325 h 3612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07146" h="361257">
                <a:moveTo>
                  <a:pt x="507146" y="0"/>
                </a:moveTo>
                <a:cubicBezTo>
                  <a:pt x="494339" y="2561"/>
                  <a:pt x="481326" y="4248"/>
                  <a:pt x="468726" y="7684"/>
                </a:cubicBezTo>
                <a:cubicBezTo>
                  <a:pt x="423887" y="19913"/>
                  <a:pt x="425444" y="23423"/>
                  <a:pt x="384201" y="38420"/>
                </a:cubicBezTo>
                <a:cubicBezTo>
                  <a:pt x="368977" y="43956"/>
                  <a:pt x="353138" y="47772"/>
                  <a:pt x="338097" y="53788"/>
                </a:cubicBezTo>
                <a:cubicBezTo>
                  <a:pt x="325290" y="58911"/>
                  <a:pt x="313234" y="66614"/>
                  <a:pt x="299677" y="69156"/>
                </a:cubicBezTo>
                <a:cubicBezTo>
                  <a:pt x="271871" y="74370"/>
                  <a:pt x="243328" y="74279"/>
                  <a:pt x="215153" y="76840"/>
                </a:cubicBezTo>
                <a:cubicBezTo>
                  <a:pt x="212592" y="84524"/>
                  <a:pt x="206137" y="91903"/>
                  <a:pt x="207469" y="99892"/>
                </a:cubicBezTo>
                <a:cubicBezTo>
                  <a:pt x="210671" y="119102"/>
                  <a:pt x="232442" y="129347"/>
                  <a:pt x="245889" y="138312"/>
                </a:cubicBezTo>
                <a:cubicBezTo>
                  <a:pt x="281118" y="191156"/>
                  <a:pt x="270784" y="166895"/>
                  <a:pt x="284309" y="207469"/>
                </a:cubicBezTo>
                <a:cubicBezTo>
                  <a:pt x="281748" y="227960"/>
                  <a:pt x="283682" y="249534"/>
                  <a:pt x="276625" y="268941"/>
                </a:cubicBezTo>
                <a:cubicBezTo>
                  <a:pt x="272911" y="279154"/>
                  <a:pt x="261921" y="285036"/>
                  <a:pt x="253573" y="291993"/>
                </a:cubicBezTo>
                <a:cubicBezTo>
                  <a:pt x="231318" y="310539"/>
                  <a:pt x="232673" y="305594"/>
                  <a:pt x="207469" y="315045"/>
                </a:cubicBezTo>
                <a:cubicBezTo>
                  <a:pt x="194554" y="319888"/>
                  <a:pt x="182355" y="326784"/>
                  <a:pt x="169048" y="330413"/>
                </a:cubicBezTo>
                <a:cubicBezTo>
                  <a:pt x="154017" y="334512"/>
                  <a:pt x="138221" y="335042"/>
                  <a:pt x="122944" y="338097"/>
                </a:cubicBezTo>
                <a:cubicBezTo>
                  <a:pt x="32369" y="356212"/>
                  <a:pt x="175152" y="333932"/>
                  <a:pt x="38420" y="353465"/>
                </a:cubicBezTo>
                <a:cubicBezTo>
                  <a:pt x="10508" y="362769"/>
                  <a:pt x="23468" y="361149"/>
                  <a:pt x="0" y="361149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9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pitchFamily="50" charset="-127"/>
              </a:rPr>
              <a:t>Boolean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85000"/>
              </a:spcBef>
            </a:pPr>
            <a:r>
              <a:rPr lang="en-US" altLang="ko-KR" dirty="0">
                <a:ea typeface="굴림" pitchFamily="50" charset="-127"/>
              </a:rPr>
              <a:t>A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latin typeface="Courier New" pitchFamily="49" charset="0"/>
                <a:ea typeface="굴림" pitchFamily="50" charset="-127"/>
              </a:rPr>
              <a:t>boolean</a:t>
            </a:r>
            <a:r>
              <a:rPr lang="en-US" altLang="ko-KR" dirty="0">
                <a:solidFill>
                  <a:schemeClr val="tx2"/>
                </a:solidFill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value represents a true or false condition</a:t>
            </a:r>
          </a:p>
          <a:p>
            <a:pPr>
              <a:spcBef>
                <a:spcPct val="85000"/>
              </a:spcBef>
            </a:pPr>
            <a:r>
              <a:rPr lang="en-US" altLang="ko-KR" dirty="0">
                <a:ea typeface="굴림" pitchFamily="50" charset="-127"/>
              </a:rPr>
              <a:t>The reserved words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true </a:t>
            </a:r>
            <a:r>
              <a:rPr lang="en-US" altLang="ko-KR" dirty="0">
                <a:ea typeface="굴림" pitchFamily="50" charset="-127"/>
              </a:rPr>
              <a:t>and</a:t>
            </a:r>
            <a:r>
              <a:rPr lang="en-US" altLang="ko-KR" dirty="0">
                <a:latin typeface="Courier New" pitchFamily="49" charset="0"/>
                <a:ea typeface="굴림" pitchFamily="50" charset="-127"/>
              </a:rPr>
              <a:t> false </a:t>
            </a:r>
            <a:r>
              <a:rPr lang="en-US" altLang="ko-KR" dirty="0">
                <a:ea typeface="굴림" pitchFamily="50" charset="-127"/>
              </a:rPr>
              <a:t>are the only valid values for a </a:t>
            </a:r>
            <a:r>
              <a:rPr lang="en-US" altLang="ko-KR" dirty="0" err="1">
                <a:ea typeface="굴림" pitchFamily="50" charset="-127"/>
              </a:rPr>
              <a:t>boolean</a:t>
            </a:r>
            <a:r>
              <a:rPr lang="en-US" altLang="ko-KR" dirty="0">
                <a:ea typeface="굴림" pitchFamily="50" charset="-127"/>
              </a:rPr>
              <a:t> type</a:t>
            </a:r>
          </a:p>
          <a:p>
            <a:pPr algn="ctr">
              <a:spcBef>
                <a:spcPct val="85000"/>
              </a:spcBef>
              <a:buFontTx/>
              <a:buNone/>
            </a:pPr>
            <a:r>
              <a:rPr lang="en-US" altLang="ko-KR" sz="2000" b="1" dirty="0" err="1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boolean</a:t>
            </a:r>
            <a:r>
              <a:rPr lang="en-US" altLang="ko-KR" sz="2000" b="1" dirty="0">
                <a:solidFill>
                  <a:srgbClr val="0070C0"/>
                </a:solidFill>
                <a:latin typeface="Courier New" pitchFamily="49" charset="0"/>
                <a:ea typeface="굴림" pitchFamily="50" charset="-127"/>
              </a:rPr>
              <a:t> done = false;</a:t>
            </a:r>
            <a:endParaRPr lang="en-US" altLang="ko-KR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spcBef>
                <a:spcPct val="85000"/>
              </a:spcBef>
            </a:pPr>
            <a:r>
              <a:rPr lang="en-US" altLang="ko-KR" dirty="0">
                <a:ea typeface="굴림" pitchFamily="50" charset="-127"/>
              </a:rPr>
              <a:t>A </a:t>
            </a:r>
            <a:r>
              <a:rPr lang="en-US" altLang="ko-KR" dirty="0" err="1">
                <a:latin typeface="Courier New" pitchFamily="49" charset="0"/>
                <a:ea typeface="굴림" pitchFamily="50" charset="-127"/>
              </a:rPr>
              <a:t>boolean</a:t>
            </a:r>
            <a:r>
              <a:rPr lang="en-US" altLang="ko-KR" dirty="0">
                <a:ea typeface="굴림" pitchFamily="50" charset="-127"/>
              </a:rPr>
              <a:t> variable can also be used to represent any two states, such as a light bulb being on or off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13176"/>
            <a:ext cx="8088312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727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</a:t>
            </a:r>
            <a:r>
              <a:rPr lang="ko-KR" altLang="en-US" dirty="0" err="1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논리 </a:t>
            </a:r>
            <a:r>
              <a:rPr lang="ko-KR" altLang="en-US" dirty="0" err="1"/>
              <a:t>리터럴은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개뿐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true,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</a:p>
          <a:p>
            <a:pPr lvl="1"/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타입 변수에 치환하거나 </a:t>
            </a:r>
            <a:r>
              <a:rPr lang="ko-KR" altLang="en-US" dirty="0" err="1"/>
              <a:t>조건문에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98567" y="2852936"/>
            <a:ext cx="7965653" cy="1600438"/>
            <a:chOff x="710803" y="2708920"/>
            <a:chExt cx="7965653" cy="1600438"/>
          </a:xfrm>
        </p:grpSpPr>
        <p:sp>
          <p:nvSpPr>
            <p:cNvPr id="8" name="직사각형 7"/>
            <p:cNvSpPr/>
            <p:nvPr/>
          </p:nvSpPr>
          <p:spPr>
            <a:xfrm>
              <a:off x="1115616" y="2708920"/>
              <a:ext cx="7560840" cy="16004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 err="1"/>
                <a:t>boolean</a:t>
              </a:r>
              <a:r>
                <a:rPr lang="en-US" altLang="ko-KR" sz="1400" dirty="0"/>
                <a:t> a = true;</a:t>
              </a:r>
            </a:p>
            <a:p>
              <a:r>
                <a:rPr lang="en-US" altLang="ko-KR" sz="1400" dirty="0" err="1"/>
                <a:t>boolean</a:t>
              </a:r>
              <a:r>
                <a:rPr lang="en-US" altLang="ko-KR" sz="1400" dirty="0"/>
                <a:t> b = 10 &gt; 0; // 10&gt;0</a:t>
              </a:r>
              <a:r>
                <a:rPr lang="ko-KR" altLang="en-US" sz="1400" dirty="0"/>
                <a:t>가 참이므로 </a:t>
              </a:r>
              <a:r>
                <a:rPr lang="en-US" altLang="ko-KR" sz="1400" dirty="0"/>
                <a:t>b </a:t>
              </a:r>
              <a:r>
                <a:rPr lang="ko-KR" altLang="en-US" sz="1400" dirty="0"/>
                <a:t>값은 </a:t>
              </a:r>
              <a:r>
                <a:rPr lang="en-US" altLang="ko-KR" sz="1400" dirty="0"/>
                <a:t>true</a:t>
              </a:r>
            </a:p>
            <a:p>
              <a:r>
                <a:rPr lang="en-US" altLang="ko-KR" sz="1400" dirty="0" err="1"/>
                <a:t>boolean</a:t>
              </a:r>
              <a:r>
                <a:rPr lang="en-US" altLang="ko-KR" sz="1400" dirty="0"/>
                <a:t> </a:t>
              </a:r>
              <a:r>
                <a:rPr lang="en-US" altLang="ko-KR" sz="1400" b="1" dirty="0"/>
                <a:t>c = 1</a:t>
              </a:r>
              <a:r>
                <a:rPr lang="en-US" altLang="ko-KR" sz="1400" dirty="0"/>
                <a:t>; // </a:t>
              </a:r>
              <a:r>
                <a:rPr lang="ko-KR" altLang="en-US" sz="1400" dirty="0"/>
                <a:t>타입 불일치 오류</a:t>
              </a:r>
              <a:r>
                <a:rPr lang="en-US" altLang="ko-KR" sz="1400" dirty="0"/>
                <a:t>. C/C++</a:t>
              </a:r>
              <a:r>
                <a:rPr lang="ko-KR" altLang="en-US" sz="1400" dirty="0"/>
                <a:t>와 달리 자바에서 </a:t>
              </a:r>
              <a:r>
                <a:rPr lang="en-US" altLang="ko-KR" sz="1400" dirty="0"/>
                <a:t>1,0</a:t>
              </a:r>
              <a:r>
                <a:rPr lang="ko-KR" altLang="en-US" sz="1400" dirty="0"/>
                <a:t>을 참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거짓으로 사용 불가</a:t>
              </a:r>
              <a:endParaRPr lang="en-US" altLang="ko-KR" sz="1400" dirty="0"/>
            </a:p>
            <a:p>
              <a:endParaRPr lang="ko-KR" altLang="en-US" sz="1400" dirty="0"/>
            </a:p>
            <a:p>
              <a:r>
                <a:rPr lang="en-US" altLang="ko-KR" sz="1400" dirty="0"/>
                <a:t>while(</a:t>
              </a:r>
              <a:r>
                <a:rPr lang="en-US" altLang="ko-KR" sz="1400" b="1" dirty="0"/>
                <a:t>true</a:t>
              </a:r>
              <a:r>
                <a:rPr lang="en-US" altLang="ko-KR" sz="1400" dirty="0"/>
                <a:t>) { // </a:t>
              </a:r>
              <a:r>
                <a:rPr lang="ko-KR" altLang="en-US" sz="1400" dirty="0"/>
                <a:t>무한 루프</a:t>
              </a:r>
              <a:r>
                <a:rPr lang="en-US" altLang="ko-KR" sz="1400" dirty="0"/>
                <a:t>. while(1)</a:t>
              </a:r>
              <a:r>
                <a:rPr lang="ko-KR" altLang="en-US" sz="1400" dirty="0"/>
                <a:t>로 사용하면 안 됨</a:t>
              </a:r>
            </a:p>
            <a:p>
              <a:r>
                <a:rPr lang="en-US" altLang="ko-KR" sz="1400" dirty="0"/>
                <a:t>...</a:t>
              </a:r>
            </a:p>
            <a:p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03" y="3151310"/>
              <a:ext cx="404813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3472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26627" name="TextBox 9"/>
          <p:cNvSpPr txBox="1">
            <a:spLocks noChangeArrowheads="1"/>
          </p:cNvSpPr>
          <p:nvPr/>
        </p:nvSpPr>
        <p:spPr bwMode="auto">
          <a:xfrm>
            <a:off x="6654800" y="4567238"/>
            <a:ext cx="866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b : true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b : false</a:t>
            </a:r>
          </a:p>
        </p:txBody>
      </p:sp>
      <p:pic>
        <p:nvPicPr>
          <p:cNvPr id="266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455738"/>
            <a:ext cx="8058150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4829175"/>
            <a:ext cx="805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106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Assignment (</a:t>
            </a:r>
            <a:r>
              <a:rPr lang="ko-KR" altLang="en-US" sz="3600" dirty="0"/>
              <a:t>대입 연산자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2" y="1628800"/>
            <a:ext cx="8059738" cy="13001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dirty="0"/>
              <a:t>대입 연산자 </a:t>
            </a:r>
            <a:r>
              <a:rPr lang="en-US" altLang="ko-KR" dirty="0"/>
              <a:t>== </a:t>
            </a:r>
            <a:r>
              <a:rPr lang="ko-KR" altLang="en-US" dirty="0"/>
              <a:t>할당 연산자 </a:t>
            </a:r>
            <a:r>
              <a:rPr lang="en-US" altLang="ko-KR" dirty="0"/>
              <a:t>== </a:t>
            </a:r>
            <a:r>
              <a:rPr lang="ko-KR" altLang="en-US" dirty="0"/>
              <a:t>배정 연산자</a:t>
            </a:r>
          </a:p>
          <a:p>
            <a:pPr eaLnBrk="1" hangingPunct="1"/>
            <a:r>
              <a:rPr lang="ko-KR" altLang="en-US" dirty="0"/>
              <a:t>변수에 값을 저장하는 연산자</a:t>
            </a:r>
          </a:p>
          <a:p>
            <a:pPr eaLnBrk="1" hangingPunct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x = 100;</a:t>
            </a:r>
            <a:endParaRPr lang="ko-KR" altLang="en-US" dirty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3501008"/>
            <a:ext cx="5900737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11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charset="-127"/>
              </a:rPr>
              <a:t>Java Program Structure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338263" y="2267421"/>
            <a:ext cx="353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Courier New" pitchFamily="49" charset="0"/>
                <a:ea typeface="굴림" charset="-127"/>
              </a:rPr>
              <a:t>public class MyProgram</a:t>
            </a:r>
            <a:endParaRPr lang="en-US" altLang="ko-KR">
              <a:latin typeface="Courier New" pitchFamily="49" charset="0"/>
              <a:ea typeface="굴림" charset="-127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338263" y="2648421"/>
            <a:ext cx="3365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Courier New" pitchFamily="49" charset="0"/>
                <a:ea typeface="굴림" charset="-127"/>
              </a:rPr>
              <a:t>{</a:t>
            </a: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r>
              <a:rPr lang="en-US" altLang="ko-KR" sz="2000" b="1">
                <a:latin typeface="Courier New" pitchFamily="49" charset="0"/>
                <a:ea typeface="굴림" charset="-127"/>
              </a:rPr>
              <a:t>}</a:t>
            </a:r>
            <a:endParaRPr lang="en-US" altLang="ko-KR">
              <a:latin typeface="Times New Roman" pitchFamily="18" charset="0"/>
              <a:ea typeface="굴림" charset="-127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338263" y="1880071"/>
            <a:ext cx="445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rgbClr val="008000"/>
                </a:solidFill>
                <a:latin typeface="Courier New" pitchFamily="49" charset="0"/>
                <a:ea typeface="굴림" charset="-127"/>
              </a:rPr>
              <a:t>//  comments about the class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072063" y="3080221"/>
            <a:ext cx="1703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hlink"/>
                </a:solidFill>
                <a:latin typeface="Arial Unicode MS" pitchFamily="34" charset="-128"/>
                <a:ea typeface="굴림" charset="-127"/>
              </a:rPr>
              <a:t>class header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633663" y="4147021"/>
            <a:ext cx="1474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hlink"/>
                </a:solidFill>
                <a:latin typeface="Arial Unicode MS" pitchFamily="34" charset="-128"/>
                <a:ea typeface="굴림" charset="-127"/>
              </a:rPr>
              <a:t>class body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167063" y="5309071"/>
            <a:ext cx="541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hlink"/>
                </a:solidFill>
                <a:latin typeface="Arial Unicode MS" pitchFamily="34" charset="-128"/>
                <a:ea typeface="굴림" charset="-127"/>
              </a:rPr>
              <a:t>Comments can be placed almost anywhere</a:t>
            </a:r>
          </a:p>
        </p:txBody>
      </p:sp>
      <p:sp>
        <p:nvSpPr>
          <p:cNvPr id="54281" name="AutoShape 9"/>
          <p:cNvSpPr>
            <a:spLocks/>
          </p:cNvSpPr>
          <p:nvPr/>
        </p:nvSpPr>
        <p:spPr bwMode="auto">
          <a:xfrm>
            <a:off x="2024063" y="2800821"/>
            <a:ext cx="457200" cy="3124200"/>
          </a:xfrm>
          <a:prstGeom prst="rightBrace">
            <a:avLst>
              <a:gd name="adj1" fmla="val 56944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H="1" flipV="1">
            <a:off x="4233863" y="2724621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6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77" grpId="0" autoUpdateAnimBg="0"/>
      <p:bldP spid="54278" grpId="0" autoUpdateAnimBg="0"/>
      <p:bldP spid="54279" grpId="0" autoUpdateAnimBg="0"/>
      <p:bldP spid="54280" grpId="0" autoUpdateAnimBg="0"/>
      <p:bldP spid="54281" grpId="0" animBg="1"/>
      <p:bldP spid="5428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723312" cy="990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Tip:</a:t>
            </a:r>
            <a:r>
              <a:rPr lang="ko-KR" altLang="en-US" dirty="0"/>
              <a:t> </a:t>
            </a:r>
            <a:r>
              <a:rPr lang="en-US" altLang="ko-KR" dirty="0"/>
              <a:t>JDK7</a:t>
            </a:r>
            <a:r>
              <a:rPr lang="ko-KR" altLang="en-US" dirty="0"/>
              <a:t>부터 숫자에 ‘</a:t>
            </a:r>
            <a:r>
              <a:rPr lang="en-US" altLang="ko-KR" dirty="0"/>
              <a:t>_’</a:t>
            </a:r>
            <a:r>
              <a:rPr lang="ko-KR" altLang="en-US" dirty="0"/>
              <a:t> 허용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가독성</a:t>
            </a:r>
            <a:r>
              <a:rPr lang="ko-KR" altLang="en-US" dirty="0"/>
              <a:t> 높임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r>
              <a:rPr lang="ko-KR" altLang="en-US" dirty="0" err="1"/>
              <a:t>리터럴의</a:t>
            </a:r>
            <a:r>
              <a:rPr lang="ko-KR" altLang="en-US" dirty="0"/>
              <a:t> 아무 위치에나 </a:t>
            </a:r>
            <a:r>
              <a:rPr lang="ko-KR" altLang="en-US" dirty="0" err="1"/>
              <a:t>언더스코어</a:t>
            </a:r>
            <a:r>
              <a:rPr lang="en-US" altLang="ko-KR" dirty="0"/>
              <a:t>(‘_’)</a:t>
            </a:r>
            <a:r>
              <a:rPr lang="ko-KR" altLang="en-US" dirty="0"/>
              <a:t> 허용</a:t>
            </a:r>
            <a:endParaRPr lang="en-US" altLang="ko-KR" dirty="0"/>
          </a:p>
          <a:p>
            <a:pPr lvl="1"/>
            <a:r>
              <a:rPr lang="ko-KR" altLang="en-US" dirty="0"/>
              <a:t>컴파일러는 </a:t>
            </a:r>
            <a:r>
              <a:rPr lang="ko-KR" altLang="en-US" dirty="0" err="1"/>
              <a:t>리터럴에서</a:t>
            </a:r>
            <a:r>
              <a:rPr lang="ko-KR" altLang="en-US" dirty="0"/>
              <a:t> ‘</a:t>
            </a:r>
            <a:r>
              <a:rPr lang="en-US" altLang="ko-KR" dirty="0"/>
              <a:t>_’</a:t>
            </a:r>
            <a:r>
              <a:rPr lang="ko-KR" altLang="en-US" dirty="0"/>
              <a:t>를 빼고 처리</a:t>
            </a:r>
            <a:endParaRPr lang="en-US" altLang="ko-KR" dirty="0"/>
          </a:p>
          <a:p>
            <a:r>
              <a:rPr lang="ko-KR" altLang="en-US" dirty="0"/>
              <a:t>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허용되지 않는 </a:t>
            </a:r>
            <a:r>
              <a:rPr lang="en-US" altLang="ko-KR" dirty="0"/>
              <a:t>4</a:t>
            </a:r>
            <a:r>
              <a:rPr lang="ko-KR" altLang="en-US" dirty="0"/>
              <a:t>가지 경우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2924944"/>
            <a:ext cx="7272808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price = </a:t>
            </a:r>
            <a:r>
              <a:rPr lang="en-US" altLang="ko-KR" sz="1400" b="1" dirty="0"/>
              <a:t>20_100</a:t>
            </a:r>
            <a:r>
              <a:rPr lang="en-US" altLang="ko-KR" sz="1400" dirty="0"/>
              <a:t>; 				// 20100</a:t>
            </a:r>
            <a:r>
              <a:rPr lang="ko-KR" altLang="en-US" sz="1400" dirty="0"/>
              <a:t>과 동일</a:t>
            </a:r>
          </a:p>
          <a:p>
            <a:pPr fontAlgn="base" latinLnBrk="0"/>
            <a:r>
              <a:rPr lang="en-US" altLang="ko-KR" sz="1400" dirty="0"/>
              <a:t>long </a:t>
            </a:r>
            <a:r>
              <a:rPr lang="en-US" altLang="ko-KR" sz="1400" dirty="0" err="1"/>
              <a:t>cardNumber</a:t>
            </a:r>
            <a:r>
              <a:rPr lang="en-US" altLang="ko-KR" sz="1400" dirty="0"/>
              <a:t> = </a:t>
            </a:r>
            <a:r>
              <a:rPr lang="en-US" altLang="ko-KR" sz="1400" b="1" dirty="0"/>
              <a:t>1234_5678_1357_9998</a:t>
            </a:r>
            <a:r>
              <a:rPr lang="en-US" altLang="ko-KR" sz="1400" dirty="0"/>
              <a:t>L; 	// 1234567813579998L</a:t>
            </a:r>
            <a:r>
              <a:rPr lang="ko-KR" altLang="en-US" sz="1400" dirty="0"/>
              <a:t>와 같음</a:t>
            </a:r>
          </a:p>
          <a:p>
            <a:pPr fontAlgn="base" latinLnBrk="0"/>
            <a:r>
              <a:rPr lang="en-US" altLang="ko-KR" sz="1400" dirty="0"/>
              <a:t>long </a:t>
            </a:r>
            <a:r>
              <a:rPr lang="en-US" altLang="ko-KR" sz="1400" dirty="0" err="1"/>
              <a:t>controlBits</a:t>
            </a:r>
            <a:r>
              <a:rPr lang="en-US" altLang="ko-KR" sz="1400" dirty="0"/>
              <a:t> = </a:t>
            </a:r>
            <a:r>
              <a:rPr lang="en-US" altLang="ko-KR" sz="1400" b="1" dirty="0"/>
              <a:t>0b10110100_01011011_10110011_111110000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dirty="0"/>
              <a:t>long </a:t>
            </a:r>
            <a:r>
              <a:rPr lang="en-US" altLang="ko-KR" sz="1400" dirty="0" err="1"/>
              <a:t>maxLong</a:t>
            </a:r>
            <a:r>
              <a:rPr lang="en-US" altLang="ko-KR" sz="1400" dirty="0"/>
              <a:t> = </a:t>
            </a:r>
            <a:r>
              <a:rPr lang="en-US" altLang="ko-KR" sz="1400" b="1" dirty="0"/>
              <a:t>0x7fff_ffff_ffff_ffff</a:t>
            </a:r>
            <a:r>
              <a:rPr lang="en-US" altLang="ko-KR" sz="1400" dirty="0"/>
              <a:t>L;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age = </a:t>
            </a:r>
            <a:r>
              <a:rPr lang="en-US" altLang="ko-KR" sz="1400" b="1" dirty="0"/>
              <a:t>2______5</a:t>
            </a:r>
            <a:r>
              <a:rPr lang="en-US" altLang="ko-KR" sz="1400" dirty="0"/>
              <a:t>; 				// 25</a:t>
            </a:r>
            <a:r>
              <a:rPr lang="ko-KR" altLang="en-US" sz="1400" dirty="0"/>
              <a:t>와 동일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3608" y="5013176"/>
            <a:ext cx="72728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x = </a:t>
            </a:r>
            <a:r>
              <a:rPr lang="en-US" altLang="ko-KR" sz="1400" b="1" dirty="0"/>
              <a:t>15_</a:t>
            </a:r>
            <a:r>
              <a:rPr lang="en-US" altLang="ko-KR" sz="1400" dirty="0"/>
              <a:t>; </a:t>
            </a:r>
            <a:r>
              <a:rPr lang="ko-KR" altLang="en-US" sz="1400" dirty="0"/>
              <a:t>		</a:t>
            </a:r>
            <a:r>
              <a:rPr lang="en-US" altLang="ko-KR" sz="1400" dirty="0"/>
              <a:t>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리터럴</a:t>
            </a:r>
            <a:r>
              <a:rPr lang="ko-KR" altLang="en-US" sz="1400" dirty="0"/>
              <a:t> 끝에 사용할 수 없다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double pi = </a:t>
            </a:r>
            <a:r>
              <a:rPr lang="en-US" altLang="ko-KR" sz="1400" b="1" dirty="0"/>
              <a:t>3_.14</a:t>
            </a:r>
            <a:r>
              <a:rPr lang="en-US" altLang="ko-KR" sz="1400" dirty="0"/>
              <a:t>; </a:t>
            </a:r>
            <a:r>
              <a:rPr lang="ko-KR" altLang="en-US" sz="1400" dirty="0"/>
              <a:t>	</a:t>
            </a:r>
            <a:r>
              <a:rPr lang="en-US" altLang="ko-KR" sz="1400" dirty="0"/>
              <a:t>	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소수점</a:t>
            </a:r>
            <a:r>
              <a:rPr lang="en-US" altLang="ko-KR" sz="1400" dirty="0"/>
              <a:t>(.) </a:t>
            </a:r>
            <a:r>
              <a:rPr lang="ko-KR" altLang="en-US" sz="1400" dirty="0"/>
              <a:t>앞뒤에 사용할 수 없다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 latinLnBrk="0"/>
            <a:r>
              <a:rPr lang="en-US" altLang="ko-KR" sz="1400" dirty="0"/>
              <a:t>long </a:t>
            </a:r>
            <a:r>
              <a:rPr lang="en-US" altLang="ko-KR" sz="1400" dirty="0" err="1"/>
              <a:t>idNum</a:t>
            </a:r>
            <a:r>
              <a:rPr lang="en-US" altLang="ko-KR" sz="1400" dirty="0"/>
              <a:t> = </a:t>
            </a:r>
            <a:r>
              <a:rPr lang="en-US" altLang="ko-KR" sz="1400" b="1" dirty="0"/>
              <a:t>981231_1234567_L</a:t>
            </a:r>
            <a:r>
              <a:rPr lang="en-US" altLang="ko-KR" sz="1400" dirty="0"/>
              <a:t>; 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_L(_F) </a:t>
            </a:r>
            <a:r>
              <a:rPr lang="ko-KR" altLang="en-US" sz="1400" dirty="0"/>
              <a:t>앞에 사용할 수 없다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y = </a:t>
            </a:r>
            <a:r>
              <a:rPr lang="en-US" altLang="ko-KR" sz="1400" b="1" dirty="0"/>
              <a:t>0_x15</a:t>
            </a:r>
            <a:r>
              <a:rPr lang="en-US" altLang="ko-KR" sz="1400" dirty="0"/>
              <a:t>; </a:t>
            </a:r>
            <a:r>
              <a:rPr lang="ko-KR" altLang="en-US" sz="1400" dirty="0"/>
              <a:t>	</a:t>
            </a:r>
            <a:r>
              <a:rPr lang="en-US" altLang="ko-KR" sz="1400" dirty="0"/>
              <a:t>	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0x </a:t>
            </a:r>
            <a:r>
              <a:rPr lang="ko-KR" altLang="en-US" sz="1400" dirty="0"/>
              <a:t>중간이나 끝에 사용할 수 없다</a:t>
            </a:r>
            <a:r>
              <a:rPr lang="en-US" altLang="ko-KR" sz="1400" dirty="0"/>
              <a:t>. 0x_15(</a:t>
            </a:r>
            <a:r>
              <a:rPr lang="ko-KR" altLang="en-US" sz="1400" dirty="0"/>
              <a:t>오류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01208"/>
            <a:ext cx="404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338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795320" cy="990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Tip:</a:t>
            </a:r>
            <a:r>
              <a:rPr lang="ko-KR" altLang="en-US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키워드를 사용하여 변수 타입 생략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ko-KR" altLang="en-US" dirty="0"/>
              <a:t> 키워드</a:t>
            </a:r>
            <a:endParaRPr lang="en-US" altLang="ko-KR" dirty="0"/>
          </a:p>
          <a:p>
            <a:pPr lvl="1"/>
            <a:r>
              <a:rPr lang="en-US" altLang="ko-KR" dirty="0"/>
              <a:t>Java 10</a:t>
            </a:r>
            <a:r>
              <a:rPr lang="ko-KR" altLang="en-US" dirty="0"/>
              <a:t>부터 도입된 키워드</a:t>
            </a:r>
            <a:endParaRPr lang="en-US" altLang="ko-KR" dirty="0"/>
          </a:p>
          <a:p>
            <a:pPr lvl="2"/>
            <a:r>
              <a:rPr lang="en-US" altLang="ko-KR" dirty="0" err="1"/>
              <a:t>var</a:t>
            </a:r>
            <a:r>
              <a:rPr lang="ko-KR" altLang="en-US" dirty="0"/>
              <a:t>와 동일한 기능으로 </a:t>
            </a:r>
            <a:r>
              <a:rPr lang="en-US" altLang="ko-KR" dirty="0"/>
              <a:t>C++(2011</a:t>
            </a:r>
            <a:r>
              <a:rPr lang="ko-KR" altLang="en-US" dirty="0"/>
              <a:t>년 표준부터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auto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지역 변수의 선언에만 사용</a:t>
            </a:r>
            <a:endParaRPr lang="en-US" altLang="ko-KR" dirty="0"/>
          </a:p>
          <a:p>
            <a:pPr lvl="1"/>
            <a:r>
              <a:rPr lang="ko-KR" altLang="en-US" dirty="0"/>
              <a:t>변수 타입 선언 생략 </a:t>
            </a:r>
            <a:r>
              <a:rPr lang="en-US" altLang="ko-KR" dirty="0"/>
              <a:t>: </a:t>
            </a:r>
            <a:r>
              <a:rPr lang="ko-KR" altLang="en-US" dirty="0"/>
              <a:t>컴파일러가 변수 타입 추론</a:t>
            </a:r>
            <a:endParaRPr lang="en-US" altLang="ko-KR" dirty="0"/>
          </a:p>
          <a:p>
            <a:r>
              <a:rPr lang="ko-KR" altLang="en-US" dirty="0"/>
              <a:t>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선언문에 반드시 초기값 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52944" y="3965533"/>
            <a:ext cx="7272808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var</a:t>
            </a:r>
            <a:r>
              <a:rPr lang="en-US" altLang="ko-KR" sz="1400" dirty="0"/>
              <a:t> price = 200; 		// price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 결정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dirty="0"/>
              <a:t> name = "</a:t>
            </a:r>
            <a:r>
              <a:rPr lang="en-US" altLang="ko-KR" sz="1400" dirty="0" err="1"/>
              <a:t>kitae</a:t>
            </a:r>
            <a:r>
              <a:rPr lang="en-US" altLang="ko-KR" sz="1400" dirty="0"/>
              <a:t>"; 		// name</a:t>
            </a:r>
            <a:r>
              <a:rPr lang="ko-KR" altLang="en-US" sz="1400" dirty="0"/>
              <a:t>은 </a:t>
            </a:r>
            <a:r>
              <a:rPr lang="en-US" altLang="ko-KR" sz="1400" dirty="0"/>
              <a:t>String </a:t>
            </a:r>
            <a:r>
              <a:rPr lang="ko-KR" altLang="en-US" sz="1400" dirty="0"/>
              <a:t>타입으로 결정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dirty="0"/>
              <a:t> pi = 3.14; 		// pi</a:t>
            </a:r>
            <a:r>
              <a:rPr lang="ko-KR" altLang="en-US" sz="1400" dirty="0"/>
              <a:t>는 </a:t>
            </a:r>
            <a:r>
              <a:rPr lang="en-US" altLang="ko-KR" sz="1400" dirty="0"/>
              <a:t>double </a:t>
            </a:r>
            <a:r>
              <a:rPr lang="ko-KR" altLang="en-US" sz="1400" dirty="0"/>
              <a:t>타입으로 결정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dirty="0"/>
              <a:t> point = new Point(); 	// point</a:t>
            </a:r>
            <a:r>
              <a:rPr lang="ko-KR" altLang="en-US" sz="1400" dirty="0"/>
              <a:t>는 </a:t>
            </a:r>
            <a:r>
              <a:rPr lang="en-US" altLang="ko-KR" sz="1400" dirty="0"/>
              <a:t>Point </a:t>
            </a:r>
            <a:r>
              <a:rPr lang="ko-KR" altLang="en-US" sz="1400" dirty="0"/>
              <a:t>타입으로 결정</a:t>
            </a:r>
            <a:r>
              <a:rPr lang="en-US" altLang="ko-KR" sz="1400" dirty="0"/>
              <a:t>(4</a:t>
            </a:r>
            <a:r>
              <a:rPr lang="ko-KR" altLang="en-US" sz="1400" dirty="0"/>
              <a:t>장 참조</a:t>
            </a:r>
            <a:r>
              <a:rPr lang="en-US" altLang="ko-KR" sz="1400" dirty="0"/>
              <a:t>)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dirty="0"/>
              <a:t> v = new Vector&lt;Integer&gt;(); 	// v</a:t>
            </a:r>
            <a:r>
              <a:rPr lang="ko-KR" altLang="en-US" sz="1400" dirty="0"/>
              <a:t>는 </a:t>
            </a:r>
            <a:r>
              <a:rPr lang="en-US" altLang="ko-KR" sz="1400" dirty="0"/>
              <a:t>Vector&lt;integer&gt; </a:t>
            </a:r>
            <a:r>
              <a:rPr lang="ko-KR" altLang="en-US" sz="1400" dirty="0"/>
              <a:t>타입으로 결정</a:t>
            </a:r>
            <a:r>
              <a:rPr lang="en-US" altLang="ko-KR" sz="1400" dirty="0"/>
              <a:t>(7</a:t>
            </a:r>
            <a:r>
              <a:rPr lang="ko-KR" altLang="en-US" sz="1400" dirty="0"/>
              <a:t>장 참조</a:t>
            </a:r>
            <a:r>
              <a:rPr lang="en-US" altLang="ko-KR" sz="1400" dirty="0"/>
              <a:t>)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1052944" y="5733256"/>
            <a:ext cx="727280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var</a:t>
            </a:r>
            <a:r>
              <a:rPr lang="en-US" altLang="ko-KR" sz="1400" dirty="0"/>
              <a:t> name; 		// </a:t>
            </a:r>
            <a:r>
              <a:rPr lang="ko-KR" altLang="en-US" sz="1400" b="1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변수 </a:t>
            </a:r>
            <a:r>
              <a:rPr lang="en-US" altLang="ko-KR" sz="1400" dirty="0"/>
              <a:t>name</a:t>
            </a:r>
            <a:r>
              <a:rPr lang="ko-KR" altLang="en-US" sz="1400" dirty="0"/>
              <a:t>의 타입을 추론할 수 없음</a:t>
            </a:r>
            <a:endParaRPr lang="ko-KR" altLang="en-US" sz="1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5733256"/>
            <a:ext cx="404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358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상수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상수 선언</a:t>
            </a:r>
            <a:endParaRPr lang="en-US" altLang="ko-KR" dirty="0"/>
          </a:p>
          <a:p>
            <a:pPr lvl="1"/>
            <a:r>
              <a:rPr lang="en-US" altLang="ko-KR" dirty="0"/>
              <a:t>final</a:t>
            </a:r>
            <a:r>
              <a:rPr lang="ko-KR" altLang="en-US" dirty="0"/>
              <a:t> 키워드 사용</a:t>
            </a:r>
            <a:endParaRPr lang="en-US" altLang="ko-KR" dirty="0"/>
          </a:p>
          <a:p>
            <a:pPr lvl="1"/>
            <a:r>
              <a:rPr lang="ko-KR" altLang="en-US" dirty="0"/>
              <a:t>선언 시 초기값 지정</a:t>
            </a:r>
            <a:endParaRPr lang="en-US" altLang="ko-KR" dirty="0"/>
          </a:p>
          <a:p>
            <a:pPr lvl="1"/>
            <a:r>
              <a:rPr lang="ko-KR" altLang="en-US" dirty="0"/>
              <a:t>실행 중 값 변경 불가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734268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197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2-2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 err="1"/>
              <a:t>리터럴</a:t>
            </a:r>
            <a:r>
              <a:rPr lang="en-US" altLang="ko-KR" dirty="0"/>
              <a:t>, </a:t>
            </a:r>
            <a:r>
              <a:rPr lang="ko-KR" altLang="en-US" dirty="0"/>
              <a:t>상수 활용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462" y="1902299"/>
            <a:ext cx="5942785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600" dirty="0"/>
              <a:t>public class </a:t>
            </a:r>
            <a:r>
              <a:rPr lang="en-US" altLang="ko-KR" sz="1600" dirty="0" err="1"/>
              <a:t>CircleArea</a:t>
            </a:r>
            <a:r>
              <a:rPr lang="en-US" altLang="ko-KR" sz="1600" dirty="0"/>
              <a:t> {</a:t>
            </a:r>
          </a:p>
          <a:p>
            <a:pPr defTabSz="180000" fontAlgn="base" latinLnBrk="0"/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 fontAlgn="base" latinLnBrk="0"/>
            <a:r>
              <a:rPr lang="en-US" altLang="ko-KR" sz="1600" dirty="0"/>
              <a:t>		</a:t>
            </a:r>
            <a:r>
              <a:rPr lang="en-US" altLang="ko-KR" sz="1600" b="1" dirty="0"/>
              <a:t>final double PI = 3.14</a:t>
            </a:r>
            <a:r>
              <a:rPr lang="en-US" altLang="ko-KR" sz="1600" dirty="0"/>
              <a:t>; // </a:t>
            </a:r>
            <a:r>
              <a:rPr lang="ko-KR" altLang="en-US" sz="1600" dirty="0"/>
              <a:t>원주율을 상수로 선언</a:t>
            </a:r>
          </a:p>
          <a:p>
            <a:pPr defTabSz="180000" fontAlgn="base" latinLnBrk="0"/>
            <a:r>
              <a:rPr lang="ko-KR" altLang="en-US" sz="1600" dirty="0"/>
              <a:t>		</a:t>
            </a:r>
          </a:p>
          <a:p>
            <a:pPr defTabSz="180000" fontAlgn="base" latinLnBrk="0"/>
            <a:r>
              <a:rPr lang="ko-KR" altLang="en-US" sz="1600" dirty="0"/>
              <a:t>		</a:t>
            </a:r>
            <a:r>
              <a:rPr lang="en-US" altLang="ko-KR" sz="1600" dirty="0"/>
              <a:t>double radius = 10.0; // </a:t>
            </a:r>
            <a:r>
              <a:rPr lang="ko-KR" altLang="en-US" sz="1600" dirty="0"/>
              <a:t>원의 반지름</a:t>
            </a:r>
          </a:p>
          <a:p>
            <a:pPr defTabSz="180000" fontAlgn="base" latinLnBrk="0"/>
            <a:r>
              <a:rPr lang="ko-KR" altLang="en-US" sz="1600" dirty="0"/>
              <a:t>		</a:t>
            </a:r>
            <a:r>
              <a:rPr lang="en-US" altLang="ko-KR" sz="1600" dirty="0"/>
              <a:t>double </a:t>
            </a:r>
            <a:r>
              <a:rPr lang="en-US" altLang="ko-KR" sz="1600" dirty="0" err="1"/>
              <a:t>circleArea</a:t>
            </a:r>
            <a:r>
              <a:rPr lang="en-US" altLang="ko-KR" sz="1600" dirty="0"/>
              <a:t> = radius*radius*PI; // </a:t>
            </a:r>
            <a:r>
              <a:rPr lang="ko-KR" altLang="en-US" sz="1600" dirty="0"/>
              <a:t>원의 면적 계산</a:t>
            </a:r>
          </a:p>
          <a:p>
            <a:pPr defTabSz="180000" fontAlgn="base" latinLnBrk="0"/>
            <a:r>
              <a:rPr lang="ko-KR" altLang="en-US" sz="1600" dirty="0"/>
              <a:t>		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	// </a:t>
            </a:r>
            <a:r>
              <a:rPr lang="ko-KR" altLang="en-US" sz="1600" dirty="0"/>
              <a:t>원의 면적을 화면에 출력한다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defTabSz="180000" fontAlgn="base" latinLnBrk="0"/>
            <a:r>
              <a:rPr lang="ko-KR" altLang="en-US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원의 면적 </a:t>
            </a:r>
            <a:r>
              <a:rPr lang="en-US" altLang="ko-KR" sz="1600" dirty="0"/>
              <a:t>= " + </a:t>
            </a:r>
            <a:r>
              <a:rPr lang="en-US" altLang="ko-KR" sz="1600" dirty="0" err="1"/>
              <a:t>circleArea</a:t>
            </a:r>
            <a:r>
              <a:rPr lang="en-US" altLang="ko-KR" sz="1600" dirty="0"/>
              <a:t>);</a:t>
            </a:r>
          </a:p>
          <a:p>
            <a:pPr defTabSz="180000" fontAlgn="base" latinLnBrk="0"/>
            <a:r>
              <a:rPr lang="en-US" altLang="ko-KR" sz="1600" dirty="0"/>
              <a:t>	}</a:t>
            </a:r>
          </a:p>
          <a:p>
            <a:pPr defTabSz="180000" fontAlgn="base" latinLnBrk="0"/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1398243"/>
            <a:ext cx="4211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원의 면적을 구하는 프로그램을 작성해보자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61461" y="5373216"/>
            <a:ext cx="5942785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원의 면적 </a:t>
            </a:r>
            <a:r>
              <a:rPr lang="en-US" altLang="ko-KR" sz="1600" dirty="0"/>
              <a:t>= 314.0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360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타입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자동 타입 변환</a:t>
            </a:r>
            <a:endParaRPr lang="en-US" altLang="ko-KR" dirty="0"/>
          </a:p>
          <a:p>
            <a:pPr lvl="1"/>
            <a:r>
              <a:rPr lang="ko-KR" altLang="en-US" dirty="0"/>
              <a:t>작은 타입은 큰 타입으로 자동 변환</a:t>
            </a:r>
            <a:endParaRPr lang="en-US" altLang="ko-KR" dirty="0"/>
          </a:p>
          <a:p>
            <a:pPr lvl="2"/>
            <a:r>
              <a:rPr lang="ko-KR" altLang="en-US" dirty="0"/>
              <a:t>컴파일러에 의해 이루어짐</a:t>
            </a:r>
            <a:endParaRPr lang="en-US" altLang="ko-KR" dirty="0"/>
          </a:p>
          <a:p>
            <a:pPr lvl="1"/>
            <a:r>
              <a:rPr lang="ko-KR" altLang="en-US" dirty="0" err="1"/>
              <a:t>치환문</a:t>
            </a:r>
            <a:r>
              <a:rPr lang="en-US" altLang="ko-KR" dirty="0"/>
              <a:t>(=)</a:t>
            </a:r>
            <a:r>
              <a:rPr lang="ko-KR" altLang="en-US" dirty="0"/>
              <a:t>이나 수식 내에서 타입이 일치하지 않을 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403648" y="4052513"/>
            <a:ext cx="1898045" cy="1109106"/>
            <a:chOff x="6316868" y="4267352"/>
            <a:chExt cx="1898045" cy="1109106"/>
          </a:xfrm>
        </p:grpSpPr>
        <p:sp>
          <p:nvSpPr>
            <p:cNvPr id="23" name="TextBox 22"/>
            <p:cNvSpPr txBox="1"/>
            <p:nvPr/>
          </p:nvSpPr>
          <p:spPr>
            <a:xfrm>
              <a:off x="7086419" y="4267352"/>
              <a:ext cx="49819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2 5</a:t>
              </a:r>
              <a:endParaRPr lang="ko-KR" alt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52551" y="4313519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32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비트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60232" y="5037904"/>
              <a:ext cx="92438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/>
                <a:t>0 0 2 5</a:t>
              </a:r>
              <a:endParaRPr lang="ko-KR" alt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16868" y="5037904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m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52552" y="507818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64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비트</a:t>
              </a: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7161765" y="4676965"/>
              <a:ext cx="359590" cy="360939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339144" y="3580952"/>
            <a:ext cx="605374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long </a:t>
            </a:r>
            <a:r>
              <a:rPr lang="en-US" altLang="ko-KR" sz="1400" b="1" dirty="0"/>
              <a:t>m = 25</a:t>
            </a:r>
            <a:r>
              <a:rPr lang="en-US" altLang="ko-KR" sz="1400" dirty="0"/>
              <a:t>; // 25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25</a:t>
            </a:r>
            <a:r>
              <a:rPr lang="ko-KR" altLang="en-US" sz="1400" dirty="0"/>
              <a:t>가 </a:t>
            </a:r>
            <a:r>
              <a:rPr lang="en-US" altLang="ko-KR" sz="1400" dirty="0"/>
              <a:t>long </a:t>
            </a:r>
            <a:r>
              <a:rPr lang="ko-KR" altLang="en-US" sz="1400" dirty="0"/>
              <a:t>타입으로 자동 변환되는 사례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5661248"/>
            <a:ext cx="61332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double d = 3.14 </a:t>
            </a:r>
            <a:r>
              <a:rPr lang="ko-KR" altLang="en-US" sz="1400" dirty="0"/>
              <a:t>* </a:t>
            </a:r>
            <a:r>
              <a:rPr lang="en-US" altLang="ko-KR" sz="1400" b="1" dirty="0"/>
              <a:t>10</a:t>
            </a:r>
            <a:r>
              <a:rPr lang="en-US" altLang="ko-KR" sz="1400" dirty="0"/>
              <a:t>; // </a:t>
            </a:r>
            <a:r>
              <a:rPr lang="ko-KR" altLang="en-US" sz="1400" dirty="0"/>
              <a:t>실수 연산을 하기 위해 </a:t>
            </a:r>
            <a:r>
              <a:rPr lang="en-US" altLang="ko-KR" sz="1400" dirty="0"/>
              <a:t>10</a:t>
            </a:r>
            <a:r>
              <a:rPr lang="ko-KR" altLang="en-US" sz="1400" dirty="0"/>
              <a:t>이 </a:t>
            </a:r>
            <a:r>
              <a:rPr lang="en-US" altLang="ko-KR" sz="1400" dirty="0"/>
              <a:t>10.0</a:t>
            </a:r>
            <a:r>
              <a:rPr lang="ko-KR" altLang="en-US" sz="1400" dirty="0"/>
              <a:t>으로 자동 변환</a:t>
            </a:r>
            <a:endParaRPr lang="en-US" altLang="ko-KR" sz="1400" dirty="0"/>
          </a:p>
          <a:p>
            <a:r>
              <a:rPr lang="en-US" altLang="ko-KR" sz="1400" dirty="0"/>
              <a:t>		// </a:t>
            </a:r>
            <a:r>
              <a:rPr lang="ko-KR" altLang="en-US" sz="1400" dirty="0"/>
              <a:t>다른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피연산자</a:t>
            </a:r>
            <a:r>
              <a:rPr lang="ko-KR" altLang="en-US" sz="1400" dirty="0"/>
              <a:t> </a:t>
            </a:r>
            <a:r>
              <a:rPr lang="en-US" altLang="ko-KR" sz="1400" dirty="0"/>
              <a:t>3.14</a:t>
            </a:r>
            <a:r>
              <a:rPr lang="ko-KR" altLang="en-US" sz="1400" dirty="0"/>
              <a:t>가</a:t>
            </a:r>
            <a:r>
              <a:rPr lang="en-US" altLang="ko-KR" sz="1400" dirty="0"/>
              <a:t> </a:t>
            </a:r>
            <a:r>
              <a:rPr lang="ko-KR" altLang="en-US" sz="1400" dirty="0"/>
              <a:t>실수이기 때문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33148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강제 타입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자동 타입 변환이 안 되는 경우 </a:t>
            </a:r>
            <a:r>
              <a:rPr lang="en-US" altLang="ko-KR" sz="2000" dirty="0"/>
              <a:t>: </a:t>
            </a:r>
            <a:r>
              <a:rPr lang="ko-KR" altLang="en-US" sz="2000" dirty="0"/>
              <a:t>큰 타입이 </a:t>
            </a:r>
            <a:r>
              <a:rPr lang="ko-KR" altLang="en-US" sz="2000" dirty="0" err="1"/>
              <a:t>작은타입으로</a:t>
            </a:r>
            <a:r>
              <a:rPr lang="ko-KR" altLang="en-US" sz="2000" dirty="0"/>
              <a:t> 변환할 때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강제 타입 변환</a:t>
            </a:r>
            <a:endParaRPr lang="en-US" altLang="ko-KR" sz="2000" dirty="0"/>
          </a:p>
          <a:p>
            <a:pPr lvl="1"/>
            <a:r>
              <a:rPr lang="ko-KR" altLang="en-US" sz="1800" dirty="0"/>
              <a:t>개발자가 필요하여 강제로 타입 변환을 지시</a:t>
            </a:r>
            <a:endParaRPr lang="en-US" altLang="ko-KR" sz="1800" dirty="0"/>
          </a:p>
          <a:p>
            <a:pPr lvl="2"/>
            <a:r>
              <a:rPr lang="en-US" altLang="ko-KR" sz="1600" dirty="0"/>
              <a:t>() </a:t>
            </a:r>
            <a:r>
              <a:rPr lang="ko-KR" altLang="en-US" sz="1600" dirty="0"/>
              <a:t>안에 변환할 타입 지정</a:t>
            </a:r>
            <a:endParaRPr lang="en-US" altLang="ko-KR" sz="1600" dirty="0"/>
          </a:p>
          <a:p>
            <a:pPr lvl="1"/>
            <a:r>
              <a:rPr lang="ko-KR" altLang="en-US" sz="1800" dirty="0"/>
              <a:t>강제 변환은 값 손실 우려</a:t>
            </a:r>
            <a:endParaRPr lang="en-US" altLang="ko-KR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0730" y="2020080"/>
            <a:ext cx="532027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n = 300;</a:t>
            </a:r>
          </a:p>
          <a:p>
            <a:r>
              <a:rPr lang="en-US" altLang="ko-KR" sz="1400" dirty="0"/>
              <a:t>byte </a:t>
            </a:r>
            <a:r>
              <a:rPr lang="en-US" altLang="ko-KR" sz="1400" b="1" dirty="0"/>
              <a:t>b = n</a:t>
            </a:r>
            <a:r>
              <a:rPr lang="en-US" altLang="ko-KR" sz="1400" dirty="0"/>
              <a:t>; 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타입이 </a:t>
            </a:r>
            <a:r>
              <a:rPr lang="en-US" altLang="ko-KR" sz="1400" dirty="0"/>
              <a:t>byte</a:t>
            </a:r>
            <a:r>
              <a:rPr lang="ko-KR" altLang="en-US" sz="1400" dirty="0"/>
              <a:t>로 </a:t>
            </a:r>
            <a:r>
              <a:rPr lang="ko-KR" altLang="en-US" sz="1400" b="1" dirty="0"/>
              <a:t>자동 변환 안 됨</a:t>
            </a:r>
            <a:endParaRPr lang="en-US" altLang="ko-KR" sz="1400" b="1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48025"/>
            <a:ext cx="4048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모서리가 둥근 사각형 설명선 25"/>
          <p:cNvSpPr/>
          <p:nvPr/>
        </p:nvSpPr>
        <p:spPr>
          <a:xfrm>
            <a:off x="1343587" y="2738856"/>
            <a:ext cx="3679269" cy="306467"/>
          </a:xfrm>
          <a:prstGeom prst="wedgeRoundRectCallout">
            <a:avLst>
              <a:gd name="adj1" fmla="val -37923"/>
              <a:gd name="adj2" fmla="val -1272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b="1" dirty="0"/>
              <a:t>강제 타입 변환</a:t>
            </a:r>
            <a:r>
              <a:rPr lang="ko-KR" altLang="en-US" sz="1200" dirty="0"/>
              <a:t>하려면</a:t>
            </a:r>
            <a:r>
              <a:rPr lang="en-US" altLang="ko-KR" sz="1200" dirty="0"/>
              <a:t>, byte b = (</a:t>
            </a:r>
            <a:r>
              <a:rPr lang="en-US" altLang="ko-KR" sz="1200" b="1" dirty="0">
                <a:solidFill>
                  <a:srgbClr val="FF0000"/>
                </a:solidFill>
              </a:rPr>
              <a:t>byte</a:t>
            </a:r>
            <a:r>
              <a:rPr lang="en-US" altLang="ko-KR" sz="1200" dirty="0"/>
              <a:t>)n; </a:t>
            </a:r>
            <a:r>
              <a:rPr lang="ko-KR" altLang="en-US" sz="1200" dirty="0"/>
              <a:t>로 수정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108873" y="4484435"/>
            <a:ext cx="7011569" cy="2112917"/>
            <a:chOff x="1108873" y="4385335"/>
            <a:chExt cx="7011569" cy="2112917"/>
          </a:xfrm>
        </p:grpSpPr>
        <p:sp>
          <p:nvSpPr>
            <p:cNvPr id="8" name="직사각형 7"/>
            <p:cNvSpPr/>
            <p:nvPr/>
          </p:nvSpPr>
          <p:spPr>
            <a:xfrm>
              <a:off x="1108873" y="4385429"/>
              <a:ext cx="4001220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byte b = (</a:t>
              </a:r>
              <a:r>
                <a:rPr lang="en-US" altLang="ko-KR" sz="1600" b="1" dirty="0">
                  <a:solidFill>
                    <a:srgbClr val="FF0000"/>
                  </a:solidFill>
                </a:rPr>
                <a:t>byte</a:t>
              </a:r>
              <a:r>
                <a:rPr lang="en-US" altLang="ko-KR" sz="1600" dirty="0"/>
                <a:t>)</a:t>
              </a:r>
              <a:r>
                <a:rPr lang="en-US" altLang="ko-KR" sz="1600" b="1" dirty="0"/>
                <a:t>n</a:t>
              </a:r>
              <a:r>
                <a:rPr lang="en-US" altLang="ko-KR" sz="1600" dirty="0"/>
                <a:t>; </a:t>
              </a:r>
              <a:r>
                <a:rPr lang="ko-KR" altLang="en-US" sz="1600" dirty="0"/>
                <a:t>에 따른 손실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08873" y="4941169"/>
              <a:ext cx="4001220" cy="1296143"/>
              <a:chOff x="3801838" y="4437112"/>
              <a:chExt cx="4001220" cy="1296143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3801838" y="4505720"/>
                <a:ext cx="4001220" cy="1128484"/>
                <a:chOff x="3801838" y="4505720"/>
                <a:chExt cx="4001220" cy="1128484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5009582" y="4525099"/>
                  <a:ext cx="1337226" cy="3385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/>
                    <a:t>0x0000</a:t>
                  </a:r>
                  <a:r>
                    <a:rPr lang="en-US" altLang="ko-KR" sz="1600" b="1" dirty="0"/>
                    <a:t>012C</a:t>
                  </a:r>
                  <a:endParaRPr lang="ko-KR" altLang="en-US" sz="1600" b="1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608779" y="4505720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/>
                    <a:t>n</a:t>
                  </a:r>
                  <a:endParaRPr lang="ko-KR" altLang="en-US" sz="16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423834" y="4555876"/>
                  <a:ext cx="66236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32</a:t>
                  </a:r>
                  <a:r>
                    <a:rPr lang="ko-KR" alt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비트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689575" y="5295650"/>
                  <a:ext cx="644728" cy="3385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/>
                    <a:t>0x</a:t>
                  </a:r>
                  <a:r>
                    <a:rPr lang="en-US" altLang="ko-KR" sz="1600" b="1" dirty="0"/>
                    <a:t>2C</a:t>
                  </a:r>
                  <a:endParaRPr lang="ko-KR" altLang="en-US" sz="1600" b="1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603969" y="5274750"/>
                  <a:ext cx="3080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/>
                    <a:t>b</a:t>
                  </a:r>
                  <a:endParaRPr lang="ko-KR" altLang="en-US" sz="16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423834" y="5326427"/>
                  <a:ext cx="5774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8</a:t>
                  </a:r>
                  <a:r>
                    <a:rPr lang="ko-KR" alt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비트</a:t>
                  </a:r>
                </a:p>
              </p:txBody>
            </p:sp>
            <p:sp>
              <p:nvSpPr>
                <p:cNvPr id="34" name="아래쪽 화살표 33"/>
                <p:cNvSpPr/>
                <p:nvPr/>
              </p:nvSpPr>
              <p:spPr>
                <a:xfrm>
                  <a:off x="5689575" y="4916204"/>
                  <a:ext cx="542788" cy="360939"/>
                </a:xfrm>
                <a:prstGeom prst="downArrow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" name="직사각형 4"/>
                <p:cNvSpPr/>
                <p:nvPr/>
              </p:nvSpPr>
              <p:spPr>
                <a:xfrm>
                  <a:off x="3801838" y="4536497"/>
                  <a:ext cx="80182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200" dirty="0"/>
                    <a:t>정수 </a:t>
                  </a:r>
                  <a:r>
                    <a:rPr lang="en-US" altLang="ko-KR" sz="1200" dirty="0">
                      <a:solidFill>
                        <a:srgbClr val="FF0000"/>
                      </a:solidFill>
                    </a:rPr>
                    <a:t>300</a:t>
                  </a:r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7086195" y="5326427"/>
                  <a:ext cx="71686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200" dirty="0"/>
                    <a:t>정수 </a:t>
                  </a:r>
                  <a:r>
                    <a:rPr lang="en-US" altLang="ko-KR" sz="1200" dirty="0">
                      <a:solidFill>
                        <a:srgbClr val="FF0000"/>
                      </a:solidFill>
                    </a:rPr>
                    <a:t>44</a:t>
                  </a:r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" name="모서리가 둥근 직사각형 11"/>
              <p:cNvSpPr/>
              <p:nvPr/>
            </p:nvSpPr>
            <p:spPr>
              <a:xfrm>
                <a:off x="3801838" y="4437112"/>
                <a:ext cx="4001220" cy="129614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5508104" y="4385335"/>
              <a:ext cx="2592288" cy="584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double d = 1.9;</a:t>
              </a:r>
            </a:p>
            <a:p>
              <a:r>
                <a:rPr lang="en-US" altLang="ko-KR" sz="1600" dirty="0" err="1"/>
                <a:t>int</a:t>
              </a:r>
              <a:r>
                <a:rPr lang="en-US" altLang="ko-KR" sz="1600" dirty="0"/>
                <a:t> n = (</a:t>
              </a:r>
              <a:r>
                <a:rPr lang="en-US" altLang="ko-KR" sz="1600" b="1" dirty="0" err="1">
                  <a:solidFill>
                    <a:srgbClr val="FF0000"/>
                  </a:solidFill>
                </a:rPr>
                <a:t>int</a:t>
              </a:r>
              <a:r>
                <a:rPr lang="en-US" altLang="ko-KR" sz="1600" dirty="0"/>
                <a:t>)d;  // n = 1</a:t>
              </a:r>
            </a:p>
          </p:txBody>
        </p:sp>
        <p:sp>
          <p:nvSpPr>
            <p:cNvPr id="35" name="모서리가 둥근 사각형 설명선 34"/>
            <p:cNvSpPr/>
            <p:nvPr/>
          </p:nvSpPr>
          <p:spPr>
            <a:xfrm>
              <a:off x="6444208" y="5442406"/>
              <a:ext cx="1676234" cy="510778"/>
            </a:xfrm>
            <a:prstGeom prst="wedgeRoundRectCallout">
              <a:avLst>
                <a:gd name="adj1" fmla="val -52256"/>
                <a:gd name="adj2" fmla="val -15267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ko-KR" altLang="en-US" sz="1200" dirty="0"/>
                <a:t>강제 타입 변환으로 </a:t>
              </a:r>
              <a:endParaRPr lang="en-US" altLang="ko-KR" sz="1200" dirty="0"/>
            </a:p>
            <a:p>
              <a:r>
                <a:rPr lang="ko-KR" altLang="en-US" sz="1200" dirty="0" err="1"/>
                <a:t>소숫점</a:t>
              </a:r>
              <a:r>
                <a:rPr lang="ko-KR" altLang="en-US" sz="1200" dirty="0"/>
                <a:t> 이하 </a:t>
              </a:r>
              <a:r>
                <a:rPr lang="en-US" altLang="ko-KR" sz="1200" dirty="0"/>
                <a:t>0.9 </a:t>
              </a:r>
              <a:r>
                <a:rPr lang="ko-KR" altLang="en-US" sz="1200" dirty="0"/>
                <a:t>손실</a:t>
              </a:r>
            </a:p>
          </p:txBody>
        </p:sp>
        <p:sp>
          <p:nvSpPr>
            <p:cNvPr id="23" name="모서리가 둥근 사각형 설명선 22"/>
            <p:cNvSpPr/>
            <p:nvPr/>
          </p:nvSpPr>
          <p:spPr>
            <a:xfrm>
              <a:off x="5089515" y="6191785"/>
              <a:ext cx="1232370" cy="306467"/>
            </a:xfrm>
            <a:prstGeom prst="wedgeRoundRectCallout">
              <a:avLst>
                <a:gd name="adj1" fmla="val -56203"/>
                <a:gd name="adj2" fmla="val -9712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44 = 300%256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0988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2-3 : </a:t>
            </a:r>
            <a:r>
              <a:rPr lang="ko-KR" altLang="en-US" dirty="0"/>
              <a:t>타입 변환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395" y="1340768"/>
            <a:ext cx="5525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타입 변환과 강제 타입 변환의 이해를 위한 예제이다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소스의 실행 결과는 무엇인가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192665"/>
            <a:ext cx="514353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TypeConversion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byte b = 127;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100;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b+i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(10/4);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(10.0/4);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b="1" dirty="0"/>
              <a:t>(char)0x12340041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((byte)(</a:t>
            </a:r>
            <a:r>
              <a:rPr lang="en-US" altLang="ko-KR" sz="1400" dirty="0" err="1"/>
              <a:t>b+i</a:t>
            </a:r>
            <a:r>
              <a:rPr lang="en-US" altLang="ko-KR" sz="1400" dirty="0"/>
              <a:t>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)2.9 + 1.8);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)(2.9 + 1.8));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)2.9 +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)1.8);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267" y="3700770"/>
            <a:ext cx="654551" cy="181588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227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2.5</a:t>
            </a:r>
          </a:p>
          <a:p>
            <a:r>
              <a:rPr lang="en-US" altLang="ko-KR" sz="1400" dirty="0"/>
              <a:t>A</a:t>
            </a:r>
          </a:p>
          <a:p>
            <a:r>
              <a:rPr lang="en-US" altLang="ko-KR" sz="1400" dirty="0"/>
              <a:t>-29</a:t>
            </a:r>
          </a:p>
          <a:p>
            <a:r>
              <a:rPr lang="en-US" altLang="ko-KR" sz="1400" dirty="0"/>
              <a:t>3.8</a:t>
            </a:r>
          </a:p>
          <a:p>
            <a:r>
              <a:rPr lang="en-US" altLang="ko-KR" sz="1400" dirty="0"/>
              <a:t>4</a:t>
            </a:r>
          </a:p>
          <a:p>
            <a:r>
              <a:rPr lang="en-US" altLang="ko-KR" sz="1400" dirty="0"/>
              <a:t>3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352331" y="3284984"/>
            <a:ext cx="3896833" cy="694804"/>
            <a:chOff x="3352331" y="3284984"/>
            <a:chExt cx="3896833" cy="694804"/>
          </a:xfrm>
        </p:grpSpPr>
        <p:sp>
          <p:nvSpPr>
            <p:cNvPr id="8" name="모서리가 둥근 사각형 설명선 7"/>
            <p:cNvSpPr/>
            <p:nvPr/>
          </p:nvSpPr>
          <p:spPr>
            <a:xfrm>
              <a:off x="3352331" y="3284984"/>
              <a:ext cx="3896833" cy="306467"/>
            </a:xfrm>
            <a:prstGeom prst="wedgeRoundRectCallout">
              <a:avLst>
                <a:gd name="adj1" fmla="val -32190"/>
                <a:gd name="adj2" fmla="val 2190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강제 타입 변환 결과 </a:t>
              </a:r>
              <a:r>
                <a:rPr lang="en-US" altLang="ko-KR" sz="1200" dirty="0"/>
                <a:t>\u0041</a:t>
              </a:r>
              <a:r>
                <a:rPr lang="ko-KR" altLang="en-US" sz="1200" dirty="0"/>
                <a:t>이 되며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문자 </a:t>
              </a:r>
              <a:r>
                <a:rPr lang="en-US" altLang="ko-KR" sz="1200" dirty="0"/>
                <a:t>A</a:t>
              </a:r>
              <a:r>
                <a:rPr lang="ko-KR" altLang="en-US" sz="1200" dirty="0"/>
                <a:t>의 코드임</a:t>
              </a:r>
            </a:p>
          </p:txBody>
        </p:sp>
        <p:sp>
          <p:nvSpPr>
            <p:cNvPr id="7" name="자유형 6"/>
            <p:cNvSpPr/>
            <p:nvPr/>
          </p:nvSpPr>
          <p:spPr>
            <a:xfrm>
              <a:off x="3448225" y="3564082"/>
              <a:ext cx="380825" cy="415706"/>
            </a:xfrm>
            <a:custGeom>
              <a:avLst/>
              <a:gdLst>
                <a:gd name="connsiteX0" fmla="*/ 271720 w 380825"/>
                <a:gd name="connsiteY0" fmla="*/ 25977 h 415706"/>
                <a:gd name="connsiteX1" fmla="*/ 1557 w 380825"/>
                <a:gd name="connsiteY1" fmla="*/ 415636 h 415706"/>
                <a:gd name="connsiteX2" fmla="*/ 380825 w 380825"/>
                <a:gd name="connsiteY2" fmla="*/ 0 h 41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825" h="415706">
                  <a:moveTo>
                    <a:pt x="271720" y="25977"/>
                  </a:moveTo>
                  <a:cubicBezTo>
                    <a:pt x="127546" y="222971"/>
                    <a:pt x="-16627" y="419966"/>
                    <a:pt x="1557" y="415636"/>
                  </a:cubicBezTo>
                  <a:cubicBezTo>
                    <a:pt x="19741" y="411307"/>
                    <a:pt x="200283" y="205653"/>
                    <a:pt x="380825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35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ko-KR">
                <a:ea typeface="굴림" charset="-127"/>
              </a:rPr>
              <a:t>Java Program Structure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38263" y="2267421"/>
            <a:ext cx="353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Courier New" pitchFamily="49" charset="0"/>
                <a:ea typeface="굴림" charset="-127"/>
              </a:rPr>
              <a:t>public class MyProgram</a:t>
            </a:r>
            <a:endParaRPr lang="en-US" altLang="ko-KR">
              <a:latin typeface="Courier New" pitchFamily="49" charset="0"/>
              <a:ea typeface="굴림" charset="-127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338263" y="2648421"/>
            <a:ext cx="3365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Courier New" pitchFamily="49" charset="0"/>
                <a:ea typeface="굴림" charset="-127"/>
              </a:rPr>
              <a:t>{</a:t>
            </a: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r>
              <a:rPr lang="en-US" altLang="ko-KR" sz="2000" b="1">
                <a:latin typeface="Courier New" pitchFamily="49" charset="0"/>
                <a:ea typeface="굴림" charset="-127"/>
              </a:rPr>
              <a:t>}</a:t>
            </a:r>
            <a:endParaRPr lang="en-US" altLang="ko-KR">
              <a:latin typeface="Times New Roman" pitchFamily="18" charset="0"/>
              <a:ea typeface="굴림" charset="-127"/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338263" y="1880071"/>
            <a:ext cx="445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rgbClr val="008000"/>
                </a:solidFill>
                <a:latin typeface="Courier New" pitchFamily="49" charset="0"/>
                <a:ea typeface="굴림" charset="-127"/>
              </a:rPr>
              <a:t>//  comments about the class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1808163" y="3616796"/>
            <a:ext cx="612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Courier New" pitchFamily="49" charset="0"/>
                <a:ea typeface="굴림" charset="-127"/>
              </a:rPr>
              <a:t>public static void main (String[] args)</a:t>
            </a:r>
            <a:endParaRPr lang="en-US" altLang="ko-KR">
              <a:latin typeface="Courier New" pitchFamily="49" charset="0"/>
              <a:ea typeface="굴림" charset="-127"/>
            </a:endParaRP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1763713" y="4073996"/>
            <a:ext cx="3365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Courier New" pitchFamily="49" charset="0"/>
                <a:ea typeface="굴림" charset="-127"/>
              </a:rPr>
              <a:t>{</a:t>
            </a: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endParaRPr lang="en-US" altLang="ko-KR" sz="2000" b="1">
              <a:latin typeface="Courier New" pitchFamily="49" charset="0"/>
              <a:ea typeface="굴림" charset="-127"/>
            </a:endParaRPr>
          </a:p>
          <a:p>
            <a:r>
              <a:rPr lang="en-US" altLang="ko-KR" sz="2000" b="1">
                <a:latin typeface="Courier New" pitchFamily="49" charset="0"/>
                <a:ea typeface="굴림" charset="-127"/>
              </a:rPr>
              <a:t>}</a:t>
            </a:r>
            <a:endParaRPr lang="en-US" altLang="ko-KR">
              <a:latin typeface="Times New Roman" pitchFamily="18" charset="0"/>
              <a:ea typeface="굴림" charset="-127"/>
            </a:endParaRP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763713" y="3159596"/>
            <a:ext cx="460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rgbClr val="008000"/>
                </a:solidFill>
                <a:latin typeface="Courier New" pitchFamily="49" charset="0"/>
                <a:ea typeface="굴림" charset="-127"/>
              </a:rPr>
              <a:t>//  comments about the method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6335713" y="4369271"/>
            <a:ext cx="2046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hlink"/>
                </a:solidFill>
                <a:latin typeface="Arial Unicode MS" pitchFamily="34" charset="-128"/>
                <a:ea typeface="굴림" charset="-127"/>
              </a:rPr>
              <a:t>method header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2982913" y="4521671"/>
            <a:ext cx="1817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hlink"/>
                </a:solidFill>
                <a:latin typeface="Arial Unicode MS" pitchFamily="34" charset="-128"/>
                <a:ea typeface="굴림" charset="-127"/>
              </a:rPr>
              <a:t>method body</a:t>
            </a:r>
          </a:p>
        </p:txBody>
      </p:sp>
      <p:sp>
        <p:nvSpPr>
          <p:cNvPr id="80912" name="AutoShape 16"/>
          <p:cNvSpPr>
            <a:spLocks/>
          </p:cNvSpPr>
          <p:nvPr/>
        </p:nvSpPr>
        <p:spPr bwMode="auto">
          <a:xfrm>
            <a:off x="2449513" y="4242271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 flipH="1" flipV="1">
            <a:off x="5497513" y="4013671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 autoUpdateAnimBg="0"/>
      <p:bldP spid="80908" grpId="0" autoUpdateAnimBg="0"/>
      <p:bldP spid="80909" grpId="0" autoUpdateAnimBg="0"/>
      <p:bldP spid="80910" grpId="0" autoUpdateAnimBg="0"/>
      <p:bldP spid="80911" grpId="0" autoUpdateAnimBg="0"/>
      <p:bldP spid="80912" grpId="0" animBg="1"/>
      <p:bldP spid="809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Structure of a Java program</a:t>
            </a:r>
          </a:p>
        </p:txBody>
      </p:sp>
      <p:sp>
        <p:nvSpPr>
          <p:cNvPr id="347139" name="Rectangle 3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altLang="ko-KR" sz="2000" dirty="0">
                <a:latin typeface="Courier New" pitchFamily="49" charset="0"/>
              </a:rPr>
              <a:t>public class </a:t>
            </a:r>
            <a:r>
              <a:rPr lang="en-GB" altLang="ko-KR" sz="2000" b="1" dirty="0"/>
              <a:t>name</a:t>
            </a:r>
            <a:r>
              <a:rPr lang="en-GB" altLang="ko-KR" sz="2000" dirty="0"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altLang="ko-KR" sz="2000" dirty="0">
                <a:latin typeface="Courier New" pitchFamily="49" charset="0"/>
              </a:rPr>
              <a:t>    public static void main(String[] </a:t>
            </a:r>
            <a:r>
              <a:rPr lang="en-GB" altLang="ko-KR" sz="2000" dirty="0" err="1">
                <a:latin typeface="Courier New" pitchFamily="49" charset="0"/>
              </a:rPr>
              <a:t>args</a:t>
            </a:r>
            <a:r>
              <a:rPr lang="en-GB" altLang="ko-KR" sz="2000" dirty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</a:t>
            </a:r>
            <a:r>
              <a:rPr lang="en-GB" altLang="ko-KR" sz="2000" b="1" dirty="0"/>
              <a:t>statement</a:t>
            </a:r>
            <a:r>
              <a: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</a:t>
            </a:r>
            <a:r>
              <a:rPr lang="en-GB" altLang="ko-KR" sz="2000" b="1" dirty="0"/>
              <a:t>statement</a:t>
            </a:r>
            <a:r>
              <a: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</a:t>
            </a:r>
            <a:r>
              <a: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</a:t>
            </a:r>
            <a:r>
              <a:rPr lang="en-GB" altLang="ko-KR" sz="2000" b="1" dirty="0"/>
              <a:t>statement</a:t>
            </a:r>
            <a:r>
              <a:rPr lang="en-GB" altLang="ko-K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altLang="ko-KR" sz="2000" dirty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GB" altLang="ko-KR" sz="2000" dirty="0"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endParaRPr lang="en-GB" altLang="ko-KR" sz="18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endParaRPr lang="en-GB" altLang="ko-KR" sz="1800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endParaRPr lang="en-GB" altLang="ko-KR" sz="1800" dirty="0">
              <a:latin typeface="Courier New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GB" altLang="ko-KR" dirty="0"/>
              <a:t>Every executable Java program consists of a </a:t>
            </a:r>
            <a:r>
              <a:rPr lang="en-GB" altLang="ko-KR" b="1" dirty="0"/>
              <a:t>class</a:t>
            </a:r>
            <a:r>
              <a:rPr lang="en-GB" altLang="ko-KR" dirty="0"/>
              <a:t>,</a:t>
            </a:r>
          </a:p>
          <a:p>
            <a:pPr lvl="1" eaLnBrk="1" hangingPunct="1">
              <a:lnSpc>
                <a:spcPct val="120000"/>
              </a:lnSpc>
            </a:pPr>
            <a:r>
              <a:rPr lang="en-GB" altLang="ko-KR" dirty="0"/>
              <a:t>that contains a </a:t>
            </a:r>
            <a:r>
              <a:rPr lang="en-GB" altLang="ko-KR" b="1" dirty="0"/>
              <a:t>method</a:t>
            </a:r>
            <a:r>
              <a:rPr lang="en-GB" altLang="ko-KR" dirty="0"/>
              <a:t> named </a:t>
            </a:r>
            <a:r>
              <a:rPr lang="en-GB" altLang="ko-KR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main</a:t>
            </a:r>
            <a:r>
              <a:rPr lang="en-GB" altLang="ko-KR" sz="2800" dirty="0"/>
              <a:t>,</a:t>
            </a:r>
            <a:endParaRPr lang="en-GB" altLang="ko-KR" dirty="0"/>
          </a:p>
          <a:p>
            <a:pPr lvl="2" eaLnBrk="1" hangingPunct="1">
              <a:lnSpc>
                <a:spcPct val="120000"/>
              </a:lnSpc>
            </a:pPr>
            <a:r>
              <a:rPr lang="en-GB" altLang="ko-KR" dirty="0"/>
              <a:t>that contains the </a:t>
            </a:r>
            <a:r>
              <a:rPr lang="en-GB" altLang="ko-KR" b="1" dirty="0"/>
              <a:t>statements</a:t>
            </a:r>
            <a:r>
              <a:rPr lang="en-GB" altLang="ko-KR" dirty="0"/>
              <a:t> (commands) to be executed.</a:t>
            </a:r>
            <a:endParaRPr lang="en-US" altLang="ko-KR" dirty="0"/>
          </a:p>
        </p:txBody>
      </p:sp>
      <p:grpSp>
        <p:nvGrpSpPr>
          <p:cNvPr id="10244" name="Group 14"/>
          <p:cNvGrpSpPr>
            <a:grpSpLocks/>
          </p:cNvGrpSpPr>
          <p:nvPr/>
        </p:nvGrpSpPr>
        <p:grpSpPr bwMode="auto">
          <a:xfrm>
            <a:off x="2931741" y="1396008"/>
            <a:ext cx="3503613" cy="600075"/>
            <a:chOff x="1871" y="752"/>
            <a:chExt cx="2207" cy="378"/>
          </a:xfrm>
        </p:grpSpPr>
        <p:sp>
          <p:nvSpPr>
            <p:cNvPr id="10251" name="Text Box 6"/>
            <p:cNvSpPr txBox="1">
              <a:spLocks noChangeArrowheads="1"/>
            </p:cNvSpPr>
            <p:nvPr/>
          </p:nvSpPr>
          <p:spPr bwMode="auto">
            <a:xfrm>
              <a:off x="2544" y="752"/>
              <a:ext cx="1534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 eaLnBrk="0" hangingPunct="0"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b="1" dirty="0"/>
                <a:t>class</a:t>
              </a:r>
              <a:r>
                <a:rPr lang="en-US" altLang="ko-KR" dirty="0"/>
                <a:t>: a program</a:t>
              </a:r>
            </a:p>
          </p:txBody>
        </p:sp>
        <p:sp>
          <p:nvSpPr>
            <p:cNvPr id="10252" name="Line 7"/>
            <p:cNvSpPr>
              <a:spLocks noChangeShapeType="1"/>
            </p:cNvSpPr>
            <p:nvPr/>
          </p:nvSpPr>
          <p:spPr bwMode="auto">
            <a:xfrm flipH="1">
              <a:off x="1871" y="861"/>
              <a:ext cx="673" cy="269"/>
            </a:xfrm>
            <a:custGeom>
              <a:avLst/>
              <a:gdLst>
                <a:gd name="connsiteX0" fmla="*/ 0 w 930275"/>
                <a:gd name="connsiteY0" fmla="*/ 0 h 203200"/>
                <a:gd name="connsiteX1" fmla="*/ 930275 w 930275"/>
                <a:gd name="connsiteY1" fmla="*/ 203200 h 203200"/>
                <a:gd name="connsiteX0" fmla="*/ 0 w 1068422"/>
                <a:gd name="connsiteY0" fmla="*/ 0 h 426866"/>
                <a:gd name="connsiteX1" fmla="*/ 1068422 w 1068422"/>
                <a:gd name="connsiteY1" fmla="*/ 426866 h 426866"/>
                <a:gd name="connsiteX0" fmla="*/ 0 w 1068422"/>
                <a:gd name="connsiteY0" fmla="*/ 0 h 426866"/>
                <a:gd name="connsiteX1" fmla="*/ 1068422 w 1068422"/>
                <a:gd name="connsiteY1" fmla="*/ 426866 h 42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8422" h="426866">
                  <a:moveTo>
                    <a:pt x="0" y="0"/>
                  </a:moveTo>
                  <a:cubicBezTo>
                    <a:pt x="310092" y="67733"/>
                    <a:pt x="778090" y="286654"/>
                    <a:pt x="1068422" y="4268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99792" y="3798913"/>
            <a:ext cx="5788025" cy="787400"/>
            <a:chOff x="1392" y="2304"/>
            <a:chExt cx="3646" cy="496"/>
          </a:xfrm>
        </p:grpSpPr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1680" y="2544"/>
              <a:ext cx="3358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 eaLnBrk="0" hangingPunct="0"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b="1"/>
                <a:t>statement</a:t>
              </a:r>
              <a:r>
                <a:rPr lang="en-US" altLang="ko-KR"/>
                <a:t>: a command to be executed</a:t>
              </a:r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 flipH="1" flipV="1">
              <a:off x="1392" y="230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434978" y="2583458"/>
            <a:ext cx="3881438" cy="1092200"/>
            <a:chOff x="1392" y="2304"/>
            <a:chExt cx="2445" cy="688"/>
          </a:xfrm>
        </p:grpSpPr>
        <p:sp>
          <p:nvSpPr>
            <p:cNvPr id="10247" name="Text Box 12"/>
            <p:cNvSpPr txBox="1">
              <a:spLocks noChangeArrowheads="1"/>
            </p:cNvSpPr>
            <p:nvPr/>
          </p:nvSpPr>
          <p:spPr bwMode="auto">
            <a:xfrm>
              <a:off x="1680" y="2544"/>
              <a:ext cx="2157" cy="4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1314450" indent="-1314450" eaLnBrk="0" hangingPunct="0"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cs typeface="Times New Roman" pitchFamily="18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ko-KR" b="1"/>
                <a:t>method</a:t>
              </a:r>
              <a:r>
                <a:rPr lang="en-US" altLang="ko-KR"/>
                <a:t>: a named group</a:t>
              </a:r>
              <a:br>
                <a:rPr lang="en-US" altLang="ko-KR"/>
              </a:br>
              <a:r>
                <a:rPr lang="en-US" altLang="ko-KR"/>
                <a:t>of statements</a:t>
              </a:r>
            </a:p>
          </p:txBody>
        </p:sp>
        <p:sp>
          <p:nvSpPr>
            <p:cNvPr id="10248" name="Line 13"/>
            <p:cNvSpPr>
              <a:spLocks noChangeShapeType="1"/>
            </p:cNvSpPr>
            <p:nvPr/>
          </p:nvSpPr>
          <p:spPr bwMode="auto">
            <a:xfrm flipH="1" flipV="1">
              <a:off x="1392" y="230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9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Names and identifiers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ts val="500"/>
              </a:spcBef>
            </a:pPr>
            <a:r>
              <a:rPr lang="en-GB" altLang="ko-KR"/>
              <a:t>You must give your program a name.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buFont typeface="Wingdings 2" pitchFamily="18" charset="2"/>
              <a:buNone/>
            </a:pPr>
            <a:endParaRPr lang="en-GB" altLang="ko-KR" sz="800">
              <a:latin typeface="Courier New" pitchFamily="49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buFont typeface="Wingdings 2" pitchFamily="18" charset="2"/>
              <a:buNone/>
            </a:pPr>
            <a:r>
              <a:rPr lang="en-GB" altLang="ko-KR">
                <a:latin typeface="Courier New" pitchFamily="49" charset="0"/>
              </a:rPr>
              <a:t>public class </a:t>
            </a:r>
            <a:r>
              <a:rPr lang="en-GB" altLang="ko-KR" b="1">
                <a:solidFill>
                  <a:srgbClr val="003399"/>
                </a:solidFill>
                <a:latin typeface="Courier New" pitchFamily="49" charset="0"/>
              </a:rPr>
              <a:t>GangstaRap</a:t>
            </a:r>
            <a:r>
              <a:rPr lang="en-GB" altLang="ko-KR">
                <a:latin typeface="Courier New" pitchFamily="49" charset="0"/>
              </a:rPr>
              <a:t> {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buFont typeface="Wingdings 2" pitchFamily="18" charset="2"/>
              <a:buNone/>
            </a:pPr>
            <a:endParaRPr lang="en-GB" altLang="ko-KR" sz="800">
              <a:latin typeface="Courier New" pitchFamily="49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</a:pPr>
            <a:r>
              <a:rPr lang="en-GB" altLang="ko-KR"/>
              <a:t>Naming convention: capitalize each word (e.g. </a:t>
            </a:r>
            <a:r>
              <a:rPr lang="en-GB" altLang="ko-KR">
                <a:latin typeface="Courier New" pitchFamily="49" charset="0"/>
              </a:rPr>
              <a:t>MyClassName</a:t>
            </a:r>
            <a:r>
              <a:rPr lang="en-GB" altLang="ko-KR"/>
              <a:t>)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</a:pPr>
            <a:r>
              <a:rPr lang="en-GB" altLang="ko-KR"/>
              <a:t>Your program's file must match exactly (</a:t>
            </a:r>
            <a:r>
              <a:rPr lang="en-GB" altLang="ko-KR">
                <a:latin typeface="Courier New" pitchFamily="49" charset="0"/>
              </a:rPr>
              <a:t>GangstaRap.java</a:t>
            </a:r>
            <a:r>
              <a:rPr lang="en-GB" altLang="ko-KR"/>
              <a:t>)</a:t>
            </a:r>
          </a:p>
          <a:p>
            <a:pPr lvl="2" eaLnBrk="1" hangingPunct="1">
              <a:lnSpc>
                <a:spcPct val="110000"/>
              </a:lnSpc>
              <a:spcBef>
                <a:spcPts val="500"/>
              </a:spcBef>
            </a:pPr>
            <a:r>
              <a:rPr lang="en-GB" altLang="ko-KR"/>
              <a:t>includes capitalization (Java is "case-sensitive")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</a:pPr>
            <a:endParaRPr lang="en-GB" altLang="ko-KR" b="1"/>
          </a:p>
          <a:p>
            <a:pPr eaLnBrk="1" hangingPunct="1">
              <a:lnSpc>
                <a:spcPct val="110000"/>
              </a:lnSpc>
              <a:spcBef>
                <a:spcPts val="500"/>
              </a:spcBef>
            </a:pPr>
            <a:r>
              <a:rPr lang="en-GB" altLang="ko-KR" b="1"/>
              <a:t>identifier</a:t>
            </a:r>
            <a:r>
              <a:rPr lang="en-GB" altLang="ko-KR"/>
              <a:t>: A name given to an item in your program.</a:t>
            </a:r>
          </a:p>
          <a:p>
            <a:pPr lvl="1" eaLnBrk="1" hangingPunct="1">
              <a:spcBef>
                <a:spcPts val="450"/>
              </a:spcBef>
            </a:pPr>
            <a:r>
              <a:rPr lang="en-GB" altLang="ko-KR"/>
              <a:t>must start with a letter or </a:t>
            </a:r>
            <a:r>
              <a:rPr lang="en-GB" altLang="ko-KR">
                <a:latin typeface="Courier New" pitchFamily="49" charset="0"/>
              </a:rPr>
              <a:t>_</a:t>
            </a:r>
            <a:r>
              <a:rPr lang="en-GB" altLang="ko-KR"/>
              <a:t> or </a:t>
            </a:r>
            <a:r>
              <a:rPr lang="en-GB" altLang="ko-KR">
                <a:latin typeface="Courier New" pitchFamily="49" charset="0"/>
              </a:rPr>
              <a:t>$</a:t>
            </a:r>
            <a:endParaRPr lang="en-GB" altLang="ko-KR"/>
          </a:p>
          <a:p>
            <a:pPr lvl="1" eaLnBrk="1" hangingPunct="1">
              <a:spcBef>
                <a:spcPts val="450"/>
              </a:spcBef>
            </a:pPr>
            <a:r>
              <a:rPr lang="en-GB" altLang="ko-KR"/>
              <a:t>subsequent characters can be any of those or a number</a:t>
            </a:r>
          </a:p>
          <a:p>
            <a:pPr lvl="2" eaLnBrk="1" hangingPunct="1">
              <a:spcBef>
                <a:spcPts val="450"/>
              </a:spcBef>
            </a:pPr>
            <a:r>
              <a:rPr lang="en-GB" altLang="ko-KR">
                <a:solidFill>
                  <a:srgbClr val="003399"/>
                </a:solidFill>
              </a:rPr>
              <a:t>legal:	</a:t>
            </a:r>
            <a:r>
              <a:rPr lang="en-GB" altLang="ko-KR">
                <a:solidFill>
                  <a:srgbClr val="003399"/>
                </a:solidFill>
                <a:latin typeface="Courier New" pitchFamily="49" charset="0"/>
              </a:rPr>
              <a:t>_myName   TheCure   ANSWER_IS_42   $bling$</a:t>
            </a:r>
          </a:p>
          <a:p>
            <a:pPr lvl="2" eaLnBrk="1" hangingPunct="1">
              <a:spcBef>
                <a:spcPts val="450"/>
              </a:spcBef>
            </a:pPr>
            <a:r>
              <a:rPr lang="en-GB" altLang="ko-KR">
                <a:solidFill>
                  <a:srgbClr val="800000"/>
                </a:solidFill>
              </a:rPr>
              <a:t>illegal:	</a:t>
            </a:r>
            <a:r>
              <a:rPr lang="en-GB" altLang="ko-KR">
                <a:solidFill>
                  <a:srgbClr val="800000"/>
                </a:solidFill>
                <a:latin typeface="Courier New" pitchFamily="49" charset="0"/>
              </a:rPr>
              <a:t>me+u      49ers     side-swipe     Ph.D's </a:t>
            </a:r>
          </a:p>
        </p:txBody>
      </p:sp>
    </p:spTree>
    <p:extLst>
      <p:ext uri="{BB962C8B-B14F-4D97-AF65-F5344CB8AC3E}">
        <p14:creationId xmlns:p14="http://schemas.microsoft.com/office/powerpoint/2010/main" val="28708922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dirty="0"/>
              <a:t>Keywords</a:t>
            </a:r>
            <a:endParaRPr lang="en-US" altLang="ko-KR" dirty="0"/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ts val="600"/>
              </a:spcBef>
            </a:pPr>
            <a:r>
              <a:rPr lang="en-GB" altLang="ko-KR" b="1" dirty="0"/>
              <a:t>keyword</a:t>
            </a:r>
            <a:r>
              <a:rPr lang="en-GB" altLang="ko-KR" dirty="0"/>
              <a:t>: An identifier that you cannot use because it already has a reserved meaning in Java.</a:t>
            </a:r>
          </a:p>
          <a:p>
            <a:pPr lvl="1" eaLnBrk="1" hangingPunct="1">
              <a:buFont typeface="Wingdings 2" pitchFamily="18" charset="2"/>
              <a:buNone/>
            </a:pPr>
            <a:endParaRPr lang="en-GB" altLang="ko-KR" sz="800" dirty="0"/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ko-KR" sz="1600" dirty="0">
                <a:latin typeface="Courier New" pitchFamily="49" charset="0"/>
              </a:rPr>
              <a:t>	abstract    default    if           private      this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ko-KR" sz="1600" dirty="0">
                <a:latin typeface="Courier New" pitchFamily="49" charset="0"/>
              </a:rPr>
              <a:t>	</a:t>
            </a:r>
            <a:r>
              <a:rPr lang="en-GB" altLang="ko-KR" sz="1600" dirty="0" err="1">
                <a:latin typeface="Courier New" pitchFamily="49" charset="0"/>
              </a:rPr>
              <a:t>boolean</a:t>
            </a:r>
            <a:r>
              <a:rPr lang="en-GB" altLang="ko-KR" sz="1600" dirty="0">
                <a:latin typeface="Courier New" pitchFamily="49" charset="0"/>
              </a:rPr>
              <a:t>     do         implements   protected    throw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ko-KR" sz="1600" dirty="0">
                <a:latin typeface="Courier New" pitchFamily="49" charset="0"/>
              </a:rPr>
              <a:t>	break       double     import       </a:t>
            </a:r>
            <a:r>
              <a:rPr lang="en-GB" altLang="ko-KR" sz="1600" b="1" dirty="0">
                <a:latin typeface="Courier New" pitchFamily="49" charset="0"/>
              </a:rPr>
              <a:t>public</a:t>
            </a:r>
            <a:r>
              <a:rPr lang="en-GB" altLang="ko-KR" sz="1600" dirty="0">
                <a:latin typeface="Courier New" pitchFamily="49" charset="0"/>
              </a:rPr>
              <a:t>       throws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ko-KR" sz="1600" dirty="0">
                <a:latin typeface="Courier New" pitchFamily="49" charset="0"/>
              </a:rPr>
              <a:t>	byte        else       </a:t>
            </a:r>
            <a:r>
              <a:rPr lang="en-GB" altLang="ko-KR" sz="1600" dirty="0" err="1">
                <a:latin typeface="Courier New" pitchFamily="49" charset="0"/>
              </a:rPr>
              <a:t>instanceof</a:t>
            </a:r>
            <a:r>
              <a:rPr lang="en-GB" altLang="ko-KR" sz="1600" dirty="0">
                <a:latin typeface="Courier New" pitchFamily="49" charset="0"/>
              </a:rPr>
              <a:t>   return       transient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ko-KR" sz="1600" dirty="0">
                <a:latin typeface="Courier New" pitchFamily="49" charset="0"/>
              </a:rPr>
              <a:t>	case        extends    </a:t>
            </a:r>
            <a:r>
              <a:rPr lang="en-GB" altLang="ko-KR" sz="1600" dirty="0" err="1">
                <a:latin typeface="Courier New" pitchFamily="49" charset="0"/>
              </a:rPr>
              <a:t>int</a:t>
            </a:r>
            <a:r>
              <a:rPr lang="en-GB" altLang="ko-KR" sz="1600" dirty="0">
                <a:latin typeface="Courier New" pitchFamily="49" charset="0"/>
              </a:rPr>
              <a:t>          short        try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ko-KR" sz="1600" dirty="0">
                <a:latin typeface="Courier New" pitchFamily="49" charset="0"/>
              </a:rPr>
              <a:t>	catch       final      interface    </a:t>
            </a:r>
            <a:r>
              <a:rPr lang="en-GB" altLang="ko-KR" sz="1600" b="1" dirty="0">
                <a:latin typeface="Courier New" pitchFamily="49" charset="0"/>
              </a:rPr>
              <a:t>static</a:t>
            </a:r>
            <a:r>
              <a:rPr lang="en-GB" altLang="ko-KR" sz="1600" dirty="0">
                <a:latin typeface="Courier New" pitchFamily="49" charset="0"/>
              </a:rPr>
              <a:t>       </a:t>
            </a:r>
            <a:r>
              <a:rPr lang="en-GB" altLang="ko-KR" sz="1600" b="1" dirty="0">
                <a:latin typeface="Courier New" pitchFamily="49" charset="0"/>
              </a:rPr>
              <a:t>void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ko-KR" sz="1600" dirty="0">
                <a:latin typeface="Courier New" pitchFamily="49" charset="0"/>
              </a:rPr>
              <a:t>	char        finally    long         </a:t>
            </a:r>
            <a:r>
              <a:rPr lang="en-GB" altLang="ko-KR" sz="1600" dirty="0" err="1">
                <a:latin typeface="Courier New" pitchFamily="49" charset="0"/>
              </a:rPr>
              <a:t>strictfp</a:t>
            </a:r>
            <a:r>
              <a:rPr lang="en-GB" altLang="ko-KR" sz="1600" dirty="0">
                <a:latin typeface="Courier New" pitchFamily="49" charset="0"/>
              </a:rPr>
              <a:t>     volatile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ko-KR" sz="1600" b="1" dirty="0">
                <a:latin typeface="Courier New" pitchFamily="49" charset="0"/>
              </a:rPr>
              <a:t>	class</a:t>
            </a:r>
            <a:r>
              <a:rPr lang="en-GB" altLang="ko-KR" sz="1600" dirty="0">
                <a:latin typeface="Courier New" pitchFamily="49" charset="0"/>
              </a:rPr>
              <a:t>       float      native       super        while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ko-KR" sz="1600" dirty="0">
                <a:latin typeface="Courier New" pitchFamily="49" charset="0"/>
              </a:rPr>
              <a:t>	</a:t>
            </a:r>
            <a:r>
              <a:rPr lang="en-GB" altLang="ko-KR" sz="1600" dirty="0" err="1">
                <a:latin typeface="Courier New" pitchFamily="49" charset="0"/>
              </a:rPr>
              <a:t>const</a:t>
            </a:r>
            <a:r>
              <a:rPr lang="en-GB" altLang="ko-KR" sz="1600" dirty="0">
                <a:latin typeface="Courier New" pitchFamily="49" charset="0"/>
              </a:rPr>
              <a:t>       for        new          switch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ko-KR" sz="1600" dirty="0">
                <a:latin typeface="Courier New" pitchFamily="49" charset="0"/>
              </a:rPr>
              <a:t>	continue    </a:t>
            </a:r>
            <a:r>
              <a:rPr lang="en-GB" altLang="ko-KR" sz="1600" dirty="0" err="1">
                <a:latin typeface="Courier New" pitchFamily="49" charset="0"/>
              </a:rPr>
              <a:t>goto</a:t>
            </a:r>
            <a:r>
              <a:rPr lang="en-GB" altLang="ko-KR" sz="1600" dirty="0">
                <a:latin typeface="Courier New" pitchFamily="49" charset="0"/>
              </a:rPr>
              <a:t>       package      synchronized</a:t>
            </a:r>
          </a:p>
          <a:p>
            <a:pPr eaLnBrk="1" hangingPunct="1">
              <a:spcBef>
                <a:spcPts val="400"/>
              </a:spcBef>
              <a:buFont typeface="Wingdings 2" pitchFamily="18" charset="2"/>
              <a:buNone/>
            </a:pPr>
            <a:endParaRPr lang="en-GB" altLang="ko-KR" sz="1000" dirty="0">
              <a:latin typeface="Courier New" pitchFamily="49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GB" altLang="ko-KR" dirty="0"/>
              <a:t>i.e., You may not use </a:t>
            </a:r>
            <a:r>
              <a:rPr lang="en-GB" altLang="ko-KR" dirty="0">
                <a:latin typeface="Courier New" pitchFamily="49" charset="0"/>
              </a:rPr>
              <a:t>char</a:t>
            </a:r>
            <a:r>
              <a:rPr lang="en-GB" altLang="ko-KR" dirty="0"/>
              <a:t> or </a:t>
            </a:r>
            <a:r>
              <a:rPr lang="en-GB" altLang="ko-KR" dirty="0">
                <a:latin typeface="Courier New" pitchFamily="49" charset="0"/>
              </a:rPr>
              <a:t>while</a:t>
            </a:r>
            <a:r>
              <a:rPr lang="en-GB" altLang="ko-KR" dirty="0"/>
              <a:t> for the name of a class.</a:t>
            </a:r>
          </a:p>
          <a:p>
            <a:pPr lvl="1" eaLnBrk="1" hangingPunct="1">
              <a:spcBef>
                <a:spcPts val="600"/>
              </a:spcBef>
            </a:pPr>
            <a:r>
              <a:rPr lang="en-GB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true,false</a:t>
            </a:r>
            <a:r>
              <a:rPr lang="en-GB" altLang="ko-KR" dirty="0"/>
              <a:t> and </a:t>
            </a:r>
            <a:r>
              <a:rPr lang="en-GB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altLang="ko-KR" dirty="0"/>
              <a:t> are not reserved keywords, but still cannot be used as the name of an identifier. </a:t>
            </a:r>
          </a:p>
        </p:txBody>
      </p:sp>
    </p:spTree>
    <p:extLst>
      <p:ext uri="{BB962C8B-B14F-4D97-AF65-F5344CB8AC3E}">
        <p14:creationId xmlns:p14="http://schemas.microsoft.com/office/powerpoint/2010/main" val="4113845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좋은 이름 붙이는 언어 관습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: </a:t>
            </a:r>
            <a:r>
              <a:rPr lang="ko-KR" altLang="en-US" dirty="0" err="1"/>
              <a:t>가독성</a:t>
            </a:r>
            <a:r>
              <a:rPr lang="en-US" altLang="ko-KR" dirty="0"/>
              <a:t> </a:t>
            </a:r>
            <a:r>
              <a:rPr lang="ko-KR" altLang="en-US" dirty="0"/>
              <a:t>높은 이름</a:t>
            </a:r>
            <a:endParaRPr lang="en-US" altLang="ko-KR" dirty="0"/>
          </a:p>
          <a:p>
            <a:pPr lvl="1"/>
            <a:r>
              <a:rPr lang="ko-KR" altLang="en-US" dirty="0"/>
              <a:t>목적을 나타내는 이름 붙이기 </a:t>
            </a:r>
            <a:r>
              <a:rPr lang="en-US" altLang="ko-KR" dirty="0"/>
              <a:t>: s </a:t>
            </a:r>
            <a:r>
              <a:rPr lang="ko-KR" altLang="en-US" dirty="0"/>
              <a:t>보다 </a:t>
            </a:r>
            <a:r>
              <a:rPr lang="en-US" altLang="ko-KR" dirty="0"/>
              <a:t>sum</a:t>
            </a:r>
          </a:p>
          <a:p>
            <a:pPr lvl="1"/>
            <a:r>
              <a:rPr lang="ko-KR" altLang="en-US" dirty="0"/>
              <a:t>충분히 긴 이름으로 붙이기 </a:t>
            </a:r>
            <a:r>
              <a:rPr lang="en-US" altLang="ko-KR" dirty="0"/>
              <a:t>: AVM</a:t>
            </a:r>
            <a:r>
              <a:rPr lang="ko-KR" altLang="en-US" dirty="0"/>
              <a:t>보다 </a:t>
            </a:r>
            <a:r>
              <a:rPr lang="en-US" altLang="ko-KR" dirty="0" err="1"/>
              <a:t>AutoVendingMachine</a:t>
            </a:r>
            <a:endParaRPr lang="en-US" altLang="ko-KR" dirty="0"/>
          </a:p>
          <a:p>
            <a:r>
              <a:rPr lang="ko-KR" altLang="en-US" dirty="0"/>
              <a:t>자바 언어의 이름 붙이는 관습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Hungarian Notation</a:t>
            </a:r>
          </a:p>
          <a:p>
            <a:pPr lvl="1"/>
            <a:r>
              <a:rPr lang="ko-KR" altLang="en-US" dirty="0"/>
              <a:t>클래스 이름</a:t>
            </a:r>
            <a:endParaRPr lang="en-US" altLang="ko-KR" dirty="0"/>
          </a:p>
          <a:p>
            <a:pPr lvl="2"/>
            <a:r>
              <a:rPr lang="ko-KR" altLang="en-US" dirty="0"/>
              <a:t>첫 번째 문자는 대문자로 시작</a:t>
            </a:r>
            <a:endParaRPr lang="en-US" altLang="ko-KR" dirty="0"/>
          </a:p>
          <a:p>
            <a:pPr lvl="2"/>
            <a:r>
              <a:rPr lang="ko-KR" altLang="en-US" dirty="0"/>
              <a:t>각 단어의 첫 번째 문자만 대문자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2"/>
            <a:r>
              <a:rPr lang="ko-KR" altLang="en-US" dirty="0"/>
              <a:t>첫 단어 이후 각</a:t>
            </a:r>
            <a:r>
              <a:rPr lang="en-US" altLang="ko-KR" dirty="0"/>
              <a:t> </a:t>
            </a:r>
            <a:r>
              <a:rPr lang="ko-KR" altLang="en-US" dirty="0"/>
              <a:t>단어의 첫 번째 문자는 </a:t>
            </a:r>
            <a:br>
              <a:rPr lang="en-US" altLang="ko-KR" dirty="0"/>
            </a:br>
            <a:r>
              <a:rPr lang="ko-KR" altLang="en-US" dirty="0"/>
              <a:t>대문자로 시작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상수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2"/>
            <a:r>
              <a:rPr lang="ko-KR" altLang="en-US" dirty="0"/>
              <a:t>모든 문자를 대문자로 표시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284984"/>
            <a:ext cx="314517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>
                <a:solidFill>
                  <a:srgbClr val="FF0000"/>
                </a:solidFill>
              </a:rPr>
              <a:t>HelloWorld</a:t>
            </a:r>
            <a:r>
              <a:rPr lang="en-US" altLang="ko-KR" sz="1400" dirty="0"/>
              <a:t> { }</a:t>
            </a:r>
          </a:p>
          <a:p>
            <a:r>
              <a:rPr lang="en-US" altLang="ko-KR" sz="1400" dirty="0"/>
              <a:t>class </a:t>
            </a:r>
            <a:r>
              <a:rPr lang="en-US" altLang="ko-KR" sz="1400" dirty="0" err="1">
                <a:solidFill>
                  <a:srgbClr val="FF0000"/>
                </a:solidFill>
              </a:rPr>
              <a:t>AutoVendingMachine</a:t>
            </a:r>
            <a:r>
              <a:rPr lang="en-US" altLang="ko-KR" sz="1400" dirty="0"/>
              <a:t> {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4514819"/>
            <a:ext cx="3145173" cy="739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myAge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IsSingle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getAge</a:t>
            </a:r>
            <a:r>
              <a:rPr lang="en-US" altLang="ko-KR" sz="1400" dirty="0"/>
              <a:t>()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{}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5797669"/>
            <a:ext cx="3145173" cy="326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final static double </a:t>
            </a:r>
            <a:r>
              <a:rPr lang="en-US" altLang="ko-KR" sz="1400" b="1" dirty="0">
                <a:solidFill>
                  <a:srgbClr val="FF0000"/>
                </a:solidFill>
              </a:rPr>
              <a:t>PI</a:t>
            </a:r>
            <a:r>
              <a:rPr lang="en-US" altLang="ko-KR" sz="1400" dirty="0"/>
              <a:t> = 3.141592;</a:t>
            </a:r>
          </a:p>
        </p:txBody>
      </p:sp>
    </p:spTree>
    <p:extLst>
      <p:ext uri="{BB962C8B-B14F-4D97-AF65-F5344CB8AC3E}">
        <p14:creationId xmlns:p14="http://schemas.microsoft.com/office/powerpoint/2010/main" val="3520635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1435</TotalTime>
  <Words>2640</Words>
  <Application>Microsoft Office PowerPoint</Application>
  <PresentationFormat>화면 슬라이드 쇼(4:3)</PresentationFormat>
  <Paragraphs>481</Paragraphs>
  <Slides>46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9" baseType="lpstr">
      <vt:lpstr>Arial Unicode MS</vt:lpstr>
      <vt:lpstr>HY엽서L</vt:lpstr>
      <vt:lpstr>돋움</vt:lpstr>
      <vt:lpstr>맑은 고딕</vt:lpstr>
      <vt:lpstr>Arial</vt:lpstr>
      <vt:lpstr>Comic Sans MS</vt:lpstr>
      <vt:lpstr>Courier New</vt:lpstr>
      <vt:lpstr>Symbol</vt:lpstr>
      <vt:lpstr>Times New Roman</vt:lpstr>
      <vt:lpstr>Verdana</vt:lpstr>
      <vt:lpstr>Wingdings</vt:lpstr>
      <vt:lpstr>Wingdings 2</vt:lpstr>
      <vt:lpstr>투명도</vt:lpstr>
      <vt:lpstr>(Intermediate) Java Programming  </vt:lpstr>
      <vt:lpstr>Today’s Topic</vt:lpstr>
      <vt:lpstr>JAVA: The Language</vt:lpstr>
      <vt:lpstr>Java Program Structure</vt:lpstr>
      <vt:lpstr>Java Program Structure</vt:lpstr>
      <vt:lpstr>Structure of a Java program</vt:lpstr>
      <vt:lpstr>Names and identifiers</vt:lpstr>
      <vt:lpstr>Keywords</vt:lpstr>
      <vt:lpstr>좋은 이름 붙이는 언어 관습</vt:lpstr>
      <vt:lpstr>System.out.println</vt:lpstr>
      <vt:lpstr>System.out object</vt:lpstr>
      <vt:lpstr>Try these:</vt:lpstr>
      <vt:lpstr>JAVA: Variables and DATA TYPES</vt:lpstr>
      <vt:lpstr>Variables</vt:lpstr>
      <vt:lpstr>변수</vt:lpstr>
      <vt:lpstr>자료형</vt:lpstr>
      <vt:lpstr>자료형의 분류</vt:lpstr>
      <vt:lpstr>변수의 선언과 초기화</vt:lpstr>
      <vt:lpstr>변수의 이름</vt:lpstr>
      <vt:lpstr>식별자의 관례</vt:lpstr>
      <vt:lpstr>Primitive Data Types</vt:lpstr>
      <vt:lpstr>자바의 기본 타입</vt:lpstr>
      <vt:lpstr>Primitive Data Types</vt:lpstr>
      <vt:lpstr>Data Types</vt:lpstr>
      <vt:lpstr>정수형</vt:lpstr>
      <vt:lpstr>리터럴과 정수 리터럴</vt:lpstr>
      <vt:lpstr>예제</vt:lpstr>
      <vt:lpstr>예제</vt:lpstr>
      <vt:lpstr>실수형</vt:lpstr>
      <vt:lpstr>실수형 상수</vt:lpstr>
      <vt:lpstr>Characters</vt:lpstr>
      <vt:lpstr>Character Sets</vt:lpstr>
      <vt:lpstr>문자 리터럴</vt:lpstr>
      <vt:lpstr>String</vt:lpstr>
      <vt:lpstr>예제</vt:lpstr>
      <vt:lpstr>Boolean</vt:lpstr>
      <vt:lpstr>논리 리터럴</vt:lpstr>
      <vt:lpstr>예제</vt:lpstr>
      <vt:lpstr>Assignment (대입 연산자)</vt:lpstr>
      <vt:lpstr>Tip: JDK7부터 숫자에 ‘_’ 허용, 가독성 높임 </vt:lpstr>
      <vt:lpstr>Tip: var 키워드를 사용하여 변수 타입 생략 </vt:lpstr>
      <vt:lpstr>상수</vt:lpstr>
      <vt:lpstr>예제 2-2 : 변수, 리터럴, 상수 활용</vt:lpstr>
      <vt:lpstr>자동 타입 변환</vt:lpstr>
      <vt:lpstr>강제 타입 변환</vt:lpstr>
      <vt:lpstr>예제 2-3 : 타입 변환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(Intermediate) Java Programming</dc:title>
  <dc:creator>user</dc:creator>
  <cp:lastModifiedBy>박상일</cp:lastModifiedBy>
  <cp:revision>63</cp:revision>
  <dcterms:created xsi:type="dcterms:W3CDTF">2015-09-01T01:16:03Z</dcterms:created>
  <dcterms:modified xsi:type="dcterms:W3CDTF">2020-09-08T09:09:18Z</dcterms:modified>
</cp:coreProperties>
</file>