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07" r:id="rId3"/>
    <p:sldId id="281" r:id="rId4"/>
    <p:sldId id="283" r:id="rId5"/>
    <p:sldId id="285" r:id="rId6"/>
    <p:sldId id="286" r:id="rId7"/>
    <p:sldId id="430" r:id="rId8"/>
    <p:sldId id="336" r:id="rId9"/>
    <p:sldId id="411" r:id="rId10"/>
    <p:sldId id="361" r:id="rId11"/>
    <p:sldId id="362" r:id="rId12"/>
    <p:sldId id="366" r:id="rId13"/>
    <p:sldId id="369" r:id="rId14"/>
    <p:sldId id="370" r:id="rId15"/>
    <p:sldId id="406" r:id="rId16"/>
    <p:sldId id="387" r:id="rId17"/>
    <p:sldId id="288" r:id="rId18"/>
    <p:sldId id="388" r:id="rId19"/>
    <p:sldId id="291" r:id="rId20"/>
    <p:sldId id="422" r:id="rId21"/>
    <p:sldId id="389" r:id="rId22"/>
    <p:sldId id="289" r:id="rId23"/>
    <p:sldId id="390" r:id="rId24"/>
    <p:sldId id="391" r:id="rId25"/>
    <p:sldId id="392" r:id="rId26"/>
    <p:sldId id="393" r:id="rId27"/>
    <p:sldId id="423" r:id="rId28"/>
    <p:sldId id="394" r:id="rId29"/>
    <p:sldId id="395" r:id="rId30"/>
    <p:sldId id="396" r:id="rId31"/>
    <p:sldId id="397" r:id="rId32"/>
    <p:sldId id="398" r:id="rId33"/>
    <p:sldId id="334" r:id="rId34"/>
    <p:sldId id="333" r:id="rId35"/>
    <p:sldId id="340" r:id="rId36"/>
    <p:sldId id="431" r:id="rId37"/>
    <p:sldId id="292" r:id="rId38"/>
    <p:sldId id="293" r:id="rId39"/>
    <p:sldId id="459" r:id="rId40"/>
    <p:sldId id="295" r:id="rId41"/>
    <p:sldId id="29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eonicon.tistory.com/657" TargetMode="External"/><Relationship Id="rId2" Type="http://schemas.openxmlformats.org/officeDocument/2006/relationships/hyperlink" Target="https://dzone.com/articles/effective-eclipse-shortcut-ke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Java Basics:</a:t>
            </a:r>
          </a:p>
          <a:p>
            <a:pPr algn="ctr"/>
            <a:r>
              <a:rPr lang="en-US" altLang="ko-KR"/>
              <a:t>Chapter 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Add </a:t>
            </a:r>
            <a:r>
              <a:rPr lang="ko-KR" altLang="en-US" dirty="0"/>
              <a:t>예제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12776"/>
            <a:ext cx="60960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8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import </a:t>
            </a:r>
            <a:r>
              <a:rPr lang="ko-KR" altLang="en-US" sz="3600"/>
              <a:t>문장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2849563"/>
            <a:ext cx="7658100" cy="1831975"/>
          </a:xfrm>
        </p:spPr>
        <p:txBody>
          <a:bodyPr/>
          <a:lstStyle/>
          <a:p>
            <a:pPr eaLnBrk="1" hangingPunct="1"/>
            <a:r>
              <a:rPr lang="en-US" altLang="ko-KR"/>
              <a:t>Scanner </a:t>
            </a:r>
            <a:r>
              <a:rPr lang="ko-KR" altLang="en-US"/>
              <a:t>클래스를 포함시키는 문장</a:t>
            </a:r>
          </a:p>
          <a:p>
            <a:pPr eaLnBrk="1" hangingPunct="1"/>
            <a:r>
              <a:rPr lang="en-US" altLang="ko-KR"/>
              <a:t>Scanner</a:t>
            </a:r>
            <a:r>
              <a:rPr lang="ko-KR" altLang="en-US"/>
              <a:t>는 자바 클래스 라이브러리</a:t>
            </a:r>
            <a:r>
              <a:rPr lang="en-US" altLang="ko-KR"/>
              <a:t>(Java Class Library)</a:t>
            </a:r>
            <a:r>
              <a:rPr lang="ko-KR" altLang="en-US"/>
              <a:t>의 일종</a:t>
            </a:r>
          </a:p>
          <a:p>
            <a:pPr eaLnBrk="1" hangingPunct="1"/>
            <a:r>
              <a:rPr lang="en-US" altLang="ko-KR"/>
              <a:t>Scanner</a:t>
            </a:r>
            <a:r>
              <a:rPr lang="ko-KR" altLang="en-US"/>
              <a:t>는 입력을 받을 때 사용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833563"/>
            <a:ext cx="533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Comic Sans MS" pitchFamily="66" charset="0"/>
              <a:buAutoNum type="arabicPeriod"/>
            </a:pPr>
            <a:r>
              <a:rPr lang="ko-KR" altLang="en-US"/>
              <a:t>사용자로부터 값을 입력받으려면 </a:t>
            </a:r>
            <a:r>
              <a:rPr lang="en-US" altLang="ko-KR"/>
              <a:t>_______________</a:t>
            </a:r>
            <a:r>
              <a:rPr lang="ko-KR" altLang="en-US"/>
              <a:t>클래스를 사용하는 것이 편리하다</a:t>
            </a:r>
            <a:r>
              <a:rPr lang="en-US" altLang="ko-KR"/>
              <a:t>.</a:t>
            </a:r>
          </a:p>
          <a:p>
            <a:pPr marL="457200" indent="-457200" eaLnBrk="1" hangingPunct="1">
              <a:buFont typeface="Comic Sans MS" pitchFamily="66" charset="0"/>
              <a:buAutoNum type="arabicPeriod"/>
            </a:pPr>
            <a:r>
              <a:rPr lang="en-US" altLang="ko-KR"/>
              <a:t>Scanner </a:t>
            </a:r>
            <a:r>
              <a:rPr lang="ko-KR" altLang="en-US"/>
              <a:t>클래스에서 사용자로부터 정수를 입력받는 메소드의 이름은 </a:t>
            </a:r>
            <a:r>
              <a:rPr lang="en-US" altLang="ko-KR"/>
              <a:t>_____________</a:t>
            </a:r>
            <a:r>
              <a:rPr lang="ko-KR" altLang="en-US"/>
              <a:t>이다</a:t>
            </a:r>
            <a:r>
              <a:rPr lang="en-US" altLang="ko-KR"/>
              <a:t>. </a:t>
            </a:r>
            <a:endParaRPr lang="ko-KR" altLang="en-US"/>
          </a:p>
          <a:p>
            <a:pPr marL="457200" indent="-457200" eaLnBrk="1" hangingPunct="1">
              <a:buFont typeface="Comic Sans MS" pitchFamily="66" charset="0"/>
              <a:buAutoNum type="arabicPeriod"/>
            </a:pPr>
            <a:r>
              <a:rPr lang="ko-KR" altLang="en-US"/>
              <a:t>자바 </a:t>
            </a:r>
            <a:r>
              <a:rPr lang="en-US" altLang="ko-KR"/>
              <a:t>API </a:t>
            </a:r>
            <a:r>
              <a:rPr lang="ko-KR" altLang="en-US"/>
              <a:t>문서에서 </a:t>
            </a:r>
            <a:r>
              <a:rPr lang="en-US" altLang="ko-KR"/>
              <a:t>Scanner </a:t>
            </a:r>
            <a:r>
              <a:rPr lang="ko-KR" altLang="en-US"/>
              <a:t>클래스의 메소드 중에서 앞에 </a:t>
            </a:r>
            <a:r>
              <a:rPr lang="en-US" altLang="ko-KR"/>
              <a:t>next</a:t>
            </a:r>
            <a:r>
              <a:rPr lang="ko-KR" altLang="en-US"/>
              <a:t>가 붙은 메소드들을 조사하여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원의 면적 구하기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사용자로부터 원의 반지름을 입력받고 이 원의 면적을 구한 다음</a:t>
            </a:r>
            <a:r>
              <a:rPr lang="en-US" altLang="ko-KR"/>
              <a:t>, </a:t>
            </a:r>
            <a:r>
              <a:rPr lang="ko-KR" altLang="en-US"/>
              <a:t>화면에 출력한다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2630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4821" name="_x84789256" descr="EMB000005ec10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50336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4081463"/>
            <a:ext cx="76962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20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원의 면적 구하기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5" y="1556792"/>
            <a:ext cx="84201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Expressions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68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924800" cy="14906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itchFamily="50" charset="-127"/>
              </a:rPr>
              <a:t>An </a:t>
            </a:r>
            <a:r>
              <a:rPr lang="en-US" altLang="ko-KR" i="1" dirty="0">
                <a:ea typeface="굴림" pitchFamily="50" charset="-127"/>
              </a:rPr>
              <a:t>expression</a:t>
            </a:r>
            <a:r>
              <a:rPr lang="en-US" altLang="ko-KR" dirty="0">
                <a:ea typeface="굴림" pitchFamily="50" charset="-127"/>
              </a:rPr>
              <a:t> is a combination of one or more operators and operands</a:t>
            </a:r>
          </a:p>
          <a:p>
            <a:r>
              <a:rPr lang="en-US" altLang="ko-KR" i="1" dirty="0">
                <a:ea typeface="굴림" pitchFamily="50" charset="-127"/>
              </a:rPr>
              <a:t>Arithmetic expressions</a:t>
            </a:r>
            <a:r>
              <a:rPr lang="en-US" altLang="ko-KR" dirty="0">
                <a:ea typeface="굴림" pitchFamily="50" charset="-127"/>
              </a:rPr>
              <a:t> compute numeric results and make use of the arithmetic operators: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11560" y="5301952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b="0" dirty="0">
                <a:solidFill>
                  <a:schemeClr val="tx2"/>
                </a:solidFill>
                <a:ea typeface="굴림" pitchFamily="50" charset="-127"/>
              </a:rPr>
              <a:t>If either or both operands used by an arithmetic operator are floating point, then the result is a floating point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897560" y="3549352"/>
            <a:ext cx="2511425" cy="1616075"/>
            <a:chOff x="2373" y="1910"/>
            <a:chExt cx="1582" cy="1018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2373" y="1910"/>
              <a:ext cx="104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Addition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Subtraction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Multiplication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Division	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Remainder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3696" y="1910"/>
              <a:ext cx="259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+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-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*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/</a:t>
              </a:r>
            </a:p>
            <a:p>
              <a:pPr eaLnBrk="0" hangingPunct="0"/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8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연산 </a:t>
            </a:r>
            <a:r>
              <a:rPr lang="en-US" altLang="ko-KR"/>
              <a:t>: </a:t>
            </a:r>
            <a:r>
              <a:rPr lang="ko-KR" altLang="en-US"/>
              <a:t>주어진 식을 계산하여 결과를 얻어내는 과정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4565842" cy="18124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72529"/>
            <a:ext cx="738408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Division and Remainder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272" y="1573237"/>
            <a:ext cx="7924800" cy="1182688"/>
          </a:xfrm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If both operands to the division operator (</a:t>
            </a:r>
            <a:r>
              <a:rPr lang="en-US" altLang="ko-KR" dirty="0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/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) are integers, the result is an integer </a:t>
            </a:r>
            <a:r>
              <a:rPr lang="en-US" altLang="ko-KR" dirty="0">
                <a:ea typeface="굴림" pitchFamily="50" charset="-127"/>
              </a:rPr>
              <a:t>(the fractional part is discarded)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43272" y="4087837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b="0" dirty="0">
                <a:ea typeface="굴림" pitchFamily="50" charset="-127"/>
              </a:rPr>
              <a:t>The remainder operator (%) returns the remainder after dividing the second operand into the first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18085" y="2843237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14 / 3</a:t>
            </a:r>
            <a:r>
              <a:rPr lang="en-US" altLang="ko-KR" sz="2000" b="1">
                <a:latin typeface="Times New Roman" pitchFamily="18" charset="0"/>
                <a:ea typeface="굴림" pitchFamily="50" charset="-127"/>
              </a:rPr>
              <a:t>             </a:t>
            </a:r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equals</a:t>
            </a:r>
            <a:endParaRPr lang="en-US" altLang="ko-KR" sz="2400">
              <a:solidFill>
                <a:schemeClr val="hlink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421260" y="3452837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8 / 12</a:t>
            </a:r>
            <a:r>
              <a:rPr lang="en-US" altLang="ko-KR" sz="2000" b="1">
                <a:latin typeface="Times New Roman" pitchFamily="18" charset="0"/>
                <a:ea typeface="굴림" pitchFamily="50" charset="-127"/>
              </a:rPr>
              <a:t>             </a:t>
            </a:r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equals</a:t>
            </a:r>
            <a:endParaRPr lang="en-US" altLang="ko-KR" sz="2400">
              <a:solidFill>
                <a:schemeClr val="hlink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893122" y="28527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877247" y="3462362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0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419672" y="5221312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14 % 3</a:t>
            </a:r>
            <a:r>
              <a:rPr lang="en-US" altLang="ko-KR" sz="2000" b="1">
                <a:latin typeface="Times New Roman" pitchFamily="18" charset="0"/>
                <a:ea typeface="굴림" pitchFamily="50" charset="-127"/>
              </a:rPr>
              <a:t>             </a:t>
            </a:r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equals</a:t>
            </a:r>
            <a:endParaRPr lang="en-US" altLang="ko-KR" sz="2400">
              <a:solidFill>
                <a:schemeClr val="hlink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422847" y="5830912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8 % 12</a:t>
            </a:r>
            <a:r>
              <a:rPr lang="en-US" altLang="ko-KR" sz="2000" b="1">
                <a:latin typeface="Times New Roman" pitchFamily="18" charset="0"/>
                <a:ea typeface="굴림" pitchFamily="50" charset="-127"/>
              </a:rPr>
              <a:t>             </a:t>
            </a:r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equals</a:t>
            </a:r>
            <a:endParaRPr lang="en-US" altLang="ko-KR" sz="2400">
              <a:solidFill>
                <a:schemeClr val="hlink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894710" y="5230837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878835" y="5840437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8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5" grpId="0" autoUpdateAnimBg="0"/>
      <p:bldP spid="317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2-5 : 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산술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920857"/>
            <a:ext cx="655272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ArithmeticOperator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Scanner </a:t>
            </a:r>
            <a:r>
              <a:rPr lang="en-US" altLang="ko-KR" sz="1200" b="1" dirty="0" err="1"/>
              <a:t>scanner</a:t>
            </a:r>
            <a:r>
              <a:rPr lang="en-US" altLang="ko-KR" sz="1200" b="1" dirty="0"/>
              <a:t> = new Scanner(System.in);	</a:t>
            </a:r>
            <a:r>
              <a:rPr lang="en-US" altLang="ko-KR" sz="1200" dirty="0"/>
              <a:t>	</a:t>
            </a:r>
          </a:p>
          <a:p>
            <a:pPr defTabSz="180000" fontAlgn="base" latinLnBrk="0"/>
            <a:r>
              <a:rPr lang="en-US" altLang="ko-KR" sz="1200" dirty="0"/>
              <a:t> 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정수를 입력하세요</a:t>
            </a:r>
            <a:r>
              <a:rPr lang="en-US" altLang="ko-KR" sz="1200" dirty="0"/>
              <a:t>: 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time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		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입력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second = </a:t>
            </a:r>
            <a:r>
              <a:rPr lang="en-US" altLang="ko-KR" sz="1200" b="1" dirty="0"/>
              <a:t>time % 60</a:t>
            </a:r>
            <a:r>
              <a:rPr lang="en-US" altLang="ko-KR" sz="1200" dirty="0"/>
              <a:t>; 				// 60</a:t>
            </a:r>
            <a:r>
              <a:rPr lang="ko-KR" altLang="en-US" sz="1200" dirty="0"/>
              <a:t>으로 나눈 나머지는 초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minute = (</a:t>
            </a:r>
            <a:r>
              <a:rPr lang="en-US" altLang="ko-KR" sz="1200" b="1" dirty="0"/>
              <a:t>time / 60) % 60</a:t>
            </a:r>
            <a:r>
              <a:rPr lang="en-US" altLang="ko-KR" sz="1200" dirty="0"/>
              <a:t>; 	// 60</a:t>
            </a:r>
            <a:r>
              <a:rPr lang="ko-KR" altLang="en-US" sz="1200" dirty="0"/>
              <a:t>으로 나눈 몫을 다시 </a:t>
            </a:r>
            <a:r>
              <a:rPr lang="en-US" altLang="ko-KR" sz="1200" dirty="0"/>
              <a:t>60</a:t>
            </a:r>
            <a:r>
              <a:rPr lang="ko-KR" altLang="en-US" sz="1200" dirty="0"/>
              <a:t>으로 나눈 나머지는 분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hour = </a:t>
            </a:r>
            <a:r>
              <a:rPr lang="en-US" altLang="ko-KR" sz="1200" b="1" dirty="0"/>
              <a:t>(time / 60) / 60</a:t>
            </a:r>
            <a:r>
              <a:rPr lang="en-US" altLang="ko-KR" sz="1200" dirty="0"/>
              <a:t>; 		// 60</a:t>
            </a:r>
            <a:r>
              <a:rPr lang="ko-KR" altLang="en-US" sz="1200" dirty="0"/>
              <a:t>으로 나눈 몫을 다시 </a:t>
            </a:r>
            <a:r>
              <a:rPr lang="en-US" altLang="ko-KR" sz="1200" dirty="0"/>
              <a:t>60</a:t>
            </a:r>
            <a:r>
              <a:rPr lang="ko-KR" altLang="en-US" sz="1200" dirty="0"/>
              <a:t>으로 나눈 몫은 시간</a:t>
            </a:r>
          </a:p>
          <a:p>
            <a:pPr defTabSz="180000" fontAlgn="base" latinLnBrk="0"/>
            <a:r>
              <a:rPr lang="ko-KR" altLang="en-US" sz="1200" dirty="0"/>
              <a:t>		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(time + "</a:t>
            </a:r>
            <a:r>
              <a:rPr lang="ko-KR" altLang="en-US" sz="1200" dirty="0"/>
              <a:t>초는 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(hour + "</a:t>
            </a:r>
            <a:r>
              <a:rPr lang="ko-KR" altLang="en-US" sz="1200" dirty="0"/>
              <a:t>시간</a:t>
            </a:r>
            <a:r>
              <a:rPr lang="en-US" altLang="ko-KR" sz="1200" dirty="0"/>
              <a:t>, 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(minute + "</a:t>
            </a:r>
            <a:r>
              <a:rPr lang="ko-KR" altLang="en-US" sz="1200" dirty="0"/>
              <a:t>분</a:t>
            </a:r>
            <a:r>
              <a:rPr lang="en-US" altLang="ko-KR" sz="1200" dirty="0"/>
              <a:t>, 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(second + "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.");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b="1" dirty="0" err="1"/>
              <a:t>scanner.close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681" y="1339532"/>
            <a:ext cx="821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단위의 정수를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입력받고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시간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몇 초인지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949280"/>
            <a:ext cx="65527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정수를 입력하세요</a:t>
            </a:r>
            <a:r>
              <a:rPr lang="en-US" altLang="ko-KR" sz="1200" dirty="0"/>
              <a:t>:</a:t>
            </a:r>
            <a:r>
              <a:rPr lang="en-US" altLang="ko-KR" sz="1200" dirty="0">
                <a:solidFill>
                  <a:srgbClr val="00B050"/>
                </a:solidFill>
              </a:rPr>
              <a:t>5000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5000</a:t>
            </a:r>
            <a:r>
              <a:rPr lang="ko-KR" altLang="en-US" sz="1200" dirty="0"/>
              <a:t>초는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, 23</a:t>
            </a:r>
            <a:r>
              <a:rPr lang="ko-KR" altLang="en-US" sz="1200" dirty="0"/>
              <a:t>분</a:t>
            </a:r>
            <a:r>
              <a:rPr lang="en-US" altLang="ko-KR" sz="1200" dirty="0"/>
              <a:t>, 20</a:t>
            </a:r>
            <a:r>
              <a:rPr lang="ko-KR" altLang="en-US" sz="1200" dirty="0"/>
              <a:t>초입니다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Interactive Programs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23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41987" name="내용 개체 틀 1"/>
          <p:cNvSpPr>
            <a:spLocks noGrp="1"/>
          </p:cNvSpPr>
          <p:nvPr>
            <p:ph idx="1"/>
          </p:nvPr>
        </p:nvSpPr>
        <p:spPr>
          <a:xfrm>
            <a:off x="685800" y="1590513"/>
            <a:ext cx="8212138" cy="4287837"/>
          </a:xfrm>
        </p:spPr>
        <p:txBody>
          <a:bodyPr/>
          <a:lstStyle/>
          <a:p>
            <a:pPr eaLnBrk="1" hangingPunct="1"/>
            <a:r>
              <a:rPr lang="ko-KR" altLang="en-US" dirty="0"/>
              <a:t>문자열에 </a:t>
            </a:r>
            <a:r>
              <a:rPr lang="en-US" altLang="ko-KR" dirty="0"/>
              <a:t>+ </a:t>
            </a:r>
            <a:r>
              <a:rPr lang="ko-KR" altLang="en-US" dirty="0"/>
              <a:t>연산자는 결합</a:t>
            </a:r>
            <a:r>
              <a:rPr lang="en-US" altLang="ko-KR" dirty="0"/>
              <a:t>(concatenation)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360" y="2328650"/>
            <a:ext cx="7816850" cy="2857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public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class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StringOperator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 {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public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static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main(String[]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) {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String s1 = 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String s2 = 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" World"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String s3 = s1 + s2;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  <a:ea typeface="맑은 고딕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highlight>
                  <a:srgbClr val="C0C0C0"/>
                </a:highlight>
                <a:latin typeface="+mj-lt"/>
                <a:ea typeface="맑은 고딕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+mj-lt"/>
                <a:ea typeface="맑은 고딕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+mj-lt"/>
                <a:ea typeface="맑은 고딕"/>
              </a:rPr>
              <a:t>(s3);</a:t>
            </a:r>
            <a:endParaRPr lang="ko-KR" altLang="en-US" sz="1400" dirty="0">
              <a:solidFill>
                <a:srgbClr val="000000"/>
              </a:solidFill>
              <a:highlight>
                <a:srgbClr val="C0C0C0"/>
              </a:highlight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 algn="just">
              <a:buFont typeface="Symbol" pitchFamily="18" charset="2"/>
              <a:buNone/>
              <a:defRPr/>
            </a:pPr>
            <a:endParaRPr lang="ko-KR" altLang="en-US" sz="1400" kern="100" dirty="0">
              <a:latin typeface="+mj-lt"/>
              <a:ea typeface="맑은 고딕"/>
            </a:endParaRPr>
          </a:p>
        </p:txBody>
      </p:sp>
      <p:pic>
        <p:nvPicPr>
          <p:cNvPr id="41989" name="Picture 2" descr="C:\Users\chun\AppData\Local\Microsoft\Windows\Temporary Internet Files\Content.IE5\0GP2I4QU\MC900432517[2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7" y="4303550"/>
            <a:ext cx="19081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7452320" y="4962363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28654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Operator Precedence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7760"/>
            <a:ext cx="7848600" cy="51816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Operators can be combined into complex expressions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result  =  total + count / max - offset;</a:t>
            </a:r>
            <a:endParaRPr lang="en-US" altLang="ko-KR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Operators have a well-defined precedence which determines the order in which they are evaluated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Multiplication, division, and remainder are evaluated prior to addition, subtraction, and string concatenation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Arithmetic operators with the same precedence are evaluated from left to right, but parentheses can be used to force the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71971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>
          <a:xfrm>
            <a:off x="5072066" y="1489838"/>
            <a:ext cx="3748406" cy="49308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우선순위의 연산자</a:t>
            </a:r>
            <a:endParaRPr lang="en-US" altLang="ko-KR" sz="2000" dirty="0"/>
          </a:p>
          <a:p>
            <a:pPr lvl="1"/>
            <a:r>
              <a:rPr lang="ko-KR" altLang="en-US" sz="1800" dirty="0"/>
              <a:t>왼쪽에서 오른쪽으로 처리</a:t>
            </a:r>
            <a:endParaRPr lang="en-US" altLang="ko-KR" sz="1800" dirty="0"/>
          </a:p>
          <a:p>
            <a:pPr lvl="1"/>
            <a:r>
              <a:rPr lang="ko-KR" altLang="en-US" sz="1800" dirty="0"/>
              <a:t>예외</a:t>
            </a:r>
            <a:r>
              <a:rPr lang="en-US" altLang="ko-KR" sz="1800" dirty="0"/>
              <a:t>)</a:t>
            </a:r>
            <a:r>
              <a:rPr lang="ko-KR" altLang="en-US" sz="1800" dirty="0"/>
              <a:t>오른쪽에서 왼쪽으로</a:t>
            </a:r>
            <a:endParaRPr lang="en-US" altLang="ko-KR" sz="1800" dirty="0"/>
          </a:p>
          <a:p>
            <a:pPr lvl="2"/>
            <a:r>
              <a:rPr lang="ko-KR" altLang="en-US" sz="1400" dirty="0"/>
              <a:t>대입 연산자</a:t>
            </a:r>
            <a:r>
              <a:rPr lang="en-US" altLang="ko-KR" sz="1400" dirty="0"/>
              <a:t>, --, ++, +,-(</a:t>
            </a:r>
            <a:r>
              <a:rPr lang="ko-KR" altLang="en-US" sz="1400" dirty="0"/>
              <a:t>양수 음수 부호</a:t>
            </a:r>
            <a:r>
              <a:rPr lang="en-US" altLang="ko-KR" sz="1400" dirty="0"/>
              <a:t>), !, </a:t>
            </a:r>
            <a:r>
              <a:rPr lang="ko-KR" altLang="en-US" sz="1400" dirty="0"/>
              <a:t>형 변환은 오른쪽에서 왼쪽으로 처리</a:t>
            </a:r>
            <a:endParaRPr lang="en-US" altLang="ko-KR" sz="1400" dirty="0"/>
          </a:p>
          <a:p>
            <a:r>
              <a:rPr lang="ko-KR" altLang="en-US" sz="2000" dirty="0"/>
              <a:t>괄호는 최우선순위</a:t>
            </a:r>
            <a:endParaRPr lang="en-US" altLang="ko-KR" sz="2000" dirty="0"/>
          </a:p>
          <a:p>
            <a:pPr lvl="1"/>
            <a:r>
              <a:rPr lang="ko-KR" altLang="en-US" sz="1800" dirty="0"/>
              <a:t>괄호가 다시 괄호를 포함한 경우는 가장 안쪽의 괄호부터 먼저 처리</a:t>
            </a:r>
            <a:endParaRPr lang="en-US" altLang="ko-KR" sz="4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5" y="1557286"/>
            <a:ext cx="4762795" cy="496805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6DFF977-0DF0-4CCA-84E9-149C5F540B7F}"/>
              </a:ext>
            </a:extLst>
          </p:cNvPr>
          <p:cNvGrpSpPr/>
          <p:nvPr/>
        </p:nvGrpSpPr>
        <p:grpSpPr>
          <a:xfrm>
            <a:off x="706345" y="4169601"/>
            <a:ext cx="2302562" cy="1035568"/>
            <a:chOff x="706345" y="4169601"/>
            <a:chExt cx="2302562" cy="10355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16C4EFA-210E-4B62-B986-B845BAF066BD}"/>
                </a:ext>
              </a:extLst>
            </p:cNvPr>
            <p:cNvSpPr/>
            <p:nvPr/>
          </p:nvSpPr>
          <p:spPr>
            <a:xfrm>
              <a:off x="706345" y="4169601"/>
              <a:ext cx="1375319" cy="1035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686394-0FCC-4DBA-B3A9-B46742AE4079}"/>
                </a:ext>
              </a:extLst>
            </p:cNvPr>
            <p:cNvSpPr txBox="1"/>
            <p:nvPr/>
          </p:nvSpPr>
          <p:spPr>
            <a:xfrm>
              <a:off x="2123728" y="436510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주의</a:t>
              </a:r>
              <a:r>
                <a:rPr lang="en-US" altLang="ko-KR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endParaRPr lang="ko-KR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Operator Precedence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525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What is the order of evaluation in the following expressions?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236220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 + b + c + d + e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8732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7020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0924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24828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378450" y="236220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 + b * c - d / e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6832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75120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69024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6292850" y="27432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168650" y="3581400"/>
            <a:ext cx="307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 / (b + c) - d % e</a:t>
            </a:r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3473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56070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4997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4235450" y="39624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041650" y="4800600"/>
            <a:ext cx="368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 / (b * (c + (d - e)))</a:t>
            </a:r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33464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>
            <a:off x="56324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48958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4133850" y="5181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17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 advAuto="0"/>
      <p:bldP spid="33795" grpId="0" build="p" bldLvl="4" autoUpdateAnimBg="0"/>
      <p:bldP spid="33796" grpId="0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utoUpdateAnimBg="0"/>
      <p:bldP spid="33802" grpId="0" animBg="1" autoUpdateAnimBg="0"/>
      <p:bldP spid="33803" grpId="0" animBg="1" autoUpdateAnimBg="0"/>
      <p:bldP spid="33804" grpId="0" animBg="1" autoUpdateAnimBg="0"/>
      <p:bldP spid="33805" grpId="0" animBg="1" autoUpdateAnimBg="0"/>
      <p:bldP spid="33806" grpId="0" autoUpdateAnimBg="0"/>
      <p:bldP spid="33807" grpId="0" animBg="1" autoUpdateAnimBg="0"/>
      <p:bldP spid="33808" grpId="0" animBg="1" autoUpdateAnimBg="0"/>
      <p:bldP spid="33809" grpId="0" animBg="1" autoUpdateAnimBg="0"/>
      <p:bldP spid="33810" grpId="0" animBg="1" autoUpdateAnimBg="0"/>
      <p:bldP spid="33811" grpId="0" autoUpdateAnimBg="0"/>
      <p:bldP spid="33812" grpId="0" animBg="1" autoUpdateAnimBg="0"/>
      <p:bldP spid="33813" grpId="0" animBg="1" autoUpdateAnimBg="0"/>
      <p:bldP spid="33814" grpId="0" animBg="1" autoUpdateAnimBg="0"/>
      <p:bldP spid="3381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Expression Trees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8288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evaluation of a particular expression can be shown using an </a:t>
            </a:r>
            <a:r>
              <a:rPr lang="en-US" altLang="ko-KR" i="1" dirty="0">
                <a:ea typeface="굴림" pitchFamily="50" charset="-127"/>
              </a:rPr>
              <a:t>expression tree</a:t>
            </a:r>
          </a:p>
          <a:p>
            <a:r>
              <a:rPr lang="en-US" altLang="ko-KR" dirty="0">
                <a:ea typeface="굴림" pitchFamily="50" charset="-127"/>
              </a:rPr>
              <a:t>The operators lower in the tree have higher precedence for that expression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52600" y="3657600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 + (b – c) / d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4876800" y="3124200"/>
            <a:ext cx="2286000" cy="2819400"/>
            <a:chOff x="3216" y="2064"/>
            <a:chExt cx="1440" cy="1776"/>
          </a:xfrm>
        </p:grpSpPr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3216" y="259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3254" y="2611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>
              <a:off x="3600" y="206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3638" y="208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+</a:t>
              </a:r>
            </a:p>
          </p:txBody>
        </p:sp>
        <p:sp>
          <p:nvSpPr>
            <p:cNvPr id="34826" name="Oval 10"/>
            <p:cNvSpPr>
              <a:spLocks noChangeArrowheads="1"/>
            </p:cNvSpPr>
            <p:nvPr/>
          </p:nvSpPr>
          <p:spPr bwMode="auto">
            <a:xfrm>
              <a:off x="4080" y="254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118" y="256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/</a:t>
              </a:r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792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3830" y="304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-</a:t>
              </a:r>
            </a:p>
          </p:txBody>
        </p:sp>
        <p:sp>
          <p:nvSpPr>
            <p:cNvPr id="34830" name="Oval 14"/>
            <p:cNvSpPr>
              <a:spLocks noChangeArrowheads="1"/>
            </p:cNvSpPr>
            <p:nvPr/>
          </p:nvSpPr>
          <p:spPr bwMode="auto">
            <a:xfrm>
              <a:off x="4368" y="3024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4406" y="304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3552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590" y="3571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34834" name="Oval 18"/>
            <p:cNvSpPr>
              <a:spLocks noChangeArrowheads="1"/>
            </p:cNvSpPr>
            <p:nvPr/>
          </p:nvSpPr>
          <p:spPr bwMode="auto">
            <a:xfrm>
              <a:off x="3984" y="3552"/>
              <a:ext cx="288" cy="288"/>
            </a:xfrm>
            <a:prstGeom prst="ellipse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4022" y="3571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3360" y="235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 flipH="1" flipV="1">
              <a:off x="3744" y="235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V="1">
              <a:off x="3936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flipV="1">
              <a:off x="3696" y="33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H="1" flipV="1">
              <a:off x="393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5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Assignment Revisited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06488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The assignment operator has a lower precedence than the arithmetic operators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287713" y="2286000"/>
            <a:ext cx="4387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First the expression on the right hand</a:t>
            </a:r>
          </a:p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side of the = operator is evaluated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981200" y="5180013"/>
            <a:ext cx="3611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Then the result is stored in the</a:t>
            </a:r>
          </a:p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variable on the left hand side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905000" y="3198813"/>
            <a:ext cx="536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answer  =  sum / 4 + MAX * lowest;</a:t>
            </a:r>
            <a:endParaRPr lang="en-US" altLang="ko-KR" sz="2400" b="1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4191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31242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4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48006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5715000" y="3656013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851" name="AutoShape 11"/>
          <p:cNvSpPr>
            <a:spLocks/>
          </p:cNvSpPr>
          <p:nvPr/>
        </p:nvSpPr>
        <p:spPr bwMode="auto">
          <a:xfrm rot="16200000" flipV="1">
            <a:off x="5219700" y="2855913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35852" name="AutoShape 12"/>
          <p:cNvCxnSpPr>
            <a:cxnSpLocks noChangeShapeType="1"/>
            <a:stCxn id="35851" idx="1"/>
          </p:cNvCxnSpPr>
          <p:nvPr/>
        </p:nvCxnSpPr>
        <p:spPr bwMode="auto">
          <a:xfrm rot="16200000" flipV="1">
            <a:off x="3668712" y="2959101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2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 advAuto="0"/>
      <p:bldP spid="35843" grpId="0" build="p" bldLvl="4" autoUpdateAnimBg="0"/>
      <p:bldP spid="35844" grpId="0" autoUpdateAnimBg="0"/>
      <p:bldP spid="35845" grpId="0" autoUpdateAnimBg="0"/>
      <p:bldP spid="35846" grpId="0" autoUpdateAnimBg="0"/>
      <p:bldP spid="35847" grpId="0" animBg="1" autoUpdateAnimBg="0"/>
      <p:bldP spid="35848" grpId="0" animBg="1" autoUpdateAnimBg="0"/>
      <p:bldP spid="35849" grpId="0" animBg="1" autoUpdateAnimBg="0"/>
      <p:bldP spid="35850" grpId="0" animBg="1" autoUpdateAnimBg="0"/>
      <p:bldP spid="358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Assignment Revisited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06488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The right and left hand sides of an assignment statement can contain the same variable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89325" y="2286000"/>
            <a:ext cx="2989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First, one is added to the</a:t>
            </a:r>
          </a:p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original value of count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157413" y="4646613"/>
            <a:ext cx="4700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Then the result is stored back into count</a:t>
            </a:r>
          </a:p>
          <a:p>
            <a:pPr algn="ctr" eaLnBrk="0" hangingPunct="0"/>
            <a:r>
              <a:rPr lang="en-US" altLang="ko-KR" sz="2000" b="1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rPr>
              <a:t>(overwriting the original value)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663825" y="3122613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count  =  count + 1;</a:t>
            </a:r>
            <a:endParaRPr lang="en-US" altLang="ko-KR" sz="2400" b="1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871" name="AutoShape 7"/>
          <p:cNvSpPr>
            <a:spLocks/>
          </p:cNvSpPr>
          <p:nvPr/>
        </p:nvSpPr>
        <p:spPr bwMode="auto">
          <a:xfrm rot="16200000" flipV="1">
            <a:off x="4835525" y="3236913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36872" name="AutoShape 8"/>
          <p:cNvCxnSpPr>
            <a:cxnSpLocks noChangeShapeType="1"/>
            <a:stCxn id="36871" idx="1"/>
          </p:cNvCxnSpPr>
          <p:nvPr/>
        </p:nvCxnSpPr>
        <p:spPr bwMode="auto">
          <a:xfrm rot="16200000" flipV="1">
            <a:off x="3870325" y="2935288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73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 advAuto="0"/>
      <p:bldP spid="36867" grpId="0" build="p" bldLvl="4" autoUpdateAnimBg="0"/>
      <p:bldP spid="36868" grpId="0" autoUpdateAnimBg="0"/>
      <p:bldP spid="36869" grpId="0" autoUpdateAnimBg="0"/>
      <p:bldP spid="36870" grpId="0" autoUpdateAnimBg="0"/>
      <p:bldP spid="368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단항 연산자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512" y="2161535"/>
            <a:ext cx="8568952" cy="3420592"/>
            <a:chOff x="1824038" y="1952625"/>
            <a:chExt cx="5848350" cy="2457450"/>
          </a:xfrm>
        </p:grpSpPr>
        <p:pic>
          <p:nvPicPr>
            <p:cNvPr id="430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8" y="1952625"/>
              <a:ext cx="5848350" cy="140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8" y="3352800"/>
              <a:ext cx="5848350" cy="1057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675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Increment and Decrement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The increment and decrement operators use only one operand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i="1" dirty="0">
                <a:ea typeface="굴림" pitchFamily="50" charset="-127"/>
              </a:rPr>
              <a:t>increment operator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++</a:t>
            </a:r>
            <a:r>
              <a:rPr lang="en-US" altLang="ko-KR" dirty="0">
                <a:ea typeface="굴림" pitchFamily="50" charset="-127"/>
              </a:rPr>
              <a:t>) adds one to its operand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i="1" dirty="0">
                <a:ea typeface="굴림" pitchFamily="50" charset="-127"/>
              </a:rPr>
              <a:t>decrement operator</a:t>
            </a:r>
            <a:r>
              <a:rPr lang="en-US" altLang="ko-KR" dirty="0">
                <a:ea typeface="굴림" pitchFamily="50" charset="-127"/>
              </a:rPr>
              <a:t> (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--</a:t>
            </a:r>
            <a:r>
              <a:rPr lang="en-US" altLang="ko-KR" dirty="0">
                <a:ea typeface="굴림" pitchFamily="50" charset="-127"/>
              </a:rPr>
              <a:t>) subtracts one from its operand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The statement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	count++;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ko-KR" dirty="0">
                <a:ea typeface="굴림" pitchFamily="50" charset="-127"/>
              </a:rPr>
              <a:t>	is functionally equivalent to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	count = count + 1;</a:t>
            </a:r>
          </a:p>
        </p:txBody>
      </p:sp>
    </p:spTree>
    <p:extLst>
      <p:ext uri="{BB962C8B-B14F-4D97-AF65-F5344CB8AC3E}">
        <p14:creationId xmlns:p14="http://schemas.microsoft.com/office/powerpoint/2010/main" val="285099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Increment and Decrement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increment and decrement operators can be applied in </a:t>
            </a:r>
            <a:r>
              <a:rPr lang="en-US" altLang="ko-KR" i="1" dirty="0">
                <a:ea typeface="굴림" pitchFamily="50" charset="-127"/>
              </a:rPr>
              <a:t>postfix form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count++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or </a:t>
            </a:r>
            <a:r>
              <a:rPr lang="en-US" altLang="ko-KR" i="1" dirty="0">
                <a:ea typeface="굴림" pitchFamily="50" charset="-127"/>
              </a:rPr>
              <a:t>prefix form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++count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When used as part of a larger expression, the two forms can have different effects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Because of their subtleties, the increment and decrement operators should be used with care</a:t>
            </a:r>
            <a:endParaRPr lang="en-US" altLang="ko-KR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자바에서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/>
          </a:bodyPr>
          <a:lstStyle/>
          <a:p>
            <a:r>
              <a:rPr lang="en-US" altLang="ko-KR" dirty="0"/>
              <a:t>System.in</a:t>
            </a:r>
          </a:p>
          <a:p>
            <a:pPr lvl="1"/>
            <a:r>
              <a:rPr lang="ko-KR" altLang="en-US" dirty="0"/>
              <a:t>키보드로부터 직접 읽는 자바의 표준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키 값을 바이트</a:t>
            </a:r>
            <a:r>
              <a:rPr lang="en-US" altLang="ko-KR" dirty="0"/>
              <a:t>(</a:t>
            </a:r>
            <a:r>
              <a:rPr lang="ko-KR" altLang="en-US" dirty="0"/>
              <a:t>문자 아님</a:t>
            </a:r>
            <a:r>
              <a:rPr lang="en-US" altLang="ko-KR" dirty="0"/>
              <a:t>)</a:t>
            </a:r>
            <a:r>
              <a:rPr lang="ko-KR" altLang="en-US" dirty="0"/>
              <a:t>로 리턴</a:t>
            </a:r>
            <a:endParaRPr lang="en-US" altLang="ko-KR" dirty="0"/>
          </a:p>
          <a:p>
            <a:r>
              <a:rPr lang="en-US" altLang="ko-KR" dirty="0"/>
              <a:t>System.in</a:t>
            </a:r>
            <a:r>
              <a:rPr lang="ko-KR" altLang="en-US" dirty="0"/>
              <a:t>을 사용할 때 문제점</a:t>
            </a:r>
            <a:endParaRPr lang="en-US" altLang="ko-KR" dirty="0"/>
          </a:p>
          <a:p>
            <a:pPr lvl="1"/>
            <a:r>
              <a:rPr lang="ko-KR" altLang="en-US" dirty="0"/>
              <a:t>키 값을 바이트 데이터로 넘겨주므로 응용프로그램이 문자 정보로 변환해야 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49080"/>
            <a:ext cx="8836299" cy="14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Assignment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Often we perform an operation on a variable, and then store the result back into that variable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Java provides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assignment operators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to simplify that process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For example, the statement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num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+= count;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dirty="0">
                <a:ea typeface="굴림" pitchFamily="50" charset="-127"/>
              </a:rPr>
              <a:t>	is equivalent to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			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num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num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+ count;</a:t>
            </a:r>
          </a:p>
        </p:txBody>
      </p:sp>
    </p:spTree>
    <p:extLst>
      <p:ext uri="{BB962C8B-B14F-4D97-AF65-F5344CB8AC3E}">
        <p14:creationId xmlns:p14="http://schemas.microsoft.com/office/powerpoint/2010/main" val="104203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Assignment Operators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There are many assignment operators in Java, including the following: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536700" y="2793776"/>
            <a:ext cx="6235700" cy="3011488"/>
            <a:chOff x="820" y="1572"/>
            <a:chExt cx="3928" cy="1897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ko-KR" sz="2400" b="1" u="sng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Operator</a:t>
              </a:r>
              <a:endParaRPr lang="en-US" altLang="ko-KR" sz="2400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  <a:p>
              <a:pPr algn="ctr" eaLnBrk="0" hangingPunct="0"/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+=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-=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*=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/=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%=</a:t>
              </a:r>
              <a:endParaRPr lang="en-US" altLang="ko-KR" sz="2400">
                <a:latin typeface="Courier New" pitchFamily="49" charset="0"/>
                <a:ea typeface="굴림" pitchFamily="50" charset="-127"/>
              </a:endParaRP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ko-KR" sz="2400" b="1" u="sng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Example</a:t>
              </a:r>
              <a:endParaRPr lang="en-US" altLang="ko-KR" sz="2400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  <a:p>
              <a:pPr algn="ctr" eaLnBrk="0" hangingPunct="0"/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x += y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x -= y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x *= y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x /= y</a:t>
              </a:r>
            </a:p>
            <a:p>
              <a:pPr algn="ctr" eaLnBrk="0" hangingPunct="0"/>
              <a:r>
                <a:rPr lang="en-US" altLang="ko-KR" sz="2400" b="1">
                  <a:latin typeface="Courier New" pitchFamily="49" charset="0"/>
                  <a:ea typeface="굴림" pitchFamily="50" charset="-127"/>
                </a:rPr>
                <a:t>x %= y</a:t>
              </a:r>
              <a:endParaRPr lang="en-US" altLang="ko-KR" sz="2400">
                <a:latin typeface="Courier New" pitchFamily="49" charset="0"/>
                <a:ea typeface="굴림" pitchFamily="50" charset="-127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ko-KR" sz="2400" b="1" u="sng" dirty="0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Equivalent To</a:t>
              </a:r>
              <a:endParaRPr lang="en-US" altLang="ko-KR" sz="2400" dirty="0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  <a:p>
              <a:pPr algn="ctr" eaLnBrk="0" hangingPunct="0"/>
              <a:endParaRPr lang="en-US" altLang="ko-KR" sz="2400" dirty="0">
                <a:latin typeface="Times New Roman" pitchFamily="18" charset="0"/>
                <a:ea typeface="굴림" pitchFamily="50" charset="-127"/>
              </a:endParaRPr>
            </a:p>
            <a:p>
              <a:pPr algn="ctr" eaLnBrk="0" hangingPunct="0"/>
              <a:r>
                <a:rPr lang="en-US" altLang="ko-KR" sz="2400" b="1" dirty="0">
                  <a:latin typeface="Courier New" pitchFamily="49" charset="0"/>
                  <a:ea typeface="굴림" pitchFamily="50" charset="-127"/>
                </a:rPr>
                <a:t>x = x + y</a:t>
              </a:r>
            </a:p>
            <a:p>
              <a:pPr algn="ctr" eaLnBrk="0" hangingPunct="0"/>
              <a:r>
                <a:rPr lang="en-US" altLang="ko-KR" sz="2400" b="1" dirty="0">
                  <a:latin typeface="Courier New" pitchFamily="49" charset="0"/>
                  <a:ea typeface="굴림" pitchFamily="50" charset="-127"/>
                </a:rPr>
                <a:t>x = x - y</a:t>
              </a:r>
            </a:p>
            <a:p>
              <a:pPr algn="ctr" eaLnBrk="0" hangingPunct="0"/>
              <a:r>
                <a:rPr lang="en-US" altLang="ko-KR" sz="2400" b="1" dirty="0">
                  <a:latin typeface="Courier New" pitchFamily="49" charset="0"/>
                  <a:ea typeface="굴림" pitchFamily="50" charset="-127"/>
                </a:rPr>
                <a:t>x = x * y</a:t>
              </a:r>
            </a:p>
            <a:p>
              <a:pPr algn="ctr" eaLnBrk="0" hangingPunct="0"/>
              <a:r>
                <a:rPr lang="en-US" altLang="ko-KR" sz="2400" b="1" dirty="0">
                  <a:latin typeface="Courier New" pitchFamily="49" charset="0"/>
                  <a:ea typeface="굴림" pitchFamily="50" charset="-127"/>
                </a:rPr>
                <a:t>x = x / y</a:t>
              </a:r>
            </a:p>
            <a:p>
              <a:pPr algn="ctr" eaLnBrk="0" hangingPunct="0"/>
              <a:r>
                <a:rPr lang="en-US" altLang="ko-KR" sz="2400" b="1" dirty="0">
                  <a:latin typeface="Courier New" pitchFamily="49" charset="0"/>
                  <a:ea typeface="굴림" pitchFamily="50" charset="-127"/>
                </a:rPr>
                <a:t>x = x %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2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Assignment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right hand side of an assignment operator can be a complex expression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The entire right-hand expression is evaluated first, then the result is combined with the original variable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Therefore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	result /= (total-MIN) %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num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dirty="0">
                <a:ea typeface="굴림" pitchFamily="50" charset="-127"/>
              </a:rPr>
              <a:t>	is equivalent to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	result = result / ((total-MIN) %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num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5119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719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 : </a:t>
            </a:r>
            <a:r>
              <a:rPr lang="ko-KR" altLang="en-US" dirty="0"/>
              <a:t>대입 연산자와 증감 연산자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473" y="1751816"/>
            <a:ext cx="5225677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AssignmentIncDecOperator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a=3, b=3, c=3;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대입 연산자 사례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a += 3</a:t>
            </a:r>
            <a:r>
              <a:rPr lang="en-US" altLang="ko-KR" sz="1400" dirty="0"/>
              <a:t>; 		// a=a+3 = 6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b *= 3</a:t>
            </a:r>
            <a:r>
              <a:rPr lang="en-US" altLang="ko-KR" sz="1400" dirty="0"/>
              <a:t>; 		// b=b*3 = 9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c %= 2</a:t>
            </a:r>
            <a:r>
              <a:rPr lang="en-US" altLang="ko-KR" sz="1400" dirty="0"/>
              <a:t>; 		// c=c%2 = 1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b=" + b + ", c=" + c);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d=3;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증감 연산자 사례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d++</a:t>
            </a:r>
            <a:r>
              <a:rPr lang="en-US" altLang="ko-KR" sz="1400" dirty="0"/>
              <a:t>; 	// a=3, d=4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++d</a:t>
            </a:r>
            <a:r>
              <a:rPr lang="en-US" altLang="ko-KR" sz="1400" dirty="0"/>
              <a:t>; 	// d=5, a=5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d--</a:t>
            </a:r>
            <a:r>
              <a:rPr lang="en-US" altLang="ko-KR" sz="1400" dirty="0"/>
              <a:t>; 		// a=5, d=4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	a = </a:t>
            </a:r>
            <a:r>
              <a:rPr lang="en-US" altLang="ko-KR" sz="1400" b="1" dirty="0"/>
              <a:t>--d</a:t>
            </a:r>
            <a:r>
              <a:rPr lang="en-US" altLang="ko-KR" sz="1400" dirty="0"/>
              <a:t>; 		// d=3, a=3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("a=" + a + ", d=" + d);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0782" y="1261646"/>
            <a:ext cx="3440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코드의 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7" y="5388589"/>
            <a:ext cx="1512168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a=6, b=9, c=1</a:t>
            </a:r>
          </a:p>
          <a:p>
            <a:r>
              <a:rPr lang="en-US" altLang="ko-KR" sz="1400" dirty="0"/>
              <a:t>a=3, d=4</a:t>
            </a:r>
          </a:p>
          <a:p>
            <a:r>
              <a:rPr lang="en-US" altLang="ko-KR" sz="1400" dirty="0"/>
              <a:t>a=5, d=5</a:t>
            </a:r>
          </a:p>
          <a:p>
            <a:r>
              <a:rPr lang="en-US" altLang="ko-KR" sz="1400" dirty="0"/>
              <a:t>a=5, d=4</a:t>
            </a:r>
          </a:p>
          <a:p>
            <a:r>
              <a:rPr lang="en-US" altLang="ko-KR" sz="1400" dirty="0"/>
              <a:t>a=3, d=3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 </a:t>
            </a:r>
            <a:r>
              <a:rPr lang="ko-KR" altLang="en-US" dirty="0"/>
              <a:t>연산과 논리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비교 연산</a:t>
            </a:r>
            <a:endParaRPr lang="en-US" altLang="ko-KR" dirty="0"/>
          </a:p>
          <a:p>
            <a:pPr lvl="2"/>
            <a:r>
              <a:rPr lang="ko-KR" altLang="en-US" dirty="0"/>
              <a:t>두 </a:t>
            </a:r>
            <a:r>
              <a:rPr lang="ko-KR" altLang="en-US" dirty="0" err="1"/>
              <a:t>피연산자를</a:t>
            </a:r>
            <a:r>
              <a:rPr lang="ko-KR" altLang="en-US" dirty="0"/>
              <a:t> 비교하여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의 논리 값을 내는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논리 연산</a:t>
            </a:r>
            <a:endParaRPr lang="en-US" altLang="ko-KR" dirty="0"/>
          </a:p>
          <a:p>
            <a:pPr lvl="2"/>
            <a:r>
              <a:rPr lang="ko-KR" altLang="en-US" dirty="0"/>
              <a:t>논리 값으로</a:t>
            </a:r>
            <a:r>
              <a:rPr lang="en-US" altLang="ko-KR" dirty="0"/>
              <a:t> NOT, OR, AND</a:t>
            </a:r>
            <a:r>
              <a:rPr lang="ko-KR" altLang="en-US" dirty="0"/>
              <a:t> 논리 연산</a:t>
            </a:r>
            <a:r>
              <a:rPr lang="en-US" altLang="ko-KR" dirty="0"/>
              <a:t>. </a:t>
            </a:r>
            <a:r>
              <a:rPr lang="ko-KR" altLang="en-US" dirty="0"/>
              <a:t>논리 값을 내는 연산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83" y="2387246"/>
            <a:ext cx="6011233" cy="20549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229200"/>
            <a:ext cx="7012305" cy="14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0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 </a:t>
            </a:r>
            <a:r>
              <a:rPr lang="ko-KR" altLang="en-US" dirty="0"/>
              <a:t>연산과 논리 연산의 복합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7661" y="1700808"/>
            <a:ext cx="449116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나이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age)</a:t>
            </a:r>
            <a:r>
              <a:rPr lang="ko-KR" altLang="en-US" sz="1600" dirty="0"/>
              <a:t>가 </a:t>
            </a:r>
            <a:r>
              <a:rPr lang="en-US" altLang="ko-KR" sz="1600" dirty="0"/>
              <a:t>20</a:t>
            </a:r>
            <a:r>
              <a:rPr lang="ko-KR" altLang="en-US" sz="1600" dirty="0"/>
              <a:t>대인 경우</a:t>
            </a:r>
          </a:p>
          <a:p>
            <a:r>
              <a:rPr lang="en-US" altLang="ko-KR" sz="1600" dirty="0"/>
              <a:t>(age &gt;= 20) &amp;&amp; (age &lt; 30)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문자</a:t>
            </a:r>
            <a:r>
              <a:rPr lang="en-US" altLang="ko-KR" sz="1600" dirty="0"/>
              <a:t>(char c)</a:t>
            </a:r>
            <a:r>
              <a:rPr lang="ko-KR" altLang="en-US" sz="1600" dirty="0"/>
              <a:t>가 대문자인 경우</a:t>
            </a:r>
            <a:endParaRPr lang="en-US" altLang="ko-KR" sz="1600" dirty="0"/>
          </a:p>
          <a:p>
            <a:r>
              <a:rPr lang="en-US" altLang="ko-KR" sz="1600" dirty="0"/>
              <a:t>(c &gt;= 'A') &amp;&amp; (c &lt;= 'Z')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(0,0)</a:t>
            </a:r>
            <a:r>
              <a:rPr lang="ko-KR" altLang="en-US" sz="1600" dirty="0"/>
              <a:t>과 </a:t>
            </a:r>
            <a:r>
              <a:rPr lang="en-US" altLang="ko-KR" sz="1600" dirty="0"/>
              <a:t>(50,50)</a:t>
            </a:r>
            <a:r>
              <a:rPr lang="ko-KR" altLang="en-US" sz="1600" dirty="0"/>
              <a:t>의 사각형 내에 있음</a:t>
            </a:r>
          </a:p>
          <a:p>
            <a:r>
              <a:rPr lang="en-US" altLang="ko-KR" sz="1600" dirty="0"/>
              <a:t>(x&gt;=0) &amp;&amp; (y&gt;=0) &amp;&amp; (x&lt;=50) &amp;&amp; (y&lt;=50)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37661" y="4216445"/>
            <a:ext cx="451539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20 &lt;= age &lt; 30 	// </a:t>
            </a:r>
            <a:r>
              <a:rPr lang="ko-KR" altLang="en-US" sz="1600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4119498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2-7 : </a:t>
            </a:r>
            <a:r>
              <a:rPr lang="ko-KR" altLang="en-US" dirty="0"/>
              <a:t>비교 연산자와 논리 연산자 사용하기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453650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LogicalOperator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비교 연산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'a' &gt; 'b'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&gt;=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-1 &lt; 0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3.45 &lt;=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==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3 != 2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!(3 != 2)</a:t>
            </a:r>
            <a:r>
              <a:rPr lang="en-US" altLang="ko-KR" sz="1600" dirty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	// </a:t>
            </a:r>
            <a:r>
              <a:rPr lang="ko-KR" altLang="en-US" sz="1600" dirty="0"/>
              <a:t>비교 연산과 논리 연산 복합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&gt; 2) &amp;&amp; (3 &gt; 4)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b="1" dirty="0"/>
              <a:t>(3 != 2) || (-1 &gt; 0)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340768"/>
            <a:ext cx="3440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소스의 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3640381"/>
            <a:ext cx="864096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false</a:t>
            </a:r>
          </a:p>
          <a:p>
            <a:r>
              <a:rPr lang="en-US" altLang="ko-KR" sz="1600" dirty="0">
                <a:latin typeface="+mj-lt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5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</a:t>
            </a:r>
            <a:endParaRPr lang="en-US" altLang="ko-KR" dirty="0"/>
          </a:p>
          <a:p>
            <a:pPr lvl="1"/>
            <a:r>
              <a:rPr lang="ko-KR" altLang="en-US" dirty="0"/>
              <a:t>비트 논리 연산</a:t>
            </a:r>
            <a:endParaRPr lang="en-US" altLang="ko-KR" dirty="0"/>
          </a:p>
          <a:p>
            <a:pPr lvl="2"/>
            <a:r>
              <a:rPr lang="ko-KR" altLang="en-US" dirty="0"/>
              <a:t>비트끼리 </a:t>
            </a:r>
            <a:r>
              <a:rPr lang="en-US" altLang="ko-KR" dirty="0"/>
              <a:t>AND, OR, XOR, NOT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ko-KR" altLang="en-US" dirty="0"/>
              <a:t>비트 시프트 연산</a:t>
            </a:r>
            <a:endParaRPr lang="en-US" altLang="ko-KR" dirty="0"/>
          </a:p>
          <a:p>
            <a:pPr lvl="2"/>
            <a:r>
              <a:rPr lang="ko-KR" altLang="en-US" dirty="0" err="1"/>
              <a:t>비트를</a:t>
            </a:r>
            <a:r>
              <a:rPr lang="ko-KR" altLang="en-US" dirty="0"/>
              <a:t> 오른쪽이나 왼쪽으로 이동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588526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논리 연산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 연산자의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각 비트들의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논리 연산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12776"/>
            <a:ext cx="5762568" cy="3240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4" y="4869160"/>
            <a:ext cx="729996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26" y="1310959"/>
            <a:ext cx="6559891" cy="3191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논리 연산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1963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4675" y="1380609"/>
            <a:ext cx="2795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냉장고에는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센서가 있고 이들은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flag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변수와 연결되어 있다고 할 때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냉장고의 온도가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도 이상으로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올라가면 비트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되고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도 이하이면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비트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유지한다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362279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문제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현재 냉장고의 온도가</a:t>
            </a:r>
            <a:endParaRPr lang="en-US" altLang="ko-KR" sz="1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        0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도 이상인지 판단하는 코드를 작성하라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083" y="4945243"/>
            <a:ext cx="452398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200" dirty="0"/>
              <a:t>if((flag &amp; 0b00001000) == 0)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else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이상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12648" y="6051276"/>
            <a:ext cx="4535416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이상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1617" y="4949465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784811" y="5256570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50001" y="5244907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&amp;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450001" y="5637059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4813" y="5622623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사각형 설명선 20"/>
          <p:cNvSpPr/>
          <p:nvPr/>
        </p:nvSpPr>
        <p:spPr>
          <a:xfrm>
            <a:off x="7099011" y="6039299"/>
            <a:ext cx="1099243" cy="442674"/>
          </a:xfrm>
          <a:prstGeom prst="wedgeRoundRectCallout">
            <a:avLst>
              <a:gd name="adj1" fmla="val -68840"/>
              <a:gd name="adj2" fmla="val -876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r>
              <a:rPr lang="ko-KR" altLang="en-US" sz="1000" dirty="0"/>
              <a:t>비트가 </a:t>
            </a:r>
            <a:r>
              <a:rPr lang="en-US" altLang="ko-KR" sz="1000" dirty="0"/>
              <a:t>0 </a:t>
            </a:r>
            <a:r>
              <a:rPr lang="ko-KR" altLang="en-US" sz="1000" dirty="0"/>
              <a:t>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/>
              <a:t>결과는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005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로 쉽게 키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System.in</a:t>
            </a:r>
            <a:r>
              <a:rPr lang="ko-KR" altLang="en-US" dirty="0"/>
              <a:t>에게 키를 읽게 하고</a:t>
            </a:r>
            <a:r>
              <a:rPr lang="en-US" altLang="ko-KR" dirty="0"/>
              <a:t>, </a:t>
            </a:r>
            <a:r>
              <a:rPr lang="ko-KR" altLang="en-US" dirty="0"/>
              <a:t>읽은 바이트를 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, </a:t>
            </a:r>
            <a:r>
              <a:rPr lang="ko-KR" altLang="en-US" dirty="0"/>
              <a:t>문자열 등 다양한 타입으로 변환하여 리턴</a:t>
            </a:r>
            <a:endParaRPr lang="en-US" altLang="ko-KR" dirty="0"/>
          </a:p>
          <a:p>
            <a:pPr lvl="2"/>
            <a:r>
              <a:rPr lang="en-US" altLang="ko-KR" dirty="0" err="1"/>
              <a:t>java.util.Scanner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System.in</a:t>
            </a:r>
            <a:r>
              <a:rPr lang="ko-KR" altLang="en-US" dirty="0"/>
              <a:t>에게 키를 읽게 하고</a:t>
            </a:r>
            <a:r>
              <a:rPr lang="en-US" altLang="ko-KR" dirty="0"/>
              <a:t>, </a:t>
            </a:r>
            <a:r>
              <a:rPr lang="ko-KR" altLang="en-US" dirty="0"/>
              <a:t>원하는 타입으로 변환하여 리턴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573016"/>
            <a:ext cx="60486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 // import</a:t>
            </a:r>
            <a:r>
              <a:rPr lang="ko-KR" altLang="en-US" sz="1600" dirty="0"/>
              <a:t> 문 필요</a:t>
            </a:r>
            <a:endParaRPr lang="en-US" altLang="ko-KR" sz="1600" dirty="0"/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/>
              <a:t>Scanner a = </a:t>
            </a:r>
            <a:r>
              <a:rPr lang="en-US" altLang="ko-KR" sz="1600" b="1" dirty="0"/>
              <a:t>new Scanner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System.in</a:t>
            </a:r>
            <a:r>
              <a:rPr lang="en-US" altLang="ko-KR" sz="1600" dirty="0"/>
              <a:t>); // Scanner </a:t>
            </a:r>
            <a:r>
              <a:rPr lang="ko-KR" altLang="en-US" sz="1600" dirty="0"/>
              <a:t>객체 생성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4" y="4728656"/>
            <a:ext cx="8509423" cy="10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시프트 연산자의 사례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 연산자의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비트들을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이동 연산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55" y="4859518"/>
            <a:ext cx="6125403" cy="182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78402"/>
            <a:ext cx="5983774" cy="35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16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2-9 : </a:t>
            </a:r>
            <a:r>
              <a:rPr lang="ko-KR" altLang="en-US" dirty="0"/>
              <a:t>비트 논리 연산과 비트 시프트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655" y="1879443"/>
            <a:ext cx="586854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BitOperator</a:t>
            </a:r>
            <a:r>
              <a:rPr lang="en-US" altLang="ko-KR" sz="1200" dirty="0"/>
              <a:t> { </a:t>
            </a:r>
          </a:p>
          <a:p>
            <a:pPr defTabSz="180000" fontAlgn="base" latinLnBrk="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	short a = (short)0x55ff; </a:t>
            </a:r>
          </a:p>
          <a:p>
            <a:pPr defTabSz="180000" fontAlgn="base" latinLnBrk="0"/>
            <a:r>
              <a:rPr lang="en-US" altLang="ko-KR" sz="1200" dirty="0"/>
              <a:t>		short b = (short)0x00ff;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// </a:t>
            </a:r>
            <a:r>
              <a:rPr lang="ko-KR" altLang="en-US" sz="1200" dirty="0"/>
              <a:t>비트 논리 연산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&amp;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|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^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(short)(~a));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byte c = 20; // 0x14</a:t>
            </a:r>
          </a:p>
          <a:p>
            <a:pPr defTabSz="180000" fontAlgn="base" latinLnBrk="0"/>
            <a:r>
              <a:rPr lang="en-US" altLang="ko-KR" sz="1200" dirty="0"/>
              <a:t>		byte d = -8; // 0xf8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// </a:t>
            </a:r>
            <a:r>
              <a:rPr lang="ko-KR" altLang="en-US" sz="1200" dirty="0"/>
              <a:t>비트 시프트 연산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(c &lt;&lt;2);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(c &gt;&gt;2);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(d &gt;&gt;2);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1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 (d &gt;&gt;&gt;2));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/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7823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소스의 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16216" y="4464766"/>
            <a:ext cx="1656184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00ff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55ff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5500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aa00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80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-2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3ffffffe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2796110"/>
            <a:ext cx="3240361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("%x\n", ...)</a:t>
            </a:r>
            <a:r>
              <a:rPr lang="ko-KR" altLang="en-US" sz="1000" dirty="0">
                <a:solidFill>
                  <a:schemeClr val="tx1"/>
                </a:solidFill>
              </a:rPr>
              <a:t>는 결과 값을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 형식으로 출력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아이템 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 ‘</a:t>
            </a:r>
            <a:r>
              <a:rPr lang="en-US" altLang="ko-KR" sz="1400" dirty="0"/>
              <a:t>\t</a:t>
            </a:r>
            <a:r>
              <a:rPr lang="en-US" altLang="ko-KR" dirty="0"/>
              <a:t>’, ‘</a:t>
            </a:r>
            <a:r>
              <a:rPr lang="en-US" altLang="ko-KR" sz="1400" dirty="0"/>
              <a:t>\f</a:t>
            </a:r>
            <a:r>
              <a:rPr lang="en-US" altLang="ko-KR" dirty="0"/>
              <a:t>’, ‘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 ‘ ’, ‘</a:t>
            </a:r>
            <a:r>
              <a:rPr lang="en-US" altLang="ko-KR" sz="1400" dirty="0"/>
              <a:t>\n</a:t>
            </a:r>
            <a:r>
              <a:rPr lang="ko-KR" altLang="en-US" dirty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개발자가 원하는 다양한 타입의</a:t>
            </a:r>
            <a:r>
              <a:rPr lang="en-US" altLang="ko-KR" dirty="0"/>
              <a:t> </a:t>
            </a:r>
            <a:r>
              <a:rPr lang="ko-KR" altLang="en-US" dirty="0"/>
              <a:t>값으로 바꾸어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1" y="2996952"/>
            <a:ext cx="4702667" cy="30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20072" y="4581128"/>
            <a:ext cx="36199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Scanner(System.in);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String name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  <a:r>
              <a:rPr lang="en-US" altLang="ko-KR" sz="1200" dirty="0">
                <a:solidFill>
                  <a:srgbClr val="00B050"/>
                </a:solidFill>
              </a:rPr>
              <a:t>// "Kim"</a:t>
            </a:r>
          </a:p>
          <a:p>
            <a:r>
              <a:rPr lang="en-US" altLang="ko-KR" sz="1200" dirty="0"/>
              <a:t>String city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  <a:r>
              <a:rPr lang="en-US" altLang="ko-KR" sz="1200" dirty="0">
                <a:solidFill>
                  <a:srgbClr val="00B050"/>
                </a:solidFill>
              </a:rPr>
              <a:t>// "Seoul"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age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  <a:r>
              <a:rPr lang="en-US" altLang="ko-KR" sz="1200" dirty="0">
                <a:solidFill>
                  <a:srgbClr val="00B050"/>
                </a:solidFill>
              </a:rPr>
              <a:t>// 20</a:t>
            </a:r>
          </a:p>
          <a:p>
            <a:r>
              <a:rPr lang="en-US" altLang="ko-KR" sz="1200" dirty="0"/>
              <a:t>double weight = </a:t>
            </a:r>
            <a:r>
              <a:rPr lang="en-US" altLang="ko-KR" sz="1200" b="1" dirty="0" err="1"/>
              <a:t>scanner.nextDouble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65.1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single = </a:t>
            </a:r>
            <a:r>
              <a:rPr lang="en-US" altLang="ko-KR" sz="1200" b="1" dirty="0" err="1"/>
              <a:t>scanner.nextBoolean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>
                <a:solidFill>
                  <a:srgbClr val="00B050"/>
                </a:solidFill>
              </a:rPr>
              <a:t>// true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4" y="1556792"/>
            <a:ext cx="7828931" cy="46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958" y="26844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2-4 : Scanner</a:t>
            </a:r>
            <a:r>
              <a:rPr lang="ko-KR" altLang="en-US" dirty="0"/>
              <a:t>를 이용한 키 입력 연습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4211" y="1159098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b="1" dirty="0"/>
              <a:t>import </a:t>
            </a:r>
            <a:r>
              <a:rPr lang="en-US" altLang="ko-KR" sz="1200" b="1" dirty="0" err="1"/>
              <a:t>java.util.Scanner</a:t>
            </a:r>
            <a:r>
              <a:rPr lang="en-US" altLang="ko-KR" sz="1200" b="1" dirty="0"/>
              <a:t>;</a:t>
            </a:r>
          </a:p>
          <a:p>
            <a:pPr defTabSz="180000" fontAlgn="base" latinLnBrk="0"/>
            <a:endParaRPr lang="en-US" altLang="ko-KR" sz="1200" b="1" dirty="0"/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ScannerEx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 {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b="1" dirty="0"/>
              <a:t>Scanner </a:t>
            </a:r>
            <a:r>
              <a:rPr lang="en-US" altLang="ko-KR" sz="1200" b="1" dirty="0" err="1"/>
              <a:t>scanner</a:t>
            </a:r>
            <a:r>
              <a:rPr lang="en-US" altLang="ko-KR" sz="1200" b="1" dirty="0"/>
              <a:t> = new Scanner(System.in);</a:t>
            </a:r>
          </a:p>
          <a:p>
            <a:pPr defTabSz="180000" fontAlgn="base" latinLnBrk="0"/>
            <a:r>
              <a:rPr lang="en-US" altLang="ko-KR" sz="1200" dirty="0"/>
              <a:t>		</a:t>
            </a:r>
          </a:p>
          <a:p>
            <a:pPr defTabSz="180000" fontAlgn="base" latinLnBrk="0"/>
            <a:r>
              <a:rPr lang="en-US" altLang="ko-KR" sz="1200" dirty="0"/>
              <a:t>		String name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읽기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이름은 </a:t>
            </a:r>
            <a:r>
              <a:rPr lang="en-US" altLang="ko-KR" sz="1200" dirty="0"/>
              <a:t>" + name + ", ");</a:t>
            </a:r>
          </a:p>
          <a:p>
            <a:pPr defTabSz="180000" fontAlgn="base" latinLnBrk="0"/>
            <a:r>
              <a:rPr lang="en-US" altLang="ko-KR" sz="1200" dirty="0"/>
              <a:t>		</a:t>
            </a:r>
          </a:p>
          <a:p>
            <a:pPr defTabSz="180000" fontAlgn="base" latinLnBrk="0"/>
            <a:r>
              <a:rPr lang="en-US" altLang="ko-KR" sz="1200" dirty="0"/>
              <a:t>		String city = </a:t>
            </a:r>
            <a:r>
              <a:rPr lang="en-US" altLang="ko-KR" sz="1200" b="1" dirty="0" err="1"/>
              <a:t>scanner.next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읽기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도시는 </a:t>
            </a:r>
            <a:r>
              <a:rPr lang="en-US" altLang="ko-KR" sz="1200" dirty="0"/>
              <a:t>" + city + ", ");</a:t>
            </a:r>
          </a:p>
          <a:p>
            <a:pPr defTabSz="180000" fontAlgn="base" latinLnBrk="0"/>
            <a:r>
              <a:rPr lang="en-US" altLang="ko-KR" sz="1200" dirty="0"/>
              <a:t>		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age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읽기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나이는 </a:t>
            </a:r>
            <a:r>
              <a:rPr lang="en-US" altLang="ko-KR" sz="1200" dirty="0"/>
              <a:t>" + age + "</a:t>
            </a:r>
            <a:r>
              <a:rPr lang="ko-KR" altLang="en-US" sz="1200" dirty="0"/>
              <a:t>살</a:t>
            </a:r>
            <a:r>
              <a:rPr lang="en-US" altLang="ko-KR" sz="1200" dirty="0"/>
              <a:t>, 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double weight = </a:t>
            </a:r>
            <a:r>
              <a:rPr lang="en-US" altLang="ko-KR" sz="1200" b="1" dirty="0" err="1"/>
              <a:t>scanner.nextDouble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실수 읽기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체중은 </a:t>
            </a:r>
            <a:r>
              <a:rPr lang="en-US" altLang="ko-KR" sz="1200" dirty="0"/>
              <a:t>" + weight + "kg, ");</a:t>
            </a:r>
          </a:p>
          <a:p>
            <a:pPr defTabSz="180000" fontAlgn="base" latinLnBrk="0"/>
            <a:r>
              <a:rPr lang="en-US" altLang="ko-KR" sz="1200" dirty="0"/>
              <a:t>		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single = </a:t>
            </a:r>
            <a:r>
              <a:rPr lang="en-US" altLang="ko-KR" sz="1200" b="1" dirty="0" err="1"/>
              <a:t>scanner.nextBoolean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논리값 읽기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독신 여부는 </a:t>
            </a:r>
            <a:r>
              <a:rPr lang="en-US" altLang="ko-KR" sz="1200" dirty="0"/>
              <a:t>" + single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b="1" dirty="0" err="1"/>
              <a:t>scanner.close</a:t>
            </a:r>
            <a:r>
              <a:rPr lang="en-US" altLang="ko-KR" sz="1200" b="1" dirty="0"/>
              <a:t>(); // scanner </a:t>
            </a:r>
            <a:r>
              <a:rPr lang="ko-KR" altLang="en-US" sz="1200" b="1" dirty="0"/>
              <a:t>닫기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1374430"/>
            <a:ext cx="20313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Scanner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도시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체중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독신 여부를 입력 받고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다시 출력하는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5959885"/>
            <a:ext cx="662473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도시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체중</a:t>
            </a:r>
            <a:r>
              <a:rPr lang="en-US" altLang="ko-KR" sz="1200" dirty="0"/>
              <a:t>, </a:t>
            </a:r>
            <a:r>
              <a:rPr lang="ko-KR" altLang="en-US" sz="1200" dirty="0"/>
              <a:t>독신 여부를 빈칸으로 분리하여 입력하세요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Kim Seoul 20 65.1 true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 latinLnBrk="0"/>
            <a:r>
              <a:rPr lang="ko-KR" altLang="en-US" sz="1200" dirty="0"/>
              <a:t>이름은 </a:t>
            </a:r>
            <a:r>
              <a:rPr lang="en-US" altLang="ko-KR" sz="1200" dirty="0"/>
              <a:t>Kim, </a:t>
            </a:r>
            <a:r>
              <a:rPr lang="ko-KR" altLang="en-US" sz="1200" dirty="0"/>
              <a:t>도시는 </a:t>
            </a:r>
            <a:r>
              <a:rPr lang="en-US" altLang="ko-KR" sz="1200" dirty="0"/>
              <a:t>Seoul, </a:t>
            </a:r>
            <a:r>
              <a:rPr lang="ko-KR" altLang="en-US" sz="1200" dirty="0"/>
              <a:t>나이는 </a:t>
            </a:r>
            <a:r>
              <a:rPr lang="en-US" altLang="ko-KR" sz="1200" dirty="0"/>
              <a:t>20</a:t>
            </a:r>
            <a:r>
              <a:rPr lang="ko-KR" altLang="en-US" sz="1200" dirty="0"/>
              <a:t>살</a:t>
            </a:r>
            <a:r>
              <a:rPr lang="en-US" altLang="ko-KR" sz="1200" dirty="0"/>
              <a:t>, </a:t>
            </a:r>
            <a:r>
              <a:rPr lang="ko-KR" altLang="en-US" sz="1200" dirty="0"/>
              <a:t>체중은 </a:t>
            </a:r>
            <a:r>
              <a:rPr lang="en-US" altLang="ko-KR" sz="1200" dirty="0"/>
              <a:t>65.1kg, </a:t>
            </a:r>
            <a:r>
              <a:rPr lang="ko-KR" altLang="en-US" sz="1200" dirty="0"/>
              <a:t>독신 여부는 </a:t>
            </a:r>
            <a:r>
              <a:rPr lang="en-US" altLang="ko-KR" sz="1200" dirty="0"/>
              <a:t>true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단축키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Ctrl+Shift+L</a:t>
            </a:r>
            <a:r>
              <a:rPr lang="en-US" altLang="ko-KR" dirty="0"/>
              <a:t>: </a:t>
            </a:r>
            <a:r>
              <a:rPr lang="ko-KR" altLang="en-US" dirty="0"/>
              <a:t>단축키 설명 전부 보기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Ctrl+Space</a:t>
            </a:r>
            <a:r>
              <a:rPr lang="en-US" altLang="ko-KR" dirty="0">
                <a:solidFill>
                  <a:srgbClr val="0070C0"/>
                </a:solidFill>
              </a:rPr>
              <a:t> : </a:t>
            </a:r>
            <a:r>
              <a:rPr lang="ko-KR" altLang="en-US" dirty="0">
                <a:solidFill>
                  <a:srgbClr val="0070C0"/>
                </a:solidFill>
              </a:rPr>
              <a:t>자동 완성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Ctrl+1 : Quick Fix</a:t>
            </a:r>
          </a:p>
          <a:p>
            <a:r>
              <a:rPr lang="en-US" altLang="ko-KR" dirty="0" err="1"/>
              <a:t>Ctrl+i</a:t>
            </a:r>
            <a:r>
              <a:rPr lang="en-US" altLang="ko-KR" dirty="0"/>
              <a:t> : </a:t>
            </a:r>
            <a:r>
              <a:rPr lang="ko-KR" altLang="en-US" dirty="0"/>
              <a:t>들여쓰기 자동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F3 : </a:t>
            </a:r>
            <a:r>
              <a:rPr lang="ko-KR" altLang="en-US" dirty="0" err="1"/>
              <a:t>메소드</a:t>
            </a:r>
            <a:r>
              <a:rPr lang="ko-KR" altLang="en-US" dirty="0"/>
              <a:t> 위에서 누르면 해당 </a:t>
            </a:r>
            <a:r>
              <a:rPr lang="ko-KR" altLang="en-US" dirty="0" err="1"/>
              <a:t>메소드</a:t>
            </a:r>
            <a:r>
              <a:rPr lang="ko-KR" altLang="en-US" dirty="0"/>
              <a:t> 정의로 이동</a:t>
            </a:r>
            <a:endParaRPr lang="en-US" altLang="ko-KR" dirty="0"/>
          </a:p>
          <a:p>
            <a:r>
              <a:rPr lang="en-US" altLang="ko-KR" dirty="0" err="1"/>
              <a:t>Ctrl+Alt</a:t>
            </a:r>
            <a:r>
              <a:rPr lang="en-US" altLang="ko-KR" dirty="0"/>
              <a:t>+</a:t>
            </a:r>
            <a:r>
              <a:rPr lang="ko-KR" altLang="en-US" dirty="0"/>
              <a:t>위</a:t>
            </a:r>
            <a:r>
              <a:rPr lang="en-US" altLang="ko-KR" dirty="0"/>
              <a:t>(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  <a:r>
              <a:rPr lang="ko-KR" altLang="en-US" dirty="0"/>
              <a:t>화살표 </a:t>
            </a:r>
            <a:r>
              <a:rPr lang="en-US" altLang="ko-KR" dirty="0"/>
              <a:t>: </a:t>
            </a:r>
            <a:r>
              <a:rPr lang="ko-KR" altLang="en-US" dirty="0"/>
              <a:t>라인복사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Ctrl+Shift+O</a:t>
            </a:r>
            <a:r>
              <a:rPr lang="en-US" altLang="ko-KR" dirty="0">
                <a:solidFill>
                  <a:srgbClr val="FF0000"/>
                </a:solidFill>
              </a:rPr>
              <a:t> : </a:t>
            </a:r>
            <a:r>
              <a:rPr lang="ko-KR" altLang="en-US" dirty="0">
                <a:solidFill>
                  <a:srgbClr val="FF0000"/>
                </a:solidFill>
              </a:rPr>
              <a:t>필요한 클래스 자동 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</a:p>
          <a:p>
            <a:r>
              <a:rPr lang="en-US" altLang="ko-KR" dirty="0"/>
              <a:t>F11 : Run in debugging mode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Ctrl+F11 : Run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https://dzone.com/articles/effective-eclipse-shortcut-key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http://yeonicon.tistory.com/657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4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Add </a:t>
            </a:r>
            <a:r>
              <a:rPr lang="ko-KR" altLang="en-US" sz="3600" dirty="0"/>
              <a:t>예제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사용자로부터 두 개의 정수를 받아서 더하는 문제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ko-KR" altLang="en-US" b="1" dirty="0">
                <a:solidFill>
                  <a:schemeClr val="tx2"/>
                </a:solidFill>
              </a:rPr>
              <a:t>사용자로부터 숫자를 받을 수 있어야 한다</a:t>
            </a:r>
            <a:r>
              <a:rPr lang="en-US" altLang="ko-KR" b="1" dirty="0">
                <a:solidFill>
                  <a:schemeClr val="tx2"/>
                </a:solidFill>
              </a:rPr>
              <a:t>! 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249488"/>
            <a:ext cx="6550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1538</TotalTime>
  <Words>2909</Words>
  <Application>Microsoft Office PowerPoint</Application>
  <PresentationFormat>화면 슬라이드 쇼(4:3)</PresentationFormat>
  <Paragraphs>497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Arial Unicode MS</vt:lpstr>
      <vt:lpstr>돋움</vt:lpstr>
      <vt:lpstr>맑은 고딕</vt:lpstr>
      <vt:lpstr>Arial</vt:lpstr>
      <vt:lpstr>Comic Sans MS</vt:lpstr>
      <vt:lpstr>Courier New</vt:lpstr>
      <vt:lpstr>Symbol</vt:lpstr>
      <vt:lpstr>Times New Roman</vt:lpstr>
      <vt:lpstr>투명도</vt:lpstr>
      <vt:lpstr>(Intermediate) Java Programming  </vt:lpstr>
      <vt:lpstr>JAVA: Interactive Programs</vt:lpstr>
      <vt:lpstr>자바에서 키 입력</vt:lpstr>
      <vt:lpstr>Scanner로 쉽게 키 입력</vt:lpstr>
      <vt:lpstr>Scanner를 이용한 키 입력</vt:lpstr>
      <vt:lpstr>Scanner 주요 메소드</vt:lpstr>
      <vt:lpstr>예제 2-4 : Scanner를 이용한 키 입력 연습</vt:lpstr>
      <vt:lpstr>Eclipse 단축키</vt:lpstr>
      <vt:lpstr>Add 예제</vt:lpstr>
      <vt:lpstr>Add 예제</vt:lpstr>
      <vt:lpstr>import 문장 </vt:lpstr>
      <vt:lpstr>중간 점검 문제</vt:lpstr>
      <vt:lpstr>원의 면적 구하기</vt:lpstr>
      <vt:lpstr>원의 면적 구하기</vt:lpstr>
      <vt:lpstr>JAVA: Expressions</vt:lpstr>
      <vt:lpstr>Expressions</vt:lpstr>
      <vt:lpstr>식과 연산자</vt:lpstr>
      <vt:lpstr>Division and Remainder</vt:lpstr>
      <vt:lpstr>예제 2-5 : /와 % 산술 연산</vt:lpstr>
      <vt:lpstr>예제</vt:lpstr>
      <vt:lpstr>Operator Precedence</vt:lpstr>
      <vt:lpstr>연산자 우선순위</vt:lpstr>
      <vt:lpstr>Operator Precedence</vt:lpstr>
      <vt:lpstr>Expression Trees</vt:lpstr>
      <vt:lpstr>Assignment Revisited</vt:lpstr>
      <vt:lpstr>Assignment Revisited</vt:lpstr>
      <vt:lpstr>단항 연산자</vt:lpstr>
      <vt:lpstr>Increment and Decrement</vt:lpstr>
      <vt:lpstr>Increment and Decrement</vt:lpstr>
      <vt:lpstr>Assignment Operators</vt:lpstr>
      <vt:lpstr>Assignment Operators</vt:lpstr>
      <vt:lpstr>Assignment Operators</vt:lpstr>
      <vt:lpstr>예제 2-6 : 대입 연산자와 증감 연산자 사용</vt:lpstr>
      <vt:lpstr>비교 연산과 논리 연산</vt:lpstr>
      <vt:lpstr>비교 연산과 논리 연산의 복합 사례</vt:lpstr>
      <vt:lpstr>예제 2-7 : 비교 연산자와 논리 연산자 사용하기</vt:lpstr>
      <vt:lpstr>비트 연산</vt:lpstr>
      <vt:lpstr>비트 논리 연산</vt:lpstr>
      <vt:lpstr>비트 논리 연산 응용</vt:lpstr>
      <vt:lpstr>시프트 연산자의 사례</vt:lpstr>
      <vt:lpstr>예제 2-9 : 비트 논리 연산과 비트 시프트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60</cp:revision>
  <dcterms:created xsi:type="dcterms:W3CDTF">2015-09-01T01:16:03Z</dcterms:created>
  <dcterms:modified xsi:type="dcterms:W3CDTF">2020-09-08T09:09:13Z</dcterms:modified>
</cp:coreProperties>
</file>