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435" r:id="rId3"/>
    <p:sldId id="436" r:id="rId4"/>
    <p:sldId id="437" r:id="rId5"/>
    <p:sldId id="438" r:id="rId6"/>
    <p:sldId id="439" r:id="rId7"/>
    <p:sldId id="441" r:id="rId8"/>
    <p:sldId id="447" r:id="rId9"/>
    <p:sldId id="448" r:id="rId10"/>
    <p:sldId id="442" r:id="rId11"/>
    <p:sldId id="443" r:id="rId12"/>
    <p:sldId id="444" r:id="rId13"/>
    <p:sldId id="445" r:id="rId14"/>
    <p:sldId id="446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23" r:id="rId33"/>
    <p:sldId id="424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5" r:id="rId46"/>
    <p:sldId id="261" r:id="rId47"/>
    <p:sldId id="426" r:id="rId48"/>
    <p:sldId id="427" r:id="rId49"/>
    <p:sldId id="428" r:id="rId50"/>
    <p:sldId id="429" r:id="rId51"/>
    <p:sldId id="276" r:id="rId52"/>
    <p:sldId id="277" r:id="rId53"/>
    <p:sldId id="278" r:id="rId54"/>
    <p:sldId id="279" r:id="rId55"/>
    <p:sldId id="280" r:id="rId56"/>
    <p:sldId id="282" r:id="rId57"/>
    <p:sldId id="281" r:id="rId58"/>
    <p:sldId id="283" r:id="rId59"/>
    <p:sldId id="285" r:id="rId60"/>
    <p:sldId id="286" r:id="rId61"/>
    <p:sldId id="307" r:id="rId62"/>
    <p:sldId id="308" r:id="rId63"/>
    <p:sldId id="287" r:id="rId64"/>
    <p:sldId id="288" r:id="rId65"/>
    <p:sldId id="289" r:id="rId66"/>
    <p:sldId id="290" r:id="rId67"/>
    <p:sldId id="291" r:id="rId68"/>
    <p:sldId id="292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9248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38862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990600" y="6324600"/>
            <a:ext cx="3505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© 2004 Pearson Addison-Wesley. All rights reserved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5-</a:t>
            </a:r>
            <a:fld id="{EC55A17C-4DE9-443B-9370-65CEBB91AF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178346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bees2.blogspot.kr/2014/09/4_24.html" TargetMode="External"/><Relationship Id="rId2" Type="http://schemas.openxmlformats.org/officeDocument/2006/relationships/hyperlink" Target="https://ko.wikipedia.org/wiki/%EC%9C%A0%ED%81%B4%EB%A6%AC%EB%93%9C_%ED%98%B8%EC%A0%9C%EB%B2%9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5. If Statement, Repetition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Arrays</a:t>
            </a:r>
          </a:p>
          <a:p>
            <a:pPr algn="ctr"/>
            <a:r>
              <a:rPr lang="en-US" altLang="ko-KR"/>
              <a:t>Chapter 2 &amp; 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Logical Operators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ko-KR">
                <a:ea typeface="굴림" pitchFamily="50" charset="-127"/>
              </a:rPr>
              <a:t>Boolean expressions can also use the following </a:t>
            </a:r>
            <a:r>
              <a:rPr lang="en-US" altLang="ko-KR" i="1">
                <a:ea typeface="굴림" pitchFamily="50" charset="-127"/>
              </a:rPr>
              <a:t>logical operators</a:t>
            </a:r>
            <a:r>
              <a:rPr lang="en-US" altLang="ko-KR">
                <a:ea typeface="굴림" pitchFamily="50" charset="-127"/>
              </a:rPr>
              <a:t>: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!</a:t>
            </a:r>
            <a:r>
              <a:rPr lang="en-US" altLang="ko-KR">
                <a:ea typeface="굴림" pitchFamily="50" charset="-127"/>
              </a:rPr>
              <a:t>	</a:t>
            </a:r>
            <a:r>
              <a:rPr lang="en-US" altLang="ko-KR">
                <a:solidFill>
                  <a:schemeClr val="hlink"/>
                </a:solidFill>
                <a:ea typeface="굴림" pitchFamily="50" charset="-127"/>
              </a:rPr>
              <a:t>Logical NOT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&amp;&amp;</a:t>
            </a:r>
            <a:r>
              <a:rPr lang="en-US" altLang="ko-KR">
                <a:ea typeface="굴림" pitchFamily="50" charset="-127"/>
              </a:rPr>
              <a:t>	</a:t>
            </a:r>
            <a:r>
              <a:rPr lang="en-US" altLang="ko-KR">
                <a:solidFill>
                  <a:schemeClr val="hlink"/>
                </a:solidFill>
                <a:ea typeface="굴림" pitchFamily="50" charset="-127"/>
              </a:rPr>
              <a:t>Logical AND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			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||</a:t>
            </a:r>
            <a:r>
              <a:rPr lang="en-US" altLang="ko-KR">
                <a:ea typeface="굴림" pitchFamily="50" charset="-127"/>
              </a:rPr>
              <a:t>	</a:t>
            </a:r>
            <a:r>
              <a:rPr lang="en-US" altLang="ko-KR">
                <a:solidFill>
                  <a:schemeClr val="hlink"/>
                </a:solidFill>
                <a:ea typeface="굴림" pitchFamily="50" charset="-127"/>
              </a:rPr>
              <a:t>Logical OR</a:t>
            </a:r>
          </a:p>
          <a:p>
            <a:pPr>
              <a:spcBef>
                <a:spcPct val="60000"/>
              </a:spcBef>
            </a:pPr>
            <a:r>
              <a:rPr lang="en-US" altLang="ko-KR">
                <a:ea typeface="굴림" pitchFamily="50" charset="-127"/>
              </a:rPr>
              <a:t>They all take boolean operands and produce boolean results</a:t>
            </a:r>
          </a:p>
          <a:p>
            <a:pPr>
              <a:spcBef>
                <a:spcPct val="60000"/>
              </a:spcBef>
            </a:pPr>
            <a:r>
              <a:rPr lang="en-US" altLang="ko-KR">
                <a:ea typeface="굴림" pitchFamily="50" charset="-127"/>
              </a:rPr>
              <a:t>Logical NOT is a unary operator (it operates on one operand)</a:t>
            </a:r>
          </a:p>
          <a:p>
            <a:pPr>
              <a:spcBef>
                <a:spcPct val="60000"/>
              </a:spcBef>
            </a:pPr>
            <a:r>
              <a:rPr lang="en-US" altLang="ko-KR">
                <a:ea typeface="굴림" pitchFamily="50" charset="-127"/>
              </a:rPr>
              <a:t>Logical AND and logical OR are binary operators (each operates on two operands)</a:t>
            </a:r>
          </a:p>
        </p:txBody>
      </p:sp>
    </p:spTree>
    <p:extLst>
      <p:ext uri="{BB962C8B-B14F-4D97-AF65-F5344CB8AC3E}">
        <p14:creationId xmlns:p14="http://schemas.microsoft.com/office/powerpoint/2010/main" val="41434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© 2004 Pearson Addison-Wesley. All rights reserved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5-</a:t>
            </a:r>
            <a:fld id="{0B6BF140-F715-45E7-AED6-28782C6365D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6936"/>
            <a:ext cx="7924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Logical NOT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19200"/>
            <a:ext cx="7778750" cy="277018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i="1" dirty="0">
                <a:ea typeface="굴림" pitchFamily="50" charset="-127"/>
              </a:rPr>
              <a:t>logical NOT</a:t>
            </a:r>
            <a:r>
              <a:rPr lang="en-US" altLang="ko-KR" dirty="0">
                <a:ea typeface="굴림" pitchFamily="50" charset="-127"/>
              </a:rPr>
              <a:t> operation is also called </a:t>
            </a:r>
            <a:r>
              <a:rPr lang="en-US" altLang="ko-KR" i="1" dirty="0">
                <a:ea typeface="굴림" pitchFamily="50" charset="-127"/>
              </a:rPr>
              <a:t>logical negation</a:t>
            </a:r>
            <a:r>
              <a:rPr lang="en-US" altLang="ko-KR" dirty="0">
                <a:ea typeface="굴림" pitchFamily="50" charset="-127"/>
              </a:rPr>
              <a:t> or </a:t>
            </a:r>
            <a:r>
              <a:rPr lang="en-US" altLang="ko-KR" i="1" dirty="0">
                <a:ea typeface="굴림" pitchFamily="50" charset="-127"/>
              </a:rPr>
              <a:t>logical complement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If some </a:t>
            </a:r>
            <a:r>
              <a:rPr lang="en-US" altLang="ko-KR" dirty="0" err="1">
                <a:ea typeface="굴림" pitchFamily="50" charset="-127"/>
              </a:rPr>
              <a:t>boolean</a:t>
            </a:r>
            <a:r>
              <a:rPr lang="en-US" altLang="ko-KR" dirty="0">
                <a:ea typeface="굴림" pitchFamily="50" charset="-127"/>
              </a:rPr>
              <a:t> condition </a:t>
            </a:r>
            <a:r>
              <a:rPr lang="en-US" altLang="ko-KR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a</a:t>
            </a:r>
            <a:r>
              <a:rPr lang="en-US" altLang="ko-KR" dirty="0">
                <a:ea typeface="굴림" pitchFamily="50" charset="-127"/>
              </a:rPr>
              <a:t> is true, then </a:t>
            </a:r>
            <a:r>
              <a:rPr lang="en-US" altLang="ko-KR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!a</a:t>
            </a:r>
            <a:r>
              <a:rPr lang="en-US" altLang="ko-KR" dirty="0">
                <a:ea typeface="굴림" pitchFamily="50" charset="-127"/>
              </a:rPr>
              <a:t> is false;  if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a</a:t>
            </a:r>
            <a:r>
              <a:rPr lang="en-US" altLang="ko-KR" dirty="0">
                <a:ea typeface="굴림" pitchFamily="50" charset="-127"/>
              </a:rPr>
              <a:t> is false, then </a:t>
            </a:r>
            <a:r>
              <a:rPr lang="en-US" altLang="ko-KR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!a</a:t>
            </a:r>
            <a:r>
              <a:rPr lang="en-US" altLang="ko-KR" dirty="0">
                <a:ea typeface="굴림" pitchFamily="50" charset="-127"/>
              </a:rPr>
              <a:t> is true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Logical expressions can be shown using a </a:t>
            </a:r>
            <a:r>
              <a:rPr lang="en-US" altLang="ko-KR" i="1" dirty="0">
                <a:ea typeface="굴림" pitchFamily="50" charset="-127"/>
              </a:rPr>
              <a:t>truth table</a:t>
            </a:r>
          </a:p>
        </p:txBody>
      </p:sp>
      <p:graphicFrame>
        <p:nvGraphicFramePr>
          <p:cNvPr id="90132" name="Group 20"/>
          <p:cNvGraphicFramePr>
            <a:graphicFrameLocks noGrp="1"/>
          </p:cNvGraphicFramePr>
          <p:nvPr>
            <p:ph sz="half" idx="2"/>
          </p:nvPr>
        </p:nvGraphicFramePr>
        <p:xfrm>
          <a:off x="3389313" y="4267200"/>
          <a:ext cx="2763837" cy="1323976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07035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 autoUpdateAnimBg="0"/>
      <p:bldP spid="901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© 2004 Pearson Addison-Wesley. All rights reserved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5-</a:t>
            </a:r>
            <a:fld id="{068A25FD-156D-46CD-A7B1-E26EDDBC9C2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Logical AND and Logical OR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>
                <a:ea typeface="굴림" pitchFamily="50" charset="-127"/>
              </a:rPr>
              <a:t>The </a:t>
            </a:r>
            <a:r>
              <a:rPr lang="en-US" altLang="ko-KR" i="1">
                <a:ea typeface="굴림" pitchFamily="50" charset="-127"/>
              </a:rPr>
              <a:t>logical AND</a:t>
            </a:r>
            <a:r>
              <a:rPr lang="en-US" altLang="ko-KR">
                <a:ea typeface="굴림" pitchFamily="50" charset="-127"/>
              </a:rPr>
              <a:t> expression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ko-KR">
                <a:latin typeface="Courier New" pitchFamily="49" charset="0"/>
                <a:ea typeface="굴림" pitchFamily="50" charset="-127"/>
              </a:rPr>
              <a:t>a &amp;&amp; b</a:t>
            </a:r>
            <a:endParaRPr lang="en-US" altLang="ko-KR">
              <a:ea typeface="굴림" pitchFamily="50" charset="-127"/>
            </a:endParaRP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>
                <a:ea typeface="굴림" pitchFamily="50" charset="-127"/>
              </a:rPr>
              <a:t>	is true if both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and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b</a:t>
            </a:r>
            <a:r>
              <a:rPr lang="en-US" altLang="ko-KR">
                <a:ea typeface="굴림" pitchFamily="50" charset="-127"/>
              </a:rPr>
              <a:t> are true, and false otherwise</a:t>
            </a:r>
          </a:p>
          <a:p>
            <a:pPr>
              <a:spcBef>
                <a:spcPct val="95000"/>
              </a:spcBef>
            </a:pPr>
            <a:r>
              <a:rPr lang="en-US" altLang="ko-KR">
                <a:ea typeface="굴림" pitchFamily="50" charset="-127"/>
              </a:rPr>
              <a:t>The </a:t>
            </a:r>
            <a:r>
              <a:rPr lang="en-US" altLang="ko-KR" i="1">
                <a:ea typeface="굴림" pitchFamily="50" charset="-127"/>
              </a:rPr>
              <a:t>logical OR</a:t>
            </a:r>
            <a:r>
              <a:rPr lang="en-US" altLang="ko-KR">
                <a:ea typeface="굴림" pitchFamily="50" charset="-127"/>
              </a:rPr>
              <a:t> expression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ko-KR">
                <a:latin typeface="Courier New" pitchFamily="49" charset="0"/>
                <a:ea typeface="굴림" pitchFamily="50" charset="-127"/>
              </a:rPr>
              <a:t>a || b</a:t>
            </a:r>
            <a:endParaRPr lang="en-US" altLang="ko-KR">
              <a:ea typeface="굴림" pitchFamily="50" charset="-127"/>
            </a:endParaRP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>
                <a:ea typeface="굴림" pitchFamily="50" charset="-127"/>
              </a:rPr>
              <a:t>	is true if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a</a:t>
            </a:r>
            <a:r>
              <a:rPr lang="en-US" altLang="ko-KR">
                <a:ea typeface="굴림" pitchFamily="50" charset="-127"/>
              </a:rPr>
              <a:t> or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b</a:t>
            </a:r>
            <a:r>
              <a:rPr lang="en-US" altLang="ko-KR">
                <a:ea typeface="굴림" pitchFamily="50" charset="-127"/>
              </a:rPr>
              <a:t> or both are true, and false otherwise</a:t>
            </a:r>
          </a:p>
        </p:txBody>
      </p:sp>
    </p:spTree>
    <p:extLst>
      <p:ext uri="{BB962C8B-B14F-4D97-AF65-F5344CB8AC3E}">
        <p14:creationId xmlns:p14="http://schemas.microsoft.com/office/powerpoint/2010/main" val="951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457200" y="-27384"/>
            <a:ext cx="2895600" cy="329184"/>
          </a:xfrm>
        </p:spPr>
        <p:txBody>
          <a:bodyPr/>
          <a:lstStyle/>
          <a:p>
            <a:r>
              <a:rPr lang="en-US" altLang="ko-KR"/>
              <a:t>© 2004 Pearson Addison-Wesley. All rights reserved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3429000" y="-27384"/>
            <a:ext cx="4114800" cy="329184"/>
          </a:xfrm>
        </p:spPr>
        <p:txBody>
          <a:bodyPr/>
          <a:lstStyle/>
          <a:p>
            <a:r>
              <a:rPr lang="en-US" altLang="ko-KR"/>
              <a:t>5-</a:t>
            </a:r>
            <a:fld id="{D53870A4-081A-4BA8-A9F2-A1629284144F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Logical Operators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000125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Expressions that use logical operators can form complex conditions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905000" y="2346325"/>
            <a:ext cx="597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if (total &lt; MAX+5 &amp;&amp; !found)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System.out.println ("Processing…");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990600" y="3352800"/>
            <a:ext cx="792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All logical operators have lower precedence than the relational operators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 dirty="0">
                <a:ea typeface="굴림" pitchFamily="50" charset="-127"/>
              </a:rPr>
              <a:t>Logical NOT has higher precedence than logical AND </a:t>
            </a:r>
            <a:r>
              <a:rPr lang="en-US" altLang="ko-KR" dirty="0" err="1">
                <a:ea typeface="굴림" pitchFamily="50" charset="-127"/>
              </a:rPr>
              <a:t>and</a:t>
            </a:r>
            <a:r>
              <a:rPr lang="en-US" altLang="ko-KR" dirty="0">
                <a:ea typeface="굴림" pitchFamily="50" charset="-127"/>
              </a:rPr>
              <a:t> logical OR</a:t>
            </a:r>
          </a:p>
          <a:p>
            <a:pPr eaLnBrk="1" hangingPunct="1">
              <a:spcBef>
                <a:spcPct val="50000"/>
              </a:spcBef>
            </a:pP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0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Short-Circuited Operators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133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The processing of logical AND </a:t>
            </a:r>
            <a:r>
              <a:rPr lang="en-US" altLang="ko-KR" dirty="0" err="1">
                <a:ea typeface="굴림" pitchFamily="50" charset="-127"/>
              </a:rPr>
              <a:t>and</a:t>
            </a:r>
            <a:r>
              <a:rPr lang="en-US" altLang="ko-KR" dirty="0">
                <a:ea typeface="굴림" pitchFamily="50" charset="-127"/>
              </a:rPr>
              <a:t> logical OR is “short-circuited”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If the left operand is sufficient to determine the result, the right operand is not evaluated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990600" y="44958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ko-KR">
                <a:ea typeface="굴림" pitchFamily="50" charset="-127"/>
              </a:rPr>
              <a:t>This type of processing must be used carefully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905000" y="3410020"/>
            <a:ext cx="66479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if (count != 0 || 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avg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=total/count) &lt; MAX)</a:t>
            </a:r>
          </a:p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System.out.println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(</a:t>
            </a:r>
            <a:r>
              <a:rPr lang="en-US" altLang="ko-KR" sz="2000" b="1" dirty="0" err="1">
                <a:latin typeface="Courier New" pitchFamily="49" charset="0"/>
                <a:ea typeface="굴림" pitchFamily="50" charset="-127"/>
              </a:rPr>
              <a:t>avg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8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utoUpdateAnimBg="0"/>
      <p:bldP spid="942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Indentation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2971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ko-KR" dirty="0">
                <a:ea typeface="굴림" pitchFamily="50" charset="-127"/>
              </a:rPr>
              <a:t>The statement controlled by the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 statement is indented to 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indicate that relationship</a:t>
            </a:r>
          </a:p>
          <a:p>
            <a:pPr>
              <a:spcBef>
                <a:spcPct val="70000"/>
              </a:spcBef>
            </a:pPr>
            <a:r>
              <a:rPr lang="en-US" altLang="ko-KR" dirty="0">
                <a:ea typeface="굴림" pitchFamily="50" charset="-127"/>
              </a:rPr>
              <a:t>The use of a 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consistent indentation style </a:t>
            </a:r>
            <a:r>
              <a:rPr lang="en-US" altLang="ko-KR" dirty="0">
                <a:ea typeface="굴림" pitchFamily="50" charset="-127"/>
              </a:rPr>
              <a:t>makes a program easier to read and understand</a:t>
            </a:r>
          </a:p>
          <a:p>
            <a:pPr>
              <a:spcBef>
                <a:spcPct val="70000"/>
              </a:spcBef>
            </a:pPr>
            <a:r>
              <a:rPr lang="en-US" altLang="ko-KR" dirty="0">
                <a:ea typeface="굴림" pitchFamily="50" charset="-127"/>
              </a:rPr>
              <a:t>Although it makes no difference to the compiler, proper indentation is crucial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133600" y="4343400"/>
            <a:ext cx="5715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"Always code as if the person who ends up maintaining your code will be a violent psychopath who knows where you live."</a:t>
            </a:r>
          </a:p>
          <a:p>
            <a:pPr>
              <a:spcBef>
                <a:spcPct val="50000"/>
              </a:spcBef>
            </a:pPr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	-- Martin Golding</a:t>
            </a:r>
          </a:p>
        </p:txBody>
      </p:sp>
    </p:spTree>
    <p:extLst>
      <p:ext uri="{BB962C8B-B14F-4D97-AF65-F5344CB8AC3E}">
        <p14:creationId xmlns:p14="http://schemas.microsoft.com/office/powerpoint/2010/main" val="12927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168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Indentation Revisited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1430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Remember that indentation is for the human reader, and is ignored by the computer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133600" y="2438400"/>
            <a:ext cx="5365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if (total &gt; MAX)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System.out.println ("Error!!");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errorCount++;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752600" y="4114800"/>
            <a:ext cx="609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Despite what is implied by the indentation, the increment will occur whether the condition is true or not</a:t>
            </a:r>
          </a:p>
        </p:txBody>
      </p:sp>
      <p:sp>
        <p:nvSpPr>
          <p:cNvPr id="102407" name="AutoShape 7"/>
          <p:cNvSpPr>
            <a:spLocks noChangeArrowheads="1"/>
          </p:cNvSpPr>
          <p:nvPr/>
        </p:nvSpPr>
        <p:spPr bwMode="auto">
          <a:xfrm>
            <a:off x="3276600" y="2209800"/>
            <a:ext cx="1828800" cy="1600200"/>
          </a:xfrm>
          <a:custGeom>
            <a:avLst/>
            <a:gdLst>
              <a:gd name="G0" fmla="+- 1816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62" y="16478"/>
                </a:moveTo>
                <a:cubicBezTo>
                  <a:pt x="19069" y="14874"/>
                  <a:pt x="19784" y="12869"/>
                  <a:pt x="19784" y="10800"/>
                </a:cubicBezTo>
                <a:cubicBezTo>
                  <a:pt x="19784" y="5838"/>
                  <a:pt x="15761" y="1816"/>
                  <a:pt x="10800" y="1816"/>
                </a:cubicBezTo>
                <a:cubicBezTo>
                  <a:pt x="8730" y="1815"/>
                  <a:pt x="6725" y="2530"/>
                  <a:pt x="5121" y="3837"/>
                </a:cubicBezTo>
                <a:close/>
                <a:moveTo>
                  <a:pt x="3837" y="5121"/>
                </a:moveTo>
                <a:cubicBezTo>
                  <a:pt x="2530" y="6725"/>
                  <a:pt x="1816" y="8730"/>
                  <a:pt x="1816" y="10799"/>
                </a:cubicBezTo>
                <a:cubicBezTo>
                  <a:pt x="1816" y="15761"/>
                  <a:pt x="5838" y="19784"/>
                  <a:pt x="10800" y="19784"/>
                </a:cubicBezTo>
                <a:cubicBezTo>
                  <a:pt x="12869" y="19784"/>
                  <a:pt x="14874" y="19069"/>
                  <a:pt x="16478" y="17762"/>
                </a:cubicBezTo>
                <a:close/>
              </a:path>
            </a:pathLst>
          </a:custGeom>
          <a:gradFill rotWithShape="0">
            <a:gsLst>
              <a:gs pos="0">
                <a:srgbClr val="FF0000">
                  <a:alpha val="39999"/>
                </a:srgbClr>
              </a:gs>
              <a:gs pos="100000">
                <a:srgbClr val="FF00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Block Statements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906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>
                <a:ea typeface="굴림" pitchFamily="50" charset="-127"/>
              </a:rPr>
              <a:t>In an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if-else</a:t>
            </a:r>
            <a:r>
              <a:rPr lang="en-US" altLang="ko-KR">
                <a:ea typeface="굴림" pitchFamily="50" charset="-127"/>
              </a:rPr>
              <a:t> statement, the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if</a:t>
            </a:r>
            <a:r>
              <a:rPr lang="en-US" altLang="ko-KR">
                <a:ea typeface="굴림" pitchFamily="50" charset="-127"/>
              </a:rPr>
              <a:t> portion, or the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else</a:t>
            </a:r>
            <a:r>
              <a:rPr lang="en-US" altLang="ko-KR">
                <a:ea typeface="굴림" pitchFamily="50" charset="-127"/>
              </a:rPr>
              <a:t> portion, or both, could be block statements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905000" y="2286000"/>
            <a:ext cx="6584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if (total &gt; MAX)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{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System.out.println ("Error!!");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errorCount++;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}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else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{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System.out.println ("Total: " + total);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current = total*2;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}</a:t>
            </a:r>
            <a:endParaRPr lang="en-US" altLang="ko-KR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990600" y="5638800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endParaRPr lang="ko-KR" altLang="ko-KR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168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The Conditional Operator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Java has a </a:t>
            </a:r>
            <a:r>
              <a:rPr lang="en-US" altLang="ko-KR" i="1" dirty="0">
                <a:ea typeface="굴림" pitchFamily="50" charset="-127"/>
              </a:rPr>
              <a:t>conditional operator</a:t>
            </a:r>
            <a:r>
              <a:rPr lang="en-US" altLang="ko-KR" dirty="0">
                <a:ea typeface="굴림" pitchFamily="50" charset="-127"/>
              </a:rPr>
              <a:t> that uses a </a:t>
            </a:r>
            <a:r>
              <a:rPr lang="en-US" altLang="ko-KR" dirty="0" err="1">
                <a:ea typeface="굴림" pitchFamily="50" charset="-127"/>
              </a:rPr>
              <a:t>boolean</a:t>
            </a:r>
            <a:r>
              <a:rPr lang="en-US" altLang="ko-KR" dirty="0">
                <a:ea typeface="굴림" pitchFamily="50" charset="-127"/>
              </a:rPr>
              <a:t> condition to determine which of two expressions is evaluated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Its syntax is: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condition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?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expression1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: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expression2</a:t>
            </a:r>
            <a:endParaRPr lang="en-US" altLang="ko-KR" sz="2000" i="1" dirty="0">
              <a:solidFill>
                <a:srgbClr val="FFFF99"/>
              </a:solidFill>
              <a:latin typeface="Courier New" pitchFamily="49" charset="0"/>
              <a:ea typeface="굴림" pitchFamily="50" charset="-127"/>
            </a:endParaRP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If the </a:t>
            </a: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condition</a:t>
            </a:r>
            <a:r>
              <a:rPr lang="en-US" altLang="ko-KR" dirty="0">
                <a:ea typeface="굴림" pitchFamily="50" charset="-127"/>
              </a:rPr>
              <a:t> is true, </a:t>
            </a: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expression1</a:t>
            </a:r>
            <a:r>
              <a:rPr lang="en-US" altLang="ko-KR" dirty="0">
                <a:ea typeface="굴림" pitchFamily="50" charset="-127"/>
              </a:rPr>
              <a:t> is evaluated;  if it is false, </a:t>
            </a:r>
            <a:r>
              <a:rPr lang="en-US" altLang="ko-KR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expression2</a:t>
            </a:r>
            <a:r>
              <a:rPr lang="en-US" altLang="ko-KR" dirty="0">
                <a:ea typeface="굴림" pitchFamily="50" charset="-127"/>
              </a:rPr>
              <a:t> is evaluated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value of the entire conditional operator is the value of the selected expression</a:t>
            </a:r>
          </a:p>
        </p:txBody>
      </p:sp>
    </p:spTree>
    <p:extLst>
      <p:ext uri="{BB962C8B-B14F-4D97-AF65-F5344CB8AC3E}">
        <p14:creationId xmlns:p14="http://schemas.microsoft.com/office/powerpoint/2010/main" val="140069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The Conditional Operator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conditional operator is similar to an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if-else</a:t>
            </a:r>
            <a:r>
              <a:rPr lang="en-US" altLang="ko-KR" dirty="0">
                <a:ea typeface="굴림" pitchFamily="50" charset="-127"/>
              </a:rPr>
              <a:t> statement, except that it is an expression that returns a value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For example: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		larger = ((num1 &gt; num2) ? num1 : num2);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If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num1</a:t>
            </a:r>
            <a:r>
              <a:rPr lang="en-US" altLang="ko-KR" dirty="0">
                <a:ea typeface="굴림" pitchFamily="50" charset="-127"/>
              </a:rPr>
              <a:t> is greater than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num2</a:t>
            </a:r>
            <a:r>
              <a:rPr lang="en-US" altLang="ko-KR" dirty="0">
                <a:ea typeface="굴림" pitchFamily="50" charset="-127"/>
              </a:rPr>
              <a:t>, then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num1</a:t>
            </a:r>
            <a:r>
              <a:rPr lang="en-US" altLang="ko-KR" dirty="0">
                <a:ea typeface="굴림" pitchFamily="50" charset="-127"/>
              </a:rPr>
              <a:t> is assigned to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larger</a:t>
            </a:r>
            <a:r>
              <a:rPr lang="en-US" altLang="ko-KR" dirty="0">
                <a:ea typeface="굴림" pitchFamily="50" charset="-127"/>
              </a:rPr>
              <a:t>;  otherwise,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num2</a:t>
            </a:r>
            <a:r>
              <a:rPr lang="en-US" altLang="ko-KR" dirty="0">
                <a:ea typeface="굴림" pitchFamily="50" charset="-127"/>
              </a:rPr>
              <a:t> is assigned to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larger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conditional operator is </a:t>
            </a:r>
            <a:r>
              <a:rPr lang="en-US" altLang="ko-KR" i="1" dirty="0">
                <a:solidFill>
                  <a:srgbClr val="0070C0"/>
                </a:solidFill>
                <a:ea typeface="굴림" pitchFamily="50" charset="-127"/>
              </a:rPr>
              <a:t>ternary</a:t>
            </a:r>
            <a:r>
              <a:rPr lang="en-US" altLang="ko-KR" dirty="0">
                <a:solidFill>
                  <a:srgbClr val="0070C0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because it requires three operands</a:t>
            </a:r>
          </a:p>
        </p:txBody>
      </p:sp>
    </p:spTree>
    <p:extLst>
      <p:ext uri="{BB962C8B-B14F-4D97-AF65-F5344CB8AC3E}">
        <p14:creationId xmlns:p14="http://schemas.microsoft.com/office/powerpoint/2010/main" val="253364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638728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if statement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43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168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The Conditional Operator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69938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Another example: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371600" y="1905000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ko-KR" sz="800"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System.out.println ("Your change is " + count +</a:t>
            </a:r>
          </a:p>
          <a:p>
            <a:pPr eaLnBrk="1" hangingPunct="1">
              <a:buFontTx/>
              <a:buNone/>
            </a:pPr>
            <a:r>
              <a:rPr lang="en-US" altLang="ko-KR" sz="2000">
                <a:latin typeface="Courier New" pitchFamily="49" charset="0"/>
                <a:ea typeface="굴림" pitchFamily="50" charset="-127"/>
              </a:rPr>
              <a:t>   ((count == 1) ? "Dime" : "Dimes"));</a:t>
            </a:r>
          </a:p>
          <a:p>
            <a:pPr eaLnBrk="1" hangingPunct="1">
              <a:buFontTx/>
              <a:buNone/>
            </a:pPr>
            <a:endParaRPr lang="en-US" altLang="ko-KR" sz="800">
              <a:ea typeface="굴림" pitchFamily="50" charset="-127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990600" y="3276600"/>
            <a:ext cx="7924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count</a:t>
            </a:r>
            <a:r>
              <a:rPr lang="en-US" altLang="ko-KR">
                <a:ea typeface="굴림" pitchFamily="50" charset="-127"/>
              </a:rPr>
              <a:t> equals 1, then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"Dime"</a:t>
            </a:r>
            <a:r>
              <a:rPr lang="en-US" altLang="ko-KR">
                <a:ea typeface="굴림" pitchFamily="50" charset="-127"/>
              </a:rPr>
              <a:t> is printed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count</a:t>
            </a:r>
            <a:r>
              <a:rPr lang="en-US" altLang="ko-KR">
                <a:ea typeface="굴림" pitchFamily="50" charset="-127"/>
              </a:rPr>
              <a:t> is anything other than 1, then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"Dimes"</a:t>
            </a:r>
            <a:r>
              <a:rPr lang="en-US" altLang="ko-KR">
                <a:ea typeface="굴림" pitchFamily="50" charset="-127"/>
              </a:rPr>
              <a:t> is printed</a:t>
            </a:r>
          </a:p>
        </p:txBody>
      </p:sp>
    </p:spTree>
    <p:extLst>
      <p:ext uri="{BB962C8B-B14F-4D97-AF65-F5344CB8AC3E}">
        <p14:creationId xmlns:p14="http://schemas.microsoft.com/office/powerpoint/2010/main" val="127118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Nested if Statements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statement executed as a result of an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 statement or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else</a:t>
            </a:r>
            <a:r>
              <a:rPr lang="en-US" altLang="ko-KR" dirty="0">
                <a:ea typeface="굴림" pitchFamily="50" charset="-127"/>
              </a:rPr>
              <a:t> clause could be another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 statement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These are called </a:t>
            </a:r>
            <a:r>
              <a:rPr lang="en-US" altLang="ko-KR" i="1" dirty="0">
                <a:solidFill>
                  <a:srgbClr val="0070C0"/>
                </a:solidFill>
                <a:ea typeface="굴림" pitchFamily="50" charset="-127"/>
              </a:rPr>
              <a:t>nested if statements</a:t>
            </a:r>
          </a:p>
          <a:p>
            <a:pPr>
              <a:spcBef>
                <a:spcPct val="75000"/>
              </a:spcBef>
            </a:pPr>
            <a:endParaRPr lang="en-US" altLang="ko-KR" dirty="0">
              <a:ea typeface="굴림" pitchFamily="50" charset="-127"/>
            </a:endParaRP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An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else</a:t>
            </a:r>
            <a:r>
              <a:rPr lang="en-US" altLang="ko-KR" dirty="0">
                <a:ea typeface="굴림" pitchFamily="50" charset="-127"/>
              </a:rPr>
              <a:t> clause is matched to the last unmatched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 (no matter what the indentation implies)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Braces can be used to specify the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 statement to which an </a:t>
            </a:r>
            <a:r>
              <a:rPr lang="en-US" altLang="ko-KR" dirty="0">
                <a:latin typeface="Courier" pitchFamily="49" charset="0"/>
                <a:ea typeface="굴림" pitchFamily="50" charset="-127"/>
              </a:rPr>
              <a:t>else</a:t>
            </a:r>
            <a:r>
              <a:rPr lang="en-US" altLang="ko-KR" dirty="0">
                <a:ea typeface="굴림" pitchFamily="50" charset="-127"/>
              </a:rPr>
              <a:t> clause belongs</a:t>
            </a:r>
          </a:p>
          <a:p>
            <a:pPr lvl="3" algn="ctr"/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87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</a:t>
            </a:r>
            <a:r>
              <a:rPr lang="en-US" altLang="ko-KR" sz="3600"/>
              <a:t>if</a:t>
            </a:r>
          </a:p>
        </p:txBody>
      </p:sp>
      <p:sp>
        <p:nvSpPr>
          <p:cNvPr id="984073" name="AutoShape 9"/>
          <p:cNvSpPr>
            <a:spLocks/>
          </p:cNvSpPr>
          <p:nvPr/>
        </p:nvSpPr>
        <p:spPr bwMode="auto">
          <a:xfrm>
            <a:off x="6113463" y="2962275"/>
            <a:ext cx="2574925" cy="579438"/>
          </a:xfrm>
          <a:prstGeom prst="borderCallout2">
            <a:avLst>
              <a:gd name="adj1" fmla="val 19727"/>
              <a:gd name="adj2" fmla="val -2958"/>
              <a:gd name="adj3" fmla="val 19727"/>
              <a:gd name="adj4" fmla="val -29102"/>
              <a:gd name="adj5" fmla="val -46898"/>
              <a:gd name="adj6" fmla="val -29199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ko-KR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문안의 문장자리에 </a:t>
            </a:r>
            <a:r>
              <a:rPr lang="en-US" altLang="ko-KR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문이 들어간 경우</a:t>
            </a:r>
          </a:p>
        </p:txBody>
      </p:sp>
      <p:sp>
        <p:nvSpPr>
          <p:cNvPr id="984074" name="AutoShape 10"/>
          <p:cNvSpPr>
            <a:spLocks/>
          </p:cNvSpPr>
          <p:nvPr/>
        </p:nvSpPr>
        <p:spPr bwMode="auto">
          <a:xfrm>
            <a:off x="6113463" y="5776913"/>
            <a:ext cx="2574925" cy="579437"/>
          </a:xfrm>
          <a:prstGeom prst="borderCallout2">
            <a:avLst>
              <a:gd name="adj1" fmla="val 21319"/>
              <a:gd name="adj2" fmla="val -1167"/>
              <a:gd name="adj3" fmla="val 21319"/>
              <a:gd name="adj4" fmla="val -28176"/>
              <a:gd name="adj5" fmla="val -36310"/>
              <a:gd name="adj6" fmla="val -28352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문안의 문장자리에 </a:t>
            </a:r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if-else </a:t>
            </a:r>
            <a:r>
              <a:rPr lang="ko-KR" altLang="en-US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문이 들어간 경우</a:t>
            </a:r>
          </a:p>
        </p:txBody>
      </p:sp>
      <p:pic>
        <p:nvPicPr>
          <p:cNvPr id="133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7"/>
          <a:stretch>
            <a:fillRect/>
          </a:stretch>
        </p:blipFill>
        <p:spPr bwMode="auto">
          <a:xfrm>
            <a:off x="1458913" y="3883025"/>
            <a:ext cx="51149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677988"/>
            <a:ext cx="5114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84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3" grpId="0" animBg="1"/>
      <p:bldP spid="9840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9228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/>
              <a:t>if</a:t>
            </a:r>
            <a:r>
              <a:rPr lang="ko-KR" altLang="en-US" sz="3600" dirty="0"/>
              <a:t>와 </a:t>
            </a:r>
            <a:r>
              <a:rPr lang="en-US" altLang="ko-KR" sz="3600" dirty="0"/>
              <a:t>else</a:t>
            </a:r>
            <a:r>
              <a:rPr lang="ko-KR" altLang="en-US" sz="3600" dirty="0"/>
              <a:t>의 </a:t>
            </a:r>
            <a:r>
              <a:rPr lang="ko-KR" altLang="en-US" sz="3600" dirty="0" err="1"/>
              <a:t>매칭</a:t>
            </a:r>
            <a:r>
              <a:rPr lang="ko-KR" altLang="en-US" sz="3600" dirty="0"/>
              <a:t> 문제</a:t>
            </a:r>
          </a:p>
        </p:txBody>
      </p:sp>
      <p:sp>
        <p:nvSpPr>
          <p:cNvPr id="14349" name="AutoShape 13"/>
          <p:cNvSpPr>
            <a:spLocks/>
          </p:cNvSpPr>
          <p:nvPr/>
        </p:nvSpPr>
        <p:spPr bwMode="auto">
          <a:xfrm>
            <a:off x="6975475" y="4165600"/>
            <a:ext cx="2006600" cy="979488"/>
          </a:xfrm>
          <a:prstGeom prst="borderCallout1">
            <a:avLst>
              <a:gd name="adj1" fmla="val 10403"/>
              <a:gd name="adj2" fmla="val -3796"/>
              <a:gd name="adj3" fmla="val 10602"/>
              <a:gd name="adj4" fmla="val -178709"/>
            </a:avLst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만약 다른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절과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else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절을 매치 시키려면 중괄호를 사용하여 블록으로 묶는다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1778000" y="4129088"/>
            <a:ext cx="53721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grade &gt;= 80 ) {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</a:t>
            </a:r>
            <a:r>
              <a:rPr kumimoji="1"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(grade &gt;= 90 )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     </a:t>
            </a: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kumimoji="1" lang="ko-KR" altLang="en-US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당신의 학점은 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1" lang="ko-KR" altLang="en-US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kumimoji="1" lang="en-US" altLang="ko-KR" sz="140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else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   </a:t>
            </a: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kumimoji="1" lang="ko-KR" altLang="en-US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당신의 학점은 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1" lang="ko-KR" altLang="en-US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kumimoji="1" lang="ko-KR" altLang="en-US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가 아닙니다</a:t>
            </a:r>
            <a:r>
              <a:rPr kumimoji="1" lang="en-US" altLang="ko-KR" sz="140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  <a:r>
              <a:rPr kumimoji="1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</a:t>
            </a:r>
          </a:p>
        </p:txBody>
      </p:sp>
      <p:pic>
        <p:nvPicPr>
          <p:cNvPr id="1434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211263"/>
            <a:ext cx="5994400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4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06" y="404664"/>
            <a:ext cx="8229600" cy="73536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연속적인 </a:t>
            </a:r>
            <a:r>
              <a:rPr lang="en-US" altLang="ko-KR" sz="3600" dirty="0"/>
              <a:t>if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042988"/>
            <a:ext cx="8405812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20763" y="3865563"/>
            <a:ext cx="7100887" cy="2389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    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endParaRPr kumimoji="1"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else if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    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endParaRPr kumimoji="1"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else if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    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endParaRPr kumimoji="1"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else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    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문장</a:t>
            </a:r>
            <a:r>
              <a:rPr kumimoji="1" lang="en-US" altLang="ko-KR" sz="14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835357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Repetition statements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98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Repetition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Java has three kinds of repetition statements:</a:t>
            </a:r>
          </a:p>
          <a:p>
            <a:pPr lvl="1"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the </a:t>
            </a:r>
            <a:r>
              <a:rPr lang="en-US" altLang="ko-KR" i="1">
                <a:ea typeface="굴림" charset="-127"/>
              </a:rPr>
              <a:t>while loop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the </a:t>
            </a:r>
            <a:r>
              <a:rPr lang="en-US" altLang="ko-KR" i="1">
                <a:ea typeface="굴림" charset="-127"/>
              </a:rPr>
              <a:t>do loop</a:t>
            </a: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the </a:t>
            </a:r>
            <a:r>
              <a:rPr lang="en-US" altLang="ko-KR" i="1">
                <a:ea typeface="굴림" charset="-127"/>
              </a:rPr>
              <a:t>for loop</a:t>
            </a:r>
          </a:p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The programmer should choose the right kind of loop for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41453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charset="-127"/>
              </a:rPr>
              <a:t>The while Statement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A </a:t>
            </a:r>
            <a:r>
              <a:rPr lang="en-US" altLang="ko-KR" i="1">
                <a:ea typeface="굴림" charset="-127"/>
              </a:rPr>
              <a:t>while statement</a:t>
            </a:r>
            <a:r>
              <a:rPr lang="en-US" altLang="ko-KR">
                <a:ea typeface="굴림" charset="-127"/>
              </a:rPr>
              <a:t> has the following syntax:</a:t>
            </a:r>
          </a:p>
          <a:p>
            <a:pPr>
              <a:lnSpc>
                <a:spcPct val="90000"/>
              </a:lnSpc>
            </a:pPr>
            <a:endParaRPr lang="en-US" altLang="ko-KR" sz="2000">
              <a:ea typeface="굴림" charset="-127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6413" y="2085072"/>
            <a:ext cx="2803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while ( </a:t>
            </a:r>
            <a:r>
              <a:rPr lang="en-US" altLang="ko-KR" b="1" i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condition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b="1" i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statement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;</a:t>
            </a:r>
            <a:endParaRPr lang="en-US" altLang="ko-KR" sz="2000" b="1" dirty="0">
              <a:solidFill>
                <a:srgbClr val="0070C0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990600" y="3124200"/>
            <a:ext cx="7924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539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803525" indent="168275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32607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37179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41751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46323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ko-KR">
                <a:ea typeface="굴림" charset="-127"/>
              </a:rPr>
              <a:t>The statement is executed repeatedly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val="26754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6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Logic of a while Loop</a:t>
            </a:r>
          </a:p>
        </p:txBody>
      </p:sp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3768725" y="3124200"/>
            <a:ext cx="1600200" cy="1295400"/>
            <a:chOff x="2112" y="1968"/>
            <a:chExt cx="1008" cy="816"/>
          </a:xfrm>
        </p:grpSpPr>
        <p:grpSp>
          <p:nvGrpSpPr>
            <p:cNvPr id="58387" name="Group 19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544"/>
              <a:chExt cx="1008" cy="240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2193" y="254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statement</a:t>
                </a:r>
                <a:endParaRPr lang="en-US" altLang="ko-KR">
                  <a:latin typeface="Arial Unicode MS" pitchFamily="34" charset="-128"/>
                  <a:ea typeface="굴림" charset="-127"/>
                </a:endParaRPr>
              </a:p>
            </p:txBody>
          </p:sp>
        </p:grpSp>
        <p:cxnSp>
          <p:nvCxnSpPr>
            <p:cNvPr id="58375" name="AutoShape 7"/>
            <p:cNvCxnSpPr>
              <a:cxnSpLocks noChangeShapeType="1"/>
              <a:stCxn id="58380" idx="2"/>
              <a:endCxn id="58373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2635" y="211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true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58373" idx="1"/>
            <a:endCxn id="58380" idx="1"/>
          </p:cNvCxnSpPr>
          <p:nvPr/>
        </p:nvCxnSpPr>
        <p:spPr bwMode="auto">
          <a:xfrm rot="10800000">
            <a:off x="3540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4508500" y="2590800"/>
            <a:ext cx="1968500" cy="2590800"/>
            <a:chOff x="2578" y="1680"/>
            <a:chExt cx="1240" cy="1584"/>
          </a:xfrm>
        </p:grpSpPr>
        <p:cxnSp>
          <p:nvCxnSpPr>
            <p:cNvPr id="58384" name="AutoShape 16"/>
            <p:cNvCxnSpPr>
              <a:cxnSpLocks noChangeShapeType="1"/>
              <a:stCxn id="5838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3371" y="2115"/>
              <a:ext cx="44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false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</p:grpSp>
      <p:grpSp>
        <p:nvGrpSpPr>
          <p:cNvPr id="58389" name="Group 21"/>
          <p:cNvGrpSpPr>
            <a:grpSpLocks/>
          </p:cNvGrpSpPr>
          <p:nvPr/>
        </p:nvGrpSpPr>
        <p:grpSpPr bwMode="auto">
          <a:xfrm>
            <a:off x="3540125" y="1371600"/>
            <a:ext cx="2057400" cy="1752600"/>
            <a:chOff x="1968" y="864"/>
            <a:chExt cx="1296" cy="1104"/>
          </a:xfrm>
        </p:grpSpPr>
        <p:cxnSp>
          <p:nvCxnSpPr>
            <p:cNvPr id="58382" name="AutoShape 14"/>
            <p:cNvCxnSpPr>
              <a:cxnSpLocks noChangeShapeType="1"/>
              <a:endCxn id="58380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386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58380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381" name="Text Box 13"/>
              <p:cNvSpPr txBox="1">
                <a:spLocks noChangeArrowheads="1"/>
              </p:cNvSpPr>
              <p:nvPr/>
            </p:nvSpPr>
            <p:spPr bwMode="auto">
              <a:xfrm>
                <a:off x="2217" y="143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condition</a:t>
                </a:r>
              </a:p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evaluated</a:t>
                </a:r>
                <a:endParaRPr lang="en-US" altLang="ko-KR">
                  <a:latin typeface="Arial Unicode MS" pitchFamily="34" charset="-128"/>
                  <a:ea typeface="굴림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8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while Statement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096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An example of a while statement: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286000" y="1905000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count = 1;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while (count &lt;= 5)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(count);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count++;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}</a:t>
            </a:r>
            <a:endParaRPr lang="en-US" altLang="ko-KR" dirty="0">
              <a:solidFill>
                <a:srgbClr val="0070C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990600" y="4114800"/>
            <a:ext cx="792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 altLang="ko-KR">
                <a:ea typeface="굴림" charset="-127"/>
              </a:rPr>
              <a:t>If the condition of a </a:t>
            </a:r>
            <a:r>
              <a:rPr lang="en-US" altLang="ko-KR">
                <a:latin typeface="Courier New" pitchFamily="49" charset="0"/>
                <a:ea typeface="굴림" charset="-127"/>
              </a:rPr>
              <a:t>while</a:t>
            </a:r>
            <a:r>
              <a:rPr lang="en-US" altLang="ko-KR">
                <a:ea typeface="굴림" charset="-127"/>
              </a:rPr>
              <a:t> loop is false initially, the statement is never executed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ko-KR">
                <a:ea typeface="굴림" charset="-127"/>
              </a:rPr>
              <a:t>Therefore, the body of a </a:t>
            </a:r>
            <a:r>
              <a:rPr lang="en-US" altLang="ko-KR">
                <a:latin typeface="Courier New" pitchFamily="49" charset="0"/>
                <a:ea typeface="굴림" charset="-127"/>
              </a:rPr>
              <a:t>while</a:t>
            </a:r>
            <a:r>
              <a:rPr lang="en-US" altLang="ko-KR">
                <a:ea typeface="굴림" charset="-127"/>
              </a:rPr>
              <a:t> loop will execute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8281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  <p:bldP spid="1177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Conditional Statements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696200" cy="4905375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i="1" dirty="0">
                <a:solidFill>
                  <a:srgbClr val="FF0000"/>
                </a:solidFill>
                <a:ea typeface="굴림" pitchFamily="50" charset="-127"/>
              </a:rPr>
              <a:t>conditional statement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lets us choose which statement will be executed next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Therefore they are sometimes called </a:t>
            </a:r>
            <a:r>
              <a:rPr lang="en-US" altLang="ko-KR" i="1" dirty="0">
                <a:solidFill>
                  <a:srgbClr val="FF0000"/>
                </a:solidFill>
                <a:ea typeface="굴림" pitchFamily="50" charset="-127"/>
              </a:rPr>
              <a:t>selection statements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Conditional statements give us the power to make basic decisions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ea typeface="굴림" pitchFamily="50" charset="-127"/>
              </a:rPr>
              <a:t>The Java conditional statements are the:</a:t>
            </a:r>
          </a:p>
          <a:p>
            <a:pPr lvl="1">
              <a:spcBef>
                <a:spcPct val="70000"/>
              </a:spcBef>
            </a:pPr>
            <a:r>
              <a:rPr lang="en-US" altLang="ko-KR" i="1" dirty="0">
                <a:solidFill>
                  <a:srgbClr val="0070C0"/>
                </a:solidFill>
                <a:ea typeface="굴림" pitchFamily="50" charset="-127"/>
              </a:rPr>
              <a:t>if statement</a:t>
            </a:r>
            <a:endParaRPr lang="en-US" altLang="ko-KR" dirty="0">
              <a:solidFill>
                <a:srgbClr val="0070C0"/>
              </a:solidFill>
              <a:ea typeface="굴림" pitchFamily="50" charset="-127"/>
            </a:endParaRPr>
          </a:p>
          <a:p>
            <a:pPr lvl="1"/>
            <a:r>
              <a:rPr lang="en-US" altLang="ko-KR" i="1" dirty="0">
                <a:solidFill>
                  <a:srgbClr val="0070C0"/>
                </a:solidFill>
                <a:ea typeface="굴림" pitchFamily="50" charset="-127"/>
              </a:rPr>
              <a:t>if-else statement</a:t>
            </a:r>
            <a:endParaRPr lang="en-US" altLang="ko-KR" dirty="0">
              <a:solidFill>
                <a:srgbClr val="0070C0"/>
              </a:solidFill>
              <a:ea typeface="굴림" pitchFamily="50" charset="-127"/>
            </a:endParaRPr>
          </a:p>
          <a:p>
            <a:pPr lvl="1"/>
            <a:r>
              <a:rPr lang="en-US" altLang="ko-KR" i="1" dirty="0">
                <a:solidFill>
                  <a:srgbClr val="0070C0"/>
                </a:solidFill>
                <a:ea typeface="굴림" pitchFamily="50" charset="-127"/>
              </a:rPr>
              <a:t>switch statement</a:t>
            </a:r>
            <a:endParaRPr lang="en-US" altLang="ko-KR" dirty="0">
              <a:solidFill>
                <a:srgbClr val="0070C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80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charset="-127"/>
              </a:rPr>
              <a:t>Infinite Loops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The body of a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while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loop eventually must make the condition false</a:t>
            </a:r>
          </a:p>
          <a:p>
            <a:pPr>
              <a:spcBef>
                <a:spcPct val="75000"/>
              </a:spcBef>
            </a:pP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an </a:t>
            </a:r>
            <a:r>
              <a:rPr lang="en-US" altLang="ko-KR" i="1" dirty="0">
                <a:solidFill>
                  <a:srgbClr val="0070C0"/>
                </a:solidFill>
                <a:ea typeface="굴림" charset="-127"/>
              </a:rPr>
              <a:t>infinite loop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will execute until the user interrupts the program</a:t>
            </a:r>
          </a:p>
        </p:txBody>
      </p:sp>
    </p:spTree>
    <p:extLst>
      <p:ext uri="{BB962C8B-B14F-4D97-AF65-F5344CB8AC3E}">
        <p14:creationId xmlns:p14="http://schemas.microsoft.com/office/powerpoint/2010/main" val="2819941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Infinite Loops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An example of an infinite loop: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286000" y="2041525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count = 1;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while (count &lt;= 25)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(count);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count = count - 1;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}</a:t>
            </a:r>
            <a:endParaRPr lang="en-US" altLang="ko-KR" dirty="0">
              <a:solidFill>
                <a:srgbClr val="0070C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990600" y="43434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dirty="0">
                <a:ea typeface="굴림" charset="-127"/>
              </a:rPr>
              <a:t>This loop will continue executing until interrupted (</a:t>
            </a:r>
            <a:r>
              <a:rPr lang="en-US" altLang="ko-KR" dirty="0">
                <a:solidFill>
                  <a:srgbClr val="00B050"/>
                </a:solidFill>
                <a:ea typeface="굴림" charset="-127"/>
              </a:rPr>
              <a:t>terminate     </a:t>
            </a:r>
            <a:r>
              <a:rPr lang="en-US" altLang="ko-KR" dirty="0">
                <a:ea typeface="굴림" charset="-127"/>
              </a:rPr>
              <a:t>) or until an underflow error occurs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15816" y="4797152"/>
            <a:ext cx="360040" cy="3086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예제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두수의 최대 공약수 구하기 </a:t>
            </a:r>
          </a:p>
          <a:p>
            <a:pPr eaLnBrk="1" hangingPunct="1"/>
            <a:r>
              <a:rPr lang="ko-KR" altLang="en-US" dirty="0" err="1"/>
              <a:t>유클리드</a:t>
            </a:r>
            <a:r>
              <a:rPr lang="ko-KR" altLang="en-US" dirty="0"/>
              <a:t> </a:t>
            </a:r>
            <a:r>
              <a:rPr lang="ko-KR" altLang="en-US" dirty="0" err="1"/>
              <a:t>호제</a:t>
            </a:r>
            <a:r>
              <a:rPr lang="ko-KR" altLang="en-US" dirty="0"/>
              <a:t> 알고리즘 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213571"/>
            <a:ext cx="7632848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2"/>
              </a:rPr>
              <a:t>https://ko.wikipedia.org/wiki/%EC%9C%A0%ED%81%B4%EB%A6%AC%EB%93%9C_%ED%98%B8%EC%A0%9C%EB%B2%95</a:t>
            </a:r>
            <a:r>
              <a:rPr lang="en-US" altLang="ko-KR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http://mathbees2.blogspot.kr/2014/09/4_24.html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00F0-C6FF-4217-A1BB-A623F815DA56}"/>
              </a:ext>
            </a:extLst>
          </p:cNvPr>
          <p:cNvSpPr txBox="1"/>
          <p:nvPr/>
        </p:nvSpPr>
        <p:spPr>
          <a:xfrm>
            <a:off x="1619672" y="3356992"/>
            <a:ext cx="4993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두 수 가운데 큰 수를 </a:t>
            </a:r>
            <a:r>
              <a:rPr lang="en-US" altLang="ko-KR" dirty="0"/>
              <a:t>x, </a:t>
            </a:r>
            <a:r>
              <a:rPr lang="ko-KR" altLang="en-US" dirty="0"/>
              <a:t>작은 수를 </a:t>
            </a:r>
            <a:r>
              <a:rPr lang="en-US" altLang="ko-KR" dirty="0"/>
              <a:t>y</a:t>
            </a:r>
            <a:r>
              <a:rPr lang="ko-KR" altLang="en-US" dirty="0"/>
              <a:t>라 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 </a:t>
            </a:r>
            <a:r>
              <a:rPr lang="en-US" altLang="ko-KR" dirty="0">
                <a:sym typeface="Wingdings" panose="05000000000000000000" pitchFamily="2" charset="2"/>
              </a:rPr>
              <a:t> x % 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이면 공약수는 </a:t>
            </a:r>
            <a:r>
              <a:rPr lang="en-US" altLang="ko-KR" dirty="0"/>
              <a:t>y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 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 r</a:t>
            </a: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로 돌아 간다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8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33795" name="TextBox 9"/>
          <p:cNvSpPr txBox="1">
            <a:spLocks noChangeArrowheads="1"/>
          </p:cNvSpPr>
          <p:nvPr/>
        </p:nvSpPr>
        <p:spPr bwMode="auto">
          <a:xfrm>
            <a:off x="4854575" y="5437188"/>
            <a:ext cx="3992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>
                <a:solidFill>
                  <a:schemeClr val="bg1"/>
                </a:solidFill>
              </a:rPr>
              <a:t>두개의 정수를 입력하시오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큰수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작은수</a:t>
            </a:r>
            <a:r>
              <a:rPr lang="en-US" altLang="ko-KR" sz="1400">
                <a:solidFill>
                  <a:schemeClr val="bg1"/>
                </a:solidFill>
              </a:rPr>
              <a:t>): 24 36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>
                <a:solidFill>
                  <a:schemeClr val="bg1"/>
                </a:solidFill>
              </a:rPr>
              <a:t>최대 공약수는 </a:t>
            </a:r>
            <a:r>
              <a:rPr lang="en-US" altLang="ko-KR" sz="1400">
                <a:solidFill>
                  <a:schemeClr val="bg1"/>
                </a:solidFill>
              </a:rPr>
              <a:t>12</a:t>
            </a:r>
            <a:r>
              <a:rPr lang="ko-KR" altLang="en-US" sz="1400">
                <a:solidFill>
                  <a:schemeClr val="bg1"/>
                </a:solidFill>
              </a:rPr>
              <a:t>입니다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69988"/>
            <a:ext cx="737076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786313"/>
            <a:ext cx="7370763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5437188"/>
            <a:ext cx="6511925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274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Nested Loops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Similar to nested </a:t>
            </a:r>
            <a:r>
              <a:rPr lang="en-US" altLang="ko-KR">
                <a:latin typeface="Courier New" pitchFamily="49" charset="0"/>
                <a:ea typeface="굴림" charset="-127"/>
              </a:rPr>
              <a:t>if</a:t>
            </a:r>
            <a:r>
              <a:rPr lang="en-US" altLang="ko-KR">
                <a:ea typeface="굴림" charset="-127"/>
              </a:rPr>
              <a:t> statements, loops can be nested as well</a:t>
            </a:r>
          </a:p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That is, the body of a loop can contain another loop</a:t>
            </a:r>
          </a:p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For each iteration of the outer loop, the inner loop iterates completely</a:t>
            </a:r>
          </a:p>
          <a:p>
            <a:pPr>
              <a:spcBef>
                <a:spcPct val="75000"/>
              </a:spcBef>
            </a:pPr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00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Nested Loops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How many times will the string </a:t>
            </a:r>
            <a:r>
              <a:rPr lang="en-US" altLang="ko-KR">
                <a:latin typeface="Courier New" pitchFamily="49" charset="0"/>
                <a:ea typeface="굴림" charset="-127"/>
              </a:rPr>
              <a:t>"Here"</a:t>
            </a:r>
            <a:r>
              <a:rPr lang="en-US" altLang="ko-KR">
                <a:ea typeface="굴림" charset="-127"/>
              </a:rPr>
              <a:t> be printed?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53657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count1 = 1;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while (count1 &lt;= 20)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count2 = 1;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while (count2 &lt;= count1)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{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  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("Here");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   count2++;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}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count1++;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}</a:t>
            </a:r>
            <a:endParaRPr lang="en-US" altLang="ko-KR" dirty="0">
              <a:solidFill>
                <a:srgbClr val="0070C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5334000" y="5029200"/>
            <a:ext cx="2242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hlink"/>
                </a:solidFill>
                <a:latin typeface="Arial" charset="0"/>
                <a:ea typeface="굴림" charset="-127"/>
              </a:rPr>
              <a:t>20 * (20-1) / 2 = 190</a:t>
            </a:r>
          </a:p>
        </p:txBody>
      </p:sp>
    </p:spTree>
    <p:extLst>
      <p:ext uri="{BB962C8B-B14F-4D97-AF65-F5344CB8AC3E}">
        <p14:creationId xmlns:p14="http://schemas.microsoft.com/office/powerpoint/2010/main" val="17648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do Statement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44525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 </a:t>
            </a:r>
            <a:r>
              <a:rPr lang="en-US" altLang="ko-KR" i="1">
                <a:ea typeface="굴림" charset="-127"/>
              </a:rPr>
              <a:t>do statement</a:t>
            </a:r>
            <a:r>
              <a:rPr lang="en-US" altLang="ko-KR">
                <a:ea typeface="굴림" charset="-127"/>
              </a:rPr>
              <a:t> has the following syntax: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24200" y="1906588"/>
            <a:ext cx="3659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b="1">
                <a:latin typeface="Courier New" pitchFamily="49" charset="0"/>
                <a:ea typeface="굴림" charset="-127"/>
              </a:rPr>
              <a:t>do</a:t>
            </a:r>
          </a:p>
          <a:p>
            <a:r>
              <a:rPr lang="en-US" altLang="ko-KR" b="1">
                <a:latin typeface="Courier New" pitchFamily="49" charset="0"/>
                <a:ea typeface="굴림" charset="-127"/>
              </a:rPr>
              <a:t>{</a:t>
            </a:r>
          </a:p>
          <a:p>
            <a:r>
              <a:rPr lang="en-US" altLang="ko-KR" b="1">
                <a:latin typeface="Courier New" pitchFamily="49" charset="0"/>
                <a:ea typeface="굴림" charset="-127"/>
              </a:rPr>
              <a:t>   </a:t>
            </a:r>
            <a:r>
              <a:rPr lang="en-US" altLang="ko-KR" b="1" i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statement</a:t>
            </a:r>
            <a:r>
              <a:rPr lang="en-US" altLang="ko-KR" b="1">
                <a:latin typeface="Courier New" pitchFamily="49" charset="0"/>
                <a:ea typeface="굴림" charset="-127"/>
              </a:rPr>
              <a:t>;</a:t>
            </a:r>
          </a:p>
          <a:p>
            <a:r>
              <a:rPr lang="en-US" altLang="ko-KR" b="1">
                <a:latin typeface="Courier New" pitchFamily="49" charset="0"/>
                <a:ea typeface="굴림" charset="-127"/>
              </a:rPr>
              <a:t>}</a:t>
            </a:r>
          </a:p>
          <a:p>
            <a:r>
              <a:rPr lang="en-US" altLang="ko-KR" b="1">
                <a:latin typeface="Courier New" pitchFamily="49" charset="0"/>
                <a:ea typeface="굴림" charset="-127"/>
              </a:rPr>
              <a:t>while ( </a:t>
            </a:r>
            <a:r>
              <a:rPr lang="en-US" altLang="ko-KR" b="1" i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condition</a:t>
            </a:r>
            <a:r>
              <a:rPr lang="en-US" altLang="ko-KR" b="1">
                <a:latin typeface="Courier New" pitchFamily="49" charset="0"/>
                <a:ea typeface="굴림" charset="-127"/>
              </a:rPr>
              <a:t> )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990600" y="41148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53975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803525" indent="168275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32607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37179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41751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4632325" indent="168275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ko-KR">
                <a:ea typeface="굴림" charset="-127"/>
              </a:rPr>
              <a:t>The </a:t>
            </a:r>
            <a:r>
              <a:rPr lang="en-US" altLang="ko-KR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statement</a:t>
            </a:r>
            <a:r>
              <a:rPr lang="en-US" altLang="ko-KR">
                <a:ea typeface="굴림" charset="-127"/>
              </a:rPr>
              <a:t> is executed once initially, and then the </a:t>
            </a:r>
            <a:r>
              <a:rPr lang="en-US" altLang="ko-KR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condition</a:t>
            </a:r>
            <a:r>
              <a:rPr lang="en-US" altLang="ko-KR">
                <a:ea typeface="굴림" charset="-127"/>
              </a:rPr>
              <a:t> is evaluated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>
                <a:ea typeface="굴림" charset="-127"/>
              </a:rPr>
              <a:t>The statement is executed repeatedly until the condition becomes false</a:t>
            </a:r>
          </a:p>
        </p:txBody>
      </p:sp>
    </p:spTree>
    <p:extLst>
      <p:ext uri="{BB962C8B-B14F-4D97-AF65-F5344CB8AC3E}">
        <p14:creationId xmlns:p14="http://schemas.microsoft.com/office/powerpoint/2010/main" val="14736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Logic of a do Loop</a:t>
            </a:r>
          </a:p>
        </p:txBody>
      </p:sp>
      <p:grpSp>
        <p:nvGrpSpPr>
          <p:cNvPr id="128003" name="Group 3"/>
          <p:cNvGrpSpPr>
            <a:grpSpLocks/>
          </p:cNvGrpSpPr>
          <p:nvPr/>
        </p:nvGrpSpPr>
        <p:grpSpPr bwMode="auto">
          <a:xfrm>
            <a:off x="2895600" y="2362200"/>
            <a:ext cx="1017588" cy="1333500"/>
            <a:chOff x="1567" y="1608"/>
            <a:chExt cx="641" cy="840"/>
          </a:xfrm>
        </p:grpSpPr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1567" y="1920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true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  <p:cxnSp>
          <p:nvCxnSpPr>
            <p:cNvPr id="128005" name="AutoShape 5"/>
            <p:cNvCxnSpPr>
              <a:cxnSpLocks noChangeShapeType="1"/>
              <a:stCxn id="128012" idx="1"/>
              <a:endCxn id="128007" idx="1"/>
            </p:cNvCxnSpPr>
            <p:nvPr/>
          </p:nvCxnSpPr>
          <p:spPr bwMode="auto">
            <a:xfrm rot="10800000" flipV="1">
              <a:off x="2112" y="1608"/>
              <a:ext cx="96" cy="840"/>
            </a:xfrm>
            <a:prstGeom prst="bentConnector3">
              <a:avLst>
                <a:gd name="adj1" fmla="val 2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06" name="Group 6"/>
          <p:cNvGrpSpPr>
            <a:grpSpLocks/>
          </p:cNvGrpSpPr>
          <p:nvPr/>
        </p:nvGrpSpPr>
        <p:grpSpPr bwMode="auto">
          <a:xfrm>
            <a:off x="3733800" y="2576513"/>
            <a:ext cx="1981200" cy="1614487"/>
            <a:chOff x="2064" y="1719"/>
            <a:chExt cx="1248" cy="1017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2289" y="2222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34" charset="-128"/>
                  <a:ea typeface="굴림" charset="-127"/>
                </a:rPr>
                <a:t>condition</a:t>
              </a:r>
            </a:p>
            <a:p>
              <a:pPr algn="ctr"/>
              <a:r>
                <a:rPr lang="en-US" altLang="ko-KR" sz="1800" b="1">
                  <a:latin typeface="Arial Unicode MS" pitchFamily="34" charset="-128"/>
                  <a:ea typeface="굴림" charset="-127"/>
                </a:rPr>
                <a:t>evaluated</a:t>
              </a:r>
              <a:endParaRPr lang="en-US" altLang="ko-KR">
                <a:latin typeface="Arial Unicode MS" pitchFamily="34" charset="-128"/>
                <a:ea typeface="굴림" charset="-127"/>
              </a:endParaRPr>
            </a:p>
          </p:txBody>
        </p:sp>
        <p:cxnSp>
          <p:nvCxnSpPr>
            <p:cNvPr id="128009" name="AutoShape 9"/>
            <p:cNvCxnSpPr>
              <a:cxnSpLocks noChangeShapeType="1"/>
              <a:stCxn id="128013" idx="2"/>
              <a:endCxn id="128007" idx="0"/>
            </p:cNvCxnSpPr>
            <p:nvPr/>
          </p:nvCxnSpPr>
          <p:spPr bwMode="auto">
            <a:xfrm flipH="1">
              <a:off x="2688" y="1719"/>
              <a:ext cx="1" cy="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10" name="Group 10"/>
          <p:cNvGrpSpPr>
            <a:grpSpLocks/>
          </p:cNvGrpSpPr>
          <p:nvPr/>
        </p:nvGrpSpPr>
        <p:grpSpPr bwMode="auto">
          <a:xfrm>
            <a:off x="3924300" y="1600200"/>
            <a:ext cx="1600200" cy="990600"/>
            <a:chOff x="2184" y="1104"/>
            <a:chExt cx="1008" cy="624"/>
          </a:xfrm>
        </p:grpSpPr>
        <p:cxnSp>
          <p:nvCxnSpPr>
            <p:cNvPr id="128011" name="AutoShape 11"/>
            <p:cNvCxnSpPr>
              <a:cxnSpLocks noChangeShapeType="1"/>
              <a:endCxn id="128013" idx="0"/>
            </p:cNvCxnSpPr>
            <p:nvPr/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2265" y="1488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34" charset="-128"/>
                  <a:ea typeface="굴림" charset="-127"/>
                </a:rPr>
                <a:t>statement</a:t>
              </a:r>
              <a:endParaRPr lang="en-US" altLang="ko-KR">
                <a:latin typeface="Arial Unicode MS" pitchFamily="34" charset="-128"/>
                <a:ea typeface="굴림" charset="-127"/>
              </a:endParaRPr>
            </a:p>
          </p:txBody>
        </p:sp>
      </p:grp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4700588" y="4191000"/>
            <a:ext cx="709612" cy="914400"/>
            <a:chOff x="2699" y="2736"/>
            <a:chExt cx="447" cy="576"/>
          </a:xfrm>
        </p:grpSpPr>
        <p:cxnSp>
          <p:nvCxnSpPr>
            <p:cNvPr id="128015" name="AutoShape 15"/>
            <p:cNvCxnSpPr>
              <a:cxnSpLocks noChangeShapeType="1"/>
              <a:stCxn id="128007" idx="2"/>
            </p:cNvCxnSpPr>
            <p:nvPr/>
          </p:nvCxnSpPr>
          <p:spPr bwMode="auto">
            <a:xfrm>
              <a:off x="2712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016" name="Text Box 16"/>
            <p:cNvSpPr txBox="1">
              <a:spLocks noChangeArrowheads="1"/>
            </p:cNvSpPr>
            <p:nvPr/>
          </p:nvSpPr>
          <p:spPr bwMode="auto">
            <a:xfrm>
              <a:off x="2699" y="2880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false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do Statement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An example of a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do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loop: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The body of a </a:t>
            </a:r>
            <a:r>
              <a:rPr lang="en-US" altLang="ko-KR">
                <a:latin typeface="Courier New" pitchFamily="49" charset="0"/>
                <a:ea typeface="굴림" charset="-127"/>
              </a:rPr>
              <a:t>do</a:t>
            </a:r>
            <a:r>
              <a:rPr lang="en-US" altLang="ko-KR">
                <a:ea typeface="굴림" charset="-127"/>
              </a:rPr>
              <a:t> loop executes at least once</a:t>
            </a:r>
          </a:p>
          <a:p>
            <a:pPr eaLnBrk="1" hangingPunct="1">
              <a:spcBef>
                <a:spcPct val="75000"/>
              </a:spcBef>
            </a:pPr>
            <a:endParaRPr lang="en-US" altLang="ko-KR">
              <a:ea typeface="굴림" charset="-127"/>
            </a:endParaRPr>
          </a:p>
          <a:p>
            <a:pPr eaLnBrk="1" hangingPunct="1"/>
            <a:endParaRPr lang="en-US" altLang="ko-KR">
              <a:ea typeface="굴림" charset="-127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330450" y="1905000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count = 0;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do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count++;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(count);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} while (count &lt; 5);</a:t>
            </a:r>
            <a:endParaRPr lang="en-US" altLang="ko-KR" dirty="0">
              <a:solidFill>
                <a:srgbClr val="0070C0"/>
              </a:solidFill>
              <a:latin typeface="Times New Roman" pitchFamily="18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4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  <p:bldP spid="6656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Comparing while and do</a:t>
            </a:r>
          </a:p>
        </p:txBody>
      </p: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1752600" y="1219200"/>
            <a:ext cx="3048000" cy="4419600"/>
            <a:chOff x="1056" y="720"/>
            <a:chExt cx="1920" cy="2784"/>
          </a:xfrm>
        </p:grpSpPr>
        <p:grpSp>
          <p:nvGrpSpPr>
            <p:cNvPr id="88082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88083" name="Group 19"/>
              <p:cNvGrpSpPr>
                <a:grpSpLocks/>
              </p:cNvGrpSpPr>
              <p:nvPr/>
            </p:nvGrpSpPr>
            <p:grpSpPr bwMode="auto"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8808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0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3" y="2544"/>
                  <a:ext cx="84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800" b="1">
                      <a:latin typeface="Arial Unicode MS" pitchFamily="34" charset="-128"/>
                      <a:ea typeface="굴림" charset="-127"/>
                    </a:rPr>
                    <a:t>statement</a:t>
                  </a:r>
                  <a:endParaRPr lang="en-US" altLang="ko-KR">
                    <a:latin typeface="Arial Unicode MS" pitchFamily="34" charset="-128"/>
                    <a:ea typeface="굴림" charset="-127"/>
                  </a:endParaRPr>
                </a:p>
              </p:txBody>
            </p:sp>
          </p:grpSp>
          <p:cxnSp>
            <p:nvCxnSpPr>
              <p:cNvPr id="88086" name="AutoShape 22"/>
              <p:cNvCxnSpPr>
                <a:cxnSpLocks noChangeShapeType="1"/>
                <a:stCxn id="88095" idx="2"/>
                <a:endCxn id="88084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87" name="Text Box 23"/>
              <p:cNvSpPr txBox="1">
                <a:spLocks noChangeArrowheads="1"/>
              </p:cNvSpPr>
              <p:nvPr/>
            </p:nvSpPr>
            <p:spPr bwMode="auto">
              <a:xfrm>
                <a:off x="2635" y="2112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solidFill>
                      <a:schemeClr val="hlink"/>
                    </a:solidFill>
                    <a:latin typeface="Arial Unicode MS" pitchFamily="34" charset="-128"/>
                    <a:ea typeface="굴림" charset="-127"/>
                  </a:rPr>
                  <a:t>true</a:t>
                </a:r>
                <a:endParaRPr lang="en-US" altLang="ko-KR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endParaRPr>
              </a:p>
            </p:txBody>
          </p:sp>
        </p:grpSp>
        <p:cxnSp>
          <p:nvCxnSpPr>
            <p:cNvPr id="88088" name="AutoShape 24"/>
            <p:cNvCxnSpPr>
              <a:cxnSpLocks noChangeShapeType="1"/>
              <a:stCxn id="88084" idx="1"/>
              <a:endCxn id="88095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089" name="Group 25"/>
            <p:cNvGrpSpPr>
              <a:grpSpLocks/>
            </p:cNvGrpSpPr>
            <p:nvPr/>
          </p:nvGrpSpPr>
          <p:grpSpPr bwMode="auto">
            <a:xfrm>
              <a:off x="1736" y="1872"/>
              <a:ext cx="1240" cy="1632"/>
              <a:chOff x="2578" y="1680"/>
              <a:chExt cx="1240" cy="1584"/>
            </a:xfrm>
          </p:grpSpPr>
          <p:cxnSp>
            <p:nvCxnSpPr>
              <p:cNvPr id="88090" name="AutoShape 26"/>
              <p:cNvCxnSpPr>
                <a:cxnSpLocks noChangeShapeType="1"/>
                <a:stCxn id="88095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91" name="Text Box 27"/>
              <p:cNvSpPr txBox="1">
                <a:spLocks noChangeArrowheads="1"/>
              </p:cNvSpPr>
              <p:nvPr/>
            </p:nvSpPr>
            <p:spPr bwMode="auto">
              <a:xfrm>
                <a:off x="3371" y="2115"/>
                <a:ext cx="44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solidFill>
                      <a:schemeClr val="hlink"/>
                    </a:solidFill>
                    <a:latin typeface="Arial Unicode MS" pitchFamily="34" charset="-128"/>
                    <a:ea typeface="굴림" charset="-127"/>
                  </a:rPr>
                  <a:t>false</a:t>
                </a:r>
                <a:endParaRPr lang="en-US" altLang="ko-KR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endParaRPr>
              </a:p>
            </p:txBody>
          </p:sp>
        </p:grpSp>
        <p:grpSp>
          <p:nvGrpSpPr>
            <p:cNvPr id="88092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88093" name="AutoShape 29"/>
              <p:cNvCxnSpPr>
                <a:cxnSpLocks noChangeShapeType="1"/>
                <a:endCxn id="88095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88094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88095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0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17" y="1430"/>
                  <a:ext cx="79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ko-KR" sz="1800" b="1">
                      <a:latin typeface="Arial Unicode MS" pitchFamily="34" charset="-128"/>
                      <a:ea typeface="굴림" charset="-127"/>
                    </a:rPr>
                    <a:t>condition</a:t>
                  </a:r>
                </a:p>
                <a:p>
                  <a:pPr algn="ctr"/>
                  <a:r>
                    <a:rPr lang="en-US" altLang="ko-KR" sz="1800" b="1">
                      <a:latin typeface="Arial Unicode MS" pitchFamily="34" charset="-128"/>
                      <a:ea typeface="굴림" charset="-127"/>
                    </a:rPr>
                    <a:t>evaluated</a:t>
                  </a:r>
                  <a:endParaRPr lang="en-US" altLang="ko-KR">
                    <a:latin typeface="Arial Unicode MS" pitchFamily="34" charset="-128"/>
                    <a:ea typeface="굴림" charset="-127"/>
                  </a:endParaRPr>
                </a:p>
              </p:txBody>
            </p:sp>
          </p:grpSp>
        </p:grp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 u="sng">
                  <a:solidFill>
                    <a:schemeClr val="hlink"/>
                  </a:solidFill>
                  <a:latin typeface="Arial" charset="0"/>
                  <a:ea typeface="굴림" charset="-127"/>
                </a:rPr>
                <a:t>The while Loop</a:t>
              </a:r>
              <a:endParaRPr lang="en-US" altLang="ko-KR">
                <a:ea typeface="굴림" charset="-127"/>
              </a:endParaRPr>
            </a:p>
          </p:txBody>
        </p:sp>
      </p:grpSp>
      <p:grpSp>
        <p:nvGrpSpPr>
          <p:cNvPr id="88100" name="Group 36"/>
          <p:cNvGrpSpPr>
            <a:grpSpLocks/>
          </p:cNvGrpSpPr>
          <p:nvPr/>
        </p:nvGrpSpPr>
        <p:grpSpPr bwMode="auto">
          <a:xfrm>
            <a:off x="5181600" y="1219200"/>
            <a:ext cx="2827338" cy="4151313"/>
            <a:chOff x="3471" y="745"/>
            <a:chExt cx="1781" cy="2615"/>
          </a:xfrm>
        </p:grpSpPr>
        <p:grpSp>
          <p:nvGrpSpPr>
            <p:cNvPr id="88068" name="Group 4"/>
            <p:cNvGrpSpPr>
              <a:grpSpLocks/>
            </p:cNvGrpSpPr>
            <p:nvPr/>
          </p:nvGrpSpPr>
          <p:grpSpPr bwMode="auto">
            <a:xfrm>
              <a:off x="3471" y="1632"/>
              <a:ext cx="641" cy="840"/>
              <a:chOff x="1567" y="1608"/>
              <a:chExt cx="641" cy="840"/>
            </a:xfrm>
          </p:grpSpPr>
          <p:sp>
            <p:nvSpPr>
              <p:cNvPr id="88069" name="Text Box 5"/>
              <p:cNvSpPr txBox="1">
                <a:spLocks noChangeArrowheads="1"/>
              </p:cNvSpPr>
              <p:nvPr/>
            </p:nvSpPr>
            <p:spPr bwMode="auto">
              <a:xfrm>
                <a:off x="1567" y="1920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solidFill>
                      <a:schemeClr val="hlink"/>
                    </a:solidFill>
                    <a:latin typeface="Arial Unicode MS" pitchFamily="34" charset="-128"/>
                    <a:ea typeface="굴림" charset="-127"/>
                  </a:rPr>
                  <a:t>true</a:t>
                </a:r>
                <a:endParaRPr lang="en-US" altLang="ko-KR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endParaRPr>
              </a:p>
            </p:txBody>
          </p:sp>
          <p:cxnSp>
            <p:nvCxnSpPr>
              <p:cNvPr id="88070" name="AutoShape 6"/>
              <p:cNvCxnSpPr>
                <a:cxnSpLocks noChangeShapeType="1"/>
                <a:stCxn id="88077" idx="1"/>
                <a:endCxn id="88072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071" name="Group 7"/>
            <p:cNvGrpSpPr>
              <a:grpSpLocks/>
            </p:cNvGrpSpPr>
            <p:nvPr/>
          </p:nvGrpSpPr>
          <p:grpSpPr bwMode="auto"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88072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73" name="Text Box 9"/>
              <p:cNvSpPr txBox="1">
                <a:spLocks noChangeArrowheads="1"/>
              </p:cNvSpPr>
              <p:nvPr/>
            </p:nvSpPr>
            <p:spPr bwMode="auto">
              <a:xfrm>
                <a:off x="2289" y="2222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condition</a:t>
                </a:r>
              </a:p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evaluated</a:t>
                </a:r>
                <a:endParaRPr lang="en-US" altLang="ko-KR">
                  <a:latin typeface="Arial Unicode MS" pitchFamily="34" charset="-128"/>
                  <a:ea typeface="굴림" charset="-127"/>
                </a:endParaRPr>
              </a:p>
            </p:txBody>
          </p:sp>
          <p:cxnSp>
            <p:nvCxnSpPr>
              <p:cNvPr id="88074" name="AutoShape 10"/>
              <p:cNvCxnSpPr>
                <a:cxnSpLocks noChangeShapeType="1"/>
                <a:stCxn id="88078" idx="2"/>
                <a:endCxn id="88072" idx="0"/>
              </p:cNvCxnSpPr>
              <p:nvPr/>
            </p:nvCxnSpPr>
            <p:spPr bwMode="auto"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88076" name="AutoShape 12"/>
              <p:cNvCxnSpPr>
                <a:cxnSpLocks noChangeShapeType="1"/>
                <a:endCxn id="88078" idx="0"/>
              </p:cNvCxnSpPr>
              <p:nvPr/>
            </p:nvCxnSpPr>
            <p:spPr bwMode="auto">
              <a:xfrm>
                <a:off x="2689" y="1104"/>
                <a:ext cx="0" cy="38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77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78" name="Text Box 14"/>
              <p:cNvSpPr txBox="1">
                <a:spLocks noChangeArrowheads="1"/>
              </p:cNvSpPr>
              <p:nvPr/>
            </p:nvSpPr>
            <p:spPr bwMode="auto">
              <a:xfrm>
                <a:off x="2265" y="1488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statement</a:t>
                </a:r>
                <a:endParaRPr lang="en-US" altLang="ko-KR">
                  <a:latin typeface="Arial Unicode MS" pitchFamily="34" charset="-128"/>
                  <a:ea typeface="굴림" charset="-127"/>
                </a:endParaRPr>
              </a:p>
            </p:txBody>
          </p:sp>
        </p:grpSp>
        <p:grpSp>
          <p:nvGrpSpPr>
            <p:cNvPr id="88079" name="Group 15"/>
            <p:cNvGrpSpPr>
              <a:grpSpLocks/>
            </p:cNvGrpSpPr>
            <p:nvPr/>
          </p:nvGrpSpPr>
          <p:grpSpPr bwMode="auto">
            <a:xfrm>
              <a:off x="4608" y="2784"/>
              <a:ext cx="447" cy="576"/>
              <a:chOff x="2699" y="2736"/>
              <a:chExt cx="447" cy="576"/>
            </a:xfrm>
          </p:grpSpPr>
          <p:cxnSp>
            <p:nvCxnSpPr>
              <p:cNvPr id="88080" name="AutoShape 16"/>
              <p:cNvCxnSpPr>
                <a:cxnSpLocks noChangeShapeType="1"/>
                <a:stCxn id="88072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8081" name="Text Box 17"/>
              <p:cNvSpPr txBox="1">
                <a:spLocks noChangeArrowheads="1"/>
              </p:cNvSpPr>
              <p:nvPr/>
            </p:nvSpPr>
            <p:spPr bwMode="auto">
              <a:xfrm>
                <a:off x="2699" y="2880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solidFill>
                      <a:schemeClr val="hlink"/>
                    </a:solidFill>
                    <a:latin typeface="Arial Unicode MS" pitchFamily="34" charset="-128"/>
                    <a:ea typeface="굴림" charset="-127"/>
                  </a:rPr>
                  <a:t>false</a:t>
                </a:r>
                <a:endParaRPr lang="en-US" altLang="ko-KR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endParaRPr>
              </a:p>
            </p:txBody>
          </p:sp>
        </p:grp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 u="sng">
                  <a:solidFill>
                    <a:schemeClr val="hlink"/>
                  </a:solidFill>
                  <a:latin typeface="Arial" charset="0"/>
                  <a:ea typeface="굴림" charset="-127"/>
                </a:rPr>
                <a:t>The do Loop</a:t>
              </a:r>
              <a:endParaRPr lang="en-US" altLang="ko-KR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3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152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The if Statement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The </a:t>
            </a:r>
            <a:r>
              <a:rPr lang="en-US" altLang="ko-KR" i="1">
                <a:ea typeface="굴림" pitchFamily="50" charset="-127"/>
              </a:rPr>
              <a:t>if statement</a:t>
            </a:r>
            <a:r>
              <a:rPr lang="en-US" altLang="ko-KR">
                <a:ea typeface="굴림" pitchFamily="50" charset="-127"/>
              </a:rPr>
              <a:t> has the following syntax:</a:t>
            </a: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522663" y="3489325"/>
            <a:ext cx="2622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if ( </a:t>
            </a:r>
            <a:r>
              <a:rPr lang="en-US" altLang="ko-KR" sz="2000" b="1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condition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)</a:t>
            </a:r>
          </a:p>
          <a:p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sz="2000" b="1" i="1" dirty="0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statement</a:t>
            </a:r>
            <a:r>
              <a:rPr lang="en-US" altLang="ko-KR" sz="2000" b="1" dirty="0">
                <a:latin typeface="Courier New" pitchFamily="49" charset="0"/>
                <a:ea typeface="굴림" pitchFamily="50" charset="-127"/>
              </a:rPr>
              <a:t>;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1292225" y="2498725"/>
            <a:ext cx="2154238" cy="990600"/>
            <a:chOff x="515" y="1488"/>
            <a:chExt cx="1357" cy="624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515" y="1488"/>
              <a:ext cx="12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ko-KR" sz="2000" b="1">
                  <a:latin typeface="Courier New" pitchFamily="49" charset="0"/>
                  <a:ea typeface="굴림" pitchFamily="50" charset="-127"/>
                </a:rPr>
                <a:t>if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 is a Java</a:t>
              </a:r>
            </a:p>
            <a:p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reserved word</a:t>
              </a: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4105275" y="1905000"/>
            <a:ext cx="4200525" cy="1508125"/>
            <a:chOff x="2443" y="1200"/>
            <a:chExt cx="2646" cy="950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pitchFamily="50" charset="-127"/>
                </a:rPr>
                <a:t>condition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 must be a</a:t>
              </a:r>
            </a:p>
            <a:p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boolean expression. It must</a:t>
              </a:r>
            </a:p>
            <a:p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evaluate to either true or false.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1628775" y="4327525"/>
            <a:ext cx="6677025" cy="1235075"/>
            <a:chOff x="727" y="2640"/>
            <a:chExt cx="4206" cy="778"/>
          </a:xfrm>
        </p:grpSpPr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727" y="2976"/>
              <a:ext cx="42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If 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pitchFamily="50" charset="-127"/>
                </a:rPr>
                <a:t>condition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 is true, 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pitchFamily="50" charset="-127"/>
                </a:rPr>
                <a:t>statement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 is executed.</a:t>
              </a:r>
            </a:p>
            <a:p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If it is false, 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pitchFamily="50" charset="-127"/>
                </a:rPr>
                <a:t>statement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 is skipped.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7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build="p" bldLvl="2" autoUpdateAnimBg="0"/>
      <p:bldP spid="1946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for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798513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 </a:t>
            </a:r>
            <a:r>
              <a:rPr lang="en-US" altLang="ko-KR" i="1">
                <a:ea typeface="굴림" charset="-127"/>
              </a:rPr>
              <a:t>for statement</a:t>
            </a:r>
            <a:r>
              <a:rPr lang="en-US" altLang="ko-KR">
                <a:ea typeface="굴림" charset="-127"/>
              </a:rPr>
              <a:t> has the following syntax: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63650" y="3641725"/>
            <a:ext cx="719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for (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initialization</a:t>
            </a:r>
            <a:r>
              <a:rPr lang="en-US" altLang="ko-KR" sz="2000" b="1">
                <a:latin typeface="Courier New" pitchFamily="49" charset="0"/>
                <a:ea typeface="굴림" charset="-127"/>
              </a:rPr>
              <a:t> ;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condition</a:t>
            </a:r>
            <a:r>
              <a:rPr lang="en-US" altLang="ko-KR" sz="2000" b="1">
                <a:latin typeface="Courier New" pitchFamily="49" charset="0"/>
                <a:ea typeface="굴림" charset="-127"/>
              </a:rPr>
              <a:t> ;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increment</a:t>
            </a:r>
            <a:r>
              <a:rPr lang="en-US" altLang="ko-KR" sz="2000" b="1">
                <a:latin typeface="Courier New" pitchFamily="49" charset="0"/>
                <a:ea typeface="굴림" charset="-127"/>
              </a:rPr>
              <a:t> )</a:t>
            </a:r>
          </a:p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statement</a:t>
            </a:r>
            <a:r>
              <a:rPr lang="en-US" altLang="ko-KR" sz="2000" b="1">
                <a:latin typeface="Courier New" pitchFamily="49" charset="0"/>
                <a:ea typeface="굴림" charset="-127"/>
              </a:rPr>
              <a:t>;</a:t>
            </a:r>
          </a:p>
        </p:txBody>
      </p: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1447800" y="2117725"/>
            <a:ext cx="2946400" cy="1387475"/>
            <a:chOff x="912" y="1286"/>
            <a:chExt cx="1856" cy="874"/>
          </a:xfrm>
        </p:grpSpPr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912" y="1286"/>
              <a:ext cx="18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charset="-127"/>
                </a:rPr>
                <a:t>initialization</a:t>
              </a:r>
              <a:endPara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is executed once</a:t>
              </a:r>
            </a:p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before the loop begins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4800600" y="2117725"/>
            <a:ext cx="3389313" cy="1371600"/>
            <a:chOff x="3024" y="1248"/>
            <a:chExt cx="2135" cy="864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3024" y="1248"/>
              <a:ext cx="21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charset="-127"/>
                </a:rPr>
                <a:t>statement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 is</a:t>
              </a:r>
            </a:p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executed until the</a:t>
              </a:r>
            </a:p>
            <a:p>
              <a:pPr algn="ctr"/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charset="-127"/>
                </a:rPr>
                <a:t>condition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 becomes false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4114800" y="4159250"/>
            <a:ext cx="4586288" cy="1174750"/>
            <a:chOff x="2592" y="2534"/>
            <a:chExt cx="2889" cy="740"/>
          </a:xfrm>
        </p:grpSpPr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The </a:t>
              </a:r>
              <a:r>
                <a:rPr lang="en-US" altLang="ko-KR" sz="2000" b="1" i="1">
                  <a:solidFill>
                    <a:schemeClr val="hlink"/>
                  </a:solidFill>
                  <a:latin typeface="Courier New" pitchFamily="49" charset="0"/>
                  <a:ea typeface="굴림" charset="-127"/>
                </a:rPr>
                <a:t>increment</a:t>
              </a:r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 portion is executed at the end of each iteration</a:t>
              </a:r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5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Logic of a for loop</a:t>
            </a:r>
          </a:p>
        </p:txBody>
      </p: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3848100" y="3505200"/>
            <a:ext cx="1600200" cy="1066800"/>
            <a:chOff x="2424" y="2208"/>
            <a:chExt cx="1008" cy="672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2505" y="2640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34" charset="-128"/>
                  <a:ea typeface="굴림" charset="-127"/>
                </a:rPr>
                <a:t>statement</a:t>
              </a:r>
              <a:endParaRPr lang="en-US" altLang="ko-KR">
                <a:latin typeface="Arial Unicode MS" pitchFamily="34" charset="-128"/>
                <a:ea typeface="굴림" charset="-127"/>
              </a:endParaRPr>
            </a:p>
          </p:txBody>
        </p:sp>
        <p:cxnSp>
          <p:nvCxnSpPr>
            <p:cNvPr id="70663" name="AutoShape 7"/>
            <p:cNvCxnSpPr>
              <a:cxnSpLocks noChangeShapeType="1"/>
              <a:stCxn id="70668" idx="2"/>
              <a:endCxn id="70661" idx="0"/>
            </p:cNvCxnSpPr>
            <p:nvPr/>
          </p:nvCxnSpPr>
          <p:spPr bwMode="auto">
            <a:xfrm>
              <a:off x="2928" y="2208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2928" y="2256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true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  <a:stCxn id="70676" idx="1"/>
            <a:endCxn id="70668" idx="1"/>
          </p:cNvCxnSpPr>
          <p:nvPr/>
        </p:nvCxnSpPr>
        <p:spPr bwMode="auto">
          <a:xfrm rot="10800000">
            <a:off x="3657600" y="3009900"/>
            <a:ext cx="190500" cy="2057400"/>
          </a:xfrm>
          <a:prstGeom prst="bentConnector3">
            <a:avLst>
              <a:gd name="adj1" fmla="val 3275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87" name="Group 31"/>
          <p:cNvGrpSpPr>
            <a:grpSpLocks/>
          </p:cNvGrpSpPr>
          <p:nvPr/>
        </p:nvGrpSpPr>
        <p:grpSpPr bwMode="auto">
          <a:xfrm>
            <a:off x="3657600" y="2195513"/>
            <a:ext cx="1981200" cy="1309687"/>
            <a:chOff x="2304" y="1383"/>
            <a:chExt cx="1248" cy="825"/>
          </a:xfrm>
        </p:grpSpPr>
        <p:grpSp>
          <p:nvGrpSpPr>
            <p:cNvPr id="70684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70668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9" name="Text Box 13"/>
              <p:cNvSpPr txBox="1">
                <a:spLocks noChangeArrowheads="1"/>
              </p:cNvSpPr>
              <p:nvPr/>
            </p:nvSpPr>
            <p:spPr bwMode="auto">
              <a:xfrm>
                <a:off x="2193" y="1742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condition</a:t>
                </a:r>
              </a:p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evaluated</a:t>
                </a:r>
                <a:endParaRPr lang="en-US" altLang="ko-KR">
                  <a:latin typeface="Arial Unicode MS" pitchFamily="34" charset="-128"/>
                  <a:ea typeface="굴림" charset="-127"/>
                </a:endParaRPr>
              </a:p>
            </p:txBody>
          </p:sp>
        </p:grpSp>
        <p:cxnSp>
          <p:nvCxnSpPr>
            <p:cNvPr id="70670" name="AutoShape 14"/>
            <p:cNvCxnSpPr>
              <a:cxnSpLocks noChangeShapeType="1"/>
              <a:stCxn id="70682" idx="2"/>
              <a:endCxn id="70668" idx="0"/>
            </p:cNvCxnSpPr>
            <p:nvPr/>
          </p:nvCxnSpPr>
          <p:spPr bwMode="auto">
            <a:xfrm>
              <a:off x="2928" y="1383"/>
              <a:ext cx="0" cy="20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90" name="Group 34"/>
          <p:cNvGrpSpPr>
            <a:grpSpLocks/>
          </p:cNvGrpSpPr>
          <p:nvPr/>
        </p:nvGrpSpPr>
        <p:grpSpPr bwMode="auto">
          <a:xfrm>
            <a:off x="4648200" y="3009900"/>
            <a:ext cx="1946275" cy="2895600"/>
            <a:chOff x="2928" y="1896"/>
            <a:chExt cx="1226" cy="1824"/>
          </a:xfrm>
        </p:grpSpPr>
        <p:cxnSp>
          <p:nvCxnSpPr>
            <p:cNvPr id="70672" name="AutoShape 16"/>
            <p:cNvCxnSpPr>
              <a:cxnSpLocks noChangeShapeType="1"/>
              <a:stCxn id="70668" idx="3"/>
            </p:cNvCxnSpPr>
            <p:nvPr/>
          </p:nvCxnSpPr>
          <p:spPr bwMode="auto">
            <a:xfrm flipH="1">
              <a:off x="2928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3707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false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</p:grp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3848100" y="4572000"/>
            <a:ext cx="1600200" cy="685800"/>
            <a:chOff x="2424" y="2880"/>
            <a:chExt cx="1008" cy="432"/>
          </a:xfrm>
        </p:grpSpPr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2519" y="3072"/>
              <a:ext cx="8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34" charset="-128"/>
                  <a:ea typeface="굴림" charset="-127"/>
                </a:rPr>
                <a:t>increment</a:t>
              </a:r>
              <a:endParaRPr lang="en-US" altLang="ko-KR">
                <a:latin typeface="Arial Unicode MS" pitchFamily="34" charset="-128"/>
                <a:ea typeface="굴림" charset="-127"/>
              </a:endParaRPr>
            </a:p>
          </p:txBody>
        </p:sp>
        <p:cxnSp>
          <p:nvCxnSpPr>
            <p:cNvPr id="70678" name="AutoShape 22"/>
            <p:cNvCxnSpPr>
              <a:cxnSpLocks noChangeShapeType="1"/>
              <a:stCxn id="70661" idx="2"/>
              <a:endCxn id="70677" idx="0"/>
            </p:cNvCxnSpPr>
            <p:nvPr/>
          </p:nvCxnSpPr>
          <p:spPr bwMode="auto">
            <a:xfrm>
              <a:off x="2928" y="2880"/>
              <a:ext cx="1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3848100" y="1295400"/>
            <a:ext cx="1600200" cy="914400"/>
            <a:chOff x="2424" y="816"/>
            <a:chExt cx="1008" cy="576"/>
          </a:xfrm>
        </p:grpSpPr>
        <p:grpSp>
          <p:nvGrpSpPr>
            <p:cNvPr id="70685" name="Group 29"/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70681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82" name="Text Box 26"/>
              <p:cNvSpPr txBox="1">
                <a:spLocks noChangeArrowheads="1"/>
              </p:cNvSpPr>
              <p:nvPr/>
            </p:nvSpPr>
            <p:spPr bwMode="auto">
              <a:xfrm>
                <a:off x="2139" y="1200"/>
                <a:ext cx="9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34" charset="-128"/>
                    <a:ea typeface="굴림" charset="-127"/>
                  </a:rPr>
                  <a:t>initialization</a:t>
                </a:r>
                <a:endParaRPr lang="en-US" altLang="ko-KR">
                  <a:latin typeface="Arial Unicode MS" pitchFamily="34" charset="-128"/>
                  <a:ea typeface="굴림" charset="-127"/>
                </a:endParaRPr>
              </a:p>
            </p:txBody>
          </p:sp>
        </p:grpSp>
        <p:cxnSp>
          <p:nvCxnSpPr>
            <p:cNvPr id="70683" name="AutoShape 27"/>
            <p:cNvCxnSpPr>
              <a:cxnSpLocks noChangeShapeType="1"/>
              <a:endCxn id="70682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484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for Statement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</a:t>
            </a:r>
            <a:r>
              <a:rPr lang="en-US" altLang="ko-KR">
                <a:latin typeface="Courier New" pitchFamily="49" charset="0"/>
                <a:ea typeface="굴림" charset="-127"/>
              </a:rPr>
              <a:t>for</a:t>
            </a:r>
            <a:r>
              <a:rPr lang="en-US" altLang="ko-KR">
                <a:ea typeface="굴림" charset="-127"/>
              </a:rPr>
              <a:t> loop is functionally equivalent to the following </a:t>
            </a:r>
            <a:r>
              <a:rPr lang="en-US" altLang="ko-KR">
                <a:latin typeface="Courier New" pitchFamily="49" charset="0"/>
                <a:ea typeface="굴림" charset="-127"/>
              </a:rPr>
              <a:t>while</a:t>
            </a:r>
            <a:r>
              <a:rPr lang="en-US" altLang="ko-KR">
                <a:ea typeface="굴림" charset="-127"/>
              </a:rPr>
              <a:t> loop structure: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843808" y="3212976"/>
            <a:ext cx="3079750" cy="1920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ko-KR" sz="2000" b="1" i="1" dirty="0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initialization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;</a:t>
            </a:r>
          </a:p>
          <a:p>
            <a:r>
              <a:rPr lang="en-US" altLang="ko-KR" sz="2000" b="1" dirty="0">
                <a:latin typeface="Courier New" pitchFamily="49" charset="0"/>
                <a:ea typeface="굴림" charset="-127"/>
              </a:rPr>
              <a:t>while ( </a:t>
            </a:r>
            <a:r>
              <a:rPr lang="en-US" altLang="ko-KR" sz="2000" b="1" i="1" dirty="0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condition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 )</a:t>
            </a:r>
          </a:p>
          <a:p>
            <a:r>
              <a:rPr lang="en-US" altLang="ko-KR" sz="2000" b="1" dirty="0">
                <a:latin typeface="Courier New" pitchFamily="49" charset="0"/>
                <a:ea typeface="굴림" charset="-127"/>
              </a:rPr>
              <a:t>{</a:t>
            </a:r>
          </a:p>
          <a:p>
            <a:r>
              <a:rPr lang="en-US" altLang="ko-KR" sz="2000" b="1" dirty="0"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i="1" dirty="0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statement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;</a:t>
            </a:r>
          </a:p>
          <a:p>
            <a:r>
              <a:rPr lang="en-US" altLang="ko-KR" sz="2000" b="1" dirty="0"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i="1" dirty="0">
                <a:solidFill>
                  <a:schemeClr val="hlink"/>
                </a:solidFill>
                <a:latin typeface="Courier New" pitchFamily="49" charset="0"/>
                <a:ea typeface="굴림" charset="-127"/>
              </a:rPr>
              <a:t>increment</a:t>
            </a:r>
            <a:r>
              <a:rPr lang="en-US" altLang="ko-KR" sz="2000" b="1" dirty="0">
                <a:latin typeface="Courier New" pitchFamily="49" charset="0"/>
                <a:ea typeface="굴림" charset="-127"/>
              </a:rPr>
              <a:t>;</a:t>
            </a:r>
          </a:p>
          <a:p>
            <a:r>
              <a:rPr lang="en-US" altLang="ko-KR" sz="2000" b="1" dirty="0">
                <a:latin typeface="Courier New" pitchFamily="49" charset="0"/>
                <a:ea typeface="굴림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3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for Statement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533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An example of a </a:t>
            </a:r>
            <a:r>
              <a:rPr lang="en-US" altLang="ko-KR">
                <a:latin typeface="Courier New" pitchFamily="49" charset="0"/>
                <a:ea typeface="굴림" charset="-127"/>
              </a:rPr>
              <a:t>for</a:t>
            </a:r>
            <a:r>
              <a:rPr lang="en-US" altLang="ko-KR">
                <a:ea typeface="굴림" charset="-127"/>
              </a:rPr>
              <a:t> loop: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828800" y="1981200"/>
            <a:ext cx="597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for (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count=1; count &lt;= 5; count++)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(count);</a:t>
            </a:r>
            <a:endParaRPr lang="en-US" altLang="ko-KR" dirty="0">
              <a:solidFill>
                <a:srgbClr val="0070C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990600" y="3048000"/>
            <a:ext cx="7924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The initialization section can be used to declare a variable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Like a 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while</a:t>
            </a:r>
            <a:r>
              <a:rPr lang="en-US" altLang="ko-KR" dirty="0">
                <a:ea typeface="굴림" charset="-127"/>
              </a:rPr>
              <a:t> loop, the condition of a 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for</a:t>
            </a:r>
            <a:r>
              <a:rPr lang="en-US" altLang="ko-KR" dirty="0">
                <a:ea typeface="굴림" charset="-127"/>
              </a:rPr>
              <a:t> loop is tested prior to executing the loop body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ko-KR" dirty="0">
                <a:ea typeface="굴림" charset="-127"/>
              </a:rPr>
              <a:t>Be careful to </a:t>
            </a:r>
            <a:r>
              <a:rPr lang="en-US" altLang="ko-KR" i="1" u="sng" dirty="0">
                <a:solidFill>
                  <a:srgbClr val="0070C0"/>
                </a:solidFill>
                <a:ea typeface="굴림" charset="-127"/>
              </a:rPr>
              <a:t>the scope of the variable</a:t>
            </a:r>
            <a:r>
              <a:rPr lang="en-US" altLang="ko-KR" dirty="0">
                <a:ea typeface="굴림" charset="-127"/>
              </a:rPr>
              <a:t> ‘count’!</a:t>
            </a:r>
          </a:p>
          <a:p>
            <a:pPr eaLnBrk="1" hangingPunct="1">
              <a:spcBef>
                <a:spcPct val="75000"/>
              </a:spcBef>
            </a:pPr>
            <a:endParaRPr lang="en-US" altLang="ko-KR" dirty="0">
              <a:ea typeface="굴림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749" y="1784877"/>
            <a:ext cx="3689544" cy="4004992"/>
            <a:chOff x="714749" y="1784877"/>
            <a:chExt cx="3689544" cy="4004992"/>
          </a:xfrm>
        </p:grpSpPr>
        <p:sp>
          <p:nvSpPr>
            <p:cNvPr id="4" name="자유형 3"/>
            <p:cNvSpPr/>
            <p:nvPr/>
          </p:nvSpPr>
          <p:spPr>
            <a:xfrm>
              <a:off x="714749" y="1784877"/>
              <a:ext cx="3689544" cy="4004992"/>
            </a:xfrm>
            <a:custGeom>
              <a:avLst/>
              <a:gdLst>
                <a:gd name="connsiteX0" fmla="*/ 3689544 w 3689544"/>
                <a:gd name="connsiteY0" fmla="*/ 3705516 h 4004992"/>
                <a:gd name="connsiteX1" fmla="*/ 3689544 w 3689544"/>
                <a:gd name="connsiteY1" fmla="*/ 4004992 h 4004992"/>
                <a:gd name="connsiteX2" fmla="*/ 0 w 3689544"/>
                <a:gd name="connsiteY2" fmla="*/ 4004992 h 4004992"/>
                <a:gd name="connsiteX3" fmla="*/ 0 w 3689544"/>
                <a:gd name="connsiteY3" fmla="*/ 0 h 4004992"/>
                <a:gd name="connsiteX4" fmla="*/ 2902921 w 3689544"/>
                <a:gd name="connsiteY4" fmla="*/ 0 h 4004992"/>
                <a:gd name="connsiteX5" fmla="*/ 2902921 w 3689544"/>
                <a:gd name="connsiteY5" fmla="*/ 307462 h 40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9544" h="4004992">
                  <a:moveTo>
                    <a:pt x="3689544" y="3705516"/>
                  </a:moveTo>
                  <a:lnTo>
                    <a:pt x="3689544" y="4004992"/>
                  </a:lnTo>
                  <a:lnTo>
                    <a:pt x="0" y="4004992"/>
                  </a:lnTo>
                  <a:lnTo>
                    <a:pt x="0" y="0"/>
                  </a:lnTo>
                  <a:lnTo>
                    <a:pt x="2902921" y="0"/>
                  </a:lnTo>
                  <a:lnTo>
                    <a:pt x="2902921" y="307462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03848" y="2092926"/>
              <a:ext cx="864096" cy="1991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6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for Statement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9906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The increment section can perform any calculation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90600" y="3048000"/>
            <a:ext cx="792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ko-KR">
                <a:ea typeface="굴림" charset="-127"/>
              </a:rPr>
              <a:t>A </a:t>
            </a:r>
            <a:r>
              <a:rPr lang="en-US" altLang="ko-KR">
                <a:latin typeface="Courier New" pitchFamily="49" charset="0"/>
                <a:ea typeface="굴림" charset="-127"/>
              </a:rPr>
              <a:t>for</a:t>
            </a:r>
            <a:r>
              <a:rPr lang="en-US" altLang="ko-KR">
                <a:ea typeface="굴림" charset="-127"/>
              </a:rPr>
              <a:t> loop is well suited for executing statements a specific number of times that can be calculated or determined in advance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828800" y="1981200"/>
            <a:ext cx="567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for (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num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=100;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num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&gt; 0;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num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-= 5)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  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num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);</a:t>
            </a:r>
            <a:endParaRPr lang="en-US" altLang="ko-KR" dirty="0">
              <a:solidFill>
                <a:srgbClr val="0070C0"/>
              </a:solidFill>
              <a:latin typeface="Times New Roman" pitchFamily="18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7168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47107" name="TextBox 9"/>
          <p:cNvSpPr txBox="1">
            <a:spLocks noChangeArrowheads="1"/>
          </p:cNvSpPr>
          <p:nvPr/>
        </p:nvSpPr>
        <p:spPr bwMode="auto">
          <a:xfrm>
            <a:off x="4060825" y="4348163"/>
            <a:ext cx="11303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**********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**********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**********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**********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**********</a:t>
            </a:r>
          </a:p>
        </p:txBody>
      </p:sp>
      <p:pic>
        <p:nvPicPr>
          <p:cNvPr id="47108" name="Picture 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308100"/>
            <a:ext cx="8428038" cy="355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1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4932363"/>
            <a:ext cx="6438900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37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특이한 형태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519687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for(</a:t>
            </a:r>
            <a:r>
              <a:rPr lang="ko-KR" altLang="en-US" sz="1400" dirty="0"/>
              <a:t>초기작업</a:t>
            </a:r>
            <a:r>
              <a:rPr lang="en-US" altLang="ko-KR" sz="1400" dirty="0"/>
              <a:t>;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 </a:t>
            </a:r>
            <a:r>
              <a:rPr lang="ko-KR" altLang="en-US" sz="1400" dirty="0" err="1"/>
              <a:t>반복후작업</a:t>
            </a:r>
            <a:r>
              <a:rPr lang="en-US" altLang="ko-KR" sz="1400" dirty="0"/>
              <a:t>) { // </a:t>
            </a:r>
            <a:r>
              <a:rPr lang="ko-KR" altLang="en-US" sz="1400" dirty="0"/>
              <a:t>반복 조건이 </a:t>
            </a:r>
            <a:r>
              <a:rPr lang="en-US" altLang="ko-KR" sz="1400" dirty="0"/>
              <a:t>true</a:t>
            </a:r>
            <a:r>
              <a:rPr lang="ko-KR" altLang="en-US" sz="1400" dirty="0"/>
              <a:t>이면 </a:t>
            </a:r>
            <a:r>
              <a:rPr lang="en-US" altLang="ko-KR" sz="1400" dirty="0"/>
              <a:t> </a:t>
            </a:r>
            <a:r>
              <a:rPr lang="ko-KR" altLang="en-US" sz="1400" b="1" dirty="0"/>
              <a:t>무한 반복</a:t>
            </a:r>
          </a:p>
          <a:p>
            <a:r>
              <a:rPr lang="en-US" altLang="ko-KR" sz="1400" dirty="0"/>
              <a:t>............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2656425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for(</a:t>
            </a:r>
            <a:r>
              <a:rPr lang="ko-KR" altLang="en-US" sz="1400" dirty="0"/>
              <a:t>초기작업</a:t>
            </a:r>
            <a:r>
              <a:rPr lang="en-US" altLang="ko-KR" sz="1400" b="1" dirty="0"/>
              <a:t>; ; </a:t>
            </a:r>
            <a:r>
              <a:rPr lang="ko-KR" altLang="en-US" sz="1400" dirty="0" err="1"/>
              <a:t>반복후작업</a:t>
            </a:r>
            <a:r>
              <a:rPr lang="en-US" altLang="ko-KR" sz="1400" dirty="0"/>
              <a:t>) { // </a:t>
            </a:r>
            <a:r>
              <a:rPr lang="ko-KR" altLang="en-US" sz="1400" dirty="0"/>
              <a:t>반복조건이 비어 있으면 </a:t>
            </a:r>
            <a:r>
              <a:rPr lang="en-US" altLang="ko-KR" sz="1400" dirty="0"/>
              <a:t>true</a:t>
            </a:r>
            <a:r>
              <a:rPr lang="ko-KR" altLang="en-US" sz="1400" dirty="0"/>
              <a:t>로 간주</a:t>
            </a:r>
            <a:r>
              <a:rPr lang="en-US" altLang="ko-KR" sz="1400" dirty="0"/>
              <a:t>, </a:t>
            </a:r>
            <a:r>
              <a:rPr lang="ko-KR" altLang="en-US" sz="1400" b="1" dirty="0"/>
              <a:t>무한 반복</a:t>
            </a:r>
          </a:p>
          <a:p>
            <a:r>
              <a:rPr lang="en-US" altLang="ko-KR" sz="1400" dirty="0"/>
              <a:t>............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3808553"/>
            <a:ext cx="66019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// </a:t>
            </a:r>
            <a:r>
              <a:rPr lang="ko-KR" altLang="en-US" sz="1400" dirty="0"/>
              <a:t>초기 작업과 </a:t>
            </a:r>
            <a:r>
              <a:rPr lang="ko-KR" altLang="en-US" sz="1400" dirty="0" err="1"/>
              <a:t>반복후작업은</a:t>
            </a:r>
            <a:r>
              <a:rPr lang="ko-KR" altLang="en-US" sz="1400" dirty="0"/>
              <a:t> </a:t>
            </a:r>
            <a:r>
              <a:rPr lang="en-US" altLang="ko-KR" sz="1400" dirty="0"/>
              <a:t>‘,’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분리하여 </a:t>
            </a:r>
            <a:r>
              <a:rPr lang="ko-KR" altLang="en-US" sz="1400" b="1" dirty="0"/>
              <a:t>여러 문장 나열 가능</a:t>
            </a:r>
            <a:endParaRPr lang="en-US" altLang="ko-KR" sz="1400" b="1" dirty="0"/>
          </a:p>
          <a:p>
            <a:r>
              <a:rPr lang="en-US" sz="1400" dirty="0"/>
              <a:t>for(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&lt;10; </a:t>
            </a:r>
            <a:r>
              <a:rPr lang="en-US" sz="1400" b="1" dirty="0" err="1"/>
              <a:t>i</a:t>
            </a:r>
            <a:r>
              <a:rPr lang="en-US" sz="1400" b="1" dirty="0"/>
              <a:t>++, </a:t>
            </a:r>
            <a:r>
              <a:rPr lang="en-US" sz="1400" b="1" dirty="0" err="1"/>
              <a:t>System.out.println</a:t>
            </a:r>
            <a:r>
              <a:rPr lang="en-US" sz="1400" b="1" dirty="0"/>
              <a:t>(</a:t>
            </a:r>
            <a:r>
              <a:rPr lang="en-US" sz="1400" b="1" dirty="0" err="1"/>
              <a:t>i</a:t>
            </a:r>
            <a:r>
              <a:rPr lang="en-US" sz="1400" b="1" dirty="0"/>
              <a:t>)</a:t>
            </a:r>
            <a:r>
              <a:rPr lang="en-US" sz="1400" dirty="0"/>
              <a:t>) { </a:t>
            </a:r>
          </a:p>
          <a:p>
            <a:r>
              <a:rPr lang="en-US" sz="1400" dirty="0"/>
              <a:t>.........................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45823" y="5248713"/>
            <a:ext cx="66019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b="1" dirty="0"/>
              <a:t>for</a:t>
            </a:r>
            <a:r>
              <a:rPr lang="ko-KR" altLang="en-US" sz="1400" b="1" dirty="0"/>
              <a:t>문 내에 변수 선언</a:t>
            </a:r>
            <a:endParaRPr lang="en-US" altLang="ko-KR" sz="1400" b="1" dirty="0"/>
          </a:p>
          <a:p>
            <a:r>
              <a:rPr lang="en-US" altLang="ko-KR" sz="1400" dirty="0"/>
              <a:t>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i=0</a:t>
            </a:r>
            <a:r>
              <a:rPr lang="en-US" altLang="ko-KR" sz="1400" dirty="0"/>
              <a:t>; i&lt;10; i++) {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for</a:t>
            </a:r>
            <a:r>
              <a:rPr lang="ko-KR" altLang="en-US" sz="1400" dirty="0"/>
              <a:t>문 내에서만 사용 가능</a:t>
            </a:r>
          </a:p>
          <a:p>
            <a:r>
              <a:rPr lang="en-US" altLang="ko-KR" sz="1400" dirty="0"/>
              <a:t>............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58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break </a:t>
            </a:r>
            <a:r>
              <a:rPr lang="ko-KR" altLang="en-US" sz="3600" dirty="0"/>
              <a:t>문 </a:t>
            </a:r>
            <a:r>
              <a:rPr lang="en-US" altLang="ko-KR" sz="3600" dirty="0"/>
              <a:t>: Loop</a:t>
            </a:r>
            <a:r>
              <a:rPr lang="ko-KR" altLang="en-US" sz="3600" dirty="0"/>
              <a:t>의 중단</a:t>
            </a: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81125"/>
            <a:ext cx="737076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618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continue</a:t>
            </a:r>
            <a:r>
              <a:rPr lang="ko-KR" altLang="en-US" sz="3600" dirty="0"/>
              <a:t> </a:t>
            </a:r>
            <a:r>
              <a:rPr lang="en-US" altLang="ko-KR" sz="3600" dirty="0"/>
              <a:t> </a:t>
            </a:r>
            <a:r>
              <a:rPr lang="ko-KR" altLang="en-US" sz="3600" dirty="0"/>
              <a:t>문 </a:t>
            </a:r>
            <a:r>
              <a:rPr lang="en-US" altLang="ko-KR" sz="3600" dirty="0"/>
              <a:t>: </a:t>
            </a:r>
            <a:r>
              <a:rPr lang="ko-KR" altLang="en-US" sz="3600" dirty="0"/>
              <a:t>현재 </a:t>
            </a:r>
            <a:r>
              <a:rPr lang="en-US" altLang="ko-KR" sz="3600" dirty="0"/>
              <a:t>iteration</a:t>
            </a:r>
            <a:r>
              <a:rPr lang="ko-KR" altLang="en-US" sz="3600" dirty="0"/>
              <a:t>의 중단</a:t>
            </a:r>
          </a:p>
        </p:txBody>
      </p:sp>
      <p:sp>
        <p:nvSpPr>
          <p:cNvPr id="50179" name="TextBox 9"/>
          <p:cNvSpPr txBox="1">
            <a:spLocks noChangeArrowheads="1"/>
          </p:cNvSpPr>
          <p:nvPr/>
        </p:nvSpPr>
        <p:spPr bwMode="auto">
          <a:xfrm>
            <a:off x="6335713" y="3778250"/>
            <a:ext cx="2395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문장에서 발견된 </a:t>
            </a:r>
            <a:r>
              <a:rPr lang="en-US" altLang="ko-KR" sz="1400">
                <a:solidFill>
                  <a:schemeClr val="bg1"/>
                </a:solidFill>
              </a:rPr>
              <a:t>n</a:t>
            </a:r>
            <a:r>
              <a:rPr lang="ko-KR" altLang="en-US" sz="1400">
                <a:solidFill>
                  <a:schemeClr val="bg1"/>
                </a:solidFill>
              </a:rPr>
              <a:t>의 개수 </a:t>
            </a:r>
            <a:r>
              <a:rPr lang="en-US" altLang="ko-KR" sz="1400">
                <a:solidFill>
                  <a:schemeClr val="bg1"/>
                </a:solidFill>
              </a:rPr>
              <a:t>3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50180" name="Picture 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101725"/>
            <a:ext cx="7126287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20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파이 구하기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7986713" cy="901700"/>
          </a:xfrm>
        </p:spPr>
        <p:txBody>
          <a:bodyPr/>
          <a:lstStyle/>
          <a:p>
            <a:pPr eaLnBrk="1" hangingPunct="1"/>
            <a:r>
              <a:rPr lang="ko-KR" altLang="en-US"/>
              <a:t>파이를 계산하는 가장 고전적인 방법은 </a:t>
            </a:r>
            <a:r>
              <a:rPr lang="en-US" altLang="ko-KR"/>
              <a:t>Gregory-Leibniz </a:t>
            </a:r>
            <a:r>
              <a:rPr lang="ko-KR" altLang="en-US"/>
              <a:t>무한 수열을 이용하는 것</a:t>
            </a:r>
          </a:p>
        </p:txBody>
      </p:sp>
      <p:pic>
        <p:nvPicPr>
          <p:cNvPr id="52228" name="_x222220280" descr="EMB00001aa458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2401888"/>
            <a:ext cx="2690812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297238"/>
            <a:ext cx="41433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9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Logic of an if statement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3429000" y="1371600"/>
            <a:ext cx="2057400" cy="1752600"/>
            <a:chOff x="2160" y="864"/>
            <a:chExt cx="1296" cy="1104"/>
          </a:xfrm>
        </p:grpSpPr>
        <p:sp>
          <p:nvSpPr>
            <p:cNvPr id="100356" name="AutoShape 4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2408" y="1420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50" charset="-127"/>
                  <a:ea typeface="Arial Unicode MS" pitchFamily="50" charset="-127"/>
                </a:rPr>
                <a:t>condition</a:t>
              </a:r>
            </a:p>
            <a:p>
              <a:pPr algn="ctr"/>
              <a:r>
                <a:rPr lang="en-US" altLang="ko-KR" sz="1800" b="1">
                  <a:latin typeface="Arial Unicode MS" pitchFamily="50" charset="-127"/>
                  <a:ea typeface="Arial Unicode MS" pitchFamily="50" charset="-127"/>
                </a:rPr>
                <a:t>evaluated</a:t>
              </a:r>
              <a:endParaRPr lang="en-US" altLang="ko-KR">
                <a:latin typeface="Arial Unicode MS" pitchFamily="50" charset="-127"/>
                <a:ea typeface="Arial Unicode MS" pitchFamily="50" charset="-127"/>
              </a:endParaRPr>
            </a:p>
          </p:txBody>
        </p:sp>
        <p:cxnSp>
          <p:nvCxnSpPr>
            <p:cNvPr id="100358" name="AutoShape 6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0359" name="AutoShape 7"/>
          <p:cNvCxnSpPr>
            <a:cxnSpLocks noChangeShapeType="1"/>
          </p:cNvCxnSpPr>
          <p:nvPr/>
        </p:nvCxnSpPr>
        <p:spPr bwMode="auto">
          <a:xfrm>
            <a:off x="4457700" y="44053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0360" name="Group 8"/>
          <p:cNvGrpSpPr>
            <a:grpSpLocks/>
          </p:cNvGrpSpPr>
          <p:nvPr/>
        </p:nvGrpSpPr>
        <p:grpSpPr bwMode="auto">
          <a:xfrm>
            <a:off x="3657600" y="3124200"/>
            <a:ext cx="1600200" cy="1295400"/>
            <a:chOff x="2304" y="1968"/>
            <a:chExt cx="1008" cy="816"/>
          </a:xfrm>
        </p:grpSpPr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2" name="Text Box 10"/>
            <p:cNvSpPr txBox="1">
              <a:spLocks noChangeArrowheads="1"/>
            </p:cNvSpPr>
            <p:nvPr/>
          </p:nvSpPr>
          <p:spPr bwMode="auto">
            <a:xfrm>
              <a:off x="2385" y="2544"/>
              <a:ext cx="8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50" charset="-127"/>
                  <a:ea typeface="Arial Unicode MS" pitchFamily="50" charset="-127"/>
                </a:rPr>
                <a:t>statement</a:t>
              </a:r>
              <a:endParaRPr lang="en-US" altLang="ko-KR">
                <a:latin typeface="Arial Unicode MS" pitchFamily="50" charset="-127"/>
                <a:ea typeface="Arial Unicode MS" pitchFamily="50" charset="-127"/>
              </a:endParaRPr>
            </a:p>
          </p:txBody>
        </p:sp>
        <p:cxnSp>
          <p:nvCxnSpPr>
            <p:cNvPr id="100363" name="AutoShape 11"/>
            <p:cNvCxnSpPr>
              <a:cxnSpLocks noChangeShapeType="1"/>
              <a:stCxn id="100356" idx="2"/>
              <a:endCxn id="100361" idx="0"/>
            </p:cNvCxnSpPr>
            <p:nvPr/>
          </p:nvCxnSpPr>
          <p:spPr bwMode="auto">
            <a:xfrm>
              <a:off x="2808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2827" y="211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true</a:t>
              </a:r>
              <a:endParaRPr lang="en-US" altLang="ko-KR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4495800" y="2590800"/>
            <a:ext cx="2081213" cy="2286000"/>
            <a:chOff x="2832" y="1632"/>
            <a:chExt cx="1311" cy="1440"/>
          </a:xfrm>
        </p:grpSpPr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3696" y="2256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false</a:t>
              </a:r>
              <a:endParaRPr lang="en-US" altLang="ko-KR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cxnSp>
          <p:nvCxnSpPr>
            <p:cNvPr id="100367" name="AutoShape 15"/>
            <p:cNvCxnSpPr>
              <a:cxnSpLocks noChangeShapeType="1"/>
            </p:cNvCxnSpPr>
            <p:nvPr/>
          </p:nvCxnSpPr>
          <p:spPr bwMode="auto">
            <a:xfrm flipH="1">
              <a:off x="2832" y="1632"/>
              <a:ext cx="624" cy="1440"/>
            </a:xfrm>
            <a:prstGeom prst="bentConnector4">
              <a:avLst>
                <a:gd name="adj1" fmla="val -33333"/>
                <a:gd name="adj2" fmla="val 100481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433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실행 결과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95550" y="1852613"/>
            <a:ext cx="4022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반복횟수</a:t>
            </a: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:100000</a:t>
            </a:r>
            <a:endParaRPr lang="ko-KR" altLang="en-US" sz="1400">
              <a:solidFill>
                <a:schemeClr val="bg1"/>
              </a:solidFill>
              <a:latin typeface="Arial" charset="0"/>
            </a:endParaRPr>
          </a:p>
          <a:p>
            <a:pPr latinLnBrk="1"/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Pi = 3.141583</a:t>
            </a:r>
            <a:endParaRPr lang="ko-KR" altLang="en-US" sz="1400">
              <a:solidFill>
                <a:schemeClr val="bg1"/>
              </a:solidFill>
              <a:latin typeface="Arial" charset="0"/>
            </a:endParaRPr>
          </a:p>
          <a:p>
            <a:pPr latinLnBrk="1"/>
            <a:r>
              <a:rPr lang="ko-KR" altLang="en-US" sz="1400">
                <a:solidFill>
                  <a:schemeClr val="bg1"/>
                </a:solidFill>
                <a:latin typeface="Arial" charset="0"/>
              </a:rPr>
              <a:t>계속하려면 아무 키나 누르십시오 </a:t>
            </a: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. . .</a:t>
            </a:r>
            <a:endParaRPr lang="ko-KR" altLang="en-US" sz="14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3252" name="Picture 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852613"/>
            <a:ext cx="7148512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7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1"/>
            <a:r>
              <a:rPr lang="ko-KR" altLang="en-US" dirty="0"/>
              <a:t>인덱스와 인덱스에 대응하는 데이터들로 이루어진 자료 구조</a:t>
            </a:r>
            <a:endParaRPr lang="en-US" altLang="ko-KR" dirty="0"/>
          </a:p>
          <a:p>
            <a:pPr lvl="2"/>
            <a:r>
              <a:rPr lang="ko-KR" altLang="en-US" dirty="0"/>
              <a:t>배열을 이용하면 한 번에 많은 메모리 공간 할당 가능</a:t>
            </a:r>
            <a:endParaRPr lang="en-US" altLang="ko-KR" dirty="0"/>
          </a:p>
          <a:p>
            <a:pPr lvl="1"/>
            <a:r>
              <a:rPr lang="ko-KR" altLang="en-US" dirty="0"/>
              <a:t>같은 타입의 데이터들이 순차적으로 저장</a:t>
            </a:r>
            <a:endParaRPr lang="en-US" altLang="ko-KR" dirty="0"/>
          </a:p>
          <a:p>
            <a:pPr lvl="2"/>
            <a:r>
              <a:rPr lang="ko-KR" altLang="en-US" dirty="0"/>
              <a:t>인덱스를 이용하여 원소 데이터 접근</a:t>
            </a:r>
            <a:endParaRPr lang="en-US" altLang="ko-KR" dirty="0"/>
          </a:p>
          <a:p>
            <a:pPr lvl="2"/>
            <a:r>
              <a:rPr lang="ko-KR" altLang="en-US" dirty="0" err="1"/>
              <a:t>반복문을</a:t>
            </a:r>
            <a:r>
              <a:rPr lang="ko-KR" altLang="en-US" dirty="0"/>
              <a:t> 이용하여 처리하기에 적합</a:t>
            </a:r>
            <a:endParaRPr lang="en-US" altLang="ko-KR" dirty="0"/>
          </a:p>
          <a:p>
            <a:pPr lvl="1"/>
            <a:r>
              <a:rPr lang="ko-KR" altLang="en-US" dirty="0"/>
              <a:t>배열 인덱스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2"/>
            <a:r>
              <a:rPr lang="ko-KR" altLang="en-US" dirty="0"/>
              <a:t>인덱스는 배열의 시작 위치에서부터 데이터가 있는 상대 위치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5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배열의 필요성과 모양</a:t>
            </a: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6701790" cy="49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선언과 배열 생성의 두 단계 필요</a:t>
            </a:r>
            <a:endParaRPr lang="en-US" altLang="ko-KR" dirty="0"/>
          </a:p>
          <a:p>
            <a:pPr lvl="1"/>
            <a:r>
              <a:rPr lang="ko-KR" altLang="en-US" dirty="0"/>
              <a:t>배열 선언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선언과 함께 초기화</a:t>
            </a:r>
            <a:endParaRPr lang="en-US" altLang="ko-KR" dirty="0"/>
          </a:p>
          <a:p>
            <a:pPr lvl="2"/>
            <a:r>
              <a:rPr lang="ko-KR" altLang="en-US" dirty="0"/>
              <a:t>배열 선언 시 값 초기화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잘못된 배열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81230" y="2420889"/>
            <a:ext cx="264320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9153" y="2420888"/>
            <a:ext cx="285923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[]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char[]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230" y="3551848"/>
            <a:ext cx="264320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</a:t>
            </a:r>
            <a:r>
              <a:rPr lang="en-US" altLang="ko-KR" sz="1400" b="1" dirty="0">
                <a:latin typeface="+mj-lt"/>
              </a:rPr>
              <a:t>new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[10];</a:t>
            </a:r>
          </a:p>
          <a:p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 = </a:t>
            </a:r>
            <a:r>
              <a:rPr lang="en-US" altLang="ko-KR" sz="1400" b="1" dirty="0">
                <a:latin typeface="+mj-lt"/>
              </a:rPr>
              <a:t>new</a:t>
            </a:r>
            <a:r>
              <a:rPr lang="en-US" altLang="ko-KR" sz="1400" dirty="0">
                <a:latin typeface="+mj-lt"/>
              </a:rPr>
              <a:t> char[20];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154" y="3539978"/>
            <a:ext cx="28592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</a:t>
            </a:r>
            <a:r>
              <a:rPr lang="en-US" altLang="ko-KR" sz="1400" b="1" dirty="0">
                <a:latin typeface="+mj-lt"/>
              </a:rPr>
              <a:t>new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[10];</a:t>
            </a:r>
          </a:p>
          <a:p>
            <a:r>
              <a:rPr lang="en-US" altLang="ko-KR" sz="1400" dirty="0">
                <a:latin typeface="+mj-lt"/>
              </a:rPr>
              <a:t>char 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 = </a:t>
            </a:r>
            <a:r>
              <a:rPr lang="en-US" altLang="ko-KR" sz="1400" b="1" dirty="0">
                <a:latin typeface="+mj-lt"/>
              </a:rPr>
              <a:t>new</a:t>
            </a:r>
            <a:r>
              <a:rPr lang="en-US" altLang="ko-KR" sz="1400" dirty="0">
                <a:latin typeface="+mj-lt"/>
              </a:rPr>
              <a:t> char[20];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1273" y="366308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또는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34556" y="5037594"/>
            <a:ext cx="659382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{0,1,2,3,4,5,6,7,8,9};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초기화된 값의 개수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(10)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만큼의 배열 생성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1273" y="263633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또는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34555" y="6045706"/>
            <a:ext cx="659382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strike="sngStrike" dirty="0">
                <a:latin typeface="+mj-lt"/>
              </a:rPr>
              <a:t>[10];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컴파일 오류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배열의 크기를 지정하면 안됨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A032F9-80D3-4C50-8133-C615F6902F8B}"/>
              </a:ext>
            </a:extLst>
          </p:cNvPr>
          <p:cNvSpPr/>
          <p:nvPr/>
        </p:nvSpPr>
        <p:spPr>
          <a:xfrm>
            <a:off x="539552" y="5517232"/>
            <a:ext cx="8136904" cy="1035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레퍼런스</a:t>
            </a:r>
            <a:r>
              <a:rPr lang="ko-KR" altLang="en-US" dirty="0"/>
              <a:t> 변수와 배열</a:t>
            </a: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56792"/>
            <a:ext cx="781023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8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초기화하면서 생성한 결과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28" y="1988840"/>
            <a:ext cx="797563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0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인덱스와 원소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383500"/>
          </a:xfrm>
        </p:spPr>
        <p:txBody>
          <a:bodyPr>
            <a:normAutofit/>
          </a:bodyPr>
          <a:lstStyle/>
          <a:p>
            <a:r>
              <a:rPr lang="ko-KR" altLang="en-US" dirty="0"/>
              <a:t>배열 원소 접근</a:t>
            </a:r>
            <a:endParaRPr lang="en-US" altLang="ko-KR" dirty="0"/>
          </a:p>
          <a:p>
            <a:pPr lvl="1"/>
            <a:r>
              <a:rPr lang="ko-KR" altLang="en-US" dirty="0"/>
              <a:t>배열 변수명과 </a:t>
            </a:r>
            <a:r>
              <a:rPr lang="en-US" altLang="ko-KR" dirty="0"/>
              <a:t>[] </a:t>
            </a:r>
            <a:r>
              <a:rPr lang="ko-KR" altLang="en-US" dirty="0"/>
              <a:t>사이에 원소의 인덱스를 적어 접근</a:t>
            </a:r>
            <a:endParaRPr lang="en-US" altLang="ko-KR" dirty="0"/>
          </a:p>
          <a:p>
            <a:pPr lvl="2"/>
            <a:r>
              <a:rPr lang="ko-KR" altLang="en-US" dirty="0"/>
              <a:t>배열의 인덱스는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2"/>
            <a:r>
              <a:rPr lang="ko-KR" altLang="en-US" dirty="0"/>
              <a:t>배열의 마지막 항목의 인덱스는 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크기 </a:t>
            </a:r>
            <a:r>
              <a:rPr lang="en-US" altLang="ko-KR" dirty="0"/>
              <a:t>– 1)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인덱스의 범위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반드시 배열 생성 후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2924944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[5]; </a:t>
            </a:r>
            <a:r>
              <a:rPr lang="en-US" altLang="ko-KR" sz="1400" dirty="0"/>
              <a:t>// </a:t>
            </a:r>
            <a:r>
              <a:rPr lang="ko-KR" altLang="en-US" sz="1400" dirty="0"/>
              <a:t>원소가 </a:t>
            </a:r>
            <a:r>
              <a:rPr lang="en-US" altLang="ko-KR" sz="1400" dirty="0"/>
              <a:t>5</a:t>
            </a:r>
            <a:r>
              <a:rPr lang="ko-KR" altLang="en-US" sz="1400" dirty="0"/>
              <a:t>개인 배열 생성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0~4</a:t>
            </a:r>
            <a:r>
              <a:rPr lang="ko-KR" altLang="en-US" sz="1400" dirty="0"/>
              <a:t>까지 가능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[0] = 5; 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0</a:t>
            </a:r>
            <a:r>
              <a:rPr lang="ko-KR" altLang="en-US" sz="1400" dirty="0"/>
              <a:t>에 </a:t>
            </a:r>
            <a:r>
              <a:rPr lang="en-US" altLang="ko-KR" sz="1400" dirty="0"/>
              <a:t>5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[3] = 6; 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에 </a:t>
            </a:r>
            <a:r>
              <a:rPr lang="en-US" altLang="ko-KR" sz="1400" dirty="0"/>
              <a:t>6 </a:t>
            </a:r>
            <a:r>
              <a:rPr lang="ko-KR" altLang="en-US" sz="1400" dirty="0"/>
              <a:t>저장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[3]; // </a:t>
            </a:r>
            <a:r>
              <a:rPr lang="ko-KR" altLang="en-US" sz="1400" dirty="0"/>
              <a:t>원소 </a:t>
            </a:r>
            <a:r>
              <a:rPr lang="en-US" altLang="ko-KR" sz="1400" dirty="0"/>
              <a:t>3</a:t>
            </a:r>
            <a:r>
              <a:rPr lang="ko-KR" altLang="en-US" sz="1400" dirty="0"/>
              <a:t>의 값을 읽어 </a:t>
            </a:r>
            <a:r>
              <a:rPr lang="en-US" altLang="ko-KR" sz="1400" dirty="0"/>
              <a:t>n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 n</a:t>
            </a:r>
            <a:r>
              <a:rPr lang="ko-KR" altLang="en-US" sz="1400" dirty="0"/>
              <a:t>은 </a:t>
            </a:r>
            <a:r>
              <a:rPr lang="en-US" altLang="ko-KR" sz="1400" dirty="0"/>
              <a:t>6</a:t>
            </a:r>
            <a:r>
              <a:rPr lang="ko-KR" altLang="en-US" sz="1400" dirty="0"/>
              <a:t>이 됨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836041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[];</a:t>
            </a:r>
          </a:p>
          <a:p>
            <a:r>
              <a:rPr lang="en-US" altLang="ko-KR" sz="1400" dirty="0" err="1"/>
              <a:t>intArray</a:t>
            </a:r>
            <a:r>
              <a:rPr lang="en-US" altLang="ko-KR" sz="1400" dirty="0"/>
              <a:t>[1] = 8; // </a:t>
            </a:r>
            <a:r>
              <a:rPr lang="ko-KR" altLang="en-US" sz="1400" b="1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, </a:t>
            </a:r>
            <a:r>
              <a:rPr lang="ko-KR" altLang="en-US" sz="1400" dirty="0"/>
              <a:t>생성 되지 않은 배열 사용</a:t>
            </a:r>
            <a:endParaRPr lang="en-US" altLang="ko-KR" sz="14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4595936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+mj-ea"/>
              </a:rPr>
              <a:t>n = </a:t>
            </a:r>
            <a:r>
              <a:rPr lang="en-US" altLang="ko-KR" sz="1400" dirty="0" err="1">
                <a:ea typeface="+mj-ea"/>
              </a:rPr>
              <a:t>intArray</a:t>
            </a:r>
            <a:r>
              <a:rPr lang="en-US" altLang="ko-KR" sz="1400" dirty="0">
                <a:ea typeface="+mj-ea"/>
              </a:rPr>
              <a:t>[</a:t>
            </a:r>
            <a:r>
              <a:rPr lang="en-US" altLang="ko-KR" sz="1400" b="1" dirty="0">
                <a:ea typeface="+mj-ea"/>
              </a:rPr>
              <a:t>-2</a:t>
            </a:r>
            <a:r>
              <a:rPr lang="en-US" altLang="ko-KR" sz="1400" dirty="0">
                <a:ea typeface="+mj-ea"/>
              </a:rPr>
              <a:t>]; // </a:t>
            </a:r>
            <a:r>
              <a:rPr lang="ko-KR" altLang="en-US" sz="1400" dirty="0">
                <a:ea typeface="+mj-ea"/>
              </a:rPr>
              <a:t>실행 오류</a:t>
            </a:r>
            <a:r>
              <a:rPr lang="en-US" altLang="ko-KR" sz="1400" dirty="0">
                <a:ea typeface="+mj-ea"/>
              </a:rPr>
              <a:t>. </a:t>
            </a:r>
            <a:r>
              <a:rPr lang="ko-KR" altLang="en-US" sz="1400" dirty="0">
                <a:ea typeface="+mj-ea"/>
              </a:rPr>
              <a:t>인덱스로 음수 사용 불가</a:t>
            </a:r>
          </a:p>
          <a:p>
            <a:r>
              <a:rPr lang="en-US" altLang="ko-KR" sz="1400" dirty="0">
                <a:ea typeface="+mj-ea"/>
              </a:rPr>
              <a:t>n = </a:t>
            </a:r>
            <a:r>
              <a:rPr lang="en-US" altLang="ko-KR" sz="1400" dirty="0" err="1">
                <a:ea typeface="+mj-ea"/>
              </a:rPr>
              <a:t>intArray</a:t>
            </a:r>
            <a:r>
              <a:rPr lang="en-US" altLang="ko-KR" sz="1400" dirty="0">
                <a:ea typeface="+mj-ea"/>
              </a:rPr>
              <a:t>[</a:t>
            </a:r>
            <a:r>
              <a:rPr lang="en-US" altLang="ko-KR" sz="1400" b="1" dirty="0">
                <a:ea typeface="+mj-ea"/>
              </a:rPr>
              <a:t>5</a:t>
            </a:r>
            <a:r>
              <a:rPr lang="en-US" altLang="ko-KR" sz="1400" dirty="0">
                <a:ea typeface="+mj-ea"/>
              </a:rPr>
              <a:t>]; // </a:t>
            </a:r>
            <a:r>
              <a:rPr lang="ko-KR" altLang="en-US" sz="1400" dirty="0">
                <a:ea typeface="+mj-ea"/>
              </a:rPr>
              <a:t>실행 오류</a:t>
            </a:r>
            <a:r>
              <a:rPr lang="en-US" altLang="ko-KR" sz="1400" dirty="0">
                <a:ea typeface="+mj-ea"/>
              </a:rPr>
              <a:t>. 5</a:t>
            </a:r>
            <a:r>
              <a:rPr lang="ko-KR" altLang="en-US" sz="1400" dirty="0">
                <a:ea typeface="+mj-ea"/>
              </a:rPr>
              <a:t>는 인덱스의 범위</a:t>
            </a:r>
            <a:r>
              <a:rPr lang="en-US" altLang="ko-KR" sz="1400" dirty="0">
                <a:ea typeface="+mj-ea"/>
              </a:rPr>
              <a:t>(0~4)</a:t>
            </a:r>
            <a:r>
              <a:rPr lang="ko-KR" altLang="en-US" sz="1400" dirty="0">
                <a:ea typeface="+mj-ea"/>
              </a:rPr>
              <a:t>를 넘었음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80" y="4719434"/>
            <a:ext cx="295273" cy="27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70" y="6071627"/>
            <a:ext cx="295273" cy="2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1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레퍼런스</a:t>
            </a:r>
            <a:r>
              <a:rPr lang="ko-KR" altLang="en-US" dirty="0"/>
              <a:t> 치환과 배열 공유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1"/>
            <a:r>
              <a:rPr lang="ko-KR" altLang="en-US" dirty="0"/>
              <a:t>하나의 배열을 다수의 </a:t>
            </a:r>
            <a:r>
              <a:rPr lang="ko-KR" altLang="en-US" dirty="0" err="1"/>
              <a:t>레퍼런스가</a:t>
            </a:r>
            <a:r>
              <a:rPr lang="ko-KR" altLang="en-US" dirty="0"/>
              <a:t> 참조 가능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44824"/>
            <a:ext cx="6681788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3-7 : </a:t>
            </a:r>
            <a:br>
              <a:rPr lang="en-US" altLang="ko-KR" dirty="0"/>
            </a:br>
            <a:r>
              <a:rPr lang="ko-KR" altLang="en-US" dirty="0"/>
              <a:t>배열에 </a:t>
            </a:r>
            <a:r>
              <a:rPr lang="ko-KR" altLang="en-US" dirty="0" err="1"/>
              <a:t>입력받은</a:t>
            </a:r>
            <a:r>
              <a:rPr lang="ko-KR" altLang="en-US" dirty="0"/>
              <a:t> 수 중 </a:t>
            </a:r>
            <a:r>
              <a:rPr lang="ko-KR" altLang="en-US" dirty="0" err="1"/>
              <a:t>제일큰수</a:t>
            </a:r>
            <a:r>
              <a:rPr lang="ko-KR" altLang="en-US" dirty="0"/>
              <a:t>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8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양수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개를 입력 받아 배열에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제일 큰 수를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798" y="2102066"/>
            <a:ext cx="54006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ArrayAccess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[]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[5];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생성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max=0; 		// </a:t>
            </a:r>
            <a:r>
              <a:rPr lang="ko-KR" altLang="en-US" sz="1200" dirty="0"/>
              <a:t>현재 가장 큰 수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.");</a:t>
            </a:r>
            <a:r>
              <a:rPr lang="ko-KR" altLang="en-US" sz="1200" dirty="0"/>
              <a:t>		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			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= </a:t>
            </a:r>
            <a:r>
              <a:rPr lang="en-US" altLang="ko-KR" sz="1200" b="1" dirty="0" err="1"/>
              <a:t>scanner.nextInt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정수를 배열에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&gt;max)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가 현재 가장 큰 수보다 크면</a:t>
            </a:r>
          </a:p>
          <a:p>
            <a:r>
              <a:rPr lang="ko-KR" altLang="en-US" sz="1200" dirty="0"/>
              <a:t>				</a:t>
            </a:r>
            <a:r>
              <a:rPr lang="en-US" altLang="ko-KR" sz="1200" b="1" dirty="0"/>
              <a:t>max = </a:t>
            </a:r>
            <a:r>
              <a:rPr lang="en-US" altLang="ko-KR" sz="1200" b="1" dirty="0" err="1"/>
              <a:t>intArray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/>
              <a:t>max</a:t>
            </a:r>
            <a:r>
              <a:rPr lang="ko-KR" altLang="en-US" sz="1200" dirty="0"/>
              <a:t>로 변경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가장 큰 수는 </a:t>
            </a:r>
            <a:r>
              <a:rPr lang="en-US" altLang="ko-KR" sz="1200" dirty="0"/>
              <a:t>" + max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05406" y="4502723"/>
            <a:ext cx="2160240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/>
              <a:t>양수 </a:t>
            </a:r>
            <a:r>
              <a:rPr lang="en-US" altLang="ko-KR" sz="1200" dirty="0"/>
              <a:t>5</a:t>
            </a:r>
            <a:r>
              <a:rPr lang="ko-KR" altLang="en-US" sz="1200" dirty="0"/>
              <a:t>개를 입력하세요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r>
              <a:rPr lang="en-US" altLang="ko-KR" sz="1200" dirty="0">
                <a:solidFill>
                  <a:srgbClr val="00B050"/>
                </a:solidFill>
              </a:rPr>
              <a:t>1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>
                <a:solidFill>
                  <a:srgbClr val="00B050"/>
                </a:solidFill>
              </a:rPr>
              <a:t>39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>
                <a:solidFill>
                  <a:srgbClr val="00B050"/>
                </a:solidFill>
              </a:rPr>
              <a:t>78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>
                <a:solidFill>
                  <a:srgbClr val="00B050"/>
                </a:solidFill>
              </a:rPr>
              <a:t>100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>
                <a:solidFill>
                  <a:srgbClr val="00B050"/>
                </a:solidFill>
              </a:rPr>
              <a:t>99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가장 큰 수는 </a:t>
            </a:r>
            <a:r>
              <a:rPr lang="en-US" altLang="ko-KR" sz="1200" dirty="0"/>
              <a:t>100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2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크기</a:t>
            </a:r>
            <a:r>
              <a:rPr lang="en-US" altLang="ko-KR" dirty="0"/>
              <a:t>, length </a:t>
            </a:r>
            <a:r>
              <a:rPr lang="ko-KR" altLang="en-US" dirty="0"/>
              <a:t>필드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배열은 자바에서 객체로 관리</a:t>
            </a:r>
            <a:endParaRPr lang="en-US" altLang="ko-KR" dirty="0"/>
          </a:p>
          <a:p>
            <a:pPr lvl="1"/>
            <a:r>
              <a:rPr lang="ko-KR" altLang="en-US" dirty="0"/>
              <a:t>배열 객체 내에 </a:t>
            </a:r>
            <a:r>
              <a:rPr lang="en-US" altLang="ko-KR" dirty="0"/>
              <a:t>length </a:t>
            </a:r>
            <a:r>
              <a:rPr lang="ko-KR" altLang="en-US" dirty="0"/>
              <a:t>필드는 배열의 크기를 나타냄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6547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Boolean Expressions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A condition often uses one of Java's </a:t>
            </a:r>
            <a:r>
              <a:rPr lang="en-US" altLang="ko-KR" i="1" dirty="0">
                <a:ea typeface="굴림" pitchFamily="50" charset="-127"/>
              </a:rPr>
              <a:t>equality operators </a:t>
            </a:r>
            <a:r>
              <a:rPr lang="en-US" altLang="ko-KR" dirty="0">
                <a:ea typeface="굴림" pitchFamily="50" charset="-127"/>
              </a:rPr>
              <a:t>or </a:t>
            </a:r>
            <a:r>
              <a:rPr lang="en-US" altLang="ko-KR" i="1" dirty="0">
                <a:ea typeface="굴림" pitchFamily="50" charset="-127"/>
              </a:rPr>
              <a:t>relational operators</a:t>
            </a:r>
            <a:r>
              <a:rPr lang="en-US" altLang="ko-KR" dirty="0">
                <a:ea typeface="굴림" pitchFamily="50" charset="-127"/>
              </a:rPr>
              <a:t>, which all return </a:t>
            </a:r>
            <a:r>
              <a:rPr lang="en-US" altLang="ko-KR" dirty="0" err="1">
                <a:ea typeface="굴림" pitchFamily="50" charset="-127"/>
              </a:rPr>
              <a:t>boolean</a:t>
            </a:r>
            <a:r>
              <a:rPr lang="en-US" altLang="ko-KR" dirty="0">
                <a:ea typeface="굴림" pitchFamily="50" charset="-127"/>
              </a:rPr>
              <a:t> results:</a:t>
            </a:r>
          </a:p>
          <a:p>
            <a:pPr lvl="3"/>
            <a:endParaRPr lang="en-US" altLang="ko-KR" dirty="0">
              <a:ea typeface="굴림" pitchFamily="50" charset="-127"/>
            </a:endParaRPr>
          </a:p>
          <a:p>
            <a:pPr lvl="3"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==</a:t>
            </a:r>
            <a:r>
              <a:rPr lang="en-US" altLang="ko-KR" sz="2000" dirty="0">
                <a:solidFill>
                  <a:schemeClr val="hlink"/>
                </a:solidFill>
                <a:ea typeface="굴림" pitchFamily="50" charset="-127"/>
              </a:rPr>
              <a:t>		equal to</a:t>
            </a:r>
          </a:p>
          <a:p>
            <a:pPr lvl="3"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!=</a:t>
            </a:r>
            <a:r>
              <a:rPr lang="en-US" altLang="ko-KR" sz="2000" dirty="0">
                <a:solidFill>
                  <a:schemeClr val="hlink"/>
                </a:solidFill>
                <a:ea typeface="굴림" pitchFamily="50" charset="-127"/>
              </a:rPr>
              <a:t>		not equal to</a:t>
            </a:r>
          </a:p>
          <a:p>
            <a:pPr lvl="3"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&lt;</a:t>
            </a:r>
            <a:r>
              <a:rPr lang="en-US" altLang="ko-KR" sz="2000" dirty="0">
                <a:solidFill>
                  <a:schemeClr val="hlink"/>
                </a:solidFill>
                <a:ea typeface="굴림" pitchFamily="50" charset="-127"/>
              </a:rPr>
              <a:t>			less than</a:t>
            </a:r>
          </a:p>
          <a:p>
            <a:pPr lvl="3"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&gt;</a:t>
            </a:r>
            <a:r>
              <a:rPr lang="en-US" altLang="ko-KR" sz="2000" dirty="0">
                <a:solidFill>
                  <a:schemeClr val="hlink"/>
                </a:solidFill>
                <a:ea typeface="굴림" pitchFamily="50" charset="-127"/>
              </a:rPr>
              <a:t>			greater than</a:t>
            </a:r>
          </a:p>
          <a:p>
            <a:pPr lvl="3"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&lt;=</a:t>
            </a:r>
            <a:r>
              <a:rPr lang="en-US" altLang="ko-KR" sz="2000" dirty="0">
                <a:solidFill>
                  <a:schemeClr val="hlink"/>
                </a:solidFill>
                <a:ea typeface="굴림" pitchFamily="50" charset="-127"/>
              </a:rPr>
              <a:t>		less than or equal to</a:t>
            </a:r>
          </a:p>
          <a:p>
            <a:pPr lvl="3"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&gt;=</a:t>
            </a:r>
            <a:r>
              <a:rPr lang="en-US" altLang="ko-KR" sz="2000" dirty="0">
                <a:solidFill>
                  <a:schemeClr val="hlink"/>
                </a:solidFill>
                <a:ea typeface="굴림" pitchFamily="50" charset="-127"/>
              </a:rPr>
              <a:t>		greater than or equal to</a:t>
            </a:r>
            <a:endParaRPr lang="en-US" altLang="ko-KR" dirty="0">
              <a:solidFill>
                <a:schemeClr val="hlink"/>
              </a:solidFill>
              <a:ea typeface="굴림" pitchFamily="50" charset="-127"/>
            </a:endParaRPr>
          </a:p>
          <a:p>
            <a:pPr lvl="3">
              <a:buFontTx/>
              <a:buNone/>
            </a:pP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Note the difference between the equality operator (</a:t>
            </a:r>
            <a:r>
              <a:rPr lang="en-US" altLang="ko-KR" dirty="0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) and the assignment operator (</a:t>
            </a:r>
            <a:r>
              <a:rPr lang="en-US" altLang="ko-KR" dirty="0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=</a:t>
            </a:r>
            <a:r>
              <a:rPr lang="en-US" altLang="ko-KR" dirty="0">
                <a:ea typeface="굴림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843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3-8 : </a:t>
            </a:r>
            <a:r>
              <a:rPr lang="ko-KR" altLang="en-US" dirty="0"/>
              <a:t>배열 원소의 평균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270507"/>
            <a:ext cx="781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length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필드를 이용하여 배열 크기만큼 정수를 입력 받고 평균을 구하는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5256584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ArrayLength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[]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[5]; // </a:t>
            </a:r>
            <a:r>
              <a:rPr lang="ko-KR" altLang="en-US" sz="1200" dirty="0"/>
              <a:t>배열의 선언과 생성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sum=0;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intArray.length</a:t>
            </a:r>
            <a:r>
              <a:rPr lang="en-US" altLang="ko-KR" sz="1200" dirty="0"/>
              <a:t> + "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&gt;&gt;");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b="1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intArray.length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scanner.nextInt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키보드에서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정수 저장</a:t>
            </a:r>
          </a:p>
          <a:p>
            <a:r>
              <a:rPr lang="ko-KR" altLang="en-US" sz="1200" dirty="0"/>
              <a:t>		</a:t>
            </a:r>
          </a:p>
          <a:p>
            <a:r>
              <a:rPr lang="ko-KR" altLang="en-US" sz="1200" dirty="0"/>
              <a:t>		</a:t>
            </a:r>
            <a:r>
              <a:rPr lang="en-US" altLang="ko-KR" sz="1200" b="1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intArray.length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</a:t>
            </a:r>
          </a:p>
          <a:p>
            <a:r>
              <a:rPr lang="en-US" altLang="ko-KR" sz="1200" dirty="0"/>
              <a:t>			sum += </a:t>
            </a:r>
            <a:r>
              <a:rPr lang="en-US" altLang="ko-KR" sz="1200" dirty="0" err="1"/>
              <a:t>intArray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</a:t>
            </a:r>
            <a:r>
              <a:rPr lang="ko-KR" altLang="en-US" sz="1200" dirty="0"/>
              <a:t>배열에 저장된 정수 값을 더하기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" + (double)sum/</a:t>
            </a:r>
            <a:r>
              <a:rPr lang="en-US" altLang="ko-KR" sz="1200" dirty="0" err="1"/>
              <a:t>intArray.length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5733256"/>
            <a:ext cx="525658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2 3 4 5 9</a:t>
            </a:r>
          </a:p>
          <a:p>
            <a:r>
              <a:rPr lang="ko-KR" altLang="en-US" sz="1200" dirty="0"/>
              <a:t>평균은 </a:t>
            </a:r>
            <a:r>
              <a:rPr lang="en-US" altLang="ko-KR" sz="1200" dirty="0"/>
              <a:t>4.6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1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</a:t>
            </a:r>
            <a:r>
              <a:rPr lang="en-US" altLang="ko-KR" dirty="0"/>
              <a:t>for-each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9361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/>
              <a:t>for-each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ko-KR" altLang="en-US" dirty="0"/>
              <a:t>배열이나 나열</a:t>
            </a:r>
            <a:r>
              <a:rPr lang="en-US" altLang="ko-KR" dirty="0"/>
              <a:t>(enumeration)</a:t>
            </a:r>
            <a:r>
              <a:rPr lang="ko-KR" altLang="en-US" dirty="0"/>
              <a:t>의 각 원소를 순차적으로 접근하는데 유용한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20888"/>
            <a:ext cx="68407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 = { 1,2,3,4,5 };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 fontAlgn="base" latinLnBrk="0"/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[1], ...,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[4] </a:t>
            </a:r>
            <a:r>
              <a:rPr lang="ko-KR" altLang="en-US" sz="1200" dirty="0"/>
              <a:t>값으로 설정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sum += k;</a:t>
            </a:r>
          </a:p>
          <a:p>
            <a:pPr defTabSz="180000" fontAlgn="base" latinLnBrk="0"/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 </a:t>
            </a:r>
            <a:r>
              <a:rPr lang="en-US" altLang="ko-KR" sz="1200" dirty="0"/>
              <a:t>" + 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005065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String names[] = { "</a:t>
            </a:r>
            <a:r>
              <a:rPr lang="ko-KR" altLang="en-US" sz="1200" dirty="0"/>
              <a:t>사과</a:t>
            </a:r>
            <a:r>
              <a:rPr lang="en-US" altLang="ko-KR" sz="1200" dirty="0"/>
              <a:t>", "</a:t>
            </a:r>
            <a:r>
              <a:rPr lang="ko-KR" altLang="en-US" sz="1200" dirty="0"/>
              <a:t>배</a:t>
            </a:r>
            <a:r>
              <a:rPr lang="en-US" altLang="ko-KR" sz="1200" dirty="0"/>
              <a:t>", "</a:t>
            </a:r>
            <a:r>
              <a:rPr lang="ko-KR" altLang="en-US" sz="1200" dirty="0"/>
              <a:t>바나나</a:t>
            </a:r>
            <a:r>
              <a:rPr lang="en-US" altLang="ko-KR" sz="1200" dirty="0"/>
              <a:t>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", "</a:t>
            </a:r>
            <a:r>
              <a:rPr lang="ko-KR" altLang="en-US" sz="1200" dirty="0"/>
              <a:t>딸기</a:t>
            </a:r>
            <a:r>
              <a:rPr lang="en-US" altLang="ko-KR" sz="1200" dirty="0"/>
              <a:t>", "</a:t>
            </a:r>
            <a:r>
              <a:rPr lang="ko-KR" altLang="en-US" sz="1200" dirty="0"/>
              <a:t>포도</a:t>
            </a:r>
            <a:r>
              <a:rPr lang="en-US" altLang="ko-KR" sz="1200" dirty="0"/>
              <a:t>" } 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(String s : names)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반복할 때마다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 </a:t>
            </a:r>
            <a:r>
              <a:rPr lang="ko-KR" altLang="en-US" sz="1200" dirty="0"/>
              <a:t>로 설정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 + " 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5240233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 err="1"/>
              <a:t>enum</a:t>
            </a:r>
            <a:r>
              <a:rPr lang="en-US" altLang="ko-KR" sz="1200" dirty="0"/>
              <a:t> Week { 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// </a:t>
            </a:r>
            <a:r>
              <a:rPr lang="ko-KR" altLang="en-US" sz="1200" dirty="0"/>
              <a:t>반복될 때마다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일로 설정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 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57003" y="3512041"/>
            <a:ext cx="71686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736177"/>
            <a:ext cx="23038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사과 배 바나나 체리 딸기 포도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7003" y="5960313"/>
            <a:ext cx="37433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/>
              <a:t>월요일 화요일 수요일 목요일 금요일 토요일 일요일</a:t>
            </a:r>
          </a:p>
        </p:txBody>
      </p:sp>
    </p:spTree>
    <p:extLst>
      <p:ext uri="{BB962C8B-B14F-4D97-AF65-F5344CB8AC3E}">
        <p14:creationId xmlns:p14="http://schemas.microsoft.com/office/powerpoint/2010/main" val="1832716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0354"/>
            <a:ext cx="8229600" cy="99060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3-9 : for-each </a:t>
            </a:r>
            <a:r>
              <a:rPr lang="ko-KR" altLang="en-US" dirty="0"/>
              <a:t>문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287" y="1052736"/>
            <a:ext cx="17523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문을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활용하는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사례를 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1003835"/>
            <a:ext cx="546626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foreachEx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 err="1"/>
              <a:t>enum</a:t>
            </a:r>
            <a:r>
              <a:rPr lang="en-US" altLang="ko-KR" sz="1200" b="1" dirty="0"/>
              <a:t> Week { 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일 </a:t>
            </a:r>
            <a:r>
              <a:rPr lang="en-US" altLang="ko-KR" sz="1200" b="1" dirty="0"/>
              <a:t>}</a:t>
            </a:r>
            <a:endParaRPr lang="ko-KR" altLang="en-US" sz="1200" b="1" dirty="0"/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[] n = { 1,2,3,4,5 };</a:t>
            </a:r>
          </a:p>
          <a:p>
            <a:r>
              <a:rPr lang="en-US" altLang="ko-KR" sz="1200" b="1" dirty="0"/>
              <a:t>		String names[] = { "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", "</a:t>
            </a:r>
            <a:r>
              <a:rPr lang="ko-KR" altLang="en-US" sz="1200" b="1" dirty="0"/>
              <a:t>배</a:t>
            </a:r>
            <a:r>
              <a:rPr lang="en-US" altLang="ko-KR" sz="1200" b="1" dirty="0"/>
              <a:t>", "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", 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", "</a:t>
            </a:r>
            <a:r>
              <a:rPr lang="ko-KR" altLang="en-US" sz="1200" b="1" dirty="0"/>
              <a:t>딸기</a:t>
            </a:r>
            <a:r>
              <a:rPr lang="en-US" altLang="ko-KR" sz="1200" b="1" dirty="0"/>
              <a:t>", "</a:t>
            </a:r>
            <a:r>
              <a:rPr lang="ko-KR" altLang="en-US" sz="1200" b="1" dirty="0"/>
              <a:t>포도</a:t>
            </a:r>
            <a:r>
              <a:rPr lang="en-US" altLang="ko-KR" sz="1200" b="1" dirty="0"/>
              <a:t>" } 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k</a:t>
            </a:r>
            <a:r>
              <a:rPr lang="ko-KR" altLang="en-US" sz="1200" dirty="0"/>
              <a:t>는 </a:t>
            </a:r>
            <a:r>
              <a:rPr lang="en-US" altLang="ko-KR" sz="1200" dirty="0"/>
              <a:t>n[0], n[1], ..., n[4]</a:t>
            </a:r>
            <a:r>
              <a:rPr lang="ko-KR" altLang="en-US" sz="1200" dirty="0"/>
              <a:t>로 반복</a:t>
            </a:r>
          </a:p>
          <a:p>
            <a:r>
              <a:rPr lang="ko-KR" altLang="en-US" sz="1200" dirty="0"/>
              <a:t>		</a:t>
            </a:r>
            <a:r>
              <a:rPr lang="en-US" altLang="ko-KR" sz="1200" b="1" dirty="0"/>
              <a:t>for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 : n)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(k + " "); // </a:t>
            </a:r>
            <a:r>
              <a:rPr lang="ko-KR" altLang="en-US" sz="1200" dirty="0"/>
              <a:t>반복되는 </a:t>
            </a:r>
            <a:r>
              <a:rPr lang="en-US" altLang="ko-KR" sz="1200" dirty="0"/>
              <a:t>k </a:t>
            </a:r>
            <a:r>
              <a:rPr lang="ko-KR" altLang="en-US" sz="1200" dirty="0"/>
              <a:t>값 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sum += k;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합은</a:t>
            </a:r>
            <a:r>
              <a:rPr lang="en-US" altLang="ko-KR" sz="1200" dirty="0"/>
              <a:t>" + sum);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s</a:t>
            </a:r>
            <a:r>
              <a:rPr lang="ko-KR" altLang="en-US" sz="1200" dirty="0"/>
              <a:t>는 </a:t>
            </a:r>
            <a:r>
              <a:rPr lang="en-US" altLang="ko-KR" sz="1200" dirty="0"/>
              <a:t>names[0], names[1], ..., names[5]</a:t>
            </a:r>
            <a:r>
              <a:rPr lang="ko-KR" altLang="en-US" sz="1200" dirty="0"/>
              <a:t>로 반복</a:t>
            </a:r>
          </a:p>
          <a:p>
            <a:r>
              <a:rPr lang="ko-KR" altLang="en-US" sz="1200" dirty="0"/>
              <a:t>		</a:t>
            </a:r>
            <a:r>
              <a:rPr lang="en-US" altLang="ko-KR" sz="1200" b="1" dirty="0"/>
              <a:t>for (String s : names) 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(s + " 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// </a:t>
            </a:r>
            <a:r>
              <a:rPr lang="ko-KR" altLang="en-US" sz="1200" dirty="0"/>
              <a:t>아래 </a:t>
            </a:r>
            <a:r>
              <a:rPr lang="en-US" altLang="ko-KR" sz="1200" dirty="0"/>
              <a:t>for-each</a:t>
            </a:r>
            <a:r>
              <a:rPr lang="ko-KR" altLang="en-US" sz="1200" dirty="0"/>
              <a:t>에서 </a:t>
            </a:r>
            <a:r>
              <a:rPr lang="en-US" altLang="ko-KR" sz="1200" dirty="0"/>
              <a:t>day</a:t>
            </a:r>
            <a:r>
              <a:rPr lang="ko-KR" altLang="en-US" sz="1200" dirty="0"/>
              <a:t>는 월</a:t>
            </a:r>
            <a:r>
              <a:rPr lang="en-US" altLang="ko-KR" sz="1200" dirty="0"/>
              <a:t>, </a:t>
            </a:r>
            <a:r>
              <a:rPr lang="ko-KR" altLang="en-US" sz="1200" dirty="0"/>
              <a:t>화</a:t>
            </a:r>
            <a:r>
              <a:rPr lang="en-US" altLang="ko-KR" sz="1200" dirty="0"/>
              <a:t>, </a:t>
            </a:r>
            <a:r>
              <a:rPr lang="ko-KR" altLang="en-US" sz="1200" dirty="0"/>
              <a:t>수</a:t>
            </a:r>
            <a:r>
              <a:rPr lang="en-US" altLang="ko-KR" sz="1200" dirty="0"/>
              <a:t>, </a:t>
            </a:r>
            <a:r>
              <a:rPr lang="ko-KR" altLang="en-US" sz="1200" dirty="0"/>
              <a:t>목</a:t>
            </a:r>
            <a:r>
              <a:rPr lang="en-US" altLang="ko-KR" sz="1200" dirty="0"/>
              <a:t>, </a:t>
            </a:r>
            <a:r>
              <a:rPr lang="ko-KR" altLang="en-US" sz="1200" dirty="0"/>
              <a:t>금</a:t>
            </a:r>
            <a:r>
              <a:rPr lang="en-US" altLang="ko-KR" sz="1200" dirty="0"/>
              <a:t>, </a:t>
            </a:r>
            <a:r>
              <a:rPr lang="ko-KR" altLang="en-US" sz="1200" dirty="0"/>
              <a:t>토</a:t>
            </a:r>
            <a:r>
              <a:rPr lang="en-US" altLang="ko-KR" sz="1200" dirty="0"/>
              <a:t>, </a:t>
            </a:r>
            <a:r>
              <a:rPr lang="ko-KR" altLang="en-US" sz="1200" dirty="0"/>
              <a:t>일 값으로 반복 </a:t>
            </a:r>
          </a:p>
          <a:p>
            <a:r>
              <a:rPr lang="ko-KR" altLang="en-US" sz="1200" dirty="0"/>
              <a:t>		</a:t>
            </a:r>
            <a:r>
              <a:rPr lang="en-US" altLang="ko-KR" sz="1200" b="1" dirty="0"/>
              <a:t>for (Week day : </a:t>
            </a:r>
            <a:r>
              <a:rPr lang="en-US" altLang="ko-KR" sz="1200" b="1" dirty="0" err="1"/>
              <a:t>Week.values</a:t>
            </a:r>
            <a:r>
              <a:rPr lang="en-US" altLang="ko-KR" sz="1200" b="1" dirty="0"/>
              <a:t>()) 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 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5992597"/>
            <a:ext cx="546626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1 2 3 4 5 </a:t>
            </a:r>
            <a:r>
              <a:rPr lang="ko-KR" altLang="en-US" sz="1200" dirty="0"/>
              <a:t>합은 </a:t>
            </a:r>
            <a:r>
              <a:rPr lang="en-US" altLang="ko-KR" sz="1200" dirty="0"/>
              <a:t>15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사과 배 바나나 체리 딸기 포도 </a:t>
            </a:r>
          </a:p>
          <a:p>
            <a:pPr fontAlgn="base"/>
            <a:r>
              <a:rPr lang="ko-KR" altLang="en-US" sz="1200" dirty="0"/>
              <a:t>월요일 화요일 수요일 목요일 금요일 토요일 일요일 </a:t>
            </a:r>
          </a:p>
        </p:txBody>
      </p:sp>
    </p:spTree>
    <p:extLst>
      <p:ext uri="{BB962C8B-B14F-4D97-AF65-F5344CB8AC3E}">
        <p14:creationId xmlns:p14="http://schemas.microsoft.com/office/powerpoint/2010/main" val="1526893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1382948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400" noProof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생성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차원 배열 선언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788" y="1941342"/>
            <a:ext cx="303660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[][];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[][];</a:t>
            </a:r>
          </a:p>
          <a:p>
            <a:r>
              <a:rPr lang="en-US" altLang="ko-KR" sz="1400" dirty="0">
                <a:latin typeface="+mj-lt"/>
              </a:rPr>
              <a:t>double	</a:t>
            </a:r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[][];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510" y="1941342"/>
            <a:ext cx="38905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[][]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char[][]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double[][]	</a:t>
            </a:r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4790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9826" y="3297788"/>
            <a:ext cx="30655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  <a:p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 = new char[5][5];</a:t>
            </a:r>
          </a:p>
          <a:p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 = new double[5][2];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510" y="3237486"/>
            <a:ext cx="38905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 = new char[5][5];</a:t>
            </a:r>
          </a:p>
          <a:p>
            <a:r>
              <a:rPr lang="en-US" altLang="ko-KR" sz="1400" dirty="0">
                <a:latin typeface="+mj-lt"/>
              </a:rPr>
              <a:t>double	</a:t>
            </a:r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[] = new double[5][2];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788" y="5034075"/>
            <a:ext cx="4857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  <a:ea typeface="+mj-ea"/>
              </a:rPr>
              <a:t>int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en-US" altLang="ko-KR" sz="1400" dirty="0" err="1">
                <a:latin typeface="+mj-lt"/>
                <a:ea typeface="+mj-ea"/>
              </a:rPr>
              <a:t>intArray</a:t>
            </a:r>
            <a:r>
              <a:rPr lang="en-US" altLang="ko-KR" sz="1400" dirty="0">
                <a:latin typeface="+mj-lt"/>
                <a:ea typeface="+mj-ea"/>
              </a:rPr>
              <a:t>[][] = {{0,1,2},{3,4,5},{6,7,8}};</a:t>
            </a:r>
          </a:p>
          <a:p>
            <a:r>
              <a:rPr lang="en-US" altLang="ko-KR" sz="1400" dirty="0">
                <a:latin typeface="+mj-lt"/>
                <a:ea typeface="+mj-ea"/>
              </a:rPr>
              <a:t>char </a:t>
            </a:r>
            <a:r>
              <a:rPr lang="en-US" altLang="ko-KR" sz="1400" dirty="0" err="1">
                <a:latin typeface="+mj-lt"/>
                <a:ea typeface="+mj-ea"/>
              </a:rPr>
              <a:t>charArray</a:t>
            </a:r>
            <a:r>
              <a:rPr lang="en-US" altLang="ko-KR" sz="1400" dirty="0">
                <a:latin typeface="+mj-lt"/>
                <a:ea typeface="+mj-ea"/>
              </a:rPr>
              <a:t>[][] = {{'a', 'b', 'c'},{</a:t>
            </a:r>
            <a:r>
              <a:rPr lang="en-US" altLang="ko-KR" sz="1400" dirty="0"/>
              <a:t>'</a:t>
            </a:r>
            <a:r>
              <a:rPr lang="en-US" altLang="ko-KR" sz="1400" dirty="0">
                <a:latin typeface="+mj-lt"/>
                <a:ea typeface="+mj-ea"/>
              </a:rPr>
              <a:t>d‘, 'e', 'f'}};</a:t>
            </a:r>
          </a:p>
          <a:p>
            <a:r>
              <a:rPr lang="en-US" altLang="ko-KR" sz="1400" dirty="0">
                <a:latin typeface="+mj-lt"/>
                <a:ea typeface="+mj-ea"/>
              </a:rPr>
              <a:t>double </a:t>
            </a:r>
            <a:r>
              <a:rPr lang="en-US" altLang="ko-KR" sz="1400" dirty="0" err="1">
                <a:latin typeface="+mj-lt"/>
                <a:ea typeface="+mj-ea"/>
              </a:rPr>
              <a:t>doubleArray</a:t>
            </a:r>
            <a:r>
              <a:rPr lang="en-US" altLang="ko-KR" sz="1400" dirty="0">
                <a:latin typeface="+mj-lt"/>
                <a:ea typeface="+mj-ea"/>
              </a:rPr>
              <a:t>[][] = {{0.01, 0.02}, {0.03, 0.04}};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0022" y="22235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21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0" y="1484784"/>
            <a:ext cx="8540130" cy="2376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배열의 모양과 </a:t>
            </a:r>
            <a:r>
              <a:rPr lang="en-US" altLang="ko-KR"/>
              <a:t>length </a:t>
            </a:r>
            <a:r>
              <a:rPr lang="ko-KR" altLang="en-US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모양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배열의 </a:t>
            </a:r>
            <a:r>
              <a:rPr lang="en-US" altLang="ko-KR" dirty="0"/>
              <a:t>length</a:t>
            </a:r>
          </a:p>
          <a:p>
            <a:pPr lvl="1"/>
            <a:r>
              <a:rPr lang="en-US" altLang="ko-KR" dirty="0" err="1"/>
              <a:t>i.length</a:t>
            </a:r>
            <a:r>
              <a:rPr lang="en-US" altLang="ko-KR" dirty="0"/>
              <a:t> -&gt; 2</a:t>
            </a:r>
            <a:r>
              <a:rPr lang="ko-KR" altLang="en-US" dirty="0"/>
              <a:t>차원 배열의 행의 개수로서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[n].length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번째 행의 열의 개수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[0].length -&gt; 0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5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[1].length -&gt; 1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5</a:t>
            </a:r>
          </a:p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85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3-10 : 2</a:t>
            </a:r>
            <a:r>
              <a:rPr lang="ko-KR" altLang="en-US" dirty="0"/>
              <a:t>차원 배열로 </a:t>
            </a:r>
            <a:r>
              <a:rPr lang="en-US" altLang="ko-KR" dirty="0"/>
              <a:t>4</a:t>
            </a:r>
            <a:r>
              <a:rPr lang="ko-KR" altLang="en-US" dirty="0"/>
              <a:t>년 평점 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7676256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ScoreAverage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b="1" dirty="0"/>
              <a:t>double score[][] </a:t>
            </a:r>
            <a:r>
              <a:rPr lang="en-US" altLang="ko-KR" dirty="0"/>
              <a:t>= {{3.3, 3.4},		// 1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		</a:t>
            </a:r>
            <a:r>
              <a:rPr lang="en-US" altLang="ko-KR" dirty="0"/>
              <a:t>						</a:t>
            </a:r>
            <a:r>
              <a:rPr lang="ko-KR" altLang="en-US" dirty="0"/>
              <a:t>  </a:t>
            </a:r>
            <a:r>
              <a:rPr lang="en-US" altLang="ko-KR" dirty="0"/>
              <a:t>{3.5, 3.6},</a:t>
            </a:r>
            <a:r>
              <a:rPr lang="ko-KR" altLang="en-US" dirty="0"/>
              <a:t>	</a:t>
            </a:r>
            <a:r>
              <a:rPr lang="en-US" altLang="ko-KR" dirty="0"/>
              <a:t>	// 2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	</a:t>
            </a:r>
            <a:r>
              <a:rPr lang="en-US" altLang="ko-KR" dirty="0"/>
              <a:t>						</a:t>
            </a:r>
            <a:r>
              <a:rPr lang="ko-KR" altLang="en-US" dirty="0"/>
              <a:t>	  </a:t>
            </a:r>
            <a:r>
              <a:rPr lang="en-US" altLang="ko-KR" dirty="0"/>
              <a:t>{3.7, 4.0},</a:t>
            </a:r>
            <a:r>
              <a:rPr lang="ko-KR" altLang="en-US" dirty="0"/>
              <a:t>	</a:t>
            </a:r>
            <a:r>
              <a:rPr lang="en-US" altLang="ko-KR" dirty="0"/>
              <a:t>	// 3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	</a:t>
            </a:r>
            <a:r>
              <a:rPr lang="en-US" altLang="ko-KR" dirty="0"/>
              <a:t>						</a:t>
            </a:r>
            <a:r>
              <a:rPr lang="ko-KR" altLang="en-US" dirty="0"/>
              <a:t>	  </a:t>
            </a:r>
            <a:r>
              <a:rPr lang="en-US" altLang="ko-KR" dirty="0"/>
              <a:t>{4.1, 4.2} };</a:t>
            </a:r>
            <a:r>
              <a:rPr lang="ko-KR" altLang="en-US" dirty="0"/>
              <a:t>	</a:t>
            </a:r>
            <a:r>
              <a:rPr lang="en-US" altLang="ko-KR" dirty="0"/>
              <a:t>// 4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double sum=0;</a:t>
            </a:r>
          </a:p>
          <a:p>
            <a:r>
              <a:rPr lang="en-US" altLang="ko-KR" dirty="0"/>
              <a:t>		</a:t>
            </a:r>
            <a:r>
              <a:rPr lang="en-US" altLang="ko-KR" b="1" dirty="0"/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year=0; </a:t>
            </a:r>
            <a:r>
              <a:rPr lang="en-US" altLang="ko-KR" b="1" dirty="0"/>
              <a:t>year&lt;</a:t>
            </a:r>
            <a:r>
              <a:rPr lang="en-US" altLang="ko-KR" b="1" dirty="0" err="1"/>
              <a:t>score.length</a:t>
            </a:r>
            <a:r>
              <a:rPr lang="en-US" altLang="ko-KR" dirty="0"/>
              <a:t>; year++) // </a:t>
            </a:r>
            <a:r>
              <a:rPr lang="ko-KR" altLang="en-US" dirty="0"/>
              <a:t>각 학년별로 반복</a:t>
            </a:r>
          </a:p>
          <a:p>
            <a:r>
              <a:rPr lang="ko-KR" altLang="en-US" dirty="0"/>
              <a:t>			</a:t>
            </a:r>
            <a:r>
              <a:rPr lang="en-US" altLang="ko-KR" b="1" dirty="0"/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term=0; </a:t>
            </a:r>
            <a:r>
              <a:rPr lang="en-US" altLang="ko-KR" b="1" dirty="0"/>
              <a:t>term&lt;score[year].length</a:t>
            </a:r>
            <a:r>
              <a:rPr lang="en-US" altLang="ko-KR" dirty="0"/>
              <a:t>; term++) // </a:t>
            </a:r>
            <a:r>
              <a:rPr lang="ko-KR" altLang="en-US" dirty="0"/>
              <a:t>각 학년의 </a:t>
            </a:r>
            <a:r>
              <a:rPr lang="ko-KR" altLang="en-US" dirty="0" err="1"/>
              <a:t>학기별로</a:t>
            </a:r>
            <a:r>
              <a:rPr lang="ko-KR" altLang="en-US" dirty="0"/>
              <a:t> 반복</a:t>
            </a:r>
          </a:p>
          <a:p>
            <a:r>
              <a:rPr lang="ko-KR" altLang="en-US" dirty="0"/>
              <a:t>				</a:t>
            </a:r>
            <a:r>
              <a:rPr lang="en-US" altLang="ko-KR" dirty="0"/>
              <a:t>sum += score[year][term]; // </a:t>
            </a:r>
            <a:r>
              <a:rPr lang="ko-KR" altLang="en-US" dirty="0"/>
              <a:t>전체 평점 합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n=</a:t>
            </a:r>
            <a:r>
              <a:rPr lang="en-US" altLang="ko-KR" dirty="0" err="1"/>
              <a:t>score.length</a:t>
            </a:r>
            <a:r>
              <a:rPr lang="en-US" altLang="ko-KR" dirty="0"/>
              <a:t>; // </a:t>
            </a:r>
            <a:r>
              <a:rPr lang="ko-KR" altLang="en-US" dirty="0"/>
              <a:t>배열의 행 개수</a:t>
            </a:r>
            <a:r>
              <a:rPr lang="en-US" altLang="ko-KR" dirty="0"/>
              <a:t>, 4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m=score[0].length; // </a:t>
            </a:r>
            <a:r>
              <a:rPr lang="ko-KR" altLang="en-US" dirty="0"/>
              <a:t>배열의 열 개수</a:t>
            </a:r>
            <a:r>
              <a:rPr lang="en-US" altLang="ko-KR" dirty="0"/>
              <a:t>, 2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("4</a:t>
            </a:r>
            <a:r>
              <a:rPr lang="ko-KR" altLang="en-US" dirty="0"/>
              <a:t>년 전체 평점 평균은 </a:t>
            </a:r>
            <a:r>
              <a:rPr lang="en-US" altLang="ko-KR" dirty="0"/>
              <a:t>" + sum/(n*m));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321023"/>
            <a:ext cx="78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차원 배열에 학년별로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1,2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학기 성적으로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년간 전체 평점 평균을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5647032"/>
            <a:ext cx="767625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3.725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0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비정방형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90674" y="1412776"/>
            <a:ext cx="8153400" cy="329526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정방형 배열</a:t>
            </a:r>
            <a:endParaRPr lang="en-US" altLang="ko-KR" dirty="0"/>
          </a:p>
          <a:p>
            <a:pPr lvl="1"/>
            <a:r>
              <a:rPr lang="ko-KR" altLang="en-US" dirty="0"/>
              <a:t>각 행의 열의 개수가 같은 배열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비정방형 배열</a:t>
            </a:r>
            <a:endParaRPr lang="en-US" altLang="ko-KR" dirty="0"/>
          </a:p>
          <a:p>
            <a:pPr lvl="1"/>
            <a:r>
              <a:rPr lang="ko-KR" altLang="en-US" dirty="0"/>
              <a:t>각 행의 열의 개수가 다른 배열</a:t>
            </a:r>
            <a:endParaRPr lang="en-US" altLang="ko-KR" dirty="0"/>
          </a:p>
          <a:p>
            <a:pPr lvl="1"/>
            <a:r>
              <a:rPr lang="ko-KR" altLang="en-US" dirty="0"/>
              <a:t>비정방형 배열의 생성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1" name="슬라이드 번호 개체 틀 7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7178040" cy="1577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14" y="4797152"/>
            <a:ext cx="7181850" cy="16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09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비정방형 배열의 </a:t>
            </a:r>
            <a:r>
              <a:rPr lang="en-US" altLang="ko-KR"/>
              <a:t>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357562"/>
            <a:ext cx="8153400" cy="3214710"/>
          </a:xfrm>
        </p:spPr>
        <p:txBody>
          <a:bodyPr>
            <a:normAutofit/>
          </a:bodyPr>
          <a:lstStyle/>
          <a:p>
            <a:r>
              <a:rPr lang="ko-KR" altLang="en-US" dirty="0"/>
              <a:t>비정방형 배열의 </a:t>
            </a:r>
            <a:r>
              <a:rPr lang="en-US" altLang="ko-KR" dirty="0"/>
              <a:t>length</a:t>
            </a:r>
            <a:endParaRPr lang="ko-KR" altLang="en-US" dirty="0"/>
          </a:p>
          <a:p>
            <a:pPr lvl="1"/>
            <a:r>
              <a:rPr lang="en-US" altLang="ko-KR" dirty="0" err="1"/>
              <a:t>i.length</a:t>
            </a:r>
            <a:r>
              <a:rPr lang="en-US" altLang="ko-KR" dirty="0"/>
              <a:t> -&gt; 2</a:t>
            </a:r>
            <a:r>
              <a:rPr lang="ko-KR" altLang="en-US" dirty="0"/>
              <a:t>차원 배열의 행의 개수로서 </a:t>
            </a:r>
            <a:r>
              <a:rPr lang="en-US" altLang="ko-KR" dirty="0"/>
              <a:t>4</a:t>
            </a:r>
            <a:endParaRPr lang="ko-KR" altLang="en-US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[n].length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번째 행의 열의 개수</a:t>
            </a:r>
            <a:endParaRPr lang="en-US" altLang="ko-KR" dirty="0"/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[0].length -&gt; 0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[1].length -&gt; 1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i[2].length -&gt; 2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i[3].length -&gt; 3</a:t>
            </a:r>
            <a:r>
              <a:rPr lang="ko-KR" altLang="en-US" dirty="0"/>
              <a:t>번째 행의 열의 개수로서 </a:t>
            </a:r>
            <a:r>
              <a:rPr lang="en-US" altLang="ko-KR" dirty="0"/>
              <a:t>4</a:t>
            </a:r>
          </a:p>
          <a:p>
            <a:pPr lvl="2"/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8" y="1412776"/>
            <a:ext cx="7703768" cy="18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90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3-11 : </a:t>
            </a:r>
            <a:r>
              <a:rPr lang="ko-KR" altLang="en-US" dirty="0"/>
              <a:t>비정방형 배열의 생성과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6295" y="1920401"/>
            <a:ext cx="50189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IrregularArray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[4][];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[0]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[1]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[2]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[3]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[i].length</a:t>
            </a:r>
            <a:r>
              <a:rPr lang="en-US" altLang="ko-KR" sz="1400" dirty="0"/>
              <a:t>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[i][j] </a:t>
            </a:r>
            <a:r>
              <a:rPr lang="en-US" altLang="ko-KR" sz="1400" dirty="0"/>
              <a:t>= (i+1)*10 + j;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i++) {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[i][j]+" ");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72" y="1412776"/>
            <a:ext cx="593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그림과 같은 비정방형 배열을 만들어 값을 초기화하고 출력하시오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9889" y="5152055"/>
            <a:ext cx="968535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10 11 12 </a:t>
            </a:r>
          </a:p>
          <a:p>
            <a:r>
              <a:rPr lang="en-US" altLang="ko-KR" sz="1400" dirty="0"/>
              <a:t>20 21 </a:t>
            </a:r>
          </a:p>
          <a:p>
            <a:r>
              <a:rPr lang="en-US" altLang="ko-KR" sz="1400" dirty="0"/>
              <a:t>30 31 32 </a:t>
            </a:r>
          </a:p>
          <a:p>
            <a:r>
              <a:rPr lang="en-US" altLang="ko-KR" sz="1400" dirty="0"/>
              <a:t>40 41 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20401"/>
            <a:ext cx="1572315" cy="12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if Statement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6858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What do the following statements do?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482850" y="1828800"/>
            <a:ext cx="3079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if (top &gt;= MAXIMUM)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top = 0;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Sets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top</a:t>
            </a:r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 to zero if the current value of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top</a:t>
            </a:r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 is greater than or equal to the value of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MAXIMUM</a:t>
            </a:r>
            <a:endParaRPr lang="en-US" altLang="ko-KR" sz="2000" b="1">
              <a:solidFill>
                <a:schemeClr val="hlin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514600" y="3429000"/>
            <a:ext cx="490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if (total != stock + warehouse)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inventoryError = true;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676400" y="4251325"/>
            <a:ext cx="678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Sets a flag to true if the value of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total</a:t>
            </a:r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 is not equal to the sum of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stock</a:t>
            </a:r>
            <a:r>
              <a:rPr lang="en-US" altLang="ko-KR" sz="2000" b="1">
                <a:solidFill>
                  <a:schemeClr val="hlink"/>
                </a:solidFill>
                <a:latin typeface="Arial" pitchFamily="34" charset="0"/>
                <a:ea typeface="굴림" pitchFamily="50" charset="-127"/>
              </a:rPr>
              <a:t> and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warehouse</a:t>
            </a:r>
            <a:endParaRPr lang="en-US" altLang="ko-KR" sz="2000" b="1">
              <a:solidFill>
                <a:schemeClr val="hlin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066800" y="50292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itchFamily="50" charset="-127"/>
              </a:rPr>
              <a:t>The precedence of the arithmetic operators is higher than the precedence of the equality and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0896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09" grpId="0" autoUpdateAnimBg="0"/>
      <p:bldP spid="98310" grpId="0" autoUpdateAnimBg="0"/>
      <p:bldP spid="98311" grpId="0" autoUpdateAnimBg="0"/>
      <p:bldP spid="983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168"/>
            <a:ext cx="8229600" cy="9906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pitchFamily="50" charset="-127"/>
              </a:rPr>
              <a:t>The if-else Statement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10287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An </a:t>
            </a:r>
            <a:r>
              <a:rPr lang="en-US" altLang="ko-KR" i="1">
                <a:ea typeface="굴림" pitchFamily="50" charset="-127"/>
              </a:rPr>
              <a:t>else clause</a:t>
            </a:r>
            <a:r>
              <a:rPr lang="en-US" altLang="ko-KR">
                <a:ea typeface="굴림" pitchFamily="50" charset="-127"/>
              </a:rPr>
              <a:t> can be added to an </a:t>
            </a:r>
            <a:r>
              <a:rPr lang="en-US" altLang="ko-KR">
                <a:latin typeface="Courier New" pitchFamily="49" charset="0"/>
                <a:ea typeface="굴림" pitchFamily="50" charset="-127"/>
              </a:rPr>
              <a:t>if</a:t>
            </a:r>
            <a:r>
              <a:rPr lang="en-US" altLang="ko-KR">
                <a:ea typeface="굴림" pitchFamily="50" charset="-127"/>
              </a:rPr>
              <a:t> statement to make an </a:t>
            </a:r>
            <a:r>
              <a:rPr lang="en-US" altLang="ko-KR" i="1">
                <a:ea typeface="굴림" pitchFamily="50" charset="-127"/>
              </a:rPr>
              <a:t>if-else statement</a:t>
            </a:r>
            <a:endParaRPr lang="en-US" altLang="ko-KR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321050" y="2286000"/>
            <a:ext cx="2622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if (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condition</a:t>
            </a:r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)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statement1</a:t>
            </a:r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;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else</a:t>
            </a:r>
          </a:p>
          <a:p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sz="2000" b="1" i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statement2</a:t>
            </a:r>
            <a:r>
              <a:rPr lang="en-US" altLang="ko-KR" sz="2000" b="1">
                <a:latin typeface="Courier New" pitchFamily="49" charset="0"/>
                <a:ea typeface="굴림" pitchFamily="50" charset="-127"/>
              </a:rPr>
              <a:t>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990600" y="3886200"/>
            <a:ext cx="7848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ko-KR">
                <a:ea typeface="굴림" pitchFamily="50" charset="-127"/>
              </a:rPr>
              <a:t>If the </a:t>
            </a:r>
            <a:r>
              <a:rPr lang="en-US" altLang="ko-KR" i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condition</a:t>
            </a:r>
            <a:r>
              <a:rPr lang="en-US" altLang="ko-KR">
                <a:ea typeface="굴림" pitchFamily="50" charset="-127"/>
              </a:rPr>
              <a:t> is true, </a:t>
            </a:r>
            <a:r>
              <a:rPr lang="en-US" altLang="ko-KR" i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statement1</a:t>
            </a:r>
            <a:r>
              <a:rPr lang="en-US" altLang="ko-KR">
                <a:ea typeface="굴림" pitchFamily="50" charset="-127"/>
              </a:rPr>
              <a:t> is executed;  if the condition is false, </a:t>
            </a:r>
            <a:r>
              <a:rPr lang="en-US" altLang="ko-KR" i="1">
                <a:solidFill>
                  <a:schemeClr val="hlink"/>
                </a:solidFill>
                <a:latin typeface="Courier New" pitchFamily="49" charset="0"/>
                <a:ea typeface="굴림" pitchFamily="50" charset="-127"/>
              </a:rPr>
              <a:t>statement2</a:t>
            </a:r>
            <a:r>
              <a:rPr lang="en-US" altLang="ko-KR">
                <a:ea typeface="굴림" pitchFamily="50" charset="-127"/>
              </a:rPr>
              <a:t> is executed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ko-KR">
                <a:ea typeface="굴림" pitchFamily="50" charset="-127"/>
              </a:rPr>
              <a:t>One or the other will be executed, but not both</a:t>
            </a:r>
          </a:p>
          <a:p>
            <a:pPr eaLnBrk="1" hangingPunct="1">
              <a:spcBef>
                <a:spcPct val="70000"/>
              </a:spcBef>
            </a:pPr>
            <a:endParaRPr lang="en-US" altLang="ko-KR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8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168"/>
            <a:ext cx="8229600" cy="9906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Logic of an if-else statement</a:t>
            </a:r>
          </a:p>
        </p:txBody>
      </p: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3048000" y="1295400"/>
            <a:ext cx="2057400" cy="1752600"/>
            <a:chOff x="2160" y="864"/>
            <a:chExt cx="1296" cy="1104"/>
          </a:xfrm>
        </p:grpSpPr>
        <p:sp>
          <p:nvSpPr>
            <p:cNvPr id="24599" name="AutoShape 23"/>
            <p:cNvSpPr>
              <a:spLocks noChangeArrowheads="1"/>
            </p:cNvSpPr>
            <p:nvPr/>
          </p:nvSpPr>
          <p:spPr bwMode="auto">
            <a:xfrm>
              <a:off x="2160" y="1296"/>
              <a:ext cx="1296" cy="672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2408" y="1420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50" charset="-127"/>
                  <a:ea typeface="Arial Unicode MS" pitchFamily="50" charset="-127"/>
                </a:rPr>
                <a:t>condition</a:t>
              </a:r>
            </a:p>
            <a:p>
              <a:pPr algn="ctr"/>
              <a:r>
                <a:rPr lang="en-US" altLang="ko-KR" sz="1800" b="1">
                  <a:latin typeface="Arial Unicode MS" pitchFamily="50" charset="-127"/>
                  <a:ea typeface="Arial Unicode MS" pitchFamily="50" charset="-127"/>
                </a:rPr>
                <a:t>evaluated</a:t>
              </a:r>
              <a:endParaRPr lang="en-US" altLang="ko-KR">
                <a:latin typeface="Arial Unicode MS" pitchFamily="50" charset="-127"/>
                <a:ea typeface="Arial Unicode MS" pitchFamily="50" charset="-127"/>
              </a:endParaRPr>
            </a:p>
          </p:txBody>
        </p:sp>
        <p:cxnSp>
          <p:nvCxnSpPr>
            <p:cNvPr id="24601" name="AutoShape 25"/>
            <p:cNvCxnSpPr>
              <a:cxnSpLocks noChangeShapeType="1"/>
            </p:cNvCxnSpPr>
            <p:nvPr/>
          </p:nvCxnSpPr>
          <p:spPr bwMode="auto">
            <a:xfrm>
              <a:off x="2808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4602" name="AutoShape 26"/>
          <p:cNvCxnSpPr>
            <a:cxnSpLocks noChangeShapeType="1"/>
          </p:cNvCxnSpPr>
          <p:nvPr/>
        </p:nvCxnSpPr>
        <p:spPr bwMode="auto">
          <a:xfrm>
            <a:off x="4076700" y="4329113"/>
            <a:ext cx="0" cy="1081087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19" name="Group 43"/>
          <p:cNvGrpSpPr>
            <a:grpSpLocks/>
          </p:cNvGrpSpPr>
          <p:nvPr/>
        </p:nvGrpSpPr>
        <p:grpSpPr bwMode="auto">
          <a:xfrm>
            <a:off x="3276600" y="3048000"/>
            <a:ext cx="1600200" cy="1295400"/>
            <a:chOff x="2064" y="1920"/>
            <a:chExt cx="1008" cy="816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2064" y="2496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2097" y="2496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latin typeface="Arial Unicode MS" pitchFamily="50" charset="-127"/>
                  <a:ea typeface="Arial Unicode MS" pitchFamily="50" charset="-127"/>
                </a:rPr>
                <a:t>statement1</a:t>
              </a:r>
              <a:endParaRPr lang="en-US" altLang="ko-KR">
                <a:latin typeface="Arial Unicode MS" pitchFamily="50" charset="-127"/>
                <a:ea typeface="Arial Unicode MS" pitchFamily="50" charset="-127"/>
              </a:endParaRPr>
            </a:p>
          </p:txBody>
        </p:sp>
        <p:cxnSp>
          <p:nvCxnSpPr>
            <p:cNvPr id="24607" name="AutoShape 31"/>
            <p:cNvCxnSpPr>
              <a:cxnSpLocks noChangeShapeType="1"/>
              <a:stCxn id="24599" idx="2"/>
              <a:endCxn id="24605" idx="0"/>
            </p:cNvCxnSpPr>
            <p:nvPr/>
          </p:nvCxnSpPr>
          <p:spPr bwMode="auto">
            <a:xfrm>
              <a:off x="2568" y="1920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08" name="Text Box 32"/>
            <p:cNvSpPr txBox="1">
              <a:spLocks noChangeArrowheads="1"/>
            </p:cNvSpPr>
            <p:nvPr/>
          </p:nvSpPr>
          <p:spPr bwMode="auto">
            <a:xfrm>
              <a:off x="2587" y="2064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true</a:t>
              </a:r>
              <a:endParaRPr lang="en-US" altLang="ko-KR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</p:grpSp>
      <p:cxnSp>
        <p:nvCxnSpPr>
          <p:cNvPr id="24618" name="AutoShape 42"/>
          <p:cNvCxnSpPr>
            <a:cxnSpLocks noChangeShapeType="1"/>
            <a:stCxn id="24615" idx="2"/>
          </p:cNvCxnSpPr>
          <p:nvPr/>
        </p:nvCxnSpPr>
        <p:spPr bwMode="auto">
          <a:xfrm rot="5400000">
            <a:off x="4775200" y="3668713"/>
            <a:ext cx="547687" cy="1868488"/>
          </a:xfrm>
          <a:prstGeom prst="bentConnector2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21" name="Group 45"/>
          <p:cNvGrpSpPr>
            <a:grpSpLocks/>
          </p:cNvGrpSpPr>
          <p:nvPr/>
        </p:nvGrpSpPr>
        <p:grpSpPr bwMode="auto">
          <a:xfrm>
            <a:off x="5105400" y="2514600"/>
            <a:ext cx="1676400" cy="1828800"/>
            <a:chOff x="3216" y="1584"/>
            <a:chExt cx="1056" cy="1152"/>
          </a:xfrm>
        </p:grpSpPr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3777" y="2064"/>
              <a:ext cx="4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800" b="1">
                  <a:solidFill>
                    <a:schemeClr val="hlink"/>
                  </a:solidFill>
                  <a:latin typeface="Arial Unicode MS" pitchFamily="50" charset="-127"/>
                  <a:ea typeface="Arial Unicode MS" pitchFamily="50" charset="-127"/>
                </a:rPr>
                <a:t>false</a:t>
              </a:r>
              <a:endParaRPr lang="en-US" altLang="ko-KR">
                <a:solidFill>
                  <a:schemeClr val="hlink"/>
                </a:solidFill>
                <a:latin typeface="Arial Unicode MS" pitchFamily="50" charset="-127"/>
                <a:ea typeface="Arial Unicode MS" pitchFamily="50" charset="-127"/>
              </a:endParaRPr>
            </a:p>
          </p:txBody>
        </p:sp>
        <p:cxnSp>
          <p:nvCxnSpPr>
            <p:cNvPr id="24611" name="AutoShape 35"/>
            <p:cNvCxnSpPr>
              <a:cxnSpLocks noChangeShapeType="1"/>
              <a:endCxn id="24615" idx="0"/>
            </p:cNvCxnSpPr>
            <p:nvPr/>
          </p:nvCxnSpPr>
          <p:spPr bwMode="auto">
            <a:xfrm rot="16200000" flipH="1">
              <a:off x="3037" y="1763"/>
              <a:ext cx="912" cy="553"/>
            </a:xfrm>
            <a:prstGeom prst="bentConnector3">
              <a:avLst>
                <a:gd name="adj1" fmla="val -5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620" name="Group 44"/>
            <p:cNvGrpSpPr>
              <a:grpSpLocks/>
            </p:cNvGrpSpPr>
            <p:nvPr/>
          </p:nvGrpSpPr>
          <p:grpSpPr bwMode="auto">
            <a:xfrm>
              <a:off x="3264" y="2496"/>
              <a:ext cx="1008" cy="240"/>
              <a:chOff x="3264" y="2496"/>
              <a:chExt cx="1008" cy="240"/>
            </a:xfrm>
          </p:grpSpPr>
          <p:sp>
            <p:nvSpPr>
              <p:cNvPr id="24614" name="Rectangle 38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5" name="Text Box 39"/>
              <p:cNvSpPr txBox="1">
                <a:spLocks noChangeArrowheads="1"/>
              </p:cNvSpPr>
              <p:nvPr/>
            </p:nvSpPr>
            <p:spPr bwMode="auto">
              <a:xfrm>
                <a:off x="3297" y="2496"/>
                <a:ext cx="9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1800" b="1">
                    <a:latin typeface="Arial Unicode MS" pitchFamily="50" charset="-127"/>
                    <a:ea typeface="Arial Unicode MS" pitchFamily="50" charset="-127"/>
                  </a:rPr>
                  <a:t>statement2</a:t>
                </a:r>
                <a:endParaRPr lang="en-US" altLang="ko-KR">
                  <a:latin typeface="Arial Unicode MS" pitchFamily="50" charset="-127"/>
                  <a:ea typeface="Arial Unicode MS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0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3103</TotalTime>
  <Words>4327</Words>
  <Application>Microsoft Office PowerPoint</Application>
  <PresentationFormat>화면 슬라이드 쇼(4:3)</PresentationFormat>
  <Paragraphs>647</Paragraphs>
  <Slides>68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9" baseType="lpstr">
      <vt:lpstr>Arial Unicode MS</vt:lpstr>
      <vt:lpstr>Courier</vt:lpstr>
      <vt:lpstr>돋움</vt:lpstr>
      <vt:lpstr>맑은 고딕</vt:lpstr>
      <vt:lpstr>Arial</vt:lpstr>
      <vt:lpstr>Comic Sans MS</vt:lpstr>
      <vt:lpstr>Courier New</vt:lpstr>
      <vt:lpstr>Symbol</vt:lpstr>
      <vt:lpstr>Times New Roman</vt:lpstr>
      <vt:lpstr>Wingdings</vt:lpstr>
      <vt:lpstr>투명도</vt:lpstr>
      <vt:lpstr>(Intermediate) Java Programming  </vt:lpstr>
      <vt:lpstr>JAVA: the if statement</vt:lpstr>
      <vt:lpstr>Conditional Statements</vt:lpstr>
      <vt:lpstr>The if Statement</vt:lpstr>
      <vt:lpstr>Logic of an if statement</vt:lpstr>
      <vt:lpstr>Boolean Expressions</vt:lpstr>
      <vt:lpstr>The if Statement</vt:lpstr>
      <vt:lpstr>The if-else Statement</vt:lpstr>
      <vt:lpstr>Logic of an if-else statement</vt:lpstr>
      <vt:lpstr>Logical Operators</vt:lpstr>
      <vt:lpstr>Logical NOT</vt:lpstr>
      <vt:lpstr>Logical AND and Logical OR</vt:lpstr>
      <vt:lpstr>Logical Operators</vt:lpstr>
      <vt:lpstr>Short-Circuited Operators</vt:lpstr>
      <vt:lpstr>Indentation</vt:lpstr>
      <vt:lpstr>Indentation Revisited</vt:lpstr>
      <vt:lpstr>Block Statements</vt:lpstr>
      <vt:lpstr>The Conditional Operator</vt:lpstr>
      <vt:lpstr>The Conditional Operator</vt:lpstr>
      <vt:lpstr>The Conditional Operator</vt:lpstr>
      <vt:lpstr>Nested if Statements</vt:lpstr>
      <vt:lpstr>중첩 if</vt:lpstr>
      <vt:lpstr>if와 else의 매칭 문제</vt:lpstr>
      <vt:lpstr>연속적인 if</vt:lpstr>
      <vt:lpstr>JAVA: Repetition statements</vt:lpstr>
      <vt:lpstr>Repetition Statements</vt:lpstr>
      <vt:lpstr>The while Statement</vt:lpstr>
      <vt:lpstr>Logic of a while Loop</vt:lpstr>
      <vt:lpstr>The while Statement</vt:lpstr>
      <vt:lpstr>Infinite Loops</vt:lpstr>
      <vt:lpstr>Infinite Loops</vt:lpstr>
      <vt:lpstr>예제 </vt:lpstr>
      <vt:lpstr>예제</vt:lpstr>
      <vt:lpstr>Nested Loops</vt:lpstr>
      <vt:lpstr>Nested Loops</vt:lpstr>
      <vt:lpstr>The do Statement</vt:lpstr>
      <vt:lpstr>Logic of a do Loop</vt:lpstr>
      <vt:lpstr>The do Statement</vt:lpstr>
      <vt:lpstr>Comparing while and do</vt:lpstr>
      <vt:lpstr>The for Statement</vt:lpstr>
      <vt:lpstr>Logic of a for loop</vt:lpstr>
      <vt:lpstr>The for Statement</vt:lpstr>
      <vt:lpstr>The for Statement</vt:lpstr>
      <vt:lpstr>The for Statement</vt:lpstr>
      <vt:lpstr>예제</vt:lpstr>
      <vt:lpstr>for문의 특이한 형태</vt:lpstr>
      <vt:lpstr>break 문 : Loop의 중단</vt:lpstr>
      <vt:lpstr>continue  문 : 현재 iteration의 중단</vt:lpstr>
      <vt:lpstr>예제: 파이 구하기</vt:lpstr>
      <vt:lpstr>실행 결과</vt:lpstr>
      <vt:lpstr>배열이란?</vt:lpstr>
      <vt:lpstr>자바 배열의 필요성과 모양</vt:lpstr>
      <vt:lpstr>일차원 배열 만들기</vt:lpstr>
      <vt:lpstr>레퍼런스 변수와 배열</vt:lpstr>
      <vt:lpstr>배열을 초기화하면서 생성한 결과</vt:lpstr>
      <vt:lpstr>배열 인덱스와 원소 접근</vt:lpstr>
      <vt:lpstr>레퍼런스 치환과 배열 공유</vt:lpstr>
      <vt:lpstr>예제 3-7 :  배열에 입력받은 수 중 제일큰수 찾기</vt:lpstr>
      <vt:lpstr>배열의 크기, length 필드</vt:lpstr>
      <vt:lpstr>예제 3-8 : 배열 원소의 평균 구하기</vt:lpstr>
      <vt:lpstr>배열과 for-each 문</vt:lpstr>
      <vt:lpstr>예제 3-9 : for-each 문 활용</vt:lpstr>
      <vt:lpstr>2차원 배열</vt:lpstr>
      <vt:lpstr>2차원 배열의 모양과 length 필드</vt:lpstr>
      <vt:lpstr>예제 3-10 : 2차원 배열로 4년 평점 구하기</vt:lpstr>
      <vt:lpstr>비정방형 배열</vt:lpstr>
      <vt:lpstr>비정방형 배열의 length</vt:lpstr>
      <vt:lpstr>예제 3-11 : 비정방형 배열의 생성과 접근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83</cp:revision>
  <dcterms:created xsi:type="dcterms:W3CDTF">2015-09-01T01:16:03Z</dcterms:created>
  <dcterms:modified xsi:type="dcterms:W3CDTF">2020-09-09T09:00:58Z</dcterms:modified>
</cp:coreProperties>
</file>