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430" r:id="rId3"/>
    <p:sldId id="334" r:id="rId4"/>
    <p:sldId id="442" r:id="rId5"/>
    <p:sldId id="441" r:id="rId6"/>
    <p:sldId id="440" r:id="rId7"/>
    <p:sldId id="273" r:id="rId8"/>
    <p:sldId id="297" r:id="rId9"/>
    <p:sldId id="309" r:id="rId10"/>
    <p:sldId id="310" r:id="rId11"/>
    <p:sldId id="316" r:id="rId12"/>
    <p:sldId id="301" r:id="rId13"/>
    <p:sldId id="354" r:id="rId14"/>
    <p:sldId id="355" r:id="rId15"/>
    <p:sldId id="356" r:id="rId16"/>
    <p:sldId id="357" r:id="rId17"/>
    <p:sldId id="304" r:id="rId18"/>
    <p:sldId id="305" r:id="rId19"/>
    <p:sldId id="306" r:id="rId20"/>
    <p:sldId id="447" r:id="rId21"/>
    <p:sldId id="320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96" y="1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11190-B4FA-4C08-8468-21211CDAA88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2B08B-167A-4E85-804B-FA0666C68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02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E8BBA85-6DD4-4B97-838A-C215DC3BDDC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dirty="0"/>
              <a:t>(Intermediate)</a:t>
            </a:r>
            <a:br>
              <a:rPr lang="en-US" altLang="ko-KR" sz="3600" dirty="0"/>
            </a:br>
            <a:r>
              <a:rPr lang="en-US" altLang="ko-KR" dirty="0"/>
              <a:t>Java Programming 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4077072"/>
            <a:ext cx="7846640" cy="1180728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7. CLASS and OOP</a:t>
            </a:r>
          </a:p>
          <a:p>
            <a:pPr algn="ctr"/>
            <a:r>
              <a:rPr lang="en-US" altLang="ko-KR" dirty="0"/>
              <a:t>Chapter 4</a:t>
            </a:r>
          </a:p>
        </p:txBody>
      </p:sp>
    </p:spTree>
    <p:extLst>
      <p:ext uri="{BB962C8B-B14F-4D97-AF65-F5344CB8AC3E}">
        <p14:creationId xmlns:p14="http://schemas.microsoft.com/office/powerpoint/2010/main" val="360397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Review: non-static /</a:t>
            </a:r>
            <a:r>
              <a:rPr lang="ko-KR" altLang="en-US" dirty="0"/>
              <a:t> </a:t>
            </a:r>
            <a:r>
              <a:rPr lang="en-US" altLang="ko-KR" dirty="0"/>
              <a:t>static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56792"/>
            <a:ext cx="7278166" cy="444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29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Review: static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전역 변수와 전역 함수를 만들 때 활용</a:t>
            </a:r>
            <a:endParaRPr lang="en-US" altLang="ko-KR" dirty="0"/>
          </a:p>
          <a:p>
            <a:pPr lvl="1"/>
            <a:r>
              <a:rPr lang="ko-KR" altLang="en-US" dirty="0"/>
              <a:t>전역변수나 전역 함수는 </a:t>
            </a:r>
            <a:r>
              <a:rPr lang="en-US" altLang="ko-KR" dirty="0"/>
              <a:t>static</a:t>
            </a:r>
            <a:r>
              <a:rPr lang="ko-KR" altLang="en-US" dirty="0"/>
              <a:t>으로 클래스에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1"/>
            <a:r>
              <a:rPr lang="en-US" altLang="ko-KR" dirty="0"/>
              <a:t>static </a:t>
            </a:r>
            <a:r>
              <a:rPr lang="ko-KR" altLang="en-US" dirty="0"/>
              <a:t>멤버를 가진 클래스 사례</a:t>
            </a:r>
            <a:endParaRPr lang="en-US" altLang="ko-KR" dirty="0"/>
          </a:p>
          <a:p>
            <a:pPr lvl="2"/>
            <a:r>
              <a:rPr lang="en-US" altLang="ko-KR" dirty="0"/>
              <a:t>Math </a:t>
            </a:r>
            <a:r>
              <a:rPr lang="ko-KR" altLang="en-US" dirty="0"/>
              <a:t>클래스 </a:t>
            </a:r>
            <a:r>
              <a:rPr lang="en-US" altLang="ko-KR" dirty="0"/>
              <a:t>: </a:t>
            </a:r>
            <a:r>
              <a:rPr lang="en-US" altLang="ko-KR" dirty="0" err="1"/>
              <a:t>java.lang.Math</a:t>
            </a:r>
            <a:endParaRPr lang="en-US" altLang="ko-KR" dirty="0"/>
          </a:p>
          <a:p>
            <a:pPr lvl="3"/>
            <a:r>
              <a:rPr lang="ko-KR" altLang="en-US" dirty="0"/>
              <a:t>모든 필드와 </a:t>
            </a:r>
            <a:r>
              <a:rPr lang="ko-KR" altLang="en-US" dirty="0" err="1"/>
              <a:t>메소드가</a:t>
            </a:r>
            <a:r>
              <a:rPr lang="ko-KR" altLang="en-US" dirty="0"/>
              <a:t> </a:t>
            </a:r>
            <a:r>
              <a:rPr lang="en-US" altLang="ko-KR" dirty="0"/>
              <a:t>public static</a:t>
            </a:r>
            <a:r>
              <a:rPr lang="ko-KR" altLang="en-US" dirty="0"/>
              <a:t>으로 선언</a:t>
            </a:r>
            <a:endParaRPr lang="en-US" altLang="ko-KR" dirty="0"/>
          </a:p>
          <a:p>
            <a:pPr lvl="3"/>
            <a:r>
              <a:rPr lang="ko-KR" altLang="en-US" dirty="0"/>
              <a:t>다른 모든 클래스에서 사용할 수 있음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공유 멤버를 작성할 때</a:t>
            </a:r>
            <a:endParaRPr lang="en-US" altLang="ko-KR" dirty="0"/>
          </a:p>
          <a:p>
            <a:pPr lvl="1"/>
            <a:r>
              <a:rPr lang="en-US" altLang="ko-KR" dirty="0"/>
              <a:t>static</a:t>
            </a:r>
            <a:r>
              <a:rPr lang="ko-KR" altLang="en-US" dirty="0"/>
              <a:t> 필드나 </a:t>
            </a:r>
            <a:r>
              <a:rPr lang="ko-KR" altLang="en-US" dirty="0" err="1"/>
              <a:t>메소드는</a:t>
            </a:r>
            <a:r>
              <a:rPr lang="ko-KR" altLang="en-US" dirty="0"/>
              <a:t> 하나만 생성</a:t>
            </a:r>
            <a:r>
              <a:rPr lang="en-US" altLang="ko-KR" dirty="0"/>
              <a:t>.</a:t>
            </a:r>
            <a:r>
              <a:rPr lang="ko-KR" altLang="en-US" dirty="0"/>
              <a:t> 클래스의 객체들 공유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3553735"/>
            <a:ext cx="3336007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Math {</a:t>
            </a:r>
          </a:p>
          <a:p>
            <a:r>
              <a:rPr lang="en-US" altLang="ko-KR" sz="1400" dirty="0"/>
              <a:t>   public </a:t>
            </a:r>
            <a:r>
              <a:rPr lang="en-US" altLang="ko-KR" sz="1400" b="1" dirty="0"/>
              <a:t>static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abs(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a);</a:t>
            </a:r>
          </a:p>
          <a:p>
            <a:r>
              <a:rPr lang="en-US" altLang="ko-KR" sz="1400" dirty="0"/>
              <a:t>   public </a:t>
            </a:r>
            <a:r>
              <a:rPr lang="en-US" altLang="ko-KR" sz="1400" b="1" dirty="0"/>
              <a:t>static</a:t>
            </a:r>
            <a:r>
              <a:rPr lang="en-US" altLang="ko-KR" sz="1400" dirty="0"/>
              <a:t> double cos(double a);</a:t>
            </a:r>
          </a:p>
          <a:p>
            <a:r>
              <a:rPr lang="en-US" altLang="ko-KR" sz="1400" dirty="0"/>
              <a:t>   public </a:t>
            </a:r>
            <a:r>
              <a:rPr lang="en-US" altLang="ko-KR" sz="1400" b="1" dirty="0"/>
              <a:t>static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max(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b);</a:t>
            </a:r>
          </a:p>
          <a:p>
            <a:r>
              <a:rPr lang="en-US" altLang="ko-KR" sz="1400" dirty="0"/>
              <a:t>   public </a:t>
            </a:r>
            <a:r>
              <a:rPr lang="en-US" altLang="ko-KR" sz="1400" b="1" dirty="0"/>
              <a:t>static</a:t>
            </a:r>
            <a:r>
              <a:rPr lang="en-US" altLang="ko-KR" sz="1400" dirty="0"/>
              <a:t> double random();</a:t>
            </a:r>
          </a:p>
          <a:p>
            <a:r>
              <a:rPr lang="en-US" altLang="ko-KR" sz="1400" dirty="0"/>
              <a:t>   ...</a:t>
            </a:r>
          </a:p>
          <a:p>
            <a:r>
              <a:rPr lang="en-US" altLang="ko-KR" sz="1400" dirty="0"/>
              <a:t>}</a:t>
            </a:r>
            <a:endParaRPr lang="en-US" altLang="ko-KR" sz="14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4837237"/>
            <a:ext cx="432048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n = </a:t>
            </a:r>
            <a:r>
              <a:rPr lang="en-US" altLang="ko-KR" sz="1400" dirty="0" err="1"/>
              <a:t>Math.abs</a:t>
            </a:r>
            <a:r>
              <a:rPr lang="en-US" altLang="ko-KR" sz="1400" dirty="0"/>
              <a:t>(-5);</a:t>
            </a:r>
            <a:endParaRPr lang="en-US" altLang="ko-KR" sz="1400" dirty="0"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72000" y="3817496"/>
            <a:ext cx="43204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strike="sngStrike" dirty="0"/>
              <a:t>Math m = new Math();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Math()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생성자는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private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n = </a:t>
            </a:r>
            <a:r>
              <a:rPr lang="en-US" altLang="ko-KR" sz="1400" dirty="0" err="1"/>
              <a:t>m.abs</a:t>
            </a:r>
            <a:r>
              <a:rPr lang="en-US" altLang="ko-KR" sz="1400" dirty="0"/>
              <a:t>(-5);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777485" y="3501008"/>
            <a:ext cx="1527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// </a:t>
            </a:r>
            <a:r>
              <a:rPr lang="ko-KR" altLang="en-US" sz="1400" dirty="0"/>
              <a:t>잘못된 사용법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599695" y="4517831"/>
            <a:ext cx="13484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// </a:t>
            </a:r>
            <a:r>
              <a:rPr lang="ko-KR" altLang="en-US" sz="1400" dirty="0"/>
              <a:t>바른 사용법</a:t>
            </a:r>
          </a:p>
        </p:txBody>
      </p:sp>
    </p:spTree>
    <p:extLst>
      <p:ext uri="{BB962C8B-B14F-4D97-AF65-F5344CB8AC3E}">
        <p14:creationId xmlns:p14="http://schemas.microsoft.com/office/powerpoint/2010/main" val="1235698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지정자 이해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368974"/>
            <a:ext cx="5112568" cy="539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56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자바의 패키지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  <a:endParaRPr lang="en-US" altLang="ko-KR" dirty="0"/>
          </a:p>
          <a:p>
            <a:pPr lvl="1"/>
            <a:r>
              <a:rPr lang="ko-KR" altLang="en-US" dirty="0"/>
              <a:t>관련 있는 클래스 파일</a:t>
            </a:r>
            <a:r>
              <a:rPr lang="en-US" altLang="ko-KR" dirty="0"/>
              <a:t>(</a:t>
            </a:r>
            <a:r>
              <a:rPr lang="ko-KR" altLang="en-US" dirty="0" err="1"/>
              <a:t>컴파일된</a:t>
            </a:r>
            <a:r>
              <a:rPr lang="ko-KR" altLang="en-US" dirty="0"/>
              <a:t> </a:t>
            </a:r>
            <a:r>
              <a:rPr lang="en-US" altLang="ko-KR" dirty="0"/>
              <a:t>.class)</a:t>
            </a:r>
            <a:r>
              <a:rPr lang="ko-KR" altLang="en-US" dirty="0"/>
              <a:t>을 저장하는 디렉터리</a:t>
            </a:r>
            <a:endParaRPr lang="en-US" altLang="ko-KR" dirty="0"/>
          </a:p>
          <a:p>
            <a:pPr lvl="1"/>
            <a:r>
              <a:rPr lang="ko-KR" altLang="en-US" dirty="0"/>
              <a:t>자바 응용프로그램은 하나 이상의 패키지로 구성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03" y="3068960"/>
            <a:ext cx="757809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85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지정자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09634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000" dirty="0"/>
              <a:t>자바의 접근 지정자</a:t>
            </a:r>
            <a:endParaRPr lang="en-US" altLang="ko-KR" sz="2000" dirty="0"/>
          </a:p>
          <a:p>
            <a:pPr lvl="1"/>
            <a:r>
              <a:rPr lang="en-US" altLang="ko-KR" sz="1800" dirty="0"/>
              <a:t>4</a:t>
            </a:r>
            <a:r>
              <a:rPr lang="ko-KR" altLang="en-US" sz="1800" dirty="0"/>
              <a:t>가지</a:t>
            </a:r>
            <a:endParaRPr lang="en-US" altLang="ko-KR" sz="1800" dirty="0"/>
          </a:p>
          <a:p>
            <a:pPr lvl="2"/>
            <a:r>
              <a:rPr lang="en-US" altLang="ko-KR" sz="1600" dirty="0"/>
              <a:t>private, protected, public, </a:t>
            </a:r>
            <a:r>
              <a:rPr lang="ko-KR" altLang="en-US" sz="1600" dirty="0"/>
              <a:t>디폴트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접근지정자</a:t>
            </a:r>
            <a:r>
              <a:rPr lang="ko-KR" altLang="en-US" sz="1600" dirty="0"/>
              <a:t> 생략</a:t>
            </a:r>
            <a:r>
              <a:rPr lang="en-US" altLang="ko-KR" sz="1600" dirty="0"/>
              <a:t>)</a:t>
            </a:r>
          </a:p>
          <a:p>
            <a:endParaRPr lang="en-US" altLang="ko-KR" sz="2000" dirty="0"/>
          </a:p>
          <a:p>
            <a:r>
              <a:rPr lang="ko-KR" altLang="en-US" sz="2000" dirty="0"/>
              <a:t>접근 지정자의 목적</a:t>
            </a:r>
            <a:endParaRPr lang="en-US" altLang="ko-KR" sz="2000" dirty="0"/>
          </a:p>
          <a:p>
            <a:pPr lvl="1"/>
            <a:r>
              <a:rPr lang="ko-KR" altLang="en-US" sz="1800" dirty="0"/>
              <a:t>클래스나 일부 멤버를 공개하여 다른 클래스에서 접근하도록 허용</a:t>
            </a:r>
            <a:endParaRPr lang="en-US" altLang="ko-KR" sz="1800" dirty="0"/>
          </a:p>
          <a:p>
            <a:pPr lvl="1"/>
            <a:r>
              <a:rPr lang="ko-KR" altLang="en-US" sz="1800" dirty="0"/>
              <a:t>객체 지향 언어의 캡슐화 정책은 멤버를 보호하는 것</a:t>
            </a:r>
            <a:endParaRPr lang="en-US" altLang="ko-KR" sz="1800" dirty="0"/>
          </a:p>
          <a:p>
            <a:pPr lvl="2"/>
            <a:r>
              <a:rPr lang="ko-KR" altLang="en-US" sz="1600" dirty="0"/>
              <a:t>접근 지정은 캡슐화에 묶인 보호를 일부 해제할 목적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ko-KR" altLang="en-US" sz="2000" dirty="0"/>
              <a:t>접근 지정자에 따른 클래스나 멤버의 공개 범위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979712" y="4797151"/>
            <a:ext cx="86409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private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763688" y="4730327"/>
            <a:ext cx="2304256" cy="642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32829" y="493155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/>
              <a:t>디폴트</a:t>
            </a:r>
          </a:p>
        </p:txBody>
      </p:sp>
      <p:sp>
        <p:nvSpPr>
          <p:cNvPr id="10" name="타원 9"/>
          <p:cNvSpPr/>
          <p:nvPr/>
        </p:nvSpPr>
        <p:spPr>
          <a:xfrm>
            <a:off x="1619672" y="4653135"/>
            <a:ext cx="3960440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48440" y="4882492"/>
            <a:ext cx="10808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/>
              <a:t>protected</a:t>
            </a:r>
            <a:endParaRPr lang="ko-KR" altLang="en-US" sz="1600" dirty="0"/>
          </a:p>
        </p:txBody>
      </p:sp>
      <p:sp>
        <p:nvSpPr>
          <p:cNvPr id="12" name="타원 11"/>
          <p:cNvSpPr/>
          <p:nvPr/>
        </p:nvSpPr>
        <p:spPr>
          <a:xfrm>
            <a:off x="1511660" y="4437112"/>
            <a:ext cx="6012668" cy="1296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67576" y="4730327"/>
            <a:ext cx="1311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/>
              <a:t>public</a:t>
            </a:r>
            <a:endParaRPr lang="ko-KR" altLang="en-US" sz="32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2771800" y="5871097"/>
            <a:ext cx="0" cy="432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067944" y="5877271"/>
            <a:ext cx="0" cy="432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796136" y="5877271"/>
            <a:ext cx="0" cy="432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27743" y="5877271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외부로부터 완벽차단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31681" y="5906001"/>
            <a:ext cx="13580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동일 패키지에 허용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04930" y="5733255"/>
            <a:ext cx="14125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동일 패키지와</a:t>
            </a:r>
            <a:endParaRPr lang="en-US" altLang="ko-KR" sz="1100" dirty="0"/>
          </a:p>
          <a:p>
            <a:r>
              <a:rPr lang="ko-KR" altLang="en-US" sz="1100" dirty="0"/>
              <a:t>자식 클래스에 허용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23730" y="5877271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모든 클래스에 허용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331640" y="6138881"/>
            <a:ext cx="655272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551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접근 지정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dirty="0"/>
              <a:t>클래스 접근지정</a:t>
            </a:r>
            <a:endParaRPr lang="en-US" altLang="ko-KR" sz="1800" dirty="0"/>
          </a:p>
          <a:p>
            <a:pPr lvl="1"/>
            <a:r>
              <a:rPr lang="ko-KR" altLang="en-US" sz="1600" dirty="0"/>
              <a:t>다른 클래스에서 사용하도록 허용할 지 지정</a:t>
            </a:r>
            <a:endParaRPr lang="en-US" altLang="ko-KR" sz="1600" dirty="0"/>
          </a:p>
          <a:p>
            <a:pPr lvl="1"/>
            <a:r>
              <a:rPr lang="en-US" altLang="ko-KR" sz="1600" dirty="0"/>
              <a:t>public </a:t>
            </a:r>
            <a:r>
              <a:rPr lang="ko-KR" altLang="en-US" sz="1600" dirty="0"/>
              <a:t>클래스</a:t>
            </a:r>
            <a:endParaRPr lang="en-US" altLang="ko-KR" sz="1600" dirty="0"/>
          </a:p>
          <a:p>
            <a:pPr lvl="2"/>
            <a:r>
              <a:rPr lang="ko-KR" altLang="en-US" sz="1600" dirty="0"/>
              <a:t>다른 모든 클래스에게 접근 허용</a:t>
            </a:r>
            <a:endParaRPr lang="en-US" altLang="ko-KR" sz="1600" dirty="0"/>
          </a:p>
          <a:p>
            <a:pPr lvl="1"/>
            <a:r>
              <a:rPr lang="ko-KR" altLang="en-US" sz="1600" dirty="0"/>
              <a:t>디폴트 클래스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접근지정자</a:t>
            </a:r>
            <a:r>
              <a:rPr lang="ko-KR" altLang="en-US" sz="1600" dirty="0"/>
              <a:t> 생략</a:t>
            </a:r>
            <a:r>
              <a:rPr lang="en-US" altLang="ko-KR" sz="1600" dirty="0"/>
              <a:t>)</a:t>
            </a:r>
          </a:p>
          <a:p>
            <a:pPr lvl="2"/>
            <a:r>
              <a:rPr lang="en-US" altLang="ko-KR" sz="1600" dirty="0"/>
              <a:t>package-private</a:t>
            </a:r>
            <a:r>
              <a:rPr lang="ko-KR" altLang="en-US" sz="1600" dirty="0"/>
              <a:t>라고도 함</a:t>
            </a:r>
            <a:endParaRPr lang="en-US" altLang="ko-KR" sz="1600" dirty="0"/>
          </a:p>
          <a:p>
            <a:pPr lvl="2"/>
            <a:r>
              <a:rPr lang="ko-KR" altLang="en-US" sz="1600" dirty="0"/>
              <a:t>같은 패키지의 클래스에만 접근 허용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652120" y="1991476"/>
            <a:ext cx="324036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/>
              <a:t>public</a:t>
            </a:r>
            <a:r>
              <a:rPr lang="en-US" altLang="ko-KR" sz="1200" dirty="0"/>
              <a:t> class World { // public </a:t>
            </a:r>
            <a:r>
              <a:rPr lang="ko-KR" altLang="en-US" sz="1200" dirty="0"/>
              <a:t>클래스</a:t>
            </a:r>
          </a:p>
          <a:p>
            <a:r>
              <a:rPr lang="en-US" altLang="ko-KR" sz="1200" dirty="0"/>
              <a:t>............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5652120" y="2834352"/>
            <a:ext cx="324036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class Local { // </a:t>
            </a:r>
            <a:r>
              <a:rPr lang="ko-KR" altLang="en-US" sz="1200" dirty="0"/>
              <a:t>디폴트 클래스</a:t>
            </a:r>
          </a:p>
          <a:p>
            <a:r>
              <a:rPr lang="en-US" altLang="ko-KR" sz="1200" dirty="0"/>
              <a:t>............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700300" y="606216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public </a:t>
            </a:r>
            <a:r>
              <a:rPr lang="ko-KR" altLang="en-US" sz="1400" dirty="0">
                <a:solidFill>
                  <a:srgbClr val="0070C0"/>
                </a:solidFill>
              </a:rPr>
              <a:t>클래스와 디폴트 클래스의 접근 사례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852818"/>
            <a:ext cx="8877538" cy="224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99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멤버 접근 지정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816424"/>
          </a:xfrm>
        </p:spPr>
        <p:txBody>
          <a:bodyPr>
            <a:normAutofit/>
          </a:bodyPr>
          <a:lstStyle/>
          <a:p>
            <a:pPr lvl="1"/>
            <a:r>
              <a:rPr lang="en-US" altLang="ko-KR" sz="1800" dirty="0"/>
              <a:t>public </a:t>
            </a:r>
            <a:r>
              <a:rPr lang="ko-KR" altLang="en-US" sz="1800" dirty="0"/>
              <a:t>멤버</a:t>
            </a:r>
            <a:endParaRPr lang="en-US" altLang="ko-KR" sz="1800" dirty="0"/>
          </a:p>
          <a:p>
            <a:pPr lvl="2"/>
            <a:r>
              <a:rPr lang="ko-KR" altLang="en-US" sz="1600" dirty="0"/>
              <a:t>패키지에 관계 없이 모든 클래스에게 접근 허용</a:t>
            </a:r>
            <a:endParaRPr lang="en-US" altLang="ko-KR" sz="1600" dirty="0"/>
          </a:p>
          <a:p>
            <a:pPr lvl="1"/>
            <a:r>
              <a:rPr lang="en-US" altLang="ko-KR" sz="1800" dirty="0"/>
              <a:t>private </a:t>
            </a:r>
            <a:r>
              <a:rPr lang="ko-KR" altLang="en-US" sz="1800" dirty="0"/>
              <a:t>멤버</a:t>
            </a:r>
            <a:endParaRPr lang="en-US" altLang="ko-KR" sz="1800" dirty="0"/>
          </a:p>
          <a:p>
            <a:pPr lvl="2"/>
            <a:r>
              <a:rPr lang="ko-KR" altLang="en-US" sz="1600" dirty="0"/>
              <a:t>동일 클래스 내에만 접근 허용</a:t>
            </a:r>
            <a:endParaRPr lang="en-US" altLang="ko-KR" sz="1600" dirty="0"/>
          </a:p>
          <a:p>
            <a:pPr lvl="2"/>
            <a:r>
              <a:rPr lang="ko-KR" altLang="en-US" sz="1600" dirty="0"/>
              <a:t>상속 받은 서브 클래스에서 접근 불가</a:t>
            </a:r>
            <a:endParaRPr lang="en-US" altLang="ko-KR" sz="1600" dirty="0"/>
          </a:p>
          <a:p>
            <a:pPr lvl="1"/>
            <a:r>
              <a:rPr lang="en-US" altLang="ko-KR" sz="1800" dirty="0"/>
              <a:t>protected </a:t>
            </a:r>
            <a:r>
              <a:rPr lang="ko-KR" altLang="en-US" sz="1800" dirty="0"/>
              <a:t>멤버</a:t>
            </a:r>
            <a:endParaRPr lang="en-US" altLang="ko-KR" sz="1800" dirty="0"/>
          </a:p>
          <a:p>
            <a:pPr lvl="2"/>
            <a:r>
              <a:rPr lang="ko-KR" altLang="en-US" sz="1600" dirty="0"/>
              <a:t>같은</a:t>
            </a:r>
            <a:r>
              <a:rPr lang="en-US" altLang="ko-KR" sz="1600" dirty="0"/>
              <a:t> </a:t>
            </a:r>
            <a:r>
              <a:rPr lang="ko-KR" altLang="en-US" sz="1600" dirty="0"/>
              <a:t>패키지 내의 다른 모든 클래스에게 접근 허용</a:t>
            </a:r>
            <a:endParaRPr lang="en-US" altLang="ko-KR" sz="1600" dirty="0"/>
          </a:p>
          <a:p>
            <a:pPr lvl="2"/>
            <a:r>
              <a:rPr lang="ko-KR" altLang="en-US" sz="1600" dirty="0"/>
              <a:t>상속 받은 서브 클래스는 다른 패키지에 있어도 접근 가능</a:t>
            </a:r>
            <a:endParaRPr lang="en-US" altLang="ko-KR" sz="1600" dirty="0"/>
          </a:p>
          <a:p>
            <a:pPr lvl="1"/>
            <a:r>
              <a:rPr lang="ko-KR" altLang="en-US" sz="1800" dirty="0"/>
              <a:t>디폴트</a:t>
            </a:r>
            <a:r>
              <a:rPr lang="en-US" altLang="ko-KR" sz="1800" dirty="0"/>
              <a:t>(default) </a:t>
            </a:r>
            <a:r>
              <a:rPr lang="ko-KR" altLang="en-US" sz="1800" dirty="0"/>
              <a:t>멤버</a:t>
            </a:r>
            <a:endParaRPr lang="en-US" altLang="ko-KR" sz="1800" dirty="0"/>
          </a:p>
          <a:p>
            <a:pPr lvl="2"/>
            <a:r>
              <a:rPr lang="ko-KR" altLang="en-US" sz="1600" dirty="0"/>
              <a:t>같은 패키지 내의 다른 클래스에게 접근 허용</a:t>
            </a:r>
            <a:endParaRPr lang="en-US" altLang="ko-KR" sz="1600" dirty="0"/>
          </a:p>
          <a:p>
            <a:pPr lvl="1"/>
            <a:endParaRPr lang="en-US" altLang="ko-KR" sz="1800" dirty="0"/>
          </a:p>
          <a:p>
            <a:pPr lvl="2"/>
            <a:endParaRPr lang="en-US" altLang="ko-KR" sz="1600" dirty="0"/>
          </a:p>
          <a:p>
            <a:endParaRPr lang="en-US" altLang="ko-KR" sz="2000" dirty="0"/>
          </a:p>
          <a:p>
            <a:pPr lvl="1"/>
            <a:endParaRPr lang="en-US" altLang="ko-KR" sz="1800" dirty="0"/>
          </a:p>
          <a:p>
            <a:endParaRPr lang="en-US" altLang="ko-KR" sz="2000" dirty="0"/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645021"/>
            <a:ext cx="6641613" cy="188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0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75" y="4021068"/>
            <a:ext cx="8155305" cy="25488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16" y="1455033"/>
            <a:ext cx="8178165" cy="256603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멤버 접근 지정자의 이해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28541" y="4039112"/>
            <a:ext cx="2000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private </a:t>
            </a:r>
            <a:r>
              <a:rPr lang="ko-KR" altLang="en-US" sz="1400" dirty="0"/>
              <a:t>접근 지정 사례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8541" y="1484784"/>
            <a:ext cx="1943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public </a:t>
            </a:r>
            <a:r>
              <a:rPr lang="ko-KR" altLang="en-US" sz="1400" dirty="0"/>
              <a:t>접근 지정 사례</a:t>
            </a:r>
          </a:p>
        </p:txBody>
      </p:sp>
    </p:spTree>
    <p:extLst>
      <p:ext uri="{BB962C8B-B14F-4D97-AF65-F5344CB8AC3E}">
        <p14:creationId xmlns:p14="http://schemas.microsoft.com/office/powerpoint/2010/main" val="2437512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06" y="2583377"/>
            <a:ext cx="7908834" cy="422903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45" y="142824"/>
            <a:ext cx="7771528" cy="242208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89240" y="2708920"/>
            <a:ext cx="2232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protected </a:t>
            </a:r>
            <a:r>
              <a:rPr lang="ko-KR" altLang="en-US" sz="1400" dirty="0"/>
              <a:t>접근 지정 사례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8906" y="116632"/>
            <a:ext cx="2050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디폴트 접근 지정 사례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21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4-10 : </a:t>
            </a:r>
            <a:r>
              <a:rPr lang="ko-KR" altLang="en-US" dirty="0"/>
              <a:t>멤버의 접근 지정자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3568" y="2008684"/>
            <a:ext cx="4032448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class Sample {</a:t>
            </a:r>
          </a:p>
          <a:p>
            <a:pPr defTabSz="180000"/>
            <a:r>
              <a:rPr lang="en-US" altLang="ko-KR" sz="1600" dirty="0"/>
              <a:t>	public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b="1" dirty="0"/>
              <a:t>private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b;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c;</a:t>
            </a:r>
          </a:p>
          <a:p>
            <a:pPr defTabSz="180000"/>
            <a:r>
              <a:rPr lang="en-US" altLang="ko-KR" sz="1600" dirty="0"/>
              <a:t>}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AccessEx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/>
              <a:t>	public 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/>
              <a:t>		Sample </a:t>
            </a:r>
            <a:r>
              <a:rPr lang="en-US" altLang="ko-KR" sz="1600" dirty="0" err="1"/>
              <a:t>aClass</a:t>
            </a:r>
            <a:r>
              <a:rPr lang="en-US" altLang="ko-KR" sz="1600" dirty="0"/>
              <a:t> = new Sample();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aClass.a</a:t>
            </a:r>
            <a:r>
              <a:rPr lang="en-US" altLang="ko-KR" sz="1600" dirty="0"/>
              <a:t> = 10;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b="1" dirty="0" err="1"/>
              <a:t>aClass.b</a:t>
            </a:r>
            <a:r>
              <a:rPr lang="en-US" altLang="ko-KR" sz="1600" b="1" dirty="0"/>
              <a:t> = 10;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aClass.c</a:t>
            </a:r>
            <a:r>
              <a:rPr lang="en-US" altLang="ko-KR" sz="1600" dirty="0"/>
              <a:t> = 10;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1340768"/>
            <a:ext cx="6654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 코드의 두 클래스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Sample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과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AccessEx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클래스는 동일한 패키지에 저장된다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</a:p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컴파일 오류를 찾아 내고 이유를 설명하라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4355976" y="2008684"/>
            <a:ext cx="4338064" cy="1656524"/>
          </a:xfrm>
        </p:spPr>
        <p:txBody>
          <a:bodyPr>
            <a:normAutofit/>
          </a:bodyPr>
          <a:lstStyle/>
          <a:p>
            <a:pPr lvl="2"/>
            <a:r>
              <a:rPr lang="en-US" altLang="ko-KR" sz="1400" dirty="0"/>
              <a:t>Sample </a:t>
            </a:r>
            <a:r>
              <a:rPr lang="ko-KR" altLang="en-US" sz="1400" dirty="0"/>
              <a:t>클래스의 </a:t>
            </a:r>
            <a:r>
              <a:rPr lang="en-US" altLang="ko-KR" sz="1400" dirty="0"/>
              <a:t>a</a:t>
            </a:r>
            <a:r>
              <a:rPr lang="ko-KR" altLang="en-US" sz="1400" dirty="0"/>
              <a:t>와 </a:t>
            </a:r>
            <a:r>
              <a:rPr lang="en-US" altLang="ko-KR" sz="1400" dirty="0"/>
              <a:t>c</a:t>
            </a:r>
            <a:r>
              <a:rPr lang="ko-KR" altLang="en-US" sz="1400" dirty="0"/>
              <a:t>는 각각 </a:t>
            </a:r>
            <a:r>
              <a:rPr lang="en-US" altLang="ko-KR" sz="1400" dirty="0"/>
              <a:t>public, default </a:t>
            </a:r>
            <a:r>
              <a:rPr lang="ko-KR" altLang="en-US" sz="1400" dirty="0"/>
              <a:t>지정자로 선언이 되었으므로</a:t>
            </a:r>
            <a:r>
              <a:rPr lang="en-US" altLang="ko-KR" sz="1400" dirty="0"/>
              <a:t>,</a:t>
            </a:r>
            <a:r>
              <a:rPr lang="ko-KR" altLang="en-US" sz="1400" dirty="0"/>
              <a:t> 같은 패키지에 속한 </a:t>
            </a:r>
            <a:r>
              <a:rPr lang="en-US" altLang="ko-KR" sz="1400" dirty="0" err="1"/>
              <a:t>AccessEx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클래스에서 접근 가능</a:t>
            </a:r>
            <a:endParaRPr lang="en-US" altLang="ko-KR" sz="1400" dirty="0"/>
          </a:p>
          <a:p>
            <a:pPr lvl="2"/>
            <a:r>
              <a:rPr lang="en-US" altLang="ko-KR" sz="1400" dirty="0"/>
              <a:t>b</a:t>
            </a:r>
            <a:r>
              <a:rPr lang="ko-KR" altLang="en-US" sz="1400" dirty="0"/>
              <a:t>는 </a:t>
            </a:r>
            <a:r>
              <a:rPr lang="en-US" altLang="ko-KR" sz="1400" dirty="0"/>
              <a:t>private</a:t>
            </a:r>
            <a:r>
              <a:rPr lang="ko-KR" altLang="en-US" sz="1400" dirty="0"/>
              <a:t>으로 선언이 되었으므로 </a:t>
            </a:r>
            <a:r>
              <a:rPr lang="en-US" altLang="ko-KR" sz="1400" dirty="0" err="1"/>
              <a:t>AccessEx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클래스에서 접근 불가능</a:t>
            </a: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5748486"/>
            <a:ext cx="6167438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5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72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JAVA:</a:t>
            </a:r>
            <a:b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CLASSES and OBJECTS</a:t>
            </a:r>
            <a:endParaRPr lang="ko-KR" altLang="en-US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5995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 </a:t>
            </a:r>
            <a:r>
              <a:rPr lang="ko-KR" altLang="en-US" dirty="0"/>
              <a:t>클래스와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final </a:t>
            </a:r>
            <a:r>
              <a:rPr lang="ko-KR" altLang="en-US" dirty="0"/>
              <a:t>클래스 </a:t>
            </a:r>
            <a:r>
              <a:rPr lang="en-US" altLang="ko-KR" dirty="0"/>
              <a:t>- </a:t>
            </a:r>
            <a:r>
              <a:rPr lang="ko-KR" altLang="en-US" dirty="0"/>
              <a:t>클래스 상속 불가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final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오버라이딩</a:t>
            </a:r>
            <a:r>
              <a:rPr lang="ko-KR" altLang="en-US" dirty="0"/>
              <a:t> 불가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2265" y="2132856"/>
            <a:ext cx="635798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final </a:t>
            </a:r>
            <a:r>
              <a:rPr lang="en-US" altLang="ko-KR" sz="1400" dirty="0"/>
              <a:t>class </a:t>
            </a:r>
            <a:r>
              <a:rPr lang="en-US" altLang="ko-KR" sz="1400" dirty="0" err="1"/>
              <a:t>FinalClass</a:t>
            </a:r>
            <a:r>
              <a:rPr lang="en-US" altLang="ko-KR" sz="1400" dirty="0"/>
              <a:t> {</a:t>
            </a:r>
          </a:p>
          <a:p>
            <a:pPr lvl="1"/>
            <a:r>
              <a:rPr lang="en-US" altLang="ko-KR" sz="1400" dirty="0"/>
              <a:t>.....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class </a:t>
            </a:r>
            <a:r>
              <a:rPr lang="en-US" altLang="ko-KR" sz="1400" dirty="0" err="1"/>
              <a:t>SubClass</a:t>
            </a:r>
            <a:r>
              <a:rPr lang="en-US" altLang="ko-KR" sz="1400" dirty="0"/>
              <a:t> </a:t>
            </a:r>
            <a:r>
              <a:rPr lang="en-US" altLang="ko-KR" sz="1400" b="1" dirty="0"/>
              <a:t>extends </a:t>
            </a:r>
            <a:r>
              <a:rPr lang="en-US" altLang="ko-KR" sz="1400" b="1" dirty="0" err="1"/>
              <a:t>FinalClass</a:t>
            </a:r>
            <a:r>
              <a:rPr lang="en-US" altLang="ko-KR" sz="1400" b="1" dirty="0"/>
              <a:t> </a:t>
            </a:r>
            <a:r>
              <a:rPr lang="en-US" altLang="ko-KR" sz="1400" dirty="0"/>
              <a:t>{ // </a:t>
            </a:r>
            <a:r>
              <a:rPr lang="ko-KR" altLang="en-US" sz="1400" b="1" dirty="0"/>
              <a:t>컴파일 오류</a:t>
            </a:r>
            <a:r>
              <a:rPr lang="en-US" altLang="ko-KR" sz="1400" b="1" dirty="0"/>
              <a:t>. </a:t>
            </a:r>
            <a:r>
              <a:rPr lang="en-US" altLang="ko-KR" sz="1400" b="1" dirty="0" err="1"/>
              <a:t>FinalClass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상속 불가</a:t>
            </a:r>
          </a:p>
          <a:p>
            <a:pPr lvl="1"/>
            <a:r>
              <a:rPr lang="en-US" altLang="ko-KR" sz="1400" dirty="0"/>
              <a:t>.....</a:t>
            </a:r>
            <a:endParaRPr lang="ko-KR" altLang="en-US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242265" y="4561748"/>
            <a:ext cx="6357982" cy="16619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</a:t>
            </a:r>
            <a:r>
              <a:rPr lang="en-US" altLang="ko-KR" sz="1400" dirty="0" err="1"/>
              <a:t>SuperClass</a:t>
            </a:r>
            <a:r>
              <a:rPr lang="en-US" altLang="ko-KR" sz="1400" dirty="0"/>
              <a:t> {</a:t>
            </a:r>
          </a:p>
          <a:p>
            <a:pPr lvl="1"/>
            <a:r>
              <a:rPr lang="en-US" altLang="ko-KR" sz="1400" dirty="0"/>
              <a:t>protected </a:t>
            </a:r>
            <a:r>
              <a:rPr lang="en-US" altLang="ko-KR" sz="1400" b="1" dirty="0"/>
              <a:t>final</a:t>
            </a:r>
            <a:r>
              <a:rPr lang="en-US" altLang="ko-KR" sz="1400" dirty="0"/>
              <a:t>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finalMethod</a:t>
            </a:r>
            <a:r>
              <a:rPr lang="en-US" altLang="ko-KR" sz="1400" b="1" dirty="0"/>
              <a:t>() </a:t>
            </a:r>
            <a:r>
              <a:rPr lang="en-US" altLang="ko-KR" sz="1400" dirty="0"/>
              <a:t>{ ... }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class </a:t>
            </a:r>
            <a:r>
              <a:rPr lang="en-US" altLang="ko-KR" sz="1400" dirty="0" err="1"/>
              <a:t>SubClass</a:t>
            </a:r>
            <a:r>
              <a:rPr lang="en-US" altLang="ko-KR" sz="1400" dirty="0"/>
              <a:t> extends </a:t>
            </a:r>
            <a:r>
              <a:rPr lang="en-US" altLang="ko-KR" sz="1400" dirty="0" err="1"/>
              <a:t>SuperClass</a:t>
            </a:r>
            <a:r>
              <a:rPr lang="en-US" altLang="ko-KR" sz="1400" dirty="0"/>
              <a:t> { // </a:t>
            </a:r>
            <a:r>
              <a:rPr lang="en-US" altLang="ko-KR" sz="1400" dirty="0" err="1"/>
              <a:t>SubClass</a:t>
            </a:r>
            <a:r>
              <a:rPr lang="ko-KR" altLang="en-US" sz="1400" dirty="0"/>
              <a:t>가 </a:t>
            </a:r>
            <a:r>
              <a:rPr lang="en-US" altLang="ko-KR" sz="1400" dirty="0" err="1"/>
              <a:t>SuperClass</a:t>
            </a:r>
            <a:r>
              <a:rPr lang="en-US" altLang="ko-KR" sz="1400" dirty="0"/>
              <a:t> </a:t>
            </a:r>
            <a:r>
              <a:rPr lang="ko-KR" altLang="en-US" sz="1400" dirty="0"/>
              <a:t>상속</a:t>
            </a:r>
            <a:endParaRPr lang="en-US" altLang="ko-KR" sz="1400" dirty="0"/>
          </a:p>
          <a:p>
            <a:pPr lvl="1"/>
            <a:r>
              <a:rPr lang="en-US" altLang="ko-KR" sz="1400" dirty="0"/>
              <a:t>protected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finalMethod</a:t>
            </a:r>
            <a:r>
              <a:rPr lang="en-US" altLang="ko-KR" sz="1400" dirty="0"/>
              <a:t>() { ... } // </a:t>
            </a:r>
            <a:r>
              <a:rPr lang="ko-KR" altLang="en-US" sz="1400" b="1" dirty="0"/>
              <a:t>컴파일 오류</a:t>
            </a:r>
            <a:r>
              <a:rPr lang="en-US" altLang="ko-KR" sz="1400" dirty="0"/>
              <a:t>, </a:t>
            </a:r>
            <a:r>
              <a:rPr lang="ko-KR" altLang="en-US" sz="1400" b="1" dirty="0" err="1"/>
              <a:t>오버라이딩</a:t>
            </a:r>
            <a:r>
              <a:rPr lang="ko-KR" altLang="en-US" sz="1400" b="1" dirty="0"/>
              <a:t> 할 수 없음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456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final </a:t>
            </a:r>
            <a:r>
              <a:rPr lang="ko-KR" altLang="en-US"/>
              <a:t>필드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final</a:t>
            </a:r>
            <a:r>
              <a:rPr lang="ko-KR" altLang="en-US" dirty="0"/>
              <a:t> 필드</a:t>
            </a:r>
            <a:r>
              <a:rPr lang="en-US" altLang="ko-KR" dirty="0"/>
              <a:t>, </a:t>
            </a:r>
            <a:r>
              <a:rPr lang="ko-KR" altLang="en-US" dirty="0"/>
              <a:t>상수 선언</a:t>
            </a:r>
            <a:endParaRPr lang="en-US" altLang="ko-KR" dirty="0"/>
          </a:p>
          <a:p>
            <a:pPr lvl="1"/>
            <a:r>
              <a:rPr lang="ko-KR" altLang="en-US" dirty="0"/>
              <a:t>상수를 선언할 때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r>
              <a:rPr lang="ko-KR" altLang="en-US" dirty="0"/>
              <a:t>상수 필드는 선언 시에 초기 값을 지정하여야 한다</a:t>
            </a:r>
            <a:endParaRPr lang="en-US" altLang="ko-KR" dirty="0"/>
          </a:p>
          <a:p>
            <a:pPr lvl="1"/>
            <a:r>
              <a:rPr lang="ko-KR" altLang="en-US" dirty="0"/>
              <a:t>상수 필드는 실행 중에 값을 변경할 수 없다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5852" y="4214818"/>
            <a:ext cx="635798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</a:t>
            </a:r>
            <a:r>
              <a:rPr lang="en-US" altLang="ko-KR" sz="1400" dirty="0" err="1"/>
              <a:t>FinalFieldClass</a:t>
            </a:r>
            <a:r>
              <a:rPr lang="en-US" altLang="ko-KR" sz="1400" dirty="0"/>
              <a:t> {</a:t>
            </a:r>
            <a:endParaRPr lang="ko-KR" altLang="en-US" sz="1400" dirty="0"/>
          </a:p>
          <a:p>
            <a:pPr lvl="1"/>
            <a:r>
              <a:rPr lang="en-US" altLang="ko-KR" sz="1400" b="1" dirty="0"/>
              <a:t>final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ROWS = 10; // </a:t>
            </a:r>
            <a:r>
              <a:rPr lang="ko-KR" altLang="en-US" sz="1400" dirty="0"/>
              <a:t>상수 정의</a:t>
            </a:r>
            <a:r>
              <a:rPr lang="en-US" altLang="ko-KR" sz="1400" dirty="0"/>
              <a:t>, </a:t>
            </a:r>
            <a:r>
              <a:rPr lang="ko-KR" altLang="en-US" sz="1400" dirty="0"/>
              <a:t>이때 초기 값</a:t>
            </a:r>
            <a:r>
              <a:rPr lang="en-US" altLang="ko-KR" sz="1400" dirty="0"/>
              <a:t>(10)</a:t>
            </a:r>
            <a:r>
              <a:rPr lang="ko-KR" altLang="en-US" sz="1400" dirty="0"/>
              <a:t>을 반드시 설정</a:t>
            </a:r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void f() {</a:t>
            </a:r>
            <a:endParaRPr lang="ko-KR" altLang="en-US" sz="1400" dirty="0"/>
          </a:p>
          <a:p>
            <a:pPr lvl="2"/>
            <a:r>
              <a:rPr lang="en-US" altLang="ko-KR" sz="1400" dirty="0" err="1"/>
              <a:t>int</a:t>
            </a:r>
            <a:r>
              <a:rPr lang="en-US" altLang="ko-KR" sz="1400" dirty="0"/>
              <a:t> []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[ROWS]; // </a:t>
            </a:r>
            <a:r>
              <a:rPr lang="ko-KR" altLang="en-US" sz="1400" dirty="0"/>
              <a:t>상수 활용</a:t>
            </a:r>
          </a:p>
          <a:p>
            <a:pPr lvl="2"/>
            <a:r>
              <a:rPr lang="en-US" altLang="ko-KR" sz="1400" strike="sngStrike" dirty="0"/>
              <a:t>ROWS = 30;</a:t>
            </a:r>
            <a:r>
              <a:rPr lang="ko-KR" altLang="en-US" sz="1400" dirty="0"/>
              <a:t> </a:t>
            </a:r>
            <a:r>
              <a:rPr lang="en-US" altLang="ko-KR" sz="1400" dirty="0"/>
              <a:t>// </a:t>
            </a:r>
            <a:r>
              <a:rPr lang="ko-KR" altLang="en-US" sz="1400" b="1" dirty="0"/>
              <a:t>컴파일 오류 발생</a:t>
            </a:r>
            <a:r>
              <a:rPr lang="en-US" altLang="ko-KR" sz="1400" dirty="0"/>
              <a:t>, final </a:t>
            </a:r>
            <a:r>
              <a:rPr lang="ko-KR" altLang="en-US" sz="1400" dirty="0"/>
              <a:t>필드 값을 변경할 수 없다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lvl="1"/>
            <a:r>
              <a:rPr lang="en-US" altLang="ko-KR" sz="1400" dirty="0"/>
              <a:t>}</a:t>
            </a:r>
            <a:endParaRPr lang="ko-KR" altLang="en-US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285852" y="2492896"/>
            <a:ext cx="635798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en-US" altLang="ko-KR" sz="1400" dirty="0" err="1"/>
              <a:t>SharedClass</a:t>
            </a:r>
            <a:r>
              <a:rPr lang="en-US" altLang="ko-KR" sz="1400" dirty="0"/>
              <a:t> {</a:t>
            </a:r>
          </a:p>
          <a:p>
            <a:pPr lvl="1"/>
            <a:r>
              <a:rPr lang="en-US" altLang="ko-KR" sz="1400" b="1" dirty="0"/>
              <a:t>public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static final</a:t>
            </a:r>
            <a:r>
              <a:rPr lang="en-US" altLang="ko-KR" sz="1400" dirty="0"/>
              <a:t> double PI = 3.14;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98" y="5229200"/>
            <a:ext cx="420814" cy="36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5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Review: </a:t>
            </a:r>
            <a:r>
              <a:rPr lang="ko-KR" altLang="en-US" dirty="0"/>
              <a:t>생성자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생성자의 특징</a:t>
            </a:r>
            <a:endParaRPr lang="en-US" altLang="ko-KR" dirty="0"/>
          </a:p>
          <a:p>
            <a:pPr lvl="1"/>
            <a:r>
              <a:rPr lang="ko-KR" altLang="en-US" dirty="0" err="1"/>
              <a:t>생성자는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r>
              <a:rPr lang="ko-KR" altLang="en-US" dirty="0" err="1"/>
              <a:t>생성자</a:t>
            </a:r>
            <a:r>
              <a:rPr lang="ko-KR" altLang="en-US" dirty="0"/>
              <a:t> 이름은 클래스 이름과 반드시 동일</a:t>
            </a:r>
            <a:endParaRPr lang="en-US" altLang="ko-KR" dirty="0"/>
          </a:p>
          <a:p>
            <a:pPr lvl="1"/>
            <a:r>
              <a:rPr lang="ko-KR" altLang="en-US" dirty="0"/>
              <a:t>생성자 여러 개 작성 가능</a:t>
            </a:r>
            <a:r>
              <a:rPr lang="en-US" altLang="ko-KR" dirty="0"/>
              <a:t> (</a:t>
            </a:r>
            <a:r>
              <a:rPr lang="ko-KR" altLang="en-US" dirty="0"/>
              <a:t>오버로딩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 err="1"/>
              <a:t>생성자는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를 통해 객체를 생성할 때</a:t>
            </a:r>
            <a:r>
              <a:rPr lang="en-US" altLang="ko-KR" dirty="0"/>
              <a:t>, </a:t>
            </a:r>
            <a:r>
              <a:rPr lang="ko-KR" altLang="en-US" dirty="0"/>
              <a:t>객체당 한 번 호출</a:t>
            </a:r>
            <a:endParaRPr lang="en-US" altLang="ko-KR" dirty="0"/>
          </a:p>
          <a:p>
            <a:pPr lvl="1"/>
            <a:r>
              <a:rPr lang="ko-KR" altLang="en-US" dirty="0" err="1"/>
              <a:t>생성자는</a:t>
            </a:r>
            <a:r>
              <a:rPr lang="ko-KR" altLang="en-US" dirty="0"/>
              <a:t> 리턴 타입을 지정할 수 없음</a:t>
            </a:r>
            <a:endParaRPr lang="en-US" altLang="ko-KR" dirty="0"/>
          </a:p>
          <a:p>
            <a:pPr lvl="1"/>
            <a:r>
              <a:rPr lang="ko-KR" altLang="en-US" dirty="0"/>
              <a:t>생성자의 목적은 객체 초기화</a:t>
            </a:r>
            <a:endParaRPr lang="en-US" altLang="ko-KR" dirty="0"/>
          </a:p>
          <a:p>
            <a:pPr lvl="1"/>
            <a:r>
              <a:rPr lang="ko-KR" altLang="en-US" dirty="0" err="1"/>
              <a:t>생성자는</a:t>
            </a:r>
            <a:r>
              <a:rPr lang="ko-KR" altLang="en-US" dirty="0"/>
              <a:t> 객체가 생성될 때 반드시 호출됨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그러므로 하나 이상 선언되어야 함</a:t>
            </a:r>
            <a:endParaRPr lang="en-US" altLang="ko-KR" dirty="0"/>
          </a:p>
          <a:p>
            <a:pPr lvl="3"/>
            <a:r>
              <a:rPr lang="ko-KR" altLang="en-US" dirty="0"/>
              <a:t>개발자가 </a:t>
            </a:r>
            <a:r>
              <a:rPr lang="ko-KR" altLang="en-US" dirty="0" err="1"/>
              <a:t>생성자를</a:t>
            </a:r>
            <a:r>
              <a:rPr lang="ko-KR" altLang="en-US" dirty="0"/>
              <a:t> 작성하지 않았으면 컴파일러가 자동으로 기본 </a:t>
            </a:r>
            <a:r>
              <a:rPr lang="ko-KR" altLang="en-US" dirty="0" err="1"/>
              <a:t>생성자</a:t>
            </a:r>
            <a:r>
              <a:rPr lang="ko-KR" altLang="en-US" dirty="0"/>
              <a:t> 삽입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019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990600"/>
          </a:xfrm>
        </p:spPr>
        <p:txBody>
          <a:bodyPr/>
          <a:lstStyle/>
          <a:p>
            <a:r>
              <a:rPr lang="en-US" altLang="ko-KR" dirty="0"/>
              <a:t>Review: </a:t>
            </a:r>
            <a:r>
              <a:rPr lang="ko-KR" altLang="en-US" dirty="0"/>
              <a:t>기본 생성자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071132"/>
          </a:xfrm>
        </p:spPr>
        <p:txBody>
          <a:bodyPr>
            <a:normAutofit/>
          </a:bodyPr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생성자</a:t>
            </a:r>
            <a:r>
              <a:rPr lang="en-US" altLang="ko-KR" dirty="0"/>
              <a:t>(default constructor)</a:t>
            </a:r>
          </a:p>
          <a:p>
            <a:pPr lvl="1"/>
            <a:r>
              <a:rPr lang="ko-KR" altLang="en-US" dirty="0"/>
              <a:t>매개 변수 없고 아무 작업 없이 단순 </a:t>
            </a:r>
            <a:r>
              <a:rPr lang="ko-KR" altLang="en-US" dirty="0" err="1"/>
              <a:t>리턴하는</a:t>
            </a:r>
            <a:r>
              <a:rPr lang="ko-KR" altLang="en-US" dirty="0"/>
              <a:t> </a:t>
            </a:r>
            <a:r>
              <a:rPr lang="ko-KR" altLang="en-US" dirty="0" err="1"/>
              <a:t>생성자</a:t>
            </a:r>
            <a:endParaRPr lang="en-US" altLang="ko-KR" dirty="0"/>
          </a:p>
          <a:p>
            <a:pPr lvl="1"/>
            <a:r>
              <a:rPr lang="ko-KR" altLang="en-US" dirty="0"/>
              <a:t>디폴트 생성자라고도 부름</a:t>
            </a:r>
            <a:endParaRPr lang="en-US" altLang="ko-KR" dirty="0"/>
          </a:p>
          <a:p>
            <a:r>
              <a:rPr lang="ko-KR" altLang="en-US" dirty="0"/>
              <a:t>클래스에 생성자가 하나도 선언되지 않은 경우</a:t>
            </a:r>
            <a:r>
              <a:rPr lang="en-US" altLang="ko-KR" dirty="0"/>
              <a:t>, </a:t>
            </a:r>
            <a:r>
              <a:rPr lang="ko-KR" altLang="en-US" dirty="0"/>
              <a:t>컴파일러에 의해 자동으로 삽입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3053" y="3429000"/>
            <a:ext cx="3834891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defTabSz="180000">
              <a:defRPr sz="1400" b="1"/>
            </a:lvl1pPr>
          </a:lstStyle>
          <a:p>
            <a:r>
              <a:rPr lang="en-US" altLang="ko-KR" sz="1200" b="0" dirty="0"/>
              <a:t>public class Circle {</a:t>
            </a:r>
          </a:p>
          <a:p>
            <a:r>
              <a:rPr lang="en-US" altLang="ko-KR" sz="1200" b="0" dirty="0"/>
              <a:t>	</a:t>
            </a:r>
            <a:r>
              <a:rPr lang="en-US" altLang="ko-KR" sz="1200" b="0" dirty="0" err="1"/>
              <a:t>int</a:t>
            </a:r>
            <a:r>
              <a:rPr lang="en-US" altLang="ko-KR" sz="1200" b="0" dirty="0"/>
              <a:t> radius;</a:t>
            </a:r>
          </a:p>
          <a:p>
            <a:r>
              <a:rPr lang="en-US" altLang="ko-KR" sz="1200" b="0" dirty="0"/>
              <a:t>	void set(</a:t>
            </a:r>
            <a:r>
              <a:rPr lang="en-US" altLang="ko-KR" sz="1200" b="0" dirty="0" err="1"/>
              <a:t>int</a:t>
            </a:r>
            <a:r>
              <a:rPr lang="en-US" altLang="ko-KR" sz="1200" b="0" dirty="0"/>
              <a:t> r) { radius = r; }</a:t>
            </a:r>
          </a:p>
          <a:p>
            <a:r>
              <a:rPr lang="en-US" altLang="ko-KR" sz="1200" b="0" dirty="0"/>
              <a:t>	double </a:t>
            </a:r>
            <a:r>
              <a:rPr lang="en-US" altLang="ko-KR" sz="1200" b="0" dirty="0" err="1"/>
              <a:t>getArea</a:t>
            </a:r>
            <a:r>
              <a:rPr lang="en-US" altLang="ko-KR" sz="1200" b="0" dirty="0"/>
              <a:t>() { return 3.14*radius*radius; }</a:t>
            </a:r>
          </a:p>
          <a:p>
            <a:endParaRPr lang="en-US" altLang="ko-KR" sz="1200" b="0" dirty="0"/>
          </a:p>
          <a:p>
            <a:r>
              <a:rPr lang="en-US" altLang="ko-KR" sz="1200" b="0" dirty="0"/>
              <a:t>	public static void main(String [] </a:t>
            </a:r>
            <a:r>
              <a:rPr lang="en-US" altLang="ko-KR" sz="1200" b="0" dirty="0" err="1"/>
              <a:t>args</a:t>
            </a:r>
            <a:r>
              <a:rPr lang="en-US" altLang="ko-KR" sz="1200" b="0" dirty="0"/>
              <a:t>){</a:t>
            </a:r>
          </a:p>
          <a:p>
            <a:r>
              <a:rPr lang="en-US" altLang="ko-KR" sz="1200" b="0" dirty="0"/>
              <a:t>		Circle pizza = </a:t>
            </a:r>
            <a:r>
              <a:rPr lang="en-US" altLang="ko-KR" sz="1200" dirty="0"/>
              <a:t>new Circle();</a:t>
            </a:r>
          </a:p>
          <a:p>
            <a:r>
              <a:rPr lang="en-US" altLang="ko-KR" sz="1200" b="0" dirty="0"/>
              <a:t>		</a:t>
            </a:r>
            <a:r>
              <a:rPr lang="en-US" altLang="ko-KR" sz="1200" b="0" dirty="0" err="1"/>
              <a:t>pizza.set</a:t>
            </a:r>
            <a:r>
              <a:rPr lang="en-US" altLang="ko-KR" sz="1200" b="0" dirty="0"/>
              <a:t>(3);</a:t>
            </a:r>
          </a:p>
          <a:p>
            <a:r>
              <a:rPr lang="en-US" altLang="ko-KR" sz="1200" b="0" dirty="0"/>
              <a:t>	}</a:t>
            </a:r>
          </a:p>
          <a:p>
            <a:r>
              <a:rPr lang="en-US" altLang="ko-KR" sz="1200" b="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3429000"/>
            <a:ext cx="3577069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defTabSz="180000">
              <a:defRPr sz="1200" b="0"/>
            </a:lvl1pPr>
          </a:lstStyle>
          <a:p>
            <a:r>
              <a:rPr lang="en-US" altLang="ko-KR" dirty="0"/>
              <a:t>public class Circle 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radius;</a:t>
            </a:r>
          </a:p>
          <a:p>
            <a:r>
              <a:rPr lang="en-US" altLang="ko-KR" dirty="0"/>
              <a:t>	void set(</a:t>
            </a:r>
            <a:r>
              <a:rPr lang="en-US" altLang="ko-KR" dirty="0" err="1"/>
              <a:t>int</a:t>
            </a:r>
            <a:r>
              <a:rPr lang="en-US" altLang="ko-KR" dirty="0"/>
              <a:t> r) { radius = r; }</a:t>
            </a:r>
          </a:p>
          <a:p>
            <a:r>
              <a:rPr lang="en-US" altLang="ko-KR" dirty="0"/>
              <a:t>	double </a:t>
            </a:r>
            <a:r>
              <a:rPr lang="en-US" altLang="ko-KR" dirty="0" err="1"/>
              <a:t>getArea</a:t>
            </a:r>
            <a:r>
              <a:rPr lang="en-US" altLang="ko-KR" dirty="0"/>
              <a:t>() { return 3.14*radius*radius; }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b="1" i="1" dirty="0">
                <a:solidFill>
                  <a:srgbClr val="0070C0"/>
                </a:solidFill>
              </a:rPr>
              <a:t>public Circle() {}</a:t>
            </a:r>
          </a:p>
          <a:p>
            <a:endParaRPr lang="en-US" altLang="ko-KR" dirty="0"/>
          </a:p>
          <a:p>
            <a:r>
              <a:rPr lang="en-US" altLang="ko-KR" dirty="0"/>
              <a:t>	public static void main(String [] </a:t>
            </a:r>
            <a:r>
              <a:rPr lang="en-US" altLang="ko-KR" dirty="0" err="1"/>
              <a:t>args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		Circle pizza = </a:t>
            </a:r>
            <a:r>
              <a:rPr lang="en-US" altLang="ko-KR" b="1" dirty="0"/>
              <a:t>new Circle();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pizza.set</a:t>
            </a:r>
            <a:r>
              <a:rPr lang="en-US" altLang="ko-KR" dirty="0"/>
              <a:t>(3);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5848" y="4188260"/>
            <a:ext cx="1368152" cy="612934"/>
          </a:xfrm>
          <a:prstGeom prst="wedgeRoundRectCallout">
            <a:avLst>
              <a:gd name="adj1" fmla="val -156640"/>
              <a:gd name="adj2" fmla="val -24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/>
                </a:solidFill>
              </a:rPr>
              <a:t>컴파일러에 의해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자동 삽입된 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4465" y="5460325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개발자가 작성한 코드</a:t>
            </a:r>
            <a:endParaRPr lang="en-US" altLang="ko-KR" sz="1200" dirty="0"/>
          </a:p>
          <a:p>
            <a:r>
              <a:rPr lang="ko-KR" altLang="en-US" sz="1200" dirty="0"/>
              <a:t>이 코드에는 생성자가 없지만</a:t>
            </a:r>
            <a:endParaRPr lang="en-US" altLang="ko-KR" sz="1200" dirty="0"/>
          </a:p>
          <a:p>
            <a:r>
              <a:rPr lang="ko-KR" altLang="en-US" sz="1200" dirty="0"/>
              <a:t>컴파일 오류가 생기지 않음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60032" y="5805764"/>
            <a:ext cx="2864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컴파일러가 자동으로 기본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삽입</a:t>
            </a:r>
          </a:p>
        </p:txBody>
      </p:sp>
      <p:sp>
        <p:nvSpPr>
          <p:cNvPr id="6" name="자유형 5"/>
          <p:cNvSpPr/>
          <p:nvPr/>
        </p:nvSpPr>
        <p:spPr>
          <a:xfrm>
            <a:off x="6065949" y="4494727"/>
            <a:ext cx="1793150" cy="573110"/>
          </a:xfrm>
          <a:custGeom>
            <a:avLst/>
            <a:gdLst>
              <a:gd name="connsiteX0" fmla="*/ 927279 w 1793150"/>
              <a:gd name="connsiteY0" fmla="*/ 573110 h 573110"/>
              <a:gd name="connsiteX1" fmla="*/ 1764406 w 1793150"/>
              <a:gd name="connsiteY1" fmla="*/ 347729 h 573110"/>
              <a:gd name="connsiteX2" fmla="*/ 0 w 1793150"/>
              <a:gd name="connsiteY2" fmla="*/ 0 h 57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3150" h="573110">
                <a:moveTo>
                  <a:pt x="927279" y="573110"/>
                </a:moveTo>
                <a:cubicBezTo>
                  <a:pt x="1423115" y="508178"/>
                  <a:pt x="1918952" y="443247"/>
                  <a:pt x="1764406" y="347729"/>
                </a:cubicBezTo>
                <a:cubicBezTo>
                  <a:pt x="1609860" y="252211"/>
                  <a:pt x="804930" y="126105"/>
                  <a:pt x="0" y="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endCxn id="13" idx="1"/>
          </p:cNvCxnSpPr>
          <p:nvPr/>
        </p:nvCxnSpPr>
        <p:spPr>
          <a:xfrm flipV="1">
            <a:off x="3059832" y="5944264"/>
            <a:ext cx="1800200" cy="5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12727" y="594426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이유</a:t>
            </a:r>
          </a:p>
        </p:txBody>
      </p:sp>
    </p:spTree>
    <p:extLst>
      <p:ext uri="{BB962C8B-B14F-4D97-AF65-F5344CB8AC3E}">
        <p14:creationId xmlns:p14="http://schemas.microsoft.com/office/powerpoint/2010/main" val="119090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Review: this()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다른 생성자 호출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this()</a:t>
            </a:r>
          </a:p>
          <a:p>
            <a:pPr lvl="1"/>
            <a:r>
              <a:rPr lang="ko-KR" altLang="en-US"/>
              <a:t>클래스 내의 다른 생성자 호출</a:t>
            </a:r>
            <a:endParaRPr lang="en-US" altLang="ko-KR"/>
          </a:p>
          <a:p>
            <a:pPr lvl="1"/>
            <a:r>
              <a:rPr lang="ko-KR" altLang="en-US"/>
              <a:t>생성자 내에서만 사용 가능</a:t>
            </a:r>
            <a:endParaRPr lang="en-US" altLang="ko-KR"/>
          </a:p>
          <a:p>
            <a:pPr lvl="1"/>
            <a:r>
              <a:rPr lang="ko-KR" altLang="en-US"/>
              <a:t>반드시 생성자 코드의 제일 처음에 수행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10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21366"/>
            <a:ext cx="8229600" cy="990600"/>
          </a:xfrm>
        </p:spPr>
        <p:txBody>
          <a:bodyPr/>
          <a:lstStyle/>
          <a:p>
            <a:r>
              <a:rPr lang="en-US" altLang="ko-KR" dirty="0"/>
              <a:t>Review:</a:t>
            </a:r>
            <a:r>
              <a:rPr lang="ko-KR" altLang="en-US" dirty="0"/>
              <a:t> </a:t>
            </a:r>
            <a:r>
              <a:rPr lang="en-US" altLang="ko-KR" dirty="0"/>
              <a:t>this </a:t>
            </a:r>
            <a:r>
              <a:rPr lang="ko-KR" altLang="en-US" dirty="0" err="1"/>
              <a:t>레퍼런스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714348" y="1285860"/>
            <a:ext cx="7929618" cy="5286412"/>
          </a:xfrm>
        </p:spPr>
        <p:txBody>
          <a:bodyPr>
            <a:normAutofit/>
          </a:bodyPr>
          <a:lstStyle/>
          <a:p>
            <a:r>
              <a:rPr lang="en-US" altLang="ko-KR" dirty="0"/>
              <a:t>this</a:t>
            </a:r>
          </a:p>
          <a:p>
            <a:pPr lvl="1"/>
            <a:r>
              <a:rPr lang="ko-KR" altLang="en-US" dirty="0"/>
              <a:t>객체 자신에 대한 </a:t>
            </a:r>
            <a:r>
              <a:rPr lang="ko-KR" altLang="en-US" dirty="0" err="1"/>
              <a:t>레퍼런스</a:t>
            </a:r>
            <a:endParaRPr lang="en-US" altLang="ko-KR" dirty="0"/>
          </a:p>
          <a:p>
            <a:pPr lvl="2"/>
            <a:r>
              <a:rPr lang="ko-KR" altLang="en-US" dirty="0"/>
              <a:t>컴파일러에 의해 자동 관리</a:t>
            </a:r>
            <a:r>
              <a:rPr lang="en-US" altLang="ko-KR" dirty="0"/>
              <a:t>, </a:t>
            </a:r>
            <a:r>
              <a:rPr lang="ko-KR" altLang="en-US" dirty="0"/>
              <a:t>개발자는 사용하기만 하면 됨</a:t>
            </a:r>
            <a:endParaRPr lang="en-US" altLang="ko-KR" dirty="0"/>
          </a:p>
          <a:p>
            <a:pPr lvl="2"/>
            <a:r>
              <a:rPr lang="en-US" altLang="ko-KR" b="1" dirty="0">
                <a:solidFill>
                  <a:srgbClr val="FF0000"/>
                </a:solidFill>
              </a:rPr>
              <a:t>this.</a:t>
            </a:r>
            <a:r>
              <a:rPr lang="ko-KR" altLang="en-US" b="1" dirty="0">
                <a:solidFill>
                  <a:srgbClr val="FF0000"/>
                </a:solidFill>
              </a:rPr>
              <a:t>멤버 </a:t>
            </a:r>
            <a:r>
              <a:rPr lang="ko-KR" altLang="en-US" dirty="0"/>
              <a:t>형태로 멤버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788024" y="2981851"/>
            <a:ext cx="3384376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public class Circle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radius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public Circle() { </a:t>
            </a:r>
            <a:r>
              <a:rPr lang="en-US" altLang="ko-KR" sz="1400" b="1" dirty="0" err="1"/>
              <a:t>this.</a:t>
            </a:r>
            <a:r>
              <a:rPr lang="en-US" altLang="ko-KR" sz="1400" dirty="0" err="1">
                <a:solidFill>
                  <a:srgbClr val="0070C0"/>
                </a:solidFill>
              </a:rPr>
              <a:t>radius</a:t>
            </a:r>
            <a:r>
              <a:rPr lang="en-US" altLang="ko-KR" sz="1400" dirty="0"/>
              <a:t> = 1; }</a:t>
            </a:r>
          </a:p>
          <a:p>
            <a:pPr defTabSz="180000"/>
            <a:r>
              <a:rPr lang="en-US" altLang="ko-KR" sz="1400" dirty="0"/>
              <a:t>	public 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radius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b="1" dirty="0"/>
              <a:t>		</a:t>
            </a:r>
            <a:r>
              <a:rPr lang="en-US" altLang="ko-KR" sz="1400" b="1" dirty="0" err="1"/>
              <a:t>this.</a:t>
            </a:r>
            <a:r>
              <a:rPr lang="en-US" altLang="ko-KR" sz="1400" dirty="0" err="1">
                <a:solidFill>
                  <a:srgbClr val="0070C0"/>
                </a:solidFill>
              </a:rPr>
              <a:t>radius</a:t>
            </a:r>
            <a:r>
              <a:rPr lang="en-US" altLang="ko-KR" sz="1400" dirty="0"/>
              <a:t> =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radius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{ </a:t>
            </a:r>
          </a:p>
          <a:p>
            <a:pPr defTabSz="180000"/>
            <a:r>
              <a:rPr lang="en-US" altLang="ko-KR" sz="1400" dirty="0"/>
              <a:t>		return 3.14*</a:t>
            </a:r>
            <a:r>
              <a:rPr lang="en-US" altLang="ko-KR" sz="1400" b="1" dirty="0" err="1"/>
              <a:t>this.</a:t>
            </a:r>
            <a:r>
              <a:rPr lang="en-US" altLang="ko-KR" sz="1400" dirty="0" err="1">
                <a:solidFill>
                  <a:srgbClr val="0070C0"/>
                </a:solidFill>
              </a:rPr>
              <a:t>radius</a:t>
            </a:r>
            <a:r>
              <a:rPr lang="en-US" altLang="ko-KR" sz="1400" dirty="0"/>
              <a:t>*</a:t>
            </a:r>
            <a:r>
              <a:rPr lang="en-US" altLang="ko-KR" sz="1400" b="1" dirty="0" err="1"/>
              <a:t>this.</a:t>
            </a:r>
            <a:r>
              <a:rPr lang="en-US" altLang="ko-KR" sz="1400" dirty="0" err="1">
                <a:solidFill>
                  <a:srgbClr val="0070C0"/>
                </a:solidFill>
              </a:rPr>
              <a:t>radius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 }</a:t>
            </a:r>
          </a:p>
          <a:p>
            <a:pPr defTabSz="180000"/>
            <a:r>
              <a:rPr lang="en-US" altLang="ko-KR" sz="1400" dirty="0"/>
              <a:t>	...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5576" y="2981851"/>
            <a:ext cx="3168352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public class Circle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public Circle() { radius = 1; }</a:t>
            </a:r>
          </a:p>
          <a:p>
            <a:pPr defTabSz="180000"/>
            <a:r>
              <a:rPr lang="en-US" altLang="ko-KR" sz="1400" dirty="0"/>
              <a:t>	public 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 { radius = r; }</a:t>
            </a:r>
          </a:p>
          <a:p>
            <a:pPr defTabSz="18000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/>
              <a:t>		return 3.14*radius*radius;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...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등호 6"/>
          <p:cNvSpPr/>
          <p:nvPr/>
        </p:nvSpPr>
        <p:spPr>
          <a:xfrm>
            <a:off x="4139952" y="3766491"/>
            <a:ext cx="360040" cy="360040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2080" y="5659507"/>
            <a:ext cx="2457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this</a:t>
            </a:r>
            <a:r>
              <a:rPr lang="ko-KR" altLang="en-US" sz="1400" dirty="0"/>
              <a:t>를 사용하여 수정한 경우</a:t>
            </a:r>
          </a:p>
        </p:txBody>
      </p:sp>
      <p:sp>
        <p:nvSpPr>
          <p:cNvPr id="9" name="자유형 8"/>
          <p:cNvSpPr/>
          <p:nvPr/>
        </p:nvSpPr>
        <p:spPr>
          <a:xfrm>
            <a:off x="4715884" y="3435658"/>
            <a:ext cx="1003309" cy="941941"/>
          </a:xfrm>
          <a:custGeom>
            <a:avLst/>
            <a:gdLst>
              <a:gd name="connsiteX0" fmla="*/ 1003309 w 1003309"/>
              <a:gd name="connsiteY0" fmla="*/ 834501 h 941941"/>
              <a:gd name="connsiteX1" fmla="*/ 736979 w 1003309"/>
              <a:gd name="connsiteY1" fmla="*/ 941033 h 941941"/>
              <a:gd name="connsiteX2" fmla="*/ 133297 w 1003309"/>
              <a:gd name="connsiteY2" fmla="*/ 781235 h 941941"/>
              <a:gd name="connsiteX3" fmla="*/ 35643 w 1003309"/>
              <a:gd name="connsiteY3" fmla="*/ 266330 h 941941"/>
              <a:gd name="connsiteX4" fmla="*/ 603814 w 1003309"/>
              <a:gd name="connsiteY4" fmla="*/ 0 h 941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309" h="941941">
                <a:moveTo>
                  <a:pt x="1003309" y="834501"/>
                </a:moveTo>
                <a:cubicBezTo>
                  <a:pt x="942645" y="892206"/>
                  <a:pt x="881981" y="949911"/>
                  <a:pt x="736979" y="941033"/>
                </a:cubicBezTo>
                <a:cubicBezTo>
                  <a:pt x="591977" y="932155"/>
                  <a:pt x="250186" y="893686"/>
                  <a:pt x="133297" y="781235"/>
                </a:cubicBezTo>
                <a:cubicBezTo>
                  <a:pt x="16408" y="668784"/>
                  <a:pt x="-42777" y="396536"/>
                  <a:pt x="35643" y="266330"/>
                </a:cubicBezTo>
                <a:cubicBezTo>
                  <a:pt x="114062" y="136124"/>
                  <a:pt x="358938" y="68062"/>
                  <a:pt x="603814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6740125" y="4074850"/>
            <a:ext cx="363704" cy="298664"/>
          </a:xfrm>
          <a:custGeom>
            <a:avLst/>
            <a:gdLst>
              <a:gd name="connsiteX0" fmla="*/ 0 w 363704"/>
              <a:gd name="connsiteY0" fmla="*/ 221942 h 298664"/>
              <a:gd name="connsiteX1" fmla="*/ 284085 w 363704"/>
              <a:gd name="connsiteY1" fmla="*/ 292964 h 298664"/>
              <a:gd name="connsiteX2" fmla="*/ 355107 w 363704"/>
              <a:gd name="connsiteY2" fmla="*/ 88777 h 298664"/>
              <a:gd name="connsiteX3" fmla="*/ 124287 w 363704"/>
              <a:gd name="connsiteY3" fmla="*/ 0 h 29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704" h="298664">
                <a:moveTo>
                  <a:pt x="0" y="221942"/>
                </a:moveTo>
                <a:cubicBezTo>
                  <a:pt x="112450" y="268550"/>
                  <a:pt x="224901" y="315158"/>
                  <a:pt x="284085" y="292964"/>
                </a:cubicBezTo>
                <a:cubicBezTo>
                  <a:pt x="343270" y="270770"/>
                  <a:pt x="381740" y="137604"/>
                  <a:pt x="355107" y="88777"/>
                </a:cubicBezTo>
                <a:cubicBezTo>
                  <a:pt x="328474" y="39950"/>
                  <a:pt x="226380" y="19975"/>
                  <a:pt x="124287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288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 : </a:t>
            </a:r>
            <a:r>
              <a:rPr lang="ko-KR" altLang="en-US" dirty="0"/>
              <a:t>객체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68818" y="1412776"/>
            <a:ext cx="8153400" cy="714380"/>
          </a:xfrm>
        </p:spPr>
        <p:txBody>
          <a:bodyPr/>
          <a:lstStyle/>
          <a:p>
            <a:r>
              <a:rPr lang="ko-KR" altLang="en-US" dirty="0"/>
              <a:t>객체 배열 생성 및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72" y="1916832"/>
            <a:ext cx="8258175" cy="19602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41" y="4293686"/>
            <a:ext cx="8098155" cy="118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0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Review : </a:t>
            </a:r>
            <a:r>
              <a:rPr lang="ko-KR" altLang="en-US" dirty="0"/>
              <a:t>객체의 소멸과 </a:t>
            </a:r>
            <a:r>
              <a:rPr lang="ko-KR" altLang="en-US" dirty="0" err="1"/>
              <a:t>가비지</a:t>
            </a:r>
            <a:r>
              <a:rPr lang="ko-KR" altLang="en-US" dirty="0"/>
              <a:t> 컬렉션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객체 소멸</a:t>
            </a:r>
            <a:endParaRPr lang="en-US" altLang="ko-KR"/>
          </a:p>
          <a:p>
            <a:pPr lvl="1"/>
            <a:r>
              <a:rPr lang="en-US" altLang="ko-KR"/>
              <a:t>new</a:t>
            </a:r>
            <a:r>
              <a:rPr lang="ko-KR" altLang="en-US"/>
              <a:t>에 의해 할당된 객체 메모리를 자바 가상 기계의 가용 메모리로 되돌려 주는 행위</a:t>
            </a:r>
            <a:endParaRPr lang="en-US" altLang="ko-KR"/>
          </a:p>
          <a:p>
            <a:r>
              <a:rPr lang="ko-KR" altLang="en-US"/>
              <a:t>자바 응용프로그램에서 임의로 객체</a:t>
            </a:r>
            <a:r>
              <a:rPr lang="en-US" altLang="ko-KR"/>
              <a:t> </a:t>
            </a:r>
            <a:r>
              <a:rPr lang="ko-KR" altLang="en-US"/>
              <a:t>소멸할 수 없음</a:t>
            </a:r>
            <a:endParaRPr lang="en-US" altLang="ko-KR"/>
          </a:p>
          <a:p>
            <a:pPr lvl="1"/>
            <a:r>
              <a:rPr lang="ko-KR" altLang="en-US"/>
              <a:t>객체 소멸은 자바 가상 기계의 고유한 역할</a:t>
            </a:r>
            <a:endParaRPr lang="en-US" altLang="ko-KR"/>
          </a:p>
          <a:p>
            <a:pPr lvl="1"/>
            <a:r>
              <a:rPr lang="ko-KR" altLang="en-US"/>
              <a:t>자바 개발자에게는 매우 다행스러운 기능</a:t>
            </a:r>
            <a:endParaRPr lang="en-US" altLang="ko-KR"/>
          </a:p>
          <a:p>
            <a:pPr lvl="2"/>
            <a:r>
              <a:rPr lang="en-US" altLang="ko-KR"/>
              <a:t>C/C++</a:t>
            </a:r>
            <a:r>
              <a:rPr lang="ko-KR" altLang="en-US"/>
              <a:t>에서는 할당받은 객체를 개발자가 되돌려 주어야 함</a:t>
            </a:r>
            <a:endParaRPr lang="en-US" altLang="ko-KR"/>
          </a:p>
          <a:p>
            <a:pPr lvl="3"/>
            <a:r>
              <a:rPr lang="en-US" altLang="ko-KR"/>
              <a:t>C/C++</a:t>
            </a:r>
            <a:r>
              <a:rPr lang="ko-KR" altLang="en-US"/>
              <a:t> 프로그램 작성을 어렵게 만드는 요인</a:t>
            </a:r>
            <a:endParaRPr lang="en-US" altLang="ko-KR"/>
          </a:p>
          <a:p>
            <a:r>
              <a:rPr lang="ko-KR" altLang="en-US"/>
              <a:t>가비지</a:t>
            </a:r>
            <a:endParaRPr lang="en-US" altLang="ko-KR"/>
          </a:p>
          <a:p>
            <a:pPr lvl="1"/>
            <a:r>
              <a:rPr lang="ko-KR" altLang="en-US"/>
              <a:t>가리키는 레퍼런스가 하나도 없는 객체</a:t>
            </a:r>
            <a:endParaRPr lang="en-US" altLang="ko-KR"/>
          </a:p>
          <a:p>
            <a:pPr lvl="2"/>
            <a:r>
              <a:rPr lang="ko-KR" altLang="en-US"/>
              <a:t>누구도 사용할 수 없게 된 메모리</a:t>
            </a:r>
            <a:endParaRPr lang="en-US" altLang="ko-KR"/>
          </a:p>
          <a:p>
            <a:r>
              <a:rPr lang="ko-KR" altLang="en-US"/>
              <a:t>가비지 켈렉션</a:t>
            </a:r>
            <a:endParaRPr lang="en-US" altLang="ko-KR"/>
          </a:p>
          <a:p>
            <a:pPr lvl="1"/>
            <a:r>
              <a:rPr lang="ko-KR" altLang="en-US"/>
              <a:t>자바 가상 기계의 가비지 컬렉터가 자동으로 가비지 수집 반환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76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멤버와 </a:t>
            </a:r>
            <a:r>
              <a:rPr lang="en-US" altLang="ko-KR" dirty="0"/>
              <a:t>non-static </a:t>
            </a:r>
            <a:r>
              <a:rPr lang="ko-KR" altLang="en-US" dirty="0"/>
              <a:t>멤버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non-static </a:t>
            </a:r>
            <a:r>
              <a:rPr lang="ko-KR" altLang="en-US" dirty="0"/>
              <a:t>멤버의 특성</a:t>
            </a:r>
            <a:endParaRPr lang="en-US" altLang="ko-KR" dirty="0"/>
          </a:p>
          <a:p>
            <a:pPr lvl="1"/>
            <a:r>
              <a:rPr lang="ko-KR" altLang="en-US" dirty="0"/>
              <a:t>공간적 특성 </a:t>
            </a:r>
            <a:r>
              <a:rPr lang="en-US" altLang="ko-KR" dirty="0"/>
              <a:t>– </a:t>
            </a:r>
            <a:r>
              <a:rPr lang="ko-KR" altLang="en-US" dirty="0"/>
              <a:t>멤버들은 객체마다 독립적으로 별도 존재</a:t>
            </a:r>
            <a:endParaRPr lang="en-US" altLang="ko-KR" dirty="0"/>
          </a:p>
          <a:p>
            <a:pPr lvl="2"/>
            <a:r>
              <a:rPr lang="ko-KR" altLang="en-US" dirty="0" err="1"/>
              <a:t>인스턴스</a:t>
            </a:r>
            <a:r>
              <a:rPr lang="ko-KR" altLang="en-US" dirty="0"/>
              <a:t> 멤버라고도 부름</a:t>
            </a:r>
            <a:endParaRPr lang="en-US" altLang="ko-KR" dirty="0"/>
          </a:p>
          <a:p>
            <a:pPr lvl="1"/>
            <a:r>
              <a:rPr lang="ko-KR" altLang="en-US" dirty="0"/>
              <a:t>시간적 특성 </a:t>
            </a:r>
            <a:r>
              <a:rPr lang="en-US" altLang="ko-KR" dirty="0"/>
              <a:t>– </a:t>
            </a:r>
            <a:r>
              <a:rPr lang="ko-KR" altLang="en-US" dirty="0"/>
              <a:t>필드와 </a:t>
            </a:r>
            <a:r>
              <a:rPr lang="ko-KR" altLang="en-US" dirty="0" err="1"/>
              <a:t>메소드는</a:t>
            </a:r>
            <a:r>
              <a:rPr lang="ko-KR" altLang="en-US" dirty="0"/>
              <a:t> 객체 생성 후 비로소 사용 가능</a:t>
            </a:r>
            <a:endParaRPr lang="en-US" altLang="ko-KR" dirty="0"/>
          </a:p>
          <a:p>
            <a:pPr lvl="1"/>
            <a:r>
              <a:rPr lang="ko-KR" altLang="en-US" dirty="0" err="1"/>
              <a:t>비공유</a:t>
            </a:r>
            <a:r>
              <a:rPr lang="ko-KR" altLang="en-US" dirty="0"/>
              <a:t> 특성 </a:t>
            </a:r>
            <a:r>
              <a:rPr lang="en-US" altLang="ko-KR" dirty="0"/>
              <a:t>- </a:t>
            </a:r>
            <a:r>
              <a:rPr lang="ko-KR" altLang="en-US" dirty="0"/>
              <a:t>멤버들은 다른 객체에 의해 공유되지 않고 배타적</a:t>
            </a:r>
            <a:endParaRPr lang="en-US" altLang="ko-KR" dirty="0"/>
          </a:p>
          <a:p>
            <a:r>
              <a:rPr lang="en-US" altLang="ko-KR" dirty="0"/>
              <a:t>static </a:t>
            </a:r>
            <a:r>
              <a:rPr lang="ko-KR" altLang="en-US" dirty="0"/>
              <a:t>멤버란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객체마다 생기는 것이 아님</a:t>
            </a:r>
            <a:endParaRPr lang="en-US" altLang="ko-KR" dirty="0"/>
          </a:p>
          <a:p>
            <a:pPr lvl="1"/>
            <a:r>
              <a:rPr lang="ko-KR" altLang="en-US" dirty="0"/>
              <a:t>클래스당 하나만 생성됨</a:t>
            </a:r>
            <a:endParaRPr lang="en-US" altLang="ko-KR" dirty="0"/>
          </a:p>
          <a:p>
            <a:pPr lvl="2"/>
            <a:r>
              <a:rPr lang="ko-KR" altLang="en-US" dirty="0"/>
              <a:t>클래스 멤버라고도 부름</a:t>
            </a:r>
            <a:endParaRPr lang="en-US" altLang="ko-KR" dirty="0"/>
          </a:p>
          <a:p>
            <a:pPr lvl="1"/>
            <a:r>
              <a:rPr lang="ko-KR" altLang="en-US" dirty="0"/>
              <a:t>객체를 생성하지 않고 사용가능</a:t>
            </a:r>
            <a:endParaRPr lang="en-US" altLang="ko-KR" dirty="0"/>
          </a:p>
          <a:p>
            <a:pPr lvl="1"/>
            <a:r>
              <a:rPr lang="ko-KR" altLang="en-US" dirty="0"/>
              <a:t>특성</a:t>
            </a:r>
            <a:endParaRPr lang="en-US" altLang="ko-KR" dirty="0"/>
          </a:p>
          <a:p>
            <a:pPr lvl="2"/>
            <a:r>
              <a:rPr lang="ko-KR" altLang="en-US" dirty="0"/>
              <a:t>공간적 특성 </a:t>
            </a:r>
            <a:r>
              <a:rPr lang="en-US" altLang="ko-KR" dirty="0"/>
              <a:t>- static </a:t>
            </a:r>
            <a:r>
              <a:rPr lang="ko-KR" altLang="en-US" dirty="0"/>
              <a:t>멤버들은 클래스 당 하나만 생성</a:t>
            </a:r>
            <a:endParaRPr lang="en-US" altLang="ko-KR" dirty="0"/>
          </a:p>
          <a:p>
            <a:pPr lvl="2"/>
            <a:r>
              <a:rPr lang="ko-KR" altLang="en-US" dirty="0"/>
              <a:t>시간적 특성 </a:t>
            </a:r>
            <a:r>
              <a:rPr lang="en-US" altLang="ko-KR" dirty="0"/>
              <a:t>- static </a:t>
            </a:r>
            <a:r>
              <a:rPr lang="ko-KR" altLang="en-US" dirty="0"/>
              <a:t>멤버들은 클래스가 로딩될 때 공간 할당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공유의 특성 </a:t>
            </a:r>
            <a:r>
              <a:rPr lang="en-US" altLang="ko-KR" dirty="0"/>
              <a:t>- static </a:t>
            </a:r>
            <a:r>
              <a:rPr lang="ko-KR" altLang="en-US" dirty="0"/>
              <a:t>멤버들은 동일한 클래스의 모든 객체에 의해 공유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932040" y="3429000"/>
            <a:ext cx="385480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class </a:t>
            </a:r>
            <a:r>
              <a:rPr lang="en-US" altLang="ko-KR" sz="1600" dirty="0" err="1"/>
              <a:t>StaticSample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n; 						// non-static </a:t>
            </a:r>
            <a:r>
              <a:rPr lang="ko-KR" altLang="en-US" sz="1600" dirty="0"/>
              <a:t>필드</a:t>
            </a:r>
          </a:p>
          <a:p>
            <a:pPr defTabSz="180000"/>
            <a:r>
              <a:rPr lang="en-US" altLang="ko-KR" sz="1600" dirty="0"/>
              <a:t>	void g() {...} 			// non-static </a:t>
            </a:r>
            <a:r>
              <a:rPr lang="ko-KR" altLang="en-US" sz="1600" dirty="0" err="1"/>
              <a:t>메소드</a:t>
            </a:r>
            <a:endParaRPr lang="en-US" altLang="ko-KR" sz="1600" dirty="0"/>
          </a:p>
          <a:p>
            <a:pPr defTabSz="180000"/>
            <a:endParaRPr lang="ko-KR" altLang="en-US" sz="1600" dirty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b="1" dirty="0"/>
              <a:t>static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m; 			// static </a:t>
            </a:r>
            <a:r>
              <a:rPr lang="ko-KR" altLang="en-US" sz="1600" dirty="0"/>
              <a:t>필드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b="1" dirty="0"/>
              <a:t>static</a:t>
            </a:r>
            <a:r>
              <a:rPr lang="en-US" altLang="ko-KR" sz="1600" dirty="0"/>
              <a:t> void f() {...} // static </a:t>
            </a:r>
            <a:r>
              <a:rPr lang="ko-KR" altLang="en-US" sz="1600" dirty="0" err="1"/>
              <a:t>메소드</a:t>
            </a:r>
            <a:endParaRPr lang="ko-KR" altLang="en-US" sz="1600" dirty="0"/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398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3115</TotalTime>
  <Words>1347</Words>
  <Application>Microsoft Office PowerPoint</Application>
  <PresentationFormat>화면 슬라이드 쇼(4:3)</PresentationFormat>
  <Paragraphs>298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돋움</vt:lpstr>
      <vt:lpstr>맑은 고딕</vt:lpstr>
      <vt:lpstr>Arial</vt:lpstr>
      <vt:lpstr>투명도</vt:lpstr>
      <vt:lpstr>(Intermediate) Java Programming  </vt:lpstr>
      <vt:lpstr>JAVA: CLASSES and OBJECTS</vt:lpstr>
      <vt:lpstr>Review: 생성자</vt:lpstr>
      <vt:lpstr>Review: 기본 생성자</vt:lpstr>
      <vt:lpstr>Review: this()로 다른 생성자 호출</vt:lpstr>
      <vt:lpstr>Review: this 레퍼런스</vt:lpstr>
      <vt:lpstr>Review : 객체 배열</vt:lpstr>
      <vt:lpstr>Review : 객체의 소멸과 가비지 컬렉션</vt:lpstr>
      <vt:lpstr>static 멤버와 non-static 멤버</vt:lpstr>
      <vt:lpstr>Review: non-static / static </vt:lpstr>
      <vt:lpstr>Review: static의 활용</vt:lpstr>
      <vt:lpstr>접근 지정자 이해</vt:lpstr>
      <vt:lpstr>자바의 패키지 개념</vt:lpstr>
      <vt:lpstr>접근 지정자</vt:lpstr>
      <vt:lpstr>클래스 접근 지정</vt:lpstr>
      <vt:lpstr>멤버 접근 지정</vt:lpstr>
      <vt:lpstr>멤버 접근 지정자의 이해</vt:lpstr>
      <vt:lpstr>PowerPoint 프레젠테이션</vt:lpstr>
      <vt:lpstr>예제 4-10 : 멤버의 접근 지정자</vt:lpstr>
      <vt:lpstr>final 클래스와 메소드</vt:lpstr>
      <vt:lpstr>final 필드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(Intermediate) Java Programming</dc:title>
  <dc:creator>user</dc:creator>
  <cp:lastModifiedBy>박상일</cp:lastModifiedBy>
  <cp:revision>87</cp:revision>
  <dcterms:created xsi:type="dcterms:W3CDTF">2015-09-01T01:16:03Z</dcterms:created>
  <dcterms:modified xsi:type="dcterms:W3CDTF">2020-09-21T08:56:04Z</dcterms:modified>
</cp:coreProperties>
</file>