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436" r:id="rId3"/>
    <p:sldId id="257" r:id="rId4"/>
    <p:sldId id="259" r:id="rId5"/>
    <p:sldId id="317" r:id="rId6"/>
    <p:sldId id="260" r:id="rId7"/>
    <p:sldId id="261" r:id="rId8"/>
    <p:sldId id="318" r:id="rId9"/>
    <p:sldId id="319" r:id="rId10"/>
    <p:sldId id="431" r:id="rId11"/>
    <p:sldId id="266" r:id="rId12"/>
    <p:sldId id="267" r:id="rId13"/>
    <p:sldId id="270" r:id="rId14"/>
    <p:sldId id="437" r:id="rId15"/>
    <p:sldId id="271" r:id="rId16"/>
    <p:sldId id="272" r:id="rId17"/>
    <p:sldId id="432" r:id="rId18"/>
    <p:sldId id="274" r:id="rId19"/>
    <p:sldId id="313" r:id="rId20"/>
    <p:sldId id="275" r:id="rId21"/>
    <p:sldId id="276" r:id="rId22"/>
    <p:sldId id="277" r:id="rId23"/>
    <p:sldId id="321" r:id="rId24"/>
    <p:sldId id="438" r:id="rId25"/>
    <p:sldId id="278" r:id="rId26"/>
    <p:sldId id="279" r:id="rId27"/>
    <p:sldId id="280" r:id="rId28"/>
    <p:sldId id="281" r:id="rId29"/>
    <p:sldId id="282" r:id="rId30"/>
    <p:sldId id="323" r:id="rId31"/>
    <p:sldId id="311" r:id="rId32"/>
    <p:sldId id="283" r:id="rId33"/>
    <p:sldId id="28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Inheritance</a:t>
            </a:r>
          </a:p>
          <a:p>
            <a:pPr algn="ctr"/>
            <a:r>
              <a:rPr lang="en-US" altLang="ko-KR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상속의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클래스의 다중 상속 지원하지 않음</a:t>
            </a:r>
            <a:endParaRPr lang="en-US" altLang="ko-KR" dirty="0"/>
          </a:p>
          <a:p>
            <a:r>
              <a:rPr lang="ko-KR" altLang="en-US" dirty="0"/>
              <a:t>상속 횟수 무제한</a:t>
            </a:r>
            <a:endParaRPr lang="en-US" altLang="ko-KR" dirty="0"/>
          </a:p>
          <a:p>
            <a:r>
              <a:rPr lang="ko-KR" altLang="en-US" dirty="0"/>
              <a:t>상속의 최상위 조상 클래스는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모든 클래스는 자동으로 </a:t>
            </a:r>
            <a:r>
              <a:rPr lang="en-US" altLang="ko-KR" dirty="0" err="1"/>
              <a:t>java.lang.Object</a:t>
            </a:r>
            <a:r>
              <a:rPr lang="ko-KR" altLang="en-US" dirty="0"/>
              <a:t>를 상속받음</a:t>
            </a:r>
            <a:endParaRPr lang="en-US" altLang="ko-KR" dirty="0"/>
          </a:p>
          <a:p>
            <a:pPr lvl="2"/>
            <a:r>
              <a:rPr lang="ko-KR" altLang="en-US" dirty="0"/>
              <a:t>자바 컴파일러에 의해 자동으로 이루어짐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6048672" cy="32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18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지정자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자바의 접근 지정자 </a:t>
            </a:r>
            <a:r>
              <a:rPr lang="en-US" altLang="ko-KR" dirty="0"/>
              <a:t>4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public, protected, </a:t>
            </a:r>
            <a:r>
              <a:rPr lang="ko-KR" altLang="en-US" dirty="0"/>
              <a:t>디폴트</a:t>
            </a:r>
            <a:r>
              <a:rPr lang="en-US" altLang="ko-KR" dirty="0"/>
              <a:t>, private</a:t>
            </a:r>
          </a:p>
          <a:p>
            <a:pPr lvl="2"/>
            <a:r>
              <a:rPr lang="ko-KR" altLang="en-US" dirty="0"/>
              <a:t>상속 관계에서 주의할 접근 지정자는 </a:t>
            </a:r>
            <a:r>
              <a:rPr lang="en-US" altLang="ko-KR" dirty="0"/>
              <a:t>private</a:t>
            </a:r>
            <a:r>
              <a:rPr lang="ko-KR" altLang="en-US" dirty="0"/>
              <a:t>와</a:t>
            </a:r>
            <a:r>
              <a:rPr lang="en-US" altLang="ko-KR" dirty="0"/>
              <a:t> protected</a:t>
            </a:r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private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private </a:t>
            </a:r>
            <a:r>
              <a:rPr lang="ko-KR" altLang="en-US" dirty="0"/>
              <a:t>멤버는 다른 모든 클래스에 접근 불허</a:t>
            </a:r>
            <a:endParaRPr lang="en-US" altLang="ko-KR" dirty="0"/>
          </a:p>
          <a:p>
            <a:pPr lvl="1"/>
            <a:r>
              <a:rPr lang="ko-KR" altLang="en-US" dirty="0"/>
              <a:t>클래스내의 멤버들에게만 접근 허용</a:t>
            </a:r>
            <a:endParaRPr lang="en-US" altLang="ko-KR" dirty="0"/>
          </a:p>
          <a:p>
            <a:r>
              <a:rPr lang="ko-KR" altLang="en-US" dirty="0"/>
              <a:t>슈퍼 클래스의 디폴트</a:t>
            </a:r>
            <a:r>
              <a:rPr lang="en-US" altLang="ko-KR" dirty="0"/>
              <a:t>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디폴트</a:t>
            </a:r>
            <a:r>
              <a:rPr lang="en-US" altLang="ko-KR" dirty="0"/>
              <a:t> </a:t>
            </a:r>
            <a:r>
              <a:rPr lang="ko-KR" altLang="en-US" dirty="0"/>
              <a:t>멤버는 </a:t>
            </a:r>
            <a:r>
              <a:rPr lang="ko-KR" altLang="en-US" dirty="0" err="1"/>
              <a:t>패키지내</a:t>
            </a:r>
            <a:r>
              <a:rPr lang="ko-KR" altLang="en-US" dirty="0"/>
              <a:t> 모든 클래스에 접근 허용</a:t>
            </a:r>
            <a:endParaRPr lang="en-US" altLang="ko-KR" dirty="0"/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public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public</a:t>
            </a:r>
            <a:r>
              <a:rPr lang="ko-KR" altLang="en-US" dirty="0"/>
              <a:t> 멤버는 다른</a:t>
            </a:r>
            <a:r>
              <a:rPr lang="en-US" altLang="ko-KR" dirty="0"/>
              <a:t> </a:t>
            </a:r>
            <a:r>
              <a:rPr lang="ko-KR" altLang="en-US" dirty="0"/>
              <a:t>모든 클래스에 접근 허용</a:t>
            </a:r>
            <a:endParaRPr lang="en-US" altLang="ko-KR" dirty="0"/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protected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같은</a:t>
            </a:r>
            <a:r>
              <a:rPr lang="en-US" altLang="ko-KR" dirty="0"/>
              <a:t> </a:t>
            </a:r>
            <a:r>
              <a:rPr lang="ko-KR" altLang="en-US" dirty="0"/>
              <a:t>패키지 내의 모든 클래스</a:t>
            </a:r>
            <a:r>
              <a:rPr lang="en-US" altLang="ko-KR" dirty="0"/>
              <a:t>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있어도 서브 클래스는 슈퍼 클래스의 </a:t>
            </a:r>
            <a:r>
              <a:rPr lang="en-US" altLang="ko-KR" dirty="0"/>
              <a:t>protected </a:t>
            </a:r>
            <a:r>
              <a:rPr lang="ko-KR" altLang="en-US" dirty="0"/>
              <a:t>멤버 접근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 클래스의 멤버에 대한 서브 클래스의 접근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4" y="1628800"/>
            <a:ext cx="7605713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5-2: </a:t>
            </a:r>
            <a:r>
              <a:rPr lang="ko-KR" altLang="en-US" dirty="0"/>
              <a:t>상속 관계에 있는 클래스 간 멤버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9104" y="1630483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Person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아래와 같은 멤버 필드를 갖도록 선언하고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Person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각 멤버 필드에 값을 저장하시오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예제에서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Person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private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필드인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weight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클래스에서는 접근이 불가능하여 슈퍼 클래스인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Person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getXXX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setXXX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통해서만 조작이 가능하다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private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 weight;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protected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public String name;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9855" y="3677397"/>
            <a:ext cx="521463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r>
              <a:rPr lang="en-US" altLang="ko-KR" dirty="0"/>
              <a:t>class Student extends Person </a:t>
            </a:r>
            <a:r>
              <a:rPr lang="en-US" altLang="ko-KR" b="0" dirty="0"/>
              <a:t>{</a:t>
            </a:r>
          </a:p>
          <a:p>
            <a:r>
              <a:rPr lang="en-US" altLang="ko-KR" b="0" dirty="0"/>
              <a:t>	public void set() {</a:t>
            </a:r>
          </a:p>
          <a:p>
            <a:r>
              <a:rPr lang="en-US" altLang="ko-KR" b="0" dirty="0"/>
              <a:t>		age = 30; // </a:t>
            </a:r>
            <a:r>
              <a:rPr lang="ko-KR" altLang="en-US" b="0" dirty="0"/>
              <a:t>슈퍼 클래스의 디폴트 멤버 접근 가능</a:t>
            </a:r>
          </a:p>
          <a:p>
            <a:r>
              <a:rPr lang="en-US" altLang="ko-KR" b="0" dirty="0"/>
              <a:t>		name = "</a:t>
            </a:r>
            <a:r>
              <a:rPr lang="ko-KR" altLang="en-US" b="0" dirty="0"/>
              <a:t>홍길동</a:t>
            </a:r>
            <a:r>
              <a:rPr lang="en-US" altLang="ko-KR" b="0" dirty="0"/>
              <a:t>"; // </a:t>
            </a:r>
            <a:r>
              <a:rPr lang="ko-KR" altLang="en-US" b="0" dirty="0"/>
              <a:t>슈퍼 클래스의 </a:t>
            </a:r>
            <a:r>
              <a:rPr lang="en-US" altLang="ko-KR" b="0" dirty="0"/>
              <a:t>public </a:t>
            </a:r>
            <a:r>
              <a:rPr lang="ko-KR" altLang="en-US" b="0" dirty="0"/>
              <a:t>멤버 접근 가능</a:t>
            </a:r>
          </a:p>
          <a:p>
            <a:r>
              <a:rPr lang="en-US" altLang="ko-KR" b="0" dirty="0"/>
              <a:t>		height = 175; // </a:t>
            </a:r>
            <a:r>
              <a:rPr lang="ko-KR" altLang="en-US" b="0" dirty="0"/>
              <a:t>슈퍼 클래스의 </a:t>
            </a:r>
            <a:r>
              <a:rPr lang="en-US" altLang="ko-KR" b="0" dirty="0"/>
              <a:t>protected </a:t>
            </a:r>
            <a:r>
              <a:rPr lang="ko-KR" altLang="en-US" b="0" dirty="0"/>
              <a:t>멤버 접근 가능</a:t>
            </a:r>
          </a:p>
          <a:p>
            <a:r>
              <a:rPr lang="en-US" altLang="ko-KR" b="0" dirty="0"/>
              <a:t>		// </a:t>
            </a:r>
            <a:r>
              <a:rPr lang="en-US" altLang="ko-KR" dirty="0"/>
              <a:t>weight = 99; </a:t>
            </a:r>
            <a:r>
              <a:rPr lang="en-US" altLang="ko-KR" b="0" dirty="0"/>
              <a:t>// </a:t>
            </a:r>
            <a:r>
              <a:rPr lang="ko-KR" altLang="en-US" b="0" dirty="0"/>
              <a:t>오류</a:t>
            </a:r>
            <a:r>
              <a:rPr lang="en-US" altLang="ko-KR" b="0" dirty="0"/>
              <a:t>. </a:t>
            </a:r>
            <a:r>
              <a:rPr lang="ko-KR" altLang="en-US" b="0" dirty="0"/>
              <a:t>슈퍼 클래스의 </a:t>
            </a:r>
            <a:r>
              <a:rPr lang="en-US" altLang="ko-KR" b="0" dirty="0"/>
              <a:t>private </a:t>
            </a:r>
            <a:r>
              <a:rPr lang="ko-KR" altLang="en-US" b="0" dirty="0"/>
              <a:t>접근 불가</a:t>
            </a:r>
          </a:p>
          <a:p>
            <a:r>
              <a:rPr lang="en-US" altLang="ko-KR" b="0" dirty="0"/>
              <a:t>		</a:t>
            </a:r>
            <a:r>
              <a:rPr lang="en-US" altLang="ko-KR" dirty="0" err="1"/>
              <a:t>setWeight</a:t>
            </a:r>
            <a:r>
              <a:rPr lang="en-US" altLang="ko-KR" dirty="0"/>
              <a:t>(99);</a:t>
            </a:r>
            <a:r>
              <a:rPr lang="en-US" altLang="ko-KR" b="0" dirty="0"/>
              <a:t> // private </a:t>
            </a:r>
            <a:r>
              <a:rPr lang="ko-KR" altLang="en-US" b="0" dirty="0"/>
              <a:t>멤버 </a:t>
            </a:r>
            <a:r>
              <a:rPr lang="en-US" altLang="ko-KR" b="0" dirty="0"/>
              <a:t>weight</a:t>
            </a:r>
            <a:r>
              <a:rPr lang="ko-KR" altLang="en-US" b="0" dirty="0"/>
              <a:t>은 </a:t>
            </a:r>
            <a:r>
              <a:rPr lang="en-US" altLang="ko-KR" b="0" dirty="0" err="1"/>
              <a:t>setWeight</a:t>
            </a:r>
            <a:r>
              <a:rPr lang="en-US" altLang="ko-KR" b="0" dirty="0"/>
              <a:t>()</a:t>
            </a:r>
            <a:r>
              <a:rPr lang="ko-KR" altLang="en-US" b="0" dirty="0"/>
              <a:t>으로 간접 접근</a:t>
            </a:r>
          </a:p>
          <a:p>
            <a:r>
              <a:rPr lang="en-US" altLang="ko-KR" b="0" dirty="0"/>
              <a:t>	}</a:t>
            </a:r>
          </a:p>
          <a:p>
            <a:r>
              <a:rPr lang="en-US" altLang="ko-KR" b="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3669240"/>
            <a:ext cx="349188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Person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weight;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age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protected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height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b="1" dirty="0"/>
              <a:t>name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b="1" dirty="0" err="1"/>
              <a:t>setWeight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weight)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this.weight</a:t>
            </a:r>
            <a:r>
              <a:rPr lang="en-US" altLang="ko-KR" sz="1200" dirty="0"/>
              <a:t> = weight;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getWeight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return weight;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49854" y="5469031"/>
            <a:ext cx="521463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InheritanceEx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Student s = new Student();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s.set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59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Inheritance – Constructor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10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43" y="1357112"/>
            <a:ext cx="6554257" cy="2952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398306"/>
            <a:ext cx="9515400" cy="990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서브 클래스</a:t>
            </a:r>
            <a:r>
              <a:rPr lang="en-US" altLang="ko-KR" sz="3200" dirty="0"/>
              <a:t>/</a:t>
            </a:r>
            <a:r>
              <a:rPr lang="ko-KR" altLang="en-US" sz="3200" dirty="0"/>
              <a:t>슈퍼 클래스의 </a:t>
            </a:r>
            <a:r>
              <a:rPr lang="ko-KR" altLang="en-US" sz="3200" dirty="0" err="1"/>
              <a:t>생성자</a:t>
            </a:r>
            <a:r>
              <a:rPr lang="ko-KR" altLang="en-US" sz="3200" dirty="0"/>
              <a:t> 호출 및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4725144"/>
            <a:ext cx="8280920" cy="16847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에 의해 서브 클래스의 객체가 생성될 때</a:t>
            </a:r>
            <a:endParaRPr lang="en-US" altLang="ko-KR" dirty="0"/>
          </a:p>
          <a:p>
            <a:pPr lvl="1"/>
            <a:r>
              <a:rPr lang="ko-KR" altLang="en-US" dirty="0"/>
              <a:t>슈퍼클래스 </a:t>
            </a:r>
            <a:r>
              <a:rPr lang="ko-KR" altLang="en-US" dirty="0" err="1"/>
              <a:t>생성자와</a:t>
            </a:r>
            <a:r>
              <a:rPr lang="ko-KR" altLang="en-US" dirty="0"/>
              <a:t> 서브 클래스 </a:t>
            </a:r>
            <a:r>
              <a:rPr lang="ko-KR" altLang="en-US" dirty="0" err="1"/>
              <a:t>생성자</a:t>
            </a:r>
            <a:r>
              <a:rPr lang="ko-KR" altLang="en-US" dirty="0"/>
              <a:t> 모두 실행됨</a:t>
            </a:r>
            <a:endParaRPr lang="en-US" altLang="ko-KR" dirty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/>
              <a:t>서브 클래스의 생성자가 먼저 호출</a:t>
            </a:r>
            <a:r>
              <a:rPr lang="en-US" altLang="ko-KR" dirty="0"/>
              <a:t>,</a:t>
            </a:r>
            <a:r>
              <a:rPr lang="ko-KR" altLang="en-US" dirty="0"/>
              <a:t> 서브 클래스의 </a:t>
            </a:r>
            <a:r>
              <a:rPr lang="ko-KR" altLang="en-US" dirty="0" err="1"/>
              <a:t>생성자는</a:t>
            </a:r>
            <a:r>
              <a:rPr lang="ko-KR" altLang="en-US" dirty="0"/>
              <a:t> 실행 전 슈퍼 클래스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실행 순서</a:t>
            </a:r>
            <a:endParaRPr lang="en-US" altLang="ko-KR" dirty="0"/>
          </a:p>
          <a:p>
            <a:pPr lvl="2"/>
            <a:r>
              <a:rPr lang="ko-KR" altLang="en-US" dirty="0"/>
              <a:t>슈퍼 클래스의 생성자가 먼저 실행된 후 서브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8C3B3-9CD8-456F-8756-A8070C9522CF}"/>
              </a:ext>
            </a:extLst>
          </p:cNvPr>
          <p:cNvSpPr/>
          <p:nvPr/>
        </p:nvSpPr>
        <p:spPr>
          <a:xfrm>
            <a:off x="1835696" y="1988840"/>
            <a:ext cx="792088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861CB-853A-4F44-A36C-DEA23DDD484C}"/>
              </a:ext>
            </a:extLst>
          </p:cNvPr>
          <p:cNvSpPr/>
          <p:nvPr/>
        </p:nvSpPr>
        <p:spPr>
          <a:xfrm>
            <a:off x="1835696" y="3933056"/>
            <a:ext cx="4752528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슈퍼클래스와 서브 클래스의 생성자간의 호출 및 실행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274118" cy="47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클래스에서 슈퍼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상속 관계에서의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/>
            <a:r>
              <a:rPr lang="ko-KR" altLang="en-US" dirty="0"/>
              <a:t>슈퍼 클래스와 서브 클래스 각각 각각 여러 </a:t>
            </a:r>
            <a:r>
              <a:rPr lang="ko-KR" altLang="en-US" dirty="0" err="1"/>
              <a:t>생성자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서브 클래스 생성자 작성 원칙</a:t>
            </a:r>
            <a:endParaRPr lang="en-US" altLang="ko-KR" sz="2000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서버 클래스 </a:t>
            </a:r>
            <a:r>
              <a:rPr lang="ko-KR" altLang="en-US" u="sng" dirty="0" err="1">
                <a:solidFill>
                  <a:srgbClr val="FF0000"/>
                </a:solidFill>
              </a:rPr>
              <a:t>생성자에서</a:t>
            </a:r>
            <a:r>
              <a:rPr lang="ko-KR" altLang="en-US" u="sng" dirty="0">
                <a:solidFill>
                  <a:srgbClr val="FF0000"/>
                </a:solidFill>
              </a:rPr>
              <a:t> 슈퍼 클래스 </a:t>
            </a:r>
            <a:r>
              <a:rPr lang="ko-KR" altLang="en-US" u="sng" dirty="0" err="1">
                <a:solidFill>
                  <a:srgbClr val="FF0000"/>
                </a:solidFill>
              </a:rPr>
              <a:t>생성자</a:t>
            </a:r>
            <a:r>
              <a:rPr lang="ko-KR" altLang="en-US" u="sng" dirty="0">
                <a:solidFill>
                  <a:srgbClr val="FF0000"/>
                </a:solidFill>
              </a:rPr>
              <a:t> 하나 선택</a:t>
            </a:r>
            <a:endParaRPr lang="en-US" altLang="ko-KR" u="sng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서브 클래스에서 슈퍼 클래스의 생성자를 선택하지 않는 경우</a:t>
            </a:r>
            <a:endParaRPr lang="en-US" altLang="ko-KR" sz="2000" dirty="0"/>
          </a:p>
          <a:p>
            <a:pPr lvl="1"/>
            <a:r>
              <a:rPr lang="ko-KR" altLang="en-US" sz="1800" dirty="0"/>
              <a:t>컴파일러가 </a:t>
            </a:r>
            <a:r>
              <a:rPr lang="ko-KR" altLang="en-US" sz="1800" u="sng" dirty="0">
                <a:solidFill>
                  <a:srgbClr val="FF0000"/>
                </a:solidFill>
              </a:rPr>
              <a:t>자동으로 슈퍼 클래스의 기본 </a:t>
            </a:r>
            <a:r>
              <a:rPr lang="ko-KR" altLang="en-US" sz="1800" u="sng" dirty="0" err="1">
                <a:solidFill>
                  <a:srgbClr val="FF0000"/>
                </a:solidFill>
              </a:rPr>
              <a:t>생성자</a:t>
            </a:r>
            <a:r>
              <a:rPr lang="ko-KR" altLang="en-US" sz="1800" u="sng" dirty="0">
                <a:solidFill>
                  <a:srgbClr val="FF0000"/>
                </a:solidFill>
              </a:rPr>
              <a:t> 선택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서브 클래스에서 슈퍼 클래스의 생성자를 선택하는 방법</a:t>
            </a:r>
            <a:endParaRPr lang="en-US" altLang="ko-KR" sz="2000" dirty="0"/>
          </a:p>
          <a:p>
            <a:pPr lvl="1"/>
            <a:r>
              <a:rPr lang="en-US" altLang="ko-KR" sz="1800" b="1" u="sng" dirty="0">
                <a:solidFill>
                  <a:srgbClr val="FF0000"/>
                </a:solidFill>
              </a:rPr>
              <a:t>super(…)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이용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12776"/>
            <a:ext cx="7349490" cy="473202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39552" y="547472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슈퍼 클래스의 기본 생성자가 자동 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7975" y="1412776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클래스의 생성자가 </a:t>
            </a:r>
            <a:endParaRPr lang="en-US" altLang="ko-KR" sz="1600" dirty="0"/>
          </a:p>
          <a:p>
            <a:r>
              <a:rPr lang="ko-KR" altLang="en-US" sz="1600" dirty="0"/>
              <a:t>슈퍼 클래스의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선택하지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6172912" cy="4756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 클래스에 기본 생성자가 없어 오류 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80112" y="3142709"/>
            <a:ext cx="3401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컴파일러에 의해 “</a:t>
            </a:r>
            <a:r>
              <a:rPr lang="en-US" altLang="ko-KR" sz="1200" dirty="0">
                <a:solidFill>
                  <a:srgbClr val="FF0000"/>
                </a:solidFill>
              </a:rPr>
              <a:t>Implicit super constructor A()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is undefined.  Must explicitly invoke another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constructor</a:t>
            </a:r>
            <a:r>
              <a:rPr lang="en-US" altLang="ko-KR" sz="1200" dirty="0"/>
              <a:t>”</a:t>
            </a:r>
            <a:r>
              <a:rPr lang="ko-KR" altLang="en-US" sz="1200" dirty="0"/>
              <a:t> 오류 발생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4856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Inheritance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1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44737"/>
            <a:ext cx="6714328" cy="52152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556044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서브 클래스에 매개변수를 가진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9512" y="1444737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클래스의 생성자가 </a:t>
            </a:r>
            <a:endParaRPr lang="en-US" altLang="ko-KR" sz="1600" dirty="0"/>
          </a:p>
          <a:p>
            <a:r>
              <a:rPr lang="ko-KR" altLang="en-US" sz="1600" dirty="0"/>
              <a:t>슈퍼 클래스의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선택하지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super</a:t>
            </a:r>
            <a:r>
              <a:rPr lang="ko-KR" altLang="en-US" dirty="0"/>
              <a:t>를 이용하여 명시적으로 슈퍼 클래스 생성자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super(…)</a:t>
            </a:r>
          </a:p>
          <a:p>
            <a:pPr lvl="1"/>
            <a:r>
              <a:rPr lang="ko-KR" altLang="en-US" dirty="0"/>
              <a:t>서브 클래스에서 </a:t>
            </a:r>
            <a:r>
              <a:rPr lang="ko-KR" altLang="en-US" u="sng" dirty="0">
                <a:solidFill>
                  <a:srgbClr val="FF0000"/>
                </a:solidFill>
              </a:rPr>
              <a:t>명시적으로 슈퍼 클래스의 </a:t>
            </a:r>
            <a:r>
              <a:rPr lang="ko-KR" altLang="en-US" u="sng" dirty="0" err="1">
                <a:solidFill>
                  <a:srgbClr val="FF0000"/>
                </a:solidFill>
              </a:rPr>
              <a:t>생성자</a:t>
            </a:r>
            <a:r>
              <a:rPr lang="ko-KR" altLang="en-US" u="sng" dirty="0">
                <a:solidFill>
                  <a:srgbClr val="FF0000"/>
                </a:solidFill>
              </a:rPr>
              <a:t> 선택 호출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super(parameter);</a:t>
            </a:r>
          </a:p>
          <a:p>
            <a:pPr lvl="2"/>
            <a:r>
              <a:rPr lang="ko-KR" altLang="en-US" dirty="0"/>
              <a:t>인자를 이용하여 슈퍼 클래스의 적당한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r>
              <a:rPr lang="ko-KR" altLang="en-US" dirty="0"/>
              <a:t>반드시 서브 클래스 </a:t>
            </a:r>
            <a:r>
              <a:rPr lang="ko-KR" altLang="en-US" dirty="0" err="1"/>
              <a:t>생성자</a:t>
            </a:r>
            <a:r>
              <a:rPr lang="ko-KR" altLang="en-US" dirty="0"/>
              <a:t> 코드의 제일 첫 라인에 와야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super()</a:t>
            </a:r>
            <a:r>
              <a:rPr lang="ko-KR" altLang="en-US"/>
              <a:t>를 이용한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312118"/>
            <a:ext cx="789432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024" y="448731"/>
            <a:ext cx="8651304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5-3 : super()</a:t>
            </a:r>
            <a:r>
              <a:rPr lang="ko-KR" altLang="en-US" dirty="0"/>
              <a:t>를 활용한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298" y="1315829"/>
            <a:ext cx="7763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super()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ColorPoint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슈퍼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Point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예를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0243" y="2060848"/>
            <a:ext cx="4209993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	public Point()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fr-FR" altLang="ko-KR" sz="1200" dirty="0"/>
              <a:t>	public </a:t>
            </a:r>
            <a:r>
              <a:rPr lang="fr-FR" altLang="ko-KR" sz="1200" b="1" dirty="0"/>
              <a:t>Point(int x, int y) </a:t>
            </a:r>
            <a:r>
              <a:rPr lang="fr-FR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</a:t>
            </a:r>
            <a:r>
              <a:rPr lang="en-US" altLang="ko-KR" sz="1200" dirty="0"/>
              <a:t>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private String color; 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y, String color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super(x, y);</a:t>
            </a:r>
            <a:r>
              <a:rPr lang="en-US" altLang="ko-KR" sz="1200" dirty="0"/>
              <a:t> // Point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Point(x, y)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this.color</a:t>
            </a:r>
            <a:r>
              <a:rPr lang="en-US" altLang="ko-KR" sz="1200" dirty="0"/>
              <a:t> = color;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(color);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084252" y="2204864"/>
            <a:ext cx="38164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SuperEx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(5, 6, "blue");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cp.showColorPoint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146139" y="3518977"/>
            <a:ext cx="784189" cy="276999"/>
          </a:xfrm>
          <a:prstGeom prst="rect">
            <a:avLst/>
          </a:prstGeom>
          <a:solidFill>
            <a:srgbClr val="DAEEC4"/>
          </a:solidFill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blue(5,6)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109099" y="2811912"/>
            <a:ext cx="3560147" cy="2145933"/>
          </a:xfrm>
          <a:custGeom>
            <a:avLst/>
            <a:gdLst>
              <a:gd name="connsiteX0" fmla="*/ 3557174 w 3560147"/>
              <a:gd name="connsiteY0" fmla="*/ 0 h 2145933"/>
              <a:gd name="connsiteX1" fmla="*/ 2986335 w 3560147"/>
              <a:gd name="connsiteY1" fmla="*/ 1183963 h 2145933"/>
              <a:gd name="connsiteX2" fmla="*/ 0 w 3560147"/>
              <a:gd name="connsiteY2" fmla="*/ 2145933 h 214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147" h="2145933">
                <a:moveTo>
                  <a:pt x="3557174" y="0"/>
                </a:moveTo>
                <a:cubicBezTo>
                  <a:pt x="3568185" y="413154"/>
                  <a:pt x="3579197" y="826308"/>
                  <a:pt x="2986335" y="1183963"/>
                </a:cubicBezTo>
                <a:cubicBezTo>
                  <a:pt x="2393473" y="1541618"/>
                  <a:pt x="1196736" y="1843775"/>
                  <a:pt x="0" y="214593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61935" y="3150187"/>
            <a:ext cx="581971" cy="2019080"/>
          </a:xfrm>
          <a:custGeom>
            <a:avLst/>
            <a:gdLst>
              <a:gd name="connsiteX0" fmla="*/ 581971 w 581971"/>
              <a:gd name="connsiteY0" fmla="*/ 2019080 h 2019080"/>
              <a:gd name="connsiteX1" fmla="*/ 53416 w 581971"/>
              <a:gd name="connsiteY1" fmla="*/ 1411242 h 2019080"/>
              <a:gd name="connsiteX2" fmla="*/ 58701 w 581971"/>
              <a:gd name="connsiteY2" fmla="*/ 549697 h 2019080"/>
              <a:gd name="connsiteX3" fmla="*/ 412833 w 581971"/>
              <a:gd name="connsiteY3" fmla="*/ 0 h 20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971" h="2019080">
                <a:moveTo>
                  <a:pt x="581971" y="2019080"/>
                </a:moveTo>
                <a:cubicBezTo>
                  <a:pt x="361299" y="1837609"/>
                  <a:pt x="140628" y="1656139"/>
                  <a:pt x="53416" y="1411242"/>
                </a:cubicBezTo>
                <a:cubicBezTo>
                  <a:pt x="-33796" y="1166345"/>
                  <a:pt x="-1202" y="784904"/>
                  <a:pt x="58701" y="549697"/>
                </a:cubicBezTo>
                <a:cubicBezTo>
                  <a:pt x="118604" y="314490"/>
                  <a:pt x="265718" y="157245"/>
                  <a:pt x="4128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29998" y="4437112"/>
            <a:ext cx="1471953" cy="442674"/>
          </a:xfrm>
          <a:prstGeom prst="wedgeRoundRectCallout">
            <a:avLst>
              <a:gd name="adj1" fmla="val -54587"/>
              <a:gd name="adj2" fmla="val -712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x=5, y=6,</a:t>
            </a:r>
          </a:p>
          <a:p>
            <a:r>
              <a:rPr lang="en-US" altLang="ko-KR" sz="1000" dirty="0">
                <a:latin typeface="+mn-ea"/>
              </a:rPr>
              <a:t>color = "blue" </a:t>
            </a:r>
            <a:r>
              <a:rPr lang="ko-KR" altLang="en-US" sz="1000" dirty="0">
                <a:latin typeface="+mn-ea"/>
              </a:rPr>
              <a:t>전달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45091" y="2768606"/>
            <a:ext cx="759167" cy="442674"/>
          </a:xfrm>
          <a:prstGeom prst="wedgeRoundRectCallout">
            <a:avLst>
              <a:gd name="adj1" fmla="val 37315"/>
              <a:gd name="adj2" fmla="val 74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x=5, y=6</a:t>
            </a:r>
          </a:p>
          <a:p>
            <a:r>
              <a:rPr lang="ko-KR" altLang="en-US" sz="1000" dirty="0">
                <a:latin typeface="+mn-ea"/>
              </a:rPr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367512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Inheritance – Type Casting 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41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업캐스팅</a:t>
            </a:r>
            <a:r>
              <a:rPr lang="en-US" altLang="ko-KR" dirty="0"/>
              <a:t>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서브 클래스의 객체는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슈퍼 클래스의 멤버를 모두 가지고 있음</a:t>
            </a:r>
            <a:endParaRPr lang="en-US" altLang="ko-KR" dirty="0"/>
          </a:p>
          <a:p>
            <a:pPr lvl="1"/>
            <a:r>
              <a:rPr lang="ko-KR" altLang="en-US" dirty="0"/>
              <a:t>슈퍼 클래스의 객체로 취급할 수 있음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사람은 생물이다</a:t>
            </a:r>
            <a:r>
              <a:rPr lang="en-US" altLang="ko-KR" dirty="0"/>
              <a:t>’</a:t>
            </a:r>
            <a:r>
              <a:rPr lang="ko-KR" altLang="en-US" dirty="0"/>
              <a:t>의 논리와 같음</a:t>
            </a:r>
            <a:endParaRPr lang="en-US" altLang="ko-KR" dirty="0"/>
          </a:p>
          <a:p>
            <a:r>
              <a:rPr lang="ko-KR" altLang="en-US" dirty="0" err="1"/>
              <a:t>업캐스팅이란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서브 클래스 객체를 슈퍼 클래스 타입으로 타입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업캐스팅된</a:t>
            </a:r>
            <a:r>
              <a:rPr lang="ko-KR" altLang="en-US" dirty="0"/>
              <a:t>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1"/>
            <a:r>
              <a:rPr lang="ko-KR" altLang="en-US" dirty="0"/>
              <a:t>객체 내에 슈퍼 클래스의 멤버만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3789040"/>
            <a:ext cx="49685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 … }</a:t>
            </a:r>
          </a:p>
          <a:p>
            <a:r>
              <a:rPr lang="en-US" altLang="ko-KR" sz="1600" dirty="0"/>
              <a:t>class Student extends Person { …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Student s = new Student();</a:t>
            </a:r>
          </a:p>
          <a:p>
            <a:r>
              <a:rPr lang="en-US" altLang="ko-KR" sz="1600" i="1" dirty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>
                <a:solidFill>
                  <a:srgbClr val="FF0000"/>
                </a:solidFill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</a:rPr>
              <a:t>자동타입변환</a:t>
            </a:r>
          </a:p>
        </p:txBody>
      </p:sp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ko-KR" altLang="en-US" dirty="0" err="1"/>
              <a:t>업캐스팅</a:t>
            </a:r>
            <a:r>
              <a:rPr lang="ko-KR" altLang="en-US" dirty="0"/>
              <a:t> 사례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7956376" cy="55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다운캐스팅</a:t>
            </a:r>
            <a:r>
              <a:rPr lang="en-US" altLang="ko-KR" dirty="0"/>
              <a:t>(</a:t>
            </a:r>
            <a:r>
              <a:rPr lang="en-US" altLang="ko-KR" dirty="0" err="1"/>
              <a:t>downcasting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다운캐스팅이란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슈퍼 클래스 객체를 서브 클래스 타입으로 변환</a:t>
            </a:r>
            <a:endParaRPr lang="en-US" altLang="ko-KR" dirty="0"/>
          </a:p>
          <a:p>
            <a:pPr lvl="1"/>
            <a:r>
              <a:rPr lang="ko-KR" altLang="en-US" dirty="0"/>
              <a:t>개발자의 명시적 타입 변환 필요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59632" y="2924944"/>
            <a:ext cx="69127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 … }</a:t>
            </a:r>
          </a:p>
          <a:p>
            <a:r>
              <a:rPr lang="en-US" altLang="ko-KR" sz="1600" dirty="0"/>
              <a:t>class Student extends Person { … }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>
                <a:latin typeface="+mn-ea"/>
              </a:rPr>
              <a:t>Person p = new Student("</a:t>
            </a:r>
            <a:r>
              <a:rPr lang="ko-KR" altLang="en-US" sz="1600" dirty="0">
                <a:latin typeface="+mn-ea"/>
              </a:rPr>
              <a:t>이재문</a:t>
            </a:r>
            <a:r>
              <a:rPr lang="en-US" altLang="ko-KR" sz="1600" dirty="0">
                <a:latin typeface="+mn-ea"/>
              </a:rPr>
              <a:t>"); // </a:t>
            </a:r>
            <a:r>
              <a:rPr lang="ko-KR" altLang="en-US" sz="1600" dirty="0" err="1">
                <a:latin typeface="+mn-ea"/>
              </a:rPr>
              <a:t>업캐스팅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…</a:t>
            </a:r>
          </a:p>
          <a:p>
            <a:r>
              <a:rPr lang="en-US" altLang="ko-KR" sz="1600" dirty="0"/>
              <a:t>Student s = </a:t>
            </a:r>
            <a:r>
              <a:rPr lang="en-US" altLang="ko-KR" sz="1600" b="1" dirty="0"/>
              <a:t>(Student)p</a:t>
            </a:r>
            <a:r>
              <a:rPr lang="en-US" altLang="ko-KR" sz="1600" dirty="0"/>
              <a:t>; // </a:t>
            </a:r>
            <a:r>
              <a:rPr lang="ko-KR" altLang="en-US" sz="1600" dirty="0"/>
              <a:t>다운캐스팅</a:t>
            </a:r>
            <a:r>
              <a:rPr lang="en-US" altLang="ko-KR" sz="1600" dirty="0"/>
              <a:t>, (Student)</a:t>
            </a:r>
            <a:r>
              <a:rPr lang="ko-KR" altLang="en-US" sz="1600" dirty="0"/>
              <a:t>의 타입 변환 표시 필요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다운캐스팅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49739"/>
            <a:ext cx="7579226" cy="40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연산자와 객체의 타입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업캐스팅된</a:t>
            </a:r>
            <a:r>
              <a:rPr lang="ko-KR" altLang="en-US" dirty="0"/>
              <a:t> </a:t>
            </a:r>
            <a:r>
              <a:rPr lang="ko-KR" altLang="en-US" dirty="0" err="1"/>
              <a:t>레퍼런스로</a:t>
            </a:r>
            <a:r>
              <a:rPr lang="ko-KR" altLang="en-US" dirty="0"/>
              <a:t> 객체의 타입 판단 어려움</a:t>
            </a:r>
            <a:endParaRPr lang="en-US" altLang="ko-KR" dirty="0"/>
          </a:p>
          <a:p>
            <a:pPr lvl="1"/>
            <a:r>
              <a:rPr lang="ko-KR" altLang="en-US" dirty="0"/>
              <a:t>슈퍼 클래스는 여러 서브 클래스에 상속되기 때문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sz="1400" dirty="0"/>
              <a:t>'</a:t>
            </a:r>
            <a:r>
              <a:rPr lang="ko-KR" altLang="en-US" dirty="0"/>
              <a:t>생물</a:t>
            </a:r>
            <a:r>
              <a:rPr lang="en-US" altLang="ko-KR" sz="1400" dirty="0"/>
              <a:t>' </a:t>
            </a:r>
            <a:r>
              <a:rPr lang="ko-KR" altLang="en-US" dirty="0"/>
              <a:t>팻말</a:t>
            </a:r>
            <a:r>
              <a:rPr lang="en-US" altLang="ko-KR" sz="1400" dirty="0"/>
              <a:t>(</a:t>
            </a:r>
            <a:r>
              <a:rPr lang="ko-KR" altLang="en-US" dirty="0" err="1"/>
              <a:t>레퍼런스</a:t>
            </a:r>
            <a:r>
              <a:rPr lang="en-US" altLang="ko-KR" sz="1400" dirty="0"/>
              <a:t>)</a:t>
            </a:r>
            <a:r>
              <a:rPr lang="ko-KR" altLang="en-US" dirty="0"/>
              <a:t>이 가리키는 박스에 들어 있는 객체의 타입이 사람인지</a:t>
            </a:r>
            <a:r>
              <a:rPr lang="en-US" altLang="ko-KR" dirty="0"/>
              <a:t>, </a:t>
            </a:r>
            <a:r>
              <a:rPr lang="ko-KR" altLang="en-US" dirty="0"/>
              <a:t>동물인지 팻말만 보고서는 알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레퍼런스가</a:t>
            </a:r>
            <a:r>
              <a:rPr lang="ko-KR" altLang="en-US" dirty="0"/>
              <a:t> 가리키는 객체의 타입 식별을 위해 사용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클래스타입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연산의 결과 </a:t>
            </a:r>
            <a:r>
              <a:rPr lang="en-US" altLang="ko-KR" sz="1600" dirty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 </a:t>
            </a:r>
            <a:r>
              <a:rPr lang="en-US" altLang="ko-KR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지향의 상속</a:t>
            </a:r>
            <a:endParaRPr lang="en-US" altLang="ko-KR" dirty="0"/>
          </a:p>
          <a:p>
            <a:pPr lvl="1"/>
            <a:r>
              <a:rPr lang="ko-KR" altLang="en-US" dirty="0"/>
              <a:t>부모클래스에 만들어진 필드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자식클래스가 물려받음 </a:t>
            </a:r>
            <a:endParaRPr lang="en-US" altLang="ko-KR" dirty="0"/>
          </a:p>
          <a:p>
            <a:pPr lvl="1"/>
            <a:r>
              <a:rPr lang="ko-KR" altLang="en-US" dirty="0"/>
              <a:t>부모의 생물학적 특성을 물려받는 유전과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상속을 통해 간결한 자식 클래스 작성</a:t>
            </a:r>
            <a:endParaRPr lang="en-US" altLang="ko-KR" dirty="0"/>
          </a:p>
          <a:p>
            <a:pPr lvl="1"/>
            <a:r>
              <a:rPr lang="ko-KR" altLang="en-US" dirty="0"/>
              <a:t>동일한 특성을 재정의할 필요가 없어 자식 클래스가 간결해짐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924944"/>
            <a:ext cx="6264696" cy="22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업캐스팅</a:t>
            </a:r>
            <a:r>
              <a:rPr lang="ko-KR" altLang="en-US" dirty="0"/>
              <a:t> </a:t>
            </a:r>
            <a:r>
              <a:rPr lang="ko-KR" altLang="en-US" dirty="0" err="1"/>
              <a:t>레퍼런스가</a:t>
            </a:r>
            <a:r>
              <a:rPr lang="ko-KR" altLang="en-US" dirty="0"/>
              <a:t> 가리키는 객체는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50" y="1375485"/>
            <a:ext cx="5734050" cy="22364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4319" y="3573016"/>
            <a:ext cx="37336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Person p = new Person();</a:t>
            </a:r>
          </a:p>
          <a:p>
            <a:pPr defTabSz="180000"/>
            <a:r>
              <a:rPr lang="en-US" altLang="ko-KR" sz="1400" dirty="0"/>
              <a:t>Person p = new Student(); 		// </a:t>
            </a:r>
            <a:r>
              <a:rPr lang="ko-KR" altLang="en-US" sz="1400" dirty="0" err="1"/>
              <a:t>업캐스팅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Person p = new Researcher(); 	// </a:t>
            </a:r>
            <a:r>
              <a:rPr lang="ko-KR" altLang="en-US" sz="1400" dirty="0" err="1"/>
              <a:t>업캐스팅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Person p = new Professor(); 		// </a:t>
            </a:r>
            <a:r>
              <a:rPr lang="ko-KR" altLang="en-US" sz="1400" dirty="0" err="1"/>
              <a:t>업캐스팅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453508"/>
            <a:ext cx="3571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상속 관계에 있는 옆의 클래스 사례에서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268" y="3230977"/>
            <a:ext cx="3267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다음과 같은 </a:t>
            </a:r>
            <a:r>
              <a:rPr lang="ko-KR" altLang="en-US" sz="1400" dirty="0" err="1"/>
              <a:t>업캐스팅이</a:t>
            </a:r>
            <a:r>
              <a:rPr lang="ko-KR" altLang="en-US" sz="1400" dirty="0"/>
              <a:t> 가능하므로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5536" y="4994592"/>
            <a:ext cx="35205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3.                  </a:t>
            </a:r>
            <a:r>
              <a:rPr lang="ko-KR" altLang="en-US" sz="1400" dirty="0"/>
              <a:t>를 호출하면</a:t>
            </a:r>
            <a:r>
              <a:rPr lang="en-US" altLang="ko-KR" sz="1400" dirty="0"/>
              <a:t>,  </a:t>
            </a:r>
          </a:p>
          <a:p>
            <a:r>
              <a:rPr lang="en-US" altLang="ko-KR" sz="1400" dirty="0"/>
              <a:t>   print()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</a:t>
            </a:r>
            <a:r>
              <a:rPr lang="en-US" altLang="ko-KR" sz="1400" dirty="0"/>
              <a:t>person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어떤 객체를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가리키는지 알 수 없음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67944" y="4976771"/>
            <a:ext cx="496199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void print(Person </a:t>
            </a:r>
            <a:r>
              <a:rPr lang="en-US" altLang="ko-KR" sz="1400" b="1" dirty="0"/>
              <a:t>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// person</a:t>
            </a:r>
            <a:r>
              <a:rPr lang="ko-KR" altLang="en-US" sz="1400" dirty="0"/>
              <a:t>이 가리키는 객체가 </a:t>
            </a:r>
            <a:r>
              <a:rPr lang="en-US" altLang="ko-KR" sz="1400" dirty="0"/>
              <a:t>Person </a:t>
            </a:r>
            <a:r>
              <a:rPr lang="ko-KR" altLang="en-US" sz="1400" dirty="0"/>
              <a:t>타입일 수도 있고</a:t>
            </a:r>
            <a:r>
              <a:rPr lang="en-US" altLang="ko-KR" sz="1400" dirty="0"/>
              <a:t>,</a:t>
            </a:r>
          </a:p>
          <a:p>
            <a:pPr defTabSz="180000"/>
            <a:r>
              <a:rPr lang="en-US" altLang="ko-KR" sz="1400" dirty="0"/>
              <a:t>	// Student, Researcher, </a:t>
            </a:r>
            <a:r>
              <a:rPr lang="ko-KR" altLang="en-US" sz="1400" dirty="0"/>
              <a:t>혹은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타입일 수도 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.....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94319" y="4976771"/>
            <a:ext cx="7813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print(p);</a:t>
            </a:r>
          </a:p>
        </p:txBody>
      </p:sp>
    </p:spTree>
    <p:extLst>
      <p:ext uri="{BB962C8B-B14F-4D97-AF65-F5344CB8AC3E}">
        <p14:creationId xmlns:p14="http://schemas.microsoft.com/office/powerpoint/2010/main" val="221823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Person </a:t>
            </a:r>
            <a:r>
              <a:rPr lang="ko-KR" altLang="en-US" sz="2400" dirty="0"/>
              <a:t>타입의 </a:t>
            </a:r>
            <a:r>
              <a:rPr lang="ko-KR" altLang="en-US" sz="2400" dirty="0" err="1"/>
              <a:t>레퍼런스</a:t>
            </a:r>
            <a:r>
              <a:rPr lang="ko-KR" altLang="en-US" sz="2400" dirty="0"/>
              <a:t> </a:t>
            </a:r>
            <a:r>
              <a:rPr lang="en-US" altLang="ko-KR" sz="2400" dirty="0"/>
              <a:t>person</a:t>
            </a:r>
            <a:r>
              <a:rPr lang="ko-KR" altLang="en-US" sz="2400" dirty="0"/>
              <a:t>이 어떤 타입의 객체를 가리키는지 알 수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544955" cy="44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6544" y="446885"/>
            <a:ext cx="7109792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34521"/>
            <a:ext cx="5734050" cy="22364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59" y="3284984"/>
            <a:ext cx="6156960" cy="2160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99" y="5552583"/>
            <a:ext cx="6446520" cy="44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209" y="6046470"/>
            <a:ext cx="6176010" cy="3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1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249" y="196866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5-4 : </a:t>
            </a:r>
            <a:r>
              <a:rPr lang="en-US" altLang="ko-KR" dirty="0" err="1"/>
              <a:t>instanceof</a:t>
            </a:r>
            <a:r>
              <a:rPr lang="ko-KR" altLang="en-US" dirty="0"/>
              <a:t> 연산자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instanceof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이용하여 상속 관계에 따라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레퍼런스가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가리키는 객체의 타입을 알아본다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결과는 무엇인가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1036860"/>
            <a:ext cx="6076697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r>
              <a:rPr lang="en-US" altLang="ko-KR" sz="1400" b="0" dirty="0"/>
              <a:t>class Person { }</a:t>
            </a:r>
          </a:p>
          <a:p>
            <a:r>
              <a:rPr lang="en-US" altLang="ko-KR" sz="1400" b="0" dirty="0"/>
              <a:t>class Student extends Person { }</a:t>
            </a:r>
          </a:p>
          <a:p>
            <a:r>
              <a:rPr lang="en-US" altLang="ko-KR" sz="1400" b="0" dirty="0"/>
              <a:t>class Researcher extends Person { }</a:t>
            </a:r>
          </a:p>
          <a:p>
            <a:r>
              <a:rPr lang="en-US" altLang="ko-KR" sz="1400" b="0" dirty="0"/>
              <a:t>class Professor extends Researcher { }</a:t>
            </a:r>
          </a:p>
          <a:p>
            <a:endParaRPr lang="en-US" altLang="ko-KR" sz="1400" b="0" dirty="0"/>
          </a:p>
          <a:p>
            <a:r>
              <a:rPr lang="en-US" altLang="ko-KR" sz="1400" b="0" dirty="0"/>
              <a:t>public class </a:t>
            </a:r>
            <a:r>
              <a:rPr lang="en-US" altLang="ko-KR" sz="1400" b="0" dirty="0" err="1"/>
              <a:t>InstanceOfEx</a:t>
            </a:r>
            <a:r>
              <a:rPr lang="en-US" altLang="ko-KR" sz="1400" b="0" dirty="0"/>
              <a:t> {</a:t>
            </a:r>
          </a:p>
          <a:p>
            <a:r>
              <a:rPr lang="en-US" altLang="ko-KR" sz="1400" b="0" dirty="0"/>
              <a:t>	static void print(Person p) {</a:t>
            </a:r>
          </a:p>
          <a:p>
            <a:r>
              <a:rPr lang="en-US" altLang="ko-KR" sz="1400" b="0" dirty="0"/>
              <a:t>		if(</a:t>
            </a:r>
            <a:r>
              <a:rPr lang="en-US" altLang="ko-KR" sz="1400" dirty="0"/>
              <a:t>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Person</a:t>
            </a:r>
            <a:r>
              <a:rPr lang="en-US" altLang="ko-KR" sz="1400" b="0" dirty="0"/>
              <a:t>)</a:t>
            </a:r>
          </a:p>
          <a:p>
            <a:r>
              <a:rPr lang="en-US" altLang="ko-KR" sz="1400" b="0" dirty="0"/>
              <a:t>	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("Person ");</a:t>
            </a:r>
          </a:p>
          <a:p>
            <a:r>
              <a:rPr lang="en-US" altLang="ko-KR" sz="1400" b="0" dirty="0"/>
              <a:t>		if(</a:t>
            </a:r>
            <a:r>
              <a:rPr lang="en-US" altLang="ko-KR" sz="1400" dirty="0"/>
              <a:t>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Student</a:t>
            </a:r>
            <a:r>
              <a:rPr lang="en-US" altLang="ko-KR" sz="1400" b="0" dirty="0"/>
              <a:t>)</a:t>
            </a:r>
          </a:p>
          <a:p>
            <a:r>
              <a:rPr lang="en-US" altLang="ko-KR" sz="1400" b="0" dirty="0"/>
              <a:t>	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("Student ");</a:t>
            </a:r>
          </a:p>
          <a:p>
            <a:r>
              <a:rPr lang="en-US" altLang="ko-KR" sz="1400" b="0" dirty="0"/>
              <a:t>		if(</a:t>
            </a:r>
            <a:r>
              <a:rPr lang="en-US" altLang="ko-KR" sz="1400" dirty="0"/>
              <a:t>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Researcher</a:t>
            </a:r>
            <a:r>
              <a:rPr lang="en-US" altLang="ko-KR" sz="1400" b="0" dirty="0"/>
              <a:t>)</a:t>
            </a:r>
          </a:p>
          <a:p>
            <a:r>
              <a:rPr lang="en-US" altLang="ko-KR" sz="1400" b="0" dirty="0"/>
              <a:t>	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("Researcher ");</a:t>
            </a:r>
          </a:p>
          <a:p>
            <a:r>
              <a:rPr lang="en-US" altLang="ko-KR" sz="1400" b="0" dirty="0"/>
              <a:t>		if(</a:t>
            </a:r>
            <a:r>
              <a:rPr lang="en-US" altLang="ko-KR" sz="1400" dirty="0"/>
              <a:t>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Professor</a:t>
            </a:r>
            <a:r>
              <a:rPr lang="en-US" altLang="ko-KR" sz="1400" b="0" dirty="0"/>
              <a:t>)</a:t>
            </a:r>
          </a:p>
          <a:p>
            <a:r>
              <a:rPr lang="en-US" altLang="ko-KR" sz="1400" b="0" dirty="0"/>
              <a:t>	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("Professor ");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System.out.println</a:t>
            </a:r>
            <a:r>
              <a:rPr lang="en-US" altLang="ko-KR" sz="1400" b="0" dirty="0"/>
              <a:t>();</a:t>
            </a:r>
          </a:p>
          <a:p>
            <a:r>
              <a:rPr lang="en-US" altLang="ko-KR" sz="1400" b="0" dirty="0"/>
              <a:t>	}</a:t>
            </a:r>
          </a:p>
          <a:p>
            <a:r>
              <a:rPr lang="en-US" altLang="ko-KR" sz="1400" b="0" dirty="0"/>
              <a:t>	public static void main(String[]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{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("new Student() -&gt;\t"); print(new Student());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("new Researcher() -&gt;\t"); print(new Researcher());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</a:t>
            </a:r>
            <a:r>
              <a:rPr lang="en-US" altLang="ko-KR" sz="1400" b="0" dirty="0"/>
              <a:t>("new Professor() -&gt;\t"); print(new Professor());</a:t>
            </a:r>
          </a:p>
          <a:p>
            <a:r>
              <a:rPr lang="en-US" altLang="ko-KR" sz="1400" b="0" dirty="0"/>
              <a:t>	}</a:t>
            </a:r>
          </a:p>
          <a:p>
            <a:r>
              <a:rPr lang="en-US" altLang="ko-KR" sz="1400" b="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7407" y="6165304"/>
            <a:ext cx="6095105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new Student() -&gt; Person Student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Researcher() -&gt; Person Researcher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Professor() -&gt; </a:t>
            </a:r>
            <a:r>
              <a:rPr lang="en-US" altLang="ko-KR" b="1" dirty="0">
                <a:solidFill>
                  <a:schemeClr val="tx1"/>
                </a:solidFill>
              </a:rPr>
              <a:t>Person Researcher Professor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5496" y="6084396"/>
            <a:ext cx="2592288" cy="612934"/>
          </a:xfrm>
          <a:prstGeom prst="wedgeRoundRectCallout">
            <a:avLst>
              <a:gd name="adj1" fmla="val 71754"/>
              <a:gd name="adj2" fmla="val 483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new Professor() </a:t>
            </a:r>
            <a:r>
              <a:rPr lang="ko-KR" altLang="en-US" sz="1000" dirty="0">
                <a:latin typeface="+mn-ea"/>
              </a:rPr>
              <a:t>객체는 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Person </a:t>
            </a:r>
            <a:r>
              <a:rPr lang="ko-KR" altLang="en-US" sz="1000" dirty="0">
                <a:latin typeface="+mn-ea"/>
              </a:rPr>
              <a:t>타입이기도 하고</a:t>
            </a:r>
            <a:r>
              <a:rPr lang="en-US" altLang="ko-KR" sz="1000" dirty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Researcher, Professor </a:t>
            </a:r>
            <a:r>
              <a:rPr lang="ko-KR" altLang="en-US" sz="1000" dirty="0">
                <a:latin typeface="+mn-ea"/>
              </a:rPr>
              <a:t>타입이기도 함</a:t>
            </a:r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07614"/>
            <a:ext cx="6362700" cy="2662238"/>
          </a:xfrm>
          <a:prstGeom prst="rect">
            <a:avLst/>
          </a:prstGeom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250344"/>
            <a:ext cx="54006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상속의 편리한 사례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91886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중복된 멤버를 가진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02119" y="4013658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이용한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경우 중복이 제거되고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간결해진 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528" y="980728"/>
            <a:ext cx="6624736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2" y="3013968"/>
            <a:ext cx="6447607" cy="3511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64936" y="2636912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1" y="1067801"/>
            <a:ext cx="5505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지향에서 상속의 장점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클래스의 간결화</a:t>
            </a:r>
            <a:endParaRPr lang="en-US" altLang="ko-KR" dirty="0"/>
          </a:p>
          <a:p>
            <a:pPr lvl="1"/>
            <a:r>
              <a:rPr lang="ko-KR" altLang="en-US" dirty="0"/>
              <a:t>멤버의 중복 작성 불필요</a:t>
            </a:r>
            <a:endParaRPr lang="en-US" altLang="ko-KR" dirty="0"/>
          </a:p>
          <a:p>
            <a:r>
              <a:rPr lang="ko-KR" altLang="en-US" dirty="0"/>
              <a:t>클래스 관리 용이 </a:t>
            </a:r>
            <a:endParaRPr lang="en-US" altLang="ko-KR" dirty="0"/>
          </a:p>
          <a:p>
            <a:pPr lvl="1"/>
            <a:r>
              <a:rPr lang="ko-KR" altLang="en-US" dirty="0"/>
              <a:t>클래스들의 계층적 분류</a:t>
            </a:r>
          </a:p>
          <a:p>
            <a:r>
              <a:rPr lang="ko-KR" altLang="en-US" dirty="0"/>
              <a:t>소프트웨어의 생산성 향상</a:t>
            </a:r>
            <a:endParaRPr lang="en-US" altLang="ko-KR" dirty="0"/>
          </a:p>
          <a:p>
            <a:pPr lvl="1"/>
            <a:r>
              <a:rPr lang="ko-KR" altLang="en-US" dirty="0"/>
              <a:t>클래스 재사용과 확장 용이</a:t>
            </a:r>
            <a:endParaRPr lang="en-US" altLang="ko-KR" dirty="0"/>
          </a:p>
          <a:p>
            <a:pPr lvl="1"/>
            <a:r>
              <a:rPr lang="ko-KR" altLang="en-US" dirty="0"/>
              <a:t>새로운 클래스의 작성 속도 빠름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상속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부모 클래스 </a:t>
            </a:r>
            <a:r>
              <a:rPr lang="en-US" altLang="ko-KR" dirty="0"/>
              <a:t>-&gt; </a:t>
            </a:r>
            <a:r>
              <a:rPr lang="ko-KR" altLang="en-US" dirty="0"/>
              <a:t>슈퍼 클래스</a:t>
            </a:r>
            <a:r>
              <a:rPr lang="en-US" altLang="ko-KR" dirty="0"/>
              <a:t>(super 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lvl="1"/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-&gt; </a:t>
            </a:r>
            <a:r>
              <a:rPr lang="ko-KR" altLang="en-US" dirty="0"/>
              <a:t>서브 클래스</a:t>
            </a:r>
            <a:r>
              <a:rPr lang="en-US" altLang="ko-KR" dirty="0"/>
              <a:t>(sub 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2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클래스를 확장한다는 개념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7872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public class Person {</a:t>
            </a:r>
          </a:p>
          <a:p>
            <a:pPr lvl="1"/>
            <a:r>
              <a:rPr lang="en-US" altLang="ko-KR" sz="1400" dirty="0"/>
              <a:t>...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public class Student </a:t>
            </a:r>
            <a:r>
              <a:rPr lang="en-US" altLang="ko-KR" sz="1400" b="1" dirty="0">
                <a:solidFill>
                  <a:srgbClr val="FF0000"/>
                </a:solidFill>
              </a:rPr>
              <a:t>extends</a:t>
            </a:r>
            <a:r>
              <a:rPr lang="en-US" altLang="ko-KR" sz="1400" dirty="0"/>
              <a:t> Person { // Person</a:t>
            </a:r>
            <a:r>
              <a:rPr lang="ko-KR" altLang="en-US" sz="1400" dirty="0"/>
              <a:t>을 상속받는 클래스 </a:t>
            </a:r>
            <a:r>
              <a:rPr lang="en-US" altLang="ko-KR" sz="1400" dirty="0"/>
              <a:t>Student </a:t>
            </a:r>
            <a:r>
              <a:rPr lang="ko-KR" altLang="en-US" sz="1400" dirty="0"/>
              <a:t>선언</a:t>
            </a:r>
          </a:p>
          <a:p>
            <a:pPr lvl="1"/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extends</a:t>
            </a:r>
            <a:r>
              <a:rPr lang="en-US" altLang="ko-KR" sz="1400" dirty="0"/>
              <a:t> Student { // 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lvl="1"/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5-1 : </a:t>
            </a:r>
            <a:r>
              <a:rPr lang="ko-KR" altLang="en-US" sz="2000" dirty="0"/>
              <a:t>클래스 상속 만들기 </a:t>
            </a:r>
            <a:r>
              <a:rPr lang="en-US" altLang="ko-KR" sz="2000" dirty="0"/>
              <a:t>- Point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ColorPoint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3144" y="1315698"/>
            <a:ext cx="8399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(x, y)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한 점을 표현하는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Point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클래스와 이를 상속받아 색을 가진 점을 표현하는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ColorPoint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 활용해보자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059107"/>
            <a:ext cx="43204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ColorPointEx</a:t>
            </a:r>
            <a:r>
              <a:rPr lang="en-US" altLang="ko-KR" dirty="0"/>
              <a:t> </a:t>
            </a:r>
            <a:r>
              <a:rPr lang="en-US" altLang="ko-KR" b="0" dirty="0"/>
              <a:t>{</a:t>
            </a:r>
          </a:p>
          <a:p>
            <a:r>
              <a:rPr lang="en-US" altLang="ko-KR" b="0" dirty="0"/>
              <a:t>	</a:t>
            </a:r>
            <a:r>
              <a:rPr lang="en-US" altLang="ko-KR" dirty="0"/>
              <a:t>public static void main(String 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b="0" dirty="0"/>
              <a:t>		</a:t>
            </a:r>
            <a:r>
              <a:rPr lang="en-US" altLang="ko-KR" dirty="0"/>
              <a:t>Point p = new Point(); </a:t>
            </a:r>
            <a:r>
              <a:rPr lang="en-US" altLang="ko-KR" b="0" dirty="0"/>
              <a:t>// Point </a:t>
            </a:r>
            <a:r>
              <a:rPr lang="ko-KR" altLang="en-US" b="0" dirty="0"/>
              <a:t>객체 생성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p.set</a:t>
            </a:r>
            <a:r>
              <a:rPr lang="en-US" altLang="ko-KR" b="0" dirty="0"/>
              <a:t>(1, 2); // Point </a:t>
            </a:r>
            <a:r>
              <a:rPr lang="ko-KR" altLang="en-US" b="0" dirty="0"/>
              <a:t>클래스의 </a:t>
            </a:r>
            <a:r>
              <a:rPr lang="en-US" altLang="ko-KR" b="0" dirty="0"/>
              <a:t>set() </a:t>
            </a:r>
            <a:r>
              <a:rPr lang="ko-KR" altLang="en-US" b="0" dirty="0"/>
              <a:t>호출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p.showPoint</a:t>
            </a:r>
            <a:r>
              <a:rPr lang="en-US" altLang="ko-KR" b="0" dirty="0"/>
              <a:t>();</a:t>
            </a:r>
          </a:p>
          <a:p>
            <a:endParaRPr lang="en-US" altLang="ko-KR" b="0" dirty="0"/>
          </a:p>
          <a:p>
            <a:r>
              <a:rPr lang="en-US" altLang="ko-KR" b="0" dirty="0"/>
              <a:t>		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en-US" altLang="ko-KR" dirty="0" err="1"/>
              <a:t>cp</a:t>
            </a:r>
            <a:r>
              <a:rPr lang="en-US" altLang="ko-KR" dirty="0"/>
              <a:t> = new </a:t>
            </a:r>
            <a:r>
              <a:rPr lang="en-US" altLang="ko-KR" dirty="0" err="1"/>
              <a:t>ColorPoint</a:t>
            </a:r>
            <a:r>
              <a:rPr lang="en-US" altLang="ko-KR" dirty="0"/>
              <a:t>();</a:t>
            </a:r>
            <a:r>
              <a:rPr lang="en-US" altLang="ko-KR" b="0" dirty="0"/>
              <a:t> // </a:t>
            </a:r>
            <a:r>
              <a:rPr lang="en-US" altLang="ko-KR" b="0" dirty="0" err="1"/>
              <a:t>ColorPoint</a:t>
            </a:r>
            <a:r>
              <a:rPr lang="en-US" altLang="ko-KR" b="0" dirty="0"/>
              <a:t> </a:t>
            </a:r>
            <a:r>
              <a:rPr lang="ko-KR" altLang="en-US" b="0" dirty="0"/>
              <a:t>객체 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cp.set</a:t>
            </a:r>
            <a:r>
              <a:rPr lang="en-US" altLang="ko-KR" b="0" dirty="0"/>
              <a:t>(3, 4); // Point</a:t>
            </a:r>
            <a:r>
              <a:rPr lang="ko-KR" altLang="en-US" b="0" dirty="0"/>
              <a:t>의 </a:t>
            </a:r>
            <a:r>
              <a:rPr lang="en-US" altLang="ko-KR" b="0" dirty="0"/>
              <a:t>set() </a:t>
            </a:r>
            <a:r>
              <a:rPr lang="ko-KR" altLang="en-US" b="0" dirty="0"/>
              <a:t>호출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cp.setColor</a:t>
            </a:r>
            <a:r>
              <a:rPr lang="en-US" altLang="ko-KR" b="0" dirty="0"/>
              <a:t>("red"); // </a:t>
            </a:r>
            <a:r>
              <a:rPr lang="en-US" altLang="ko-KR" b="0" dirty="0" err="1"/>
              <a:t>ColorPoint</a:t>
            </a:r>
            <a:r>
              <a:rPr lang="ko-KR" altLang="en-US" b="0" dirty="0"/>
              <a:t>의 </a:t>
            </a:r>
            <a:r>
              <a:rPr lang="en-US" altLang="ko-KR" b="0" dirty="0" err="1"/>
              <a:t>setColor</a:t>
            </a:r>
            <a:r>
              <a:rPr lang="en-US" altLang="ko-KR" b="0" dirty="0"/>
              <a:t>() </a:t>
            </a:r>
            <a:r>
              <a:rPr lang="ko-KR" altLang="en-US" b="0" dirty="0"/>
              <a:t>호출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cp.showColorPoint</a:t>
            </a:r>
            <a:r>
              <a:rPr lang="en-US" altLang="ko-KR" b="0" dirty="0"/>
              <a:t>(); // </a:t>
            </a:r>
            <a:r>
              <a:rPr lang="ko-KR" altLang="en-US" b="0" dirty="0"/>
              <a:t>컬러와 좌표 출력</a:t>
            </a:r>
          </a:p>
          <a:p>
            <a:r>
              <a:rPr lang="en-US" altLang="ko-KR" b="0" dirty="0"/>
              <a:t>	}</a:t>
            </a:r>
          </a:p>
          <a:p>
            <a:r>
              <a:rPr lang="en-US" altLang="ko-KR" b="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416734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public 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4496507"/>
            <a:ext cx="432047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(1,2)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8636" y="4051735"/>
            <a:ext cx="416734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// Point</a:t>
            </a:r>
            <a:r>
              <a:rPr lang="ko-KR" altLang="en-US" sz="1200" dirty="0"/>
              <a:t>를 상속받은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private String color; 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public 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this.color</a:t>
            </a:r>
            <a:r>
              <a:rPr lang="en-US" altLang="ko-KR" sz="1200" dirty="0"/>
              <a:t> = color;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(color);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5-1</a:t>
            </a:r>
            <a:r>
              <a:rPr lang="ko-KR" altLang="en-US" dirty="0"/>
              <a:t>의 객체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8514528" cy="4522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5940484"/>
            <a:ext cx="3135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new </a:t>
            </a:r>
            <a:r>
              <a:rPr lang="en-US" altLang="ko-KR" sz="1600" dirty="0" err="1">
                <a:solidFill>
                  <a:srgbClr val="FF0000"/>
                </a:solidFill>
              </a:rPr>
              <a:t>ColorPoint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</a:rPr>
              <a:t>에 의해 생긴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  서브 클래스 객체에 주목</a:t>
            </a:r>
          </a:p>
        </p:txBody>
      </p:sp>
    </p:spTree>
    <p:extLst>
      <p:ext uri="{BB962C8B-B14F-4D97-AF65-F5344CB8AC3E}">
        <p14:creationId xmlns:p14="http://schemas.microsoft.com/office/powerpoint/2010/main" val="26494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서브클래스에서 슈퍼 클래스의 멤버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552728" cy="52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7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3115</TotalTime>
  <Words>1961</Words>
  <Application>Microsoft Office PowerPoint</Application>
  <PresentationFormat>화면 슬라이드 쇼(4:3)</PresentationFormat>
  <Paragraphs>347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돋움</vt:lpstr>
      <vt:lpstr>맑은 고딕</vt:lpstr>
      <vt:lpstr>Arial</vt:lpstr>
      <vt:lpstr>투명도</vt:lpstr>
      <vt:lpstr>(Intermediate) Java Programming  </vt:lpstr>
      <vt:lpstr>JAVA: Inheritance</vt:lpstr>
      <vt:lpstr>상속 (inheritance)</vt:lpstr>
      <vt:lpstr>상속의 편리한 사례</vt:lpstr>
      <vt:lpstr>객체 지향에서 상속의 장점</vt:lpstr>
      <vt:lpstr>클래스 상속과 객체</vt:lpstr>
      <vt:lpstr>예제 5-1 : 클래스 상속 만들기 - Point와 ColorPoint 클래스</vt:lpstr>
      <vt:lpstr>예제 5-1의 객체 생성</vt:lpstr>
      <vt:lpstr>서브클래스에서 슈퍼 클래스의 멤버 접근</vt:lpstr>
      <vt:lpstr>자바 상속의 특징</vt:lpstr>
      <vt:lpstr>상속과 접근 지정자 </vt:lpstr>
      <vt:lpstr>슈퍼 클래스의 멤버에 대한 서브 클래스의 접근</vt:lpstr>
      <vt:lpstr>예제 5-2: 상속 관계에 있는 클래스 간 멤버 접근</vt:lpstr>
      <vt:lpstr>JAVA: Inheritance – Constructor</vt:lpstr>
      <vt:lpstr>서브 클래스/슈퍼 클래스의 생성자 호출 및 실행 </vt:lpstr>
      <vt:lpstr>슈퍼클래스와 서브 클래스의 생성자간의 호출 및 실행 관계</vt:lpstr>
      <vt:lpstr>서브 클래스에서 슈퍼 클래스의 생성자 선택</vt:lpstr>
      <vt:lpstr>PowerPoint 프레젠테이션</vt:lpstr>
      <vt:lpstr>슈퍼 클래스에 기본 생성자가 없어 오류 난 경우</vt:lpstr>
      <vt:lpstr>PowerPoint 프레젠테이션</vt:lpstr>
      <vt:lpstr>super를 이용하여 명시적으로 슈퍼 클래스 생성자 선택</vt:lpstr>
      <vt:lpstr>super()를 이용한 사례</vt:lpstr>
      <vt:lpstr>예제 5-3 : super()를 활용한 ColorPoint 작성</vt:lpstr>
      <vt:lpstr>JAVA: Inheritance – Type Casting </vt:lpstr>
      <vt:lpstr>업캐스팅(upcasting)</vt:lpstr>
      <vt:lpstr>업캐스팅 사례</vt:lpstr>
      <vt:lpstr>다운캐스팅(downcasting)</vt:lpstr>
      <vt:lpstr>다운캐스팅 사례</vt:lpstr>
      <vt:lpstr>instanceof 연산자와 객체의 타입 판단</vt:lpstr>
      <vt:lpstr>업캐스팅 레퍼런스가 가리키는 객체는?</vt:lpstr>
      <vt:lpstr>Person 타입의 레퍼런스 person이 어떤 타입의 객체를 가리키는지 알 수 없음</vt:lpstr>
      <vt:lpstr>instanceof 사용 예</vt:lpstr>
      <vt:lpstr>예제 5-4 : instanceof 연산자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87</cp:revision>
  <dcterms:created xsi:type="dcterms:W3CDTF">2015-09-01T01:16:03Z</dcterms:created>
  <dcterms:modified xsi:type="dcterms:W3CDTF">2020-09-21T08:55:29Z</dcterms:modified>
</cp:coreProperties>
</file>