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sldIdLst>
    <p:sldId id="256" r:id="rId2"/>
    <p:sldId id="795" r:id="rId3"/>
    <p:sldId id="260" r:id="rId4"/>
    <p:sldId id="431" r:id="rId5"/>
    <p:sldId id="266" r:id="rId6"/>
    <p:sldId id="271" r:id="rId7"/>
    <p:sldId id="432" r:id="rId8"/>
    <p:sldId id="278" r:id="rId9"/>
    <p:sldId id="280" r:id="rId10"/>
    <p:sldId id="282" r:id="rId11"/>
    <p:sldId id="439" r:id="rId12"/>
    <p:sldId id="285" r:id="rId13"/>
    <p:sldId id="287" r:id="rId14"/>
    <p:sldId id="288" r:id="rId15"/>
    <p:sldId id="324" r:id="rId16"/>
    <p:sldId id="289" r:id="rId17"/>
    <p:sldId id="290" r:id="rId18"/>
    <p:sldId id="292" r:id="rId19"/>
    <p:sldId id="293" r:id="rId20"/>
    <p:sldId id="294" r:id="rId21"/>
    <p:sldId id="295" r:id="rId22"/>
    <p:sldId id="296" r:id="rId23"/>
    <p:sldId id="741" r:id="rId24"/>
    <p:sldId id="436" r:id="rId25"/>
    <p:sldId id="433" r:id="rId26"/>
    <p:sldId id="299" r:id="rId27"/>
    <p:sldId id="312" r:id="rId28"/>
    <p:sldId id="298" r:id="rId29"/>
    <p:sldId id="300" r:id="rId30"/>
    <p:sldId id="314" r:id="rId31"/>
    <p:sldId id="301" r:id="rId32"/>
    <p:sldId id="302" r:id="rId33"/>
    <p:sldId id="786" r:id="rId34"/>
    <p:sldId id="787" r:id="rId35"/>
    <p:sldId id="789" r:id="rId36"/>
    <p:sldId id="304" r:id="rId37"/>
    <p:sldId id="305" r:id="rId38"/>
    <p:sldId id="327" r:id="rId39"/>
    <p:sldId id="306" r:id="rId40"/>
    <p:sldId id="308" r:id="rId41"/>
    <p:sldId id="328" r:id="rId42"/>
    <p:sldId id="793" r:id="rId43"/>
    <p:sldId id="794" r:id="rId44"/>
    <p:sldId id="325" r:id="rId45"/>
    <p:sldId id="434" r:id="rId46"/>
    <p:sldId id="435" r:id="rId47"/>
    <p:sldId id="326" r:id="rId48"/>
    <p:sldId id="310" r:id="rId4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96" y="1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11190-B4FA-4C08-8468-21211CDAA88E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2B08B-167A-4E85-804B-FA0666C68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026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307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E8BBA85-6DD4-4B97-838A-C215DC3BDDC4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600" dirty="0"/>
              <a:t>(Intermediate)</a:t>
            </a:r>
            <a:br>
              <a:rPr lang="en-US" altLang="ko-KR" sz="3600" dirty="0"/>
            </a:br>
            <a:r>
              <a:rPr lang="en-US" altLang="ko-KR" dirty="0"/>
              <a:t>Java Programming 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4077072"/>
            <a:ext cx="7846640" cy="1180728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9. Inheritance - Polymorphism</a:t>
            </a:r>
          </a:p>
          <a:p>
            <a:pPr algn="ctr"/>
            <a:r>
              <a:rPr lang="en-US" altLang="ko-KR" dirty="0"/>
              <a:t>Chapter 5</a:t>
            </a:r>
          </a:p>
        </p:txBody>
      </p:sp>
    </p:spTree>
    <p:extLst>
      <p:ext uri="{BB962C8B-B14F-4D97-AF65-F5344CB8AC3E}">
        <p14:creationId xmlns:p14="http://schemas.microsoft.com/office/powerpoint/2010/main" val="3603975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Review: </a:t>
            </a:r>
            <a:r>
              <a:rPr lang="en-US" altLang="ko-KR" dirty="0" err="1"/>
              <a:t>instanceof</a:t>
            </a:r>
            <a:r>
              <a:rPr lang="en-US" altLang="ko-KR" dirty="0"/>
              <a:t> </a:t>
            </a:r>
            <a:r>
              <a:rPr lang="ko-KR" altLang="en-US" dirty="0"/>
              <a:t>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업캐스팅된</a:t>
            </a:r>
            <a:r>
              <a:rPr lang="ko-KR" altLang="en-US" dirty="0"/>
              <a:t> </a:t>
            </a:r>
            <a:r>
              <a:rPr lang="ko-KR" altLang="en-US" dirty="0" err="1"/>
              <a:t>레퍼런스로</a:t>
            </a:r>
            <a:r>
              <a:rPr lang="ko-KR" altLang="en-US" dirty="0"/>
              <a:t> 객체의 타입 판단 어려움</a:t>
            </a:r>
            <a:endParaRPr lang="en-US" altLang="ko-KR" dirty="0"/>
          </a:p>
          <a:p>
            <a:pPr lvl="1"/>
            <a:r>
              <a:rPr lang="ko-KR" altLang="en-US" dirty="0"/>
              <a:t>슈퍼 클래스는 여러 서브 클래스에 상속되기 때문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sz="1400" dirty="0"/>
              <a:t>'</a:t>
            </a:r>
            <a:r>
              <a:rPr lang="ko-KR" altLang="en-US" dirty="0"/>
              <a:t>생물</a:t>
            </a:r>
            <a:r>
              <a:rPr lang="en-US" altLang="ko-KR" sz="1400" dirty="0"/>
              <a:t>' </a:t>
            </a:r>
            <a:r>
              <a:rPr lang="ko-KR" altLang="en-US" dirty="0"/>
              <a:t>팻말</a:t>
            </a:r>
            <a:r>
              <a:rPr lang="en-US" altLang="ko-KR" sz="1400" dirty="0"/>
              <a:t>(</a:t>
            </a:r>
            <a:r>
              <a:rPr lang="ko-KR" altLang="en-US" dirty="0" err="1"/>
              <a:t>레퍼런스</a:t>
            </a:r>
            <a:r>
              <a:rPr lang="en-US" altLang="ko-KR" sz="1400" dirty="0"/>
              <a:t>)</a:t>
            </a:r>
            <a:r>
              <a:rPr lang="ko-KR" altLang="en-US" dirty="0"/>
              <a:t>이 가리키는 박스에 들어 있는 객체의 타입이 사람인지</a:t>
            </a:r>
            <a:r>
              <a:rPr lang="en-US" altLang="ko-KR" dirty="0"/>
              <a:t>, </a:t>
            </a:r>
            <a:r>
              <a:rPr lang="ko-KR" altLang="en-US" dirty="0"/>
              <a:t>동물인지 팻말만 보고서는 알 수 없음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instanceof</a:t>
            </a:r>
            <a:r>
              <a:rPr lang="en-US" altLang="ko-KR" dirty="0"/>
              <a:t> </a:t>
            </a:r>
            <a:r>
              <a:rPr lang="ko-KR" altLang="en-US" dirty="0"/>
              <a:t>연산자</a:t>
            </a:r>
            <a:endParaRPr lang="en-US" altLang="ko-KR" dirty="0"/>
          </a:p>
          <a:p>
            <a:pPr lvl="1"/>
            <a:r>
              <a:rPr lang="ko-KR" altLang="en-US" dirty="0" err="1"/>
              <a:t>레퍼런스가</a:t>
            </a:r>
            <a:r>
              <a:rPr lang="ko-KR" altLang="en-US" dirty="0"/>
              <a:t> 가리키는 객체의 타입 식별을 위해 사용</a:t>
            </a:r>
            <a:endParaRPr lang="en-US" altLang="ko-KR" dirty="0"/>
          </a:p>
          <a:p>
            <a:pPr lvl="1"/>
            <a:r>
              <a:rPr lang="ko-KR" altLang="en-US" dirty="0"/>
              <a:t>사용법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411760" y="4581128"/>
            <a:ext cx="3816424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객체레퍼런스</a:t>
            </a:r>
            <a:r>
              <a:rPr lang="ko-KR" altLang="en-US" sz="1600" dirty="0"/>
              <a:t> </a:t>
            </a:r>
            <a:r>
              <a:rPr lang="en-US" altLang="ko-KR" sz="1600" b="1" dirty="0" err="1"/>
              <a:t>instanceof</a:t>
            </a:r>
            <a:r>
              <a:rPr lang="en-US" altLang="ko-KR" sz="1600" dirty="0"/>
              <a:t> </a:t>
            </a:r>
            <a:r>
              <a:rPr lang="ko-KR" altLang="en-US" sz="1600" dirty="0"/>
              <a:t>클래스타입</a:t>
            </a:r>
            <a:endParaRPr lang="en-US" altLang="ko-KR" sz="1600" dirty="0"/>
          </a:p>
        </p:txBody>
      </p:sp>
      <p:sp>
        <p:nvSpPr>
          <p:cNvPr id="8" name="직사각형 7"/>
          <p:cNvSpPr/>
          <p:nvPr/>
        </p:nvSpPr>
        <p:spPr>
          <a:xfrm>
            <a:off x="2411760" y="5038873"/>
            <a:ext cx="33137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/>
              <a:t>연산의 결과 </a:t>
            </a:r>
            <a:r>
              <a:rPr lang="en-US" altLang="ko-KR" sz="1600" dirty="0"/>
              <a:t>: true/false</a:t>
            </a:r>
            <a:r>
              <a:rPr lang="ko-KR" altLang="en-US" sz="1600" dirty="0"/>
              <a:t>의 불린 값</a:t>
            </a:r>
          </a:p>
        </p:txBody>
      </p:sp>
    </p:spTree>
    <p:extLst>
      <p:ext uri="{BB962C8B-B14F-4D97-AF65-F5344CB8AC3E}">
        <p14:creationId xmlns:p14="http://schemas.microsoft.com/office/powerpoint/2010/main" val="309866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72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JAVA:</a:t>
            </a:r>
            <a:br>
              <a:rPr lang="en-US" altLang="ko-KR" sz="36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en-US" altLang="ko-KR" sz="36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Inheritance – Overriding </a:t>
            </a:r>
            <a:endParaRPr lang="ko-KR" altLang="en-US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60171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50168"/>
            <a:ext cx="8229600" cy="990600"/>
          </a:xfrm>
        </p:spPr>
        <p:txBody>
          <a:bodyPr/>
          <a:lstStyle/>
          <a:p>
            <a:r>
              <a:rPr lang="ko-KR" altLang="en-US" dirty="0"/>
              <a:t>메소드 </a:t>
            </a:r>
            <a:r>
              <a:rPr lang="ko-KR" altLang="en-US" dirty="0" err="1"/>
              <a:t>오버라이딩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2448272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ko-KR" altLang="en-US" dirty="0" err="1"/>
              <a:t>오버라이딩</a:t>
            </a:r>
            <a:r>
              <a:rPr lang="en-US" altLang="ko-KR" dirty="0"/>
              <a:t>(Method Overriding)</a:t>
            </a:r>
          </a:p>
          <a:p>
            <a:pPr lvl="1"/>
            <a:r>
              <a:rPr lang="ko-KR" altLang="en-US" dirty="0"/>
              <a:t>슈퍼 클래스의 </a:t>
            </a:r>
            <a:r>
              <a:rPr lang="ko-KR" altLang="en-US" dirty="0" err="1"/>
              <a:t>메소드를</a:t>
            </a:r>
            <a:r>
              <a:rPr lang="ko-KR" altLang="en-US" dirty="0"/>
              <a:t> 서브 클래스에서 재정의</a:t>
            </a:r>
            <a:endParaRPr lang="en-US" altLang="ko-KR" dirty="0"/>
          </a:p>
          <a:p>
            <a:pPr lvl="2"/>
            <a:r>
              <a:rPr lang="ko-KR" altLang="en-US" dirty="0"/>
              <a:t>슈퍼 클래스 </a:t>
            </a:r>
            <a:r>
              <a:rPr lang="ko-KR" altLang="en-US" dirty="0" err="1"/>
              <a:t>메소드의</a:t>
            </a:r>
            <a:r>
              <a:rPr lang="ko-KR" altLang="en-US" dirty="0"/>
              <a:t> 이름</a:t>
            </a:r>
            <a:r>
              <a:rPr lang="en-US" altLang="ko-KR" dirty="0"/>
              <a:t>, </a:t>
            </a:r>
            <a:r>
              <a:rPr lang="ko-KR" altLang="en-US" dirty="0"/>
              <a:t>매개변수 타입 및 개수</a:t>
            </a:r>
            <a:r>
              <a:rPr lang="en-US" altLang="ko-KR" dirty="0"/>
              <a:t>, </a:t>
            </a:r>
            <a:r>
              <a:rPr lang="ko-KR" altLang="en-US" dirty="0"/>
              <a:t>리턴 타입 등 모든 것 동일하게 작성</a:t>
            </a:r>
            <a:endParaRPr lang="en-US" altLang="ko-KR" dirty="0"/>
          </a:p>
          <a:p>
            <a:pPr lvl="1"/>
            <a:r>
              <a:rPr lang="ko-KR" altLang="en-US" dirty="0" err="1"/>
              <a:t>메소드</a:t>
            </a:r>
            <a:r>
              <a:rPr lang="ko-KR" altLang="en-US" dirty="0"/>
              <a:t> 무시하기</a:t>
            </a:r>
            <a:r>
              <a:rPr lang="en-US" altLang="ko-KR" dirty="0"/>
              <a:t>, </a:t>
            </a:r>
            <a:r>
              <a:rPr lang="ko-KR" altLang="en-US" dirty="0"/>
              <a:t>덮어쓰기로 번역되기도 함</a:t>
            </a:r>
            <a:endParaRPr lang="en-US" altLang="ko-KR" dirty="0"/>
          </a:p>
          <a:p>
            <a:pPr lvl="1"/>
            <a:r>
              <a:rPr lang="ko-KR" altLang="en-US" dirty="0"/>
              <a:t>동적 바인딩 발생</a:t>
            </a:r>
            <a:endParaRPr lang="en-US" altLang="ko-KR" dirty="0"/>
          </a:p>
          <a:p>
            <a:pPr lvl="2"/>
            <a:r>
              <a:rPr lang="ko-KR" altLang="en-US" dirty="0"/>
              <a:t>서브 클래스에 </a:t>
            </a:r>
            <a:r>
              <a:rPr lang="ko-KR" altLang="en-US" dirty="0" err="1"/>
              <a:t>오버라이딩된</a:t>
            </a:r>
            <a:r>
              <a:rPr lang="ko-KR" altLang="en-US" dirty="0"/>
              <a:t> </a:t>
            </a:r>
            <a:r>
              <a:rPr lang="ko-KR" altLang="en-US" dirty="0" err="1"/>
              <a:t>메소드가</a:t>
            </a:r>
            <a:r>
              <a:rPr lang="ko-KR" altLang="en-US" dirty="0"/>
              <a:t> 무조건 실행되는 동적 바인딩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3933056"/>
            <a:ext cx="6264696" cy="249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623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ko-KR" altLang="en-US" dirty="0" err="1"/>
              <a:t>오버라이딩</a:t>
            </a:r>
            <a:r>
              <a:rPr lang="ko-KR" altLang="en-US" dirty="0"/>
              <a:t> 사례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204864"/>
            <a:ext cx="8561070" cy="27813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55576" y="1484784"/>
            <a:ext cx="82089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+mn-ea"/>
              </a:rPr>
              <a:t>Shape </a:t>
            </a:r>
            <a:r>
              <a:rPr lang="ko-KR" altLang="en-US" sz="1600" dirty="0">
                <a:latin typeface="+mn-ea"/>
              </a:rPr>
              <a:t>클래스의 </a:t>
            </a:r>
            <a:r>
              <a:rPr lang="en-US" altLang="ko-KR" sz="1600" dirty="0">
                <a:latin typeface="+mn-ea"/>
              </a:rPr>
              <a:t>draw() </a:t>
            </a:r>
            <a:r>
              <a:rPr lang="ko-KR" altLang="en-US" sz="1600" dirty="0" err="1">
                <a:latin typeface="+mn-ea"/>
              </a:rPr>
              <a:t>메소드를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Line, </a:t>
            </a:r>
            <a:r>
              <a:rPr lang="en-US" altLang="ko-KR" sz="1600" dirty="0" err="1">
                <a:latin typeface="+mn-ea"/>
              </a:rPr>
              <a:t>Rect</a:t>
            </a:r>
            <a:r>
              <a:rPr lang="en-US" altLang="ko-KR" sz="1600" dirty="0">
                <a:latin typeface="+mn-ea"/>
              </a:rPr>
              <a:t>, Circle </a:t>
            </a:r>
            <a:r>
              <a:rPr lang="ko-KR" altLang="en-US" sz="1600" dirty="0">
                <a:latin typeface="+mn-ea"/>
              </a:rPr>
              <a:t>클래스에서 각각 </a:t>
            </a:r>
            <a:r>
              <a:rPr lang="ko-KR" altLang="en-US" sz="1600" dirty="0" err="1">
                <a:latin typeface="+mn-ea"/>
              </a:rPr>
              <a:t>오버라이딩한</a:t>
            </a:r>
            <a:r>
              <a:rPr lang="ko-KR" altLang="en-US" sz="1600" dirty="0">
                <a:latin typeface="+mn-ea"/>
              </a:rPr>
              <a:t> 사례</a:t>
            </a:r>
          </a:p>
        </p:txBody>
      </p:sp>
    </p:spTree>
    <p:extLst>
      <p:ext uri="{BB962C8B-B14F-4D97-AF65-F5344CB8AC3E}">
        <p14:creationId xmlns:p14="http://schemas.microsoft.com/office/powerpoint/2010/main" val="4098504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오버라이딩에</a:t>
            </a:r>
            <a:r>
              <a:rPr lang="ko-KR" altLang="en-US" dirty="0"/>
              <a:t> 의해 서브 클래스의 </a:t>
            </a:r>
            <a:r>
              <a:rPr lang="ko-KR" altLang="en-US" dirty="0" err="1"/>
              <a:t>메소드</a:t>
            </a:r>
            <a:r>
              <a:rPr lang="ko-KR" altLang="en-US" dirty="0"/>
              <a:t> 호출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556792"/>
            <a:ext cx="6912768" cy="446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966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오버라이딩의</a:t>
            </a:r>
            <a:r>
              <a:rPr lang="ko-KR" altLang="en-US" dirty="0"/>
              <a:t> 목적</a:t>
            </a:r>
            <a:r>
              <a:rPr lang="en-US" altLang="ko-KR" dirty="0"/>
              <a:t>, </a:t>
            </a:r>
            <a:r>
              <a:rPr lang="ko-KR" altLang="en-US" dirty="0" err="1"/>
              <a:t>다형성</a:t>
            </a:r>
            <a:r>
              <a:rPr lang="ko-KR" altLang="en-US" dirty="0"/>
              <a:t> 실현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오버라이딩</a:t>
            </a:r>
            <a:endParaRPr lang="en-US" altLang="ko-KR" dirty="0"/>
          </a:p>
          <a:p>
            <a:pPr lvl="1"/>
            <a:r>
              <a:rPr lang="ko-KR" altLang="en-US" dirty="0" err="1"/>
              <a:t>수퍼</a:t>
            </a:r>
            <a:r>
              <a:rPr lang="ko-KR" altLang="en-US" dirty="0"/>
              <a:t> 클래스에 선언된 </a:t>
            </a:r>
            <a:r>
              <a:rPr lang="ko-KR" altLang="en-US" dirty="0" err="1"/>
              <a:t>메소드를</a:t>
            </a:r>
            <a:r>
              <a:rPr lang="en-US" altLang="ko-KR" dirty="0"/>
              <a:t>, </a:t>
            </a:r>
            <a:r>
              <a:rPr lang="ko-KR" altLang="en-US" dirty="0"/>
              <a:t>각 서브 클래스들이 자신만의 내용으로 새로 구현하는 기능</a:t>
            </a:r>
            <a:endParaRPr lang="en-US" altLang="ko-KR" dirty="0"/>
          </a:p>
          <a:p>
            <a:pPr lvl="1"/>
            <a:r>
              <a:rPr lang="ko-KR" altLang="en-US" dirty="0"/>
              <a:t>상속을 통해 </a:t>
            </a:r>
            <a:r>
              <a:rPr lang="en-US" altLang="ko-KR" sz="2000" dirty="0"/>
              <a:t>'</a:t>
            </a:r>
            <a:r>
              <a:rPr lang="ko-KR" altLang="en-US" dirty="0"/>
              <a:t>하나의 인터페이스</a:t>
            </a:r>
            <a:r>
              <a:rPr lang="en-US" altLang="ko-KR" sz="2000" dirty="0"/>
              <a:t>(</a:t>
            </a:r>
            <a:r>
              <a:rPr lang="ko-KR" altLang="en-US" dirty="0"/>
              <a:t>같은 이름</a:t>
            </a:r>
            <a:r>
              <a:rPr lang="en-US" altLang="ko-KR" sz="2000" dirty="0"/>
              <a:t>)</a:t>
            </a:r>
            <a:r>
              <a:rPr lang="ko-KR" altLang="en-US" dirty="0"/>
              <a:t>에 서로 다른 내용 구현</a:t>
            </a:r>
            <a:r>
              <a:rPr lang="en-US" altLang="ko-KR" sz="2000" dirty="0"/>
              <a:t>'</a:t>
            </a:r>
            <a:r>
              <a:rPr lang="ko-KR" altLang="en-US" dirty="0"/>
              <a:t>이라는 객체 지향의 </a:t>
            </a:r>
            <a:r>
              <a:rPr lang="ko-KR" altLang="en-US" dirty="0" err="1"/>
              <a:t>다형성</a:t>
            </a:r>
            <a:r>
              <a:rPr lang="ko-KR" altLang="en-US" dirty="0"/>
              <a:t> 실현</a:t>
            </a:r>
            <a:endParaRPr lang="en-US" altLang="ko-KR" dirty="0"/>
          </a:p>
          <a:p>
            <a:pPr lvl="2"/>
            <a:r>
              <a:rPr lang="en-US" altLang="ko-KR" dirty="0"/>
              <a:t>Line </a:t>
            </a:r>
            <a:r>
              <a:rPr lang="ko-KR" altLang="en-US" dirty="0"/>
              <a:t>클래스에서 </a:t>
            </a:r>
            <a:r>
              <a:rPr lang="en-US" altLang="ko-KR" dirty="0"/>
              <a:t>draw()</a:t>
            </a:r>
            <a:r>
              <a:rPr lang="ko-KR" altLang="en-US" dirty="0"/>
              <a:t>는 선을 그리고</a:t>
            </a:r>
            <a:endParaRPr lang="en-US" altLang="ko-KR" dirty="0"/>
          </a:p>
          <a:p>
            <a:pPr lvl="2"/>
            <a:r>
              <a:rPr lang="en-US" altLang="ko-KR" dirty="0"/>
              <a:t>Circle </a:t>
            </a:r>
            <a:r>
              <a:rPr lang="ko-KR" altLang="en-US" dirty="0"/>
              <a:t>클래스에서 </a:t>
            </a:r>
            <a:r>
              <a:rPr lang="en-US" altLang="ko-KR" dirty="0"/>
              <a:t>draw()</a:t>
            </a:r>
            <a:r>
              <a:rPr lang="ko-KR" altLang="en-US" dirty="0"/>
              <a:t>는 원을 그리고</a:t>
            </a:r>
            <a:endParaRPr lang="en-US" altLang="ko-KR" dirty="0"/>
          </a:p>
          <a:p>
            <a:pPr lvl="2"/>
            <a:r>
              <a:rPr lang="en-US" altLang="ko-KR" dirty="0" err="1"/>
              <a:t>Rect</a:t>
            </a:r>
            <a:r>
              <a:rPr lang="en-US" altLang="ko-KR" dirty="0"/>
              <a:t> </a:t>
            </a:r>
            <a:r>
              <a:rPr lang="ko-KR" altLang="en-US" dirty="0"/>
              <a:t>클래스에서 </a:t>
            </a:r>
            <a:r>
              <a:rPr lang="en-US" altLang="ko-KR" dirty="0"/>
              <a:t>draw()</a:t>
            </a:r>
            <a:r>
              <a:rPr lang="ko-KR" altLang="en-US" dirty="0"/>
              <a:t>는 사각형 그리고</a:t>
            </a:r>
            <a:endParaRPr lang="en-US" altLang="ko-KR" dirty="0"/>
          </a:p>
          <a:p>
            <a:r>
              <a:rPr lang="ko-KR" altLang="en-US" dirty="0" err="1"/>
              <a:t>오버라이딩은</a:t>
            </a:r>
            <a:r>
              <a:rPr lang="ko-KR" altLang="en-US" dirty="0"/>
              <a:t> 실행 시간 </a:t>
            </a:r>
            <a:r>
              <a:rPr lang="ko-KR" altLang="en-US" dirty="0" err="1"/>
              <a:t>다형성</a:t>
            </a:r>
            <a:r>
              <a:rPr lang="ko-KR" altLang="en-US" dirty="0"/>
              <a:t> 실현</a:t>
            </a:r>
            <a:endParaRPr lang="en-US" altLang="ko-KR" dirty="0"/>
          </a:p>
          <a:p>
            <a:pPr lvl="1"/>
            <a:r>
              <a:rPr lang="ko-KR" altLang="en-US" dirty="0"/>
              <a:t>동적 바인딩을 통해 실행 중에 </a:t>
            </a:r>
            <a:r>
              <a:rPr lang="ko-KR" altLang="en-US" dirty="0" err="1"/>
              <a:t>다형성</a:t>
            </a:r>
            <a:r>
              <a:rPr lang="ko-KR" altLang="en-US" dirty="0"/>
              <a:t> 실현</a:t>
            </a:r>
            <a:endParaRPr lang="en-US" altLang="ko-KR" dirty="0"/>
          </a:p>
          <a:p>
            <a:pPr lvl="2"/>
            <a:r>
              <a:rPr lang="ko-KR" altLang="en-US" dirty="0"/>
              <a:t>오버로딩은 컴파일 타임 </a:t>
            </a:r>
            <a:r>
              <a:rPr lang="ko-KR" altLang="en-US" dirty="0" err="1"/>
              <a:t>다형성</a:t>
            </a:r>
            <a:r>
              <a:rPr lang="ko-KR" altLang="en-US" dirty="0"/>
              <a:t> 실현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3901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5-5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ko-KR" altLang="en-US" dirty="0" err="1"/>
              <a:t>오버라이딩으로</a:t>
            </a:r>
            <a:r>
              <a:rPr lang="ko-KR" altLang="en-US" dirty="0"/>
              <a:t> </a:t>
            </a:r>
            <a:r>
              <a:rPr lang="ko-KR" altLang="en-US" dirty="0" err="1"/>
              <a:t>다형성</a:t>
            </a:r>
            <a:r>
              <a:rPr lang="ko-KR" altLang="en-US" dirty="0"/>
              <a:t> 실현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51520" y="1412776"/>
            <a:ext cx="3384376" cy="5078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/>
              <a:t>class Shape </a:t>
            </a:r>
            <a:r>
              <a:rPr lang="en-US" altLang="ko-KR" sz="1200" dirty="0"/>
              <a:t>{ // </a:t>
            </a:r>
            <a:r>
              <a:rPr lang="ko-KR" altLang="en-US" sz="1200" dirty="0"/>
              <a:t>슈퍼 클래스</a:t>
            </a:r>
          </a:p>
          <a:p>
            <a:pPr defTabSz="180000"/>
            <a:r>
              <a:rPr lang="en-US" altLang="ko-KR" sz="1200" dirty="0"/>
              <a:t>	public Shape next; 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public Shape() { next = null; }</a:t>
            </a:r>
            <a:endParaRPr lang="ko-KR" altLang="en-US" sz="1200" dirty="0"/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public void </a:t>
            </a:r>
            <a:r>
              <a:rPr lang="en-US" altLang="ko-KR" sz="1200" b="1" dirty="0"/>
              <a:t>draw()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("Shape");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class Line extends Shape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public void </a:t>
            </a:r>
            <a:r>
              <a:rPr lang="en-US" altLang="ko-KR" sz="1200" b="1" dirty="0"/>
              <a:t>draw() </a:t>
            </a:r>
            <a:r>
              <a:rPr lang="en-US" altLang="ko-KR" sz="1200" dirty="0"/>
              <a:t>{ // </a:t>
            </a:r>
            <a:r>
              <a:rPr lang="ko-KR" altLang="en-US" sz="1200" dirty="0" err="1"/>
              <a:t>메소드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오버라이딩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("Line");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class </a:t>
            </a:r>
            <a:r>
              <a:rPr lang="en-US" altLang="ko-KR" sz="1200" b="1" dirty="0" err="1"/>
              <a:t>Rect</a:t>
            </a:r>
            <a:r>
              <a:rPr lang="en-US" altLang="ko-KR" sz="1200" b="1" dirty="0"/>
              <a:t> extends Shape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public void </a:t>
            </a:r>
            <a:r>
              <a:rPr lang="en-US" altLang="ko-KR" sz="1200" b="1" dirty="0"/>
              <a:t>draw() </a:t>
            </a:r>
            <a:r>
              <a:rPr lang="en-US" altLang="ko-KR" sz="1200" dirty="0"/>
              <a:t>{ // </a:t>
            </a:r>
            <a:r>
              <a:rPr lang="ko-KR" altLang="en-US" sz="1200" dirty="0" err="1"/>
              <a:t>메소드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오버라이딩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Rect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class Circle extends Shape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public void </a:t>
            </a:r>
            <a:r>
              <a:rPr lang="en-US" altLang="ko-KR" sz="1200" b="1" dirty="0"/>
              <a:t>draw()</a:t>
            </a:r>
            <a:r>
              <a:rPr lang="en-US" altLang="ko-KR" sz="1200" dirty="0"/>
              <a:t> { // </a:t>
            </a:r>
            <a:r>
              <a:rPr lang="ko-KR" altLang="en-US" sz="1200" dirty="0" err="1"/>
              <a:t>메소드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오버라이딩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("Circle");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786174" y="1412778"/>
            <a:ext cx="5250322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MethodOverridingEx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/>
              <a:t>	static void paint(Shape p)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p.draw</a:t>
            </a:r>
            <a:r>
              <a:rPr lang="en-US" altLang="ko-KR" sz="1200" b="1" dirty="0"/>
              <a:t>();</a:t>
            </a:r>
            <a:r>
              <a:rPr lang="en-US" altLang="ko-KR" sz="1200" dirty="0"/>
              <a:t> // p</a:t>
            </a:r>
            <a:r>
              <a:rPr lang="ko-KR" altLang="en-US" sz="1200" dirty="0"/>
              <a:t>가 가리키는 객체 내에 </a:t>
            </a:r>
            <a:r>
              <a:rPr lang="ko-KR" altLang="en-US" sz="1200" dirty="0" err="1"/>
              <a:t>오버라이딩된</a:t>
            </a:r>
            <a:r>
              <a:rPr lang="ko-KR" altLang="en-US" sz="1200" dirty="0"/>
              <a:t> </a:t>
            </a:r>
            <a:r>
              <a:rPr lang="en-US" altLang="ko-KR" sz="1200" dirty="0"/>
              <a:t>draw() </a:t>
            </a:r>
            <a:r>
              <a:rPr lang="ko-KR" altLang="en-US" sz="1200" dirty="0"/>
              <a:t>호출</a:t>
            </a:r>
            <a:r>
              <a:rPr lang="en-US" altLang="ko-KR" sz="1200" dirty="0"/>
              <a:t>. </a:t>
            </a:r>
          </a:p>
          <a:p>
            <a:pPr defTabSz="180000"/>
            <a:r>
              <a:rPr lang="en-US" altLang="ko-KR" sz="1200" dirty="0"/>
              <a:t>					  // </a:t>
            </a:r>
            <a:r>
              <a:rPr lang="ko-KR" altLang="en-US" sz="1200" dirty="0"/>
              <a:t>동적 바인딩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	Line </a:t>
            </a:r>
            <a:r>
              <a:rPr lang="en-US" altLang="ko-KR" sz="1200" dirty="0" err="1"/>
              <a:t>line</a:t>
            </a:r>
            <a:r>
              <a:rPr lang="en-US" altLang="ko-KR" sz="1200" dirty="0"/>
              <a:t> = new Line();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/>
              <a:t>paint(line); </a:t>
            </a:r>
            <a:endParaRPr lang="ko-KR" altLang="en-US" sz="1200" b="1" dirty="0"/>
          </a:p>
          <a:p>
            <a:pPr defTabSz="180000"/>
            <a:r>
              <a:rPr lang="en-US" altLang="ko-KR" sz="1200" b="1" dirty="0"/>
              <a:t>		paint(new Shape()); </a:t>
            </a:r>
            <a:endParaRPr lang="ko-KR" altLang="en-US" sz="1200" b="1" dirty="0"/>
          </a:p>
          <a:p>
            <a:pPr defTabSz="180000"/>
            <a:r>
              <a:rPr lang="en-US" altLang="ko-KR" sz="1200" b="1" dirty="0"/>
              <a:t>		paint(new Line()); </a:t>
            </a:r>
            <a:endParaRPr lang="ko-KR" altLang="en-US" sz="1200" b="1" dirty="0"/>
          </a:p>
          <a:p>
            <a:pPr defTabSz="180000"/>
            <a:r>
              <a:rPr lang="en-US" altLang="ko-KR" sz="1200" b="1" dirty="0"/>
              <a:t>		paint(new </a:t>
            </a:r>
            <a:r>
              <a:rPr lang="en-US" altLang="ko-KR" sz="1200" b="1" dirty="0" err="1"/>
              <a:t>Rect</a:t>
            </a:r>
            <a:r>
              <a:rPr lang="en-US" altLang="ko-KR" sz="1200" b="1" dirty="0"/>
              <a:t>()); </a:t>
            </a:r>
          </a:p>
          <a:p>
            <a:pPr defTabSz="180000"/>
            <a:r>
              <a:rPr lang="en-US" altLang="ko-KR" sz="1200" b="1" dirty="0"/>
              <a:t>		paint(new Circle()); </a:t>
            </a:r>
            <a:endParaRPr lang="ko-KR" altLang="en-US" sz="1200" b="1" dirty="0"/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760186" y="4365104"/>
            <a:ext cx="5178313" cy="1015663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Line</a:t>
            </a:r>
          </a:p>
          <a:p>
            <a:r>
              <a:rPr lang="en-US" altLang="ko-KR" sz="1200" dirty="0"/>
              <a:t>Shape</a:t>
            </a:r>
          </a:p>
          <a:p>
            <a:r>
              <a:rPr lang="en-US" altLang="ko-KR" sz="1200" dirty="0"/>
              <a:t>Line</a:t>
            </a:r>
          </a:p>
          <a:p>
            <a:r>
              <a:rPr lang="en-US" altLang="ko-KR" sz="1200" dirty="0" err="1"/>
              <a:t>Rect</a:t>
            </a:r>
            <a:endParaRPr lang="en-US" altLang="ko-KR" sz="1200" dirty="0"/>
          </a:p>
          <a:p>
            <a:r>
              <a:rPr lang="en-US" altLang="ko-KR" sz="1200" dirty="0"/>
              <a:t>Circle</a:t>
            </a:r>
          </a:p>
        </p:txBody>
      </p:sp>
    </p:spTree>
    <p:extLst>
      <p:ext uri="{BB962C8B-B14F-4D97-AF65-F5344CB8AC3E}">
        <p14:creationId xmlns:p14="http://schemas.microsoft.com/office/powerpoint/2010/main" val="1104110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429860"/>
            <a:ext cx="6264696" cy="599828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108" name="제목 1"/>
          <p:cNvSpPr>
            <a:spLocks noGrp="1"/>
          </p:cNvSpPr>
          <p:nvPr>
            <p:ph type="title" idx="4294967295"/>
          </p:nvPr>
        </p:nvSpPr>
        <p:spPr>
          <a:xfrm>
            <a:off x="107504" y="476672"/>
            <a:ext cx="2016224" cy="720080"/>
          </a:xfrm>
        </p:spPr>
        <p:txBody>
          <a:bodyPr>
            <a:noAutofit/>
          </a:bodyPr>
          <a:lstStyle/>
          <a:p>
            <a:r>
              <a:rPr lang="ko-KR" altLang="en-US" sz="2000" dirty="0"/>
              <a:t>예제 실행</a:t>
            </a:r>
            <a:br>
              <a:rPr lang="en-US" altLang="ko-KR" sz="2000" dirty="0"/>
            </a:br>
            <a:r>
              <a:rPr lang="ko-KR" altLang="en-US" sz="2000" dirty="0"/>
              <a:t>과정</a:t>
            </a:r>
          </a:p>
        </p:txBody>
      </p:sp>
    </p:spTree>
    <p:extLst>
      <p:ext uri="{BB962C8B-B14F-4D97-AF65-F5344CB8AC3E}">
        <p14:creationId xmlns:p14="http://schemas.microsoft.com/office/powerpoint/2010/main" val="3992023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058" y="4456282"/>
            <a:ext cx="6318226" cy="2260891"/>
          </a:xfrm>
          <a:prstGeom prst="rect">
            <a:avLst/>
          </a:prstGeom>
        </p:spPr>
      </p:pic>
      <p:sp>
        <p:nvSpPr>
          <p:cNvPr id="37" name="슬라이드 번호 개체 틀 3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260350"/>
            <a:ext cx="8153400" cy="990600"/>
          </a:xfrm>
        </p:spPr>
        <p:txBody>
          <a:bodyPr/>
          <a:lstStyle/>
          <a:p>
            <a:r>
              <a:rPr lang="ko-KR" altLang="en-US" dirty="0" err="1"/>
              <a:t>오버라이딩</a:t>
            </a:r>
            <a:r>
              <a:rPr lang="ko-KR" altLang="en-US" dirty="0"/>
              <a:t> 활용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33165" y="191552"/>
            <a:ext cx="3786835" cy="4339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>
            <a:defPPr>
              <a:defRPr lang="ko-KR"/>
            </a:defPPr>
            <a:lvl1pPr defTabSz="180000">
              <a:defRPr sz="1200" b="1"/>
            </a:lvl1pPr>
          </a:lstStyle>
          <a:p>
            <a:r>
              <a:rPr lang="en-US" altLang="ko-KR" b="0" dirty="0"/>
              <a:t>// </a:t>
            </a:r>
            <a:r>
              <a:rPr lang="ko-KR" altLang="en-US" b="0" dirty="0"/>
              <a:t>예제 </a:t>
            </a:r>
            <a:r>
              <a:rPr lang="en-US" altLang="ko-KR" b="0" dirty="0"/>
              <a:t>5-5</a:t>
            </a:r>
            <a:r>
              <a:rPr lang="ko-KR" altLang="en-US" b="0" dirty="0"/>
              <a:t>의 </a:t>
            </a:r>
            <a:r>
              <a:rPr lang="en-US" altLang="ko-KR" b="0" dirty="0"/>
              <a:t>Shape, Line, </a:t>
            </a:r>
            <a:r>
              <a:rPr lang="en-US" altLang="ko-KR" b="0" dirty="0" err="1"/>
              <a:t>Rect</a:t>
            </a:r>
            <a:r>
              <a:rPr lang="en-US" altLang="ko-KR" b="0" dirty="0"/>
              <a:t>, Circle </a:t>
            </a:r>
            <a:r>
              <a:rPr lang="ko-KR" altLang="en-US" b="0" dirty="0"/>
              <a:t>클래스 활용</a:t>
            </a:r>
          </a:p>
          <a:p>
            <a:r>
              <a:rPr lang="en-US" altLang="ko-KR" b="0" dirty="0"/>
              <a:t>public class </a:t>
            </a:r>
            <a:r>
              <a:rPr lang="en-US" altLang="ko-KR" b="0" dirty="0" err="1"/>
              <a:t>UsingOverride</a:t>
            </a:r>
            <a:r>
              <a:rPr lang="en-US" altLang="ko-KR" b="0" dirty="0"/>
              <a:t> {</a:t>
            </a:r>
          </a:p>
          <a:p>
            <a:r>
              <a:rPr lang="en-US" altLang="ko-KR" b="0" dirty="0"/>
              <a:t>	public static void main(String [] </a:t>
            </a:r>
            <a:r>
              <a:rPr lang="en-US" altLang="ko-KR" b="0" dirty="0" err="1"/>
              <a:t>args</a:t>
            </a:r>
            <a:r>
              <a:rPr lang="en-US" altLang="ko-KR" b="0" dirty="0"/>
              <a:t>) {</a:t>
            </a:r>
          </a:p>
          <a:p>
            <a:r>
              <a:rPr lang="en-US" altLang="ko-KR" b="0" dirty="0"/>
              <a:t>		Shape start, last, </a:t>
            </a:r>
            <a:r>
              <a:rPr lang="en-US" altLang="ko-KR" b="0" dirty="0" err="1"/>
              <a:t>obj</a:t>
            </a:r>
            <a:r>
              <a:rPr lang="en-US" altLang="ko-KR" b="0" dirty="0"/>
              <a:t>;</a:t>
            </a:r>
          </a:p>
          <a:p>
            <a:r>
              <a:rPr lang="en-US" altLang="ko-KR" b="0" dirty="0"/>
              <a:t>		// </a:t>
            </a:r>
            <a:r>
              <a:rPr lang="ko-KR" altLang="en-US" b="0" dirty="0" err="1"/>
              <a:t>링크드</a:t>
            </a:r>
            <a:r>
              <a:rPr lang="ko-KR" altLang="en-US" b="0" dirty="0"/>
              <a:t> 리스트로 도형 생성하여 연결</a:t>
            </a:r>
          </a:p>
          <a:p>
            <a:r>
              <a:rPr lang="en-US" altLang="ko-KR" b="0" dirty="0"/>
              <a:t>		</a:t>
            </a:r>
            <a:r>
              <a:rPr lang="en-US" altLang="ko-KR" dirty="0"/>
              <a:t>start = new Line()</a:t>
            </a:r>
            <a:r>
              <a:rPr lang="en-US" altLang="ko-KR" b="0" dirty="0"/>
              <a:t>; // Line </a:t>
            </a:r>
            <a:r>
              <a:rPr lang="ko-KR" altLang="en-US" b="0" dirty="0"/>
              <a:t>객체 연결</a:t>
            </a:r>
          </a:p>
          <a:p>
            <a:r>
              <a:rPr lang="en-US" altLang="ko-KR" b="0" dirty="0"/>
              <a:t>		last = start;</a:t>
            </a:r>
          </a:p>
          <a:p>
            <a:r>
              <a:rPr lang="en-US" altLang="ko-KR" b="0" dirty="0"/>
              <a:t>		</a:t>
            </a:r>
            <a:r>
              <a:rPr lang="en-US" altLang="ko-KR" dirty="0" err="1"/>
              <a:t>obj</a:t>
            </a:r>
            <a:r>
              <a:rPr lang="en-US" altLang="ko-KR" dirty="0"/>
              <a:t> = new </a:t>
            </a:r>
            <a:r>
              <a:rPr lang="en-US" altLang="ko-KR" dirty="0" err="1"/>
              <a:t>Rect</a:t>
            </a:r>
            <a:r>
              <a:rPr lang="en-US" altLang="ko-KR" dirty="0"/>
              <a:t>();</a:t>
            </a:r>
          </a:p>
          <a:p>
            <a:r>
              <a:rPr lang="en-US" altLang="ko-KR" b="0" dirty="0"/>
              <a:t>		</a:t>
            </a:r>
            <a:r>
              <a:rPr lang="en-US" altLang="ko-KR" b="0" dirty="0" err="1"/>
              <a:t>last.next</a:t>
            </a:r>
            <a:r>
              <a:rPr lang="en-US" altLang="ko-KR" b="0" dirty="0"/>
              <a:t> = </a:t>
            </a:r>
            <a:r>
              <a:rPr lang="en-US" altLang="ko-KR" b="0" dirty="0" err="1"/>
              <a:t>obj</a:t>
            </a:r>
            <a:r>
              <a:rPr lang="en-US" altLang="ko-KR" b="0" dirty="0"/>
              <a:t>; // </a:t>
            </a:r>
            <a:r>
              <a:rPr lang="en-US" altLang="ko-KR" b="0" dirty="0" err="1"/>
              <a:t>Rect</a:t>
            </a:r>
            <a:r>
              <a:rPr lang="en-US" altLang="ko-KR" b="0" dirty="0"/>
              <a:t> </a:t>
            </a:r>
            <a:r>
              <a:rPr lang="ko-KR" altLang="en-US" b="0" dirty="0"/>
              <a:t>객체 연결</a:t>
            </a:r>
          </a:p>
          <a:p>
            <a:r>
              <a:rPr lang="en-US" altLang="ko-KR" b="0" dirty="0"/>
              <a:t>		last = </a:t>
            </a:r>
            <a:r>
              <a:rPr lang="en-US" altLang="ko-KR" b="0" dirty="0" err="1"/>
              <a:t>obj</a:t>
            </a:r>
            <a:r>
              <a:rPr lang="en-US" altLang="ko-KR" b="0" dirty="0"/>
              <a:t>;</a:t>
            </a:r>
          </a:p>
          <a:p>
            <a:r>
              <a:rPr lang="en-US" altLang="ko-KR" b="0" dirty="0"/>
              <a:t>		</a:t>
            </a:r>
            <a:r>
              <a:rPr lang="en-US" altLang="ko-KR" dirty="0" err="1"/>
              <a:t>obj</a:t>
            </a:r>
            <a:r>
              <a:rPr lang="en-US" altLang="ko-KR" dirty="0"/>
              <a:t> = new Line(); </a:t>
            </a:r>
            <a:r>
              <a:rPr lang="en-US" altLang="ko-KR" b="0" dirty="0"/>
              <a:t>// Line </a:t>
            </a:r>
            <a:r>
              <a:rPr lang="ko-KR" altLang="en-US" b="0" dirty="0"/>
              <a:t>객체 연결</a:t>
            </a:r>
          </a:p>
          <a:p>
            <a:r>
              <a:rPr lang="en-US" altLang="ko-KR" b="0" dirty="0"/>
              <a:t>		</a:t>
            </a:r>
            <a:r>
              <a:rPr lang="en-US" altLang="ko-KR" b="0" dirty="0" err="1"/>
              <a:t>last.next</a:t>
            </a:r>
            <a:r>
              <a:rPr lang="en-US" altLang="ko-KR" b="0" dirty="0"/>
              <a:t> = </a:t>
            </a:r>
            <a:r>
              <a:rPr lang="en-US" altLang="ko-KR" b="0" dirty="0" err="1"/>
              <a:t>obj</a:t>
            </a:r>
            <a:r>
              <a:rPr lang="en-US" altLang="ko-KR" b="0" dirty="0"/>
              <a:t>;</a:t>
            </a:r>
          </a:p>
          <a:p>
            <a:r>
              <a:rPr lang="en-US" altLang="ko-KR" b="0" dirty="0"/>
              <a:t>		last = </a:t>
            </a:r>
            <a:r>
              <a:rPr lang="en-US" altLang="ko-KR" b="0" dirty="0" err="1"/>
              <a:t>obj</a:t>
            </a:r>
            <a:r>
              <a:rPr lang="en-US" altLang="ko-KR" b="0" dirty="0"/>
              <a:t>;</a:t>
            </a:r>
          </a:p>
          <a:p>
            <a:r>
              <a:rPr lang="en-US" altLang="ko-KR" b="0" dirty="0"/>
              <a:t>		</a:t>
            </a:r>
            <a:r>
              <a:rPr lang="en-US" altLang="ko-KR" dirty="0" err="1"/>
              <a:t>obj</a:t>
            </a:r>
            <a:r>
              <a:rPr lang="en-US" altLang="ko-KR" dirty="0"/>
              <a:t> = new Circle(); </a:t>
            </a:r>
            <a:r>
              <a:rPr lang="en-US" altLang="ko-KR" b="0" dirty="0"/>
              <a:t>// Circle </a:t>
            </a:r>
            <a:r>
              <a:rPr lang="ko-KR" altLang="en-US" b="0" dirty="0"/>
              <a:t>객체 연결</a:t>
            </a:r>
          </a:p>
          <a:p>
            <a:r>
              <a:rPr lang="en-US" altLang="ko-KR" b="0" dirty="0"/>
              <a:t>		</a:t>
            </a:r>
            <a:r>
              <a:rPr lang="en-US" altLang="ko-KR" b="0" dirty="0" err="1"/>
              <a:t>last.next</a:t>
            </a:r>
            <a:r>
              <a:rPr lang="en-US" altLang="ko-KR" b="0" dirty="0"/>
              <a:t> = </a:t>
            </a:r>
            <a:r>
              <a:rPr lang="en-US" altLang="ko-KR" b="0" dirty="0" err="1"/>
              <a:t>obj</a:t>
            </a:r>
            <a:r>
              <a:rPr lang="en-US" altLang="ko-KR" b="0" dirty="0"/>
              <a:t>;</a:t>
            </a:r>
          </a:p>
          <a:p>
            <a:r>
              <a:rPr lang="en-US" altLang="ko-KR" b="0" dirty="0"/>
              <a:t>		// </a:t>
            </a:r>
            <a:r>
              <a:rPr lang="ko-KR" altLang="en-US" b="0" dirty="0"/>
              <a:t>모든 도형 출력</a:t>
            </a:r>
          </a:p>
          <a:p>
            <a:r>
              <a:rPr lang="en-US" altLang="ko-KR" b="0" dirty="0"/>
              <a:t>		Shape p = start;</a:t>
            </a:r>
          </a:p>
          <a:p>
            <a:r>
              <a:rPr lang="en-US" altLang="ko-KR" dirty="0"/>
              <a:t>		while(p != null) {</a:t>
            </a:r>
          </a:p>
          <a:p>
            <a:r>
              <a:rPr lang="en-US" altLang="ko-KR" dirty="0"/>
              <a:t>			</a:t>
            </a:r>
            <a:r>
              <a:rPr lang="en-US" altLang="ko-KR" dirty="0" err="1"/>
              <a:t>p.draw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			p = </a:t>
            </a:r>
            <a:r>
              <a:rPr lang="en-US" altLang="ko-KR" dirty="0" err="1"/>
              <a:t>p.next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	}</a:t>
            </a:r>
          </a:p>
          <a:p>
            <a:r>
              <a:rPr lang="en-US" altLang="ko-KR" b="0" dirty="0"/>
              <a:t>	}</a:t>
            </a:r>
          </a:p>
          <a:p>
            <a:r>
              <a:rPr lang="en-US" altLang="ko-KR" b="0" dirty="0"/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40352" y="3709007"/>
            <a:ext cx="565604" cy="83099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rgbClr val="00B050"/>
                </a:solidFill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</a:rPr>
              <a:t>Line</a:t>
            </a:r>
          </a:p>
          <a:p>
            <a:r>
              <a:rPr lang="en-US" altLang="ko-KR" dirty="0" err="1">
                <a:solidFill>
                  <a:schemeClr val="tx1"/>
                </a:solidFill>
              </a:rPr>
              <a:t>Rect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Line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Circle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088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980728"/>
            <a:ext cx="7654290" cy="539496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564077" y="199077"/>
            <a:ext cx="8153400" cy="67945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동적 바인딩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552" y="900009"/>
            <a:ext cx="3863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실행할 </a:t>
            </a:r>
            <a:r>
              <a:rPr lang="ko-KR" altLang="en-US" sz="1400" dirty="0" err="1"/>
              <a:t>메소드를</a:t>
            </a:r>
            <a:r>
              <a:rPr lang="ko-KR" altLang="en-US" sz="1400" dirty="0"/>
              <a:t> 실행 시</a:t>
            </a:r>
            <a:r>
              <a:rPr lang="en-US" altLang="ko-KR" sz="1400" dirty="0"/>
              <a:t>(run time)</a:t>
            </a:r>
            <a:r>
              <a:rPr lang="ko-KR" altLang="en-US" sz="1400" dirty="0"/>
              <a:t>에 결정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/>
              <a:t>오버라이딩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메소드가</a:t>
            </a:r>
            <a:r>
              <a:rPr lang="ko-KR" altLang="en-US" sz="1400" dirty="0"/>
              <a:t> 항상 호출</a:t>
            </a:r>
          </a:p>
        </p:txBody>
      </p:sp>
    </p:spTree>
    <p:extLst>
      <p:ext uri="{BB962C8B-B14F-4D97-AF65-F5344CB8AC3E}">
        <p14:creationId xmlns:p14="http://schemas.microsoft.com/office/powerpoint/2010/main" val="2482740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72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JAVA:</a:t>
            </a:r>
            <a:br>
              <a:rPr lang="en-US" altLang="ko-KR" sz="36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en-US" altLang="ko-KR" sz="36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Inheritance - review</a:t>
            </a:r>
            <a:endParaRPr lang="ko-KR" altLang="en-US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117867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412776"/>
            <a:ext cx="7366630" cy="521152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오버라이딩과</a:t>
            </a:r>
            <a:r>
              <a:rPr lang="ko-KR" altLang="en-US" dirty="0"/>
              <a:t> </a:t>
            </a:r>
            <a:r>
              <a:rPr lang="en-US" altLang="ko-KR" dirty="0"/>
              <a:t>super </a:t>
            </a:r>
            <a:r>
              <a:rPr lang="ko-KR" altLang="en-US" dirty="0"/>
              <a:t>키워드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8563" y="1412776"/>
            <a:ext cx="4457937" cy="83099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200" dirty="0"/>
              <a:t> super</a:t>
            </a:r>
            <a:r>
              <a:rPr lang="ko-KR" altLang="en-US" sz="1200" dirty="0"/>
              <a:t>는 슈퍼 클래스의 멤버를 접근할 때 사용되는 </a:t>
            </a:r>
            <a:r>
              <a:rPr lang="ko-KR" altLang="en-US" sz="1200" dirty="0" err="1"/>
              <a:t>레퍼런스</a:t>
            </a:r>
            <a:endParaRPr lang="en-US" altLang="ko-KR" sz="1200" dirty="0"/>
          </a:p>
          <a:p>
            <a:pPr>
              <a:buFont typeface="Arial" pitchFamily="34" charset="0"/>
              <a:buChar char="•"/>
            </a:pPr>
            <a:r>
              <a:rPr lang="ko-KR" altLang="en-US" sz="1200" dirty="0"/>
              <a:t> 서브 클래스에서만 사용</a:t>
            </a:r>
            <a:endParaRPr lang="en-US" altLang="ko-KR" sz="1200" dirty="0"/>
          </a:p>
          <a:p>
            <a:pPr>
              <a:buFont typeface="Arial" pitchFamily="34" charset="0"/>
              <a:buChar char="•"/>
            </a:pPr>
            <a:r>
              <a:rPr lang="ko-KR" altLang="en-US" sz="1200" dirty="0"/>
              <a:t> 슈퍼 클래스의 </a:t>
            </a:r>
            <a:r>
              <a:rPr lang="ko-KR" altLang="en-US" sz="1200" dirty="0" err="1"/>
              <a:t>메소드</a:t>
            </a:r>
            <a:r>
              <a:rPr lang="ko-KR" altLang="en-US" sz="1200" dirty="0"/>
              <a:t> 호출</a:t>
            </a:r>
            <a:endParaRPr lang="en-US" altLang="ko-KR" sz="1200" dirty="0"/>
          </a:p>
          <a:p>
            <a:pPr>
              <a:buFont typeface="Arial" pitchFamily="34" charset="0"/>
              <a:buChar char="•"/>
            </a:pPr>
            <a:r>
              <a:rPr lang="en-US" altLang="ko-KR" sz="1200" dirty="0"/>
              <a:t> </a:t>
            </a:r>
            <a:r>
              <a:rPr lang="ko-KR" altLang="en-US" sz="1200" dirty="0"/>
              <a:t>컴파일러는 </a:t>
            </a:r>
            <a:r>
              <a:rPr lang="en-US" altLang="ko-KR" sz="1200" dirty="0"/>
              <a:t>super</a:t>
            </a:r>
            <a:r>
              <a:rPr lang="ko-KR" altLang="en-US" sz="1200" dirty="0"/>
              <a:t>의 접근을 </a:t>
            </a:r>
            <a:r>
              <a:rPr lang="ko-KR" altLang="en-US" sz="1200" b="1" dirty="0"/>
              <a:t>정적 바인딩</a:t>
            </a:r>
            <a:r>
              <a:rPr lang="ko-KR" altLang="en-US" sz="1200" dirty="0"/>
              <a:t>으로 처리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7694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5-6 :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ko-KR" altLang="en-US" dirty="0" err="1"/>
              <a:t>오버라이딩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67544" y="1371000"/>
            <a:ext cx="82089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게임에서 무기를 표현하는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Weapon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클래스를 만들고 살상능력을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리턴하는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fire()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메소드를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작성하면 다음과 같다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 fire()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은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을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리턴한다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27984" y="6109299"/>
            <a:ext cx="4572000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rgbClr val="00B050"/>
                </a:solidFill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</a:rPr>
              <a:t>기본 무기의 살상 능력은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대포의 살상 능력은 </a:t>
            </a:r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슬라이드 번호 개체 틀 1"/>
          <p:cNvSpPr txBox="1">
            <a:spLocks/>
          </p:cNvSpPr>
          <p:nvPr/>
        </p:nvSpPr>
        <p:spPr>
          <a:xfrm>
            <a:off x="152400" y="1424622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ko-KR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6BD2C2-3D3B-4E94-BD92-61B02C5F4DEE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90321" y="1939270"/>
            <a:ext cx="3682575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/>
              <a:t>class Weapon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protected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b="1" dirty="0"/>
              <a:t>fire()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	return 1; // </a:t>
            </a:r>
            <a:r>
              <a:rPr lang="ko-KR" altLang="en-US" sz="1200" dirty="0"/>
              <a:t>무기는 기본적으로 한 명만 살상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524675" y="3284984"/>
            <a:ext cx="82413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대포를 구현하기 위해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Weapon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을 상속받는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Cannon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클래스를 작성하라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 Cannon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은 살상능력이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10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이다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 fire()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메소드를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이에 맞게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오버라이딩하라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 main()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을 작성하여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오버라이딩을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테스트하라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96230" y="3880212"/>
            <a:ext cx="3676666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/>
              <a:t>class Cannon extends Weapon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@Override</a:t>
            </a:r>
          </a:p>
          <a:p>
            <a:pPr defTabSz="180000"/>
            <a:r>
              <a:rPr lang="en-US" altLang="ko-KR" sz="1200" dirty="0"/>
              <a:t>	protected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b="1" dirty="0"/>
              <a:t>fire() </a:t>
            </a:r>
            <a:r>
              <a:rPr lang="en-US" altLang="ko-KR" sz="1200" dirty="0"/>
              <a:t>{ // </a:t>
            </a:r>
            <a:r>
              <a:rPr lang="ko-KR" altLang="en-US" sz="1200" dirty="0" err="1"/>
              <a:t>오버라이딩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	return 10; // </a:t>
            </a:r>
            <a:r>
              <a:rPr lang="ko-KR" altLang="en-US" sz="1200" dirty="0"/>
              <a:t>대포는 한 번에 </a:t>
            </a:r>
            <a:r>
              <a:rPr lang="en-US" altLang="ko-KR" sz="1200" dirty="0"/>
              <a:t>10</a:t>
            </a:r>
            <a:r>
              <a:rPr lang="ko-KR" altLang="en-US" sz="1200" dirty="0"/>
              <a:t>명을 살상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427984" y="3891507"/>
            <a:ext cx="4572000" cy="2123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/>
              <a:t>public class Overriding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	Weapon </a:t>
            </a:r>
            <a:r>
              <a:rPr lang="en-US" altLang="ko-KR" sz="1200" dirty="0" err="1"/>
              <a:t>weapon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/>
              <a:t>weapon = new Weapon();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기본 무기의 살상 능력은 </a:t>
            </a:r>
            <a:r>
              <a:rPr lang="en-US" altLang="ko-KR" sz="1200" dirty="0"/>
              <a:t>" + </a:t>
            </a:r>
          </a:p>
          <a:p>
            <a:pPr defTabSz="180000"/>
            <a:r>
              <a:rPr lang="en-US" altLang="ko-KR" sz="1200" dirty="0"/>
              <a:t>										</a:t>
            </a:r>
            <a:r>
              <a:rPr lang="en-US" altLang="ko-KR" sz="1200" b="1" dirty="0" err="1"/>
              <a:t>weapon.fire</a:t>
            </a:r>
            <a:r>
              <a:rPr lang="en-US" altLang="ko-KR" sz="1200" b="1" dirty="0"/>
              <a:t>()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/>
              <a:t>weapon = new Cannon();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대포의 살상 능력은 </a:t>
            </a:r>
            <a:r>
              <a:rPr lang="en-US" altLang="ko-KR" sz="1200" dirty="0"/>
              <a:t>" + </a:t>
            </a:r>
          </a:p>
          <a:p>
            <a:pPr defTabSz="180000"/>
            <a:r>
              <a:rPr lang="en-US" altLang="ko-KR" sz="1200" dirty="0"/>
              <a:t>										</a:t>
            </a:r>
            <a:r>
              <a:rPr lang="en-US" altLang="ko-KR" sz="1200" b="1" dirty="0" err="1"/>
              <a:t>weapon.fire</a:t>
            </a:r>
            <a:r>
              <a:rPr lang="en-US" altLang="ko-KR" sz="1200" b="1" dirty="0"/>
              <a:t>()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736394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오버라이딩</a:t>
            </a:r>
            <a:r>
              <a:rPr lang="ko-KR" altLang="en-US" dirty="0"/>
              <a:t> </a:t>
            </a:r>
            <a:r>
              <a:rPr lang="en-US" altLang="ko-KR" dirty="0"/>
              <a:t>vs. </a:t>
            </a:r>
            <a:r>
              <a:rPr lang="ko-KR" altLang="en-US" dirty="0"/>
              <a:t>오버로딩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22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075" y="1700808"/>
            <a:ext cx="6747505" cy="309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928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548680"/>
            <a:ext cx="8229600" cy="990600"/>
          </a:xfrm>
        </p:spPr>
        <p:txBody>
          <a:bodyPr/>
          <a:lstStyle/>
          <a:p>
            <a:r>
              <a:rPr lang="en-US" altLang="ko-KR" sz="3600" dirty="0"/>
              <a:t>Review</a:t>
            </a:r>
            <a:endParaRPr lang="ko-KR" altLang="en-US" sz="3600" dirty="0"/>
          </a:p>
        </p:txBody>
      </p:sp>
      <p:sp>
        <p:nvSpPr>
          <p:cNvPr id="1268740" name="Rectangle 4"/>
          <p:cNvSpPr>
            <a:spLocks noChangeArrowheads="1"/>
          </p:cNvSpPr>
          <p:nvPr/>
        </p:nvSpPr>
        <p:spPr bwMode="auto">
          <a:xfrm>
            <a:off x="19050" y="3127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772816"/>
            <a:ext cx="7325715" cy="227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232824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72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JAVA:</a:t>
            </a:r>
            <a:br>
              <a:rPr lang="en-US" altLang="ko-KR" sz="36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en-US" altLang="ko-KR" sz="36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Abstract </a:t>
            </a:r>
            <a:r>
              <a:rPr lang="en-US" altLang="ko-KR" sz="3600" b="1" spc="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ClaSS</a:t>
            </a:r>
            <a:endParaRPr lang="ko-KR" altLang="en-US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168189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추상 메소드와 추상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추상 </a:t>
            </a:r>
            <a:r>
              <a:rPr lang="ko-KR" altLang="en-US" dirty="0" err="1"/>
              <a:t>메소드</a:t>
            </a:r>
            <a:r>
              <a:rPr lang="en-US" altLang="ko-KR" dirty="0"/>
              <a:t>(abstract method)</a:t>
            </a:r>
          </a:p>
          <a:p>
            <a:pPr lvl="1"/>
            <a:r>
              <a:rPr lang="ko-KR" altLang="en-US" dirty="0"/>
              <a:t>선언되어 있으나 구현되어 있지 않은 </a:t>
            </a:r>
            <a:r>
              <a:rPr lang="ko-KR" altLang="en-US" dirty="0" err="1"/>
              <a:t>메소드</a:t>
            </a:r>
            <a:r>
              <a:rPr lang="en-US" altLang="ko-KR" dirty="0"/>
              <a:t>, abstract</a:t>
            </a:r>
            <a:r>
              <a:rPr lang="ko-KR" altLang="en-US" dirty="0"/>
              <a:t>로 선언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추상 </a:t>
            </a:r>
            <a:r>
              <a:rPr lang="ko-KR" altLang="en-US" dirty="0" err="1"/>
              <a:t>메소드는</a:t>
            </a:r>
            <a:r>
              <a:rPr lang="ko-KR" altLang="en-US" dirty="0"/>
              <a:t> 서브 클래스에서 </a:t>
            </a:r>
            <a:r>
              <a:rPr lang="ko-KR" altLang="en-US" dirty="0" err="1"/>
              <a:t>오버라이딩하여</a:t>
            </a:r>
            <a:r>
              <a:rPr lang="ko-KR" altLang="en-US" dirty="0"/>
              <a:t> 구현해야 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추상 클래스</a:t>
            </a:r>
            <a:r>
              <a:rPr lang="en-US" altLang="ko-KR" dirty="0"/>
              <a:t>(abstract class)</a:t>
            </a:r>
            <a:r>
              <a:rPr lang="ko-KR" altLang="en-US" dirty="0"/>
              <a:t>의 </a:t>
            </a:r>
            <a:r>
              <a:rPr lang="en-US" altLang="ko-KR" dirty="0"/>
              <a:t>2</a:t>
            </a:r>
            <a:r>
              <a:rPr lang="ko-KR" altLang="en-US" dirty="0"/>
              <a:t>종류</a:t>
            </a:r>
            <a:endParaRPr lang="en-US" altLang="ko-KR" dirty="0"/>
          </a:p>
          <a:p>
            <a:pPr marL="365760" lvl="1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추상 </a:t>
            </a:r>
            <a:r>
              <a:rPr lang="ko-KR" altLang="en-US" dirty="0" err="1"/>
              <a:t>메소드를</a:t>
            </a:r>
            <a:r>
              <a:rPr lang="ko-KR" altLang="en-US" dirty="0"/>
              <a:t> 하나라도 가진 클래스</a:t>
            </a:r>
            <a:endParaRPr lang="en-US" altLang="ko-KR" dirty="0"/>
          </a:p>
          <a:p>
            <a:pPr lvl="2"/>
            <a:r>
              <a:rPr lang="ko-KR" altLang="en-US" dirty="0"/>
              <a:t>클래스 앞에 반드시 </a:t>
            </a:r>
            <a:r>
              <a:rPr lang="en-US" altLang="ko-KR" dirty="0"/>
              <a:t>abstract</a:t>
            </a:r>
            <a:r>
              <a:rPr lang="ko-KR" altLang="en-US" dirty="0"/>
              <a:t>라고 선언해야 함</a:t>
            </a:r>
            <a:endParaRPr lang="en-US" altLang="ko-KR" dirty="0"/>
          </a:p>
          <a:p>
            <a:pPr marL="365760" lvl="1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추상 </a:t>
            </a:r>
            <a:r>
              <a:rPr lang="ko-KR" altLang="en-US" dirty="0" err="1"/>
              <a:t>메소드가</a:t>
            </a:r>
            <a:r>
              <a:rPr lang="ko-KR" altLang="en-US" dirty="0"/>
              <a:t> 하나도 없지만 </a:t>
            </a:r>
            <a:r>
              <a:rPr lang="en-US" altLang="ko-KR" dirty="0"/>
              <a:t>abstract</a:t>
            </a:r>
            <a:r>
              <a:rPr lang="ko-KR" altLang="en-US" dirty="0"/>
              <a:t>로 선언된 클래스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403648" y="2420888"/>
            <a:ext cx="457200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public abstract String </a:t>
            </a:r>
            <a:r>
              <a:rPr lang="en-US" altLang="ko-KR" sz="1400" dirty="0" err="1"/>
              <a:t>getName</a:t>
            </a:r>
            <a:r>
              <a:rPr lang="en-US" altLang="ko-KR" sz="1400" dirty="0"/>
              <a:t>();</a:t>
            </a:r>
          </a:p>
          <a:p>
            <a:pPr defTabSz="180000"/>
            <a:r>
              <a:rPr lang="en-US" altLang="ko-KR" sz="1400" dirty="0"/>
              <a:t>public abstract void </a:t>
            </a:r>
            <a:r>
              <a:rPr lang="en-US" altLang="ko-KR" sz="1400" dirty="0" err="1"/>
              <a:t>setName</a:t>
            </a:r>
            <a:r>
              <a:rPr lang="en-US" altLang="ko-KR" sz="1400" dirty="0"/>
              <a:t>(String s);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451388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 </a:t>
            </a:r>
            <a:r>
              <a:rPr lang="ko-KR" altLang="en-US" dirty="0"/>
              <a:t>가지 종류의 추상 클래스 사례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3976" y="1584056"/>
            <a:ext cx="4460232" cy="16619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// 1. </a:t>
            </a:r>
            <a:r>
              <a:rPr lang="ko-KR" altLang="en-US" sz="1400" dirty="0"/>
              <a:t>추상 </a:t>
            </a:r>
            <a:r>
              <a:rPr lang="ko-KR" altLang="en-US" sz="1400" dirty="0" err="1"/>
              <a:t>메소드를</a:t>
            </a:r>
            <a:r>
              <a:rPr lang="ko-KR" altLang="en-US" sz="1400" dirty="0"/>
              <a:t> 포함하는 추상 클래스</a:t>
            </a:r>
            <a:endParaRPr lang="en-US" altLang="ko-KR" sz="1400" dirty="0"/>
          </a:p>
          <a:p>
            <a:pPr defTabSz="180000"/>
            <a:endParaRPr lang="en-US" altLang="ko-KR" sz="1400" b="1" dirty="0"/>
          </a:p>
          <a:p>
            <a:pPr defTabSz="180000"/>
            <a:r>
              <a:rPr lang="en-US" altLang="ko-KR" sz="1400" b="1" dirty="0"/>
              <a:t>abstract </a:t>
            </a:r>
            <a:r>
              <a:rPr lang="en-US" altLang="ko-KR" sz="1400" dirty="0"/>
              <a:t>class Shape { </a:t>
            </a:r>
            <a:r>
              <a:rPr lang="en-US" altLang="ko-KR" sz="1400" b="1" dirty="0"/>
              <a:t>// </a:t>
            </a:r>
            <a:r>
              <a:rPr lang="ko-KR" altLang="en-US" sz="1400" b="1" dirty="0"/>
              <a:t>추상 클래스 선언</a:t>
            </a:r>
          </a:p>
          <a:p>
            <a:pPr defTabSz="180000"/>
            <a:r>
              <a:rPr lang="en-US" altLang="ko-KR" sz="1400" dirty="0"/>
              <a:t>	public Shape() { }</a:t>
            </a:r>
          </a:p>
          <a:p>
            <a:pPr defTabSz="180000"/>
            <a:r>
              <a:rPr lang="en-US" altLang="ko-KR" sz="1400" dirty="0"/>
              <a:t>	public void paint() { draw(); }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abstract</a:t>
            </a:r>
            <a:r>
              <a:rPr lang="en-US" altLang="ko-KR" sz="1400" dirty="0"/>
              <a:t> public void draw(); </a:t>
            </a:r>
            <a:r>
              <a:rPr lang="en-US" altLang="ko-KR" sz="1400" b="1" dirty="0"/>
              <a:t>// </a:t>
            </a:r>
            <a:r>
              <a:rPr lang="ko-KR" altLang="en-US" sz="1400" b="1" dirty="0"/>
              <a:t>추상 </a:t>
            </a:r>
            <a:r>
              <a:rPr lang="ko-KR" altLang="en-US" sz="1400" b="1" dirty="0" err="1"/>
              <a:t>메소드</a:t>
            </a:r>
            <a:endParaRPr lang="ko-KR" altLang="en-US" sz="1400" b="1" dirty="0"/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83976" y="3557334"/>
            <a:ext cx="4460231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// 2. </a:t>
            </a:r>
            <a:r>
              <a:rPr lang="ko-KR" altLang="en-US" sz="1400" dirty="0"/>
              <a:t>추상 </a:t>
            </a:r>
            <a:r>
              <a:rPr lang="ko-KR" altLang="en-US" sz="1400" dirty="0" err="1"/>
              <a:t>메소드</a:t>
            </a:r>
            <a:r>
              <a:rPr lang="ko-KR" altLang="en-US" sz="1400" dirty="0"/>
              <a:t> 없는 추상 클래스</a:t>
            </a:r>
            <a:endParaRPr lang="en-US" altLang="ko-KR" sz="1400" dirty="0"/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b="1" dirty="0"/>
              <a:t>abstract</a:t>
            </a:r>
            <a:r>
              <a:rPr lang="en-US" altLang="ko-KR" sz="1400" dirty="0"/>
              <a:t> class </a:t>
            </a:r>
            <a:r>
              <a:rPr lang="en-US" altLang="ko-KR" sz="1400" dirty="0" err="1"/>
              <a:t>MyComponent</a:t>
            </a:r>
            <a:r>
              <a:rPr lang="en-US" altLang="ko-KR" sz="1400" dirty="0"/>
              <a:t> { </a:t>
            </a:r>
            <a:r>
              <a:rPr lang="en-US" altLang="ko-KR" sz="1400" b="1" dirty="0"/>
              <a:t>// </a:t>
            </a:r>
            <a:r>
              <a:rPr lang="ko-KR" altLang="en-US" sz="1400" b="1" dirty="0"/>
              <a:t>추상 클래스 선언</a:t>
            </a:r>
          </a:p>
          <a:p>
            <a:pPr defTabSz="180000"/>
            <a:r>
              <a:rPr lang="en-US" altLang="ko-KR" sz="1400" dirty="0"/>
              <a:t>	String name;</a:t>
            </a:r>
          </a:p>
          <a:p>
            <a:pPr defTabSz="180000"/>
            <a:r>
              <a:rPr lang="en-US" altLang="ko-KR" sz="1400" dirty="0"/>
              <a:t>	public void load(String name) {</a:t>
            </a:r>
          </a:p>
          <a:p>
            <a:pPr defTabSz="180000"/>
            <a:r>
              <a:rPr lang="en-US" altLang="ko-KR" sz="1400" dirty="0"/>
              <a:t>		this.name = name;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1195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추상 클래스는 객체를 생성할 수 없다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27584" y="1484784"/>
            <a:ext cx="8064896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err="1"/>
              <a:t>abstrct</a:t>
            </a:r>
            <a:r>
              <a:rPr lang="en-US" altLang="ko-KR" sz="1400" dirty="0"/>
              <a:t> class Shape {</a:t>
            </a:r>
          </a:p>
          <a:p>
            <a:pPr defTabSz="180000"/>
            <a:r>
              <a:rPr lang="en-US" altLang="ko-KR" sz="1400" dirty="0"/>
              <a:t>	…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AbstractError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/>
              <a:t>	public static void main(String 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/>
              <a:t>		Shape </a:t>
            </a:r>
            <a:r>
              <a:rPr lang="en-US" altLang="ko-KR" sz="1400" dirty="0" err="1"/>
              <a:t>shape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		shape = </a:t>
            </a:r>
            <a:r>
              <a:rPr lang="en-US" altLang="ko-KR" sz="1400" b="1" dirty="0"/>
              <a:t>new Shape();</a:t>
            </a:r>
            <a:r>
              <a:rPr lang="en-US" altLang="ko-KR" sz="1400" dirty="0"/>
              <a:t> // </a:t>
            </a:r>
            <a:r>
              <a:rPr lang="ko-KR" altLang="en-US" sz="1400" dirty="0"/>
              <a:t>컴파일 오류</a:t>
            </a:r>
            <a:r>
              <a:rPr lang="en-US" altLang="ko-KR" sz="1400" dirty="0"/>
              <a:t>. </a:t>
            </a:r>
            <a:r>
              <a:rPr lang="ko-KR" altLang="en-US" sz="1400" dirty="0"/>
              <a:t>추상 클래스 </a:t>
            </a:r>
            <a:r>
              <a:rPr lang="en-US" altLang="ko-KR" sz="1400" dirty="0"/>
              <a:t>Shape</a:t>
            </a:r>
            <a:r>
              <a:rPr lang="ko-KR" altLang="en-US" sz="1400" dirty="0"/>
              <a:t>의 객체를 생성할 수 없다</a:t>
            </a:r>
            <a:r>
              <a:rPr lang="en-US" altLang="ko-KR" sz="1400" dirty="0"/>
              <a:t>.</a:t>
            </a:r>
          </a:p>
          <a:p>
            <a:pPr defTabSz="180000"/>
            <a:r>
              <a:rPr lang="en-US" altLang="ko-KR" sz="1400" dirty="0"/>
              <a:t>		...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6" name="자유형 5"/>
          <p:cNvSpPr/>
          <p:nvPr/>
        </p:nvSpPr>
        <p:spPr>
          <a:xfrm>
            <a:off x="303148" y="3140969"/>
            <a:ext cx="913107" cy="1800200"/>
          </a:xfrm>
          <a:custGeom>
            <a:avLst/>
            <a:gdLst>
              <a:gd name="connsiteX0" fmla="*/ 782703 w 954153"/>
              <a:gd name="connsiteY0" fmla="*/ 1171575 h 1218152"/>
              <a:gd name="connsiteX1" fmla="*/ 725553 w 954153"/>
              <a:gd name="connsiteY1" fmla="*/ 1143000 h 1218152"/>
              <a:gd name="connsiteX2" fmla="*/ 1653 w 954153"/>
              <a:gd name="connsiteY2" fmla="*/ 466725 h 1218152"/>
              <a:gd name="connsiteX3" fmla="*/ 954153 w 954153"/>
              <a:gd name="connsiteY3" fmla="*/ 0 h 121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4153" h="1218152">
                <a:moveTo>
                  <a:pt x="782703" y="1171575"/>
                </a:moveTo>
                <a:cubicBezTo>
                  <a:pt x="819215" y="1216025"/>
                  <a:pt x="855728" y="1260475"/>
                  <a:pt x="725553" y="1143000"/>
                </a:cubicBezTo>
                <a:cubicBezTo>
                  <a:pt x="595378" y="1025525"/>
                  <a:pt x="-36447" y="657225"/>
                  <a:pt x="1653" y="466725"/>
                </a:cubicBezTo>
                <a:cubicBezTo>
                  <a:pt x="39753" y="276225"/>
                  <a:pt x="496953" y="138112"/>
                  <a:pt x="954153" y="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4797152"/>
            <a:ext cx="6946186" cy="116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4966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추상 클래스의 상속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추상 클래스의 상속 </a:t>
            </a:r>
            <a:r>
              <a:rPr lang="en-US" altLang="ko-KR" dirty="0"/>
              <a:t>2 </a:t>
            </a:r>
            <a:r>
              <a:rPr lang="ko-KR" altLang="en-US" dirty="0"/>
              <a:t>가지 경우</a:t>
            </a:r>
            <a:endParaRPr lang="en-US" altLang="ko-KR" dirty="0"/>
          </a:p>
          <a:p>
            <a:pPr marL="365760" lvl="1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추상 클래스의 단순 상속</a:t>
            </a:r>
            <a:endParaRPr lang="en-US" altLang="ko-KR" dirty="0"/>
          </a:p>
          <a:p>
            <a:pPr lvl="2"/>
            <a:r>
              <a:rPr lang="ko-KR" altLang="en-US" dirty="0"/>
              <a:t>추상 클래스를 상속받아</a:t>
            </a:r>
            <a:r>
              <a:rPr lang="en-US" altLang="ko-KR" dirty="0"/>
              <a:t>,</a:t>
            </a:r>
            <a:r>
              <a:rPr lang="ko-KR" altLang="en-US" dirty="0"/>
              <a:t> 추상 </a:t>
            </a:r>
            <a:r>
              <a:rPr lang="ko-KR" altLang="en-US" dirty="0" err="1"/>
              <a:t>메소드를</a:t>
            </a:r>
            <a:r>
              <a:rPr lang="ko-KR" altLang="en-US" dirty="0"/>
              <a:t> 구현하지 않으면 추상 클래스 됨 </a:t>
            </a:r>
            <a:endParaRPr lang="en-US" altLang="ko-KR" dirty="0"/>
          </a:p>
          <a:p>
            <a:pPr lvl="2"/>
            <a:r>
              <a:rPr lang="ko-KR" altLang="en-US" dirty="0"/>
              <a:t>서브 클래스도 </a:t>
            </a:r>
            <a:r>
              <a:rPr lang="en-US" altLang="ko-KR" dirty="0"/>
              <a:t>abstract</a:t>
            </a:r>
            <a:r>
              <a:rPr lang="ko-KR" altLang="en-US" dirty="0"/>
              <a:t>로 선언해야 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365760" lvl="1" indent="0">
              <a:buNone/>
            </a:pPr>
            <a:endParaRPr lang="en-US" altLang="ko-KR" dirty="0"/>
          </a:p>
          <a:p>
            <a:pPr marL="365760" lvl="1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추상 클래스 구현 상속</a:t>
            </a:r>
            <a:endParaRPr lang="en-US" altLang="ko-KR" dirty="0"/>
          </a:p>
          <a:p>
            <a:pPr lvl="2"/>
            <a:r>
              <a:rPr lang="ko-KR" altLang="en-US" dirty="0"/>
              <a:t>서브 클래스에서 슈퍼 클래스의 추상 </a:t>
            </a:r>
            <a:r>
              <a:rPr lang="ko-KR" altLang="en-US" dirty="0" err="1"/>
              <a:t>메소드</a:t>
            </a:r>
            <a:r>
              <a:rPr lang="ko-KR" altLang="en-US" dirty="0"/>
              <a:t> 구현</a:t>
            </a:r>
            <a:r>
              <a:rPr lang="en-US" altLang="ko-KR" dirty="0"/>
              <a:t>(</a:t>
            </a:r>
            <a:r>
              <a:rPr lang="ko-KR" altLang="en-US" dirty="0" err="1"/>
              <a:t>오버라이딩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서브 클래스는 추상 클래스 아님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19672" y="2852936"/>
            <a:ext cx="6533459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b="1" dirty="0"/>
              <a:t>abstract</a:t>
            </a:r>
            <a:r>
              <a:rPr lang="en-US" altLang="ko-KR" sz="1400" dirty="0"/>
              <a:t> </a:t>
            </a:r>
            <a:r>
              <a:rPr lang="en-US" altLang="ko-KR" sz="1400" b="1" dirty="0"/>
              <a:t>class Shape </a:t>
            </a:r>
            <a:r>
              <a:rPr lang="en-US" altLang="ko-KR" sz="1400" dirty="0"/>
              <a:t>{ // </a:t>
            </a:r>
            <a:r>
              <a:rPr lang="ko-KR" altLang="en-US" sz="1400" dirty="0"/>
              <a:t>추상 클래스</a:t>
            </a:r>
          </a:p>
          <a:p>
            <a:pPr defTabSz="180000"/>
            <a:r>
              <a:rPr lang="en-US" altLang="ko-KR" sz="1400" dirty="0"/>
              <a:t>	public Shape() { }</a:t>
            </a:r>
          </a:p>
          <a:p>
            <a:pPr defTabSz="180000"/>
            <a:r>
              <a:rPr lang="en-US" altLang="ko-KR" sz="1400" dirty="0"/>
              <a:t>	public void paint() { draw(); }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abstract public void draw(); </a:t>
            </a:r>
            <a:r>
              <a:rPr lang="en-US" altLang="ko-KR" sz="1400" dirty="0"/>
              <a:t>// </a:t>
            </a:r>
            <a:r>
              <a:rPr lang="ko-KR" altLang="en-US" sz="1400" dirty="0"/>
              <a:t>추상 </a:t>
            </a:r>
            <a:r>
              <a:rPr lang="ko-KR" altLang="en-US" sz="1400" dirty="0" err="1"/>
              <a:t>메소드</a:t>
            </a:r>
            <a:endParaRPr lang="ko-KR" altLang="en-US" sz="1400" dirty="0"/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r>
              <a:rPr lang="en-US" altLang="ko-KR" sz="1400" b="1" dirty="0"/>
              <a:t>abstract</a:t>
            </a:r>
            <a:r>
              <a:rPr lang="en-US" altLang="ko-KR" sz="1400" dirty="0"/>
              <a:t> </a:t>
            </a:r>
            <a:r>
              <a:rPr lang="en-US" altLang="ko-KR" sz="1400" b="1" dirty="0"/>
              <a:t>class Line extends Shape </a:t>
            </a:r>
            <a:r>
              <a:rPr lang="en-US" altLang="ko-KR" sz="1400" dirty="0"/>
              <a:t>{ // </a:t>
            </a:r>
            <a:r>
              <a:rPr lang="ko-KR" altLang="en-US" sz="1400" dirty="0"/>
              <a:t>추상 클래스</a:t>
            </a:r>
            <a:r>
              <a:rPr lang="en-US" altLang="ko-KR" sz="1400" dirty="0"/>
              <a:t>. draw()</a:t>
            </a:r>
            <a:r>
              <a:rPr lang="ko-KR" altLang="en-US" sz="1400" dirty="0"/>
              <a:t>를 상속받기 때문</a:t>
            </a:r>
          </a:p>
          <a:p>
            <a:pPr defTabSz="180000"/>
            <a:r>
              <a:rPr lang="en-US" altLang="ko-KR" sz="1400" dirty="0"/>
              <a:t>	public String </a:t>
            </a:r>
            <a:r>
              <a:rPr lang="en-US" altLang="ko-KR" sz="1400" dirty="0" err="1"/>
              <a:t>toString</a:t>
            </a:r>
            <a:r>
              <a:rPr lang="en-US" altLang="ko-KR" sz="1400" dirty="0"/>
              <a:t>() { return "Line"; }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865657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추상 클래스의 구현 및 활용 예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29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62" y="1772816"/>
            <a:ext cx="8286750" cy="418719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004048" y="6159246"/>
            <a:ext cx="37854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drow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ko-KR" altLang="en-US" sz="1200" dirty="0">
                <a:solidFill>
                  <a:srgbClr val="FF0000"/>
                </a:solidFill>
                <a:latin typeface="YDVYMjOStd12"/>
              </a:rPr>
              <a:t>라고 하면 컴파일 오류가 발생</a:t>
            </a:r>
            <a:r>
              <a:rPr lang="en-US" altLang="ko-KR" sz="1200" dirty="0">
                <a:solidFill>
                  <a:srgbClr val="FF0000"/>
                </a:solidFill>
                <a:latin typeface="YDVYMjOStd12"/>
              </a:rPr>
              <a:t>.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YDVYMjOStd12"/>
              </a:rPr>
              <a:t>추상 </a:t>
            </a:r>
            <a:r>
              <a:rPr lang="ko-KR" altLang="en-US" sz="1200" dirty="0" err="1">
                <a:solidFill>
                  <a:srgbClr val="FF0000"/>
                </a:solidFill>
                <a:latin typeface="YDVYMjOStd12"/>
              </a:rPr>
              <a:t>메소드</a:t>
            </a:r>
            <a:r>
              <a:rPr lang="ko-KR" altLang="en-US" sz="1200" dirty="0">
                <a:solidFill>
                  <a:srgbClr val="FF0000"/>
                </a:solidFill>
                <a:latin typeface="YDVYMjOStd12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YDVYMjOStd12"/>
              </a:rPr>
              <a:t>draw()</a:t>
            </a:r>
            <a:r>
              <a:rPr lang="ko-KR" altLang="en-US" sz="1200" dirty="0">
                <a:solidFill>
                  <a:srgbClr val="FF0000"/>
                </a:solidFill>
                <a:latin typeface="YDVYMjOStd12"/>
              </a:rPr>
              <a:t>를 구현하지 않았기 때문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7" name="자유형 16"/>
          <p:cNvSpPr/>
          <p:nvPr/>
        </p:nvSpPr>
        <p:spPr>
          <a:xfrm>
            <a:off x="5940152" y="5195695"/>
            <a:ext cx="1260756" cy="983112"/>
          </a:xfrm>
          <a:custGeom>
            <a:avLst/>
            <a:gdLst>
              <a:gd name="connsiteX0" fmla="*/ 39053 w 1360440"/>
              <a:gd name="connsiteY0" fmla="*/ 993683 h 993683"/>
              <a:gd name="connsiteX1" fmla="*/ 165906 w 1360440"/>
              <a:gd name="connsiteY1" fmla="*/ 285419 h 993683"/>
              <a:gd name="connsiteX2" fmla="*/ 1360440 w 1360440"/>
              <a:gd name="connsiteY2" fmla="*/ 0 h 993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0440" h="993683">
                <a:moveTo>
                  <a:pt x="39053" y="993683"/>
                </a:moveTo>
                <a:cubicBezTo>
                  <a:pt x="-7636" y="722358"/>
                  <a:pt x="-54325" y="451033"/>
                  <a:pt x="165906" y="285419"/>
                </a:cubicBezTo>
                <a:cubicBezTo>
                  <a:pt x="386137" y="119805"/>
                  <a:pt x="873288" y="59902"/>
                  <a:pt x="1360440" y="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298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Review: </a:t>
            </a:r>
            <a:r>
              <a:rPr lang="ko-KR" altLang="en-US" dirty="0"/>
              <a:t>클래스</a:t>
            </a:r>
            <a:r>
              <a:rPr lang="en-US" altLang="ko-KR" dirty="0"/>
              <a:t> </a:t>
            </a:r>
            <a:r>
              <a:rPr lang="ko-KR" altLang="en-US" dirty="0"/>
              <a:t>상속과 객체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자바의 상속 선언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부모 클래스 </a:t>
            </a:r>
            <a:r>
              <a:rPr lang="en-US" altLang="ko-KR" dirty="0"/>
              <a:t>-&gt; </a:t>
            </a:r>
            <a:r>
              <a:rPr lang="ko-KR" altLang="en-US" dirty="0"/>
              <a:t>슈퍼 클래스</a:t>
            </a:r>
            <a:r>
              <a:rPr lang="en-US" altLang="ko-KR" dirty="0"/>
              <a:t>(super class)</a:t>
            </a:r>
            <a:r>
              <a:rPr lang="ko-KR" altLang="en-US" dirty="0"/>
              <a:t>로 부름</a:t>
            </a:r>
            <a:endParaRPr lang="en-US" altLang="ko-KR" dirty="0"/>
          </a:p>
          <a:p>
            <a:pPr lvl="1"/>
            <a:r>
              <a:rPr lang="ko-KR" altLang="en-US" dirty="0"/>
              <a:t>자식</a:t>
            </a:r>
            <a:r>
              <a:rPr lang="en-US" altLang="ko-KR" dirty="0"/>
              <a:t> </a:t>
            </a:r>
            <a:r>
              <a:rPr lang="ko-KR" altLang="en-US" dirty="0"/>
              <a:t>클래스 </a:t>
            </a:r>
            <a:r>
              <a:rPr lang="en-US" altLang="ko-KR" dirty="0"/>
              <a:t>-&gt; </a:t>
            </a:r>
            <a:r>
              <a:rPr lang="ko-KR" altLang="en-US" dirty="0"/>
              <a:t>서브 클래스</a:t>
            </a:r>
            <a:r>
              <a:rPr lang="en-US" altLang="ko-KR" dirty="0"/>
              <a:t>(sub class)</a:t>
            </a:r>
            <a:r>
              <a:rPr lang="ko-KR" altLang="en-US" dirty="0"/>
              <a:t>로 부름</a:t>
            </a:r>
            <a:endParaRPr lang="en-US" altLang="ko-KR" dirty="0"/>
          </a:p>
          <a:p>
            <a:pPr lvl="1"/>
            <a:r>
              <a:rPr lang="en-US" altLang="ko-KR" dirty="0"/>
              <a:t>extends </a:t>
            </a:r>
            <a:r>
              <a:rPr lang="ko-KR" altLang="en-US" dirty="0"/>
              <a:t>키워드 사용</a:t>
            </a:r>
            <a:endParaRPr lang="en-US" altLang="ko-KR" dirty="0"/>
          </a:p>
          <a:p>
            <a:pPr lvl="2"/>
            <a:r>
              <a:rPr lang="ko-KR" altLang="en-US" dirty="0"/>
              <a:t>슈퍼</a:t>
            </a:r>
            <a:r>
              <a:rPr lang="en-US" altLang="ko-KR" dirty="0"/>
              <a:t> </a:t>
            </a:r>
            <a:r>
              <a:rPr lang="ko-KR" altLang="en-US" dirty="0"/>
              <a:t>클래스를 확장한다는 개념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9592" y="2132856"/>
            <a:ext cx="7787208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public class Person {</a:t>
            </a:r>
          </a:p>
          <a:p>
            <a:pPr lvl="1"/>
            <a:r>
              <a:rPr lang="en-US" altLang="ko-KR" sz="1400" dirty="0"/>
              <a:t>...</a:t>
            </a:r>
          </a:p>
          <a:p>
            <a:r>
              <a:rPr lang="en-US" altLang="ko-KR" sz="1400" dirty="0"/>
              <a:t>}</a:t>
            </a:r>
          </a:p>
          <a:p>
            <a:r>
              <a:rPr lang="en-US" altLang="ko-KR" sz="1400" dirty="0"/>
              <a:t>public class Student </a:t>
            </a:r>
            <a:r>
              <a:rPr lang="en-US" altLang="ko-KR" sz="1400" b="1" dirty="0">
                <a:solidFill>
                  <a:srgbClr val="FF0000"/>
                </a:solidFill>
              </a:rPr>
              <a:t>extends</a:t>
            </a:r>
            <a:r>
              <a:rPr lang="en-US" altLang="ko-KR" sz="1400" dirty="0"/>
              <a:t> Person { // Person</a:t>
            </a:r>
            <a:r>
              <a:rPr lang="ko-KR" altLang="en-US" sz="1400" dirty="0"/>
              <a:t>을 상속받는 클래스 </a:t>
            </a:r>
            <a:r>
              <a:rPr lang="en-US" altLang="ko-KR" sz="1400" dirty="0"/>
              <a:t>Student </a:t>
            </a:r>
            <a:r>
              <a:rPr lang="ko-KR" altLang="en-US" sz="1400" dirty="0"/>
              <a:t>선언</a:t>
            </a:r>
          </a:p>
          <a:p>
            <a:pPr lvl="1"/>
            <a:r>
              <a:rPr lang="en-US" altLang="ko-KR" sz="1400" dirty="0"/>
              <a:t>...</a:t>
            </a:r>
            <a:endParaRPr lang="ko-KR" altLang="en-US" sz="1400" dirty="0"/>
          </a:p>
          <a:p>
            <a:r>
              <a:rPr lang="en-US" altLang="ko-KR" sz="1400" dirty="0"/>
              <a:t>}</a:t>
            </a:r>
            <a:endParaRPr lang="ko-KR" altLang="en-US" sz="1400" dirty="0"/>
          </a:p>
          <a:p>
            <a:r>
              <a:rPr lang="en-US" altLang="ko-KR" sz="1400" dirty="0"/>
              <a:t>public class </a:t>
            </a:r>
            <a:r>
              <a:rPr lang="en-US" altLang="ko-KR" sz="1400" dirty="0" err="1"/>
              <a:t>StudentWorker</a:t>
            </a:r>
            <a:r>
              <a:rPr lang="en-US" altLang="ko-KR" sz="1400" dirty="0"/>
              <a:t> </a:t>
            </a:r>
            <a:r>
              <a:rPr lang="en-US" altLang="ko-KR" sz="1400" b="1" dirty="0">
                <a:solidFill>
                  <a:srgbClr val="FF0000"/>
                </a:solidFill>
              </a:rPr>
              <a:t>extends</a:t>
            </a:r>
            <a:r>
              <a:rPr lang="en-US" altLang="ko-KR" sz="1400" dirty="0"/>
              <a:t> Student { // Student</a:t>
            </a:r>
            <a:r>
              <a:rPr lang="ko-KR" altLang="en-US" sz="1400" dirty="0"/>
              <a:t>를 상속받는 </a:t>
            </a:r>
            <a:r>
              <a:rPr lang="en-US" altLang="ko-KR" sz="1400" dirty="0" err="1"/>
              <a:t>StudentWorker</a:t>
            </a:r>
            <a:r>
              <a:rPr lang="en-US" altLang="ko-KR" sz="1400" dirty="0"/>
              <a:t> </a:t>
            </a:r>
            <a:r>
              <a:rPr lang="ko-KR" altLang="en-US" sz="1400" dirty="0"/>
              <a:t>선언</a:t>
            </a:r>
          </a:p>
          <a:p>
            <a:pPr lvl="1"/>
            <a:r>
              <a:rPr lang="en-US" altLang="ko-KR" sz="1400" dirty="0"/>
              <a:t>...</a:t>
            </a:r>
            <a:endParaRPr lang="ko-KR" altLang="en-US" sz="1400" dirty="0"/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495538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추상 클래스의 용도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설계와 구현 분리</a:t>
            </a:r>
            <a:endParaRPr lang="en-US" altLang="ko-KR" dirty="0"/>
          </a:p>
          <a:p>
            <a:pPr lvl="1"/>
            <a:r>
              <a:rPr lang="ko-KR" altLang="en-US" dirty="0"/>
              <a:t>슈퍼 클래스에서는 개념 정의</a:t>
            </a:r>
            <a:endParaRPr lang="en-US" altLang="ko-KR" dirty="0"/>
          </a:p>
          <a:p>
            <a:pPr lvl="2"/>
            <a:r>
              <a:rPr lang="ko-KR" altLang="en-US" dirty="0"/>
              <a:t>서브 클래스마다 다른 구현이 필요한 </a:t>
            </a:r>
            <a:r>
              <a:rPr lang="ko-KR" altLang="en-US" dirty="0" err="1"/>
              <a:t>메소드는</a:t>
            </a:r>
            <a:r>
              <a:rPr lang="ko-KR" altLang="en-US" dirty="0"/>
              <a:t> 추상 </a:t>
            </a:r>
            <a:r>
              <a:rPr lang="ko-KR" altLang="en-US" dirty="0" err="1"/>
              <a:t>메소드로</a:t>
            </a:r>
            <a:r>
              <a:rPr lang="ko-KR" altLang="en-US" dirty="0"/>
              <a:t> 선언</a:t>
            </a:r>
            <a:endParaRPr lang="en-US" altLang="ko-KR" dirty="0"/>
          </a:p>
          <a:p>
            <a:pPr lvl="1"/>
            <a:r>
              <a:rPr lang="ko-KR" altLang="en-US" dirty="0"/>
              <a:t>각 서브 클래스에서 구체적 행위 구현</a:t>
            </a:r>
            <a:endParaRPr lang="en-US" altLang="ko-KR" dirty="0"/>
          </a:p>
          <a:p>
            <a:pPr lvl="2"/>
            <a:r>
              <a:rPr lang="ko-KR" altLang="en-US" dirty="0"/>
              <a:t>서브 클래스마다 목적에 맞게 추상 </a:t>
            </a:r>
            <a:r>
              <a:rPr lang="ko-KR" altLang="en-US" dirty="0" err="1"/>
              <a:t>메소드</a:t>
            </a:r>
            <a:r>
              <a:rPr lang="ko-KR" altLang="en-US" dirty="0"/>
              <a:t> 다르게 구현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계층적 상속 관계를 갖는 클래스 구조를 만들 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03329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5-7 : </a:t>
            </a:r>
            <a:r>
              <a:rPr lang="ko-KR" altLang="en-US" dirty="0"/>
              <a:t>추상 클래스의</a:t>
            </a:r>
            <a:r>
              <a:rPr lang="en-US" altLang="ko-KR" dirty="0"/>
              <a:t> </a:t>
            </a:r>
            <a:r>
              <a:rPr lang="ko-KR" altLang="en-US" dirty="0"/>
              <a:t>구현 연습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9759" y="1916832"/>
            <a:ext cx="5214974" cy="13542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abstract </a:t>
            </a:r>
            <a:r>
              <a:rPr lang="en-US" altLang="ko-KR" sz="1600" dirty="0"/>
              <a:t>class Calculator {</a:t>
            </a:r>
          </a:p>
          <a:p>
            <a:pPr lvl="1"/>
            <a:r>
              <a:rPr lang="fr-FR" altLang="ko-KR" sz="1600" dirty="0"/>
              <a:t>public </a:t>
            </a:r>
            <a:r>
              <a:rPr lang="fr-FR" altLang="ko-KR" sz="1600" b="1" dirty="0"/>
              <a:t>abstract</a:t>
            </a:r>
            <a:r>
              <a:rPr lang="fr-FR" altLang="ko-KR" sz="1600" dirty="0"/>
              <a:t> int add(int a, int b);</a:t>
            </a:r>
          </a:p>
          <a:p>
            <a:pPr lvl="1"/>
            <a:r>
              <a:rPr lang="en-US" altLang="ko-KR" sz="1600" dirty="0"/>
              <a:t>public </a:t>
            </a:r>
            <a:r>
              <a:rPr lang="en-US" altLang="ko-KR" sz="1600" b="1" dirty="0"/>
              <a:t>abstract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subtract(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a,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b);</a:t>
            </a:r>
          </a:p>
          <a:p>
            <a:pPr lvl="1"/>
            <a:r>
              <a:rPr lang="en-US" altLang="ko-KR" sz="1600" dirty="0"/>
              <a:t>public </a:t>
            </a:r>
            <a:r>
              <a:rPr lang="en-US" altLang="ko-KR" sz="1600" b="1" dirty="0"/>
              <a:t>abstract</a:t>
            </a:r>
            <a:r>
              <a:rPr lang="en-US" altLang="ko-KR" sz="1600" dirty="0"/>
              <a:t> double average(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[] a);</a:t>
            </a:r>
          </a:p>
          <a:p>
            <a:r>
              <a:rPr lang="en-US" altLang="ko-KR" sz="1600" dirty="0"/>
              <a:t>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53517" y="1412776"/>
            <a:ext cx="74845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다음 추상 클래스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Calculator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를 상속받은 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GoodCalc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클래스를 구현하라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945922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8054" y="1412776"/>
            <a:ext cx="5790468" cy="52629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>
            <a:defPPr>
              <a:defRPr lang="ko-KR"/>
            </a:defPPr>
            <a:lvl1pPr defTabSz="180000">
              <a:defRPr sz="1200" b="1"/>
            </a:lvl1pPr>
          </a:lstStyle>
          <a:p>
            <a:r>
              <a:rPr lang="en-US" altLang="ko-KR" sz="1400" dirty="0"/>
              <a:t>public class </a:t>
            </a:r>
            <a:r>
              <a:rPr lang="en-US" altLang="ko-KR" sz="1400" dirty="0" err="1"/>
              <a:t>GoodCalc</a:t>
            </a:r>
            <a:r>
              <a:rPr lang="en-US" altLang="ko-KR" sz="1400" dirty="0"/>
              <a:t> extends Calculator</a:t>
            </a:r>
            <a:r>
              <a:rPr lang="en-US" altLang="ko-KR" sz="1400" b="0" dirty="0"/>
              <a:t> {</a:t>
            </a:r>
          </a:p>
          <a:p>
            <a:r>
              <a:rPr lang="en-US" altLang="ko-KR" sz="1400" b="0" dirty="0"/>
              <a:t>	@Override</a:t>
            </a:r>
          </a:p>
          <a:p>
            <a:r>
              <a:rPr lang="en-US" altLang="ko-KR" sz="1400" b="0" dirty="0"/>
              <a:t>	</a:t>
            </a:r>
            <a:r>
              <a:rPr lang="en-US" altLang="ko-KR" sz="1400" dirty="0"/>
              <a:t>public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add(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b)</a:t>
            </a:r>
            <a:r>
              <a:rPr lang="en-US" altLang="ko-KR" sz="1400" b="0" dirty="0"/>
              <a:t> { // </a:t>
            </a:r>
            <a:r>
              <a:rPr lang="ko-KR" altLang="en-US" sz="1400" b="0" dirty="0"/>
              <a:t>추상 </a:t>
            </a:r>
            <a:r>
              <a:rPr lang="ko-KR" altLang="en-US" sz="1400" b="0" dirty="0" err="1"/>
              <a:t>메소드</a:t>
            </a:r>
            <a:r>
              <a:rPr lang="ko-KR" altLang="en-US" sz="1400" b="0" dirty="0"/>
              <a:t> 구현</a:t>
            </a:r>
          </a:p>
          <a:p>
            <a:r>
              <a:rPr lang="en-US" altLang="ko-KR" sz="1400" b="0" dirty="0"/>
              <a:t>		return a + b;</a:t>
            </a:r>
          </a:p>
          <a:p>
            <a:r>
              <a:rPr lang="en-US" altLang="ko-KR" sz="1400" b="0" dirty="0"/>
              <a:t>	}</a:t>
            </a:r>
          </a:p>
          <a:p>
            <a:r>
              <a:rPr lang="en-US" altLang="ko-KR" sz="1400" b="0" dirty="0"/>
              <a:t>	@Override</a:t>
            </a:r>
          </a:p>
          <a:p>
            <a:r>
              <a:rPr lang="en-US" altLang="ko-KR" sz="1400" b="0" dirty="0"/>
              <a:t>	</a:t>
            </a:r>
            <a:r>
              <a:rPr lang="en-US" altLang="ko-KR" sz="1400" dirty="0"/>
              <a:t>public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subtract(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b) </a:t>
            </a:r>
            <a:r>
              <a:rPr lang="en-US" altLang="ko-KR" sz="1400" b="0" dirty="0"/>
              <a:t>{ // </a:t>
            </a:r>
            <a:r>
              <a:rPr lang="ko-KR" altLang="en-US" sz="1400" b="0" dirty="0"/>
              <a:t>추상 </a:t>
            </a:r>
            <a:r>
              <a:rPr lang="ko-KR" altLang="en-US" sz="1400" b="0" dirty="0" err="1"/>
              <a:t>메소드</a:t>
            </a:r>
            <a:r>
              <a:rPr lang="ko-KR" altLang="en-US" sz="1400" b="0" dirty="0"/>
              <a:t> 구현</a:t>
            </a:r>
          </a:p>
          <a:p>
            <a:r>
              <a:rPr lang="en-US" altLang="ko-KR" sz="1400" b="0" dirty="0"/>
              <a:t>		return a - b;</a:t>
            </a:r>
          </a:p>
          <a:p>
            <a:r>
              <a:rPr lang="en-US" altLang="ko-KR" sz="1400" b="0" dirty="0"/>
              <a:t>	}</a:t>
            </a:r>
          </a:p>
          <a:p>
            <a:r>
              <a:rPr lang="en-US" altLang="ko-KR" sz="1400" b="0" dirty="0"/>
              <a:t>	@Override</a:t>
            </a:r>
          </a:p>
          <a:p>
            <a:r>
              <a:rPr lang="en-US" altLang="ko-KR" sz="1400" b="0" dirty="0"/>
              <a:t>	</a:t>
            </a:r>
            <a:r>
              <a:rPr lang="en-US" altLang="ko-KR" sz="1400" dirty="0"/>
              <a:t>public double average(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[] a) </a:t>
            </a:r>
            <a:r>
              <a:rPr lang="en-US" altLang="ko-KR" sz="1400" b="0" dirty="0"/>
              <a:t>{ // </a:t>
            </a:r>
            <a:r>
              <a:rPr lang="ko-KR" altLang="en-US" sz="1400" b="0" dirty="0"/>
              <a:t>추상 </a:t>
            </a:r>
            <a:r>
              <a:rPr lang="ko-KR" altLang="en-US" sz="1400" b="0" dirty="0" err="1"/>
              <a:t>메소드</a:t>
            </a:r>
            <a:r>
              <a:rPr lang="ko-KR" altLang="en-US" sz="1400" b="0" dirty="0"/>
              <a:t> 구현</a:t>
            </a:r>
          </a:p>
          <a:p>
            <a:r>
              <a:rPr lang="en-US" altLang="ko-KR" sz="1400" b="0" dirty="0"/>
              <a:t>		double sum = 0;</a:t>
            </a:r>
          </a:p>
          <a:p>
            <a:r>
              <a:rPr lang="nn-NO" altLang="ko-KR" sz="1400" b="0" dirty="0"/>
              <a:t>		for (int i = 0; i &lt;a.length; i++)</a:t>
            </a:r>
          </a:p>
          <a:p>
            <a:r>
              <a:rPr lang="en-US" altLang="ko-KR" sz="1400" b="0" dirty="0"/>
              <a:t>			sum += a[</a:t>
            </a:r>
            <a:r>
              <a:rPr lang="en-US" altLang="ko-KR" sz="1400" b="0" dirty="0" err="1"/>
              <a:t>i</a:t>
            </a:r>
            <a:r>
              <a:rPr lang="en-US" altLang="ko-KR" sz="1400" b="0" dirty="0"/>
              <a:t>];</a:t>
            </a:r>
          </a:p>
          <a:p>
            <a:r>
              <a:rPr lang="en-US" altLang="ko-KR" sz="1400" b="0" dirty="0"/>
              <a:t>		return sum/</a:t>
            </a:r>
            <a:r>
              <a:rPr lang="en-US" altLang="ko-KR" sz="1400" b="0" dirty="0" err="1"/>
              <a:t>a.length</a:t>
            </a:r>
            <a:r>
              <a:rPr lang="en-US" altLang="ko-KR" sz="1400" b="0" dirty="0"/>
              <a:t>;</a:t>
            </a:r>
          </a:p>
          <a:p>
            <a:r>
              <a:rPr lang="en-US" altLang="ko-KR" sz="1400" b="0" dirty="0"/>
              <a:t>	}</a:t>
            </a:r>
          </a:p>
          <a:p>
            <a:endParaRPr lang="en-US" altLang="ko-KR" sz="1400" b="0" dirty="0"/>
          </a:p>
          <a:p>
            <a:r>
              <a:rPr lang="en-US" altLang="ko-KR" sz="1400" b="0" dirty="0"/>
              <a:t>	public static void main(String [] </a:t>
            </a:r>
            <a:r>
              <a:rPr lang="en-US" altLang="ko-KR" sz="1400" b="0" dirty="0" err="1"/>
              <a:t>args</a:t>
            </a:r>
            <a:r>
              <a:rPr lang="en-US" altLang="ko-KR" sz="1400" b="0" dirty="0"/>
              <a:t>) {</a:t>
            </a:r>
          </a:p>
          <a:p>
            <a:r>
              <a:rPr lang="en-US" altLang="ko-KR" sz="1400" b="0" dirty="0"/>
              <a:t>		</a:t>
            </a:r>
            <a:r>
              <a:rPr lang="en-US" altLang="ko-KR" sz="1400" dirty="0" err="1"/>
              <a:t>GoodCalc</a:t>
            </a:r>
            <a:r>
              <a:rPr lang="en-US" altLang="ko-KR" sz="1400" dirty="0"/>
              <a:t> c = new </a:t>
            </a:r>
            <a:r>
              <a:rPr lang="en-US" altLang="ko-KR" sz="1400" dirty="0" err="1"/>
              <a:t>GoodCalc</a:t>
            </a:r>
            <a:r>
              <a:rPr lang="en-US" altLang="ko-KR" sz="1400" dirty="0"/>
              <a:t>();</a:t>
            </a:r>
          </a:p>
          <a:p>
            <a:r>
              <a:rPr lang="en-US" altLang="ko-KR" sz="1400" b="0" dirty="0"/>
              <a:t>		</a:t>
            </a:r>
            <a:r>
              <a:rPr lang="en-US" altLang="ko-KR" sz="1400" b="0" dirty="0" err="1"/>
              <a:t>System.out.println</a:t>
            </a:r>
            <a:r>
              <a:rPr lang="en-US" altLang="ko-KR" sz="1400" b="0" dirty="0"/>
              <a:t>(</a:t>
            </a:r>
            <a:r>
              <a:rPr lang="en-US" altLang="ko-KR" sz="1400" dirty="0" err="1"/>
              <a:t>c.add</a:t>
            </a:r>
            <a:r>
              <a:rPr lang="en-US" altLang="ko-KR" sz="1400" dirty="0"/>
              <a:t>(2,3)</a:t>
            </a:r>
            <a:r>
              <a:rPr lang="en-US" altLang="ko-KR" sz="1400" b="0" dirty="0"/>
              <a:t>);</a:t>
            </a:r>
          </a:p>
          <a:p>
            <a:r>
              <a:rPr lang="en-US" altLang="ko-KR" sz="1400" b="0" dirty="0"/>
              <a:t>		</a:t>
            </a:r>
            <a:r>
              <a:rPr lang="en-US" altLang="ko-KR" sz="1400" b="0" dirty="0" err="1"/>
              <a:t>System.out.println</a:t>
            </a:r>
            <a:r>
              <a:rPr lang="en-US" altLang="ko-KR" sz="1400" b="0" dirty="0"/>
              <a:t>(</a:t>
            </a:r>
            <a:r>
              <a:rPr lang="en-US" altLang="ko-KR" sz="1400" dirty="0" err="1"/>
              <a:t>c.subtract</a:t>
            </a:r>
            <a:r>
              <a:rPr lang="en-US" altLang="ko-KR" sz="1400" dirty="0"/>
              <a:t>(2,3)</a:t>
            </a:r>
            <a:r>
              <a:rPr lang="en-US" altLang="ko-KR" sz="1400" b="0" dirty="0"/>
              <a:t>);</a:t>
            </a:r>
          </a:p>
          <a:p>
            <a:r>
              <a:rPr lang="en-US" altLang="ko-KR" sz="1400" b="0" dirty="0"/>
              <a:t>		</a:t>
            </a:r>
            <a:r>
              <a:rPr lang="en-US" altLang="ko-KR" sz="1400" b="0" dirty="0" err="1"/>
              <a:t>System.out.println</a:t>
            </a:r>
            <a:r>
              <a:rPr lang="en-US" altLang="ko-KR" sz="1400" b="0" dirty="0"/>
              <a:t>(</a:t>
            </a:r>
            <a:r>
              <a:rPr lang="en-US" altLang="ko-KR" sz="1400" dirty="0" err="1"/>
              <a:t>c.average</a:t>
            </a:r>
            <a:r>
              <a:rPr lang="en-US" altLang="ko-KR" sz="1400" dirty="0"/>
              <a:t>(new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[] { 2,3,4 })</a:t>
            </a:r>
            <a:r>
              <a:rPr lang="en-US" altLang="ko-KR" sz="1400" b="0" dirty="0"/>
              <a:t>);</a:t>
            </a:r>
          </a:p>
          <a:p>
            <a:r>
              <a:rPr lang="en-US" altLang="ko-KR" sz="1400" b="0" dirty="0"/>
              <a:t>	}</a:t>
            </a:r>
          </a:p>
          <a:p>
            <a:r>
              <a:rPr lang="en-US" altLang="ko-KR" sz="1400" b="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24750" y="5928874"/>
            <a:ext cx="423514" cy="738664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5</a:t>
            </a:r>
          </a:p>
          <a:p>
            <a:r>
              <a:rPr lang="en-US" altLang="ko-KR" sz="1400" dirty="0"/>
              <a:t>-1</a:t>
            </a:r>
          </a:p>
          <a:p>
            <a:r>
              <a:rPr lang="en-US" altLang="ko-KR" sz="1400" dirty="0"/>
              <a:t>3.0</a:t>
            </a:r>
            <a:endParaRPr lang="ko-KR" altLang="en-US" sz="1400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5-7 </a:t>
            </a:r>
            <a:r>
              <a:rPr lang="ko-KR" altLang="en-US" dirty="0"/>
              <a:t>정답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51352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8458200" cy="1927225"/>
          </a:xfrm>
        </p:spPr>
        <p:txBody>
          <a:bodyPr/>
          <a:lstStyle/>
          <a:p>
            <a:r>
              <a:rPr lang="en-US" altLang="ko-KR" sz="72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JAVA:</a:t>
            </a:r>
            <a:br>
              <a:rPr lang="en-US" altLang="ko-KR" sz="36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en-US" altLang="ko-KR" sz="36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Interface</a:t>
            </a:r>
            <a:endParaRPr lang="ko-KR" altLang="en-US" sz="32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9287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인터페이스</a:t>
            </a:r>
          </a:p>
        </p:txBody>
      </p:sp>
      <p:sp>
        <p:nvSpPr>
          <p:cNvPr id="1267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인터페이스는 객체와 객체 사이의 상호 작용을</a:t>
            </a:r>
            <a:r>
              <a:rPr lang="en-US" altLang="ko-KR" dirty="0"/>
              <a:t> </a:t>
            </a:r>
            <a:r>
              <a:rPr lang="ko-KR" altLang="en-US" dirty="0"/>
              <a:t>나타낸다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945341" y="2280398"/>
            <a:ext cx="4957483" cy="2760745"/>
            <a:chOff x="1909482" y="1966633"/>
            <a:chExt cx="4957483" cy="2760745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33651" y="1966633"/>
              <a:ext cx="3542857" cy="22171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1909482" y="4419601"/>
              <a:ext cx="49574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그림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12-3. </a:t>
              </a:r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인터페이스는 클래스 간의 상호 작용을 나타낸다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11111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인터페이스의 필요성과 예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2606209" y="1754001"/>
            <a:ext cx="3800000" cy="3170600"/>
            <a:chOff x="2301409" y="2058801"/>
            <a:chExt cx="3800000" cy="3170600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01409" y="2058801"/>
              <a:ext cx="3800000" cy="26228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2841812" y="4921624"/>
              <a:ext cx="23397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그림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12-4. </a:t>
              </a:r>
              <a:r>
                <a:rPr lang="ko-KR" altLang="en-US" sz="1400" dirty="0" err="1">
                  <a:latin typeface="맑은 고딕" pitchFamily="50" charset="-127"/>
                  <a:ea typeface="맑은 고딕" pitchFamily="50" charset="-127"/>
                </a:rPr>
                <a:t>홈네트워크</a:t>
              </a:r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 예제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34556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자바의 인터페이스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자바의 인터페이스</a:t>
            </a:r>
            <a:endParaRPr lang="en-US" altLang="ko-KR" dirty="0"/>
          </a:p>
          <a:p>
            <a:pPr lvl="1"/>
            <a:r>
              <a:rPr lang="ko-KR" altLang="en-US" dirty="0"/>
              <a:t>클래스가 구현해야 할 </a:t>
            </a:r>
            <a:r>
              <a:rPr lang="ko-KR" altLang="en-US" dirty="0" err="1"/>
              <a:t>메소드들이</a:t>
            </a:r>
            <a:r>
              <a:rPr lang="ko-KR" altLang="en-US" dirty="0"/>
              <a:t> 선언되는 </a:t>
            </a:r>
            <a:r>
              <a:rPr lang="ko-KR" altLang="en-US" dirty="0" err="1"/>
              <a:t>추상형</a:t>
            </a:r>
            <a:endParaRPr lang="en-US" altLang="ko-KR" dirty="0"/>
          </a:p>
          <a:p>
            <a:pPr lvl="1"/>
            <a:r>
              <a:rPr lang="ko-KR" altLang="en-US" dirty="0"/>
              <a:t>인터페이스 선언</a:t>
            </a:r>
            <a:endParaRPr lang="en-US" altLang="ko-KR" dirty="0"/>
          </a:p>
          <a:p>
            <a:pPr lvl="2"/>
            <a:r>
              <a:rPr lang="en-US" altLang="ko-KR" b="1" dirty="0"/>
              <a:t>interface</a:t>
            </a:r>
            <a:r>
              <a:rPr lang="en-US" altLang="ko-KR" dirty="0"/>
              <a:t> </a:t>
            </a:r>
            <a:r>
              <a:rPr lang="ko-KR" altLang="en-US" dirty="0"/>
              <a:t>키워드로 선언</a:t>
            </a:r>
            <a:endParaRPr lang="en-US" altLang="ko-KR" dirty="0"/>
          </a:p>
          <a:p>
            <a:pPr lvl="2"/>
            <a:r>
              <a:rPr lang="en-US" altLang="ko-KR" dirty="0"/>
              <a:t>Ex) public</a:t>
            </a:r>
            <a:r>
              <a:rPr lang="ko-KR" altLang="en-US" dirty="0"/>
              <a:t> </a:t>
            </a:r>
            <a:r>
              <a:rPr lang="en-US" altLang="ko-KR" b="1" dirty="0"/>
              <a:t>interface</a:t>
            </a:r>
            <a:r>
              <a:rPr lang="en-US" altLang="ko-KR" dirty="0"/>
              <a:t> </a:t>
            </a:r>
            <a:r>
              <a:rPr lang="en-US" altLang="ko-KR" dirty="0" err="1"/>
              <a:t>SerialDriver</a:t>
            </a:r>
            <a:r>
              <a:rPr lang="en-US" altLang="ko-KR" dirty="0"/>
              <a:t> {…}</a:t>
            </a:r>
          </a:p>
          <a:p>
            <a:r>
              <a:rPr lang="ko-KR" altLang="en-US" dirty="0"/>
              <a:t>자바 인터페이스에 대한 변화</a:t>
            </a:r>
            <a:endParaRPr lang="en-US" altLang="ko-KR" dirty="0"/>
          </a:p>
          <a:p>
            <a:pPr lvl="1"/>
            <a:r>
              <a:rPr lang="en-US" altLang="ko-KR" dirty="0"/>
              <a:t>Java 7</a:t>
            </a:r>
            <a:r>
              <a:rPr lang="ko-KR" altLang="en-US" dirty="0"/>
              <a:t>까지</a:t>
            </a:r>
            <a:r>
              <a:rPr lang="en-US" altLang="ko-KR" dirty="0"/>
              <a:t> </a:t>
            </a:r>
          </a:p>
          <a:p>
            <a:pPr lvl="2"/>
            <a:r>
              <a:rPr lang="ko-KR" altLang="en-US" dirty="0"/>
              <a:t>인터페이스는 상수와 추상 </a:t>
            </a:r>
            <a:r>
              <a:rPr lang="ko-KR" altLang="en-US" dirty="0" err="1"/>
              <a:t>메소드로만</a:t>
            </a:r>
            <a:r>
              <a:rPr lang="ko-KR" altLang="en-US" dirty="0"/>
              <a:t> 구성</a:t>
            </a:r>
            <a:endParaRPr lang="en-US" altLang="ko-KR" dirty="0"/>
          </a:p>
          <a:p>
            <a:pPr lvl="1"/>
            <a:r>
              <a:rPr lang="en-US" altLang="ko-KR" dirty="0"/>
              <a:t>Java 8</a:t>
            </a:r>
            <a:r>
              <a:rPr lang="ko-KR" altLang="en-US" dirty="0"/>
              <a:t>부터 </a:t>
            </a:r>
            <a:endParaRPr lang="en-US" altLang="ko-KR" dirty="0"/>
          </a:p>
          <a:p>
            <a:pPr lvl="2"/>
            <a:r>
              <a:rPr lang="ko-KR" altLang="en-US" dirty="0"/>
              <a:t>상수와 </a:t>
            </a:r>
            <a:r>
              <a:rPr lang="ko-KR" altLang="en-US" dirty="0" err="1"/>
              <a:t>추상메소드</a:t>
            </a:r>
            <a:r>
              <a:rPr lang="ko-KR" altLang="en-US" dirty="0"/>
              <a:t> 포함</a:t>
            </a:r>
            <a:endParaRPr lang="en-US" altLang="ko-KR" dirty="0"/>
          </a:p>
          <a:p>
            <a:pPr lvl="2"/>
            <a:r>
              <a:rPr lang="en-US" altLang="ko-KR" dirty="0"/>
              <a:t>default </a:t>
            </a:r>
            <a:r>
              <a:rPr lang="ko-KR" altLang="en-US" dirty="0" err="1"/>
              <a:t>메소드</a:t>
            </a:r>
            <a:r>
              <a:rPr lang="ko-KR" altLang="en-US" dirty="0"/>
              <a:t> 포함</a:t>
            </a:r>
            <a:r>
              <a:rPr lang="en-US" altLang="ko-KR" dirty="0"/>
              <a:t> (Java 8)</a:t>
            </a:r>
          </a:p>
          <a:p>
            <a:pPr lvl="2"/>
            <a:r>
              <a:rPr lang="en-US" altLang="ko-KR" dirty="0"/>
              <a:t>private </a:t>
            </a:r>
            <a:r>
              <a:rPr lang="ko-KR" altLang="en-US" dirty="0" err="1"/>
              <a:t>메소드</a:t>
            </a:r>
            <a:r>
              <a:rPr lang="ko-KR" altLang="en-US" dirty="0"/>
              <a:t> 포함</a:t>
            </a:r>
            <a:r>
              <a:rPr lang="en-US" altLang="ko-KR" dirty="0"/>
              <a:t> (Java 9)</a:t>
            </a:r>
          </a:p>
          <a:p>
            <a:pPr lvl="2"/>
            <a:r>
              <a:rPr lang="en-US" altLang="ko-KR" dirty="0"/>
              <a:t>static </a:t>
            </a:r>
            <a:r>
              <a:rPr lang="ko-KR" altLang="en-US" dirty="0" err="1"/>
              <a:t>메소드</a:t>
            </a:r>
            <a:r>
              <a:rPr lang="ko-KR" altLang="en-US" dirty="0"/>
              <a:t> 포함</a:t>
            </a:r>
            <a:r>
              <a:rPr lang="en-US" altLang="ko-KR" dirty="0"/>
              <a:t> (Java 9)</a:t>
            </a:r>
          </a:p>
          <a:p>
            <a:pPr lvl="1"/>
            <a:r>
              <a:rPr lang="ko-KR" altLang="en-US" dirty="0"/>
              <a:t>여전히 인터페이스에는 </a:t>
            </a:r>
            <a:r>
              <a:rPr lang="ko-KR" altLang="en-US" b="1" dirty="0"/>
              <a:t>필드</a:t>
            </a:r>
            <a:r>
              <a:rPr lang="en-US" altLang="ko-KR" b="1" dirty="0"/>
              <a:t>(</a:t>
            </a:r>
            <a:r>
              <a:rPr lang="ko-KR" altLang="en-US" b="1" dirty="0"/>
              <a:t>멤버 변수</a:t>
            </a:r>
            <a:r>
              <a:rPr lang="en-US" altLang="ko-KR" b="1" dirty="0"/>
              <a:t>)</a:t>
            </a:r>
            <a:r>
              <a:rPr lang="ko-KR" altLang="en-US" b="1" dirty="0"/>
              <a:t> 선언 불가</a:t>
            </a:r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8450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인터페이스 사례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37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458333"/>
            <a:ext cx="8202930" cy="263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182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인터페이스의</a:t>
            </a:r>
            <a:r>
              <a:rPr lang="en-US" altLang="ko-KR" dirty="0"/>
              <a:t> </a:t>
            </a:r>
            <a:r>
              <a:rPr lang="ko-KR" altLang="en-US" dirty="0"/>
              <a:t>구성 요소들의 특징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인터페이스의</a:t>
            </a:r>
            <a:r>
              <a:rPr lang="en-US" altLang="ko-KR" dirty="0"/>
              <a:t> </a:t>
            </a:r>
            <a:r>
              <a:rPr lang="ko-KR" altLang="en-US" dirty="0"/>
              <a:t>구성 요소들</a:t>
            </a:r>
            <a:endParaRPr lang="en-US" altLang="ko-KR" dirty="0"/>
          </a:p>
          <a:p>
            <a:pPr lvl="1"/>
            <a:r>
              <a:rPr lang="ko-KR" altLang="en-US" dirty="0"/>
              <a:t>상수</a:t>
            </a:r>
            <a:endParaRPr lang="en-US" altLang="ko-KR" dirty="0"/>
          </a:p>
          <a:p>
            <a:pPr lvl="2"/>
            <a:r>
              <a:rPr lang="en-US" altLang="ko-KR" dirty="0"/>
              <a:t>public</a:t>
            </a:r>
            <a:r>
              <a:rPr lang="ko-KR" altLang="en-US" dirty="0"/>
              <a:t>만 허용</a:t>
            </a:r>
            <a:r>
              <a:rPr lang="en-US" altLang="ko-KR" dirty="0"/>
              <a:t>, public static final </a:t>
            </a:r>
            <a:r>
              <a:rPr lang="ko-KR" altLang="en-US" dirty="0"/>
              <a:t>생략</a:t>
            </a:r>
            <a:endParaRPr lang="en-US" altLang="ko-KR" dirty="0"/>
          </a:p>
          <a:p>
            <a:pPr lvl="1"/>
            <a:r>
              <a:rPr lang="ko-KR" altLang="en-US" dirty="0"/>
              <a:t>추상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pPr lvl="2"/>
            <a:r>
              <a:rPr lang="en-US" altLang="ko-KR" dirty="0"/>
              <a:t>public abstract </a:t>
            </a:r>
            <a:r>
              <a:rPr lang="ko-KR" altLang="en-US" dirty="0"/>
              <a:t>생략 가능</a:t>
            </a:r>
            <a:endParaRPr lang="en-US" altLang="ko-KR" dirty="0"/>
          </a:p>
          <a:p>
            <a:pPr lvl="1"/>
            <a:r>
              <a:rPr lang="en-US" altLang="ko-KR" dirty="0"/>
              <a:t>default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pPr lvl="2"/>
            <a:r>
              <a:rPr lang="ko-KR" altLang="en-US" dirty="0"/>
              <a:t>인터페이스에 코드가 작성된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pPr lvl="2"/>
            <a:r>
              <a:rPr lang="ko-KR" altLang="en-US" dirty="0"/>
              <a:t>인터페이스를 구현하는 클래스에 자동 상속</a:t>
            </a:r>
            <a:endParaRPr lang="en-US" altLang="ko-KR" dirty="0"/>
          </a:p>
          <a:p>
            <a:pPr lvl="2"/>
            <a:r>
              <a:rPr lang="en-US" altLang="ko-KR" dirty="0"/>
              <a:t>public </a:t>
            </a:r>
            <a:r>
              <a:rPr lang="ko-KR" altLang="en-US" dirty="0"/>
              <a:t>접근 지정만 허용</a:t>
            </a:r>
            <a:r>
              <a:rPr lang="en-US" altLang="ko-KR" dirty="0"/>
              <a:t>. </a:t>
            </a:r>
            <a:r>
              <a:rPr lang="ko-KR" altLang="en-US" dirty="0"/>
              <a:t>생략 가능</a:t>
            </a:r>
            <a:endParaRPr lang="en-US" altLang="ko-KR" dirty="0"/>
          </a:p>
          <a:p>
            <a:pPr lvl="1"/>
            <a:r>
              <a:rPr lang="en-US" altLang="ko-KR" dirty="0"/>
              <a:t>private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pPr lvl="2"/>
            <a:r>
              <a:rPr lang="ko-KR" altLang="en-US" dirty="0"/>
              <a:t>인터페이스 내에 </a:t>
            </a:r>
            <a:r>
              <a:rPr lang="ko-KR" altLang="en-US" dirty="0" err="1"/>
              <a:t>메소드</a:t>
            </a:r>
            <a:r>
              <a:rPr lang="ko-KR" altLang="en-US" dirty="0"/>
              <a:t> 코드가 작성되어야 함</a:t>
            </a:r>
            <a:endParaRPr lang="en-US" altLang="ko-KR" dirty="0"/>
          </a:p>
          <a:p>
            <a:pPr lvl="2"/>
            <a:r>
              <a:rPr lang="ko-KR" altLang="en-US" dirty="0"/>
              <a:t>인터페이스 내에 있는 다른 </a:t>
            </a:r>
            <a:r>
              <a:rPr lang="ko-KR" altLang="en-US" dirty="0" err="1"/>
              <a:t>메소드에</a:t>
            </a:r>
            <a:r>
              <a:rPr lang="ko-KR" altLang="en-US" dirty="0"/>
              <a:t> 의해서만 호출 가능</a:t>
            </a:r>
            <a:endParaRPr lang="en-US" altLang="ko-KR" dirty="0"/>
          </a:p>
          <a:p>
            <a:pPr lvl="1"/>
            <a:r>
              <a:rPr lang="en-US" altLang="ko-KR" dirty="0"/>
              <a:t>static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pPr lvl="2"/>
            <a:r>
              <a:rPr lang="en-US" altLang="ko-KR" dirty="0"/>
              <a:t>public, private </a:t>
            </a:r>
            <a:r>
              <a:rPr lang="ko-KR" altLang="en-US" dirty="0"/>
              <a:t>모두 지정 가능</a:t>
            </a:r>
            <a:r>
              <a:rPr lang="en-US" altLang="ko-KR" dirty="0"/>
              <a:t>. </a:t>
            </a:r>
            <a:r>
              <a:rPr lang="ko-KR" altLang="en-US" dirty="0"/>
              <a:t>생략하면 </a:t>
            </a:r>
            <a:r>
              <a:rPr lang="en-US" altLang="ko-KR" dirty="0"/>
              <a:t>public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24178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인터페이스의 전체적인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인터페이스의 객체 생성 불가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인터페이스 타입의 레퍼런스 변수 선언 가능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인터페이스 구현</a:t>
            </a:r>
            <a:endParaRPr lang="en-US" altLang="ko-KR" dirty="0"/>
          </a:p>
          <a:p>
            <a:pPr lvl="1"/>
            <a:r>
              <a:rPr lang="ko-KR" altLang="en-US" dirty="0"/>
              <a:t>인터페이스를 상속받는 클래스는 인터페이스의 모든 추상 </a:t>
            </a:r>
            <a:r>
              <a:rPr lang="ko-KR" altLang="en-US" dirty="0" err="1"/>
              <a:t>메소드</a:t>
            </a:r>
            <a:r>
              <a:rPr lang="ko-KR" altLang="en-US" dirty="0"/>
              <a:t> 반드시 구현</a:t>
            </a:r>
            <a:endParaRPr lang="en-US" altLang="ko-KR" dirty="0"/>
          </a:p>
          <a:p>
            <a:r>
              <a:rPr lang="ko-KR" altLang="en-US" dirty="0"/>
              <a:t>다른 인터페이스 상속 가능</a:t>
            </a:r>
            <a:endParaRPr lang="en-US" altLang="ko-KR" dirty="0"/>
          </a:p>
          <a:p>
            <a:r>
              <a:rPr lang="ko-KR" altLang="en-US" dirty="0"/>
              <a:t>인터페이스의 다중 상속 가능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39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844824"/>
            <a:ext cx="7402830" cy="5524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306" y="3212976"/>
            <a:ext cx="7277100" cy="52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092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Review: </a:t>
            </a:r>
            <a:r>
              <a:rPr lang="ko-KR" altLang="en-US" dirty="0"/>
              <a:t>자바 상속의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1872208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클래스의 다중 상속 지원하지 않음</a:t>
            </a:r>
            <a:endParaRPr lang="en-US" altLang="ko-KR" dirty="0"/>
          </a:p>
          <a:p>
            <a:r>
              <a:rPr lang="ko-KR" altLang="en-US" dirty="0"/>
              <a:t>상속 횟수 무제한</a:t>
            </a:r>
            <a:endParaRPr lang="en-US" altLang="ko-KR" dirty="0"/>
          </a:p>
          <a:p>
            <a:r>
              <a:rPr lang="ko-KR" altLang="en-US" dirty="0"/>
              <a:t>상속의 최상위 조상 클래스는 </a:t>
            </a:r>
            <a:r>
              <a:rPr lang="en-US" altLang="ko-KR" dirty="0" err="1"/>
              <a:t>java.lang.Object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2"/>
            <a:r>
              <a:rPr lang="ko-KR" altLang="en-US" dirty="0"/>
              <a:t>모든 클래스는 자동으로 </a:t>
            </a:r>
            <a:r>
              <a:rPr lang="en-US" altLang="ko-KR" dirty="0" err="1"/>
              <a:t>java.lang.Object</a:t>
            </a:r>
            <a:r>
              <a:rPr lang="ko-KR" altLang="en-US" dirty="0"/>
              <a:t>를 상속받음</a:t>
            </a:r>
            <a:endParaRPr lang="en-US" altLang="ko-KR" dirty="0"/>
          </a:p>
          <a:p>
            <a:pPr lvl="2"/>
            <a:r>
              <a:rPr lang="ko-KR" altLang="en-US" dirty="0"/>
              <a:t>자바 컴파일러에 의해 자동으로 이루어짐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356992"/>
            <a:ext cx="6048672" cy="324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50212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인터페이스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인터페이스의 추상 </a:t>
            </a:r>
            <a:r>
              <a:rPr lang="ko-KR" altLang="en-US" dirty="0" err="1"/>
              <a:t>메소드를</a:t>
            </a:r>
            <a:r>
              <a:rPr lang="ko-KR" altLang="en-US" dirty="0"/>
              <a:t> 모두 구현한 클래스 작성</a:t>
            </a:r>
            <a:endParaRPr lang="en-US" altLang="ko-KR" dirty="0"/>
          </a:p>
          <a:p>
            <a:pPr lvl="1"/>
            <a:r>
              <a:rPr lang="en-US" altLang="ko-KR" dirty="0"/>
              <a:t>implements</a:t>
            </a:r>
            <a:r>
              <a:rPr lang="ko-KR" altLang="en-US" dirty="0"/>
              <a:t> 키워드 사용</a:t>
            </a:r>
            <a:endParaRPr lang="en-US" altLang="ko-KR" dirty="0"/>
          </a:p>
          <a:p>
            <a:pPr lvl="1"/>
            <a:r>
              <a:rPr lang="ko-KR" altLang="en-US" dirty="0"/>
              <a:t>여러 개의 인터페이스 동시 구현 가능</a:t>
            </a:r>
            <a:endParaRPr lang="en-US" altLang="ko-KR" dirty="0"/>
          </a:p>
          <a:p>
            <a:r>
              <a:rPr lang="ko-KR" altLang="en-US" dirty="0"/>
              <a:t>인터페이스 구현 사례</a:t>
            </a:r>
            <a:endParaRPr lang="en-US" altLang="ko-KR" dirty="0"/>
          </a:p>
          <a:p>
            <a:pPr lvl="1"/>
            <a:r>
              <a:rPr lang="en-US" altLang="ko-KR" dirty="0" err="1"/>
              <a:t>PhoneInterface</a:t>
            </a:r>
            <a:r>
              <a:rPr lang="en-US" altLang="ko-KR" dirty="0"/>
              <a:t> </a:t>
            </a:r>
            <a:r>
              <a:rPr lang="ko-KR" altLang="en-US" dirty="0"/>
              <a:t>인터페이스를 구현한 </a:t>
            </a:r>
            <a:r>
              <a:rPr lang="en-US" altLang="ko-KR" dirty="0" err="1"/>
              <a:t>SamsungPhone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SamsungPhone</a:t>
            </a:r>
            <a:r>
              <a:rPr lang="en-US" altLang="ko-KR" dirty="0"/>
              <a:t> </a:t>
            </a:r>
            <a:r>
              <a:rPr lang="ko-KR" altLang="en-US" dirty="0"/>
              <a:t>클래스는 </a:t>
            </a:r>
            <a:r>
              <a:rPr lang="en-US" altLang="ko-KR" dirty="0" err="1"/>
              <a:t>PhoneInterface</a:t>
            </a:r>
            <a:r>
              <a:rPr lang="ko-KR" altLang="en-US" dirty="0"/>
              <a:t>의 </a:t>
            </a:r>
            <a:r>
              <a:rPr lang="en-US" altLang="ko-KR" dirty="0"/>
              <a:t>default </a:t>
            </a:r>
            <a:r>
              <a:rPr lang="ko-KR" altLang="en-US" dirty="0" err="1"/>
              <a:t>메소드상속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403648" y="3573016"/>
            <a:ext cx="6696744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b="1" dirty="0"/>
              <a:t>class </a:t>
            </a:r>
            <a:r>
              <a:rPr lang="en-US" altLang="ko-KR" sz="1400" b="1" dirty="0" err="1"/>
              <a:t>SamsungPhone</a:t>
            </a:r>
            <a:r>
              <a:rPr lang="en-US" altLang="ko-KR" sz="1400" b="1" dirty="0"/>
              <a:t> implements </a:t>
            </a:r>
            <a:r>
              <a:rPr lang="en-US" altLang="ko-KR" sz="1400" b="1" dirty="0" err="1"/>
              <a:t>PhoneInterface</a:t>
            </a:r>
            <a:r>
              <a:rPr lang="en-US" altLang="ko-KR" sz="1400" b="1" dirty="0"/>
              <a:t> </a:t>
            </a:r>
            <a:r>
              <a:rPr lang="en-US" altLang="ko-KR" sz="1400" dirty="0"/>
              <a:t>{ // </a:t>
            </a:r>
            <a:r>
              <a:rPr lang="ko-KR" altLang="en-US" sz="1400" dirty="0"/>
              <a:t>인터페이스 구현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// </a:t>
            </a:r>
            <a:r>
              <a:rPr lang="en-US" altLang="ko-KR" sz="1400" b="1" dirty="0" err="1"/>
              <a:t>PhoneInterface</a:t>
            </a:r>
            <a:r>
              <a:rPr lang="ko-KR" altLang="en-US" sz="1400" b="1" dirty="0"/>
              <a:t>의 모든 </a:t>
            </a:r>
            <a:r>
              <a:rPr lang="ko-KR" altLang="en-US" sz="1400" b="1" dirty="0" err="1"/>
              <a:t>메소드</a:t>
            </a:r>
            <a:r>
              <a:rPr lang="ko-KR" altLang="en-US" sz="1400" b="1" dirty="0"/>
              <a:t> 구현</a:t>
            </a:r>
          </a:p>
          <a:p>
            <a:pPr defTabSz="180000"/>
            <a:r>
              <a:rPr lang="en-US" altLang="ko-KR" sz="1400" dirty="0"/>
              <a:t>	public void </a:t>
            </a:r>
            <a:r>
              <a:rPr lang="en-US" altLang="ko-KR" sz="1400" dirty="0" err="1"/>
              <a:t>sendCall</a:t>
            </a:r>
            <a:r>
              <a:rPr lang="en-US" altLang="ko-KR" sz="1400" dirty="0"/>
              <a:t>() {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 err="1"/>
              <a:t>띠리리리링</a:t>
            </a:r>
            <a:r>
              <a:rPr lang="en-US" altLang="ko-KR" sz="1400" dirty="0"/>
              <a:t>"); }</a:t>
            </a:r>
          </a:p>
          <a:p>
            <a:pPr defTabSz="180000"/>
            <a:r>
              <a:rPr lang="en-US" altLang="ko-KR" sz="1400" dirty="0"/>
              <a:t>	public void </a:t>
            </a:r>
            <a:r>
              <a:rPr lang="en-US" altLang="ko-KR" sz="1400" dirty="0" err="1"/>
              <a:t>receiveCall</a:t>
            </a:r>
            <a:r>
              <a:rPr lang="en-US" altLang="ko-KR" sz="1400" dirty="0"/>
              <a:t>() {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전화가 왔습니다</a:t>
            </a:r>
            <a:r>
              <a:rPr lang="en-US" altLang="ko-KR" sz="1400" dirty="0"/>
              <a:t>."); 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// </a:t>
            </a:r>
            <a:r>
              <a:rPr lang="ko-KR" altLang="en-US" sz="1400" b="1" dirty="0" err="1"/>
              <a:t>메소드</a:t>
            </a:r>
            <a:r>
              <a:rPr lang="ko-KR" altLang="en-US" sz="1400" b="1" dirty="0"/>
              <a:t> 추가 작성</a:t>
            </a:r>
          </a:p>
          <a:p>
            <a:pPr defTabSz="180000"/>
            <a:r>
              <a:rPr lang="en-US" altLang="ko-KR" sz="1400" dirty="0"/>
              <a:t>	public void flash() {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전화기에 불이 켜졌습니다</a:t>
            </a:r>
            <a:r>
              <a:rPr lang="en-US" altLang="ko-KR" sz="1400" dirty="0"/>
              <a:t>."); }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627855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90600"/>
          </a:xfrm>
        </p:spPr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5-8 </a:t>
            </a:r>
            <a:r>
              <a:rPr lang="ko-KR" altLang="en-US" dirty="0"/>
              <a:t>인터페이스 구현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7544" y="904176"/>
            <a:ext cx="26642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PhoneInterface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인터페이스를 구현하고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flash()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메소드를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추가한 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SamsungPhone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클래스를 작성하라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63888" y="908720"/>
            <a:ext cx="5274168" cy="58169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/>
              <a:t>interface </a:t>
            </a:r>
            <a:r>
              <a:rPr lang="en-US" altLang="ko-KR" sz="1200" b="1" dirty="0" err="1"/>
              <a:t>PhoneInterface</a:t>
            </a:r>
            <a:r>
              <a:rPr lang="en-US" altLang="ko-KR" sz="1200" b="1" dirty="0"/>
              <a:t> </a:t>
            </a:r>
            <a:r>
              <a:rPr lang="en-US" altLang="ko-KR" sz="1200" dirty="0"/>
              <a:t>{ // </a:t>
            </a:r>
            <a:r>
              <a:rPr lang="ko-KR" altLang="en-US" sz="1200" dirty="0"/>
              <a:t>인터페이스 선언</a:t>
            </a:r>
          </a:p>
          <a:p>
            <a:pPr defTabSz="180000"/>
            <a:r>
              <a:rPr lang="en-US" altLang="ko-KR" sz="1200" dirty="0"/>
              <a:t>	final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TIMEOUT = 10000; // </a:t>
            </a:r>
            <a:r>
              <a:rPr lang="ko-KR" altLang="en-US" sz="1200" dirty="0"/>
              <a:t>상수 필드 선언</a:t>
            </a:r>
          </a:p>
          <a:p>
            <a:pPr defTabSz="180000"/>
            <a:r>
              <a:rPr lang="en-US" altLang="ko-KR" sz="1200" dirty="0"/>
              <a:t>	void </a:t>
            </a:r>
            <a:r>
              <a:rPr lang="en-US" altLang="ko-KR" sz="1200" dirty="0" err="1"/>
              <a:t>sendCall</a:t>
            </a:r>
            <a:r>
              <a:rPr lang="en-US" altLang="ko-KR" sz="1200" dirty="0"/>
              <a:t>(); // </a:t>
            </a:r>
            <a:r>
              <a:rPr lang="ko-KR" altLang="en-US" sz="1200" dirty="0"/>
              <a:t>추상 </a:t>
            </a:r>
            <a:r>
              <a:rPr lang="ko-KR" altLang="en-US" sz="1200" dirty="0" err="1"/>
              <a:t>메소드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void </a:t>
            </a:r>
            <a:r>
              <a:rPr lang="en-US" altLang="ko-KR" sz="1200" dirty="0" err="1"/>
              <a:t>receiveCall</a:t>
            </a:r>
            <a:r>
              <a:rPr lang="en-US" altLang="ko-KR" sz="1200" dirty="0"/>
              <a:t>(); // </a:t>
            </a:r>
            <a:r>
              <a:rPr lang="ko-KR" altLang="en-US" sz="1200" dirty="0"/>
              <a:t>추상 </a:t>
            </a:r>
            <a:r>
              <a:rPr lang="ko-KR" altLang="en-US" sz="1200" dirty="0" err="1"/>
              <a:t>메소드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default void </a:t>
            </a:r>
            <a:r>
              <a:rPr lang="en-US" altLang="ko-KR" sz="1200" dirty="0" err="1"/>
              <a:t>printLogo</a:t>
            </a:r>
            <a:r>
              <a:rPr lang="en-US" altLang="ko-KR" sz="1200" dirty="0"/>
              <a:t>() { // default </a:t>
            </a:r>
            <a:r>
              <a:rPr lang="ko-KR" altLang="en-US" sz="1200" dirty="0" err="1"/>
              <a:t>메소드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("** Phone **");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b="1" dirty="0"/>
              <a:t>class </a:t>
            </a:r>
            <a:r>
              <a:rPr lang="en-US" altLang="ko-KR" sz="1200" b="1" dirty="0" err="1"/>
              <a:t>SamsungPhone</a:t>
            </a:r>
            <a:r>
              <a:rPr lang="en-US" altLang="ko-KR" sz="1200" b="1" dirty="0"/>
              <a:t> implements </a:t>
            </a:r>
            <a:r>
              <a:rPr lang="en-US" altLang="ko-KR" sz="1200" b="1" dirty="0" err="1"/>
              <a:t>PhoneInterface</a:t>
            </a:r>
            <a:r>
              <a:rPr lang="en-US" altLang="ko-KR" sz="1200" b="1" dirty="0"/>
              <a:t> </a:t>
            </a:r>
            <a:r>
              <a:rPr lang="en-US" altLang="ko-KR" sz="1200" dirty="0"/>
              <a:t>{ </a:t>
            </a:r>
            <a:r>
              <a:rPr lang="en-US" altLang="ko-KR" sz="1200" b="1" dirty="0"/>
              <a:t>// </a:t>
            </a:r>
            <a:r>
              <a:rPr lang="ko-KR" altLang="en-US" sz="1200" b="1" dirty="0"/>
              <a:t>인터페이스 구현</a:t>
            </a:r>
          </a:p>
          <a:p>
            <a:pPr defTabSz="180000"/>
            <a:r>
              <a:rPr lang="en-US" altLang="ko-KR" sz="1200" dirty="0"/>
              <a:t>	// </a:t>
            </a:r>
            <a:r>
              <a:rPr lang="en-US" altLang="ko-KR" sz="1200" dirty="0" err="1"/>
              <a:t>PhoneInterface</a:t>
            </a:r>
            <a:r>
              <a:rPr lang="ko-KR" altLang="en-US" sz="1200" dirty="0"/>
              <a:t>의 모든 </a:t>
            </a:r>
            <a:r>
              <a:rPr lang="ko-KR" altLang="en-US" sz="1200" dirty="0" err="1"/>
              <a:t>메소드</a:t>
            </a:r>
            <a:r>
              <a:rPr lang="ko-KR" altLang="en-US" sz="1200" dirty="0"/>
              <a:t> 구현</a:t>
            </a:r>
          </a:p>
          <a:p>
            <a:pPr defTabSz="180000"/>
            <a:r>
              <a:rPr lang="en-US" altLang="ko-KR" sz="1200" dirty="0"/>
              <a:t>	@Override</a:t>
            </a:r>
          </a:p>
          <a:p>
            <a:pPr defTabSz="180000"/>
            <a:r>
              <a:rPr lang="en-US" altLang="ko-KR" sz="1200" dirty="0"/>
              <a:t>	public void </a:t>
            </a:r>
            <a:r>
              <a:rPr lang="en-US" altLang="ko-KR" sz="1200" dirty="0" err="1"/>
              <a:t>sendCall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 err="1"/>
              <a:t>띠리리리링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@Override</a:t>
            </a:r>
          </a:p>
          <a:p>
            <a:pPr defTabSz="180000"/>
            <a:r>
              <a:rPr lang="en-US" altLang="ko-KR" sz="1200" dirty="0"/>
              <a:t>	public void </a:t>
            </a:r>
            <a:r>
              <a:rPr lang="en-US" altLang="ko-KR" sz="1200" dirty="0" err="1"/>
              <a:t>receiveCall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전화가 왔습니다</a:t>
            </a:r>
            <a:r>
              <a:rPr lang="en-US" altLang="ko-KR" sz="1200" dirty="0"/>
              <a:t>.");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// </a:t>
            </a:r>
            <a:r>
              <a:rPr lang="ko-KR" altLang="en-US" sz="1200" dirty="0" err="1"/>
              <a:t>메소드</a:t>
            </a:r>
            <a:r>
              <a:rPr lang="ko-KR" altLang="en-US" sz="1200" dirty="0"/>
              <a:t> 추가 작성</a:t>
            </a:r>
          </a:p>
          <a:p>
            <a:pPr defTabSz="180000"/>
            <a:r>
              <a:rPr lang="en-US" altLang="ko-KR" sz="1200" dirty="0"/>
              <a:t>	public void flash() { 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전화기에 불이 켜졌습니다</a:t>
            </a:r>
            <a:r>
              <a:rPr lang="en-US" altLang="ko-KR" sz="1200" dirty="0"/>
              <a:t>."); }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InterfaceEx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SamsungPhone</a:t>
            </a:r>
            <a:r>
              <a:rPr lang="en-US" altLang="ko-KR" sz="1200" b="1" dirty="0"/>
              <a:t> phone = new </a:t>
            </a:r>
            <a:r>
              <a:rPr lang="en-US" altLang="ko-KR" sz="1200" b="1" dirty="0" err="1"/>
              <a:t>SamsungPhone</a:t>
            </a:r>
            <a:r>
              <a:rPr lang="en-US" altLang="ko-KR" sz="1200" b="1" dirty="0"/>
              <a:t>();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phone.printLogo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phone.sendCall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phone.receiveCall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phone.flash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612648" y="5894700"/>
            <a:ext cx="2822101" cy="830997"/>
          </a:xfrm>
          <a:prstGeom prst="rect">
            <a:avLst/>
          </a:prstGeom>
          <a:solidFill>
            <a:srgbClr val="D0EAB4"/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YDVYGOStd12"/>
              </a:rPr>
              <a:t>** Phone **</a:t>
            </a:r>
          </a:p>
          <a:p>
            <a:r>
              <a:rPr lang="ko-KR" altLang="en-US" sz="1200" dirty="0" err="1">
                <a:latin typeface="YDVYGOStd12"/>
              </a:rPr>
              <a:t>띠리리리링</a:t>
            </a:r>
            <a:endParaRPr lang="ko-KR" altLang="en-US" sz="1200" dirty="0">
              <a:latin typeface="YDVYGOStd12"/>
            </a:endParaRPr>
          </a:p>
          <a:p>
            <a:r>
              <a:rPr lang="ko-KR" altLang="en-US" sz="1200" dirty="0">
                <a:latin typeface="YDVYGOStd12"/>
              </a:rPr>
              <a:t>전화가 왔습니다</a:t>
            </a:r>
            <a:r>
              <a:rPr lang="en-US" altLang="ko-KR" sz="1200" dirty="0">
                <a:latin typeface="YDVYGOStd12"/>
              </a:rPr>
              <a:t>.</a:t>
            </a:r>
          </a:p>
          <a:p>
            <a:r>
              <a:rPr lang="ko-KR" altLang="en-US" sz="1200" dirty="0">
                <a:latin typeface="YDVYGOStd12"/>
              </a:rPr>
              <a:t>전화기에 불이 켜졌습니다</a:t>
            </a:r>
            <a:r>
              <a:rPr lang="en-US" altLang="ko-KR" sz="1200" dirty="0">
                <a:latin typeface="YDVYGOStd12"/>
              </a:rPr>
              <a:t>.</a:t>
            </a:r>
            <a:endParaRPr lang="ko-KR" altLang="en-US" sz="1200" dirty="0">
              <a:latin typeface="YDVYGOStd12"/>
            </a:endParaRPr>
          </a:p>
        </p:txBody>
      </p:sp>
    </p:spTree>
    <p:extLst>
      <p:ext uri="{BB962C8B-B14F-4D97-AF65-F5344CB8AC3E}">
        <p14:creationId xmlns:p14="http://schemas.microsoft.com/office/powerpoint/2010/main" val="6761460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 활용 예제</a:t>
            </a:r>
            <a:r>
              <a:rPr lang="en-US" altLang="ko-KR" dirty="0"/>
              <a:t>: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340768"/>
            <a:ext cx="7142858" cy="5045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867403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 활용 예제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167" name="TextBox 9"/>
          <p:cNvSpPr txBox="1">
            <a:spLocks noChangeArrowheads="1"/>
          </p:cNvSpPr>
          <p:nvPr/>
        </p:nvSpPr>
        <p:spPr bwMode="auto">
          <a:xfrm>
            <a:off x="2261721" y="4792337"/>
            <a:ext cx="182133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latinLnBrk="1"/>
            <a:r>
              <a:rPr lang="en-US" altLang="ko-KR" sz="1400" dirty="0">
                <a:solidFill>
                  <a:schemeClr val="bg1"/>
                </a:solidFill>
                <a:latin typeface="Comic Sans MS"/>
              </a:rPr>
              <a:t>b1</a:t>
            </a:r>
            <a:r>
              <a:rPr lang="ko-KR" altLang="en-US" sz="1400" dirty="0">
                <a:solidFill>
                  <a:schemeClr val="bg1"/>
                </a:solidFill>
                <a:latin typeface="Comic Sans MS"/>
              </a:rPr>
              <a:t>이 </a:t>
            </a:r>
            <a:r>
              <a:rPr lang="en-US" altLang="ko-KR" sz="1400" dirty="0">
                <a:solidFill>
                  <a:schemeClr val="bg1"/>
                </a:solidFill>
                <a:latin typeface="Comic Sans MS"/>
              </a:rPr>
              <a:t>b2</a:t>
            </a:r>
            <a:r>
              <a:rPr lang="ko-KR" altLang="en-US" sz="1400" dirty="0">
                <a:solidFill>
                  <a:schemeClr val="bg1"/>
                </a:solidFill>
                <a:latin typeface="Comic Sans MS"/>
              </a:rPr>
              <a:t>보다 더 크다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765" y="1488701"/>
            <a:ext cx="7125715" cy="26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269026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 상속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인터페이스가 다른 인터페이스 상속</a:t>
            </a:r>
            <a:endParaRPr lang="en-US" altLang="ko-KR" dirty="0"/>
          </a:p>
          <a:p>
            <a:pPr lvl="1"/>
            <a:r>
              <a:rPr lang="en-US" altLang="ko-KR" dirty="0"/>
              <a:t>extends </a:t>
            </a:r>
            <a:r>
              <a:rPr lang="ko-KR" altLang="en-US" dirty="0"/>
              <a:t>키워드 이용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다중</a:t>
            </a:r>
            <a:r>
              <a:rPr lang="en-US" altLang="ko-KR" dirty="0"/>
              <a:t> </a:t>
            </a:r>
            <a:r>
              <a:rPr lang="ko-KR" altLang="en-US" dirty="0"/>
              <a:t>인터페이스 상속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31640" y="2447890"/>
            <a:ext cx="7056784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b="1" dirty="0"/>
              <a:t>interface </a:t>
            </a:r>
            <a:r>
              <a:rPr lang="en-US" altLang="ko-KR" sz="1400" b="1" dirty="0" err="1"/>
              <a:t>MobilePhoneInterface</a:t>
            </a:r>
            <a:r>
              <a:rPr lang="en-US" altLang="ko-KR" sz="1400" b="1" dirty="0"/>
              <a:t> extends </a:t>
            </a:r>
            <a:r>
              <a:rPr lang="en-US" altLang="ko-KR" sz="1400" b="1" dirty="0" err="1"/>
              <a:t>PhoneInterface</a:t>
            </a:r>
            <a:r>
              <a:rPr lang="en-US" altLang="ko-KR" sz="1400" b="1" dirty="0"/>
              <a:t>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/>
              <a:t>	void </a:t>
            </a:r>
            <a:r>
              <a:rPr lang="en-US" altLang="ko-KR" sz="1400" dirty="0" err="1"/>
              <a:t>sendSMS</a:t>
            </a:r>
            <a:r>
              <a:rPr lang="en-US" altLang="ko-KR" sz="1400" dirty="0"/>
              <a:t>(); 		// </a:t>
            </a:r>
            <a:r>
              <a:rPr lang="ko-KR" altLang="en-US" sz="1400" dirty="0"/>
              <a:t>새로운 추상 </a:t>
            </a:r>
            <a:r>
              <a:rPr lang="ko-KR" altLang="en-US" sz="1400" dirty="0" err="1"/>
              <a:t>메소드</a:t>
            </a:r>
            <a:r>
              <a:rPr lang="ko-KR" altLang="en-US" sz="1400" dirty="0"/>
              <a:t> 추가</a:t>
            </a:r>
          </a:p>
          <a:p>
            <a:pPr defTabSz="180000"/>
            <a:r>
              <a:rPr lang="en-US" altLang="ko-KR" sz="1400" dirty="0"/>
              <a:t>	void </a:t>
            </a:r>
            <a:r>
              <a:rPr lang="en-US" altLang="ko-KR" sz="1400" dirty="0" err="1"/>
              <a:t>receiveSMS</a:t>
            </a:r>
            <a:r>
              <a:rPr lang="en-US" altLang="ko-KR" sz="1400" dirty="0"/>
              <a:t>(); 	// </a:t>
            </a:r>
            <a:r>
              <a:rPr lang="ko-KR" altLang="en-US" sz="1400" dirty="0"/>
              <a:t>새로운 추상 </a:t>
            </a:r>
            <a:r>
              <a:rPr lang="ko-KR" altLang="en-US" sz="1400" dirty="0" err="1"/>
              <a:t>메소드</a:t>
            </a:r>
            <a:r>
              <a:rPr lang="ko-KR" altLang="en-US" sz="1400" dirty="0"/>
              <a:t> 추가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1331640" y="3933056"/>
            <a:ext cx="7056784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interface MP3Interface {</a:t>
            </a:r>
          </a:p>
          <a:p>
            <a:pPr defTabSz="180000"/>
            <a:r>
              <a:rPr lang="en-US" altLang="ko-KR" sz="1400" dirty="0"/>
              <a:t>	void play(); // </a:t>
            </a:r>
            <a:r>
              <a:rPr lang="ko-KR" altLang="en-US" sz="1400" dirty="0"/>
              <a:t>추상 </a:t>
            </a:r>
            <a:r>
              <a:rPr lang="ko-KR" altLang="en-US" sz="1400" dirty="0" err="1"/>
              <a:t>메소드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void stop(); // </a:t>
            </a:r>
            <a:r>
              <a:rPr lang="ko-KR" altLang="en-US" sz="1400" dirty="0"/>
              <a:t>추상 </a:t>
            </a:r>
            <a:r>
              <a:rPr lang="ko-KR" altLang="en-US" sz="1400" dirty="0" err="1"/>
              <a:t>메소드</a:t>
            </a:r>
            <a:endParaRPr lang="ko-KR" altLang="en-US" sz="1400" dirty="0"/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b="1" dirty="0"/>
              <a:t>interface </a:t>
            </a:r>
            <a:r>
              <a:rPr lang="en-US" altLang="ko-KR" sz="1400" b="1" dirty="0" err="1"/>
              <a:t>MusicPhoneInterface</a:t>
            </a:r>
            <a:r>
              <a:rPr lang="en-US" altLang="ko-KR" sz="1400" b="1" dirty="0"/>
              <a:t> extends </a:t>
            </a:r>
            <a:r>
              <a:rPr lang="en-US" altLang="ko-KR" sz="1400" b="1" dirty="0" err="1"/>
              <a:t>MobilePhoneInterface</a:t>
            </a:r>
            <a:r>
              <a:rPr lang="en-US" altLang="ko-KR" sz="1400" b="1" dirty="0"/>
              <a:t>, MP3Interface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/>
              <a:t>	void playMP3RingTone(); // </a:t>
            </a:r>
            <a:r>
              <a:rPr lang="ko-KR" altLang="en-US" sz="1400" dirty="0"/>
              <a:t>새로운 추상 </a:t>
            </a:r>
            <a:r>
              <a:rPr lang="ko-KR" altLang="en-US" sz="1400" dirty="0" err="1"/>
              <a:t>메소드</a:t>
            </a:r>
            <a:r>
              <a:rPr lang="ko-KR" altLang="en-US" sz="1400" dirty="0"/>
              <a:t> 추가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719254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인터페이스의 목적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45</a:t>
            </a:fld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1403648" y="2420888"/>
            <a:ext cx="5806715" cy="3654439"/>
            <a:chOff x="1900642" y="1631452"/>
            <a:chExt cx="5806715" cy="3654439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6444208" y="2082460"/>
              <a:ext cx="1080120" cy="1440160"/>
            </a:xfrm>
            <a:prstGeom prst="roundRect">
              <a:avLst>
                <a:gd name="adj" fmla="val 10895"/>
              </a:avLst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64984" y="2279524"/>
              <a:ext cx="1038570" cy="1195929"/>
            </a:xfrm>
            <a:prstGeom prst="rect">
              <a:avLst/>
            </a:prstGeom>
            <a:noFill/>
          </p:spPr>
        </p:pic>
        <p:sp>
          <p:nvSpPr>
            <p:cNvPr id="5" name="한쪽 모서리가 잘린 사각형 4"/>
            <p:cNvSpPr/>
            <p:nvPr/>
          </p:nvSpPr>
          <p:spPr>
            <a:xfrm>
              <a:off x="4257300" y="2132856"/>
              <a:ext cx="864096" cy="936104"/>
            </a:xfrm>
            <a:prstGeom prst="snip1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u="sng" dirty="0">
                  <a:solidFill>
                    <a:schemeClr val="tx1"/>
                  </a:solidFill>
                </a:rPr>
                <a:t>    </a:t>
              </a:r>
              <a:endParaRPr lang="ko-KR" altLang="en-US" sz="1400" u="sng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785311" y="1631452"/>
              <a:ext cx="171739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dirty="0" err="1"/>
                <a:t>MobilePhoneInterface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인터페이스</a:t>
              </a:r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10679" y="2217288"/>
              <a:ext cx="723602" cy="833239"/>
            </a:xfrm>
            <a:prstGeom prst="rect">
              <a:avLst/>
            </a:prstGeom>
            <a:noFill/>
          </p:spPr>
        </p:pic>
        <p:sp>
          <p:nvSpPr>
            <p:cNvPr id="8" name="모서리가 둥근 직사각형 7"/>
            <p:cNvSpPr/>
            <p:nvPr/>
          </p:nvSpPr>
          <p:spPr>
            <a:xfrm>
              <a:off x="4644008" y="3501008"/>
              <a:ext cx="1080120" cy="1440160"/>
            </a:xfrm>
            <a:prstGeom prst="roundRect">
              <a:avLst>
                <a:gd name="adj" fmla="val 10895"/>
              </a:avLst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5823205" y="3040482"/>
              <a:ext cx="1080120" cy="1440160"/>
            </a:xfrm>
            <a:prstGeom prst="roundRect">
              <a:avLst>
                <a:gd name="adj" fmla="val 10895"/>
              </a:avLst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89348" y="3752598"/>
              <a:ext cx="990326" cy="1140375"/>
            </a:xfrm>
            <a:prstGeom prst="rect">
              <a:avLst/>
            </a:prstGeom>
            <a:noFill/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61894" y="3287636"/>
              <a:ext cx="997724" cy="1148894"/>
            </a:xfrm>
            <a:prstGeom prst="rect">
              <a:avLst/>
            </a:prstGeom>
            <a:noFill/>
          </p:spPr>
        </p:pic>
        <p:cxnSp>
          <p:nvCxnSpPr>
            <p:cNvPr id="17" name="직선 화살표 연결선 16"/>
            <p:cNvCxnSpPr>
              <a:stCxn id="5" idx="1"/>
              <a:endCxn id="8" idx="0"/>
            </p:cNvCxnSpPr>
            <p:nvPr/>
          </p:nvCxnSpPr>
          <p:spPr>
            <a:xfrm>
              <a:off x="4689348" y="3068960"/>
              <a:ext cx="494720" cy="432048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5141508" y="2845467"/>
              <a:ext cx="681697" cy="28273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>
              <a:stCxn id="5" idx="0"/>
            </p:cNvCxnSpPr>
            <p:nvPr/>
          </p:nvCxnSpPr>
          <p:spPr>
            <a:xfrm flipV="1">
              <a:off x="5121396" y="2519889"/>
              <a:ext cx="1322812" cy="81019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4524272" y="5008892"/>
              <a:ext cx="131959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dirty="0" err="1"/>
                <a:t>SamsungPhone</a:t>
              </a:r>
              <a:r>
                <a:rPr lang="ko-KR" altLang="en-US" sz="1200" dirty="0"/>
                <a:t> 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976975" y="4483673"/>
              <a:ext cx="8574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dirty="0" err="1"/>
                <a:t>LGPhone</a:t>
              </a:r>
              <a:r>
                <a:rPr lang="ko-KR" altLang="en-US" sz="1200" dirty="0"/>
                <a:t> 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984082" y="3486227"/>
              <a:ext cx="72327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dirty="0"/>
                <a:t>IPhone</a:t>
              </a:r>
              <a:r>
                <a:rPr lang="ko-KR" altLang="en-US" sz="1200" dirty="0"/>
                <a:t> </a:t>
              </a: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900642" y="3182012"/>
              <a:ext cx="1368152" cy="144016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078234" y="4622172"/>
              <a:ext cx="116249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200" dirty="0"/>
                <a:t>전화기 모듈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응용프로그램 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코드 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906931" y="3156362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/>
                <a:t>sendCall</a:t>
              </a:r>
              <a:r>
                <a:rPr lang="en-US" altLang="ko-KR" sz="1200" dirty="0"/>
                <a:t>()</a:t>
              </a:r>
              <a:endParaRPr lang="ko-KR" altLang="en-US" sz="1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790806" y="3593809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/>
                <a:t>sendCall</a:t>
              </a:r>
              <a:r>
                <a:rPr lang="en-US" altLang="ko-KR" sz="1200" dirty="0"/>
                <a:t>()</a:t>
              </a:r>
              <a:endParaRPr lang="ko-KR" alt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639215" y="2193655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/>
                <a:t>sendCall</a:t>
              </a:r>
              <a:r>
                <a:rPr lang="en-US" altLang="ko-KR" sz="1200" dirty="0"/>
                <a:t>()</a:t>
              </a:r>
              <a:endParaRPr lang="ko-KR" alt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257300" y="2091598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/>
                <a:t>sendCall</a:t>
              </a:r>
              <a:r>
                <a:rPr lang="en-US" altLang="ko-KR" sz="1200" dirty="0"/>
                <a:t>()</a:t>
              </a:r>
              <a:endParaRPr lang="ko-KR" altLang="en-US" sz="1200" dirty="0"/>
            </a:p>
          </p:txBody>
        </p:sp>
        <p:cxnSp>
          <p:nvCxnSpPr>
            <p:cNvPr id="34" name="직선 화살표 연결선 33"/>
            <p:cNvCxnSpPr/>
            <p:nvPr/>
          </p:nvCxnSpPr>
          <p:spPr>
            <a:xfrm flipH="1">
              <a:off x="2915816" y="2942946"/>
              <a:ext cx="1341484" cy="342038"/>
            </a:xfrm>
            <a:prstGeom prst="straightConnector1">
              <a:avLst/>
            </a:prstGeom>
            <a:ln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502704" y="2348880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/>
                <a:t>구현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62709" y="2794801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/>
                <a:t>구현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922652" y="3132048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/>
                <a:t>구현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302846" y="2843094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참고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104085" y="3606673"/>
              <a:ext cx="9765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/>
                <a:t>sendCall</a:t>
              </a:r>
              <a:r>
                <a:rPr lang="en-US" altLang="ko-KR" sz="1400" dirty="0"/>
                <a:t>()</a:t>
              </a:r>
              <a:endParaRPr lang="ko-KR" altLang="en-US" sz="1400" dirty="0"/>
            </a:p>
          </p:txBody>
        </p:sp>
        <p:cxnSp>
          <p:nvCxnSpPr>
            <p:cNvPr id="42" name="직선 화살표 연결선 41"/>
            <p:cNvCxnSpPr>
              <a:stCxn id="40" idx="3"/>
              <a:endCxn id="30" idx="1"/>
            </p:cNvCxnSpPr>
            <p:nvPr/>
          </p:nvCxnSpPr>
          <p:spPr>
            <a:xfrm flipV="1">
              <a:off x="3080634" y="3732309"/>
              <a:ext cx="1710172" cy="28253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43"/>
            <p:cNvSpPr/>
            <p:nvPr/>
          </p:nvSpPr>
          <p:spPr>
            <a:xfrm>
              <a:off x="3710179" y="3522620"/>
              <a:ext cx="4924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200" dirty="0"/>
                <a:t>호출</a:t>
              </a: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474803" y="1419836"/>
            <a:ext cx="84290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YDVYMjOStd12"/>
              </a:rPr>
              <a:t>인터페이스는 </a:t>
            </a:r>
            <a:r>
              <a:rPr lang="ko-KR" altLang="en-US" sz="1600" dirty="0" err="1">
                <a:latin typeface="YDVYMjOStd12"/>
              </a:rPr>
              <a:t>스펙을</a:t>
            </a:r>
            <a:r>
              <a:rPr lang="ko-KR" altLang="en-US" sz="1600" dirty="0">
                <a:latin typeface="YDVYMjOStd12"/>
              </a:rPr>
              <a:t> 주어 클래스들이 그 기능을 서로 다르게 구현할 수 있도록 하는 클래스의 규격 선언이며</a:t>
            </a:r>
            <a:r>
              <a:rPr lang="en-US" altLang="ko-KR" sz="1600" dirty="0">
                <a:latin typeface="YDVYMjOStd12"/>
              </a:rPr>
              <a:t>, </a:t>
            </a:r>
            <a:r>
              <a:rPr lang="ko-KR" altLang="en-US" sz="1600" dirty="0">
                <a:latin typeface="YDVYMjOStd12"/>
              </a:rPr>
              <a:t>클래스의 </a:t>
            </a:r>
            <a:r>
              <a:rPr lang="ko-KR" altLang="en-US" sz="1600" dirty="0" err="1">
                <a:latin typeface="YDVYMjOStd12"/>
              </a:rPr>
              <a:t>다형성을</a:t>
            </a:r>
            <a:r>
              <a:rPr lang="ko-KR" altLang="en-US" sz="1600" dirty="0">
                <a:latin typeface="YDVYMjOStd12"/>
              </a:rPr>
              <a:t> 실현하는 도구이다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524276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인터페이스의 다중 구현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46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12648" y="1916832"/>
            <a:ext cx="7776864" cy="4185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b="1" dirty="0"/>
              <a:t>interface </a:t>
            </a:r>
            <a:r>
              <a:rPr lang="en-US" altLang="ko-KR" sz="1400" b="1" dirty="0" err="1"/>
              <a:t>AIInterface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/>
              <a:t>	void </a:t>
            </a:r>
            <a:r>
              <a:rPr lang="en-US" altLang="ko-KR" sz="1400" dirty="0" err="1"/>
              <a:t>recognizeSpeech</a:t>
            </a:r>
            <a:r>
              <a:rPr lang="en-US" altLang="ko-KR" sz="1400" dirty="0"/>
              <a:t>(); // </a:t>
            </a:r>
            <a:r>
              <a:rPr lang="ko-KR" altLang="en-US" sz="1400" dirty="0"/>
              <a:t>음성 인식</a:t>
            </a:r>
          </a:p>
          <a:p>
            <a:pPr defTabSz="180000"/>
            <a:r>
              <a:rPr lang="en-US" altLang="ko-KR" sz="1400" dirty="0"/>
              <a:t>	void </a:t>
            </a:r>
            <a:r>
              <a:rPr lang="en-US" altLang="ko-KR" sz="1400" dirty="0" err="1"/>
              <a:t>synthesizeSpeech</a:t>
            </a:r>
            <a:r>
              <a:rPr lang="en-US" altLang="ko-KR" sz="1400" dirty="0"/>
              <a:t>(); // </a:t>
            </a:r>
            <a:r>
              <a:rPr lang="ko-KR" altLang="en-US" sz="1400" dirty="0"/>
              <a:t>음성 합성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b="1" dirty="0"/>
              <a:t>class </a:t>
            </a:r>
            <a:r>
              <a:rPr lang="en-US" altLang="ko-KR" sz="1400" b="1" dirty="0" err="1"/>
              <a:t>AIPhone</a:t>
            </a:r>
            <a:r>
              <a:rPr lang="en-US" altLang="ko-KR" sz="1400" b="1" dirty="0"/>
              <a:t> implements </a:t>
            </a:r>
            <a:r>
              <a:rPr lang="en-US" altLang="ko-KR" sz="1400" b="1" dirty="0" err="1"/>
              <a:t>MobilePhoneInterface</a:t>
            </a:r>
            <a:r>
              <a:rPr lang="en-US" altLang="ko-KR" sz="1400" b="1" dirty="0"/>
              <a:t>, </a:t>
            </a:r>
            <a:r>
              <a:rPr lang="en-US" altLang="ko-KR" sz="1400" b="1" dirty="0" err="1"/>
              <a:t>AIInterface</a:t>
            </a:r>
            <a:r>
              <a:rPr lang="en-US" altLang="ko-KR" sz="1400" b="1" dirty="0"/>
              <a:t> </a:t>
            </a:r>
            <a:r>
              <a:rPr lang="en-US" altLang="ko-KR" sz="1400" dirty="0"/>
              <a:t>{ // </a:t>
            </a:r>
            <a:r>
              <a:rPr lang="ko-KR" altLang="en-US" sz="1400" dirty="0"/>
              <a:t>인터페이스 구현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// </a:t>
            </a:r>
            <a:r>
              <a:rPr lang="en-US" altLang="ko-KR" sz="1400" b="1" dirty="0" err="1"/>
              <a:t>MobilePhoneInterface</a:t>
            </a:r>
            <a:r>
              <a:rPr lang="ko-KR" altLang="en-US" sz="1400" b="1" dirty="0"/>
              <a:t>의 모든 </a:t>
            </a:r>
            <a:r>
              <a:rPr lang="ko-KR" altLang="en-US" sz="1400" b="1" dirty="0" err="1"/>
              <a:t>메소드를</a:t>
            </a:r>
            <a:r>
              <a:rPr lang="ko-KR" altLang="en-US" sz="1400" b="1" dirty="0"/>
              <a:t> 구현한다</a:t>
            </a:r>
            <a:r>
              <a:rPr lang="en-US" altLang="ko-KR" sz="1400" b="1" dirty="0"/>
              <a:t>.</a:t>
            </a:r>
          </a:p>
          <a:p>
            <a:pPr defTabSz="180000"/>
            <a:r>
              <a:rPr lang="en-US" altLang="ko-KR" sz="1400" dirty="0"/>
              <a:t>	public void </a:t>
            </a:r>
            <a:r>
              <a:rPr lang="en-US" altLang="ko-KR" sz="1400" dirty="0" err="1"/>
              <a:t>sendCall</a:t>
            </a:r>
            <a:r>
              <a:rPr lang="en-US" altLang="ko-KR" sz="1400" dirty="0"/>
              <a:t>() { ... }</a:t>
            </a:r>
          </a:p>
          <a:p>
            <a:pPr defTabSz="180000"/>
            <a:r>
              <a:rPr lang="en-US" altLang="ko-KR" sz="1400" dirty="0"/>
              <a:t>	public void </a:t>
            </a:r>
            <a:r>
              <a:rPr lang="en-US" altLang="ko-KR" sz="1400" dirty="0" err="1"/>
              <a:t>receiveCall</a:t>
            </a:r>
            <a:r>
              <a:rPr lang="en-US" altLang="ko-KR" sz="1400" dirty="0"/>
              <a:t>() { ... }</a:t>
            </a:r>
          </a:p>
          <a:p>
            <a:pPr defTabSz="180000"/>
            <a:r>
              <a:rPr lang="en-US" altLang="ko-KR" sz="1400" dirty="0"/>
              <a:t>	public void </a:t>
            </a:r>
            <a:r>
              <a:rPr lang="en-US" altLang="ko-KR" sz="1400" dirty="0" err="1"/>
              <a:t>sendSMS</a:t>
            </a:r>
            <a:r>
              <a:rPr lang="en-US" altLang="ko-KR" sz="1400" dirty="0"/>
              <a:t>() { ... }</a:t>
            </a:r>
          </a:p>
          <a:p>
            <a:pPr defTabSz="180000"/>
            <a:r>
              <a:rPr lang="en-US" altLang="ko-KR" sz="1400" dirty="0"/>
              <a:t>	public void </a:t>
            </a:r>
            <a:r>
              <a:rPr lang="en-US" altLang="ko-KR" sz="1400" dirty="0" err="1"/>
              <a:t>receiveSMS</a:t>
            </a:r>
            <a:r>
              <a:rPr lang="en-US" altLang="ko-KR" sz="1400" dirty="0"/>
              <a:t>() { ... 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// </a:t>
            </a:r>
            <a:r>
              <a:rPr lang="en-US" altLang="ko-KR" sz="1400" b="1" dirty="0" err="1"/>
              <a:t>AIInterface</a:t>
            </a:r>
            <a:r>
              <a:rPr lang="ko-KR" altLang="en-US" sz="1400" b="1" dirty="0"/>
              <a:t>의 모든 </a:t>
            </a:r>
            <a:r>
              <a:rPr lang="ko-KR" altLang="en-US" sz="1400" b="1" dirty="0" err="1"/>
              <a:t>메소드를</a:t>
            </a:r>
            <a:r>
              <a:rPr lang="ko-KR" altLang="en-US" sz="1400" b="1" dirty="0"/>
              <a:t> 구현한다</a:t>
            </a:r>
            <a:r>
              <a:rPr lang="en-US" altLang="ko-KR" sz="1400" b="1" dirty="0"/>
              <a:t>.</a:t>
            </a:r>
          </a:p>
          <a:p>
            <a:pPr defTabSz="180000"/>
            <a:r>
              <a:rPr lang="en-US" altLang="ko-KR" sz="1400" dirty="0"/>
              <a:t>	public void </a:t>
            </a:r>
            <a:r>
              <a:rPr lang="en-US" altLang="ko-KR" sz="1400" dirty="0" err="1"/>
              <a:t>recognizeSpeech</a:t>
            </a:r>
            <a:r>
              <a:rPr lang="en-US" altLang="ko-KR" sz="1400" dirty="0"/>
              <a:t>() { ... } // </a:t>
            </a:r>
            <a:r>
              <a:rPr lang="ko-KR" altLang="en-US" sz="1400" dirty="0"/>
              <a:t>음성 인식</a:t>
            </a:r>
          </a:p>
          <a:p>
            <a:pPr defTabSz="180000"/>
            <a:r>
              <a:rPr lang="en-US" altLang="ko-KR" sz="1400" dirty="0"/>
              <a:t>	public void </a:t>
            </a:r>
            <a:r>
              <a:rPr lang="en-US" altLang="ko-KR" sz="1400" dirty="0" err="1"/>
              <a:t>synthesizeSpeech</a:t>
            </a:r>
            <a:r>
              <a:rPr lang="en-US" altLang="ko-KR" sz="1400" dirty="0"/>
              <a:t>() { ... } // </a:t>
            </a:r>
            <a:r>
              <a:rPr lang="ko-KR" altLang="en-US" sz="1400" dirty="0"/>
              <a:t>음성 합성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// </a:t>
            </a:r>
            <a:r>
              <a:rPr lang="ko-KR" altLang="en-US" sz="1400" b="1" dirty="0"/>
              <a:t>추가적으로 다른 </a:t>
            </a:r>
            <a:r>
              <a:rPr lang="ko-KR" altLang="en-US" sz="1400" b="1" dirty="0" err="1"/>
              <a:t>메소드를</a:t>
            </a:r>
            <a:r>
              <a:rPr lang="ko-KR" altLang="en-US" sz="1400" b="1" dirty="0"/>
              <a:t> 작성할 수 있다</a:t>
            </a:r>
            <a:r>
              <a:rPr lang="en-US" altLang="ko-KR" sz="1400" b="1" dirty="0"/>
              <a:t>.</a:t>
            </a:r>
          </a:p>
          <a:p>
            <a:pPr defTabSz="180000"/>
            <a:r>
              <a:rPr lang="en-US" altLang="ko-KR" sz="1400" dirty="0"/>
              <a:t>	public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touch() { ... }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4" name="직사각형 3"/>
          <p:cNvSpPr/>
          <p:nvPr/>
        </p:nvSpPr>
        <p:spPr>
          <a:xfrm>
            <a:off x="524674" y="1367984"/>
            <a:ext cx="76477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YDVYMjOStd12"/>
              </a:rPr>
              <a:t>클래스는 하나 이상의 인터페이스를 구현할 수 있음</a:t>
            </a:r>
            <a:endParaRPr lang="ko-KR" altLang="en-US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3923928" y="3645024"/>
            <a:ext cx="2952328" cy="442674"/>
          </a:xfrm>
          <a:prstGeom prst="wedgeRoundRectCallout">
            <a:avLst>
              <a:gd name="adj1" fmla="val -57882"/>
              <a:gd name="adj2" fmla="val 1020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>
                <a:latin typeface="YDVYGOStd12"/>
              </a:rPr>
              <a:t>클래스에서 인터페이스의 </a:t>
            </a:r>
            <a:r>
              <a:rPr lang="ko-KR" altLang="en-US" sz="1000" dirty="0" err="1">
                <a:latin typeface="YDVYGOStd12"/>
              </a:rPr>
              <a:t>메소드를</a:t>
            </a:r>
            <a:r>
              <a:rPr lang="ko-KR" altLang="en-US" sz="1000" dirty="0">
                <a:latin typeface="YDVYGOStd12"/>
              </a:rPr>
              <a:t> 구현할 때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public</a:t>
            </a:r>
            <a:r>
              <a:rPr lang="ko-KR" altLang="en-US" sz="1000" dirty="0">
                <a:latin typeface="YDVYGOStd12"/>
              </a:rPr>
              <a:t>을 생략하면 오류 발생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042127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4860" y="18288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5-9 : </a:t>
            </a:r>
            <a:r>
              <a:rPr lang="ko-KR" altLang="en-US" dirty="0"/>
              <a:t>인터페이스를 구현하고 동시에 클래스를 상속받는 사례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47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04860" y="1291479"/>
            <a:ext cx="3960440" cy="54784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b="1" dirty="0"/>
              <a:t>interface </a:t>
            </a:r>
            <a:r>
              <a:rPr lang="en-US" altLang="ko-KR" sz="1000" b="1" dirty="0" err="1"/>
              <a:t>PhoneInterface</a:t>
            </a:r>
            <a:r>
              <a:rPr lang="en-US" altLang="ko-KR" sz="1000" b="1" dirty="0"/>
              <a:t> </a:t>
            </a:r>
            <a:r>
              <a:rPr lang="en-US" altLang="ko-KR" sz="1000" dirty="0"/>
              <a:t>{ // </a:t>
            </a:r>
            <a:r>
              <a:rPr lang="ko-KR" altLang="en-US" sz="1000" dirty="0"/>
              <a:t>인터페이스 선언</a:t>
            </a:r>
          </a:p>
          <a:p>
            <a:pPr defTabSz="180000"/>
            <a:r>
              <a:rPr lang="en-US" altLang="ko-KR" sz="1000" dirty="0"/>
              <a:t>	final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TIMEOUT = 10000; // </a:t>
            </a:r>
            <a:r>
              <a:rPr lang="ko-KR" altLang="en-US" sz="1000" dirty="0"/>
              <a:t>상수 필드 선언</a:t>
            </a:r>
          </a:p>
          <a:p>
            <a:pPr defTabSz="180000"/>
            <a:r>
              <a:rPr lang="en-US" altLang="ko-KR" sz="1000" dirty="0"/>
              <a:t>	void </a:t>
            </a:r>
            <a:r>
              <a:rPr lang="en-US" altLang="ko-KR" sz="1000" dirty="0" err="1"/>
              <a:t>sendCall</a:t>
            </a:r>
            <a:r>
              <a:rPr lang="en-US" altLang="ko-KR" sz="1000" dirty="0"/>
              <a:t>(); // </a:t>
            </a:r>
            <a:r>
              <a:rPr lang="ko-KR" altLang="en-US" sz="1000" dirty="0"/>
              <a:t>추상 </a:t>
            </a:r>
            <a:r>
              <a:rPr lang="ko-KR" altLang="en-US" sz="1000" dirty="0" err="1"/>
              <a:t>메소드</a:t>
            </a:r>
            <a:endParaRPr lang="ko-KR" altLang="en-US" sz="1000" dirty="0"/>
          </a:p>
          <a:p>
            <a:pPr defTabSz="180000"/>
            <a:r>
              <a:rPr lang="en-US" altLang="ko-KR" sz="1000" dirty="0"/>
              <a:t>	void </a:t>
            </a:r>
            <a:r>
              <a:rPr lang="en-US" altLang="ko-KR" sz="1000" dirty="0" err="1"/>
              <a:t>receiveCall</a:t>
            </a:r>
            <a:r>
              <a:rPr lang="en-US" altLang="ko-KR" sz="1000" dirty="0"/>
              <a:t>(); // </a:t>
            </a:r>
            <a:r>
              <a:rPr lang="ko-KR" altLang="en-US" sz="1000" dirty="0"/>
              <a:t>추상 </a:t>
            </a:r>
            <a:r>
              <a:rPr lang="ko-KR" altLang="en-US" sz="1000" dirty="0" err="1"/>
              <a:t>메소드</a:t>
            </a:r>
            <a:endParaRPr lang="ko-KR" altLang="en-US" sz="1000" dirty="0"/>
          </a:p>
          <a:p>
            <a:pPr defTabSz="180000"/>
            <a:r>
              <a:rPr lang="en-US" altLang="ko-KR" sz="1000" dirty="0"/>
              <a:t>	default void </a:t>
            </a:r>
            <a:r>
              <a:rPr lang="en-US" altLang="ko-KR" sz="1000" dirty="0" err="1"/>
              <a:t>printLogo</a:t>
            </a:r>
            <a:r>
              <a:rPr lang="en-US" altLang="ko-KR" sz="1000" dirty="0"/>
              <a:t>() { // default </a:t>
            </a:r>
            <a:r>
              <a:rPr lang="ko-KR" altLang="en-US" sz="1000" dirty="0" err="1"/>
              <a:t>메소드</a:t>
            </a:r>
            <a:endParaRPr lang="ko-KR" altLang="en-US" sz="1000" dirty="0"/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System.out.println</a:t>
            </a:r>
            <a:r>
              <a:rPr lang="en-US" altLang="ko-KR" sz="1000" dirty="0"/>
              <a:t>("** Phone **");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b="1" dirty="0"/>
              <a:t>interface </a:t>
            </a:r>
            <a:r>
              <a:rPr lang="en-US" altLang="ko-KR" sz="1000" b="1" dirty="0" err="1"/>
              <a:t>MobilePhoneInterface</a:t>
            </a:r>
            <a:r>
              <a:rPr lang="en-US" altLang="ko-KR" sz="1000" b="1" dirty="0"/>
              <a:t> extends </a:t>
            </a:r>
            <a:r>
              <a:rPr lang="en-US" altLang="ko-KR" sz="1000" b="1" dirty="0" err="1"/>
              <a:t>PhoneInterface</a:t>
            </a:r>
            <a:r>
              <a:rPr lang="en-US" altLang="ko-KR" sz="1000" b="1" dirty="0"/>
              <a:t> </a:t>
            </a:r>
            <a:r>
              <a:rPr lang="en-US" altLang="ko-KR" sz="1000" dirty="0"/>
              <a:t>{</a:t>
            </a:r>
            <a:endParaRPr lang="ko-KR" altLang="en-US" sz="1000" dirty="0"/>
          </a:p>
          <a:p>
            <a:pPr defTabSz="180000"/>
            <a:r>
              <a:rPr lang="en-US" altLang="ko-KR" sz="1000" dirty="0"/>
              <a:t>	void </a:t>
            </a:r>
            <a:r>
              <a:rPr lang="en-US" altLang="ko-KR" sz="1000" dirty="0" err="1"/>
              <a:t>sendSMS</a:t>
            </a:r>
            <a:r>
              <a:rPr lang="en-US" altLang="ko-KR" sz="1000" dirty="0"/>
              <a:t>();</a:t>
            </a:r>
          </a:p>
          <a:p>
            <a:pPr defTabSz="180000"/>
            <a:r>
              <a:rPr lang="en-US" altLang="ko-KR" sz="1000" dirty="0"/>
              <a:t>	void </a:t>
            </a:r>
            <a:r>
              <a:rPr lang="en-US" altLang="ko-KR" sz="1000" dirty="0" err="1"/>
              <a:t>receiveSMS</a:t>
            </a:r>
            <a:r>
              <a:rPr lang="en-US" altLang="ko-KR" sz="1000" dirty="0"/>
              <a:t>();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b="1" dirty="0"/>
              <a:t>interface MP3Interface</a:t>
            </a:r>
            <a:r>
              <a:rPr lang="en-US" altLang="ko-KR" sz="1000" dirty="0"/>
              <a:t> { // </a:t>
            </a:r>
            <a:r>
              <a:rPr lang="ko-KR" altLang="en-US" sz="1000" dirty="0"/>
              <a:t>인터페이스 선언</a:t>
            </a:r>
          </a:p>
          <a:p>
            <a:pPr defTabSz="180000"/>
            <a:r>
              <a:rPr lang="en-US" altLang="ko-KR" sz="1000" dirty="0"/>
              <a:t>	public void play();</a:t>
            </a:r>
          </a:p>
          <a:p>
            <a:pPr defTabSz="180000"/>
            <a:r>
              <a:rPr lang="en-US" altLang="ko-KR" sz="1000" dirty="0"/>
              <a:t>	public void stop();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b="1" dirty="0"/>
              <a:t>class PDA</a:t>
            </a:r>
            <a:r>
              <a:rPr lang="en-US" altLang="ko-KR" sz="1000" dirty="0"/>
              <a:t> { // </a:t>
            </a:r>
            <a:r>
              <a:rPr lang="ko-KR" altLang="en-US" sz="1000" dirty="0"/>
              <a:t>클래스 작성</a:t>
            </a:r>
          </a:p>
          <a:p>
            <a:pPr defTabSz="180000"/>
            <a:r>
              <a:rPr lang="en-US" altLang="ko-KR" sz="1000" dirty="0"/>
              <a:t>	public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calculate(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x,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y) {</a:t>
            </a:r>
          </a:p>
          <a:p>
            <a:pPr defTabSz="180000"/>
            <a:r>
              <a:rPr lang="en-US" altLang="ko-KR" sz="1000" dirty="0"/>
              <a:t>		return x + y;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dirty="0"/>
              <a:t>// </a:t>
            </a:r>
            <a:r>
              <a:rPr lang="en-US" altLang="ko-KR" sz="1000" dirty="0" err="1"/>
              <a:t>SmartPhone</a:t>
            </a:r>
            <a:r>
              <a:rPr lang="en-US" altLang="ko-KR" sz="1000" dirty="0"/>
              <a:t> </a:t>
            </a:r>
            <a:r>
              <a:rPr lang="ko-KR" altLang="en-US" sz="1000" dirty="0"/>
              <a:t>클래스는 </a:t>
            </a:r>
            <a:r>
              <a:rPr lang="en-US" altLang="ko-KR" sz="1000" dirty="0"/>
              <a:t>PDA</a:t>
            </a:r>
            <a:r>
              <a:rPr lang="ko-KR" altLang="en-US" sz="1000" dirty="0"/>
              <a:t>를 상속받고</a:t>
            </a:r>
            <a:r>
              <a:rPr lang="en-US" altLang="ko-KR" sz="1000" dirty="0"/>
              <a:t>,</a:t>
            </a:r>
          </a:p>
          <a:p>
            <a:pPr defTabSz="180000"/>
            <a:r>
              <a:rPr lang="en-US" altLang="ko-KR" sz="1000" dirty="0"/>
              <a:t>// </a:t>
            </a:r>
            <a:r>
              <a:rPr lang="en-US" altLang="ko-KR" sz="1000" dirty="0" err="1"/>
              <a:t>MobilePhoneInterface</a:t>
            </a:r>
            <a:r>
              <a:rPr lang="ko-KR" altLang="en-US" sz="1000" dirty="0"/>
              <a:t>와 </a:t>
            </a:r>
            <a:r>
              <a:rPr lang="en-US" altLang="ko-KR" sz="1000" dirty="0"/>
              <a:t>MP3Interface </a:t>
            </a:r>
            <a:r>
              <a:rPr lang="ko-KR" altLang="en-US" sz="1000" dirty="0"/>
              <a:t>인터페이스에 선언된 추상 </a:t>
            </a:r>
            <a:r>
              <a:rPr lang="ko-KR" altLang="en-US" sz="1000" dirty="0" err="1"/>
              <a:t>메소드를</a:t>
            </a:r>
            <a:r>
              <a:rPr lang="ko-KR" altLang="en-US" sz="1000" dirty="0"/>
              <a:t> 모두 구현한다</a:t>
            </a:r>
            <a:r>
              <a:rPr lang="en-US" altLang="ko-KR" sz="1000" dirty="0"/>
              <a:t>.</a:t>
            </a:r>
          </a:p>
          <a:p>
            <a:pPr defTabSz="180000"/>
            <a:r>
              <a:rPr lang="en-US" altLang="ko-KR" sz="1000" b="1" dirty="0"/>
              <a:t>class </a:t>
            </a:r>
            <a:r>
              <a:rPr lang="en-US" altLang="ko-KR" sz="1000" b="1" dirty="0" err="1"/>
              <a:t>SmartPhone</a:t>
            </a:r>
            <a:r>
              <a:rPr lang="en-US" altLang="ko-KR" sz="1000" b="1" dirty="0"/>
              <a:t> extends PDA implements </a:t>
            </a:r>
            <a:r>
              <a:rPr lang="en-US" altLang="ko-KR" sz="1000" b="1" dirty="0" err="1"/>
              <a:t>MobilePhoneInterface</a:t>
            </a:r>
            <a:r>
              <a:rPr lang="en-US" altLang="ko-KR" sz="1000" b="1" dirty="0"/>
              <a:t>, MP3Interface </a:t>
            </a:r>
            <a:r>
              <a:rPr lang="en-US" altLang="ko-KR" sz="1000" dirty="0"/>
              <a:t>{</a:t>
            </a:r>
          </a:p>
          <a:p>
            <a:pPr defTabSz="180000"/>
            <a:r>
              <a:rPr lang="en-US" altLang="ko-KR" sz="1000" dirty="0"/>
              <a:t>	// </a:t>
            </a:r>
            <a:r>
              <a:rPr lang="en-US" altLang="ko-KR" sz="1000" dirty="0" err="1"/>
              <a:t>MobilePhoneInterface</a:t>
            </a:r>
            <a:r>
              <a:rPr lang="ko-KR" altLang="en-US" sz="1000" dirty="0"/>
              <a:t>의 추상 </a:t>
            </a:r>
            <a:r>
              <a:rPr lang="ko-KR" altLang="en-US" sz="1000" dirty="0" err="1"/>
              <a:t>메소드</a:t>
            </a:r>
            <a:r>
              <a:rPr lang="ko-KR" altLang="en-US" sz="1000" dirty="0"/>
              <a:t> 구현</a:t>
            </a:r>
          </a:p>
          <a:p>
            <a:pPr defTabSz="180000"/>
            <a:r>
              <a:rPr lang="en-US" altLang="ko-KR" sz="1000" dirty="0"/>
              <a:t>	@Override</a:t>
            </a:r>
          </a:p>
          <a:p>
            <a:pPr defTabSz="180000"/>
            <a:r>
              <a:rPr lang="en-US" altLang="ko-KR" sz="1000" dirty="0"/>
              <a:t>	public void </a:t>
            </a:r>
            <a:r>
              <a:rPr lang="en-US" altLang="ko-KR" sz="1000" dirty="0" err="1"/>
              <a:t>sendCall</a:t>
            </a:r>
            <a:r>
              <a:rPr lang="en-US" altLang="ko-KR" sz="1000" dirty="0"/>
              <a:t>() {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System.out.println</a:t>
            </a:r>
            <a:r>
              <a:rPr lang="en-US" altLang="ko-KR" sz="1000" dirty="0"/>
              <a:t>("</a:t>
            </a:r>
            <a:r>
              <a:rPr lang="ko-KR" altLang="en-US" sz="1000" dirty="0" err="1"/>
              <a:t>따르릉따르릉</a:t>
            </a:r>
            <a:r>
              <a:rPr lang="en-US" altLang="ko-KR" sz="1000" dirty="0"/>
              <a:t>~~");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	@Override</a:t>
            </a:r>
          </a:p>
          <a:p>
            <a:pPr defTabSz="180000"/>
            <a:r>
              <a:rPr lang="en-US" altLang="ko-KR" sz="1000" dirty="0"/>
              <a:t>	public void </a:t>
            </a:r>
            <a:r>
              <a:rPr lang="en-US" altLang="ko-KR" sz="1000" dirty="0" err="1"/>
              <a:t>receiveCall</a:t>
            </a:r>
            <a:r>
              <a:rPr lang="en-US" altLang="ko-KR" sz="1000" dirty="0"/>
              <a:t>() {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System.out.println</a:t>
            </a:r>
            <a:r>
              <a:rPr lang="en-US" altLang="ko-KR" sz="1000" dirty="0"/>
              <a:t>("</a:t>
            </a:r>
            <a:r>
              <a:rPr lang="ko-KR" altLang="en-US" sz="1000" dirty="0"/>
              <a:t>전화 왔어요</a:t>
            </a:r>
            <a:r>
              <a:rPr lang="en-US" altLang="ko-KR" sz="1000" dirty="0"/>
              <a:t>.");</a:t>
            </a:r>
          </a:p>
          <a:p>
            <a:pPr defTabSz="180000"/>
            <a:r>
              <a:rPr lang="en-US" altLang="ko-KR" sz="1000" dirty="0"/>
              <a:t>	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506461" y="1340768"/>
            <a:ext cx="3007691" cy="54291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noAutofit/>
          </a:bodyPr>
          <a:lstStyle/>
          <a:p>
            <a:pPr defTabSz="180000"/>
            <a:r>
              <a:rPr lang="en-US" altLang="ko-KR" sz="1000" dirty="0"/>
              <a:t>	@Override</a:t>
            </a:r>
          </a:p>
          <a:p>
            <a:pPr defTabSz="180000"/>
            <a:r>
              <a:rPr lang="en-US" altLang="ko-KR" sz="1000" dirty="0"/>
              <a:t>	public void </a:t>
            </a:r>
            <a:r>
              <a:rPr lang="en-US" altLang="ko-KR" sz="1000" dirty="0" err="1"/>
              <a:t>sendSMS</a:t>
            </a:r>
            <a:r>
              <a:rPr lang="en-US" altLang="ko-KR" sz="1000" dirty="0"/>
              <a:t>() {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System.out.println</a:t>
            </a:r>
            <a:r>
              <a:rPr lang="en-US" altLang="ko-KR" sz="1000" dirty="0"/>
              <a:t>("</a:t>
            </a:r>
            <a:r>
              <a:rPr lang="ko-KR" altLang="en-US" sz="1000" dirty="0" err="1"/>
              <a:t>문자갑니다</a:t>
            </a:r>
            <a:r>
              <a:rPr lang="en-US" altLang="ko-KR" sz="1000" dirty="0"/>
              <a:t>.");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	@Override</a:t>
            </a:r>
          </a:p>
          <a:p>
            <a:pPr defTabSz="180000"/>
            <a:r>
              <a:rPr lang="en-US" altLang="ko-KR" sz="1000" dirty="0"/>
              <a:t>	public void </a:t>
            </a:r>
            <a:r>
              <a:rPr lang="en-US" altLang="ko-KR" sz="1000" dirty="0" err="1"/>
              <a:t>receiveSMS</a:t>
            </a:r>
            <a:r>
              <a:rPr lang="en-US" altLang="ko-KR" sz="1000" dirty="0"/>
              <a:t>() {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System.out.println</a:t>
            </a:r>
            <a:r>
              <a:rPr lang="en-US" altLang="ko-KR" sz="1000" dirty="0"/>
              <a:t>("</a:t>
            </a:r>
            <a:r>
              <a:rPr lang="ko-KR" altLang="en-US" sz="1000" dirty="0" err="1"/>
              <a:t>문자왔어요</a:t>
            </a:r>
            <a:r>
              <a:rPr lang="en-US" altLang="ko-KR" sz="1000" dirty="0"/>
              <a:t>.");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	// MP3Interface</a:t>
            </a:r>
            <a:r>
              <a:rPr lang="ko-KR" altLang="en-US" sz="1000" dirty="0"/>
              <a:t>의 추상 </a:t>
            </a:r>
            <a:r>
              <a:rPr lang="ko-KR" altLang="en-US" sz="1000" dirty="0" err="1"/>
              <a:t>메소드</a:t>
            </a:r>
            <a:r>
              <a:rPr lang="ko-KR" altLang="en-US" sz="1000" dirty="0"/>
              <a:t> 구현</a:t>
            </a:r>
          </a:p>
          <a:p>
            <a:pPr defTabSz="180000"/>
            <a:r>
              <a:rPr lang="en-US" altLang="ko-KR" sz="1000" dirty="0"/>
              <a:t>	@Override</a:t>
            </a:r>
          </a:p>
          <a:p>
            <a:pPr defTabSz="180000"/>
            <a:r>
              <a:rPr lang="en-US" altLang="ko-KR" sz="1000" dirty="0"/>
              <a:t>	public void play() {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System.out.println</a:t>
            </a:r>
            <a:r>
              <a:rPr lang="en-US" altLang="ko-KR" sz="1000" dirty="0"/>
              <a:t>("</a:t>
            </a:r>
            <a:r>
              <a:rPr lang="ko-KR" altLang="en-US" sz="1000" dirty="0"/>
              <a:t>음악 연주합니다</a:t>
            </a:r>
            <a:r>
              <a:rPr lang="en-US" altLang="ko-KR" sz="1000" dirty="0"/>
              <a:t>.");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	@Override</a:t>
            </a:r>
          </a:p>
          <a:p>
            <a:pPr defTabSz="180000"/>
            <a:r>
              <a:rPr lang="en-US" altLang="ko-KR" sz="1000" dirty="0"/>
              <a:t>	public void stop() {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System.out.println</a:t>
            </a:r>
            <a:r>
              <a:rPr lang="en-US" altLang="ko-KR" sz="1000" dirty="0"/>
              <a:t>("</a:t>
            </a:r>
            <a:r>
              <a:rPr lang="ko-KR" altLang="en-US" sz="1000" dirty="0"/>
              <a:t>음악 중단합니다</a:t>
            </a:r>
            <a:r>
              <a:rPr lang="en-US" altLang="ko-KR" sz="1000" dirty="0"/>
              <a:t>.");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	// </a:t>
            </a:r>
            <a:r>
              <a:rPr lang="ko-KR" altLang="en-US" sz="1000" dirty="0"/>
              <a:t>추가로 작성한 </a:t>
            </a:r>
            <a:r>
              <a:rPr lang="ko-KR" altLang="en-US" sz="1000" dirty="0" err="1"/>
              <a:t>메소드</a:t>
            </a:r>
            <a:endParaRPr lang="ko-KR" altLang="en-US" sz="1000" dirty="0"/>
          </a:p>
          <a:p>
            <a:pPr defTabSz="180000"/>
            <a:r>
              <a:rPr lang="en-US" altLang="ko-KR" sz="1000" dirty="0"/>
              <a:t>	public void schedule() {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System.out.println</a:t>
            </a:r>
            <a:r>
              <a:rPr lang="en-US" altLang="ko-KR" sz="1000" dirty="0"/>
              <a:t>("</a:t>
            </a:r>
            <a:r>
              <a:rPr lang="ko-KR" altLang="en-US" sz="1000" dirty="0"/>
              <a:t>일정 관리합니다</a:t>
            </a:r>
            <a:r>
              <a:rPr lang="en-US" altLang="ko-KR" sz="1000" dirty="0"/>
              <a:t>.");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b="1" dirty="0"/>
              <a:t>public class </a:t>
            </a:r>
            <a:r>
              <a:rPr lang="en-US" altLang="ko-KR" sz="1000" b="1" dirty="0" err="1"/>
              <a:t>InterfaceEx</a:t>
            </a:r>
            <a:r>
              <a:rPr lang="en-US" altLang="ko-KR" sz="1000" b="1" dirty="0"/>
              <a:t> </a:t>
            </a:r>
            <a:r>
              <a:rPr lang="en-US" altLang="ko-KR" sz="1000" dirty="0"/>
              <a:t>{</a:t>
            </a:r>
          </a:p>
          <a:p>
            <a:pPr defTabSz="180000"/>
            <a:r>
              <a:rPr lang="en-US" altLang="ko-KR" sz="1000" dirty="0"/>
              <a:t>	public static void main(String [] </a:t>
            </a:r>
            <a:r>
              <a:rPr lang="en-US" altLang="ko-KR" sz="1000" dirty="0" err="1"/>
              <a:t>args</a:t>
            </a:r>
            <a:r>
              <a:rPr lang="en-US" altLang="ko-KR" sz="1000" dirty="0"/>
              <a:t>) {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b="1" dirty="0" err="1"/>
              <a:t>SmartPhone</a:t>
            </a:r>
            <a:r>
              <a:rPr lang="en-US" altLang="ko-KR" sz="1000" b="1" dirty="0"/>
              <a:t> phone = new </a:t>
            </a:r>
            <a:r>
              <a:rPr lang="en-US" altLang="ko-KR" sz="1000" b="1" dirty="0" err="1"/>
              <a:t>SmartPhone</a:t>
            </a:r>
            <a:r>
              <a:rPr lang="en-US" altLang="ko-KR" sz="1000" b="1" dirty="0"/>
              <a:t>();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phone.printLogo</a:t>
            </a:r>
            <a:r>
              <a:rPr lang="en-US" altLang="ko-KR" sz="1000" dirty="0"/>
              <a:t>();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phone.sendCall</a:t>
            </a:r>
            <a:r>
              <a:rPr lang="en-US" altLang="ko-KR" sz="1000" dirty="0"/>
              <a:t>();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phone.play</a:t>
            </a:r>
            <a:r>
              <a:rPr lang="en-US" altLang="ko-KR" sz="1000" dirty="0"/>
              <a:t>();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System.out.println</a:t>
            </a:r>
            <a:r>
              <a:rPr lang="en-US" altLang="ko-KR" sz="1000" dirty="0"/>
              <a:t>("3</a:t>
            </a:r>
            <a:r>
              <a:rPr lang="ko-KR" altLang="en-US" sz="1000" dirty="0"/>
              <a:t>과 </a:t>
            </a:r>
            <a:r>
              <a:rPr lang="en-US" altLang="ko-KR" sz="1000" dirty="0"/>
              <a:t>5</a:t>
            </a:r>
            <a:r>
              <a:rPr lang="ko-KR" altLang="en-US" sz="1000" dirty="0"/>
              <a:t>를 더하면 </a:t>
            </a:r>
            <a:r>
              <a:rPr lang="en-US" altLang="ko-KR" sz="1000" dirty="0"/>
              <a:t>" +</a:t>
            </a:r>
          </a:p>
          <a:p>
            <a:pPr defTabSz="180000"/>
            <a:r>
              <a:rPr lang="en-US" altLang="ko-KR" sz="1000" dirty="0"/>
              <a:t>		 </a:t>
            </a:r>
            <a:r>
              <a:rPr lang="en-US" altLang="ko-KR" sz="1000" dirty="0" err="1"/>
              <a:t>phone.calculate</a:t>
            </a:r>
            <a:r>
              <a:rPr lang="en-US" altLang="ko-KR" sz="1000" dirty="0"/>
              <a:t>(3,5));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phone.schedule</a:t>
            </a:r>
            <a:r>
              <a:rPr lang="en-US" altLang="ko-KR" sz="1000" dirty="0"/>
              <a:t>();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8" name="직사각형 7"/>
          <p:cNvSpPr/>
          <p:nvPr/>
        </p:nvSpPr>
        <p:spPr>
          <a:xfrm>
            <a:off x="7655313" y="5831183"/>
            <a:ext cx="1280347" cy="938719"/>
          </a:xfrm>
          <a:prstGeom prst="rect">
            <a:avLst/>
          </a:prstGeom>
          <a:solidFill>
            <a:srgbClr val="D0EAB4"/>
          </a:solidFill>
        </p:spPr>
        <p:txBody>
          <a:bodyPr wrap="square">
            <a:spAutoFit/>
          </a:bodyPr>
          <a:lstStyle/>
          <a:p>
            <a:r>
              <a:rPr lang="en-US" altLang="ko-KR" sz="1100" dirty="0"/>
              <a:t>** Phone **</a:t>
            </a:r>
          </a:p>
          <a:p>
            <a:r>
              <a:rPr lang="ko-KR" altLang="en-US" sz="1100" dirty="0" err="1"/>
              <a:t>따르릉따르릉</a:t>
            </a:r>
            <a:r>
              <a:rPr lang="en-US" altLang="ko-KR" sz="1100" dirty="0"/>
              <a:t>~~</a:t>
            </a:r>
          </a:p>
          <a:p>
            <a:r>
              <a:rPr lang="ko-KR" altLang="en-US" sz="1100" dirty="0"/>
              <a:t>음악 연주합니다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3</a:t>
            </a:r>
            <a:r>
              <a:rPr lang="ko-KR" altLang="en-US" sz="1100" dirty="0"/>
              <a:t>과 </a:t>
            </a:r>
            <a:r>
              <a:rPr lang="en-US" altLang="ko-KR" sz="1100" dirty="0"/>
              <a:t>5</a:t>
            </a:r>
            <a:r>
              <a:rPr lang="ko-KR" altLang="en-US" sz="1100" dirty="0"/>
              <a:t>를 더하면 </a:t>
            </a:r>
            <a:r>
              <a:rPr lang="en-US" altLang="ko-KR" sz="1100" dirty="0"/>
              <a:t>8</a:t>
            </a:r>
          </a:p>
          <a:p>
            <a:r>
              <a:rPr lang="ko-KR" altLang="en-US" sz="1100" dirty="0"/>
              <a:t>일정 관리합니다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442259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추상 클래스와 인터페이스 비교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유사점</a:t>
            </a:r>
            <a:endParaRPr lang="en-US" altLang="ko-KR" dirty="0"/>
          </a:p>
          <a:p>
            <a:pPr lvl="1"/>
            <a:r>
              <a:rPr lang="ko-KR" altLang="en-US" dirty="0"/>
              <a:t>객체를 생성할 수 없고</a:t>
            </a:r>
            <a:r>
              <a:rPr lang="en-US" altLang="ko-KR" dirty="0"/>
              <a:t>, </a:t>
            </a:r>
            <a:r>
              <a:rPr lang="ko-KR" altLang="en-US" dirty="0"/>
              <a:t>상속을 위한 슈퍼 클래스로만 사용</a:t>
            </a:r>
            <a:endParaRPr lang="en-US" altLang="ko-KR" dirty="0"/>
          </a:p>
          <a:p>
            <a:pPr lvl="1"/>
            <a:r>
              <a:rPr lang="ko-KR" altLang="en-US" dirty="0"/>
              <a:t>클래스의 </a:t>
            </a:r>
            <a:r>
              <a:rPr lang="ko-KR" altLang="en-US" dirty="0" err="1"/>
              <a:t>다형성을</a:t>
            </a:r>
            <a:r>
              <a:rPr lang="ko-KR" altLang="en-US" dirty="0"/>
              <a:t> 실현하기 위한 목적</a:t>
            </a:r>
            <a:endParaRPr lang="en-US" altLang="ko-KR" dirty="0"/>
          </a:p>
          <a:p>
            <a:r>
              <a:rPr lang="ko-KR" altLang="en-US" dirty="0"/>
              <a:t>다른 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48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702" y="3212976"/>
            <a:ext cx="7046595" cy="343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002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Review: </a:t>
            </a:r>
            <a:r>
              <a:rPr lang="ko-KR" altLang="en-US" dirty="0"/>
              <a:t>상속과 접근 지정자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자바의 접근 지정자 </a:t>
            </a:r>
            <a:r>
              <a:rPr lang="en-US" altLang="ko-KR" dirty="0"/>
              <a:t>4 </a:t>
            </a:r>
            <a:r>
              <a:rPr lang="ko-KR" altLang="en-US" dirty="0"/>
              <a:t>가지</a:t>
            </a:r>
            <a:endParaRPr lang="en-US" altLang="ko-KR" dirty="0"/>
          </a:p>
          <a:p>
            <a:pPr lvl="1"/>
            <a:r>
              <a:rPr lang="en-US" altLang="ko-KR" dirty="0"/>
              <a:t>public, protected, </a:t>
            </a:r>
            <a:r>
              <a:rPr lang="ko-KR" altLang="en-US" dirty="0"/>
              <a:t>디폴트</a:t>
            </a:r>
            <a:r>
              <a:rPr lang="en-US" altLang="ko-KR" dirty="0"/>
              <a:t>, private</a:t>
            </a:r>
          </a:p>
          <a:p>
            <a:pPr lvl="2"/>
            <a:r>
              <a:rPr lang="ko-KR" altLang="en-US" dirty="0"/>
              <a:t>상속 관계에서 주의할 접근 지정자는 </a:t>
            </a:r>
            <a:r>
              <a:rPr lang="en-US" altLang="ko-KR" dirty="0"/>
              <a:t>private</a:t>
            </a:r>
            <a:r>
              <a:rPr lang="ko-KR" altLang="en-US" dirty="0"/>
              <a:t>와</a:t>
            </a:r>
            <a:r>
              <a:rPr lang="en-US" altLang="ko-KR" dirty="0"/>
              <a:t> protected</a:t>
            </a:r>
          </a:p>
          <a:p>
            <a:r>
              <a:rPr lang="ko-KR" altLang="en-US" dirty="0"/>
              <a:t>슈퍼 클래스의 </a:t>
            </a:r>
            <a:r>
              <a:rPr lang="en-US" altLang="ko-KR" dirty="0"/>
              <a:t>private </a:t>
            </a:r>
            <a:r>
              <a:rPr lang="ko-KR" altLang="en-US" dirty="0"/>
              <a:t>멤버</a:t>
            </a:r>
            <a:endParaRPr lang="en-US" altLang="ko-KR" dirty="0"/>
          </a:p>
          <a:p>
            <a:pPr lvl="1"/>
            <a:r>
              <a:rPr lang="ko-KR" altLang="en-US" dirty="0"/>
              <a:t>슈퍼</a:t>
            </a:r>
            <a:r>
              <a:rPr lang="en-US" altLang="ko-KR" dirty="0"/>
              <a:t> </a:t>
            </a:r>
            <a:r>
              <a:rPr lang="ko-KR" altLang="en-US" dirty="0"/>
              <a:t>클래스의 </a:t>
            </a:r>
            <a:r>
              <a:rPr lang="en-US" altLang="ko-KR" dirty="0"/>
              <a:t>private </a:t>
            </a:r>
            <a:r>
              <a:rPr lang="ko-KR" altLang="en-US" dirty="0"/>
              <a:t>멤버는 다른 모든 클래스에 접근 불허</a:t>
            </a:r>
            <a:endParaRPr lang="en-US" altLang="ko-KR" dirty="0"/>
          </a:p>
          <a:p>
            <a:pPr lvl="1"/>
            <a:r>
              <a:rPr lang="ko-KR" altLang="en-US" dirty="0"/>
              <a:t>클래스내의 멤버들에게만 접근 허용</a:t>
            </a:r>
            <a:endParaRPr lang="en-US" altLang="ko-KR" dirty="0"/>
          </a:p>
          <a:p>
            <a:r>
              <a:rPr lang="ko-KR" altLang="en-US" dirty="0"/>
              <a:t>슈퍼 클래스의 디폴트</a:t>
            </a:r>
            <a:r>
              <a:rPr lang="en-US" altLang="ko-KR" dirty="0"/>
              <a:t> </a:t>
            </a:r>
            <a:r>
              <a:rPr lang="ko-KR" altLang="en-US" dirty="0"/>
              <a:t>멤버</a:t>
            </a:r>
            <a:endParaRPr lang="en-US" altLang="ko-KR" dirty="0"/>
          </a:p>
          <a:p>
            <a:pPr lvl="1"/>
            <a:r>
              <a:rPr lang="ko-KR" altLang="en-US" dirty="0"/>
              <a:t>슈퍼</a:t>
            </a:r>
            <a:r>
              <a:rPr lang="en-US" altLang="ko-KR" dirty="0"/>
              <a:t> </a:t>
            </a:r>
            <a:r>
              <a:rPr lang="ko-KR" altLang="en-US" dirty="0"/>
              <a:t>클래스의 디폴트</a:t>
            </a:r>
            <a:r>
              <a:rPr lang="en-US" altLang="ko-KR" dirty="0"/>
              <a:t> </a:t>
            </a:r>
            <a:r>
              <a:rPr lang="ko-KR" altLang="en-US" dirty="0"/>
              <a:t>멤버는 </a:t>
            </a:r>
            <a:r>
              <a:rPr lang="ko-KR" altLang="en-US" dirty="0" err="1"/>
              <a:t>패키지내</a:t>
            </a:r>
            <a:r>
              <a:rPr lang="ko-KR" altLang="en-US" dirty="0"/>
              <a:t> 모든 클래스에 접근 허용</a:t>
            </a:r>
            <a:endParaRPr lang="en-US" altLang="ko-KR" dirty="0"/>
          </a:p>
          <a:p>
            <a:r>
              <a:rPr lang="ko-KR" altLang="en-US" dirty="0"/>
              <a:t>슈퍼 클래스의 </a:t>
            </a:r>
            <a:r>
              <a:rPr lang="en-US" altLang="ko-KR" dirty="0"/>
              <a:t>public </a:t>
            </a:r>
            <a:r>
              <a:rPr lang="ko-KR" altLang="en-US" dirty="0"/>
              <a:t>멤버</a:t>
            </a:r>
            <a:endParaRPr lang="en-US" altLang="ko-KR" dirty="0"/>
          </a:p>
          <a:p>
            <a:pPr lvl="1"/>
            <a:r>
              <a:rPr lang="ko-KR" altLang="en-US" dirty="0"/>
              <a:t>슈퍼</a:t>
            </a:r>
            <a:r>
              <a:rPr lang="en-US" altLang="ko-KR" dirty="0"/>
              <a:t> </a:t>
            </a:r>
            <a:r>
              <a:rPr lang="ko-KR" altLang="en-US" dirty="0"/>
              <a:t>클래스의 </a:t>
            </a:r>
            <a:r>
              <a:rPr lang="en-US" altLang="ko-KR" dirty="0"/>
              <a:t>public</a:t>
            </a:r>
            <a:r>
              <a:rPr lang="ko-KR" altLang="en-US" dirty="0"/>
              <a:t> 멤버는 다른</a:t>
            </a:r>
            <a:r>
              <a:rPr lang="en-US" altLang="ko-KR" dirty="0"/>
              <a:t> </a:t>
            </a:r>
            <a:r>
              <a:rPr lang="ko-KR" altLang="en-US" dirty="0"/>
              <a:t>모든 클래스에 접근 허용</a:t>
            </a:r>
            <a:endParaRPr lang="en-US" altLang="ko-KR" dirty="0"/>
          </a:p>
          <a:p>
            <a:r>
              <a:rPr lang="ko-KR" altLang="en-US" dirty="0"/>
              <a:t>슈퍼 클래스의 </a:t>
            </a:r>
            <a:r>
              <a:rPr lang="en-US" altLang="ko-KR" dirty="0"/>
              <a:t>protected </a:t>
            </a:r>
            <a:r>
              <a:rPr lang="ko-KR" altLang="en-US" dirty="0"/>
              <a:t>멤버</a:t>
            </a:r>
            <a:endParaRPr lang="en-US" altLang="ko-KR" dirty="0"/>
          </a:p>
          <a:p>
            <a:pPr lvl="1"/>
            <a:r>
              <a:rPr lang="ko-KR" altLang="en-US" dirty="0"/>
              <a:t>같은</a:t>
            </a:r>
            <a:r>
              <a:rPr lang="en-US" altLang="ko-KR" dirty="0"/>
              <a:t> </a:t>
            </a:r>
            <a:r>
              <a:rPr lang="ko-KR" altLang="en-US" dirty="0"/>
              <a:t>패키지 내의 모든 클래스</a:t>
            </a:r>
            <a:r>
              <a:rPr lang="en-US" altLang="ko-KR" dirty="0"/>
              <a:t> </a:t>
            </a:r>
            <a:r>
              <a:rPr lang="ko-KR" altLang="en-US" dirty="0"/>
              <a:t>접근 허용</a:t>
            </a:r>
            <a:endParaRPr lang="en-US" altLang="ko-KR" dirty="0"/>
          </a:p>
          <a:p>
            <a:pPr lvl="1"/>
            <a:r>
              <a:rPr lang="ko-KR" altLang="en-US" dirty="0"/>
              <a:t>다른 패키지에 있어도 서브 클래스는 슈퍼 클래스의 </a:t>
            </a:r>
            <a:r>
              <a:rPr lang="en-US" altLang="ko-KR" dirty="0"/>
              <a:t>protected </a:t>
            </a:r>
            <a:r>
              <a:rPr lang="ko-KR" altLang="en-US" dirty="0"/>
              <a:t>멤버 접근 가능</a:t>
            </a:r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187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743" y="1357112"/>
            <a:ext cx="6554257" cy="295232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398306"/>
            <a:ext cx="9515400" cy="99060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Review: </a:t>
            </a:r>
            <a:r>
              <a:rPr lang="ko-KR" altLang="en-US" sz="3600" dirty="0"/>
              <a:t>생성자 호출 및 실행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1560" y="4725144"/>
            <a:ext cx="8280920" cy="1684784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/>
              <a:t>new</a:t>
            </a:r>
            <a:r>
              <a:rPr lang="ko-KR" altLang="en-US" dirty="0"/>
              <a:t>에 의해 서브 클래스의 객체가 생성될 때</a:t>
            </a:r>
            <a:endParaRPr lang="en-US" altLang="ko-KR" dirty="0"/>
          </a:p>
          <a:p>
            <a:pPr lvl="1"/>
            <a:r>
              <a:rPr lang="ko-KR" altLang="en-US" dirty="0"/>
              <a:t>슈퍼클래스 </a:t>
            </a:r>
            <a:r>
              <a:rPr lang="ko-KR" altLang="en-US" dirty="0" err="1"/>
              <a:t>생성자와</a:t>
            </a:r>
            <a:r>
              <a:rPr lang="ko-KR" altLang="en-US" dirty="0"/>
              <a:t> 서브 클래스 </a:t>
            </a:r>
            <a:r>
              <a:rPr lang="ko-KR" altLang="en-US" dirty="0" err="1"/>
              <a:t>생성자</a:t>
            </a:r>
            <a:r>
              <a:rPr lang="ko-KR" altLang="en-US" dirty="0"/>
              <a:t> 모두 실행됨</a:t>
            </a:r>
            <a:endParaRPr lang="en-US" altLang="ko-KR" dirty="0"/>
          </a:p>
          <a:p>
            <a:pPr lvl="1"/>
            <a:r>
              <a:rPr lang="ko-KR" altLang="en-US" dirty="0"/>
              <a:t>호출</a:t>
            </a:r>
            <a:r>
              <a:rPr lang="en-US" altLang="ko-KR" dirty="0"/>
              <a:t> </a:t>
            </a:r>
            <a:r>
              <a:rPr lang="ko-KR" altLang="en-US" dirty="0"/>
              <a:t>순서</a:t>
            </a:r>
            <a:endParaRPr lang="en-US" altLang="ko-KR" b="1" dirty="0"/>
          </a:p>
          <a:p>
            <a:pPr lvl="2"/>
            <a:r>
              <a:rPr lang="ko-KR" altLang="en-US" dirty="0"/>
              <a:t>서브 클래스의 생성자가 먼저 호출</a:t>
            </a:r>
            <a:r>
              <a:rPr lang="en-US" altLang="ko-KR" dirty="0"/>
              <a:t>,</a:t>
            </a:r>
            <a:r>
              <a:rPr lang="ko-KR" altLang="en-US" dirty="0"/>
              <a:t> 서브 클래스의 </a:t>
            </a:r>
            <a:r>
              <a:rPr lang="ko-KR" altLang="en-US" dirty="0" err="1"/>
              <a:t>생성자는</a:t>
            </a:r>
            <a:r>
              <a:rPr lang="ko-KR" altLang="en-US" dirty="0"/>
              <a:t> 실행 전 슈퍼 클래스 </a:t>
            </a:r>
            <a:r>
              <a:rPr lang="ko-KR" altLang="en-US" dirty="0" err="1"/>
              <a:t>생성자</a:t>
            </a:r>
            <a:r>
              <a:rPr lang="ko-KR" altLang="en-US" dirty="0"/>
              <a:t> 호출</a:t>
            </a:r>
            <a:endParaRPr lang="en-US" altLang="ko-KR" dirty="0"/>
          </a:p>
          <a:p>
            <a:pPr lvl="1"/>
            <a:r>
              <a:rPr lang="ko-KR" altLang="en-US" dirty="0"/>
              <a:t>실행 순서</a:t>
            </a:r>
            <a:endParaRPr lang="en-US" altLang="ko-KR" dirty="0"/>
          </a:p>
          <a:p>
            <a:pPr lvl="2"/>
            <a:r>
              <a:rPr lang="ko-KR" altLang="en-US" dirty="0"/>
              <a:t>슈퍼 클래스의 생성자가 먼저 실행된 후 서브 클래스의 </a:t>
            </a:r>
            <a:r>
              <a:rPr lang="ko-KR" altLang="en-US" dirty="0" err="1"/>
              <a:t>생성자</a:t>
            </a:r>
            <a:r>
              <a:rPr lang="ko-KR" altLang="en-US" dirty="0"/>
              <a:t> 실행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E8C3B3-9CD8-456F-8756-A8070C9522CF}"/>
              </a:ext>
            </a:extLst>
          </p:cNvPr>
          <p:cNvSpPr/>
          <p:nvPr/>
        </p:nvSpPr>
        <p:spPr>
          <a:xfrm>
            <a:off x="1835696" y="1988840"/>
            <a:ext cx="792088" cy="2880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A1861CB-853A-4F44-A36C-DEA23DDD484C}"/>
              </a:ext>
            </a:extLst>
          </p:cNvPr>
          <p:cNvSpPr/>
          <p:nvPr/>
        </p:nvSpPr>
        <p:spPr>
          <a:xfrm>
            <a:off x="1835696" y="3933056"/>
            <a:ext cx="4752528" cy="2880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68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Review: </a:t>
            </a:r>
            <a:r>
              <a:rPr lang="ko-KR" altLang="en-US" dirty="0"/>
              <a:t>슈퍼 클래스의 생성자 선택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상속 관계에서의 </a:t>
            </a:r>
            <a:r>
              <a:rPr lang="ko-KR" altLang="en-US" sz="2000" dirty="0" err="1"/>
              <a:t>생성자</a:t>
            </a:r>
            <a:endParaRPr lang="en-US" altLang="ko-KR" sz="2000" dirty="0"/>
          </a:p>
          <a:p>
            <a:pPr lvl="1"/>
            <a:r>
              <a:rPr lang="ko-KR" altLang="en-US" dirty="0"/>
              <a:t>슈퍼 클래스와 서브 클래스 각각 각각 여러 </a:t>
            </a:r>
            <a:r>
              <a:rPr lang="ko-KR" altLang="en-US" dirty="0" err="1"/>
              <a:t>생성자</a:t>
            </a:r>
            <a:r>
              <a:rPr lang="ko-KR" altLang="en-US" dirty="0"/>
              <a:t> 작성 가능</a:t>
            </a:r>
            <a:endParaRPr lang="en-US" altLang="ko-KR" dirty="0"/>
          </a:p>
          <a:p>
            <a:endParaRPr lang="en-US" altLang="ko-KR" sz="2000" dirty="0"/>
          </a:p>
          <a:p>
            <a:r>
              <a:rPr lang="ko-KR" altLang="en-US" sz="2000" dirty="0"/>
              <a:t>서브 클래스 생성자 작성 원칙</a:t>
            </a:r>
            <a:endParaRPr lang="en-US" altLang="ko-KR" sz="2000" dirty="0"/>
          </a:p>
          <a:p>
            <a:pPr lvl="1"/>
            <a:r>
              <a:rPr lang="ko-KR" altLang="en-US" u="sng" dirty="0">
                <a:solidFill>
                  <a:srgbClr val="FF0000"/>
                </a:solidFill>
              </a:rPr>
              <a:t>서브 클래스 생성자에서 슈퍼 클래스 생성자 하나 선택</a:t>
            </a:r>
            <a:endParaRPr lang="en-US" altLang="ko-KR" u="sng" dirty="0">
              <a:solidFill>
                <a:srgbClr val="FF0000"/>
              </a:solidFill>
            </a:endParaRPr>
          </a:p>
          <a:p>
            <a:endParaRPr lang="en-US" altLang="ko-KR" sz="2000" dirty="0"/>
          </a:p>
          <a:p>
            <a:r>
              <a:rPr lang="ko-KR" altLang="en-US" sz="2000" dirty="0"/>
              <a:t>서브 클래스에서 슈퍼 클래스의 생성자를 선택하지 않는 경우</a:t>
            </a:r>
            <a:endParaRPr lang="en-US" altLang="ko-KR" sz="2000" dirty="0"/>
          </a:p>
          <a:p>
            <a:pPr lvl="1"/>
            <a:r>
              <a:rPr lang="ko-KR" altLang="en-US" sz="1800" dirty="0"/>
              <a:t>컴파일러가 </a:t>
            </a:r>
            <a:r>
              <a:rPr lang="ko-KR" altLang="en-US" sz="1800" u="sng" dirty="0">
                <a:solidFill>
                  <a:srgbClr val="FF0000"/>
                </a:solidFill>
              </a:rPr>
              <a:t>자동으로 슈퍼 클래스의 </a:t>
            </a:r>
            <a:r>
              <a:rPr lang="ko-KR" altLang="en-US" sz="1800" b="1" u="sng" dirty="0">
                <a:solidFill>
                  <a:srgbClr val="FF0000"/>
                </a:solidFill>
              </a:rPr>
              <a:t>기본 </a:t>
            </a:r>
            <a:r>
              <a:rPr lang="ko-KR" altLang="en-US" sz="1800" b="1" u="sng" dirty="0" err="1">
                <a:solidFill>
                  <a:srgbClr val="FF0000"/>
                </a:solidFill>
              </a:rPr>
              <a:t>생성자</a:t>
            </a:r>
            <a:r>
              <a:rPr lang="ko-KR" altLang="en-US" sz="1800" b="1" u="sng" dirty="0">
                <a:solidFill>
                  <a:srgbClr val="FF0000"/>
                </a:solidFill>
              </a:rPr>
              <a:t> 선택</a:t>
            </a:r>
            <a:endParaRPr lang="en-US" altLang="ko-KR" sz="1800" b="1" u="sng" dirty="0">
              <a:solidFill>
                <a:srgbClr val="FF0000"/>
              </a:solidFill>
            </a:endParaRPr>
          </a:p>
          <a:p>
            <a:endParaRPr lang="en-US" altLang="ko-KR" sz="2000" dirty="0"/>
          </a:p>
          <a:p>
            <a:r>
              <a:rPr lang="ko-KR" altLang="en-US" sz="2000" dirty="0"/>
              <a:t>서브 클래스에서 슈퍼 클래스의 생성자를 선택하는 방법</a:t>
            </a:r>
            <a:endParaRPr lang="en-US" altLang="ko-KR" sz="2000" dirty="0"/>
          </a:p>
          <a:p>
            <a:pPr lvl="1"/>
            <a:r>
              <a:rPr lang="en-US" altLang="ko-KR" sz="1800" b="1" u="sng" dirty="0">
                <a:solidFill>
                  <a:srgbClr val="FF0000"/>
                </a:solidFill>
              </a:rPr>
              <a:t>super(…)</a:t>
            </a:r>
            <a:r>
              <a:rPr lang="ko-KR" altLang="en-US" sz="1800" b="1" u="sng" dirty="0">
                <a:solidFill>
                  <a:srgbClr val="FF0000"/>
                </a:solidFill>
              </a:rPr>
              <a:t> </a:t>
            </a:r>
            <a:r>
              <a:rPr lang="ko-KR" altLang="en-US" sz="1800" dirty="0"/>
              <a:t>이용</a:t>
            </a:r>
            <a:endParaRPr lang="en-US" altLang="ko-KR" sz="1800" dirty="0"/>
          </a:p>
          <a:p>
            <a:pPr lvl="2"/>
            <a:endParaRPr lang="en-US" altLang="ko-KR" sz="16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292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Revivew</a:t>
            </a:r>
            <a:r>
              <a:rPr lang="en-US" altLang="ko-KR" dirty="0"/>
              <a:t>: </a:t>
            </a:r>
            <a:r>
              <a:rPr lang="ko-KR" altLang="en-US" dirty="0"/>
              <a:t>업캐스팅</a:t>
            </a:r>
            <a:r>
              <a:rPr lang="en-US" altLang="ko-KR" dirty="0"/>
              <a:t>(</a:t>
            </a:r>
            <a:r>
              <a:rPr lang="en-US" altLang="ko-KR" dirty="0" err="1"/>
              <a:t>upcasting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서브 클래스의 객체는</a:t>
            </a:r>
            <a:r>
              <a:rPr lang="en-US" altLang="ko-KR" dirty="0"/>
              <a:t>…</a:t>
            </a:r>
          </a:p>
          <a:p>
            <a:pPr lvl="1"/>
            <a:r>
              <a:rPr lang="ko-KR" altLang="en-US" dirty="0"/>
              <a:t>슈퍼 클래스의 멤버를 모두 가지고 있음</a:t>
            </a:r>
            <a:endParaRPr lang="en-US" altLang="ko-KR" dirty="0"/>
          </a:p>
          <a:p>
            <a:pPr lvl="1"/>
            <a:r>
              <a:rPr lang="ko-KR" altLang="en-US" dirty="0"/>
              <a:t>슈퍼 클래스의 객체로 취급할 수 있음</a:t>
            </a:r>
            <a:endParaRPr lang="en-US" altLang="ko-KR" dirty="0"/>
          </a:p>
          <a:p>
            <a:pPr lvl="2"/>
            <a:r>
              <a:rPr lang="en-US" altLang="ko-KR" dirty="0"/>
              <a:t>‘</a:t>
            </a:r>
            <a:r>
              <a:rPr lang="ko-KR" altLang="en-US" dirty="0"/>
              <a:t>사람은 생물이다</a:t>
            </a:r>
            <a:r>
              <a:rPr lang="en-US" altLang="ko-KR" dirty="0"/>
              <a:t>’</a:t>
            </a:r>
            <a:r>
              <a:rPr lang="ko-KR" altLang="en-US" dirty="0"/>
              <a:t>의 논리와 같음</a:t>
            </a:r>
            <a:endParaRPr lang="en-US" altLang="ko-KR" dirty="0"/>
          </a:p>
          <a:p>
            <a:r>
              <a:rPr lang="ko-KR" altLang="en-US" dirty="0" err="1"/>
              <a:t>업캐스팅이란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서브 클래스 객체를 슈퍼 클래스 타입으로 타입 변환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err="1"/>
              <a:t>업캐스팅된</a:t>
            </a:r>
            <a:r>
              <a:rPr lang="ko-KR" altLang="en-US" dirty="0"/>
              <a:t> </a:t>
            </a:r>
            <a:r>
              <a:rPr lang="ko-KR" altLang="en-US" dirty="0" err="1"/>
              <a:t>레퍼런스</a:t>
            </a:r>
            <a:endParaRPr lang="en-US" altLang="ko-KR" dirty="0"/>
          </a:p>
          <a:p>
            <a:pPr lvl="1"/>
            <a:r>
              <a:rPr lang="ko-KR" altLang="en-US" dirty="0"/>
              <a:t>객체 내에 슈퍼 클래스의 멤버만 접근 가능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03648" y="3789040"/>
            <a:ext cx="4968552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class Person { … }</a:t>
            </a:r>
          </a:p>
          <a:p>
            <a:r>
              <a:rPr lang="en-US" altLang="ko-KR" sz="1600" dirty="0"/>
              <a:t>class Student extends Person { … }</a:t>
            </a:r>
          </a:p>
          <a:p>
            <a:endParaRPr lang="en-US" altLang="ko-KR" sz="1600" dirty="0"/>
          </a:p>
          <a:p>
            <a:r>
              <a:rPr lang="en-US" altLang="ko-KR" sz="1600" dirty="0"/>
              <a:t>Student s = new Student();</a:t>
            </a:r>
          </a:p>
          <a:p>
            <a:r>
              <a:rPr lang="en-US" altLang="ko-KR" sz="1600" i="1" dirty="0">
                <a:solidFill>
                  <a:srgbClr val="FF0000"/>
                </a:solidFill>
              </a:rPr>
              <a:t>Person p = s; // </a:t>
            </a:r>
            <a:r>
              <a:rPr lang="ko-KR" altLang="en-US" sz="1600" i="1" dirty="0" err="1">
                <a:solidFill>
                  <a:srgbClr val="FF0000"/>
                </a:solidFill>
              </a:rPr>
              <a:t>업캐스팅</a:t>
            </a:r>
            <a:r>
              <a:rPr lang="en-US" altLang="ko-KR" sz="1600" i="1" dirty="0">
                <a:solidFill>
                  <a:srgbClr val="FF0000"/>
                </a:solidFill>
              </a:rPr>
              <a:t>, </a:t>
            </a:r>
            <a:r>
              <a:rPr lang="ko-KR" altLang="en-US" sz="1600" i="1" dirty="0">
                <a:solidFill>
                  <a:srgbClr val="FF0000"/>
                </a:solidFill>
              </a:rPr>
              <a:t>자동타입변환</a:t>
            </a:r>
          </a:p>
        </p:txBody>
      </p:sp>
    </p:spTree>
    <p:extLst>
      <p:ext uri="{BB962C8B-B14F-4D97-AF65-F5344CB8AC3E}">
        <p14:creationId xmlns:p14="http://schemas.microsoft.com/office/powerpoint/2010/main" val="2464942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Review: </a:t>
            </a:r>
            <a:r>
              <a:rPr lang="ko-KR" altLang="en-US" dirty="0"/>
              <a:t>다운캐스팅</a:t>
            </a:r>
            <a:r>
              <a:rPr lang="en-US" altLang="ko-KR" dirty="0"/>
              <a:t>(</a:t>
            </a:r>
            <a:r>
              <a:rPr lang="en-US" altLang="ko-KR" dirty="0" err="1"/>
              <a:t>downcasting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0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다운캐스팅이란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슈퍼 클래스 객체를 서브 클래스 타입으로 변환</a:t>
            </a:r>
            <a:endParaRPr lang="en-US" altLang="ko-KR" dirty="0"/>
          </a:p>
          <a:p>
            <a:pPr lvl="1"/>
            <a:r>
              <a:rPr lang="ko-KR" altLang="en-US" dirty="0"/>
              <a:t>개발자의 명시적 타입 변환 필요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259632" y="2924944"/>
            <a:ext cx="6912768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class Person { … }</a:t>
            </a:r>
          </a:p>
          <a:p>
            <a:r>
              <a:rPr lang="en-US" altLang="ko-KR" sz="1600" dirty="0"/>
              <a:t>class Student extends Person { … }</a:t>
            </a:r>
          </a:p>
          <a:p>
            <a:r>
              <a:rPr lang="en-US" altLang="ko-KR" sz="1600" dirty="0"/>
              <a:t>...</a:t>
            </a:r>
          </a:p>
          <a:p>
            <a:r>
              <a:rPr lang="en-US" altLang="ko-KR" sz="1600" dirty="0">
                <a:latin typeface="+mn-ea"/>
              </a:rPr>
              <a:t>Person p = new Student("</a:t>
            </a:r>
            <a:r>
              <a:rPr lang="ko-KR" altLang="en-US" sz="1600" dirty="0">
                <a:latin typeface="+mn-ea"/>
              </a:rPr>
              <a:t>이재문</a:t>
            </a:r>
            <a:r>
              <a:rPr lang="en-US" altLang="ko-KR" sz="1600" dirty="0">
                <a:latin typeface="+mn-ea"/>
              </a:rPr>
              <a:t>"); // </a:t>
            </a:r>
            <a:r>
              <a:rPr lang="ko-KR" altLang="en-US" sz="1600" dirty="0" err="1">
                <a:latin typeface="+mn-ea"/>
              </a:rPr>
              <a:t>업캐스팅</a:t>
            </a:r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…</a:t>
            </a:r>
          </a:p>
          <a:p>
            <a:r>
              <a:rPr lang="en-US" altLang="ko-KR" sz="1600" dirty="0"/>
              <a:t>Student s = </a:t>
            </a:r>
            <a:r>
              <a:rPr lang="en-US" altLang="ko-KR" sz="1600" b="1" dirty="0"/>
              <a:t>(Student)p</a:t>
            </a:r>
            <a:r>
              <a:rPr lang="en-US" altLang="ko-KR" sz="1600" dirty="0"/>
              <a:t>; // </a:t>
            </a:r>
            <a:r>
              <a:rPr lang="ko-KR" altLang="en-US" sz="1600" dirty="0"/>
              <a:t>다운캐스팅</a:t>
            </a:r>
            <a:r>
              <a:rPr lang="en-US" altLang="ko-KR" sz="1600" dirty="0"/>
              <a:t>, (Student)</a:t>
            </a:r>
            <a:r>
              <a:rPr lang="ko-KR" altLang="en-US" sz="1600" dirty="0"/>
              <a:t>의 타입 변환 표시 필요</a:t>
            </a:r>
            <a:endParaRPr lang="en-US" altLang="ko-KR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027254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3193</TotalTime>
  <Words>3257</Words>
  <Application>Microsoft Office PowerPoint</Application>
  <PresentationFormat>화면 슬라이드 쇼(4:3)</PresentationFormat>
  <Paragraphs>639</Paragraphs>
  <Slides>48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6" baseType="lpstr">
      <vt:lpstr>YDVYGOStd12</vt:lpstr>
      <vt:lpstr>YDVYMjOStd12</vt:lpstr>
      <vt:lpstr>돋움</vt:lpstr>
      <vt:lpstr>맑은 고딕</vt:lpstr>
      <vt:lpstr>Arial</vt:lpstr>
      <vt:lpstr>Comic Sans MS</vt:lpstr>
      <vt:lpstr>Consolas</vt:lpstr>
      <vt:lpstr>투명도</vt:lpstr>
      <vt:lpstr>(Intermediate) Java Programming  </vt:lpstr>
      <vt:lpstr>JAVA: Inheritance - review</vt:lpstr>
      <vt:lpstr>Review: 클래스 상속과 객체 </vt:lpstr>
      <vt:lpstr>Review: 자바 상속의 특징</vt:lpstr>
      <vt:lpstr>Review: 상속과 접근 지정자 </vt:lpstr>
      <vt:lpstr>Review: 생성자 호출 및 실행 </vt:lpstr>
      <vt:lpstr>Review: 슈퍼 클래스의 생성자 선택</vt:lpstr>
      <vt:lpstr>Revivew: 업캐스팅(upcasting)</vt:lpstr>
      <vt:lpstr>Review: 다운캐스팅(downcasting)</vt:lpstr>
      <vt:lpstr>Review: instanceof 연산자</vt:lpstr>
      <vt:lpstr>JAVA: Inheritance – Overriding </vt:lpstr>
      <vt:lpstr>메소드 오버라이딩</vt:lpstr>
      <vt:lpstr>메소드 오버라이딩 사례</vt:lpstr>
      <vt:lpstr>오버라이딩에 의해 서브 클래스의 메소드 호출</vt:lpstr>
      <vt:lpstr>오버라이딩의 목적, 다형성 실현</vt:lpstr>
      <vt:lpstr>예제 5-5 : 메소드 오버라이딩으로 다형성 실현</vt:lpstr>
      <vt:lpstr>예제 실행 과정</vt:lpstr>
      <vt:lpstr>오버라이딩 활용</vt:lpstr>
      <vt:lpstr>동적 바인딩</vt:lpstr>
      <vt:lpstr>오버라이딩과 super 키워드</vt:lpstr>
      <vt:lpstr>예제 5-6 : 메소드 오버라이딩</vt:lpstr>
      <vt:lpstr>오버라이딩 vs. 오버로딩</vt:lpstr>
      <vt:lpstr>Review</vt:lpstr>
      <vt:lpstr>JAVA: Abstract ClaSS</vt:lpstr>
      <vt:lpstr>추상 메소드와 추상 클래스</vt:lpstr>
      <vt:lpstr>2 가지 종류의 추상 클래스 사례</vt:lpstr>
      <vt:lpstr>추상 클래스는 객체를 생성할 수 없다</vt:lpstr>
      <vt:lpstr>추상 클래스의 상속</vt:lpstr>
      <vt:lpstr>추상 클래스의 구현 및 활용 예</vt:lpstr>
      <vt:lpstr>추상 클래스의 용도</vt:lpstr>
      <vt:lpstr>예제 5-7 : 추상 클래스의 구현 연습</vt:lpstr>
      <vt:lpstr>예제 5-7 정답</vt:lpstr>
      <vt:lpstr>JAVA: Interface</vt:lpstr>
      <vt:lpstr>인터페이스</vt:lpstr>
      <vt:lpstr>인터페이스의 필요성과 예</vt:lpstr>
      <vt:lpstr>자바의 인터페이스</vt:lpstr>
      <vt:lpstr>자바 인터페이스 사례</vt:lpstr>
      <vt:lpstr>인터페이스의 구성 요소들의 특징</vt:lpstr>
      <vt:lpstr>자바 인터페이스의 전체적인 특징</vt:lpstr>
      <vt:lpstr>인터페이스 구현</vt:lpstr>
      <vt:lpstr>예제 5-8 인터페이스 구현</vt:lpstr>
      <vt:lpstr>인터페이스 활용 예제:</vt:lpstr>
      <vt:lpstr>인터페이스 활용 예제:</vt:lpstr>
      <vt:lpstr>인터페이스 상속</vt:lpstr>
      <vt:lpstr>인터페이스의 목적</vt:lpstr>
      <vt:lpstr>인터페이스의 다중 구현</vt:lpstr>
      <vt:lpstr>예제 5-9 : 인터페이스를 구현하고 동시에 클래스를 상속받는 사례</vt:lpstr>
      <vt:lpstr>추상 클래스와 인터페이스 비교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(Intermediate) Java Programming</dc:title>
  <dc:creator>user</dc:creator>
  <cp:lastModifiedBy>박상일</cp:lastModifiedBy>
  <cp:revision>92</cp:revision>
  <dcterms:created xsi:type="dcterms:W3CDTF">2015-09-01T01:16:03Z</dcterms:created>
  <dcterms:modified xsi:type="dcterms:W3CDTF">2020-09-28T04:11:06Z</dcterms:modified>
</cp:coreProperties>
</file>