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433" r:id="rId3"/>
    <p:sldId id="314" r:id="rId4"/>
    <p:sldId id="304" r:id="rId5"/>
    <p:sldId id="305" r:id="rId6"/>
    <p:sldId id="306" r:id="rId7"/>
    <p:sldId id="310" r:id="rId8"/>
    <p:sldId id="797" r:id="rId9"/>
    <p:sldId id="821" r:id="rId10"/>
    <p:sldId id="822" r:id="rId11"/>
    <p:sldId id="823" r:id="rId12"/>
    <p:sldId id="824" r:id="rId13"/>
    <p:sldId id="825" r:id="rId14"/>
    <p:sldId id="826" r:id="rId15"/>
    <p:sldId id="827" r:id="rId16"/>
    <p:sldId id="828" r:id="rId17"/>
    <p:sldId id="829" r:id="rId18"/>
    <p:sldId id="830" r:id="rId19"/>
    <p:sldId id="831" r:id="rId20"/>
    <p:sldId id="834" r:id="rId21"/>
    <p:sldId id="389" r:id="rId22"/>
    <p:sldId id="315" r:id="rId23"/>
    <p:sldId id="316" r:id="rId24"/>
    <p:sldId id="317" r:id="rId25"/>
    <p:sldId id="318" r:id="rId26"/>
    <p:sldId id="362" r:id="rId27"/>
    <p:sldId id="363" r:id="rId28"/>
    <p:sldId id="319" r:id="rId29"/>
    <p:sldId id="320" r:id="rId30"/>
    <p:sldId id="321" r:id="rId31"/>
    <p:sldId id="322" r:id="rId32"/>
    <p:sldId id="323" r:id="rId33"/>
    <p:sldId id="324" r:id="rId34"/>
    <p:sldId id="390" r:id="rId35"/>
    <p:sldId id="391" r:id="rId36"/>
    <p:sldId id="327" r:id="rId37"/>
    <p:sldId id="328" r:id="rId38"/>
    <p:sldId id="329" r:id="rId39"/>
    <p:sldId id="330" r:id="rId40"/>
    <p:sldId id="392" r:id="rId41"/>
    <p:sldId id="331" r:id="rId42"/>
    <p:sldId id="332" r:id="rId43"/>
    <p:sldId id="333" r:id="rId44"/>
    <p:sldId id="335" r:id="rId45"/>
    <p:sldId id="393" r:id="rId46"/>
    <p:sldId id="394" r:id="rId47"/>
    <p:sldId id="336" r:id="rId48"/>
    <p:sldId id="337" r:id="rId49"/>
    <p:sldId id="338" r:id="rId50"/>
    <p:sldId id="342" r:id="rId51"/>
    <p:sldId id="343" r:id="rId52"/>
    <p:sldId id="344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64" r:id="rId61"/>
    <p:sldId id="369" r:id="rId62"/>
    <p:sldId id="365" r:id="rId63"/>
    <p:sldId id="353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95" r:id="rId72"/>
    <p:sldId id="370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260" r:id="rId86"/>
    <p:sldId id="261" r:id="rId87"/>
    <p:sldId id="262" r:id="rId8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22EF834B-A0EC-4CF1-AD11-2963C42F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A456C-7284-4203-9DC2-F79553D6A0CE}" type="datetime1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21DC2CE-FD66-4585-8CC9-B76E27DE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E7CDCDA-1A75-488B-A8DF-2D84ED8A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60596-EE57-4D07-A43B-6460BC538B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6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10. Various</a:t>
            </a:r>
            <a:r>
              <a:rPr lang="ko-KR" altLang="en-US" dirty="0"/>
              <a:t> </a:t>
            </a:r>
            <a:r>
              <a:rPr lang="en-US" altLang="ko-KR" dirty="0"/>
              <a:t>forms of classes</a:t>
            </a:r>
          </a:p>
          <a:p>
            <a:pPr algn="ctr"/>
            <a:r>
              <a:rPr lang="en-US" altLang="ko-KR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내부 클래스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내부 클래스</a:t>
            </a:r>
            <a:r>
              <a:rPr lang="en-US" altLang="ko-KR"/>
              <a:t>(inner class): </a:t>
            </a:r>
            <a:r>
              <a:rPr lang="ko-KR" altLang="en-US"/>
              <a:t>클래스 안에 다른 클래스를 정의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91598" y="2153415"/>
            <a:ext cx="7133056" cy="4241881"/>
            <a:chOff x="878542" y="1866060"/>
            <a:chExt cx="7133056" cy="4241881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8542" y="1866060"/>
              <a:ext cx="7125715" cy="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1598" y="2525857"/>
              <a:ext cx="7120000" cy="1382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66440" y="3979209"/>
              <a:ext cx="3577143" cy="157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061882" y="5800164"/>
              <a:ext cx="441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12-10.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내부 클래스 객체는 객체 안에 위치한다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85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왜 내부 클래스를 사용하는가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멤버 변수를 </a:t>
            </a:r>
            <a:r>
              <a:rPr lang="en-US" altLang="ko-KR" dirty="0"/>
              <a:t>private</a:t>
            </a:r>
            <a:r>
              <a:rPr lang="ko-KR" altLang="en-US" dirty="0"/>
              <a:t>로 유지하면서 자유롭게 사용할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하나의 장소에서만 사용되는 클래스들을 한곳에 모을 수 있다 </a:t>
            </a:r>
          </a:p>
          <a:p>
            <a:r>
              <a:rPr lang="ko-KR" altLang="en-US" dirty="0"/>
              <a:t>보다 읽기 쉽고 유지 보수가 쉬운 코드가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01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661" y="1201272"/>
            <a:ext cx="7125715" cy="48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7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941" y="1397655"/>
            <a:ext cx="7154286" cy="25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20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중간 점검 </a:t>
            </a:r>
          </a:p>
        </p:txBody>
      </p:sp>
      <p:sp>
        <p:nvSpPr>
          <p:cNvPr id="1308676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084" y="1677801"/>
            <a:ext cx="7131429" cy="14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056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Anonymous Class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47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무명 클래스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무명 클래스</a:t>
            </a:r>
            <a:r>
              <a:rPr lang="en-US" altLang="ko-KR" dirty="0"/>
              <a:t>(anonymous class): </a:t>
            </a:r>
            <a:r>
              <a:rPr lang="ko-KR" altLang="en-US" dirty="0"/>
              <a:t>클래스 몸체는 정의되지만 이름이 없는 클래스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7142858" cy="6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182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무명 클래스의 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이름이 있는 클래스의 경우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무명 클래스의 경우</a:t>
            </a:r>
          </a:p>
          <a:p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85811"/>
            <a:ext cx="7131429" cy="9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741" y="4869160"/>
            <a:ext cx="7137143" cy="3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49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99592" y="1484784"/>
            <a:ext cx="7120000" cy="4722733"/>
            <a:chOff x="995082" y="1082768"/>
            <a:chExt cx="7120000" cy="4722733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5082" y="1082768"/>
              <a:ext cx="7120000" cy="369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8299" y="4794073"/>
              <a:ext cx="7102858" cy="101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0612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중간 점검 </a:t>
            </a:r>
          </a:p>
        </p:txBody>
      </p:sp>
      <p:sp>
        <p:nvSpPr>
          <p:cNvPr id="131174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412" y="1710019"/>
            <a:ext cx="7148572" cy="17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8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추상 메소드와 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r>
              <a:rPr lang="en-US" altLang="ko-KR" dirty="0"/>
              <a:t>(abstract method)</a:t>
            </a:r>
          </a:p>
          <a:p>
            <a:pPr lvl="1"/>
            <a:r>
              <a:rPr lang="ko-KR" altLang="en-US" dirty="0"/>
              <a:t>선언되어 있으나 구현되어 있지 않은 </a:t>
            </a:r>
            <a:r>
              <a:rPr lang="ko-KR" altLang="en-US" dirty="0" err="1"/>
              <a:t>메소드</a:t>
            </a:r>
            <a:r>
              <a:rPr lang="en-US" altLang="ko-KR" dirty="0"/>
              <a:t>, abstract</a:t>
            </a:r>
            <a:r>
              <a:rPr lang="ko-KR" altLang="en-US" dirty="0"/>
              <a:t>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추상 </a:t>
            </a:r>
            <a:r>
              <a:rPr lang="ko-KR" altLang="en-US" dirty="0" err="1"/>
              <a:t>메소드는</a:t>
            </a:r>
            <a:r>
              <a:rPr lang="ko-KR" altLang="en-US" dirty="0"/>
              <a:t> 서브 클래스에서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구현해야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추상 </a:t>
            </a:r>
            <a:r>
              <a:rPr lang="ko-KR" altLang="en-US" dirty="0" err="1"/>
              <a:t>메소드를</a:t>
            </a:r>
            <a:r>
              <a:rPr lang="ko-KR" altLang="en-US" dirty="0"/>
              <a:t> 하나라도 가진 클래스</a:t>
            </a:r>
            <a:endParaRPr lang="en-US" altLang="ko-KR" dirty="0"/>
          </a:p>
          <a:p>
            <a:pPr lvl="2"/>
            <a:r>
              <a:rPr lang="ko-KR" altLang="en-US" dirty="0"/>
              <a:t>클래스 앞에 반드시 </a:t>
            </a:r>
            <a:r>
              <a:rPr lang="en-US" altLang="ko-KR" dirty="0"/>
              <a:t>abstract</a:t>
            </a:r>
            <a:r>
              <a:rPr lang="ko-KR" altLang="en-US" dirty="0"/>
              <a:t>라고 선언해야 함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추상 </a:t>
            </a:r>
            <a:r>
              <a:rPr lang="ko-KR" altLang="en-US" dirty="0" err="1"/>
              <a:t>메소드가</a:t>
            </a:r>
            <a:r>
              <a:rPr lang="ko-KR" altLang="en-US" dirty="0"/>
              <a:t> 하나도 없지만 </a:t>
            </a:r>
            <a:r>
              <a:rPr lang="en-US" altLang="ko-KR" dirty="0"/>
              <a:t>abstract</a:t>
            </a:r>
            <a:r>
              <a:rPr lang="ko-KR" altLang="en-US" dirty="0"/>
              <a:t>로 선언된 클래스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3648" y="2420888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abstract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public abstract void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(String s);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51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Optional: Lambda Expressions 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171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2D8E9-DBAC-42BC-AE9E-6E03D1BF8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71629-47D2-4D22-B538-38926E0763A4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643522" name="Rectangle 2">
            <a:extLst>
              <a:ext uri="{FF2B5EF4-FFF2-40B4-BE49-F238E27FC236}">
                <a16:creationId xmlns:a16="http://schemas.microsoft.com/office/drawing/2014/main" id="{BEFF4B0D-7B12-4E81-AB36-099B91C63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Outline</a:t>
            </a:r>
          </a:p>
        </p:txBody>
      </p:sp>
      <p:sp>
        <p:nvSpPr>
          <p:cNvPr id="1643523" name="Rectangle 3">
            <a:extLst>
              <a:ext uri="{FF2B5EF4-FFF2-40B4-BE49-F238E27FC236}">
                <a16:creationId xmlns:a16="http://schemas.microsoft.com/office/drawing/2014/main" id="{3C0EEA02-9EBD-448D-8B8A-6A4ACA173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/>
              <a:t>Introducing Lambda Expressions</a:t>
            </a:r>
          </a:p>
          <a:p>
            <a:pPr lvl="1"/>
            <a:r>
              <a:rPr lang="tr-TR" altLang="ko-KR"/>
              <a:t>Lambda Expression Fundamentals</a:t>
            </a:r>
          </a:p>
          <a:p>
            <a:pPr lvl="1"/>
            <a:r>
              <a:rPr lang="tr-TR" altLang="ko-KR"/>
              <a:t>Functional Interfaces</a:t>
            </a:r>
          </a:p>
          <a:p>
            <a:pPr lvl="1"/>
            <a:r>
              <a:rPr lang="tr-TR" altLang="ko-KR"/>
              <a:t>Some Lambda Expression Examples</a:t>
            </a:r>
          </a:p>
          <a:p>
            <a:pPr lvl="1"/>
            <a:endParaRPr lang="tr-TR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D2F12F-3FEF-4A02-9AAB-F8B97FB08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58FC-190C-49B4-82EF-A7D0AFC96FE9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564674" name="Rectangle 2">
            <a:extLst>
              <a:ext uri="{FF2B5EF4-FFF2-40B4-BE49-F238E27FC236}">
                <a16:creationId xmlns:a16="http://schemas.microsoft.com/office/drawing/2014/main" id="{F98DF2CB-E158-46BF-AE4F-BCDE1BACC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Introducing Lambda Expressions</a:t>
            </a:r>
          </a:p>
        </p:txBody>
      </p:sp>
      <p:sp>
        <p:nvSpPr>
          <p:cNvPr id="1564675" name="Rectangle 3">
            <a:extLst>
              <a:ext uri="{FF2B5EF4-FFF2-40B4-BE49-F238E27FC236}">
                <a16:creationId xmlns:a16="http://schemas.microsoft.com/office/drawing/2014/main" id="{36D69FE7-768C-4B05-92E5-5591A7D3F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Key to understanding Java’s implementation of lambda expressions </a:t>
            </a:r>
            <a:endParaRPr lang="tr-TR" altLang="ko-KR">
              <a:latin typeface="NewBaskervilleStd-Roman" charset="-94"/>
            </a:endParaRPr>
          </a:p>
          <a:p>
            <a:pPr lvl="1"/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lambda expression </a:t>
            </a:r>
            <a:endParaRPr lang="tr-TR" altLang="ko-KR">
              <a:latin typeface="NewBaskervilleStd-Roman" charset="-94"/>
            </a:endParaRPr>
          </a:p>
          <a:p>
            <a:pPr lvl="1"/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functional interface</a:t>
            </a:r>
            <a:endParaRPr lang="tr-TR" altLang="ko-KR">
              <a:latin typeface="NewBaskervilleStd-Roman" charset="-94"/>
            </a:endParaRPr>
          </a:p>
          <a:p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A </a:t>
            </a:r>
            <a:r>
              <a:rPr lang="en-US" altLang="ko-KR">
                <a:latin typeface="NewBaskervilleStd-Italic" charset="0"/>
                <a:ea typeface="굴림" panose="020B0600000101010101" pitchFamily="50" charset="-127"/>
              </a:rPr>
              <a:t>lambda expression</a:t>
            </a:r>
            <a:r>
              <a:rPr lang="tr-TR" altLang="ko-KR">
                <a:latin typeface="NewBaskervilleStd-Roman" charset="-94"/>
              </a:rPr>
              <a:t> - </a:t>
            </a:r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 an anonymous (unnamed) method</a:t>
            </a:r>
          </a:p>
          <a:p>
            <a:pPr lvl="1"/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not executed on its own</a:t>
            </a:r>
            <a:endParaRPr lang="tr-TR" altLang="ko-KR">
              <a:latin typeface="NewBaskervilleStd-Roman" charset="-94"/>
            </a:endParaRPr>
          </a:p>
          <a:p>
            <a:pPr lvl="1"/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Instead</a:t>
            </a:r>
            <a:r>
              <a:rPr lang="tr-TR" altLang="ko-KR">
                <a:latin typeface="NewBaskervilleStd-Roman" charset="-94"/>
              </a:rPr>
              <a:t> - </a:t>
            </a:r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implement a method defined</a:t>
            </a:r>
            <a:r>
              <a:rPr lang="tr-TR" altLang="ko-KR">
                <a:latin typeface="NewBaskervilleStd-Roman" charset="-94"/>
              </a:rPr>
              <a:t> </a:t>
            </a:r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b</a:t>
            </a:r>
            <a:r>
              <a:rPr lang="tr-TR" altLang="ko-KR">
                <a:latin typeface="NewBaskervilleStd-Roman" charset="-94"/>
              </a:rPr>
              <a:t>y </a:t>
            </a:r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a functional interface. </a:t>
            </a:r>
            <a:endParaRPr lang="tr-TR" altLang="ko-KR">
              <a:latin typeface="NewBaskervilleStd-Roman" charset="-94"/>
            </a:endParaRPr>
          </a:p>
          <a:p>
            <a:pPr lvl="1"/>
            <a:r>
              <a:rPr lang="en-US" altLang="ko-KR">
                <a:latin typeface="NewBaskervilleStd-Roman" charset="-94"/>
                <a:ea typeface="굴림" panose="020B0600000101010101" pitchFamily="50" charset="-127"/>
              </a:rPr>
              <a:t>results in a form of anonymous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23629-ECD5-4AA1-BA3F-305009070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9B594-9EFD-495D-9D80-6287B526DDB0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565698" name="Rectangle 2">
            <a:extLst>
              <a:ext uri="{FF2B5EF4-FFF2-40B4-BE49-F238E27FC236}">
                <a16:creationId xmlns:a16="http://schemas.microsoft.com/office/drawing/2014/main" id="{04591C14-4A37-4F29-94AF-F7FAEE77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Introducing Lambda Expressions (cont.)</a:t>
            </a:r>
          </a:p>
        </p:txBody>
      </p:sp>
      <p:sp>
        <p:nvSpPr>
          <p:cNvPr id="1565699" name="Rectangle 3">
            <a:extLst>
              <a:ext uri="{FF2B5EF4-FFF2-40B4-BE49-F238E27FC236}">
                <a16:creationId xmlns:a16="http://schemas.microsoft.com/office/drawing/2014/main" id="{D61C8A9F-CF37-46CF-987A-99FC52939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sz="2400" b="0">
                <a:latin typeface="NewBaskervilleStd-Roman" charset="-94"/>
              </a:rPr>
              <a:t>A </a:t>
            </a:r>
            <a:r>
              <a:rPr lang="tr-TR" altLang="ko-KR" sz="2400" b="0" i="1">
                <a:latin typeface="NewBaskervilleStd-Italic" charset="0"/>
              </a:rPr>
              <a:t>functional interface </a:t>
            </a:r>
            <a:r>
              <a:rPr lang="tr-TR" altLang="ko-KR" sz="2400" b="0">
                <a:latin typeface="NewBaskervilleStd-Roman" charset="-94"/>
              </a:rPr>
              <a:t>is an interface that contains one and only one abstract method.</a:t>
            </a:r>
          </a:p>
          <a:p>
            <a:r>
              <a:rPr lang="tr-TR" altLang="ko-KR" sz="2400" b="0">
                <a:latin typeface="NewBaskervilleStd-Roman" charset="-94"/>
              </a:rPr>
              <a:t>specifies the intended purpose of the interface. </a:t>
            </a:r>
          </a:p>
          <a:p>
            <a:r>
              <a:rPr lang="tr-TR" altLang="ko-KR" sz="2400" b="0">
                <a:latin typeface="NewBaskervilleStd-Roman" charset="-94"/>
              </a:rPr>
              <a:t>typically represents a single action. </a:t>
            </a:r>
          </a:p>
          <a:p>
            <a:r>
              <a:rPr lang="tr-TR" altLang="ko-KR" sz="2400" b="0">
                <a:latin typeface="NewBaskervilleStd-Roman" charset="-94"/>
              </a:rPr>
              <a:t>Furthermore, defines the </a:t>
            </a:r>
            <a:r>
              <a:rPr lang="tr-TR" altLang="ko-KR" sz="2400" b="0" i="1">
                <a:latin typeface="NewBaskervilleStd-Italic" charset="0"/>
              </a:rPr>
              <a:t>target type </a:t>
            </a:r>
            <a:r>
              <a:rPr lang="tr-TR" altLang="ko-KR" sz="2400" b="0">
                <a:latin typeface="NewBaskervilleStd-Roman" charset="-94"/>
              </a:rPr>
              <a:t>of a lambda</a:t>
            </a:r>
          </a:p>
          <a:p>
            <a:r>
              <a:rPr lang="tr-TR" altLang="ko-KR" sz="2400" b="0">
                <a:latin typeface="NewBaskervilleStd-Roman" charset="-94"/>
              </a:rPr>
              <a:t>expression. </a:t>
            </a:r>
          </a:p>
          <a:p>
            <a:r>
              <a:rPr lang="tr-TR" altLang="ko-KR" sz="2400" b="0">
                <a:latin typeface="NewBaskervilleStd-Roman" charset="-94"/>
              </a:rPr>
              <a:t>a lambda expression can be used only in a context in which its target type is specified. </a:t>
            </a:r>
          </a:p>
          <a:p>
            <a:r>
              <a:rPr lang="tr-TR" altLang="ko-KR" sz="2400" b="0" i="1">
                <a:latin typeface="NewBaskervilleStd-Italic" charset="0"/>
              </a:rPr>
              <a:t>SAM type </a:t>
            </a:r>
            <a:r>
              <a:rPr lang="tr-TR" altLang="ko-KR" sz="2400" b="0" i="1"/>
              <a:t>- </a:t>
            </a:r>
            <a:r>
              <a:rPr lang="tr-TR" altLang="ko-KR" sz="2400" b="0">
                <a:latin typeface="NewBaskervilleStd-Roman" charset="-94"/>
              </a:rPr>
              <a:t>Single Abstract Method.</a:t>
            </a:r>
          </a:p>
          <a:p>
            <a:pPr>
              <a:buFontTx/>
              <a:buNone/>
            </a:pPr>
            <a:endParaRPr lang="tr-TR" altLang="ko-KR" sz="2400">
              <a:latin typeface="DINMittelEFOP-Bold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F94F5-E3B0-43F8-91F4-6D734B8F0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B9034-D03B-4A93-B67C-5FD67009EB58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566722" name="Rectangle 2">
            <a:extLst>
              <a:ext uri="{FF2B5EF4-FFF2-40B4-BE49-F238E27FC236}">
                <a16:creationId xmlns:a16="http://schemas.microsoft.com/office/drawing/2014/main" id="{D6835A73-11D8-4616-A12D-D06C9C7DA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Lambda Expression Fundamentals</a:t>
            </a:r>
          </a:p>
        </p:txBody>
      </p:sp>
      <p:sp>
        <p:nvSpPr>
          <p:cNvPr id="1566723" name="Rectangle 3">
            <a:extLst>
              <a:ext uri="{FF2B5EF4-FFF2-40B4-BE49-F238E27FC236}">
                <a16:creationId xmlns:a16="http://schemas.microsoft.com/office/drawing/2014/main" id="{716AA58B-4F79-41F9-AA5D-13825EC62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The lambda expression </a:t>
            </a:r>
            <a:r>
              <a:rPr lang="tr-TR" altLang="ko-KR" sz="2000" b="0"/>
              <a:t> - </a:t>
            </a:r>
            <a:r>
              <a:rPr lang="tr-TR" altLang="ko-KR" sz="2000" b="0">
                <a:latin typeface="NewBaskervilleStd-Roman" charset="-94"/>
              </a:rPr>
              <a:t>new syntax element and operator</a:t>
            </a:r>
          </a:p>
          <a:p>
            <a:pPr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the </a:t>
            </a:r>
            <a:r>
              <a:rPr lang="tr-TR" altLang="ko-KR" sz="2000" b="0" i="1">
                <a:latin typeface="NewBaskervilleStd-Italic" charset="0"/>
              </a:rPr>
              <a:t>lambda operator </a:t>
            </a:r>
            <a:r>
              <a:rPr lang="tr-TR" altLang="ko-KR" sz="2000" b="0">
                <a:latin typeface="NewBaskervilleStd-Roman" charset="-94"/>
              </a:rPr>
              <a:t>or the </a:t>
            </a:r>
            <a:r>
              <a:rPr lang="tr-TR" altLang="ko-KR" sz="2000" b="0" i="1">
                <a:latin typeface="NewBaskervilleStd-Italic" charset="0"/>
              </a:rPr>
              <a:t>arrow operator</a:t>
            </a:r>
            <a:r>
              <a:rPr lang="tr-TR" altLang="ko-KR" sz="2000" b="0">
                <a:latin typeface="NewBaskervilleStd-Roman" charset="-94"/>
              </a:rPr>
              <a:t>, is </a:t>
            </a:r>
            <a:r>
              <a:rPr lang="tr-TR" altLang="ko-KR" sz="2000">
                <a:latin typeface="NewBaskervilleStd-Bold" charset="-94"/>
              </a:rPr>
              <a:t>−&gt;</a:t>
            </a:r>
            <a:r>
              <a:rPr lang="tr-TR" altLang="ko-KR" sz="2000" b="0">
                <a:latin typeface="NewBaskervilleStd-Roman" charset="-94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divides a lambda expression into two parts</a:t>
            </a:r>
            <a:endParaRPr lang="tr-TR" altLang="ko-KR" sz="2000" b="0"/>
          </a:p>
          <a:p>
            <a:pPr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The left side specifies any parameters required</a:t>
            </a:r>
          </a:p>
          <a:p>
            <a:pPr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by the lambda expression. (If no parameters are needed, an empty parameter list is used.)</a:t>
            </a:r>
          </a:p>
          <a:p>
            <a:pPr>
              <a:lnSpc>
                <a:spcPct val="90000"/>
              </a:lnSpc>
            </a:pPr>
            <a:r>
              <a:rPr lang="tr-TR" altLang="ko-KR" sz="2000" b="0"/>
              <a:t>T</a:t>
            </a:r>
            <a:r>
              <a:rPr lang="tr-TR" altLang="ko-KR" sz="2000" b="0">
                <a:latin typeface="NewBaskervilleStd-Roman" charset="-94"/>
              </a:rPr>
              <a:t>he right side is the </a:t>
            </a:r>
            <a:r>
              <a:rPr lang="tr-TR" altLang="ko-KR" sz="2000" b="0" i="1">
                <a:latin typeface="NewBaskervilleStd-Italic" charset="0"/>
              </a:rPr>
              <a:t>lambda body, </a:t>
            </a:r>
            <a:r>
              <a:rPr lang="tr-TR" altLang="ko-KR" sz="2000" b="0">
                <a:latin typeface="NewBaskervilleStd-Roman" charset="-94"/>
              </a:rPr>
              <a:t>which specifies the actions of the lambda expression.</a:t>
            </a:r>
          </a:p>
          <a:p>
            <a:pPr>
              <a:lnSpc>
                <a:spcPct val="90000"/>
              </a:lnSpc>
            </a:pPr>
            <a:r>
              <a:rPr lang="tr-TR" altLang="ko-KR" sz="2000">
                <a:latin typeface="NewBaskervilleStd-Bold" charset="-94"/>
              </a:rPr>
              <a:t>−&gt; </a:t>
            </a:r>
            <a:r>
              <a:rPr lang="tr-TR" altLang="ko-KR" sz="2000" b="0">
                <a:latin typeface="NewBaskervilleStd-Roman" charset="-94"/>
              </a:rPr>
              <a:t>verbalized as “becomes” or “goes to.”</a:t>
            </a:r>
            <a:endParaRPr lang="tr-TR" altLang="ko-KR" sz="2000" b="0"/>
          </a:p>
          <a:p>
            <a:pPr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Java defines two types of lambda bodies</a:t>
            </a:r>
            <a:endParaRPr lang="tr-TR" altLang="ko-KR" sz="2000" b="0"/>
          </a:p>
          <a:p>
            <a:pPr lvl="1">
              <a:lnSpc>
                <a:spcPct val="90000"/>
              </a:lnSpc>
            </a:pPr>
            <a:r>
              <a:rPr lang="tr-TR" altLang="ko-KR" sz="1800" b="0">
                <a:latin typeface="NewBaskervilleStd-Roman" charset="-94"/>
              </a:rPr>
              <a:t>single expression</a:t>
            </a:r>
            <a:endParaRPr lang="tr-TR" altLang="ko-KR" sz="1800" b="0"/>
          </a:p>
          <a:p>
            <a:pPr lvl="1">
              <a:lnSpc>
                <a:spcPct val="90000"/>
              </a:lnSpc>
            </a:pPr>
            <a:r>
              <a:rPr lang="tr-TR" altLang="ko-KR" sz="1800" b="0">
                <a:latin typeface="NewBaskervilleStd-Roman" charset="-94"/>
              </a:rPr>
              <a:t>block of code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226F3-522F-40D6-AE5D-C39DE86A61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A191-1CC5-4076-8D69-C8C624D5B788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567746" name="Rectangle 2">
            <a:extLst>
              <a:ext uri="{FF2B5EF4-FFF2-40B4-BE49-F238E27FC236}">
                <a16:creationId xmlns:a16="http://schemas.microsoft.com/office/drawing/2014/main" id="{1CD6B867-4F27-48FC-B849-77AD809D3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Examples</a:t>
            </a:r>
          </a:p>
        </p:txBody>
      </p:sp>
      <p:sp>
        <p:nvSpPr>
          <p:cNvPr id="1567747" name="Rectangle 3">
            <a:extLst>
              <a:ext uri="{FF2B5EF4-FFF2-40B4-BE49-F238E27FC236}">
                <a16:creationId xmlns:a16="http://schemas.microsoft.com/office/drawing/2014/main" id="{75EEC7AA-82F1-4462-BD2A-962687719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It evaluates to a constant value</a:t>
            </a:r>
            <a:endParaRPr lang="tr-TR" altLang="ko-KR" b="0"/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  () -&gt; 123.45</a:t>
            </a:r>
          </a:p>
          <a:p>
            <a:r>
              <a:rPr lang="tr-TR" altLang="ko-KR" b="0">
                <a:latin typeface="NewBaskervilleStd-Roman" charset="-94"/>
              </a:rPr>
              <a:t>takes no parameters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returns the</a:t>
            </a:r>
            <a:r>
              <a:rPr lang="tr-TR" altLang="ko-KR" b="0"/>
              <a:t> </a:t>
            </a:r>
            <a:r>
              <a:rPr lang="tr-TR" altLang="ko-KR" b="0">
                <a:latin typeface="NewBaskervilleStd-Roman" charset="-94"/>
              </a:rPr>
              <a:t>constant value 123.45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similar to the method:</a:t>
            </a:r>
          </a:p>
          <a:p>
            <a:r>
              <a:rPr lang="tr-TR" altLang="ko-KR" b="0">
                <a:latin typeface="CourierStd" charset="0"/>
              </a:rPr>
              <a:t>double myMeth() { return 123.45; }</a:t>
            </a:r>
          </a:p>
          <a:p>
            <a:r>
              <a:rPr lang="tr-TR" altLang="ko-KR" b="0">
                <a:latin typeface="NewBaskervilleStd-Roman" charset="-94"/>
              </a:rPr>
              <a:t>the method defined by a lambda expression does not have a name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9A2E4F-2879-4872-BD2C-56F6E71BD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2563E-AFE9-419A-AB25-A7390691A993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612802" name="Rectangle 2">
            <a:extLst>
              <a:ext uri="{FF2B5EF4-FFF2-40B4-BE49-F238E27FC236}">
                <a16:creationId xmlns:a16="http://schemas.microsoft.com/office/drawing/2014/main" id="{8BFACBBD-B600-4AAF-854B-19615DA89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Examples (cont.)</a:t>
            </a:r>
          </a:p>
        </p:txBody>
      </p:sp>
      <p:sp>
        <p:nvSpPr>
          <p:cNvPr id="1612803" name="Rectangle 3">
            <a:extLst>
              <a:ext uri="{FF2B5EF4-FFF2-40B4-BE49-F238E27FC236}">
                <a16:creationId xmlns:a16="http://schemas.microsoft.com/office/drawing/2014/main" id="{F6FB6397-C621-4CAC-B2E1-C5C9EA2E9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/>
              <a:t> </a:t>
            </a:r>
            <a:r>
              <a:rPr lang="tr-TR" altLang="ko-KR" b="0">
                <a:latin typeface="CourierStd" charset="0"/>
              </a:rPr>
              <a:t>() -&gt; Math.random() * 100</a:t>
            </a:r>
          </a:p>
          <a:p>
            <a:r>
              <a:rPr lang="tr-TR" altLang="ko-KR" b="0">
                <a:latin typeface="NewBaskervilleStd-Roman" charset="-94"/>
              </a:rPr>
              <a:t>This lambda expression obtains a pseudo-random value from </a:t>
            </a:r>
            <a:r>
              <a:rPr lang="tr-TR" altLang="ko-KR">
                <a:latin typeface="NewBaskervilleStd-Bold" charset="-94"/>
              </a:rPr>
              <a:t>Math.random( )</a:t>
            </a:r>
            <a:r>
              <a:rPr lang="tr-TR" altLang="ko-KR" b="0">
                <a:latin typeface="NewBaskervilleStd-Roman" charset="-94"/>
              </a:rPr>
              <a:t>, multiplies it</a:t>
            </a:r>
            <a:r>
              <a:rPr lang="tr-TR" altLang="ko-KR" b="0"/>
              <a:t> </a:t>
            </a:r>
            <a:r>
              <a:rPr lang="tr-TR" altLang="ko-KR" b="0">
                <a:latin typeface="NewBaskervilleStd-Roman" charset="-94"/>
              </a:rPr>
              <a:t>by 100, and returns the result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does not require a parameter.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D889D-4B1C-42E1-AC12-8E10AD3B9E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EA55-95B9-4C8A-BDED-CE5C6A803529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613826" name="Rectangle 2">
            <a:extLst>
              <a:ext uri="{FF2B5EF4-FFF2-40B4-BE49-F238E27FC236}">
                <a16:creationId xmlns:a16="http://schemas.microsoft.com/office/drawing/2014/main" id="{2614358C-9D9E-4289-BD64-EC841B2AA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Examples (cont.)</a:t>
            </a:r>
          </a:p>
        </p:txBody>
      </p:sp>
      <p:sp>
        <p:nvSpPr>
          <p:cNvPr id="1613827" name="Rectangle 3">
            <a:extLst>
              <a:ext uri="{FF2B5EF4-FFF2-40B4-BE49-F238E27FC236}">
                <a16:creationId xmlns:a16="http://schemas.microsoft.com/office/drawing/2014/main" id="{2F34F370-33DC-4291-972F-A7417F1F9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a lambda expression </a:t>
            </a:r>
            <a:r>
              <a:rPr lang="tr-TR" altLang="ko-KR" b="0"/>
              <a:t>with </a:t>
            </a:r>
            <a:r>
              <a:rPr lang="tr-TR" altLang="ko-KR" b="0">
                <a:latin typeface="NewBaskervilleStd-Roman" charset="-94"/>
              </a:rPr>
              <a:t>a parameter</a:t>
            </a:r>
          </a:p>
          <a:p>
            <a:pPr>
              <a:buFontTx/>
              <a:buNone/>
            </a:pPr>
            <a:r>
              <a:rPr lang="tr-TR" altLang="ko-KR" b="0"/>
              <a:t>  </a:t>
            </a:r>
            <a:r>
              <a:rPr lang="tr-TR" altLang="ko-KR" b="0">
                <a:latin typeface="CourierStd" charset="0"/>
              </a:rPr>
              <a:t>(n) -&gt; (n % 2)==0</a:t>
            </a:r>
          </a:p>
          <a:p>
            <a:r>
              <a:rPr lang="tr-TR" altLang="ko-KR" b="0">
                <a:latin typeface="NewBaskervilleStd-Roman" charset="-94"/>
              </a:rPr>
              <a:t>returns </a:t>
            </a:r>
            <a:r>
              <a:rPr lang="tr-TR" altLang="ko-KR">
                <a:latin typeface="NewBaskervilleStd-Bold" charset="-94"/>
              </a:rPr>
              <a:t>true </a:t>
            </a:r>
            <a:r>
              <a:rPr lang="tr-TR" altLang="ko-KR" b="0">
                <a:latin typeface="NewBaskervilleStd-Roman" charset="-94"/>
              </a:rPr>
              <a:t>if the value of parameter </a:t>
            </a:r>
            <a:r>
              <a:rPr lang="tr-TR" altLang="ko-KR">
                <a:latin typeface="NewBaskervilleStd-Bold" charset="-94"/>
              </a:rPr>
              <a:t>n </a:t>
            </a:r>
            <a:r>
              <a:rPr lang="tr-TR" altLang="ko-KR" b="0">
                <a:latin typeface="NewBaskervilleStd-Roman" charset="-94"/>
              </a:rPr>
              <a:t>is even. Although it is</a:t>
            </a:r>
          </a:p>
          <a:p>
            <a:r>
              <a:rPr lang="tr-TR" altLang="ko-KR" b="0">
                <a:latin typeface="NewBaskervilleStd-Roman" charset="-94"/>
              </a:rPr>
              <a:t>possible to explicitly specify the type of a parameter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its type can be inferred. 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a</a:t>
            </a:r>
            <a:r>
              <a:rPr lang="tr-TR" altLang="ko-KR" b="0"/>
              <a:t> </a:t>
            </a:r>
            <a:r>
              <a:rPr lang="tr-TR" altLang="ko-KR" b="0">
                <a:latin typeface="NewBaskervilleStd-Roman" charset="-94"/>
              </a:rPr>
              <a:t>lambda expression can specify many parameters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C0D09-13E7-4F24-A7D9-34ECA11A0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FAA4E-C0BD-45BB-B4A4-8A502A01C8D4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568770" name="Rectangle 2">
            <a:extLst>
              <a:ext uri="{FF2B5EF4-FFF2-40B4-BE49-F238E27FC236}">
                <a16:creationId xmlns:a16="http://schemas.microsoft.com/office/drawing/2014/main" id="{EBB6BDAA-E8A8-48C3-A014-6E597D788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Functional Interfaces</a:t>
            </a:r>
          </a:p>
        </p:txBody>
      </p:sp>
      <p:sp>
        <p:nvSpPr>
          <p:cNvPr id="1568771" name="Rectangle 3">
            <a:extLst>
              <a:ext uri="{FF2B5EF4-FFF2-40B4-BE49-F238E27FC236}">
                <a16:creationId xmlns:a16="http://schemas.microsoft.com/office/drawing/2014/main" id="{3F1A3DAA-790A-4423-8E37-DF1EDB2E2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a functional interface is an interface that specifies only one abstract method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with JDK 8 </a:t>
            </a:r>
            <a:r>
              <a:rPr lang="tr-TR" altLang="ko-KR" b="0"/>
              <a:t>– </a:t>
            </a:r>
            <a:r>
              <a:rPr lang="tr-TR" altLang="ko-KR" b="0">
                <a:latin typeface="NewBaskervilleStd-Roman" charset="-94"/>
              </a:rPr>
              <a:t>default</a:t>
            </a:r>
            <a:r>
              <a:rPr lang="tr-TR" altLang="ko-KR" b="0"/>
              <a:t> </a:t>
            </a:r>
            <a:r>
              <a:rPr lang="tr-TR" altLang="ko-KR" b="0">
                <a:latin typeface="NewBaskervilleStd-Roman" charset="-94"/>
              </a:rPr>
              <a:t>behavior for a method declared in an interface</a:t>
            </a:r>
            <a:r>
              <a:rPr lang="tr-TR" altLang="ko-KR" b="0"/>
              <a:t> </a:t>
            </a:r>
            <a:r>
              <a:rPr lang="tr-TR" altLang="ko-KR" b="0">
                <a:latin typeface="NewBaskervilleStd-Roman" charset="-94"/>
              </a:rPr>
              <a:t>called a </a:t>
            </a:r>
            <a:r>
              <a:rPr lang="tr-TR" altLang="ko-KR" b="0" i="1">
                <a:latin typeface="NewBaskervilleStd-Italic" charset="0"/>
              </a:rPr>
              <a:t>default method. </a:t>
            </a:r>
            <a:endParaRPr lang="tr-TR" altLang="ko-KR" b="0" i="1"/>
          </a:p>
          <a:p>
            <a:r>
              <a:rPr lang="tr-TR" altLang="ko-KR" b="0"/>
              <a:t>an </a:t>
            </a:r>
            <a:r>
              <a:rPr lang="tr-TR" altLang="ko-KR" b="0">
                <a:latin typeface="NewBaskervilleStd-Roman" charset="-94"/>
              </a:rPr>
              <a:t>interface method is abstract only if it does not specify a default implementation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nondefault interface methods are implicitly abstract </a:t>
            </a:r>
            <a:endParaRPr lang="tr-TR" altLang="ko-KR" b="0"/>
          </a:p>
          <a:p>
            <a:pPr lvl="1"/>
            <a:r>
              <a:rPr lang="tr-TR" altLang="ko-KR" b="0">
                <a:latin typeface="NewBaskervilleStd-Roman" charset="-94"/>
              </a:rPr>
              <a:t>no need to use the </a:t>
            </a:r>
            <a:r>
              <a:rPr lang="tr-TR" altLang="ko-KR">
                <a:latin typeface="NewBaskervilleStd-Bold" charset="-94"/>
              </a:rPr>
              <a:t>abstract</a:t>
            </a:r>
            <a:r>
              <a:rPr lang="tr-TR" altLang="ko-KR"/>
              <a:t> </a:t>
            </a:r>
            <a:r>
              <a:rPr lang="tr-TR" altLang="ko-KR" b="0">
                <a:latin typeface="NewBaskervilleStd-Roman" charset="-94"/>
              </a:rPr>
              <a:t>modifier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9DBDF0-6723-4004-943D-88B04DC37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B8B3-C634-4F8C-B537-184D20FC116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569794" name="Rectangle 2">
            <a:extLst>
              <a:ext uri="{FF2B5EF4-FFF2-40B4-BE49-F238E27FC236}">
                <a16:creationId xmlns:a16="http://schemas.microsoft.com/office/drawing/2014/main" id="{DFDBCD60-1485-4169-AAE0-C09C01D3E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Functional Interfaces (cont.)</a:t>
            </a:r>
          </a:p>
        </p:txBody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A23A7FD2-B8EC-40DB-92F4-0AEC7E396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/>
              <a:t> </a:t>
            </a:r>
            <a:r>
              <a:rPr lang="tr-TR" altLang="ko-KR" b="0">
                <a:latin typeface="CourierStd" charset="0"/>
              </a:rPr>
              <a:t>interface MyNumber {</a:t>
            </a:r>
          </a:p>
          <a:p>
            <a:pPr>
              <a:buFontTx/>
              <a:buNone/>
            </a:pPr>
            <a:r>
              <a:rPr lang="tr-TR" altLang="ko-KR" b="0"/>
              <a:t>    </a:t>
            </a:r>
            <a:r>
              <a:rPr lang="tr-TR" altLang="ko-KR" b="0">
                <a:latin typeface="CourierStd" charset="0"/>
              </a:rPr>
              <a:t>double getValue();</a:t>
            </a:r>
          </a:p>
          <a:p>
            <a:pPr>
              <a:buFontTx/>
              <a:buNone/>
            </a:pPr>
            <a:r>
              <a:rPr lang="tr-TR" altLang="ko-KR" b="0"/>
              <a:t> </a:t>
            </a:r>
            <a:r>
              <a:rPr lang="tr-TR" altLang="ko-KR" b="0">
                <a:latin typeface="CourierStd" charset="0"/>
              </a:rPr>
              <a:t>}</a:t>
            </a:r>
          </a:p>
          <a:p>
            <a:r>
              <a:rPr lang="tr-TR" altLang="ko-KR" b="0">
                <a:latin typeface="NewBaskervilleStd-Roman" charset="-94"/>
              </a:rPr>
              <a:t>the method </a:t>
            </a:r>
            <a:r>
              <a:rPr lang="tr-TR" altLang="ko-KR">
                <a:latin typeface="NewBaskervilleStd-Bold" charset="-94"/>
              </a:rPr>
              <a:t>getValue( ) </a:t>
            </a:r>
            <a:r>
              <a:rPr lang="tr-TR" altLang="ko-KR" b="0">
                <a:latin typeface="NewBaskervilleStd-Roman" charset="-94"/>
              </a:rPr>
              <a:t>is implicitly abstract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the only method defined</a:t>
            </a:r>
            <a:r>
              <a:rPr lang="tr-TR" altLang="ko-KR" b="0"/>
              <a:t> </a:t>
            </a:r>
            <a:r>
              <a:rPr lang="tr-TR" altLang="ko-KR" b="0">
                <a:latin typeface="NewBaskervilleStd-Roman" charset="-94"/>
              </a:rPr>
              <a:t>by </a:t>
            </a:r>
            <a:r>
              <a:rPr lang="tr-TR" altLang="ko-KR">
                <a:latin typeface="NewBaskervilleStd-Bold" charset="-94"/>
              </a:rPr>
              <a:t>MyNumber</a:t>
            </a:r>
            <a:endParaRPr lang="tr-TR" altLang="ko-KR" b="0"/>
          </a:p>
          <a:p>
            <a:r>
              <a:rPr lang="tr-TR" altLang="ko-KR">
                <a:latin typeface="NewBaskervilleStd-Bold" charset="-94"/>
              </a:rPr>
              <a:t>MyNumber </a:t>
            </a:r>
            <a:r>
              <a:rPr lang="tr-TR" altLang="ko-KR" b="0">
                <a:latin typeface="NewBaskervilleStd-Roman" charset="-94"/>
              </a:rPr>
              <a:t>is a functional interface</a:t>
            </a:r>
            <a:endParaRPr lang="tr-TR" altLang="ko-KR" b="0"/>
          </a:p>
          <a:p>
            <a:r>
              <a:rPr lang="tr-TR" altLang="ko-KR" b="0">
                <a:latin typeface="NewBaskervilleStd-Roman" charset="-94"/>
              </a:rPr>
              <a:t>its function is defined by</a:t>
            </a:r>
            <a:r>
              <a:rPr lang="tr-TR" altLang="ko-KR" b="0"/>
              <a:t> </a:t>
            </a:r>
            <a:r>
              <a:rPr lang="tr-TR" altLang="ko-KR">
                <a:latin typeface="NewBaskervilleStd-Bold" charset="-94"/>
              </a:rPr>
              <a:t>getValue( )</a:t>
            </a:r>
            <a:r>
              <a:rPr lang="tr-TR" altLang="ko-KR" b="0">
                <a:latin typeface="NewBaskervilleStd-Roman" charset="-94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추상 클래스의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설계와 구현 분리</a:t>
            </a:r>
            <a:endParaRPr lang="en-US" altLang="ko-KR" dirty="0"/>
          </a:p>
          <a:p>
            <a:pPr lvl="1"/>
            <a:r>
              <a:rPr lang="ko-KR" altLang="en-US" dirty="0"/>
              <a:t>슈퍼 클래스에서는 개념 정의</a:t>
            </a:r>
            <a:endParaRPr lang="en-US" altLang="ko-KR" dirty="0"/>
          </a:p>
          <a:p>
            <a:pPr lvl="2"/>
            <a:r>
              <a:rPr lang="ko-KR" altLang="en-US" dirty="0"/>
              <a:t>서브 클래스마다 다른 구현이 필요한 </a:t>
            </a:r>
            <a:r>
              <a:rPr lang="ko-KR" altLang="en-US" dirty="0" err="1"/>
              <a:t>메소드는</a:t>
            </a:r>
            <a:r>
              <a:rPr lang="ko-KR" altLang="en-US" dirty="0"/>
              <a:t> 추상 </a:t>
            </a:r>
            <a:r>
              <a:rPr lang="ko-KR" altLang="en-US" dirty="0" err="1"/>
              <a:t>메소드로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1"/>
            <a:r>
              <a:rPr lang="ko-KR" altLang="en-US" dirty="0"/>
              <a:t>각 서브 클래스에서 구체적 행위 구현</a:t>
            </a:r>
            <a:endParaRPr lang="en-US" altLang="ko-KR" dirty="0"/>
          </a:p>
          <a:p>
            <a:pPr lvl="2"/>
            <a:r>
              <a:rPr lang="ko-KR" altLang="en-US" dirty="0"/>
              <a:t>서브 클래스마다 목적에 맞게 추상 </a:t>
            </a:r>
            <a:r>
              <a:rPr lang="ko-KR" altLang="en-US" dirty="0" err="1"/>
              <a:t>메소드</a:t>
            </a:r>
            <a:r>
              <a:rPr lang="ko-KR" altLang="en-US" dirty="0"/>
              <a:t> 다르게 구현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계층적 상속 관계를 갖는 클래스 구조를 만들 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32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E2D9C-69C9-4311-BDB1-48C6F1641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F7148-9D9A-4BD9-9DC4-E0D21E976DBF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570818" name="Rectangle 2">
            <a:extLst>
              <a:ext uri="{FF2B5EF4-FFF2-40B4-BE49-F238E27FC236}">
                <a16:creationId xmlns:a16="http://schemas.microsoft.com/office/drawing/2014/main" id="{F8F995A5-06B3-4FFA-B377-DE616384A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Functional Interfaces (cont.)</a:t>
            </a:r>
          </a:p>
        </p:txBody>
      </p:sp>
      <p:sp>
        <p:nvSpPr>
          <p:cNvPr id="1570819" name="Rectangle 3">
            <a:extLst>
              <a:ext uri="{FF2B5EF4-FFF2-40B4-BE49-F238E27FC236}">
                <a16:creationId xmlns:a16="http://schemas.microsoft.com/office/drawing/2014/main" id="{61EC8124-699F-4C0F-B007-4A494D29E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how a lambda expression can be used in an</a:t>
            </a:r>
          </a:p>
          <a:p>
            <a:r>
              <a:rPr lang="tr-TR" altLang="ko-KR" b="0">
                <a:latin typeface="NewBaskervilleStd-Roman" charset="-94"/>
              </a:rPr>
              <a:t>assignment context</a:t>
            </a:r>
            <a:endParaRPr lang="tr-TR" altLang="ko-KR" b="0"/>
          </a:p>
          <a:p>
            <a:pPr>
              <a:buFontTx/>
              <a:buNone/>
            </a:pPr>
            <a:r>
              <a:rPr lang="tr-TR" altLang="ko-KR" b="0"/>
              <a:t>  </a:t>
            </a:r>
            <a:r>
              <a:rPr lang="tr-TR" altLang="ko-KR" b="0">
                <a:latin typeface="CourierStd" charset="0"/>
              </a:rPr>
              <a:t>// Create a reference to a MyNumber instance.</a:t>
            </a:r>
          </a:p>
          <a:p>
            <a:pPr>
              <a:buFontTx/>
              <a:buNone/>
            </a:pPr>
            <a:r>
              <a:rPr lang="tr-TR" altLang="ko-KR" b="0"/>
              <a:t>  </a:t>
            </a:r>
            <a:r>
              <a:rPr lang="tr-TR" altLang="ko-KR" b="0">
                <a:latin typeface="CourierStd" charset="0"/>
              </a:rPr>
              <a:t>MyNumber myNum;</a:t>
            </a:r>
          </a:p>
          <a:p>
            <a:pPr>
              <a:buFontTx/>
              <a:buNone/>
            </a:pPr>
            <a:r>
              <a:rPr lang="tr-TR" altLang="ko-KR" b="0"/>
              <a:t>   </a:t>
            </a:r>
            <a:r>
              <a:rPr lang="tr-TR" altLang="ko-KR" b="0">
                <a:latin typeface="CourierStd" charset="0"/>
              </a:rPr>
              <a:t>// Use a lambda in an assignment context.</a:t>
            </a:r>
          </a:p>
          <a:p>
            <a:pPr>
              <a:buFontTx/>
              <a:buNone/>
            </a:pPr>
            <a:r>
              <a:rPr lang="tr-TR" altLang="ko-KR" b="0"/>
              <a:t>  </a:t>
            </a:r>
            <a:r>
              <a:rPr lang="tr-TR" altLang="ko-KR" b="0">
                <a:latin typeface="CourierStd" charset="0"/>
              </a:rPr>
              <a:t>myNum = () -&gt; 123.45;</a:t>
            </a:r>
            <a:endParaRPr lang="tr-TR" altLang="ko-KR" b="0"/>
          </a:p>
          <a:p>
            <a:pPr>
              <a:buFontTx/>
              <a:buNone/>
            </a:pPr>
            <a:endParaRPr lang="tr-TR" altLang="ko-KR" b="0">
              <a:latin typeface="CourierStd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6E26B-3989-4146-BCB7-1DD5C17A2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0D2E4-15BA-4871-8350-A98A75017708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571842" name="Rectangle 2">
            <a:extLst>
              <a:ext uri="{FF2B5EF4-FFF2-40B4-BE49-F238E27FC236}">
                <a16:creationId xmlns:a16="http://schemas.microsoft.com/office/drawing/2014/main" id="{43B844E2-B9E6-4AE3-8A42-74F145598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Functional Interfaces (cont.)</a:t>
            </a:r>
          </a:p>
        </p:txBody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1D8AC239-151A-432F-9861-43B0264E6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sz="2400" b="0">
                <a:latin typeface="NewBaskervilleStd-Roman" charset="-94"/>
              </a:rPr>
              <a:t>When a lambda expression occurs in a target type context</a:t>
            </a:r>
            <a:endParaRPr lang="tr-TR" altLang="ko-KR" sz="2400" b="0"/>
          </a:p>
          <a:p>
            <a:r>
              <a:rPr lang="tr-TR" altLang="ko-KR" sz="2400" b="0">
                <a:latin typeface="NewBaskervilleStd-Roman" charset="-94"/>
              </a:rPr>
              <a:t>an instance of a class is</a:t>
            </a:r>
            <a:r>
              <a:rPr lang="tr-TR" altLang="ko-KR" sz="2400" b="0"/>
              <a:t> </a:t>
            </a:r>
            <a:r>
              <a:rPr lang="tr-TR" altLang="ko-KR" sz="2400" b="0">
                <a:latin typeface="NewBaskervilleStd-Roman" charset="-94"/>
              </a:rPr>
              <a:t>automatically created that implements the functional interface, with the lambda expression</a:t>
            </a:r>
          </a:p>
          <a:p>
            <a:r>
              <a:rPr lang="tr-TR" altLang="ko-KR" sz="2400" b="0">
                <a:latin typeface="NewBaskervilleStd-Roman" charset="-94"/>
              </a:rPr>
              <a:t>defining the behavior of the abstract method declared by the functional interface</a:t>
            </a:r>
            <a:endParaRPr lang="tr-TR" altLang="ko-KR" sz="2400" b="0"/>
          </a:p>
          <a:p>
            <a:r>
              <a:rPr lang="tr-TR" altLang="ko-KR" sz="2400" b="0">
                <a:latin typeface="NewBaskervilleStd-Roman" charset="-94"/>
              </a:rPr>
              <a:t>When</a:t>
            </a:r>
            <a:r>
              <a:rPr lang="tr-TR" altLang="ko-KR" sz="2400" b="0"/>
              <a:t> </a:t>
            </a:r>
            <a:r>
              <a:rPr lang="tr-TR" altLang="ko-KR" sz="2400" b="0">
                <a:latin typeface="NewBaskervilleStd-Roman" charset="-94"/>
              </a:rPr>
              <a:t>that method is called through the target, the lambda expression is executed</a:t>
            </a:r>
            <a:endParaRPr lang="tr-TR" altLang="ko-KR" sz="2400" b="0"/>
          </a:p>
          <a:p>
            <a:r>
              <a:rPr lang="tr-TR" altLang="ko-KR" sz="2400" b="0">
                <a:latin typeface="NewBaskervilleStd-Roman" charset="-94"/>
              </a:rPr>
              <a:t>a lambda</a:t>
            </a:r>
            <a:r>
              <a:rPr lang="tr-TR" altLang="ko-KR" sz="2400" b="0"/>
              <a:t> </a:t>
            </a:r>
            <a:r>
              <a:rPr lang="tr-TR" altLang="ko-KR" sz="2400" b="0">
                <a:latin typeface="NewBaskervilleStd-Roman" charset="-94"/>
              </a:rPr>
              <a:t>expression gives a way to transform a code segment into an object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1BA918-3C3C-4D94-892C-DB093DC1C1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827F-EB66-4745-B8DB-1D19A1372C96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572866" name="Rectangle 2">
            <a:extLst>
              <a:ext uri="{FF2B5EF4-FFF2-40B4-BE49-F238E27FC236}">
                <a16:creationId xmlns:a16="http://schemas.microsoft.com/office/drawing/2014/main" id="{6AB4E586-4FD7-4F5A-AC5A-5734D712C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Functional Interfaces (cont.)</a:t>
            </a:r>
          </a:p>
        </p:txBody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9741285A-04F9-4591-A4BA-642F68839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altLang="ko-KR" sz="2400" b="0" dirty="0">
                <a:latin typeface="NewBaskervilleStd-Roman" charset="-94"/>
              </a:rPr>
              <a:t>In the preceding example, the lambda expression becomes the implementation for the</a:t>
            </a:r>
            <a:r>
              <a:rPr lang="tr-TR" altLang="ko-KR" sz="2400" b="0" dirty="0"/>
              <a:t> </a:t>
            </a:r>
            <a:r>
              <a:rPr lang="tr-TR" altLang="ko-KR" sz="2400" dirty="0">
                <a:latin typeface="NewBaskervilleStd-Bold" charset="-94"/>
              </a:rPr>
              <a:t>getValue( ) </a:t>
            </a:r>
            <a:r>
              <a:rPr lang="tr-TR" altLang="ko-KR" sz="2400" b="0" dirty="0">
                <a:latin typeface="NewBaskervilleStd-Roman" charset="-94"/>
              </a:rPr>
              <a:t>method</a:t>
            </a:r>
            <a:endParaRPr lang="tr-TR" altLang="ko-KR" sz="2400" b="0" dirty="0"/>
          </a:p>
          <a:p>
            <a:pPr>
              <a:lnSpc>
                <a:spcPct val="80000"/>
              </a:lnSpc>
            </a:pPr>
            <a:r>
              <a:rPr lang="tr-TR" altLang="ko-KR" sz="2400" b="0" dirty="0">
                <a:latin typeface="NewBaskervilleStd-Roman" charset="-94"/>
              </a:rPr>
              <a:t>As a result, the following displays the value 123.45: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24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400" b="0" dirty="0"/>
              <a:t>  </a:t>
            </a:r>
            <a:r>
              <a:rPr lang="tr-TR" altLang="ko-KR" sz="2400" b="0" dirty="0">
                <a:latin typeface="CourierStd" charset="0"/>
              </a:rPr>
              <a:t>// Call getValue(), which is implemented by the previously assigned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400" b="0" dirty="0"/>
              <a:t>  </a:t>
            </a:r>
            <a:r>
              <a:rPr lang="tr-TR" altLang="ko-KR" sz="2400" b="0" dirty="0">
                <a:latin typeface="CourierStd" charset="0"/>
              </a:rPr>
              <a:t>// lambda expression.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400" b="0" dirty="0"/>
              <a:t>  </a:t>
            </a:r>
            <a:r>
              <a:rPr lang="tr-TR" altLang="ko-KR" sz="2400" b="0" dirty="0">
                <a:latin typeface="CourierStd" charset="0"/>
              </a:rPr>
              <a:t>System.out.println(myNum.getValue());</a:t>
            </a:r>
            <a:endParaRPr lang="tr-TR" altLang="ko-KR" sz="2400" b="0" dirty="0"/>
          </a:p>
          <a:p>
            <a:pPr>
              <a:lnSpc>
                <a:spcPct val="80000"/>
              </a:lnSpc>
              <a:buFontTx/>
              <a:buNone/>
            </a:pPr>
            <a:endParaRPr lang="tr-TR" altLang="ko-KR" sz="2400" b="0" dirty="0"/>
          </a:p>
          <a:p>
            <a:pPr>
              <a:lnSpc>
                <a:spcPct val="80000"/>
              </a:lnSpc>
            </a:pPr>
            <a:r>
              <a:rPr lang="tr-TR" altLang="ko-KR" sz="2400" b="0" dirty="0"/>
              <a:t>as </a:t>
            </a:r>
            <a:r>
              <a:rPr lang="tr-TR" altLang="ko-KR" sz="2400" b="0" dirty="0">
                <a:latin typeface="NewBaskervilleStd-Roman" charset="-94"/>
              </a:rPr>
              <a:t>the lambda expression assigned to </a:t>
            </a:r>
            <a:r>
              <a:rPr lang="tr-TR" altLang="ko-KR" sz="2400" dirty="0">
                <a:latin typeface="NewBaskervilleStd-Bold" charset="-94"/>
              </a:rPr>
              <a:t>myNum </a:t>
            </a:r>
            <a:r>
              <a:rPr lang="tr-TR" altLang="ko-KR" sz="2400" b="0" dirty="0">
                <a:latin typeface="NewBaskervilleStd-Roman" charset="-94"/>
              </a:rPr>
              <a:t>returns the value 123.45,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C6976-44F6-4150-B8CB-C30BD07CC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1B2F-C007-48E9-8F30-D507C87D6128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573890" name="Rectangle 2">
            <a:extLst>
              <a:ext uri="{FF2B5EF4-FFF2-40B4-BE49-F238E27FC236}">
                <a16:creationId xmlns:a16="http://schemas.microsoft.com/office/drawing/2014/main" id="{983E3D09-5AD0-4AEE-A1E7-22C9E5FFC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Functional Interfaces (cont.)</a:t>
            </a:r>
          </a:p>
        </p:txBody>
      </p:sp>
      <p:sp>
        <p:nvSpPr>
          <p:cNvPr id="1573891" name="Rectangle 3">
            <a:extLst>
              <a:ext uri="{FF2B5EF4-FFF2-40B4-BE49-F238E27FC236}">
                <a16:creationId xmlns:a16="http://schemas.microsoft.com/office/drawing/2014/main" id="{3391C2D3-8DFD-4A9D-8C2E-1DB5EAE01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the type of the</a:t>
            </a:r>
            <a:r>
              <a:rPr lang="tr-TR" altLang="ko-KR" sz="2400" b="0"/>
              <a:t> </a:t>
            </a:r>
            <a:r>
              <a:rPr lang="tr-TR" altLang="ko-KR" sz="2400" b="0">
                <a:latin typeface="NewBaskervilleStd-Roman" charset="-94"/>
              </a:rPr>
              <a:t>abstract method and the type of the lambda expression must be compatible. </a:t>
            </a:r>
            <a:endParaRPr lang="tr-TR" altLang="ko-KR" sz="2400" b="0"/>
          </a:p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For example,</a:t>
            </a:r>
            <a:r>
              <a:rPr lang="tr-TR" altLang="ko-KR" sz="2400" b="0"/>
              <a:t> </a:t>
            </a:r>
            <a:r>
              <a:rPr lang="tr-TR" altLang="ko-KR" sz="2400" b="0">
                <a:latin typeface="NewBaskervilleStd-Roman" charset="-94"/>
              </a:rPr>
              <a:t>if the abstract method specifies two </a:t>
            </a:r>
            <a:r>
              <a:rPr lang="tr-TR" altLang="ko-KR" sz="2400">
                <a:latin typeface="NewBaskervilleStd-Bold" charset="-94"/>
              </a:rPr>
              <a:t>int </a:t>
            </a:r>
            <a:r>
              <a:rPr lang="tr-TR" altLang="ko-KR" sz="2400" b="0">
                <a:latin typeface="NewBaskervilleStd-Roman" charset="-94"/>
              </a:rPr>
              <a:t>parameters, then the lambda must specify two</a:t>
            </a:r>
          </a:p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parameters whose type either is explicitly </a:t>
            </a:r>
            <a:r>
              <a:rPr lang="tr-TR" altLang="ko-KR" sz="2400">
                <a:latin typeface="NewBaskervilleStd-Bold" charset="-94"/>
              </a:rPr>
              <a:t>int </a:t>
            </a:r>
            <a:r>
              <a:rPr lang="tr-TR" altLang="ko-KR" sz="2400" b="0">
                <a:latin typeface="NewBaskervilleStd-Roman" charset="-94"/>
              </a:rPr>
              <a:t>or can be implicitly inferred as </a:t>
            </a:r>
            <a:r>
              <a:rPr lang="tr-TR" altLang="ko-KR" sz="2400">
                <a:latin typeface="NewBaskervilleStd-Bold" charset="-94"/>
              </a:rPr>
              <a:t>int </a:t>
            </a:r>
            <a:r>
              <a:rPr lang="tr-TR" altLang="ko-KR" sz="2400" b="0">
                <a:latin typeface="NewBaskervilleStd-Roman" charset="-94"/>
              </a:rPr>
              <a:t>by the</a:t>
            </a:r>
            <a:r>
              <a:rPr lang="tr-TR" altLang="ko-KR" sz="2400" b="0"/>
              <a:t> </a:t>
            </a:r>
            <a:r>
              <a:rPr lang="tr-TR" altLang="ko-KR" sz="2400" b="0">
                <a:latin typeface="NewBaskervilleStd-Roman" charset="-94"/>
              </a:rPr>
              <a:t>context</a:t>
            </a:r>
            <a:endParaRPr lang="tr-TR" altLang="ko-KR" sz="2400" b="0"/>
          </a:p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In general</a:t>
            </a:r>
            <a:r>
              <a:rPr lang="tr-TR" altLang="ko-KR" sz="2400" b="0"/>
              <a:t>:</a:t>
            </a:r>
          </a:p>
          <a:p>
            <a:pPr lvl="1"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the type and number of the lambd</a:t>
            </a:r>
            <a:r>
              <a:rPr lang="tr-TR" altLang="ko-KR" sz="2000" b="0"/>
              <a:t>a </a:t>
            </a:r>
            <a:r>
              <a:rPr lang="tr-TR" altLang="ko-KR" sz="2000" b="0">
                <a:latin typeface="NewBaskervilleStd-Roman" charset="-94"/>
              </a:rPr>
              <a:t>expression’s parameters must be</a:t>
            </a:r>
            <a:r>
              <a:rPr lang="tr-TR" altLang="ko-KR" sz="2000" b="0"/>
              <a:t> </a:t>
            </a:r>
            <a:r>
              <a:rPr lang="tr-TR" altLang="ko-KR" sz="2000" b="0">
                <a:latin typeface="NewBaskervilleStd-Roman" charset="-94"/>
              </a:rPr>
              <a:t>compatible with the method’s parameters</a:t>
            </a:r>
            <a:endParaRPr lang="tr-TR" altLang="ko-KR" sz="2000" b="0"/>
          </a:p>
          <a:p>
            <a:pPr lvl="1"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the return types must be compatible</a:t>
            </a:r>
            <a:endParaRPr lang="tr-TR" altLang="ko-KR" sz="2000" b="0"/>
          </a:p>
          <a:p>
            <a:pPr lvl="1">
              <a:lnSpc>
                <a:spcPct val="90000"/>
              </a:lnSpc>
            </a:pPr>
            <a:r>
              <a:rPr lang="tr-TR" altLang="ko-KR" sz="2000" b="0">
                <a:latin typeface="NewBaskervilleStd-Roman" charset="-94"/>
              </a:rPr>
              <a:t>any</a:t>
            </a:r>
            <a:r>
              <a:rPr lang="tr-TR" altLang="ko-KR" sz="2000" b="0"/>
              <a:t> </a:t>
            </a:r>
            <a:r>
              <a:rPr lang="tr-TR" altLang="ko-KR" sz="2000" b="0">
                <a:latin typeface="NewBaskervilleStd-Roman" charset="-94"/>
              </a:rPr>
              <a:t>exceptions thrown by the lambda expression must be acceptable to the method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9A15D-B002-4179-94F7-30315B655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4D18-6B55-459F-9049-A53F29A96DD4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645570" name="Rectangle 2">
            <a:extLst>
              <a:ext uri="{FF2B5EF4-FFF2-40B4-BE49-F238E27FC236}">
                <a16:creationId xmlns:a16="http://schemas.microsoft.com/office/drawing/2014/main" id="{6649157B-9690-4857-8391-13CE5144F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Some Lambda Expression Examples</a:t>
            </a:r>
          </a:p>
        </p:txBody>
      </p:sp>
      <p:sp>
        <p:nvSpPr>
          <p:cNvPr id="1645571" name="Rectangle 3">
            <a:extLst>
              <a:ext uri="{FF2B5EF4-FFF2-40B4-BE49-F238E27FC236}">
                <a16:creationId xmlns:a16="http://schemas.microsoft.com/office/drawing/2014/main" id="{CAE0A724-428A-4514-976D-5A1CF747C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some simple examples that illustrate</a:t>
            </a:r>
          </a:p>
          <a:p>
            <a:r>
              <a:rPr lang="tr-TR" altLang="ko-KR" b="0">
                <a:latin typeface="NewBaskervilleStd-Roman" charset="-94"/>
              </a:rPr>
              <a:t>the basic lambda expression concepts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BE43D-AA0E-47FE-957C-E31DF9C23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83944-7C24-4F58-AC89-3C0C1AF7E9E5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646594" name="Rectangle 2">
            <a:extLst>
              <a:ext uri="{FF2B5EF4-FFF2-40B4-BE49-F238E27FC236}">
                <a16:creationId xmlns:a16="http://schemas.microsoft.com/office/drawing/2014/main" id="{2ED59F98-73DE-4AA7-A310-1F8C61643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</a:t>
            </a:r>
          </a:p>
        </p:txBody>
      </p:sp>
      <p:sp>
        <p:nvSpPr>
          <p:cNvPr id="1646595" name="Rectangle 3">
            <a:extLst>
              <a:ext uri="{FF2B5EF4-FFF2-40B4-BE49-F238E27FC236}">
                <a16:creationId xmlns:a16="http://schemas.microsoft.com/office/drawing/2014/main" id="{FDBAE326-F627-4C68-A5B3-EDB6D1FA6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puts together the pieces shown in</a:t>
            </a:r>
          </a:p>
          <a:p>
            <a:r>
              <a:rPr lang="tr-TR" altLang="ko-KR" b="0">
                <a:latin typeface="NewBaskervilleStd-Roman" charset="-94"/>
              </a:rPr>
              <a:t>the foregoing section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5703C-8FD5-4781-9963-AF907C87C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151B-B127-4BD0-9F21-A2D0695BD628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576962" name="Rectangle 2">
            <a:extLst>
              <a:ext uri="{FF2B5EF4-FFF2-40B4-BE49-F238E27FC236}">
                <a16:creationId xmlns:a16="http://schemas.microsoft.com/office/drawing/2014/main" id="{61EBFDFB-8601-41FF-9D62-7C656861C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 dirty="0"/>
              <a:t>interface MyNumber, class LambdaDem</a:t>
            </a:r>
            <a:r>
              <a:rPr lang="en-US" altLang="ko-KR" sz="3200" dirty="0"/>
              <a:t>o</a:t>
            </a:r>
            <a:endParaRPr lang="tr-TR" altLang="ko-KR" sz="3200" dirty="0"/>
          </a:p>
        </p:txBody>
      </p:sp>
      <p:sp>
        <p:nvSpPr>
          <p:cNvPr id="1576963" name="Rectangle 3">
            <a:extLst>
              <a:ext uri="{FF2B5EF4-FFF2-40B4-BE49-F238E27FC236}">
                <a16:creationId xmlns:a16="http://schemas.microsoft.com/office/drawing/2014/main" id="{922BFCF3-34D9-490F-8D87-865F40522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Demonstrate a simple lambda expression.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A functional interface.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interface MyNumber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double getValue();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class LambdaDemo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MyNumber myNum; // declare an interface reference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Here, the lambda expression is simply a constant </a:t>
            </a:r>
            <a:r>
              <a:rPr lang="tr-TR" altLang="ko-KR" sz="1800">
                <a:latin typeface="Courier New" panose="02070309020205020404" pitchFamily="49" charset="0"/>
              </a:rPr>
              <a:t>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expression.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When it is assigned to myNum, a class instance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constructed in which the lambda expression implements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the getValue() method in MyNumber.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myNum = () -&gt; 123.45;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A86D4-A1B7-4947-B6F8-7E0DEACBFD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A091-D1F8-4F40-BECB-96B449CE7745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577986" name="Rectangle 2">
            <a:extLst>
              <a:ext uri="{FF2B5EF4-FFF2-40B4-BE49-F238E27FC236}">
                <a16:creationId xmlns:a16="http://schemas.microsoft.com/office/drawing/2014/main" id="{942337CC-D3D9-470A-A4D2-559D7FEAE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dirty="0"/>
              <a:t>class LambdaDem</a:t>
            </a:r>
            <a:r>
              <a:rPr lang="en-US" altLang="ko-KR" dirty="0"/>
              <a:t>o</a:t>
            </a:r>
            <a:endParaRPr lang="tr-TR" altLang="ko-KR" dirty="0"/>
          </a:p>
        </p:txBody>
      </p:sp>
      <p:sp>
        <p:nvSpPr>
          <p:cNvPr id="1577987" name="Rectangle 3">
            <a:extLst>
              <a:ext uri="{FF2B5EF4-FFF2-40B4-BE49-F238E27FC236}">
                <a16:creationId xmlns:a16="http://schemas.microsoft.com/office/drawing/2014/main" id="{05882F96-82A6-435C-B45B-6C219ADC8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Call getValue(), which is provided by the previously assigned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lambda expression.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System.out.println("A fixed value: " + myNum.getValue());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Here, a more complex expression is used.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myNum = () -&gt; Math.random() * 100;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These call the lambda expression in the previous line.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System.out.println("A random value: " + myNum.getValue());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System.out.println("Another random value: " + </a:t>
            </a: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myNum.getValue());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EB975-ABD8-4E65-980A-BA753C81B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2882-0FC5-4F6F-871F-D76B961FD3D4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579010" name="Rectangle 2">
            <a:extLst>
              <a:ext uri="{FF2B5EF4-FFF2-40B4-BE49-F238E27FC236}">
                <a16:creationId xmlns:a16="http://schemas.microsoft.com/office/drawing/2014/main" id="{C8A8E02C-DAD8-40DD-98FE-17F90A009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class LambdaDema (cont.)</a:t>
            </a:r>
          </a:p>
        </p:txBody>
      </p:sp>
      <p:sp>
        <p:nvSpPr>
          <p:cNvPr id="1579011" name="Rectangle 3">
            <a:extLst>
              <a:ext uri="{FF2B5EF4-FFF2-40B4-BE49-F238E27FC236}">
                <a16:creationId xmlns:a16="http://schemas.microsoft.com/office/drawing/2014/main" id="{D4C2FDB6-7F3C-4127-824A-2212799F3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A lambda expression must be compatible with the method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defined by the functional interface. Therefore, this won't work: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myNum = () -&gt; "123.03"; // Error!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B652E-B5FA-4A55-BC2E-97B48DD43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7C591-740C-44F3-8461-CBAD715E613A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580034" name="Rectangle 2">
            <a:extLst>
              <a:ext uri="{FF2B5EF4-FFF2-40B4-BE49-F238E27FC236}">
                <a16:creationId xmlns:a16="http://schemas.microsoft.com/office/drawing/2014/main" id="{608DA3D1-03AE-4627-A04A-6CCC8D23A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Output</a:t>
            </a:r>
          </a:p>
        </p:txBody>
      </p:sp>
      <p:sp>
        <p:nvSpPr>
          <p:cNvPr id="1580035" name="Rectangle 3">
            <a:extLst>
              <a:ext uri="{FF2B5EF4-FFF2-40B4-BE49-F238E27FC236}">
                <a16:creationId xmlns:a16="http://schemas.microsoft.com/office/drawing/2014/main" id="{86F313C9-1EA7-4037-A6AD-B8C757C3E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A fixed value: 123.45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A random value: 88.90663650412304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Another random value: 53.00582701784129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자바의 인터페이스</a:t>
            </a:r>
            <a:endParaRPr lang="en-US" altLang="ko-KR" dirty="0"/>
          </a:p>
          <a:p>
            <a:pPr lvl="1"/>
            <a:r>
              <a:rPr lang="ko-KR" altLang="en-US" dirty="0"/>
              <a:t>클래스가 구현해야 할 </a:t>
            </a:r>
            <a:r>
              <a:rPr lang="ko-KR" altLang="en-US" dirty="0" err="1"/>
              <a:t>메소드들이</a:t>
            </a:r>
            <a:r>
              <a:rPr lang="ko-KR" altLang="en-US" dirty="0"/>
              <a:t> 선언되는 </a:t>
            </a:r>
            <a:r>
              <a:rPr lang="ko-KR" altLang="en-US" dirty="0" err="1"/>
              <a:t>추상형</a:t>
            </a:r>
            <a:endParaRPr lang="en-US" altLang="ko-KR" dirty="0"/>
          </a:p>
          <a:p>
            <a:pPr lvl="1"/>
            <a:r>
              <a:rPr lang="ko-KR" altLang="en-US" dirty="0"/>
              <a:t>인터페이스 선언</a:t>
            </a:r>
            <a:endParaRPr lang="en-US" altLang="ko-KR" dirty="0"/>
          </a:p>
          <a:p>
            <a:pPr lvl="2"/>
            <a:r>
              <a:rPr lang="en-US" altLang="ko-KR" b="1" dirty="0"/>
              <a:t>interface</a:t>
            </a:r>
            <a:r>
              <a:rPr lang="en-US" altLang="ko-KR" dirty="0"/>
              <a:t> </a:t>
            </a:r>
            <a:r>
              <a:rPr lang="ko-KR" altLang="en-US" dirty="0"/>
              <a:t>키워드로 선언</a:t>
            </a:r>
            <a:endParaRPr lang="en-US" altLang="ko-KR" dirty="0"/>
          </a:p>
          <a:p>
            <a:pPr lvl="2"/>
            <a:r>
              <a:rPr lang="en-US" altLang="ko-KR" dirty="0"/>
              <a:t>Ex) public</a:t>
            </a:r>
            <a:r>
              <a:rPr lang="ko-KR" altLang="en-US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</a:t>
            </a:r>
            <a:r>
              <a:rPr lang="en-US" altLang="ko-KR" dirty="0" err="1"/>
              <a:t>SerialDriver</a:t>
            </a:r>
            <a:r>
              <a:rPr lang="en-US" altLang="ko-KR" dirty="0"/>
              <a:t> {…}</a:t>
            </a:r>
          </a:p>
          <a:p>
            <a:r>
              <a:rPr lang="ko-KR" altLang="en-US" dirty="0"/>
              <a:t>자바 인터페이스에 대한 변화</a:t>
            </a:r>
            <a:endParaRPr lang="en-US" altLang="ko-KR" dirty="0"/>
          </a:p>
          <a:p>
            <a:pPr lvl="1"/>
            <a:r>
              <a:rPr lang="en-US" altLang="ko-KR" dirty="0"/>
              <a:t>Java 7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인터페이스는 상수와 추상 </a:t>
            </a:r>
            <a:r>
              <a:rPr lang="ko-KR" altLang="en-US" dirty="0" err="1"/>
              <a:t>메소드로만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en-US" altLang="ko-KR" dirty="0"/>
              <a:t>Java 8</a:t>
            </a:r>
            <a:r>
              <a:rPr lang="ko-KR" altLang="en-US" dirty="0"/>
              <a:t>부터 </a:t>
            </a:r>
            <a:endParaRPr lang="en-US" altLang="ko-KR" dirty="0"/>
          </a:p>
          <a:p>
            <a:pPr lvl="2"/>
            <a:r>
              <a:rPr lang="ko-KR" altLang="en-US" dirty="0"/>
              <a:t>상수와 </a:t>
            </a:r>
            <a:r>
              <a:rPr lang="ko-KR" altLang="en-US" dirty="0" err="1"/>
              <a:t>추상메소드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r>
              <a:rPr lang="en-US" altLang="ko-KR" dirty="0"/>
              <a:t> (Java 8)</a:t>
            </a:r>
          </a:p>
          <a:p>
            <a:pPr lvl="2"/>
            <a:r>
              <a:rPr lang="en-US" altLang="ko-KR" dirty="0"/>
              <a:t>private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r>
              <a:rPr lang="en-US" altLang="ko-KR" dirty="0"/>
              <a:t> (Java 9)</a:t>
            </a:r>
          </a:p>
          <a:p>
            <a:pPr lvl="2"/>
            <a:r>
              <a:rPr lang="en-US" altLang="ko-KR" dirty="0"/>
              <a:t>static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r>
              <a:rPr lang="en-US" altLang="ko-KR" dirty="0"/>
              <a:t> (Java 9)</a:t>
            </a:r>
          </a:p>
          <a:p>
            <a:pPr lvl="1"/>
            <a:r>
              <a:rPr lang="ko-KR" altLang="en-US" dirty="0"/>
              <a:t>여전히 인터페이스에는 </a:t>
            </a:r>
            <a:r>
              <a:rPr lang="ko-KR" altLang="en-US" b="1" dirty="0"/>
              <a:t>필드</a:t>
            </a:r>
            <a:r>
              <a:rPr lang="en-US" altLang="ko-KR" b="1" dirty="0"/>
              <a:t>(</a:t>
            </a:r>
            <a:r>
              <a:rPr lang="ko-KR" altLang="en-US" b="1" dirty="0"/>
              <a:t>멤버 변수</a:t>
            </a:r>
            <a:r>
              <a:rPr lang="en-US" altLang="ko-KR" b="1" dirty="0"/>
              <a:t>)</a:t>
            </a:r>
            <a:r>
              <a:rPr lang="ko-KR" altLang="en-US" b="1" dirty="0"/>
              <a:t> 선언 불가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5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06D14-5DE7-4132-A8A8-F481AB49E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0A594-397C-4BCA-B772-BD38458223F9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647618" name="Rectangle 2">
            <a:extLst>
              <a:ext uri="{FF2B5EF4-FFF2-40B4-BE49-F238E27FC236}">
                <a16:creationId xmlns:a16="http://schemas.microsoft.com/office/drawing/2014/main" id="{BEC3AAD6-6B05-4CA4-9BC8-C59E96017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Example: parameter with a lambda expression</a:t>
            </a:r>
          </a:p>
        </p:txBody>
      </p:sp>
      <p:sp>
        <p:nvSpPr>
          <p:cNvPr id="1647619" name="Rectangle 3">
            <a:extLst>
              <a:ext uri="{FF2B5EF4-FFF2-40B4-BE49-F238E27FC236}">
                <a16:creationId xmlns:a16="http://schemas.microsoft.com/office/drawing/2014/main" id="{9EFE4218-E368-465D-AF14-48AF2BE65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the use of a parameter with a lambda expression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5EAC6-6F36-4091-8628-43346677B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A995-5538-4A02-9B65-31759E24E03E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581058" name="Rectangle 2">
            <a:extLst>
              <a:ext uri="{FF2B5EF4-FFF2-40B4-BE49-F238E27FC236}">
                <a16:creationId xmlns:a16="http://schemas.microsoft.com/office/drawing/2014/main" id="{DD693A5A-98AE-4056-904E-8D1333A9D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interface NumericTest, class LambdaDemo2</a:t>
            </a:r>
          </a:p>
        </p:txBody>
      </p:sp>
      <p:sp>
        <p:nvSpPr>
          <p:cNvPr id="1581059" name="Rectangle 3">
            <a:extLst>
              <a:ext uri="{FF2B5EF4-FFF2-40B4-BE49-F238E27FC236}">
                <a16:creationId xmlns:a16="http://schemas.microsoft.com/office/drawing/2014/main" id="{F6D3D4C5-09E0-4FD5-9D41-ACF6140CF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// Demonstrate a lambda expression that takes a parameter.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// Another functional interface.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interface NumericTest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boolean test(int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class LambdaDemo2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A lambda expression that tests if a number is even.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NumericTest isEven = (n) -&gt; (n % 2)==0;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if(isEven.test(10)) System.out.println("10 is even");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if(!isEven.test(9)) System.out.println("9 is not even");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8B127-1D08-4019-A35E-2B422F9F0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29BC8-ABD3-41E6-A75A-A5E86E1D2266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582082" name="Rectangle 2">
            <a:extLst>
              <a:ext uri="{FF2B5EF4-FFF2-40B4-BE49-F238E27FC236}">
                <a16:creationId xmlns:a16="http://schemas.microsoft.com/office/drawing/2014/main" id="{2F5FE6E4-00E3-481F-B97A-3E02521AE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class LambdaDemo2 (cont.)</a:t>
            </a:r>
          </a:p>
        </p:txBody>
      </p:sp>
      <p:sp>
        <p:nvSpPr>
          <p:cNvPr id="1582083" name="Rectangle 3">
            <a:extLst>
              <a:ext uri="{FF2B5EF4-FFF2-40B4-BE49-F238E27FC236}">
                <a16:creationId xmlns:a16="http://schemas.microsoft.com/office/drawing/2014/main" id="{340677DF-9414-40B2-8CBA-88602CFE4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Now, use a lambda expression that tests if a number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is non-negative.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NumericTest isNonNeg = (n) -&gt; n &gt;= 0;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if(isNonNeg.test(1)) System.out.println("1 is non- negative");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if(!isNonNeg.test(-1)) System.out.println("-1 is negative");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F259D-2CF8-4657-B4A8-EFD3D03C7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40AA7-60B9-4184-8A25-C1708A95F4C6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583106" name="Rectangle 2">
            <a:extLst>
              <a:ext uri="{FF2B5EF4-FFF2-40B4-BE49-F238E27FC236}">
                <a16:creationId xmlns:a16="http://schemas.microsoft.com/office/drawing/2014/main" id="{7699C3EC-940A-49B8-B58D-17CE116E2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Output</a:t>
            </a:r>
          </a:p>
        </p:txBody>
      </p:sp>
      <p:sp>
        <p:nvSpPr>
          <p:cNvPr id="1583107" name="Rectangle 3">
            <a:extLst>
              <a:ext uri="{FF2B5EF4-FFF2-40B4-BE49-F238E27FC236}">
                <a16:creationId xmlns:a16="http://schemas.microsoft.com/office/drawing/2014/main" id="{167E4EBC-86C6-4CB9-B0E2-92BF6D207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10 is even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9 is not even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1 is non-negative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-1 is negative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1ECDE-88D4-4957-A453-C338FD63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A5627-D3E1-4C8B-9D63-6D8D967D565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585154" name="Rectangle 2">
            <a:extLst>
              <a:ext uri="{FF2B5EF4-FFF2-40B4-BE49-F238E27FC236}">
                <a16:creationId xmlns:a16="http://schemas.microsoft.com/office/drawing/2014/main" id="{319AA74F-ED98-4939-BCEA-894068B83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Explanations</a:t>
            </a:r>
          </a:p>
        </p:txBody>
      </p:sp>
      <p:sp>
        <p:nvSpPr>
          <p:cNvPr id="1585155" name="Rectangle 3">
            <a:extLst>
              <a:ext uri="{FF2B5EF4-FFF2-40B4-BE49-F238E27FC236}">
                <a16:creationId xmlns:a16="http://schemas.microsoft.com/office/drawing/2014/main" id="{9A9CD58E-9E54-4E42-A197-A8E95D9D2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(n) -&gt; (n % 2)==0</a:t>
            </a:r>
          </a:p>
          <a:p>
            <a:r>
              <a:rPr lang="tr-TR" altLang="ko-KR" b="0">
                <a:latin typeface="NewBaskervilleStd-Roman" charset="-94"/>
              </a:rPr>
              <a:t>the type of </a:t>
            </a:r>
            <a:r>
              <a:rPr lang="tr-TR" altLang="ko-KR">
                <a:latin typeface="NewBaskervilleStd-Bold" charset="-94"/>
              </a:rPr>
              <a:t>n </a:t>
            </a:r>
            <a:r>
              <a:rPr lang="tr-TR" altLang="ko-KR" b="0">
                <a:latin typeface="NewBaskervilleStd-Roman" charset="-94"/>
              </a:rPr>
              <a:t>is not specified - inferred from the context </a:t>
            </a:r>
          </a:p>
          <a:p>
            <a:pPr lvl="1"/>
            <a:r>
              <a:rPr lang="tr-TR" altLang="ko-KR" b="0">
                <a:latin typeface="NewBaskervilleStd-Roman" charset="-94"/>
              </a:rPr>
              <a:t>inferred from the parameter type of </a:t>
            </a:r>
            <a:r>
              <a:rPr lang="tr-TR" altLang="ko-KR">
                <a:latin typeface="NewBaskervilleStd-Bold" charset="-94"/>
              </a:rPr>
              <a:t>test( ) </a:t>
            </a:r>
            <a:r>
              <a:rPr lang="tr-TR" altLang="ko-KR" b="0">
                <a:latin typeface="NewBaskervilleStd-Roman" charset="-94"/>
              </a:rPr>
              <a:t>as defined by the </a:t>
            </a:r>
            <a:r>
              <a:rPr lang="tr-TR" altLang="ko-KR">
                <a:latin typeface="NewBaskervilleStd-Bold" charset="-94"/>
              </a:rPr>
              <a:t>NumericTest</a:t>
            </a:r>
          </a:p>
          <a:p>
            <a:r>
              <a:rPr lang="tr-TR" altLang="ko-KR" b="0">
                <a:latin typeface="NewBaskervilleStd-Roman" charset="-94"/>
              </a:rPr>
              <a:t>interface -  </a:t>
            </a:r>
            <a:r>
              <a:rPr lang="tr-TR" altLang="ko-KR">
                <a:latin typeface="NewBaskervilleStd-Bold" charset="-94"/>
              </a:rPr>
              <a:t>int</a:t>
            </a:r>
            <a:endParaRPr lang="tr-TR" altLang="ko-KR" b="0">
              <a:latin typeface="NewBaskervilleStd-Roman" charset="-94"/>
            </a:endParaRPr>
          </a:p>
          <a:p>
            <a:r>
              <a:rPr lang="tr-TR" altLang="ko-KR" b="0">
                <a:latin typeface="NewBaskervilleStd-Roman" charset="-94"/>
              </a:rPr>
              <a:t>It is also possible to explicitly specify the type of a parameter in a lambda expression</a:t>
            </a:r>
          </a:p>
          <a:p>
            <a:pPr>
              <a:buFontTx/>
              <a:buNone/>
            </a:pPr>
            <a:r>
              <a:rPr lang="tr-TR" altLang="ko-KR" b="0"/>
              <a:t>  </a:t>
            </a:r>
            <a:r>
              <a:rPr lang="tr-TR" altLang="ko-KR" b="0">
                <a:latin typeface="CourierStd" charset="0"/>
              </a:rPr>
              <a:t>(int n) -&gt; (n % 2)==0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8346A-2CBC-4C9A-B004-699C661206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3F7E1-635B-4DB7-9E98-EF632C88CB6A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648642" name="Rectangle 2">
            <a:extLst>
              <a:ext uri="{FF2B5EF4-FFF2-40B4-BE49-F238E27FC236}">
                <a16:creationId xmlns:a16="http://schemas.microsoft.com/office/drawing/2014/main" id="{3E165B1D-87DC-4AAE-9CDB-CA653112D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Explanations (cont.)</a:t>
            </a:r>
          </a:p>
        </p:txBody>
      </p:sp>
      <p:sp>
        <p:nvSpPr>
          <p:cNvPr id="1648643" name="Rectangle 3">
            <a:extLst>
              <a:ext uri="{FF2B5EF4-FFF2-40B4-BE49-F238E27FC236}">
                <a16:creationId xmlns:a16="http://schemas.microsoft.com/office/drawing/2014/main" id="{5ACBEFD4-90DE-4823-9BF2-35FE6BB5B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with one parameter - not necessary to surround the parameter name with parentheses</a:t>
            </a:r>
          </a:p>
          <a:p>
            <a:pPr>
              <a:buFontTx/>
              <a:buNone/>
            </a:pPr>
            <a:r>
              <a:rPr lang="tr-TR" altLang="ko-KR" b="0"/>
              <a:t> </a:t>
            </a:r>
            <a:r>
              <a:rPr lang="tr-TR" altLang="ko-KR" b="0">
                <a:latin typeface="CourierStd" charset="0"/>
              </a:rPr>
              <a:t>n -&gt; (n % 2)==0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D2618-3718-475B-84B3-77A0AE020A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4D01C-76AA-47B9-A880-F872B686F57B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649666" name="Rectangle 2">
            <a:extLst>
              <a:ext uri="{FF2B5EF4-FFF2-40B4-BE49-F238E27FC236}">
                <a16:creationId xmlns:a16="http://schemas.microsoft.com/office/drawing/2014/main" id="{A256BFAB-1180-407D-8AF8-752C411F7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Explanations (cont.)</a:t>
            </a:r>
          </a:p>
        </p:txBody>
      </p:sp>
      <p:sp>
        <p:nvSpPr>
          <p:cNvPr id="1649667" name="Rectangle 3">
            <a:extLst>
              <a:ext uri="{FF2B5EF4-FFF2-40B4-BE49-F238E27FC236}">
                <a16:creationId xmlns:a16="http://schemas.microsoft.com/office/drawing/2014/main" id="{466C1E4F-7AF5-4E5D-BD17-C4747F44C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sz="2400" b="0">
                <a:latin typeface="NewBaskervilleStd-Roman" charset="-94"/>
              </a:rPr>
              <a:t>A functional interface reference can be used to execute any lambda expression that is compatible with it.</a:t>
            </a:r>
          </a:p>
          <a:p>
            <a:r>
              <a:rPr lang="tr-TR" altLang="ko-KR" sz="2400" b="0">
                <a:latin typeface="NewBaskervilleStd-Roman" charset="-94"/>
              </a:rPr>
              <a:t>the program defines two different lambda expressions that are compatible with the </a:t>
            </a:r>
            <a:r>
              <a:rPr lang="tr-TR" altLang="ko-KR" sz="2400">
                <a:latin typeface="NewBaskervilleStd-Bold" charset="-94"/>
              </a:rPr>
              <a:t>test( ) </a:t>
            </a:r>
            <a:r>
              <a:rPr lang="tr-TR" altLang="ko-KR" sz="2400" b="0">
                <a:latin typeface="NewBaskervilleStd-Roman" charset="-94"/>
              </a:rPr>
              <a:t>method of the functional interface </a:t>
            </a:r>
            <a:r>
              <a:rPr lang="tr-TR" altLang="ko-KR" sz="2400">
                <a:latin typeface="NewBaskervilleStd-Bold" charset="-94"/>
              </a:rPr>
              <a:t>NumericTest</a:t>
            </a:r>
            <a:r>
              <a:rPr lang="tr-TR" altLang="ko-KR" sz="2400" b="0">
                <a:latin typeface="NewBaskervilleStd-Roman" charset="-94"/>
              </a:rPr>
              <a:t>. </a:t>
            </a:r>
          </a:p>
          <a:p>
            <a:r>
              <a:rPr lang="tr-TR" altLang="ko-KR" sz="2400" b="0">
                <a:latin typeface="NewBaskervilleStd-Roman" charset="-94"/>
              </a:rPr>
              <a:t>The first - </a:t>
            </a:r>
            <a:r>
              <a:rPr lang="tr-TR" altLang="ko-KR" sz="2400">
                <a:latin typeface="NewBaskervilleStd-Bold" charset="-94"/>
              </a:rPr>
              <a:t>isEven</a:t>
            </a:r>
            <a:r>
              <a:rPr lang="tr-TR" altLang="ko-KR" sz="2400" b="0">
                <a:latin typeface="NewBaskervilleStd-Roman" charset="-94"/>
              </a:rPr>
              <a:t> </a:t>
            </a:r>
          </a:p>
          <a:p>
            <a:pPr lvl="1"/>
            <a:r>
              <a:rPr lang="tr-TR" altLang="ko-KR" sz="2000" b="0">
                <a:latin typeface="NewBaskervilleStd-Roman" charset="-94"/>
              </a:rPr>
              <a:t>determines if a value is even</a:t>
            </a:r>
          </a:p>
          <a:p>
            <a:r>
              <a:rPr lang="tr-TR" altLang="ko-KR" sz="2400" b="0">
                <a:latin typeface="NewBaskervilleStd-Roman" charset="-94"/>
              </a:rPr>
              <a:t>The second - </a:t>
            </a:r>
            <a:r>
              <a:rPr lang="tr-TR" altLang="ko-KR" sz="2400">
                <a:latin typeface="NewBaskervilleStd-Bold" charset="-94"/>
              </a:rPr>
              <a:t>isNonNeg</a:t>
            </a:r>
            <a:r>
              <a:rPr lang="tr-TR" altLang="ko-KR" sz="2400" b="0">
                <a:latin typeface="NewBaskervilleStd-Roman" charset="-94"/>
              </a:rPr>
              <a:t> </a:t>
            </a:r>
          </a:p>
          <a:p>
            <a:pPr lvl="1"/>
            <a:r>
              <a:rPr lang="tr-TR" altLang="ko-KR" sz="2000" b="0">
                <a:latin typeface="NewBaskervilleStd-Roman" charset="-94"/>
              </a:rPr>
              <a:t>checks if a value is non-negative. </a:t>
            </a:r>
          </a:p>
          <a:p>
            <a:r>
              <a:rPr lang="tr-TR" altLang="ko-KR" sz="2400" b="0">
                <a:latin typeface="NewBaskervilleStd-Roman" charset="-94"/>
              </a:rPr>
              <a:t>each lambda expression is compatible with </a:t>
            </a:r>
            <a:r>
              <a:rPr lang="tr-TR" altLang="ko-KR" sz="2400">
                <a:latin typeface="NewBaskervilleStd-Bold" charset="-94"/>
              </a:rPr>
              <a:t>test( )</a:t>
            </a:r>
            <a:r>
              <a:rPr lang="tr-TR" altLang="ko-KR" sz="2400" b="0">
                <a:latin typeface="NewBaskervilleStd-Roman" charset="-94"/>
              </a:rPr>
              <a:t>, each can be executed through a </a:t>
            </a:r>
            <a:r>
              <a:rPr lang="tr-TR" altLang="ko-KR" sz="2400">
                <a:latin typeface="NewBaskervilleStd-Bold" charset="-94"/>
              </a:rPr>
              <a:t>NumericTest </a:t>
            </a:r>
            <a:r>
              <a:rPr lang="tr-TR" altLang="ko-KR" sz="2400" b="0">
                <a:latin typeface="NewBaskervilleStd-Roman" charset="-94"/>
              </a:rPr>
              <a:t>reference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86004-2F5D-4008-B311-BF3345D70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901B6-CA46-4493-8144-1B747D177853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586178" name="Rectangle 2">
            <a:extLst>
              <a:ext uri="{FF2B5EF4-FFF2-40B4-BE49-F238E27FC236}">
                <a16:creationId xmlns:a16="http://schemas.microsoft.com/office/drawing/2014/main" id="{11EA3B6E-AC57-49AB-B1A2-04FFF184F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ko-KR" sz="3200"/>
              <a:t>Example: a lambda expression with two parameters</a:t>
            </a:r>
          </a:p>
        </p:txBody>
      </p:sp>
      <p:sp>
        <p:nvSpPr>
          <p:cNvPr id="1586179" name="Rectangle 3">
            <a:extLst>
              <a:ext uri="{FF2B5EF4-FFF2-40B4-BE49-F238E27FC236}">
                <a16:creationId xmlns:a16="http://schemas.microsoft.com/office/drawing/2014/main" id="{36D8407C-E0E3-40D5-8A91-F55D02F04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a lambda expression that takes two parameters.</a:t>
            </a:r>
          </a:p>
          <a:p>
            <a:r>
              <a:rPr lang="tr-TR" altLang="ko-KR" b="0">
                <a:latin typeface="NewBaskervilleStd-Roman" charset="-94"/>
              </a:rPr>
              <a:t>the lambda expression tests if one number is a factor of another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823F6-F4B7-4770-953D-E79E621BB4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57A69-07A0-4DC5-A02F-A332EE8CFBC7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587202" name="Rectangle 2">
            <a:extLst>
              <a:ext uri="{FF2B5EF4-FFF2-40B4-BE49-F238E27FC236}">
                <a16:creationId xmlns:a16="http://schemas.microsoft.com/office/drawing/2014/main" id="{D09DE663-D4C2-4C8C-8073-3CE2B6C7E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interface NumericalTest2, class LambdaDemo3</a:t>
            </a:r>
          </a:p>
        </p:txBody>
      </p:sp>
      <p:sp>
        <p:nvSpPr>
          <p:cNvPr id="1587203" name="Rectangle 3">
            <a:extLst>
              <a:ext uri="{FF2B5EF4-FFF2-40B4-BE49-F238E27FC236}">
                <a16:creationId xmlns:a16="http://schemas.microsoft.com/office/drawing/2014/main" id="{6201FF1B-B16B-4DDA-A64C-956844598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// Demonstrate a lambda expression that takes two parameters.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interface NumericTest2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boolean test(int n, int 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class LambdaDemo3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This lambda expression determines if one number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a factor of another.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NumericTest2 isFactor = (n, d) -&gt; (n % d) ==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if(isFactor.test(10, 2))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System.out.println("2 is a factor of 10");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if(!isFactor.test(10, 3))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System.out.println("3 is not a factor of 10");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82E69-E7AE-401C-9017-E991F8AA1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CDE6-1ED6-4BFA-B3BB-C45D620FCC13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588226" name="Rectangle 2">
            <a:extLst>
              <a:ext uri="{FF2B5EF4-FFF2-40B4-BE49-F238E27FC236}">
                <a16:creationId xmlns:a16="http://schemas.microsoft.com/office/drawing/2014/main" id="{7D924F18-69B0-43ED-A000-B46E857A2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Output</a:t>
            </a:r>
          </a:p>
        </p:txBody>
      </p:sp>
      <p:sp>
        <p:nvSpPr>
          <p:cNvPr id="1588227" name="Rectangle 3">
            <a:extLst>
              <a:ext uri="{FF2B5EF4-FFF2-40B4-BE49-F238E27FC236}">
                <a16:creationId xmlns:a16="http://schemas.microsoft.com/office/drawing/2014/main" id="{D224955D-67CE-4FC8-8B71-DDB6C23D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2 is a factor of 10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3 is not a factor of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자바 인터페이스 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8333"/>
            <a:ext cx="8202930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F09F4-958C-4A8F-B40E-6B56E9FCF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A0CF-EAED-4777-A727-CF2EF621CDC0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592322" name="Rectangle 2">
            <a:extLst>
              <a:ext uri="{FF2B5EF4-FFF2-40B4-BE49-F238E27FC236}">
                <a16:creationId xmlns:a16="http://schemas.microsoft.com/office/drawing/2014/main" id="{6938B33B-87E6-47E0-9B03-7769533C9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An important point</a:t>
            </a:r>
          </a:p>
        </p:txBody>
      </p:sp>
      <p:sp>
        <p:nvSpPr>
          <p:cNvPr id="1592323" name="Rectangle 3">
            <a:extLst>
              <a:ext uri="{FF2B5EF4-FFF2-40B4-BE49-F238E27FC236}">
                <a16:creationId xmlns:a16="http://schemas.microsoft.com/office/drawing/2014/main" id="{9F0E8248-CCD0-4516-A52D-76A96086C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about multiple parameters in a lambda expression:</a:t>
            </a:r>
          </a:p>
          <a:p>
            <a:r>
              <a:rPr lang="tr-TR" altLang="ko-KR" b="0">
                <a:latin typeface="NewBaskervilleStd-Roman" charset="-94"/>
              </a:rPr>
              <a:t>If you need to explicitly declare the type of a parameter, then all of the parameters must have declared types</a:t>
            </a:r>
          </a:p>
          <a:p>
            <a:r>
              <a:rPr lang="tr-TR" altLang="ko-KR" b="0">
                <a:latin typeface="NewBaskervilleStd-Roman" charset="-94"/>
              </a:rPr>
              <a:t>For example, this is legal:</a:t>
            </a:r>
          </a:p>
          <a:p>
            <a:pPr>
              <a:buFontTx/>
              <a:buNone/>
            </a:pPr>
            <a:r>
              <a:rPr lang="tr-TR" altLang="ko-KR" b="0"/>
              <a:t>  </a:t>
            </a:r>
            <a:r>
              <a:rPr lang="tr-TR" altLang="ko-KR" b="0">
                <a:latin typeface="CourierStd" charset="0"/>
              </a:rPr>
              <a:t>(int n, int d) -&gt; (n % d) == 0</a:t>
            </a:r>
          </a:p>
          <a:p>
            <a:r>
              <a:rPr lang="tr-TR" altLang="ko-KR" b="0">
                <a:latin typeface="NewBaskervilleStd-Roman" charset="-94"/>
              </a:rPr>
              <a:t>But this is not:</a:t>
            </a:r>
          </a:p>
          <a:p>
            <a:pPr>
              <a:buFontTx/>
              <a:buNone/>
            </a:pPr>
            <a:r>
              <a:rPr lang="tr-TR" altLang="ko-KR" b="0"/>
              <a:t>  </a:t>
            </a:r>
            <a:r>
              <a:rPr lang="tr-TR" altLang="ko-KR" b="0">
                <a:latin typeface="CourierStd" charset="0"/>
              </a:rPr>
              <a:t>(int n, d) -&gt; (n % d) == 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4271A-4F17-4EF2-8E04-D7DE62EAC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84EA-0CDE-42A8-B38C-CCDECFC1DFCE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593346" name="Rectangle 2">
            <a:extLst>
              <a:ext uri="{FF2B5EF4-FFF2-40B4-BE49-F238E27FC236}">
                <a16:creationId xmlns:a16="http://schemas.microsoft.com/office/drawing/2014/main" id="{A460410B-ACAE-4575-8A60-B90A97A4C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Block Lambda Expressions</a:t>
            </a:r>
          </a:p>
        </p:txBody>
      </p:sp>
      <p:sp>
        <p:nvSpPr>
          <p:cNvPr id="1593347" name="Rectangle 3">
            <a:extLst>
              <a:ext uri="{FF2B5EF4-FFF2-40B4-BE49-F238E27FC236}">
                <a16:creationId xmlns:a16="http://schemas.microsoft.com/office/drawing/2014/main" id="{D0B01E8F-1431-4FB5-9A5D-9046674C6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The body of the lambdas consisting of a single expressions are referred to as </a:t>
            </a:r>
            <a:r>
              <a:rPr lang="tr-TR" altLang="ko-KR" b="0" i="1">
                <a:latin typeface="NewBaskervilleStd-Italic" charset="0"/>
              </a:rPr>
              <a:t>expression bodies</a:t>
            </a:r>
            <a:r>
              <a:rPr lang="tr-TR" altLang="ko-KR" b="0">
                <a:latin typeface="NewBaskervilleStd-Roman" charset="-94"/>
              </a:rPr>
              <a:t> </a:t>
            </a:r>
          </a:p>
          <a:p>
            <a:r>
              <a:rPr lang="tr-TR" altLang="ko-KR" b="0">
                <a:latin typeface="NewBaskervilleStd-Roman" charset="-94"/>
              </a:rPr>
              <a:t>lambdas that have expression bodies are sometimes called </a:t>
            </a:r>
            <a:r>
              <a:rPr lang="tr-TR" altLang="ko-KR" b="0" i="1">
                <a:latin typeface="NewBaskervilleStd-Italic" charset="0"/>
              </a:rPr>
              <a:t>expression lambdas. </a:t>
            </a:r>
            <a:endParaRPr lang="tr-TR" altLang="ko-KR" b="0" i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2D785-9885-4A18-AEB3-21E35BCDB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D31F-C084-4EFF-B184-B2A745240290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594370" name="Rectangle 2">
            <a:extLst>
              <a:ext uri="{FF2B5EF4-FFF2-40B4-BE49-F238E27FC236}">
                <a16:creationId xmlns:a16="http://schemas.microsoft.com/office/drawing/2014/main" id="{1FE124AC-83B9-44AF-AD9F-4AE5166E3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Block Lambda Expressions (cont.)</a:t>
            </a:r>
          </a:p>
        </p:txBody>
      </p:sp>
      <p:sp>
        <p:nvSpPr>
          <p:cNvPr id="1594371" name="Rectangle 3">
            <a:extLst>
              <a:ext uri="{FF2B5EF4-FFF2-40B4-BE49-F238E27FC236}">
                <a16:creationId xmlns:a16="http://schemas.microsoft.com/office/drawing/2014/main" id="{7B0BB6BE-A2F4-4225-86EC-BC94A8194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Java supports a second type of lambda expression</a:t>
            </a:r>
          </a:p>
          <a:p>
            <a:r>
              <a:rPr lang="tr-TR" altLang="ko-KR" b="0">
                <a:latin typeface="NewBaskervilleStd-Roman" charset="-94"/>
              </a:rPr>
              <a:t>the code on the right side of the lambda operator consists of a block of code that can contain more than one statement. </a:t>
            </a:r>
          </a:p>
          <a:p>
            <a:r>
              <a:rPr lang="tr-TR" altLang="ko-KR" b="0">
                <a:latin typeface="NewBaskervilleStd-Roman" charset="-94"/>
              </a:rPr>
              <a:t>called a </a:t>
            </a:r>
            <a:r>
              <a:rPr lang="tr-TR" altLang="ko-KR" b="0" i="1">
                <a:latin typeface="NewBaskervilleStd-Italic" charset="0"/>
              </a:rPr>
              <a:t>block body.</a:t>
            </a:r>
          </a:p>
          <a:p>
            <a:r>
              <a:rPr lang="tr-TR" altLang="ko-KR" b="0">
                <a:latin typeface="NewBaskervilleStd-Roman" charset="-94"/>
              </a:rPr>
              <a:t>Lambdas that have block bodies are sometimes referred to as </a:t>
            </a:r>
            <a:r>
              <a:rPr lang="tr-TR" altLang="ko-KR" b="0" i="1">
                <a:latin typeface="NewBaskervilleStd-Italic" charset="0"/>
              </a:rPr>
              <a:t>block lambdas</a:t>
            </a:r>
            <a:r>
              <a:rPr lang="tr-TR" altLang="ko-KR" b="0">
                <a:latin typeface="NewBaskervilleStd-Roman" charset="-94"/>
              </a:rPr>
              <a:t>.</a:t>
            </a:r>
          </a:p>
          <a:p>
            <a:endParaRPr lang="tr-TR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717A28-CD43-4C0F-B807-3304716E7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28F37-7EE7-4D0C-9C79-254B8122288F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596418" name="Rectangle 2">
            <a:extLst>
              <a:ext uri="{FF2B5EF4-FFF2-40B4-BE49-F238E27FC236}">
                <a16:creationId xmlns:a16="http://schemas.microsoft.com/office/drawing/2014/main" id="{40434BD5-EC18-4EE6-8486-A7B7C1A7C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Note that</a:t>
            </a:r>
          </a:p>
        </p:txBody>
      </p:sp>
      <p:sp>
        <p:nvSpPr>
          <p:cNvPr id="1596419" name="Rectangle 3">
            <a:extLst>
              <a:ext uri="{FF2B5EF4-FFF2-40B4-BE49-F238E27FC236}">
                <a16:creationId xmlns:a16="http://schemas.microsoft.com/office/drawing/2014/main" id="{232F1A5D-A1A8-4B1E-B4A8-AEAA1AF4D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use a </a:t>
            </a:r>
            <a:r>
              <a:rPr lang="tr-TR" altLang="ko-KR">
                <a:latin typeface="NewBaskervilleStd-Bold" charset="-94"/>
              </a:rPr>
              <a:t>return </a:t>
            </a:r>
            <a:r>
              <a:rPr lang="tr-TR" altLang="ko-KR" b="0">
                <a:latin typeface="NewBaskervilleStd-Roman" charset="-94"/>
              </a:rPr>
              <a:t>statement to return a value. This is necessary because a block lambda body does not represent a single expression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846D4-04A4-4323-9D06-F88C4BDF9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B3128-98DE-473A-9E64-B43B7BF54248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597442" name="Rectangle 2">
            <a:extLst>
              <a:ext uri="{FF2B5EF4-FFF2-40B4-BE49-F238E27FC236}">
                <a16:creationId xmlns:a16="http://schemas.microsoft.com/office/drawing/2014/main" id="{26DD4293-81E0-450E-A67E-A8C1E5E16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</a:t>
            </a:r>
          </a:p>
        </p:txBody>
      </p:sp>
      <p:sp>
        <p:nvSpPr>
          <p:cNvPr id="1597443" name="Rectangle 3">
            <a:extLst>
              <a:ext uri="{FF2B5EF4-FFF2-40B4-BE49-F238E27FC236}">
                <a16:creationId xmlns:a16="http://schemas.microsoft.com/office/drawing/2014/main" id="{0699FE88-BF3D-4A26-8211-ACF660B33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This example uses a block lambda to compute and return the factorial of an </a:t>
            </a:r>
            <a:r>
              <a:rPr lang="tr-TR" altLang="ko-KR">
                <a:latin typeface="NewBaskervilleStd-Bold" charset="-94"/>
              </a:rPr>
              <a:t>int </a:t>
            </a:r>
            <a:r>
              <a:rPr lang="tr-TR" altLang="ko-KR" b="0">
                <a:latin typeface="NewBaskervilleStd-Roman" charset="-94"/>
              </a:rPr>
              <a:t>value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AF153-6FFD-4A50-BCAF-4A9DDD742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F6327-2F03-4BCC-8378-6A0341C2EA06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598466" name="Rectangle 2">
            <a:extLst>
              <a:ext uri="{FF2B5EF4-FFF2-40B4-BE49-F238E27FC236}">
                <a16:creationId xmlns:a16="http://schemas.microsoft.com/office/drawing/2014/main" id="{2114C710-BE2A-4AC5-A862-8C7A52B16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ko-KR" sz="3200"/>
              <a:t>interface NumericFunc, class BlockLambdaDemo</a:t>
            </a:r>
          </a:p>
        </p:txBody>
      </p:sp>
      <p:sp>
        <p:nvSpPr>
          <p:cNvPr id="1598467" name="Rectangle 3">
            <a:extLst>
              <a:ext uri="{FF2B5EF4-FFF2-40B4-BE49-F238E27FC236}">
                <a16:creationId xmlns:a16="http://schemas.microsoft.com/office/drawing/2014/main" id="{A53CF191-39F6-45D4-AED2-7318CB0D2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// A block lambda that computes the factorial of an int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interface NumericFunc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int func(int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class BlockLambdaDemo {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This block lambda computes the factorial of an int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NumericFunc factorial = (n) -&gt;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int result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for(int i=1; i &lt;=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result = i *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return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};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A1294-3568-492A-B167-45F5AF28A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66F5-430F-473A-A8FC-DB12039BEBB4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2E544C46-90F0-413A-A053-757C2EAA5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class BlockLambdaDemo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63F357D2-CA6F-43C5-A6FC-9455AE166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System.out.println("The factoral of 3 is " + factorial.func(3));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System.out.println("The factoral of 5 is " + factorial.func(5));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521ED-4A0B-46D2-9098-9A5160285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8537-106D-4F00-A59B-D1507D1F537A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600514" name="Rectangle 2">
            <a:extLst>
              <a:ext uri="{FF2B5EF4-FFF2-40B4-BE49-F238E27FC236}">
                <a16:creationId xmlns:a16="http://schemas.microsoft.com/office/drawing/2014/main" id="{92A013FB-1EB4-47B4-B439-19AD736C2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Output</a:t>
            </a:r>
          </a:p>
        </p:txBody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id="{5EBF0DEA-D2C7-4C5C-B29E-378BA4D76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The factorial of 3 is 6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The factorial of 5 is 120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46786-2A85-462A-BA4C-3B674B7F5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3CB42-7B9E-4AEC-A0F2-1BB74DBD9369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id="{82CD4C0E-B080-4935-B79F-E1E5C3451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Exdplanations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B2D9FF7A-848F-4179-8CA9-01315DA07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When a </a:t>
            </a:r>
            <a:r>
              <a:rPr lang="tr-TR" altLang="ko-KR">
                <a:latin typeface="NewBaskervilleStd-Bold" charset="-94"/>
              </a:rPr>
              <a:t>return</a:t>
            </a:r>
            <a:r>
              <a:rPr lang="tr-TR" altLang="ko-KR">
                <a:latin typeface="DINMittelEFOP-Bold" charset="0"/>
              </a:rPr>
              <a:t> </a:t>
            </a:r>
            <a:r>
              <a:rPr lang="tr-TR" altLang="ko-KR" b="0">
                <a:latin typeface="NewBaskervilleStd-Roman" charset="-94"/>
              </a:rPr>
              <a:t>statement occurs within a lambda expression, it simply causes a return from the lambda. </a:t>
            </a:r>
          </a:p>
          <a:p>
            <a:r>
              <a:rPr lang="tr-TR" altLang="ko-KR" b="0">
                <a:latin typeface="NewBaskervilleStd-Roman" charset="-94"/>
              </a:rPr>
              <a:t>It does not cause an enclosing method to return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7BBD7-95A2-499D-ADC4-8CF2DFD65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99AD8-E3D5-4907-BB5A-E5AF3703A2D4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602562" name="Rectangle 2">
            <a:extLst>
              <a:ext uri="{FF2B5EF4-FFF2-40B4-BE49-F238E27FC236}">
                <a16:creationId xmlns:a16="http://schemas.microsoft.com/office/drawing/2014/main" id="{6EB82D40-D5F9-467C-A002-26594817E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</a:t>
            </a:r>
          </a:p>
        </p:txBody>
      </p:sp>
      <p:sp>
        <p:nvSpPr>
          <p:cNvPr id="1602563" name="Rectangle 3">
            <a:extLst>
              <a:ext uri="{FF2B5EF4-FFF2-40B4-BE49-F238E27FC236}">
                <a16:creationId xmlns:a16="http://schemas.microsoft.com/office/drawing/2014/main" id="{4A286568-4284-4CEA-B5FF-61FE78795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reverses the characters in a string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Review: </a:t>
            </a:r>
            <a:r>
              <a:rPr lang="ko-KR" altLang="en-US" dirty="0"/>
              <a:t>인터페이스의 전체적인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인터페이스의 객체 생성 불가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 타입의 레퍼런스 변수 선언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 구현</a:t>
            </a:r>
            <a:endParaRPr lang="en-US" altLang="ko-KR" dirty="0"/>
          </a:p>
          <a:p>
            <a:pPr lvl="1"/>
            <a:r>
              <a:rPr lang="ko-KR" altLang="en-US" dirty="0"/>
              <a:t>인터페이스를 상속받는 클래스는 인터페이스의 모든 추상 </a:t>
            </a:r>
            <a:r>
              <a:rPr lang="ko-KR" altLang="en-US" dirty="0" err="1"/>
              <a:t>메소드</a:t>
            </a:r>
            <a:r>
              <a:rPr lang="ko-KR" altLang="en-US" dirty="0"/>
              <a:t> 반드시 구현</a:t>
            </a:r>
            <a:endParaRPr lang="en-US" altLang="ko-KR" dirty="0"/>
          </a:p>
          <a:p>
            <a:r>
              <a:rPr lang="ko-KR" altLang="en-US" dirty="0"/>
              <a:t>다른 인터페이스 상속 가능</a:t>
            </a:r>
            <a:endParaRPr lang="en-US" altLang="ko-KR" dirty="0"/>
          </a:p>
          <a:p>
            <a:r>
              <a:rPr lang="ko-KR" altLang="en-US" dirty="0"/>
              <a:t>인터페이스의 다중 상속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1" y="2130363"/>
            <a:ext cx="740283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70" y="3429000"/>
            <a:ext cx="727710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92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FCFDF-E9A7-4FB3-AA7B-D5136521B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C857-D257-4F4D-B08D-B1A969C7FC71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614850" name="Rectangle 2">
            <a:extLst>
              <a:ext uri="{FF2B5EF4-FFF2-40B4-BE49-F238E27FC236}">
                <a16:creationId xmlns:a16="http://schemas.microsoft.com/office/drawing/2014/main" id="{8A7E7FA8-7E02-4177-9067-30309E60E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ko-KR" sz="3200"/>
              <a:t>interface NumericFunc, class BlockLambdaDemo</a:t>
            </a:r>
          </a:p>
        </p:txBody>
      </p:sp>
      <p:sp>
        <p:nvSpPr>
          <p:cNvPr id="1614851" name="Rectangle 3">
            <a:extLst>
              <a:ext uri="{FF2B5EF4-FFF2-40B4-BE49-F238E27FC236}">
                <a16:creationId xmlns:a16="http://schemas.microsoft.com/office/drawing/2014/main" id="{8F39471C-4291-4DA3-9C2E-F6C5DB0B9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// A block lambda that computes the factorial of an int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interface NumericFunc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int func(int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class BlockLambdaDemo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This block lambda computes the factorial of an   int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NumericFunc factorial = (n) -&gt;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int result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for(int i=1; i &lt;=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result = i *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return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};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73E47-C324-4EBF-9E56-9C4DC8564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9FA60-F5D9-4126-86C0-9F94E55CE041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619970" name="Rectangle 2">
            <a:extLst>
              <a:ext uri="{FF2B5EF4-FFF2-40B4-BE49-F238E27FC236}">
                <a16:creationId xmlns:a16="http://schemas.microsoft.com/office/drawing/2014/main" id="{963743ED-5DE3-4FA7-BDF3-D773DE725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class BlockLambdaDemo</a:t>
            </a:r>
          </a:p>
        </p:txBody>
      </p:sp>
      <p:sp>
        <p:nvSpPr>
          <p:cNvPr id="1619971" name="Rectangle 3">
            <a:extLst>
              <a:ext uri="{FF2B5EF4-FFF2-40B4-BE49-F238E27FC236}">
                <a16:creationId xmlns:a16="http://schemas.microsoft.com/office/drawing/2014/main" id="{BA07202B-0CC7-4BF9-8B79-FEEFE1147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// A block lambda that reverses the characters in a string.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interface StringFunc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String func(String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class BlockLambdaDemo2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// This block lambda reverses the characters in a string.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StringFunc reverse = (str) -&gt;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   String result = "";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   for(i = str.length()-1; i &gt;= 0; i--)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      result += str.charAt(i);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   return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};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4C4F6-3780-4CD4-BB29-65287F0E7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7EAB-029E-46E2-BB21-AF867F44A3CD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615874" name="Rectangle 2">
            <a:extLst>
              <a:ext uri="{FF2B5EF4-FFF2-40B4-BE49-F238E27FC236}">
                <a16:creationId xmlns:a16="http://schemas.microsoft.com/office/drawing/2014/main" id="{3AB30779-9B54-4081-865C-1B5D3478F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class BlockLambdaDemo</a:t>
            </a:r>
          </a:p>
        </p:txBody>
      </p:sp>
      <p:sp>
        <p:nvSpPr>
          <p:cNvPr id="1615875" name="Rectangle 3">
            <a:extLst>
              <a:ext uri="{FF2B5EF4-FFF2-40B4-BE49-F238E27FC236}">
                <a16:creationId xmlns:a16="http://schemas.microsoft.com/office/drawing/2014/main" id="{58345E07-76F0-419F-BF2D-B5D27ABD2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System.out.println("Lambda reversed is " +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reverse.func("Lambda"));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System.out.println("Expression reversed is " +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reverse.func("Expression"));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8DF5A-A3C0-4ED4-A387-5D787E41F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961CB-E033-48CC-B5F9-E7B9AB1C9926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1603586" name="Rectangle 2">
            <a:extLst>
              <a:ext uri="{FF2B5EF4-FFF2-40B4-BE49-F238E27FC236}">
                <a16:creationId xmlns:a16="http://schemas.microsoft.com/office/drawing/2014/main" id="{A35DE9A0-C602-40AB-8F79-3C1DABECF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Output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:a16="http://schemas.microsoft.com/office/drawing/2014/main" id="{3D86E9F7-4F3E-4A1C-886C-015B679ED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CourierStd" charset="0"/>
              </a:rPr>
              <a:t>Lambda reversed is adbmaL</a:t>
            </a:r>
          </a:p>
          <a:p>
            <a:r>
              <a:rPr lang="tr-TR" altLang="ko-KR" b="0">
                <a:latin typeface="CourierStd" charset="0"/>
              </a:rPr>
              <a:t>Expression reversed is noisserpxE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4E55D-0C2A-4A5A-849C-3850F1447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79F5D-756D-4BCD-9466-B85C0507B342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605634" name="Rectangle 2">
            <a:extLst>
              <a:ext uri="{FF2B5EF4-FFF2-40B4-BE49-F238E27FC236}">
                <a16:creationId xmlns:a16="http://schemas.microsoft.com/office/drawing/2014/main" id="{59776898-2C85-4C6E-BFC8-B573612F9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Generic Functional Interfaces</a:t>
            </a:r>
          </a:p>
        </p:txBody>
      </p:sp>
      <p:sp>
        <p:nvSpPr>
          <p:cNvPr id="1605635" name="Rectangle 3">
            <a:extLst>
              <a:ext uri="{FF2B5EF4-FFF2-40B4-BE49-F238E27FC236}">
                <a16:creationId xmlns:a16="http://schemas.microsoft.com/office/drawing/2014/main" id="{4CC64305-8528-4939-9F75-61B984135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A lambda expression, itself, cannot specify type parameters</a:t>
            </a:r>
          </a:p>
          <a:p>
            <a:r>
              <a:rPr lang="tr-TR" altLang="ko-KR" b="0">
                <a:latin typeface="NewBaskervilleStd-Roman" charset="-94"/>
              </a:rPr>
              <a:t>a lambda expression cannot be generic</a:t>
            </a:r>
          </a:p>
          <a:p>
            <a:r>
              <a:rPr lang="tr-TR" altLang="ko-KR" b="0">
                <a:latin typeface="NewBaskervilleStd-Roman" charset="-94"/>
              </a:rPr>
              <a:t>the functional interface associated with a lambda expression can be generic</a:t>
            </a:r>
          </a:p>
          <a:p>
            <a:r>
              <a:rPr lang="tr-TR" altLang="ko-KR" b="0">
                <a:latin typeface="NewBaskervilleStd-Roman" charset="-94"/>
              </a:rPr>
              <a:t>the target type of the lambda expression is determined, in part, by the type argument or arguments specified when a functional interface reference is declared.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7F1E70-4A8D-4145-82B2-16288ECAD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A565E-E7FB-41FD-9781-E22D58C20693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1606658" name="Rectangle 2">
            <a:extLst>
              <a:ext uri="{FF2B5EF4-FFF2-40B4-BE49-F238E27FC236}">
                <a16:creationId xmlns:a16="http://schemas.microsoft.com/office/drawing/2014/main" id="{A0663FB7-1FC0-4B00-A0D6-CF81608BA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</a:t>
            </a:r>
          </a:p>
        </p:txBody>
      </p:sp>
      <p:sp>
        <p:nvSpPr>
          <p:cNvPr id="1606659" name="Rectangle 3">
            <a:extLst>
              <a:ext uri="{FF2B5EF4-FFF2-40B4-BE49-F238E27FC236}">
                <a16:creationId xmlns:a16="http://schemas.microsoft.com/office/drawing/2014/main" id="{153A6966-CFC3-4BCB-BD35-05A48A751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The two examples in the previous section used two different functional interfaces; </a:t>
            </a:r>
            <a:r>
              <a:rPr lang="tr-TR" altLang="ko-KR">
                <a:latin typeface="NewBaskervilleStd-Bold" charset="-94"/>
              </a:rPr>
              <a:t>NumericFunc </a:t>
            </a:r>
            <a:r>
              <a:rPr lang="tr-TR" altLang="ko-KR" b="0">
                <a:latin typeface="NewBaskervilleStd-Roman" charset="-94"/>
              </a:rPr>
              <a:t>and </a:t>
            </a:r>
            <a:r>
              <a:rPr lang="tr-TR" altLang="ko-KR">
                <a:latin typeface="NewBaskervilleStd-Bold" charset="-94"/>
              </a:rPr>
              <a:t>StringFunc</a:t>
            </a:r>
            <a:r>
              <a:rPr lang="tr-TR" altLang="ko-KR" b="0">
                <a:latin typeface="NewBaskervilleStd-Roman" charset="-94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both defined a method </a:t>
            </a:r>
            <a:r>
              <a:rPr lang="tr-TR" altLang="ko-KR">
                <a:latin typeface="NewBaskervilleStd-Bold" charset="-94"/>
              </a:rPr>
              <a:t>func( ) </a:t>
            </a:r>
          </a:p>
          <a:p>
            <a:pPr lvl="1"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took one parameter</a:t>
            </a:r>
          </a:p>
          <a:p>
            <a:pPr lvl="1"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returned a result. </a:t>
            </a:r>
          </a:p>
          <a:p>
            <a:pPr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In the first case, </a:t>
            </a:r>
          </a:p>
          <a:p>
            <a:pPr lvl="1"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type of the parameter and return type was </a:t>
            </a:r>
            <a:r>
              <a:rPr lang="tr-TR" altLang="ko-KR">
                <a:latin typeface="NewBaskervilleStd-Bold" charset="-94"/>
              </a:rPr>
              <a:t>int</a:t>
            </a:r>
            <a:r>
              <a:rPr lang="tr-TR" altLang="ko-KR" b="0">
                <a:latin typeface="NewBaskervilleStd-Roman" charset="-94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In the second case, </a:t>
            </a:r>
          </a:p>
          <a:p>
            <a:pPr lvl="1"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the parameter and return type was </a:t>
            </a:r>
            <a:r>
              <a:rPr lang="tr-TR" altLang="ko-KR">
                <a:latin typeface="NewBaskervilleStd-Bold" charset="-94"/>
              </a:rPr>
              <a:t>String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90EB8-8542-4F01-8315-11B41EF87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9BC5-E02C-4E19-AD3A-478FA6DCE13C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id="{9BDA8AF1-4B94-4893-9EF6-D7FDCA597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generic interface SomeFunc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id="{22ADD1AC-1AE2-4419-A07F-7068F4157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// Use a generic functional interface with lambda expressions.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// A generic functional interface.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interface SomeFunc&lt;T&gt;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T func(T 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77CA4-B848-4FFD-84AD-0C58474E6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1FE40-6216-4FAF-935B-EC226229B28D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id="{76D2143A-00F1-413D-AFB3-24562E1CB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class GenericFunctionalInterfaceDemo</a:t>
            </a:r>
          </a:p>
        </p:txBody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id="{F8E70FF5-B8EC-4356-B5F2-F4F8796FE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class GenericFunctionalInterfaceDemo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Use a String-based version of SomeFunc.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SomeFunc&lt;String&gt; reverse = (str) -&gt;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String result = "";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for(i = str.length()-1; i &gt;= 0; i--)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result += str.charAt(i);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return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};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System.out.println("Lambda reversed is 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reverse.func("Lambda"));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System.out.println("Expression reversed is 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reverse.func("Expression"));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A9082-B784-426F-90C2-01B38440D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6166F-6E3B-4381-98A5-10787113E19D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1609730" name="Rectangle 2">
            <a:extLst>
              <a:ext uri="{FF2B5EF4-FFF2-40B4-BE49-F238E27FC236}">
                <a16:creationId xmlns:a16="http://schemas.microsoft.com/office/drawing/2014/main" id="{32D43C76-AF54-4900-8D43-CCAFD7ADE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class GenericFunctionalInterfaceDemo (cont.)</a:t>
            </a:r>
          </a:p>
        </p:txBody>
      </p:sp>
      <p:sp>
        <p:nvSpPr>
          <p:cNvPr id="1609731" name="Rectangle 3">
            <a:extLst>
              <a:ext uri="{FF2B5EF4-FFF2-40B4-BE49-F238E27FC236}">
                <a16:creationId xmlns:a16="http://schemas.microsoft.com/office/drawing/2014/main" id="{56D0F49F-C87B-4DB6-8949-9E459E235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Now, use an Integer-based version of SomeFunc.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SomeFunc&lt;Integer&gt; factorial = (n) -&gt;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int result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for(int i=1; i &lt;=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result = i *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return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};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System.out.println("The factoral of 3 is " +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factorial.func(3));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System.out.println("The factoral of 5 is " +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factorial.func(5));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37ADC-B3F5-411A-9D4F-5A16271EE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5E5B8-A26E-4DBF-866C-00F457245182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1610754" name="Rectangle 2">
            <a:extLst>
              <a:ext uri="{FF2B5EF4-FFF2-40B4-BE49-F238E27FC236}">
                <a16:creationId xmlns:a16="http://schemas.microsoft.com/office/drawing/2014/main" id="{255D8771-E205-4926-A8C0-4A47F701C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Output</a:t>
            </a:r>
          </a:p>
        </p:txBody>
      </p:sp>
      <p:sp>
        <p:nvSpPr>
          <p:cNvPr id="1610755" name="Rectangle 3">
            <a:extLst>
              <a:ext uri="{FF2B5EF4-FFF2-40B4-BE49-F238E27FC236}">
                <a16:creationId xmlns:a16="http://schemas.microsoft.com/office/drawing/2014/main" id="{1BCAF959-0A94-4438-A4D4-A13D92E0A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Lambda reversed is adbmaL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Expression reversed is noisserpxE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The factoral of 3 is 6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The factoral of 5 is 120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Review: </a:t>
            </a:r>
            <a:r>
              <a:rPr lang="ko-KR" altLang="en-US" dirty="0"/>
              <a:t>추상 클래스와 인터페이스 비교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유사점</a:t>
            </a:r>
            <a:endParaRPr lang="en-US" altLang="ko-KR" dirty="0"/>
          </a:p>
          <a:p>
            <a:pPr lvl="1"/>
            <a:r>
              <a:rPr lang="ko-KR" altLang="en-US" dirty="0"/>
              <a:t>객체를 생성할 수 없고</a:t>
            </a:r>
            <a:r>
              <a:rPr lang="en-US" altLang="ko-KR" dirty="0"/>
              <a:t>, </a:t>
            </a:r>
            <a:r>
              <a:rPr lang="ko-KR" altLang="en-US" dirty="0"/>
              <a:t>상속을 위한 슈퍼 클래스로만 사용</a:t>
            </a:r>
            <a:endParaRPr lang="en-US" altLang="ko-KR" dirty="0"/>
          </a:p>
          <a:p>
            <a:pPr lvl="1"/>
            <a:r>
              <a:rPr lang="ko-KR" altLang="en-US" dirty="0"/>
              <a:t>클래스의 </a:t>
            </a:r>
            <a:r>
              <a:rPr lang="ko-KR" altLang="en-US" dirty="0" err="1"/>
              <a:t>다형성을</a:t>
            </a:r>
            <a:r>
              <a:rPr lang="ko-KR" altLang="en-US" dirty="0"/>
              <a:t> 실현하기 위한 목적</a:t>
            </a:r>
            <a:endParaRPr lang="en-US" altLang="ko-KR" dirty="0"/>
          </a:p>
          <a:p>
            <a:r>
              <a:rPr lang="ko-KR" altLang="en-US" dirty="0"/>
              <a:t>다른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2" y="3212976"/>
            <a:ext cx="7046595" cy="34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2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1A028-91B9-4578-9A82-D4AFE66B57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0091B-1F7F-4881-B05A-C85DDF3E4B16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1611778" name="Rectangle 2">
            <a:extLst>
              <a:ext uri="{FF2B5EF4-FFF2-40B4-BE49-F238E27FC236}">
                <a16:creationId xmlns:a16="http://schemas.microsoft.com/office/drawing/2014/main" id="{096FEEB8-5E21-4A6E-92B0-3A2CCEEA2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Passing Lambda Expressions as Arguments</a:t>
            </a:r>
          </a:p>
        </p:txBody>
      </p:sp>
      <p:sp>
        <p:nvSpPr>
          <p:cNvPr id="1611779" name="Rectangle 3">
            <a:extLst>
              <a:ext uri="{FF2B5EF4-FFF2-40B4-BE49-F238E27FC236}">
                <a16:creationId xmlns:a16="http://schemas.microsoft.com/office/drawing/2014/main" id="{02841280-C27C-4B4B-B44B-87331F575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a lambda expression can be  passed as an argument</a:t>
            </a:r>
          </a:p>
          <a:p>
            <a:pPr lvl="1"/>
            <a:r>
              <a:rPr lang="tr-TR" altLang="ko-KR" b="0">
                <a:latin typeface="NewBaskervilleStd-Roman" charset="-94"/>
              </a:rPr>
              <a:t>a common use of lambdas</a:t>
            </a:r>
          </a:p>
          <a:p>
            <a:r>
              <a:rPr lang="tr-TR" altLang="ko-KR" b="0">
                <a:latin typeface="NewBaskervilleStd-Roman" charset="-94"/>
              </a:rPr>
              <a:t>the type of the parameter receiving the lambda expression argument must be of a functional interface type compatible with the lambda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C693F-935E-4759-9A5A-46E7481D5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C300-B515-418A-AE37-365C6CF1D1D4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1650690" name="Rectangle 2">
            <a:extLst>
              <a:ext uri="{FF2B5EF4-FFF2-40B4-BE49-F238E27FC236}">
                <a16:creationId xmlns:a16="http://schemas.microsoft.com/office/drawing/2014/main" id="{5C4542A0-21C1-413B-8BBF-9AB97AD83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</a:t>
            </a:r>
          </a:p>
        </p:txBody>
      </p:sp>
      <p:sp>
        <p:nvSpPr>
          <p:cNvPr id="1650691" name="Rectangle 3">
            <a:extLst>
              <a:ext uri="{FF2B5EF4-FFF2-40B4-BE49-F238E27FC236}">
                <a16:creationId xmlns:a16="http://schemas.microsoft.com/office/drawing/2014/main" id="{B273519C-D97A-4946-B3D9-8A4063F9C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ill</a:t>
            </a:r>
            <a:r>
              <a:rPr lang="en-US" altLang="ko-KR" b="0">
                <a:latin typeface="NewBaskervilleStd-Roman" charset="-94"/>
                <a:ea typeface="굴림" panose="020B0600000101010101" pitchFamily="50" charset="-127"/>
              </a:rPr>
              <a:t>ustrate</a:t>
            </a:r>
            <a:r>
              <a:rPr lang="tr-TR" altLang="ko-KR" b="0">
                <a:latin typeface="NewBaskervilleStd-Roman" charset="-94"/>
              </a:rPr>
              <a:t>s</a:t>
            </a:r>
            <a:r>
              <a:rPr lang="en-US" altLang="ko-KR" b="0">
                <a:latin typeface="NewBaskervilleStd-Roman" charset="-94"/>
                <a:ea typeface="굴림" panose="020B0600000101010101" pitchFamily="50" charset="-127"/>
              </a:rPr>
              <a:t> the use of lambda expressions as an argument to a method</a:t>
            </a:r>
            <a:endParaRPr lang="tr-TR" altLang="ko-KR" b="0">
              <a:latin typeface="NewBaskervilleStd-Roman" charset="-9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7C458-452B-460D-BFBE-881BB7DAF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09F56-1255-49E3-88DB-4736CD401DE9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1620994" name="Rectangle 2">
            <a:extLst>
              <a:ext uri="{FF2B5EF4-FFF2-40B4-BE49-F238E27FC236}">
                <a16:creationId xmlns:a16="http://schemas.microsoft.com/office/drawing/2014/main" id="{10DE22FF-06E2-4924-99D8-57CDFDE0C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ko-KR" sz="3200"/>
              <a:t>interface StringFunc, class LambdasAsArgumentsDemo</a:t>
            </a:r>
          </a:p>
        </p:txBody>
      </p:sp>
      <p:sp>
        <p:nvSpPr>
          <p:cNvPr id="1620995" name="Rectangle 3">
            <a:extLst>
              <a:ext uri="{FF2B5EF4-FFF2-40B4-BE49-F238E27FC236}">
                <a16:creationId xmlns:a16="http://schemas.microsoft.com/office/drawing/2014/main" id="{4F3CBCE2-1AC6-436F-867E-A341D5861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// Use lambda expressions as an argument to a method.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interface StringFunc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String func(String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class LambdasAsArgumentsDemo {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// This method has a functional interface</a:t>
            </a:r>
            <a:endParaRPr lang="tr-TR" altLang="ko-KR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//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as the type of</a:t>
            </a:r>
            <a:r>
              <a:rPr lang="tr-TR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its first parameter. </a:t>
            </a:r>
            <a:endParaRPr lang="tr-TR" altLang="ko-KR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//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Thus, it can be passed a reference to</a:t>
            </a:r>
            <a:r>
              <a:rPr lang="tr-TR" altLang="ko-KR" sz="160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//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any instance of that interface,</a:t>
            </a:r>
            <a:endParaRPr lang="tr-TR" altLang="ko-KR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//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including the instance created</a:t>
            </a:r>
            <a:r>
              <a:rPr lang="tr-TR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by a lambda expression.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// The second parameter specifies the string to operate 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static String stringOp(StringFunc sf, String 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  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return sf.func(s);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600">
                <a:latin typeface="Courier New" panose="02070309020205020404" pitchFamily="49" charset="0"/>
              </a:rPr>
              <a:t>   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  <a:endParaRPr lang="tr-TR" altLang="ko-KR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0907B-5358-429F-B798-888686B6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56BF4-E03B-4166-82E9-3A3405246DDC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1623042" name="Rectangle 2">
            <a:extLst>
              <a:ext uri="{FF2B5EF4-FFF2-40B4-BE49-F238E27FC236}">
                <a16:creationId xmlns:a16="http://schemas.microsoft.com/office/drawing/2014/main" id="{93D933AB-1725-4D75-BCEB-E6655A383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class LambdasAsArgumentsDemo (cont.)</a:t>
            </a:r>
          </a:p>
        </p:txBody>
      </p:sp>
      <p:sp>
        <p:nvSpPr>
          <p:cNvPr id="1623043" name="Rectangle 3">
            <a:extLst>
              <a:ext uri="{FF2B5EF4-FFF2-40B4-BE49-F238E27FC236}">
                <a16:creationId xmlns:a16="http://schemas.microsoft.com/office/drawing/2014/main" id="{573406A8-B419-4EC4-8E3C-470E94397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String inStr = "Lambdas add power to Java";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String outStr;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System.out.println("Here is input string: " +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   inStr);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Here, a simple expression lambda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that uppercases a string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is passed to stringOp( 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outStr = stringOp((str) -&gt; str.toUpperCase(),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  inStr);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System.out.println("The string in uppercase: " +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   outStr);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E856B-842A-4D4A-BA1B-B45C02E86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DC739-6A94-431A-AF0B-31657A6BD41D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1624066" name="Rectangle 2">
            <a:extLst>
              <a:ext uri="{FF2B5EF4-FFF2-40B4-BE49-F238E27FC236}">
                <a16:creationId xmlns:a16="http://schemas.microsoft.com/office/drawing/2014/main" id="{57DAED69-3DE2-4C36-A3B2-2FD3D496C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class LambdasAsArgumentsDemo (cont.)</a:t>
            </a:r>
          </a:p>
        </p:txBody>
      </p:sp>
      <p:sp>
        <p:nvSpPr>
          <p:cNvPr id="1624067" name="Rectangle 3">
            <a:extLst>
              <a:ext uri="{FF2B5EF4-FFF2-40B4-BE49-F238E27FC236}">
                <a16:creationId xmlns:a16="http://schemas.microsoft.com/office/drawing/2014/main" id="{F56127D4-536B-49E8-8ECC-41A5836FD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This passes a block lambda that removes spaces.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outStr = stringOp((str) -&gt;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String result = "";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for(i = 0; i &lt; str.length();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   if(str.charAt(i) != ' 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     result += str.charAt(i);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return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}, inStr);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System.out.println("The string with spaces removed: " + outStr);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0CD54-9751-40D4-A093-3978287CC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C4A70-A0EB-44C2-87C3-A54EA22CBBDC}" type="slidenum">
              <a:rPr lang="en-US" altLang="ko-KR"/>
              <a:pPr/>
              <a:t>75</a:t>
            </a:fld>
            <a:endParaRPr lang="en-US" altLang="ko-KR"/>
          </a:p>
        </p:txBody>
      </p:sp>
      <p:sp>
        <p:nvSpPr>
          <p:cNvPr id="1625090" name="Rectangle 2">
            <a:extLst>
              <a:ext uri="{FF2B5EF4-FFF2-40B4-BE49-F238E27FC236}">
                <a16:creationId xmlns:a16="http://schemas.microsoft.com/office/drawing/2014/main" id="{5C9F2F15-F858-449B-BEE4-DE1384D6D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class LambdasAsArgumentsDemo (cont.)</a:t>
            </a:r>
          </a:p>
        </p:txBody>
      </p:sp>
      <p:sp>
        <p:nvSpPr>
          <p:cNvPr id="1625091" name="Rectangle 3">
            <a:extLst>
              <a:ext uri="{FF2B5EF4-FFF2-40B4-BE49-F238E27FC236}">
                <a16:creationId xmlns:a16="http://schemas.microsoft.com/office/drawing/2014/main" id="{5040968E-5F40-48C5-B3E8-17D2689C2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Of course, it is also possible 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to pass a StringFunc instance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created by an earlier lambda expression. 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For example,</a:t>
            </a:r>
            <a:r>
              <a:rPr lang="tr-TR" altLang="ko-KR" sz="1800">
                <a:latin typeface="Courier New" panose="02070309020205020404" pitchFamily="49" charset="0"/>
              </a:rPr>
              <a:t>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after this declaration executes, 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reverse refers to a</a:t>
            </a:r>
            <a:r>
              <a:rPr lang="tr-TR" altLang="ko-KR" sz="1800">
                <a:latin typeface="Courier New" panose="02070309020205020404" pitchFamily="49" charset="0"/>
              </a:rPr>
              <a:t>n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instance of StringFunc.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StringFunc reverse = (str) -&gt;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String result = "";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for(i = str.length()-1; i &gt;= 0; i--)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result += str.charAt(i);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return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F4C72-9E06-4537-9513-324BC4F03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6362-30CC-4C46-865D-C87DE4326348}" type="slidenum">
              <a:rPr lang="en-US" altLang="ko-KR"/>
              <a:pPr/>
              <a:t>76</a:t>
            </a:fld>
            <a:endParaRPr lang="en-US" altLang="ko-KR"/>
          </a:p>
        </p:txBody>
      </p:sp>
      <p:sp>
        <p:nvSpPr>
          <p:cNvPr id="1626114" name="Rectangle 2">
            <a:extLst>
              <a:ext uri="{FF2B5EF4-FFF2-40B4-BE49-F238E27FC236}">
                <a16:creationId xmlns:a16="http://schemas.microsoft.com/office/drawing/2014/main" id="{8F99A8BE-6030-4E52-AF95-ACFAE9F8B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class LambdasAsArgumentsDemo (cont.)</a:t>
            </a:r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BDD4BC00-F351-48E0-B6AC-5AF94A97A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Now, reverse can be passed 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//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as the first parameter to stringOp()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since it refers to a StringFunc object.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System.out.println("The string reversed: 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       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stringOp(reverse, inStr));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D5AD41-6970-4B2B-A844-E94548DFF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63BC-135C-4256-BF08-7EA89B498651}" type="slidenum">
              <a:rPr lang="en-US" altLang="ko-KR"/>
              <a:pPr/>
              <a:t>77</a:t>
            </a:fld>
            <a:endParaRPr lang="en-US" altLang="ko-KR"/>
          </a:p>
        </p:txBody>
      </p:sp>
      <p:sp>
        <p:nvSpPr>
          <p:cNvPr id="1627138" name="Rectangle 2">
            <a:extLst>
              <a:ext uri="{FF2B5EF4-FFF2-40B4-BE49-F238E27FC236}">
                <a16:creationId xmlns:a16="http://schemas.microsoft.com/office/drawing/2014/main" id="{5E9C00D6-6850-436D-A4CA-FCDEE1DF7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Output</a:t>
            </a:r>
          </a:p>
        </p:txBody>
      </p:sp>
      <p:sp>
        <p:nvSpPr>
          <p:cNvPr id="1627139" name="Rectangle 3">
            <a:extLst>
              <a:ext uri="{FF2B5EF4-FFF2-40B4-BE49-F238E27FC236}">
                <a16:creationId xmlns:a16="http://schemas.microsoft.com/office/drawing/2014/main" id="{31AF9AC1-22DF-443A-8AD3-2B9BF7751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Here is input string: Lambdas add power to Java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The string in uppercase: LAMBDAS ADD POWER TO JAVA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The string with spaces removed: LambdasaddpowertoJava</a:t>
            </a:r>
          </a:p>
          <a:p>
            <a:pPr>
              <a:buFontTx/>
              <a:buNone/>
            </a:pPr>
            <a:r>
              <a:rPr lang="tr-TR" altLang="ko-KR" b="0">
                <a:latin typeface="CourierStd" charset="0"/>
              </a:rPr>
              <a:t>The string reversed: avaJ ot rewop dda sadbmaL</a:t>
            </a:r>
          </a:p>
          <a:p>
            <a:pPr>
              <a:buFontTx/>
              <a:buNone/>
            </a:pPr>
            <a:endParaRPr lang="tr-TR" altLang="ko-K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26DEB-7055-43E1-B556-B9313BA634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9BDB-470D-4AC8-867D-154D0217B37F}" type="slidenum">
              <a:rPr lang="en-US" altLang="ko-KR"/>
              <a:pPr/>
              <a:t>78</a:t>
            </a:fld>
            <a:endParaRPr lang="en-US" altLang="ko-KR"/>
          </a:p>
        </p:txBody>
      </p:sp>
      <p:sp>
        <p:nvSpPr>
          <p:cNvPr id="1628162" name="Rectangle 2">
            <a:extLst>
              <a:ext uri="{FF2B5EF4-FFF2-40B4-BE49-F238E27FC236}">
                <a16:creationId xmlns:a16="http://schemas.microsoft.com/office/drawing/2014/main" id="{440DD768-52FA-4D63-AF17-EBEDFE4AD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sz="3200"/>
              <a:t>Lambda Expressions and Variable Capture</a:t>
            </a:r>
          </a:p>
        </p:txBody>
      </p:sp>
      <p:sp>
        <p:nvSpPr>
          <p:cNvPr id="1628163" name="Rectangle 3">
            <a:extLst>
              <a:ext uri="{FF2B5EF4-FFF2-40B4-BE49-F238E27FC236}">
                <a16:creationId xmlns:a16="http://schemas.microsoft.com/office/drawing/2014/main" id="{DD8FEB4F-B518-480A-BAA2-5548D9F44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Variables defined by the enclosing scope of a lambda expression are accessible within the lambda expression. </a:t>
            </a:r>
          </a:p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For example, a lambda expression can use an instance or </a:t>
            </a:r>
            <a:r>
              <a:rPr lang="tr-TR" altLang="ko-KR" sz="2400">
                <a:latin typeface="NewBaskervilleStd-Bold" charset="-94"/>
              </a:rPr>
              <a:t>static </a:t>
            </a:r>
            <a:r>
              <a:rPr lang="tr-TR" altLang="ko-KR" sz="2400" b="0">
                <a:latin typeface="NewBaskervilleStd-Roman" charset="-94"/>
              </a:rPr>
              <a:t>variable defined by its enclosing class. </a:t>
            </a:r>
          </a:p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A lambda expression also has access to </a:t>
            </a:r>
            <a:r>
              <a:rPr lang="tr-TR" altLang="ko-KR" sz="2400">
                <a:latin typeface="NewBaskervilleStd-Bold" charset="-94"/>
              </a:rPr>
              <a:t>this </a:t>
            </a:r>
            <a:r>
              <a:rPr lang="tr-TR" altLang="ko-KR" sz="2400" b="0">
                <a:latin typeface="NewBaskervilleStd-Roman" charset="-94"/>
              </a:rPr>
              <a:t>(both explicitly and implicitly), </a:t>
            </a:r>
          </a:p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which refers to the invoking instance of the lambda expression’s enclosing class. </a:t>
            </a:r>
          </a:p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Thus, a lambda expression can obtain or set the value of an instance or </a:t>
            </a:r>
            <a:r>
              <a:rPr lang="tr-TR" altLang="ko-KR" sz="2400">
                <a:latin typeface="NewBaskervilleStd-Bold" charset="-94"/>
              </a:rPr>
              <a:t>static </a:t>
            </a:r>
            <a:r>
              <a:rPr lang="tr-TR" altLang="ko-KR" sz="2400" b="0">
                <a:latin typeface="NewBaskervilleStd-Roman" charset="-94"/>
              </a:rPr>
              <a:t>variable</a:t>
            </a:r>
          </a:p>
          <a:p>
            <a:pPr>
              <a:lnSpc>
                <a:spcPct val="90000"/>
              </a:lnSpc>
            </a:pPr>
            <a:r>
              <a:rPr lang="tr-TR" altLang="ko-KR" sz="2400" b="0">
                <a:latin typeface="NewBaskervilleStd-Roman" charset="-94"/>
              </a:rPr>
              <a:t>and call a method defined by its enclosing class.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BB2C81-4ADF-4E1D-9850-B2C306985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5041-A27F-4967-A4F1-AC0E86141B81}" type="slidenum">
              <a:rPr lang="en-US" altLang="ko-KR"/>
              <a:pPr/>
              <a:t>79</a:t>
            </a:fld>
            <a:endParaRPr lang="en-US" altLang="ko-KR"/>
          </a:p>
        </p:txBody>
      </p:sp>
      <p:sp>
        <p:nvSpPr>
          <p:cNvPr id="1629186" name="Rectangle 2">
            <a:extLst>
              <a:ext uri="{FF2B5EF4-FFF2-40B4-BE49-F238E27FC236}">
                <a16:creationId xmlns:a16="http://schemas.microsoft.com/office/drawing/2014/main" id="{39D5B2E6-45DD-4D64-9454-00464CEC3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ko-KR" sz="3200"/>
              <a:t>Lambda Expressions and Variable Capture (cont.)</a:t>
            </a:r>
          </a:p>
        </p:txBody>
      </p:sp>
      <p:sp>
        <p:nvSpPr>
          <p:cNvPr id="1629187" name="Rectangle 3">
            <a:extLst>
              <a:ext uri="{FF2B5EF4-FFF2-40B4-BE49-F238E27FC236}">
                <a16:creationId xmlns:a16="http://schemas.microsoft.com/office/drawing/2014/main" id="{746DB7E0-675C-4C52-A3D1-30D6159AF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local variables used in lambda expression  from its enclosing scope - </a:t>
            </a:r>
            <a:r>
              <a:rPr lang="tr-TR" altLang="ko-KR" b="0" i="1">
                <a:latin typeface="NewBaskervilleStd-Italic" charset="0"/>
              </a:rPr>
              <a:t>variable capture</a:t>
            </a:r>
            <a:r>
              <a:rPr lang="tr-TR" altLang="ko-KR" b="0">
                <a:latin typeface="NewBaskervilleStd-Roman" charset="-94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local variables - </a:t>
            </a:r>
            <a:r>
              <a:rPr lang="tr-TR" altLang="ko-KR" b="0" i="1">
                <a:latin typeface="NewBaskervilleStd-Italic" charset="0"/>
              </a:rPr>
              <a:t>effectively final</a:t>
            </a:r>
            <a:r>
              <a:rPr lang="tr-TR" altLang="ko-KR" b="0">
                <a:latin typeface="NewBaskervilleStd-Roman" charset="-94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whose value does not change after it is first assigned</a:t>
            </a:r>
          </a:p>
          <a:p>
            <a:pPr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no need to declare such a variable as </a:t>
            </a:r>
            <a:r>
              <a:rPr lang="tr-TR" altLang="ko-KR">
                <a:latin typeface="NewBaskervilleStd-Bold" charset="-94"/>
              </a:rPr>
              <a:t>final</a:t>
            </a:r>
            <a:r>
              <a:rPr lang="tr-TR" altLang="ko-KR" b="0">
                <a:latin typeface="NewBaskervilleStd-Roman" charset="-94"/>
              </a:rPr>
              <a:t>, although doing so would not be an error. </a:t>
            </a:r>
          </a:p>
          <a:p>
            <a:pPr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The </a:t>
            </a:r>
            <a:r>
              <a:rPr lang="tr-TR" altLang="ko-KR">
                <a:latin typeface="NewBaskervilleStd-Bold" charset="-94"/>
              </a:rPr>
              <a:t>this </a:t>
            </a:r>
            <a:r>
              <a:rPr lang="tr-TR" altLang="ko-KR" b="0">
                <a:latin typeface="NewBaskervilleStd-Roman" charset="-94"/>
              </a:rPr>
              <a:t>parameter of an enclosing scope is automatically effectively final</a:t>
            </a:r>
          </a:p>
          <a:p>
            <a:pPr>
              <a:lnSpc>
                <a:spcPct val="90000"/>
              </a:lnSpc>
            </a:pPr>
            <a:r>
              <a:rPr lang="tr-TR" altLang="ko-KR" b="0">
                <a:latin typeface="NewBaskervilleStd-Roman" charset="-94"/>
              </a:rPr>
              <a:t>and lambda expressions do not have a </a:t>
            </a:r>
            <a:r>
              <a:rPr lang="tr-TR" altLang="ko-KR">
                <a:latin typeface="NewBaskervilleStd-Bold" charset="-94"/>
              </a:rPr>
              <a:t>this </a:t>
            </a:r>
            <a:r>
              <a:rPr lang="tr-TR" altLang="ko-KR" b="0">
                <a:latin typeface="NewBaskervilleStd-Roman" charset="-94"/>
              </a:rPr>
              <a:t>of their 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중간 점검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518" y="1690128"/>
            <a:ext cx="7148572" cy="173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70964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64164-6E9B-459D-9F4F-834467BF9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439B0-1039-44B3-8783-DBD5FE2CD5EC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1630210" name="Rectangle 2">
            <a:extLst>
              <a:ext uri="{FF2B5EF4-FFF2-40B4-BE49-F238E27FC236}">
                <a16:creationId xmlns:a16="http://schemas.microsoft.com/office/drawing/2014/main" id="{14B52CAB-EB92-4EBF-9480-4D5AC9FA7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Example</a:t>
            </a:r>
          </a:p>
        </p:txBody>
      </p:sp>
      <p:sp>
        <p:nvSpPr>
          <p:cNvPr id="1630211" name="Rectangle 3">
            <a:extLst>
              <a:ext uri="{FF2B5EF4-FFF2-40B4-BE49-F238E27FC236}">
                <a16:creationId xmlns:a16="http://schemas.microsoft.com/office/drawing/2014/main" id="{46FFFBA2-FD7C-4697-B8BB-3F57F3811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the difference between effectively final and mutable local variables</a:t>
            </a:r>
          </a:p>
          <a:p>
            <a:pPr>
              <a:buFontTx/>
              <a:buNone/>
            </a:pPr>
            <a:endParaRPr lang="tr-TR" altLang="ko-KR" b="0">
              <a:latin typeface="CourierStd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994ED-7332-4A2A-B6A3-07540A689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AD41B-7290-4668-B24D-49156E5E0A43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1631234" name="Rectangle 2">
            <a:extLst>
              <a:ext uri="{FF2B5EF4-FFF2-40B4-BE49-F238E27FC236}">
                <a16:creationId xmlns:a16="http://schemas.microsoft.com/office/drawing/2014/main" id="{5F9A33A3-12A9-4ED5-9D14-3159CDD2C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interface MyFunc, class VarCapture</a:t>
            </a:r>
          </a:p>
        </p:txBody>
      </p:sp>
      <p:sp>
        <p:nvSpPr>
          <p:cNvPr id="1631235" name="Rectangle 3">
            <a:extLst>
              <a:ext uri="{FF2B5EF4-FFF2-40B4-BE49-F238E27FC236}">
                <a16:creationId xmlns:a16="http://schemas.microsoft.com/office/drawing/2014/main" id="{53AD4893-07CD-486D-819E-33270FF41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An example of capturing a local variable from the enclosing scope.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interface MyFunc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int func(int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class VarCapture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public static void main(String args[])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A local variable that can be captured.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int num = 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MyFunc myLambda = (n) -&gt;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This use of num is OK. It does not modify num.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int v = num + n;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2F29D-5B80-4F3C-A510-041E11C64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20-96D8-4A5C-8A98-7CEFC60BC735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1632258" name="Rectangle 2">
            <a:extLst>
              <a:ext uri="{FF2B5EF4-FFF2-40B4-BE49-F238E27FC236}">
                <a16:creationId xmlns:a16="http://schemas.microsoft.com/office/drawing/2014/main" id="{F81E2E07-2AEC-43C5-89DA-36FE479EE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class VarCapture (cont.)</a:t>
            </a:r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09328548-0E3E-48B3-A02B-54274BF44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However, the following is illegal because it attempts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to modify the value of num.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num++;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return v;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};</a:t>
            </a:r>
            <a:endParaRPr lang="tr-TR" altLang="ko-KR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The following line would also cause an error, because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it would remove the effectively final status from num.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// num = 9;</a:t>
            </a:r>
          </a:p>
          <a:p>
            <a:pPr>
              <a:buFontTx/>
              <a:buNone/>
            </a:pPr>
            <a:r>
              <a:rPr lang="tr-TR" altLang="ko-KR" sz="1800">
                <a:latin typeface="Courier New" panose="02070309020205020404" pitchFamily="49" charset="0"/>
              </a:rPr>
              <a:t>   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  <a:r>
              <a:rPr lang="tr-TR" altLang="ko-KR" sz="1800">
                <a:latin typeface="Courier New" panose="02070309020205020404" pitchFamily="49" charset="0"/>
              </a:rPr>
              <a:t> // end main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  <a:r>
              <a:rPr lang="tr-TR" altLang="ko-KR" sz="1800">
                <a:latin typeface="Courier New" panose="02070309020205020404" pitchFamily="49" charset="0"/>
              </a:rPr>
              <a:t> // end class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4C1363-CDB1-4118-98F4-ED851CB30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3BE9-6FCE-4B6A-AF1E-90278EAB3A71}" type="slidenum">
              <a:rPr lang="en-US" altLang="ko-KR"/>
              <a:pPr/>
              <a:t>83</a:t>
            </a:fld>
            <a:endParaRPr lang="en-US" altLang="ko-KR"/>
          </a:p>
        </p:txBody>
      </p:sp>
      <p:sp>
        <p:nvSpPr>
          <p:cNvPr id="1633282" name="Rectangle 2">
            <a:extLst>
              <a:ext uri="{FF2B5EF4-FFF2-40B4-BE49-F238E27FC236}">
                <a16:creationId xmlns:a16="http://schemas.microsoft.com/office/drawing/2014/main" id="{3EECAF41-46E7-45B3-8E13-363FA4963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Explanations</a:t>
            </a:r>
          </a:p>
        </p:txBody>
      </p:sp>
      <p:sp>
        <p:nvSpPr>
          <p:cNvPr id="1633283" name="Rectangle 3">
            <a:extLst>
              <a:ext uri="{FF2B5EF4-FFF2-40B4-BE49-F238E27FC236}">
                <a16:creationId xmlns:a16="http://schemas.microsoft.com/office/drawing/2014/main" id="{6E93D2E5-CE3F-4FCF-B298-D14D509E2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As the comments indicate, </a:t>
            </a:r>
            <a:r>
              <a:rPr lang="tr-TR" altLang="ko-KR">
                <a:latin typeface="NewBaskervilleStd-Bold" charset="-94"/>
              </a:rPr>
              <a:t>num </a:t>
            </a:r>
            <a:r>
              <a:rPr lang="tr-TR" altLang="ko-KR" b="0">
                <a:latin typeface="NewBaskervilleStd-Roman" charset="-94"/>
              </a:rPr>
              <a:t>is effectively final and can, therefore, be used inside</a:t>
            </a:r>
          </a:p>
          <a:p>
            <a:r>
              <a:rPr lang="tr-TR" altLang="ko-KR">
                <a:latin typeface="NewBaskervilleStd-Bold" charset="-94"/>
              </a:rPr>
              <a:t>myLambda</a:t>
            </a:r>
            <a:r>
              <a:rPr lang="tr-TR" altLang="ko-KR" b="0">
                <a:latin typeface="NewBaskervilleStd-Roman" charset="-94"/>
              </a:rPr>
              <a:t>. </a:t>
            </a:r>
          </a:p>
          <a:p>
            <a:r>
              <a:rPr lang="tr-TR" altLang="ko-KR" b="0">
                <a:latin typeface="NewBaskervilleStd-Roman" charset="-94"/>
              </a:rPr>
              <a:t>However, if </a:t>
            </a:r>
            <a:r>
              <a:rPr lang="tr-TR" altLang="ko-KR">
                <a:latin typeface="NewBaskervilleStd-Bold" charset="-94"/>
              </a:rPr>
              <a:t>num </a:t>
            </a:r>
            <a:r>
              <a:rPr lang="tr-TR" altLang="ko-KR" b="0">
                <a:latin typeface="NewBaskervilleStd-Roman" charset="-94"/>
              </a:rPr>
              <a:t>were to be modified, either inside the lambda or outside of it,</a:t>
            </a:r>
          </a:p>
          <a:p>
            <a:r>
              <a:rPr lang="tr-TR" altLang="ko-KR">
                <a:latin typeface="NewBaskervilleStd-Bold" charset="-94"/>
              </a:rPr>
              <a:t>num </a:t>
            </a:r>
            <a:r>
              <a:rPr lang="tr-TR" altLang="ko-KR" b="0">
                <a:latin typeface="NewBaskervilleStd-Roman" charset="-94"/>
              </a:rPr>
              <a:t>would lose its effectively final status. </a:t>
            </a:r>
          </a:p>
          <a:p>
            <a:r>
              <a:rPr lang="tr-TR" altLang="ko-KR" b="0">
                <a:latin typeface="NewBaskervilleStd-Roman" charset="-94"/>
              </a:rPr>
              <a:t>This would cause an error, and the program would not compile.</a:t>
            </a:r>
          </a:p>
          <a:p>
            <a:endParaRPr lang="tr-TR" altLang="ko-KR" b="0">
              <a:latin typeface="NewBaskervilleStd-Roman" charset="-9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DF5BD-A4FE-4F49-9F32-B2CDA359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5AB6-2D7B-41C6-8074-B7687EB68E08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1634306" name="Rectangle 2">
            <a:extLst>
              <a:ext uri="{FF2B5EF4-FFF2-40B4-BE49-F238E27FC236}">
                <a16:creationId xmlns:a16="http://schemas.microsoft.com/office/drawing/2014/main" id="{A25E4662-3F4E-4A82-A5AB-B18056AD3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/>
              <a:t>Explanations (cont.)</a:t>
            </a:r>
          </a:p>
        </p:txBody>
      </p:sp>
      <p:sp>
        <p:nvSpPr>
          <p:cNvPr id="1634307" name="Rectangle 3">
            <a:extLst>
              <a:ext uri="{FF2B5EF4-FFF2-40B4-BE49-F238E27FC236}">
                <a16:creationId xmlns:a16="http://schemas.microsoft.com/office/drawing/2014/main" id="{CC93E7FE-2917-45BB-909C-FD6614732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ko-KR" b="0">
                <a:latin typeface="NewBaskervilleStd-Roman" charset="-94"/>
              </a:rPr>
              <a:t>a lambda expression can use and modify an instance variable from its invoking class. </a:t>
            </a:r>
          </a:p>
          <a:p>
            <a:r>
              <a:rPr lang="tr-TR" altLang="ko-KR" b="0">
                <a:latin typeface="NewBaskervilleStd-Roman" charset="-94"/>
              </a:rPr>
              <a:t>It just can’t use a local variable of its enclosing scope unless that variable is effectively final.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AA79-0606-46B7-BC33-E29491E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59D9B3"/>
                </a:solidFill>
                <a:latin typeface="Arial"/>
              </a:rPr>
              <a:t>SUMMARY: Lambda Expressions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D5C707A6-3329-4071-86C7-640310F4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79296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Lambda expression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anonymous method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shorthand notation for implementing a functional interface.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type of a lambda is the type of the functional interface that the lambda implements.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Can be used anywhere functional interfaces are expected. </a:t>
            </a: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2A39439B-48B6-4526-A868-8D7E3B0F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5698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BC48-9A66-4180-A91C-CF292194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59D9B3"/>
                </a:solidFill>
                <a:latin typeface="Arial"/>
              </a:rPr>
              <a:t>SUMMARY: 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Lambda Expressions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96C7B920-31F0-4C3E-BC0C-CBF5A2A8A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 consists of a parameter list followed by the arrow token and a body, as 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100" i="1" dirty="0" err="1">
                <a:solidFill>
                  <a:srgbClr val="FF0000"/>
                </a:solidFill>
                <a:latin typeface="AGaramond" pitchFamily="18" charset="0"/>
              </a:rPr>
              <a:t>parameterList</a:t>
            </a:r>
            <a:r>
              <a:rPr lang="en-US" altLang="en-US" sz="2100" dirty="0">
                <a:solidFill>
                  <a:srgbClr val="FF0000"/>
                </a:solidFill>
                <a:latin typeface="Times New Roman" panose="02020603050405020304" pitchFamily="18" charset="0"/>
              </a:rPr>
              <a:t>) -&gt; {</a:t>
            </a:r>
            <a:r>
              <a:rPr lang="en-US" altLang="en-US" sz="2100" i="1" dirty="0">
                <a:solidFill>
                  <a:srgbClr val="FF0000"/>
                </a:solidFill>
                <a:latin typeface="AGaramond" pitchFamily="18" charset="0"/>
              </a:rPr>
              <a:t>statements</a:t>
            </a:r>
            <a:r>
              <a:rPr lang="en-US" altLang="en-US" sz="2100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the following lambda receives two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returns their sum: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x, </a:t>
            </a:r>
            <a:r>
              <a:rPr lang="en-US" altLang="en-US" sz="21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y) -&gt; {</a:t>
            </a:r>
            <a:r>
              <a:rPr lang="en-US" altLang="en-US" sz="21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x + y;}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lambda’s body is a statement block that may contain one or more statements enclosed in curly braces.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lambda’s parameter types may be omitted, as in: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(x, y) -&gt; {</a:t>
            </a:r>
            <a:r>
              <a:rPr lang="es-ES" altLang="en-US" sz="21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s-E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x + y;}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in which case, the parameter and return types are determined by the lambda’s context.</a:t>
            </a:r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B9B162A7-F038-4001-9C8F-DBB47980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552819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4C14-4107-4B4B-BD07-219B7A4F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59D9B3"/>
                </a:solidFill>
                <a:latin typeface="Arial"/>
              </a:rPr>
              <a:t>SUMMARY: Lambda Expressions (Cont.)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F869F8BF-D313-439F-957B-7CC164174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 lambda with a one-expression body can be written as:</a:t>
            </a: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(x, y) -&gt; x + y</a:t>
            </a: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expression’s value is implicitly returned. </a:t>
            </a:r>
          </a:p>
          <a:p>
            <a:pPr eaLnBrk="1" hangingPunct="1"/>
            <a:r>
              <a:rPr lang="en-US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When the parameter list contains only one parameter, the parentheses may be omitted, as in:</a:t>
            </a: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value -&gt; System.out.printf(</a:t>
            </a:r>
            <a:r>
              <a:rPr lang="en-US" altLang="en-US" sz="2100">
                <a:solidFill>
                  <a:srgbClr val="128AFF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, value)</a:t>
            </a:r>
          </a:p>
          <a:p>
            <a:pPr eaLnBrk="1" hangingPunct="1"/>
            <a:r>
              <a:rPr lang="en-US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 lambda with an empty parameter list is defined with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to the left of the arrow token (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-&gt;</a:t>
            </a:r>
            <a:r>
              <a:rPr lang="en-US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), as in:</a:t>
            </a: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() -&gt; System.out.println(</a:t>
            </a:r>
            <a:r>
              <a:rPr lang="en-US" altLang="en-US" sz="2100">
                <a:solidFill>
                  <a:srgbClr val="128AFF"/>
                </a:solidFill>
                <a:latin typeface="Lucida Console" panose="020B0609040504020204" pitchFamily="49" charset="0"/>
              </a:rPr>
              <a:t>"Welcome to lambdas!"</a:t>
            </a:r>
            <a:r>
              <a: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There are also specialized shorthand forms of lambdas that are known as method references.</a:t>
            </a:r>
          </a:p>
        </p:txBody>
      </p:sp>
      <p:sp>
        <p:nvSpPr>
          <p:cNvPr id="24580" name="Footer Placeholder 3">
            <a:extLst>
              <a:ext uri="{FF2B5EF4-FFF2-40B4-BE49-F238E27FC236}">
                <a16:creationId xmlns:a16="http://schemas.microsoft.com/office/drawing/2014/main" id="{F191CC15-C571-4151-9E4E-57A30B7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53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Inner Class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59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3266</TotalTime>
  <Words>4423</Words>
  <Application>Microsoft Office PowerPoint</Application>
  <PresentationFormat>화면 슬라이드 쇼(4:3)</PresentationFormat>
  <Paragraphs>666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100" baseType="lpstr">
      <vt:lpstr>AGaramond</vt:lpstr>
      <vt:lpstr>CourierStd</vt:lpstr>
      <vt:lpstr>DINMittelEFOP-Bold</vt:lpstr>
      <vt:lpstr>NewBaskervilleStd-Bold</vt:lpstr>
      <vt:lpstr>NewBaskervilleStd-Italic</vt:lpstr>
      <vt:lpstr>NewBaskervilleStd-Roman</vt:lpstr>
      <vt:lpstr>맑은 고딕</vt:lpstr>
      <vt:lpstr>Arial</vt:lpstr>
      <vt:lpstr>Courier New</vt:lpstr>
      <vt:lpstr>Lucida Console</vt:lpstr>
      <vt:lpstr>Lucida Sans Unicode</vt:lpstr>
      <vt:lpstr>Times New Roman</vt:lpstr>
      <vt:lpstr>투명도</vt:lpstr>
      <vt:lpstr>(Intermediate) Java Programming  </vt:lpstr>
      <vt:lpstr>Review: 추상 메소드와 추상 클래스</vt:lpstr>
      <vt:lpstr>Review: 추상 클래스의 용도</vt:lpstr>
      <vt:lpstr>Review: 인터페이스</vt:lpstr>
      <vt:lpstr>Review: 자바 인터페이스 예제</vt:lpstr>
      <vt:lpstr>Review: 인터페이스의 전체적인 특징</vt:lpstr>
      <vt:lpstr>Review: 추상 클래스와 인터페이스 비교</vt:lpstr>
      <vt:lpstr>중간 점검</vt:lpstr>
      <vt:lpstr>JAVA: Inner Class</vt:lpstr>
      <vt:lpstr>내부 클래스</vt:lpstr>
      <vt:lpstr>왜 내부 클래스를 사용하는가?</vt:lpstr>
      <vt:lpstr>예제</vt:lpstr>
      <vt:lpstr>예제</vt:lpstr>
      <vt:lpstr>중간 점검 </vt:lpstr>
      <vt:lpstr>JAVA: Anonymous Class</vt:lpstr>
      <vt:lpstr>무명 클래스</vt:lpstr>
      <vt:lpstr>무명 클래스의 예</vt:lpstr>
      <vt:lpstr>예제</vt:lpstr>
      <vt:lpstr>중간 점검 </vt:lpstr>
      <vt:lpstr>JAVA: Optional: Lambda Expressions </vt:lpstr>
      <vt:lpstr>Outline</vt:lpstr>
      <vt:lpstr>Introducing Lambda Expressions</vt:lpstr>
      <vt:lpstr>Introducing Lambda Expressions (cont.)</vt:lpstr>
      <vt:lpstr>Lambda Expression Fundamentals</vt:lpstr>
      <vt:lpstr>Examples</vt:lpstr>
      <vt:lpstr>Examples (cont.)</vt:lpstr>
      <vt:lpstr>Examples (cont.)</vt:lpstr>
      <vt:lpstr>Functional Interfaces</vt:lpstr>
      <vt:lpstr>Functional Interfaces (cont.)</vt:lpstr>
      <vt:lpstr>Functional Interfaces (cont.)</vt:lpstr>
      <vt:lpstr>Functional Interfaces (cont.)</vt:lpstr>
      <vt:lpstr>Functional Interfaces (cont.)</vt:lpstr>
      <vt:lpstr>Functional Interfaces (cont.)</vt:lpstr>
      <vt:lpstr>Some Lambda Expression Examples</vt:lpstr>
      <vt:lpstr>Example</vt:lpstr>
      <vt:lpstr>interface MyNumber, class LambdaDemo</vt:lpstr>
      <vt:lpstr>class LambdaDemo</vt:lpstr>
      <vt:lpstr>class LambdaDema (cont.)</vt:lpstr>
      <vt:lpstr>Output</vt:lpstr>
      <vt:lpstr>Example: parameter with a lambda expression</vt:lpstr>
      <vt:lpstr>interface NumericTest, class LambdaDemo2</vt:lpstr>
      <vt:lpstr>class LambdaDemo2 (cont.)</vt:lpstr>
      <vt:lpstr>Output</vt:lpstr>
      <vt:lpstr>Explanations</vt:lpstr>
      <vt:lpstr>Explanations (cont.)</vt:lpstr>
      <vt:lpstr>Explanations (cont.)</vt:lpstr>
      <vt:lpstr>Example: a lambda expression with two parameters</vt:lpstr>
      <vt:lpstr>interface NumericalTest2, class LambdaDemo3</vt:lpstr>
      <vt:lpstr>Output</vt:lpstr>
      <vt:lpstr>An important point</vt:lpstr>
      <vt:lpstr>Block Lambda Expressions</vt:lpstr>
      <vt:lpstr>Block Lambda Expressions (cont.)</vt:lpstr>
      <vt:lpstr>Note that</vt:lpstr>
      <vt:lpstr>Example</vt:lpstr>
      <vt:lpstr>interface NumericFunc, class BlockLambdaDemo</vt:lpstr>
      <vt:lpstr>class BlockLambdaDemo</vt:lpstr>
      <vt:lpstr>Output</vt:lpstr>
      <vt:lpstr>Exdplanations</vt:lpstr>
      <vt:lpstr>Example</vt:lpstr>
      <vt:lpstr>interface NumericFunc, class BlockLambdaDemo</vt:lpstr>
      <vt:lpstr>class BlockLambdaDemo</vt:lpstr>
      <vt:lpstr>class BlockLambdaDemo</vt:lpstr>
      <vt:lpstr>Output</vt:lpstr>
      <vt:lpstr>Generic Functional Interfaces</vt:lpstr>
      <vt:lpstr>Example</vt:lpstr>
      <vt:lpstr>generic interface SomeFunc</vt:lpstr>
      <vt:lpstr>class GenericFunctionalInterfaceDemo</vt:lpstr>
      <vt:lpstr>class GenericFunctionalInterfaceDemo (cont.)</vt:lpstr>
      <vt:lpstr>Output</vt:lpstr>
      <vt:lpstr>Passing Lambda Expressions as Arguments</vt:lpstr>
      <vt:lpstr>Example</vt:lpstr>
      <vt:lpstr>interface StringFunc, class LambdasAsArgumentsDemo</vt:lpstr>
      <vt:lpstr>class LambdasAsArgumentsDemo (cont.)</vt:lpstr>
      <vt:lpstr>class LambdasAsArgumentsDemo (cont.)</vt:lpstr>
      <vt:lpstr>class LambdasAsArgumentsDemo (cont.)</vt:lpstr>
      <vt:lpstr>class LambdasAsArgumentsDemo (cont.)</vt:lpstr>
      <vt:lpstr>Output</vt:lpstr>
      <vt:lpstr>Lambda Expressions and Variable Capture</vt:lpstr>
      <vt:lpstr>Lambda Expressions and Variable Capture (cont.)</vt:lpstr>
      <vt:lpstr>Example</vt:lpstr>
      <vt:lpstr>interface MyFunc, class VarCapture</vt:lpstr>
      <vt:lpstr>class VarCapture (cont.)</vt:lpstr>
      <vt:lpstr>Explanations</vt:lpstr>
      <vt:lpstr>Explanations (cont.)</vt:lpstr>
      <vt:lpstr>SUMMARY: Lambda Expressions</vt:lpstr>
      <vt:lpstr>SUMMARY: Lambda Expressions (Cont.)</vt:lpstr>
      <vt:lpstr>SUMMARY: Lambda Expressions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PARK SANG IL</cp:lastModifiedBy>
  <cp:revision>94</cp:revision>
  <dcterms:created xsi:type="dcterms:W3CDTF">2015-09-01T01:16:03Z</dcterms:created>
  <dcterms:modified xsi:type="dcterms:W3CDTF">2020-09-28T11:50:29Z</dcterms:modified>
</cp:coreProperties>
</file>