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1051" r:id="rId3"/>
    <p:sldId id="1052" r:id="rId4"/>
    <p:sldId id="1053" r:id="rId5"/>
    <p:sldId id="1054" r:id="rId6"/>
    <p:sldId id="1055" r:id="rId7"/>
    <p:sldId id="1056" r:id="rId8"/>
    <p:sldId id="1057" r:id="rId9"/>
    <p:sldId id="1058" r:id="rId10"/>
    <p:sldId id="1059" r:id="rId11"/>
    <p:sldId id="1060" r:id="rId12"/>
    <p:sldId id="1061" r:id="rId13"/>
    <p:sldId id="1062" r:id="rId14"/>
    <p:sldId id="1063" r:id="rId15"/>
    <p:sldId id="1064" r:id="rId16"/>
    <p:sldId id="1065" r:id="rId17"/>
    <p:sldId id="1066" r:id="rId18"/>
    <p:sldId id="1067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1076" r:id="rId27"/>
    <p:sldId id="1077" r:id="rId28"/>
    <p:sldId id="1078" r:id="rId29"/>
    <p:sldId id="1079" r:id="rId30"/>
    <p:sldId id="1080" r:id="rId31"/>
    <p:sldId id="1081" r:id="rId32"/>
    <p:sldId id="1082" r:id="rId33"/>
    <p:sldId id="1083" r:id="rId34"/>
    <p:sldId id="1084" r:id="rId35"/>
    <p:sldId id="1085" r:id="rId36"/>
    <p:sldId id="1086" r:id="rId37"/>
    <p:sldId id="1087" r:id="rId38"/>
    <p:sldId id="1088" r:id="rId39"/>
    <p:sldId id="108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11. Exceptional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  <a:br>
              <a:rPr lang="en-US" altLang="ko-KR" dirty="0"/>
            </a:br>
            <a:r>
              <a:rPr lang="en-US" altLang="ko-KR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  <a:r>
              <a:rPr lang="en-US" altLang="ko-KR" sz="3600"/>
              <a:t>#2</a:t>
            </a:r>
            <a:r>
              <a:rPr lang="ko-KR" altLang="en-US" sz="3600"/>
              <a:t> </a:t>
            </a:r>
          </a:p>
        </p:txBody>
      </p:sp>
      <p:sp>
        <p:nvSpPr>
          <p:cNvPr id="11267" name="TextBox 9"/>
          <p:cNvSpPr txBox="1">
            <a:spLocks noChangeArrowheads="1"/>
          </p:cNvSpPr>
          <p:nvPr/>
        </p:nvSpPr>
        <p:spPr bwMode="auto">
          <a:xfrm>
            <a:off x="1963738" y="4743450"/>
            <a:ext cx="6465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1 2 3 4 5 </a:t>
            </a:r>
            <a:r>
              <a:rPr lang="ko-KR" altLang="en-US" sz="1400">
                <a:solidFill>
                  <a:schemeClr val="bg1"/>
                </a:solidFill>
              </a:rPr>
              <a:t>인덱스 </a:t>
            </a:r>
            <a:r>
              <a:rPr lang="en-US" altLang="ko-KR" sz="1400">
                <a:solidFill>
                  <a:schemeClr val="bg1"/>
                </a:solidFill>
              </a:rPr>
              <a:t>5</a:t>
            </a:r>
            <a:r>
              <a:rPr lang="ko-KR" altLang="en-US" sz="1400">
                <a:solidFill>
                  <a:schemeClr val="bg1"/>
                </a:solidFill>
              </a:rPr>
              <a:t>는 사용할 수 없네요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1268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25575"/>
            <a:ext cx="7119938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0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finally </a:t>
            </a:r>
            <a:r>
              <a:rPr lang="ko-KR" altLang="en-US" sz="3600"/>
              <a:t>블록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오류가 발생하였건 발생하지 않았건 항상 실행되어야 하는 코드는 </a:t>
            </a:r>
            <a:r>
              <a:rPr lang="en-US" altLang="ko-KR" dirty="0"/>
              <a:t>finally </a:t>
            </a:r>
            <a:r>
              <a:rPr lang="ko-KR" altLang="en-US" dirty="0"/>
              <a:t>블록에 넣을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996952"/>
            <a:ext cx="7058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6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  <a:r>
              <a:rPr lang="en-US" altLang="ko-KR" sz="3600"/>
              <a:t>#3</a:t>
            </a:r>
            <a:r>
              <a:rPr lang="ko-KR" altLang="en-US" sz="3600"/>
              <a:t> </a:t>
            </a:r>
          </a:p>
        </p:txBody>
      </p:sp>
      <p:grpSp>
        <p:nvGrpSpPr>
          <p:cNvPr id="13315" name="그룹 5"/>
          <p:cNvGrpSpPr>
            <a:grpSpLocks/>
          </p:cNvGrpSpPr>
          <p:nvPr/>
        </p:nvGrpSpPr>
        <p:grpSpPr bwMode="auto">
          <a:xfrm>
            <a:off x="322263" y="1162050"/>
            <a:ext cx="8588375" cy="5003800"/>
            <a:chOff x="510603" y="1171032"/>
            <a:chExt cx="8588572" cy="5003152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20" y="1171032"/>
              <a:ext cx="7125715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3" y="3334184"/>
              <a:ext cx="8588572" cy="28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141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  <a:r>
              <a:rPr lang="en-US" altLang="ko-KR" sz="3600"/>
              <a:t>#3</a:t>
            </a:r>
            <a:r>
              <a:rPr lang="ko-KR" altLang="en-US" sz="3600"/>
              <a:t> </a:t>
            </a:r>
          </a:p>
        </p:txBody>
      </p:sp>
      <p:sp>
        <p:nvSpPr>
          <p:cNvPr id="14339" name="TextBox 9"/>
          <p:cNvSpPr txBox="1">
            <a:spLocks noChangeArrowheads="1"/>
          </p:cNvSpPr>
          <p:nvPr/>
        </p:nvSpPr>
        <p:spPr bwMode="auto">
          <a:xfrm>
            <a:off x="1973263" y="5184775"/>
            <a:ext cx="6464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>
                <a:solidFill>
                  <a:schemeClr val="bg1"/>
                </a:solidFill>
              </a:rPr>
              <a:t>하드 디스크에 “</a:t>
            </a:r>
            <a:r>
              <a:rPr lang="en-US" altLang="ko-KR" sz="1400">
                <a:solidFill>
                  <a:schemeClr val="bg1"/>
                </a:solidFill>
              </a:rPr>
              <a:t>outfile.txt" </a:t>
            </a:r>
            <a:r>
              <a:rPr lang="ko-KR" altLang="en-US" sz="1400">
                <a:solidFill>
                  <a:schemeClr val="bg1"/>
                </a:solidFill>
              </a:rPr>
              <a:t>파일이 생성되고 배열의 원소가 기록된다</a:t>
            </a:r>
            <a:r>
              <a:rPr lang="en-US" altLang="ko-KR" sz="1400">
                <a:solidFill>
                  <a:schemeClr val="bg1"/>
                </a:solidFill>
              </a:rPr>
              <a:t>. 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4340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598613"/>
            <a:ext cx="87249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33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50988"/>
            <a:ext cx="7462837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2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예외의 종류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414463"/>
            <a:ext cx="723423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9305" y="2710086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(Unchecked Exception)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320" y="4009615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(Checked Exception)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941168"/>
            <a:ext cx="776366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Unchecked Exception : </a:t>
            </a:r>
            <a:r>
              <a:rPr lang="ko-KR" altLang="en-US" dirty="0"/>
              <a:t>반드시 처리할 필요는 없음</a:t>
            </a:r>
            <a:r>
              <a:rPr lang="en-US" altLang="ko-KR" dirty="0"/>
              <a:t> (</a:t>
            </a:r>
            <a:r>
              <a:rPr lang="ko-KR" altLang="en-US" dirty="0"/>
              <a:t>처리가 강제되지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       : </a:t>
            </a:r>
            <a:r>
              <a:rPr lang="ko-KR" altLang="en-US" dirty="0"/>
              <a:t>매우 자주 일어나는 에러인 경우에 해당됨</a:t>
            </a:r>
            <a:br>
              <a:rPr lang="en-US" altLang="ko-KR" dirty="0"/>
            </a:br>
            <a:r>
              <a:rPr lang="en-US" altLang="ko-KR" dirty="0"/>
              <a:t>                                    : </a:t>
            </a:r>
            <a:r>
              <a:rPr lang="ko-KR" altLang="en-US" dirty="0"/>
              <a:t>코딩의 편의를 위해 처리를 강제하지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Checked Exception :</a:t>
            </a:r>
            <a:r>
              <a:rPr lang="ko-KR" altLang="en-US" dirty="0"/>
              <a:t>반드시 </a:t>
            </a:r>
            <a:r>
              <a:rPr lang="ko-KR" altLang="en-US" dirty="0" err="1"/>
              <a:t>처리해야함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처리가 강제됨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97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예외의</a:t>
            </a:r>
            <a:r>
              <a:rPr lang="en-US" altLang="ko-KR" sz="3600"/>
              <a:t> </a:t>
            </a:r>
            <a:r>
              <a:rPr lang="ko-KR" altLang="en-US" sz="3600"/>
              <a:t>종류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403350"/>
            <a:ext cx="5446712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5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06" y="404664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예외의 종류</a:t>
            </a:r>
            <a:endParaRPr lang="en-US" altLang="ko-KR" sz="3600" dirty="0"/>
          </a:p>
        </p:txBody>
      </p:sp>
      <p:sp>
        <p:nvSpPr>
          <p:cNvPr id="20483" name="내용 개체 틀 1"/>
          <p:cNvSpPr>
            <a:spLocks noGrp="1"/>
          </p:cNvSpPr>
          <p:nvPr>
            <p:ph idx="1"/>
          </p:nvPr>
        </p:nvSpPr>
        <p:spPr>
          <a:xfrm>
            <a:off x="719138" y="1556792"/>
            <a:ext cx="8188325" cy="3605758"/>
          </a:xfrm>
        </p:spPr>
        <p:txBody>
          <a:bodyPr/>
          <a:lstStyle/>
          <a:p>
            <a:pPr eaLnBrk="1" hangingPunct="1"/>
            <a:r>
              <a:rPr lang="en-US" altLang="ko-KR" b="1" dirty="0"/>
              <a:t>Error</a:t>
            </a:r>
          </a:p>
          <a:p>
            <a:pPr lvl="1" eaLnBrk="1" hangingPunct="1"/>
            <a:r>
              <a:rPr lang="ko-KR" altLang="en-US" dirty="0"/>
              <a:t>자바 가상 기계 안에서 치명적인 오류가 발생</a:t>
            </a:r>
            <a:endParaRPr lang="en-US" altLang="ko-KR" dirty="0"/>
          </a:p>
          <a:p>
            <a:pPr eaLnBrk="1" hangingPunct="1"/>
            <a:r>
              <a:rPr lang="en-US" altLang="ko-KR" b="1" dirty="0" err="1"/>
              <a:t>RuntimeException</a:t>
            </a:r>
            <a:r>
              <a:rPr lang="en-US" altLang="ko-KR" b="1" dirty="0"/>
              <a:t> (Unchecked Exception)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프로그래밍 버그나 논리 오류에서 기인한다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lvl="1" eaLnBrk="1" hangingPunct="1"/>
            <a:endParaRPr lang="en-US" altLang="ko-KR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pic>
        <p:nvPicPr>
          <p:cNvPr id="20485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313113"/>
            <a:ext cx="7062787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86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예외의 종류</a:t>
            </a:r>
            <a:endParaRPr lang="en-US" altLang="ko-KR" sz="3600"/>
          </a:p>
        </p:txBody>
      </p:sp>
      <p:sp>
        <p:nvSpPr>
          <p:cNvPr id="21507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기타 예외 </a:t>
            </a:r>
            <a:r>
              <a:rPr lang="en-US" altLang="ko-KR" b="1" dirty="0"/>
              <a:t>(Checked Exception)</a:t>
            </a:r>
          </a:p>
          <a:p>
            <a:pPr lvl="1" eaLnBrk="1" hangingPunct="1"/>
            <a:r>
              <a:rPr lang="en-US" altLang="ko-KR" dirty="0"/>
              <a:t>Error</a:t>
            </a:r>
            <a:r>
              <a:rPr lang="ko-KR" altLang="en-US" dirty="0"/>
              <a:t>와 </a:t>
            </a:r>
            <a:r>
              <a:rPr lang="en-US" altLang="ko-KR" dirty="0" err="1"/>
              <a:t>RuntimeException</a:t>
            </a:r>
            <a:r>
              <a:rPr lang="ko-KR" altLang="en-US" dirty="0"/>
              <a:t>을 제외한 나머지 예외</a:t>
            </a:r>
          </a:p>
          <a:p>
            <a:pPr lvl="1" eaLnBrk="1" hangingPunct="1"/>
            <a:r>
              <a:rPr lang="ko-KR" altLang="en-US" dirty="0"/>
              <a:t>회복할 수 있는 예외이므로 프로그램은 반드시 처리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사용자가 실수로 잘못된 파일 이름을 입력한다면 </a:t>
            </a:r>
            <a:r>
              <a:rPr lang="en-US" altLang="ko-KR" dirty="0" err="1"/>
              <a:t>FileNotFoundException</a:t>
            </a:r>
            <a:r>
              <a:rPr lang="en-US" altLang="ko-KR" dirty="0"/>
              <a:t> </a:t>
            </a:r>
            <a:r>
              <a:rPr lang="ko-KR" altLang="en-US" dirty="0"/>
              <a:t>예외가 발생한다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체크 예외</a:t>
            </a:r>
            <a:r>
              <a:rPr lang="en-US" altLang="ko-KR" dirty="0"/>
              <a:t>(checked exception)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컴파일러가 예외처리를 했는지를 체크한다는 의미 </a:t>
            </a:r>
            <a:r>
              <a:rPr lang="en-US" altLang="ko-KR" dirty="0"/>
              <a:t>(</a:t>
            </a:r>
            <a:r>
              <a:rPr lang="ko-KR" altLang="en-US" dirty="0"/>
              <a:t>예외처리가 강제됨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en-US" altLang="ko-KR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21508" name="Rectangle 15"/>
          <p:cNvSpPr>
            <a:spLocks noChangeArrowheads="1"/>
          </p:cNvSpPr>
          <p:nvPr/>
        </p:nvSpPr>
        <p:spPr bwMode="auto">
          <a:xfrm>
            <a:off x="1677988" y="20272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2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다형성과 예외</a:t>
            </a: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298575"/>
            <a:ext cx="7154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894013"/>
            <a:ext cx="71247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4564063"/>
            <a:ext cx="7119937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5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Exception Handling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43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다형성과 예외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574800"/>
            <a:ext cx="71262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230563"/>
            <a:ext cx="71374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35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498600"/>
            <a:ext cx="717232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94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예외와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/>
              <a:t>예외를 잡아서 그 자리에서 처리하는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2"/>
                </a:solidFill>
              </a:rPr>
              <a:t>try-catch</a:t>
            </a:r>
            <a:r>
              <a:rPr lang="en-US" altLang="ko-KR" dirty="0"/>
              <a:t> </a:t>
            </a:r>
            <a:r>
              <a:rPr lang="ko-KR" altLang="en-US" dirty="0"/>
              <a:t>블록을 사용하여서 예외를 잡고 처리한다</a:t>
            </a:r>
            <a:r>
              <a:rPr lang="en-US" altLang="ko-KR" dirty="0"/>
              <a:t>. </a:t>
            </a:r>
          </a:p>
          <a:p>
            <a:pPr marL="457200" indent="-457200" eaLnBrk="1" hangingPunct="1">
              <a:buFont typeface="+mj-ea"/>
              <a:buAutoNum type="circleNumDbPlain"/>
              <a:defRPr/>
            </a:pPr>
            <a:endParaRPr lang="ko-KR" altLang="en-US" dirty="0"/>
          </a:p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 err="1"/>
              <a:t>메소드가</a:t>
            </a:r>
            <a:r>
              <a:rPr lang="ko-KR" altLang="en-US" dirty="0"/>
              <a:t> 예외를 발생시킨다고 기술하는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2"/>
                </a:solidFill>
              </a:rPr>
              <a:t>throws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메소드한테</a:t>
            </a:r>
            <a:r>
              <a:rPr lang="ko-KR" altLang="en-US" dirty="0"/>
              <a:t> 예외 처리를 맡긴다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3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ko-KR" altLang="en-US" sz="2800"/>
              <a:t>메소드가 예외를 발생시킨다고 기술하는 방법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03350"/>
            <a:ext cx="8228013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17863"/>
            <a:ext cx="71151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570413"/>
            <a:ext cx="7115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7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ko-KR" altLang="en-US" sz="2800"/>
              <a:t>예외 발생 메소드 정의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49425"/>
            <a:ext cx="71421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10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예외 처리 과정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호출 스택을 거슬러가면서 예외 처리기가 있는 메소드를 찾는다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9700" name="그룹 9"/>
          <p:cNvGrpSpPr>
            <a:grpSpLocks/>
          </p:cNvGrpSpPr>
          <p:nvPr/>
        </p:nvGrpSpPr>
        <p:grpSpPr bwMode="auto">
          <a:xfrm>
            <a:off x="755576" y="2852936"/>
            <a:ext cx="8008937" cy="2587625"/>
            <a:chOff x="701771" y="2485747"/>
            <a:chExt cx="8008269" cy="2588276"/>
          </a:xfrm>
        </p:grpSpPr>
        <p:pic>
          <p:nvPicPr>
            <p:cNvPr id="2970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71" y="2485747"/>
              <a:ext cx="3350276" cy="2565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707" y="2535612"/>
              <a:ext cx="4547333" cy="253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670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93700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001713"/>
            <a:ext cx="8212137" cy="5191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/>
              <a:t>예외를 발생하는 메소드 </a:t>
            </a:r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</a:pPr>
            <a:endParaRPr lang="ko-KR" altLang="en-US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/>
          </a:p>
          <a:p>
            <a:pPr eaLnBrk="1" hangingPunct="1">
              <a:lnSpc>
                <a:spcPct val="80000"/>
              </a:lnSpc>
            </a:pPr>
            <a:endParaRPr lang="en-US" altLang="ko-KR"/>
          </a:p>
          <a:p>
            <a:pPr eaLnBrk="1" hangingPunct="1">
              <a:lnSpc>
                <a:spcPct val="80000"/>
              </a:lnSpc>
            </a:pPr>
            <a:endParaRPr lang="en-US" altLang="ko-KR"/>
          </a:p>
          <a:p>
            <a:pPr eaLnBrk="1" hangingPunct="1">
              <a:lnSpc>
                <a:spcPct val="80000"/>
              </a:lnSpc>
            </a:pPr>
            <a:r>
              <a:rPr lang="ko-KR" altLang="en-US"/>
              <a:t>처리 방법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예외를 </a:t>
            </a:r>
            <a:r>
              <a:rPr lang="en-US" altLang="ko-KR"/>
              <a:t>try/catch</a:t>
            </a:r>
            <a:r>
              <a:rPr lang="ko-KR" altLang="en-US"/>
              <a:t>로 처리하는 방법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예외를 상위 메소드로 전달하는 방법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40768"/>
            <a:ext cx="6338887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2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819" y="404664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69988"/>
            <a:ext cx="714375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4640263"/>
            <a:ext cx="71135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219200"/>
            <a:ext cx="71151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75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중간점검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1587500"/>
            <a:ext cx="72755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예외란</a:t>
            </a:r>
            <a:r>
              <a:rPr lang="en-US" altLang="ko-KR" sz="360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예외</a:t>
            </a:r>
            <a:r>
              <a:rPr lang="en-US" altLang="ko-KR" dirty="0"/>
              <a:t>(exception): </a:t>
            </a:r>
            <a:r>
              <a:rPr lang="ko-KR" altLang="en-US" dirty="0"/>
              <a:t>잘못된 코드</a:t>
            </a:r>
            <a:r>
              <a:rPr lang="en-US" altLang="ko-KR" dirty="0"/>
              <a:t>, </a:t>
            </a:r>
            <a:r>
              <a:rPr lang="ko-KR" altLang="en-US" dirty="0"/>
              <a:t>부정확한 데이터</a:t>
            </a:r>
            <a:r>
              <a:rPr lang="en-US" altLang="ko-KR" dirty="0"/>
              <a:t>, </a:t>
            </a:r>
            <a:r>
              <a:rPr lang="ko-KR" altLang="en-US"/>
              <a:t>예외적인 상황에 의하여 발생하는 오류 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0</a:t>
            </a:r>
            <a:r>
              <a:rPr lang="ko-KR" altLang="en-US" dirty="0"/>
              <a:t>으로 나누는 것과 같은 잘못된 연산이나 배열의 인덱스가 한계를 넘을 수도 있고</a:t>
            </a:r>
            <a:r>
              <a:rPr lang="en-US" altLang="ko-KR" dirty="0"/>
              <a:t>, </a:t>
            </a:r>
            <a:r>
              <a:rPr lang="ko-KR" altLang="en-US" dirty="0"/>
              <a:t>디스크에서는 하드웨어 에러가 발생할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4100" name="그룹 5"/>
          <p:cNvGrpSpPr>
            <a:grpSpLocks/>
          </p:cNvGrpSpPr>
          <p:nvPr/>
        </p:nvGrpSpPr>
        <p:grpSpPr bwMode="auto">
          <a:xfrm>
            <a:off x="1730375" y="3078163"/>
            <a:ext cx="5424488" cy="2974975"/>
            <a:chOff x="2357438" y="2424113"/>
            <a:chExt cx="5424487" cy="297497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613" y="2424113"/>
              <a:ext cx="4891087" cy="245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TextBox 5"/>
            <p:cNvSpPr txBox="1">
              <a:spLocks noChangeArrowheads="1"/>
            </p:cNvSpPr>
            <p:nvPr/>
          </p:nvSpPr>
          <p:spPr bwMode="auto">
            <a:xfrm>
              <a:off x="2357438" y="5091113"/>
              <a:ext cx="54244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21-1. </a:t>
              </a:r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자바에서는 실행 오류가 발생하면 예외가 생성된다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03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 생성하기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예외는 </a:t>
            </a:r>
            <a:r>
              <a:rPr lang="en-US" altLang="ko-KR"/>
              <a:t>throw </a:t>
            </a:r>
            <a:r>
              <a:rPr lang="ko-KR" altLang="en-US"/>
              <a:t>문장을 이용하여 생성한다</a:t>
            </a:r>
            <a:r>
              <a:rPr lang="en-US" altLang="ko-KR"/>
              <a:t>. </a:t>
            </a:r>
          </a:p>
        </p:txBody>
      </p:sp>
      <p:grpSp>
        <p:nvGrpSpPr>
          <p:cNvPr id="34820" name="그룹 5"/>
          <p:cNvGrpSpPr>
            <a:grpSpLocks/>
          </p:cNvGrpSpPr>
          <p:nvPr/>
        </p:nvGrpSpPr>
        <p:grpSpPr bwMode="auto">
          <a:xfrm>
            <a:off x="1147763" y="2060575"/>
            <a:ext cx="5886450" cy="3500438"/>
            <a:chOff x="1425575" y="1890713"/>
            <a:chExt cx="5886450" cy="3500437"/>
          </a:xfrm>
        </p:grpSpPr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75" y="1890713"/>
              <a:ext cx="5886450" cy="2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2" name="TextBox 5"/>
            <p:cNvSpPr txBox="1">
              <a:spLocks noChangeArrowheads="1"/>
            </p:cNvSpPr>
            <p:nvPr/>
          </p:nvSpPr>
          <p:spPr bwMode="auto">
            <a:xfrm>
              <a:off x="2814638" y="5083175"/>
              <a:ext cx="3521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en-US" altLang="ko-KR" sz="1400">
                  <a:latin typeface="맑은 고딕" pitchFamily="50" charset="-127"/>
                  <a:ea typeface="맑은 고딕" pitchFamily="50" charset="-127"/>
                </a:rPr>
                <a:t>20-2. </a:t>
              </a:r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예외를 던지고 받기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95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throw</a:t>
            </a:r>
            <a:r>
              <a:rPr lang="ko-KR" altLang="en-US"/>
              <a:t>문장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hangingPunct="1">
              <a:buClr>
                <a:schemeClr val="folHlink"/>
              </a:buClr>
            </a:pPr>
            <a:r>
              <a:rPr lang="ko-KR" altLang="en-US" sz="2000"/>
              <a:t>예외는 </a:t>
            </a:r>
            <a:r>
              <a:rPr lang="en-US" altLang="ko-KR" sz="2000"/>
              <a:t>throw </a:t>
            </a:r>
            <a:r>
              <a:rPr lang="ko-KR" altLang="en-US" sz="2000"/>
              <a:t>문장으로 발생한다</a:t>
            </a:r>
            <a:r>
              <a:rPr lang="en-US" altLang="ko-KR" sz="2000"/>
              <a:t>. </a:t>
            </a:r>
            <a:endParaRPr lang="ko-KR" altLang="en-US" sz="2000"/>
          </a:p>
          <a:p>
            <a:pPr eaLnBrk="1" hangingPunct="1"/>
            <a:endParaRPr lang="ko-KR" altLang="en-US"/>
          </a:p>
        </p:txBody>
      </p:sp>
      <p:grpSp>
        <p:nvGrpSpPr>
          <p:cNvPr id="35844" name="그룹 5"/>
          <p:cNvGrpSpPr>
            <a:grpSpLocks/>
          </p:cNvGrpSpPr>
          <p:nvPr/>
        </p:nvGrpSpPr>
        <p:grpSpPr bwMode="auto">
          <a:xfrm>
            <a:off x="1014413" y="2109788"/>
            <a:ext cx="7138987" cy="2579687"/>
            <a:chOff x="1095375" y="1858963"/>
            <a:chExt cx="7138988" cy="2578847"/>
          </a:xfrm>
        </p:grpSpPr>
        <p:pic>
          <p:nvPicPr>
            <p:cNvPr id="3584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75" y="1858963"/>
              <a:ext cx="71135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2437560"/>
              <a:ext cx="7108825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981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연속적인 예외 발생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700088" y="1314450"/>
            <a:ext cx="8188325" cy="4154488"/>
          </a:xfrm>
        </p:spPr>
        <p:txBody>
          <a:bodyPr/>
          <a:lstStyle/>
          <a:p>
            <a:pPr eaLnBrk="1" hangingPunct="1"/>
            <a:r>
              <a:rPr lang="ko-KR" altLang="en-US"/>
              <a:t>어떤 애플리케이션은 예외를 처리하면서 다른 예외를 발생시킨다</a:t>
            </a:r>
            <a:r>
              <a:rPr lang="en-US" altLang="ko-KR"/>
              <a:t>. </a:t>
            </a:r>
            <a:endParaRPr lang="ko-KR" altLang="en-US"/>
          </a:p>
          <a:p>
            <a:pPr eaLnBrk="1" hangingPunct="1"/>
            <a:endParaRPr lang="ko-KR" altLang="en-US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022475"/>
            <a:ext cx="7142162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7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사용자 정의 예외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사용자가 예외를 정의할 수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049463"/>
            <a:ext cx="71247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76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</a:p>
        </p:txBody>
      </p:sp>
      <p:pic>
        <p:nvPicPr>
          <p:cNvPr id="38915" name="Picture 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66800"/>
            <a:ext cx="71199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85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571625"/>
            <a:ext cx="71882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1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454150"/>
            <a:ext cx="7291387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71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 처리의 장점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41989" name="그룹 7"/>
          <p:cNvGrpSpPr>
            <a:grpSpLocks/>
          </p:cNvGrpSpPr>
          <p:nvPr/>
        </p:nvGrpSpPr>
        <p:grpSpPr bwMode="auto">
          <a:xfrm>
            <a:off x="1022350" y="1398588"/>
            <a:ext cx="7116763" cy="3608387"/>
            <a:chOff x="1021976" y="1399335"/>
            <a:chExt cx="7117028" cy="3607729"/>
          </a:xfrm>
        </p:grpSpPr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976" y="1399335"/>
              <a:ext cx="7114286" cy="181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32" y="3407064"/>
              <a:ext cx="7108572" cy="1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46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 처리의 장점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84313"/>
            <a:ext cx="7142163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64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예외 처리의 장점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282700"/>
            <a:ext cx="71532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17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예외의 예제</a:t>
            </a:r>
          </a:p>
        </p:txBody>
      </p:sp>
      <p:pic>
        <p:nvPicPr>
          <p:cNvPr id="5123" name="Picture 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55700"/>
            <a:ext cx="8582025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7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예외 처리기</a:t>
            </a:r>
          </a:p>
        </p:txBody>
      </p:sp>
      <p:sp>
        <p:nvSpPr>
          <p:cNvPr id="6147" name="직사각형 1"/>
          <p:cNvSpPr>
            <a:spLocks noChangeArrowheads="1"/>
          </p:cNvSpPr>
          <p:nvPr/>
        </p:nvSpPr>
        <p:spPr bwMode="auto">
          <a:xfrm>
            <a:off x="1049338" y="4886325"/>
            <a:ext cx="1017587" cy="277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174750"/>
            <a:ext cx="5494337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520700" y="5567363"/>
            <a:ext cx="8623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21-2. try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블록은 예외가 발생할 수 있는 위험한 코드이다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 catch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블록은 예외를 처리하는 코드이다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97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예외 처리기의 기본 형식</a:t>
            </a:r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774825"/>
            <a:ext cx="71310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try/catch </a:t>
            </a:r>
            <a:r>
              <a:rPr lang="ko-KR" altLang="en-US" sz="3600"/>
              <a:t>블록에서의 실행 흐름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428750"/>
            <a:ext cx="7091363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635250" y="4635500"/>
            <a:ext cx="403383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21-3. try/catch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블록에서의 실행 흐름</a:t>
            </a:r>
          </a:p>
        </p:txBody>
      </p:sp>
    </p:spTree>
    <p:extLst>
      <p:ext uri="{BB962C8B-B14F-4D97-AF65-F5344CB8AC3E}">
        <p14:creationId xmlns:p14="http://schemas.microsoft.com/office/powerpoint/2010/main" val="18355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  <a:r>
              <a:rPr lang="en-US" altLang="ko-KR" sz="3600"/>
              <a:t>#1</a:t>
            </a:r>
            <a:r>
              <a:rPr lang="ko-KR" altLang="en-US" sz="3600"/>
              <a:t> 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282700"/>
            <a:ext cx="7126288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4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실행 결과</a:t>
            </a:r>
          </a:p>
        </p:txBody>
      </p:sp>
      <p:sp>
        <p:nvSpPr>
          <p:cNvPr id="10243" name="TextBox 9"/>
          <p:cNvSpPr txBox="1">
            <a:spLocks noChangeArrowheads="1"/>
          </p:cNvSpPr>
          <p:nvPr/>
        </p:nvSpPr>
        <p:spPr bwMode="auto">
          <a:xfrm>
            <a:off x="1870075" y="2290763"/>
            <a:ext cx="64658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600">
                <a:solidFill>
                  <a:schemeClr val="bg1"/>
                </a:solidFill>
              </a:rPr>
              <a:t>피젯수</a:t>
            </a:r>
            <a:r>
              <a:rPr lang="en-US" altLang="ko-KR" sz="1600">
                <a:solidFill>
                  <a:schemeClr val="bg1"/>
                </a:solidFill>
              </a:rPr>
              <a:t>: 10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젯수</a:t>
            </a:r>
            <a:r>
              <a:rPr lang="en-US" altLang="ko-KR" sz="1600">
                <a:solidFill>
                  <a:schemeClr val="bg1"/>
                </a:solidFill>
              </a:rPr>
              <a:t>: 0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0</a:t>
            </a:r>
            <a:r>
              <a:rPr lang="ko-KR" altLang="en-US" sz="1600">
                <a:solidFill>
                  <a:schemeClr val="bg1"/>
                </a:solidFill>
              </a:rPr>
              <a:t>으로 나눌 수 없습니다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프로그램은 계속 진행됩니다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0244" name="Picture 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579563"/>
            <a:ext cx="711358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3140</TotalTime>
  <Words>446</Words>
  <Application>Microsoft Office PowerPoint</Application>
  <PresentationFormat>화면 슬라이드 쇼(4:3)</PresentationFormat>
  <Paragraphs>101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Comic Sans MS</vt:lpstr>
      <vt:lpstr>Symbol</vt:lpstr>
      <vt:lpstr>투명도</vt:lpstr>
      <vt:lpstr>(Intermediate) Java Programming  </vt:lpstr>
      <vt:lpstr>JAVA: Exception Handling</vt:lpstr>
      <vt:lpstr>예외란?</vt:lpstr>
      <vt:lpstr>예외의 예제</vt:lpstr>
      <vt:lpstr>예외 처리기</vt:lpstr>
      <vt:lpstr>예외 처리기의 기본 형식</vt:lpstr>
      <vt:lpstr>try/catch 블록에서의 실행 흐름</vt:lpstr>
      <vt:lpstr>예제#1 </vt:lpstr>
      <vt:lpstr>실행 결과</vt:lpstr>
      <vt:lpstr>예제#2 </vt:lpstr>
      <vt:lpstr>finally 블록</vt:lpstr>
      <vt:lpstr>예제#3 </vt:lpstr>
      <vt:lpstr>예제#3 </vt:lpstr>
      <vt:lpstr>중간 점검 </vt:lpstr>
      <vt:lpstr>예외의 종류</vt:lpstr>
      <vt:lpstr>예외의 종류</vt:lpstr>
      <vt:lpstr>예외의 종류</vt:lpstr>
      <vt:lpstr>예외의 종류</vt:lpstr>
      <vt:lpstr>다형성과 예외</vt:lpstr>
      <vt:lpstr>다형성과 예외</vt:lpstr>
      <vt:lpstr>중간 점검 문제</vt:lpstr>
      <vt:lpstr>예외와 메소드</vt:lpstr>
      <vt:lpstr>메소드가 예외를 발생시킨다고 기술하는 방법</vt:lpstr>
      <vt:lpstr>예외 발생 메소드 정의</vt:lpstr>
      <vt:lpstr>예외 처리 과정</vt:lpstr>
      <vt:lpstr>예제</vt:lpstr>
      <vt:lpstr>예제</vt:lpstr>
      <vt:lpstr>예제</vt:lpstr>
      <vt:lpstr>중간점검</vt:lpstr>
      <vt:lpstr>예외 생성하기</vt:lpstr>
      <vt:lpstr>throw문장</vt:lpstr>
      <vt:lpstr>연속적인 예외 발생</vt:lpstr>
      <vt:lpstr>사용자 정의 예외</vt:lpstr>
      <vt:lpstr>예제 </vt:lpstr>
      <vt:lpstr>예제 </vt:lpstr>
      <vt:lpstr>중간 점검 문제</vt:lpstr>
      <vt:lpstr>예외 처리의 장점</vt:lpstr>
      <vt:lpstr>예외 처리의 장점</vt:lpstr>
      <vt:lpstr>예외 처리의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96</cp:revision>
  <dcterms:created xsi:type="dcterms:W3CDTF">2015-09-01T01:16:03Z</dcterms:created>
  <dcterms:modified xsi:type="dcterms:W3CDTF">2020-10-05T07:18:33Z</dcterms:modified>
</cp:coreProperties>
</file>