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1143" r:id="rId3"/>
    <p:sldId id="1184" r:id="rId4"/>
    <p:sldId id="1185" r:id="rId5"/>
    <p:sldId id="1186" r:id="rId6"/>
    <p:sldId id="1147" r:id="rId7"/>
    <p:sldId id="1148" r:id="rId8"/>
    <p:sldId id="1187" r:id="rId9"/>
    <p:sldId id="1188" r:id="rId10"/>
    <p:sldId id="1151" r:id="rId11"/>
    <p:sldId id="1189" r:id="rId12"/>
    <p:sldId id="1153" r:id="rId13"/>
    <p:sldId id="1154" r:id="rId14"/>
    <p:sldId id="1155" r:id="rId15"/>
    <p:sldId id="1156" r:id="rId16"/>
    <p:sldId id="115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4" autoAdjust="0"/>
    <p:restoredTop sz="94660"/>
  </p:normalViewPr>
  <p:slideViewPr>
    <p:cSldViewPr>
      <p:cViewPr varScale="1">
        <p:scale>
          <a:sx n="75" d="100"/>
          <a:sy n="75" d="100"/>
        </p:scale>
        <p:origin x="9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13. Generic Programming</a:t>
            </a:r>
          </a:p>
          <a:p>
            <a:pPr algn="ctr"/>
            <a:r>
              <a:rPr lang="en-US" altLang="ko-KR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중간점검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73188"/>
            <a:ext cx="75025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제네릭 메소드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12137" cy="5281613"/>
          </a:xfrm>
        </p:spPr>
        <p:txBody>
          <a:bodyPr/>
          <a:lstStyle/>
          <a:p>
            <a:pPr eaLnBrk="1" hangingPunct="1"/>
            <a:r>
              <a:rPr lang="ko-KR" altLang="en-US" sz="1800" dirty="0" err="1"/>
              <a:t>메소드에서도</a:t>
            </a:r>
            <a:r>
              <a:rPr lang="ko-KR" altLang="en-US" sz="1800" dirty="0"/>
              <a:t> 타입 매개 변수를 사용하여서 </a:t>
            </a:r>
            <a:r>
              <a:rPr lang="ko-KR" altLang="en-US" sz="1800" dirty="0" err="1"/>
              <a:t>제네릭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정의할 수 있다</a:t>
            </a:r>
            <a:r>
              <a:rPr lang="en-US" altLang="ko-KR" sz="1800" dirty="0"/>
              <a:t>. </a:t>
            </a:r>
          </a:p>
          <a:p>
            <a:pPr eaLnBrk="1" hangingPunct="1"/>
            <a:r>
              <a:rPr lang="ko-KR" altLang="en-US" sz="1800" dirty="0"/>
              <a:t>타입 매개 변수의 범위가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내부로 제한된다</a:t>
            </a:r>
            <a:r>
              <a:rPr lang="en-US" altLang="ko-KR" sz="1800" dirty="0"/>
              <a:t>.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>
              <a:buFont typeface="Symbol" pitchFamily="18" charset="2"/>
              <a:buNone/>
            </a:pPr>
            <a:endParaRPr lang="ko-KR" altLang="en-US" sz="1800" dirty="0"/>
          </a:p>
          <a:p>
            <a:r>
              <a:rPr lang="ko-KR" altLang="en-US" sz="1800" dirty="0" err="1"/>
              <a:t>제네릭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호출하기 위해서는 실제 타입을 </a:t>
            </a:r>
            <a:r>
              <a:rPr lang="en-US" altLang="ko-KR" sz="1800" dirty="0"/>
              <a:t>&lt; &gt;</a:t>
            </a:r>
            <a:r>
              <a:rPr lang="ko-KR" altLang="en-US" sz="1800" dirty="0"/>
              <a:t> 안에 적어준다</a:t>
            </a:r>
            <a:r>
              <a:rPr lang="en-US" altLang="ko-KR" sz="1800" dirty="0"/>
              <a:t>.  </a:t>
            </a:r>
          </a:p>
          <a:p>
            <a:pPr>
              <a:buFont typeface="Symbol" pitchFamily="18" charset="2"/>
              <a:buNone/>
            </a:pPr>
            <a:endParaRPr lang="en-US" altLang="ko-KR" sz="1800" dirty="0"/>
          </a:p>
          <a:p>
            <a:pPr>
              <a:buFont typeface="Symbol" pitchFamily="18" charset="2"/>
              <a:buNone/>
            </a:pPr>
            <a:endParaRPr lang="en-US" altLang="ko-KR" sz="1800" dirty="0"/>
          </a:p>
          <a:p>
            <a:r>
              <a:rPr lang="ko-KR" altLang="en-US" sz="1800" dirty="0"/>
              <a:t>여기서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호출시에는</a:t>
            </a:r>
            <a:r>
              <a:rPr lang="ko-KR" altLang="en-US" sz="1800" dirty="0"/>
              <a:t> </a:t>
            </a:r>
            <a:r>
              <a:rPr lang="en-US" altLang="ko-KR" sz="1800" dirty="0"/>
              <a:t>&lt;String&gt;</a:t>
            </a:r>
            <a:r>
              <a:rPr lang="ko-KR" altLang="en-US" sz="1800" dirty="0"/>
              <a:t>는 생략하여도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왜냐하면 컴파일러는 이미 타입 정보를 알고 있기 때문이다</a:t>
            </a:r>
            <a:r>
              <a:rPr lang="en-US" altLang="ko-KR" sz="1800" dirty="0"/>
              <a:t>. </a:t>
            </a:r>
            <a:r>
              <a:rPr lang="ko-KR" altLang="en-US" sz="1800" dirty="0"/>
              <a:t>즉 다음과 같이 호출하여도 된다</a:t>
            </a:r>
            <a:r>
              <a:rPr lang="en-US" altLang="ko-KR" sz="1800" dirty="0"/>
              <a:t>. </a:t>
            </a:r>
          </a:p>
          <a:p>
            <a:pPr>
              <a:buFont typeface="Symbol" pitchFamily="18" charset="2"/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>
              <a:buFont typeface="Symbol" pitchFamily="18" charset="2"/>
              <a:buNone/>
            </a:pPr>
            <a:endParaRPr lang="ko-KR" altLang="en-US" sz="1800" dirty="0"/>
          </a:p>
        </p:txBody>
      </p:sp>
      <p:grpSp>
        <p:nvGrpSpPr>
          <p:cNvPr id="15364" name="그룹 8"/>
          <p:cNvGrpSpPr>
            <a:grpSpLocks/>
          </p:cNvGrpSpPr>
          <p:nvPr/>
        </p:nvGrpSpPr>
        <p:grpSpPr bwMode="auto">
          <a:xfrm>
            <a:off x="982663" y="2051050"/>
            <a:ext cx="7181850" cy="4030663"/>
            <a:chOff x="1180973" y="2156823"/>
            <a:chExt cx="7182302" cy="4030768"/>
          </a:xfrm>
        </p:grpSpPr>
        <p:pic>
          <p:nvPicPr>
            <p:cNvPr id="1536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973" y="2156823"/>
              <a:ext cx="7108572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274" y="4438051"/>
              <a:ext cx="7120001" cy="490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788" y="5930448"/>
              <a:ext cx="7097143" cy="257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07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한정된 타입 매개변수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82675"/>
            <a:ext cx="8212138" cy="4187825"/>
          </a:xfrm>
        </p:spPr>
        <p:txBody>
          <a:bodyPr/>
          <a:lstStyle/>
          <a:p>
            <a:r>
              <a:rPr lang="ko-KR" altLang="en-US" sz="2000" dirty="0"/>
              <a:t>배열 원소 중에서 가장 큰 값을 반환하는 </a:t>
            </a:r>
            <a:r>
              <a:rPr lang="ko-KR" altLang="en-US" sz="2000" dirty="0" err="1"/>
              <a:t>제네릭</a:t>
            </a:r>
            <a:r>
              <a:rPr lang="ko-KR" altLang="en-US" sz="2000" dirty="0"/>
              <a:t> 의 예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Font typeface="Symbol" pitchFamily="18" charset="2"/>
              <a:buNone/>
            </a:pPr>
            <a:endParaRPr lang="ko-KR" altLang="en-US" sz="2000" dirty="0"/>
          </a:p>
          <a:p>
            <a:r>
              <a:rPr lang="ko-KR" altLang="en-US" sz="2000" dirty="0"/>
              <a:t>타입 매개변수 </a:t>
            </a:r>
            <a:r>
              <a:rPr lang="en-US" altLang="ko-KR" sz="2000" dirty="0"/>
              <a:t>T</a:t>
            </a:r>
            <a:r>
              <a:rPr lang="ko-KR" altLang="en-US" sz="2000" dirty="0"/>
              <a:t>가 가리킬 수 있는 클래스의 범위를 </a:t>
            </a:r>
            <a:r>
              <a:rPr lang="en-US" altLang="ko-KR" sz="2000" dirty="0"/>
              <a:t>Comparable </a:t>
            </a:r>
            <a:r>
              <a:rPr lang="ko-KR" altLang="en-US" sz="2000" dirty="0"/>
              <a:t>인터페이스를 구현한 클래스로 제한하는 것이 바람직하다 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556792"/>
            <a:ext cx="59340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5195888"/>
            <a:ext cx="5934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8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중간점검</a:t>
            </a:r>
            <a:endParaRPr lang="en-US" altLang="ko-KR" sz="3600"/>
          </a:p>
        </p:txBody>
      </p:sp>
      <p:pic>
        <p:nvPicPr>
          <p:cNvPr id="17411" name="Picture 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717675"/>
            <a:ext cx="7205662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41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422275" y="1173163"/>
            <a:ext cx="8497888" cy="5235575"/>
          </a:xfrm>
        </p:spPr>
        <p:txBody>
          <a:bodyPr>
            <a:noAutofit/>
          </a:bodyPr>
          <a:lstStyle/>
          <a:p>
            <a:pPr>
              <a:buFont typeface="Symbol" pitchFamily="18" charset="2"/>
              <a:buNone/>
            </a:pPr>
            <a:endParaRPr lang="ko-KR" altLang="en-US" sz="2000" dirty="0"/>
          </a:p>
          <a:p>
            <a:r>
              <a:rPr lang="ko-KR" altLang="en-US" sz="2000" dirty="0"/>
              <a:t>우리는 다형성에 의하여 </a:t>
            </a:r>
            <a:r>
              <a:rPr lang="en-US" altLang="ko-KR" sz="2000" dirty="0"/>
              <a:t>Integer </a:t>
            </a:r>
            <a:r>
              <a:rPr lang="ko-KR" altLang="en-US" sz="2000" dirty="0"/>
              <a:t>객체를 </a:t>
            </a:r>
            <a:r>
              <a:rPr lang="en-US" altLang="ko-KR" sz="2000" dirty="0"/>
              <a:t>Object </a:t>
            </a:r>
            <a:r>
              <a:rPr lang="ko-KR" altLang="en-US" sz="2000" dirty="0"/>
              <a:t>객체 변수로 가리키게 할 수 있음을 알고 있다</a:t>
            </a:r>
            <a:r>
              <a:rPr lang="en-US" altLang="ko-KR" sz="2000" dirty="0"/>
              <a:t>. Integer </a:t>
            </a:r>
            <a:r>
              <a:rPr lang="ko-KR" altLang="en-US" sz="2000" dirty="0"/>
              <a:t>가 </a:t>
            </a:r>
            <a:r>
              <a:rPr lang="en-US" altLang="ko-KR" sz="2000" dirty="0"/>
              <a:t>Object</a:t>
            </a:r>
            <a:r>
              <a:rPr lang="ko-KR" altLang="en-US" sz="2000" dirty="0"/>
              <a:t>로부터 상속받았기 때문이다</a:t>
            </a:r>
            <a:r>
              <a:rPr lang="en-US" altLang="ko-KR" sz="2000" dirty="0"/>
              <a:t>.</a:t>
            </a:r>
          </a:p>
          <a:p>
            <a:pPr>
              <a:buFont typeface="Symbol" pitchFamily="18" charset="2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Number</a:t>
            </a:r>
            <a:r>
              <a:rPr lang="ko-KR" altLang="en-US" sz="2000" dirty="0"/>
              <a:t>를 타입 매개변수로 주어서 객체를 생성하였으면 </a:t>
            </a:r>
            <a:r>
              <a:rPr lang="en-US" altLang="ko-KR" sz="2000" dirty="0"/>
              <a:t>Number</a:t>
            </a:r>
            <a:r>
              <a:rPr lang="ko-KR" altLang="en-US" sz="2000" dirty="0"/>
              <a:t>의 자식 클래스인 </a:t>
            </a:r>
            <a:r>
              <a:rPr lang="en-US" altLang="ko-KR" sz="2000" dirty="0"/>
              <a:t>Integer, Double</a:t>
            </a:r>
            <a:r>
              <a:rPr lang="ko-KR" altLang="en-US" sz="2000" dirty="0"/>
              <a:t>의 객체도 처리할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하지만 다음과 같은 </a:t>
            </a:r>
            <a:r>
              <a:rPr lang="ko-KR" altLang="en-US" sz="2000" dirty="0" err="1"/>
              <a:t>제네릭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고려해보자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어떤 타입의 인수를 받을 수 있을까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Font typeface="Symbol" pitchFamily="18" charset="2"/>
              <a:buNone/>
            </a:pP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Font typeface="Symbol" pitchFamily="18" charset="2"/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제네릭과 상속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56" y="2276871"/>
            <a:ext cx="7131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077072"/>
            <a:ext cx="7124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5851525"/>
            <a:ext cx="7131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94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제네릭과 상속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681038" y="1049338"/>
            <a:ext cx="8212137" cy="4841875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ko-KR" altLang="en-US" sz="2000" dirty="0"/>
          </a:p>
          <a:p>
            <a:r>
              <a:rPr lang="ko-KR" altLang="en-US" sz="2000" dirty="0"/>
              <a:t>자바 </a:t>
            </a:r>
            <a:r>
              <a:rPr lang="ko-KR" altLang="en-US" sz="2000" dirty="0" err="1"/>
              <a:t>튜토리얼에</a:t>
            </a:r>
            <a:r>
              <a:rPr lang="ko-KR" altLang="en-US" sz="2000" dirty="0"/>
              <a:t> 보면 다음과 같은 그림을 사용하여서 설명하고 있다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Font typeface="Symbol" pitchFamily="18" charset="2"/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Integer</a:t>
            </a:r>
            <a:r>
              <a:rPr lang="ko-KR" altLang="en-US" sz="2000" dirty="0"/>
              <a:t>가 </a:t>
            </a:r>
            <a:r>
              <a:rPr lang="en-US" altLang="ko-KR" sz="2000" dirty="0"/>
              <a:t>Number</a:t>
            </a:r>
            <a:r>
              <a:rPr lang="ko-KR" altLang="en-US" sz="2000" dirty="0"/>
              <a:t>의 자식이긴 하지만</a:t>
            </a:r>
            <a:r>
              <a:rPr lang="en-US" altLang="ko-KR" sz="2000" dirty="0"/>
              <a:t>, Box&lt;Integer&gt;</a:t>
            </a:r>
            <a:r>
              <a:rPr lang="ko-KR" altLang="en-US" sz="2000" dirty="0"/>
              <a:t>는 </a:t>
            </a:r>
            <a:r>
              <a:rPr lang="en-US" altLang="ko-KR" sz="2000" dirty="0"/>
              <a:t>Box&lt;Number&gt;</a:t>
            </a:r>
            <a:r>
              <a:rPr lang="ko-KR" altLang="en-US" sz="2000" dirty="0"/>
              <a:t>의 자식은 아니다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4" t="5383"/>
          <a:stretch>
            <a:fillRect/>
          </a:stretch>
        </p:blipFill>
        <p:spPr bwMode="auto">
          <a:xfrm>
            <a:off x="2087563" y="1881188"/>
            <a:ext cx="4827587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75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/>
          <a:lstStyle/>
          <a:p>
            <a:pPr eaLnBrk="1" hangingPunct="1"/>
            <a:r>
              <a:rPr lang="ko-KR" altLang="en-US" sz="3600" dirty="0" err="1"/>
              <a:t>제네릭</a:t>
            </a:r>
            <a:r>
              <a:rPr lang="ko-KR" altLang="en-US" sz="3600" dirty="0"/>
              <a:t> 클래스의 상속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681038" y="1049338"/>
            <a:ext cx="8212137" cy="14874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72" name="내용 개체 틀 2"/>
          <p:cNvSpPr txBox="1">
            <a:spLocks/>
          </p:cNvSpPr>
          <p:nvPr/>
        </p:nvSpPr>
        <p:spPr bwMode="auto">
          <a:xfrm>
            <a:off x="823913" y="1127125"/>
            <a:ext cx="821213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&lt;String&gt;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List&lt;String&gt;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자식 클래스가 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List&lt;String&gt;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Collection&lt;String&gt;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자식 클래스가 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5" name="Picture 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5" y="1700808"/>
            <a:ext cx="70961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3170238"/>
            <a:ext cx="292735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06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Generic Programming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3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제네릭이란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>
                <a:solidFill>
                  <a:schemeClr val="tx2"/>
                </a:solidFill>
              </a:rPr>
              <a:t>제네릭 프로그래밍</a:t>
            </a:r>
            <a:r>
              <a:rPr lang="en-US" altLang="ko-KR" sz="2000">
                <a:solidFill>
                  <a:schemeClr val="tx2"/>
                </a:solidFill>
              </a:rPr>
              <a:t>(generic programming)</a:t>
            </a:r>
          </a:p>
          <a:p>
            <a:pPr lvl="1" eaLnBrk="1" hangingPunct="1"/>
            <a:r>
              <a:rPr lang="ko-KR" altLang="en-US" sz="2000"/>
              <a:t>다양한 타입의 객체를 동일한 코드로 처리하는 기법</a:t>
            </a:r>
          </a:p>
          <a:p>
            <a:pPr lvl="1" eaLnBrk="1" hangingPunct="1"/>
            <a:r>
              <a:rPr lang="ko-KR" altLang="en-US" sz="2000"/>
              <a:t>제네릭은 컬렉션 라이브러리에 많이 사용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5584155" cy="346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57525" y="6438404"/>
            <a:ext cx="3119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22-1.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제네릭 프로그래밍의 개념</a:t>
            </a:r>
          </a:p>
        </p:txBody>
      </p:sp>
    </p:spTree>
    <p:extLst>
      <p:ext uri="{BB962C8B-B14F-4D97-AF65-F5344CB8AC3E}">
        <p14:creationId xmlns:p14="http://schemas.microsoft.com/office/powerpoint/2010/main" val="304121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제네릭을</a:t>
            </a:r>
            <a:r>
              <a:rPr lang="ko-KR" altLang="en-US" dirty="0"/>
              <a:t> 이용한 방법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654050" y="1164158"/>
            <a:ext cx="8212138" cy="4713114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1600" dirty="0" err="1"/>
              <a:t>제넥릭</a:t>
            </a:r>
            <a:r>
              <a:rPr lang="ko-KR" altLang="en-US" sz="1600" dirty="0"/>
              <a:t> 클래스 </a:t>
            </a:r>
            <a:r>
              <a:rPr lang="en-US" altLang="ko-KR" sz="1600" dirty="0"/>
              <a:t>(generic class) </a:t>
            </a:r>
            <a:r>
              <a:rPr lang="ko-KR" altLang="en-US" sz="1600" dirty="0"/>
              <a:t>에서는 타입을 변수로 표시한다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/>
              <a:t>타입 매개변수 </a:t>
            </a:r>
            <a:r>
              <a:rPr lang="en-US" altLang="ko-KR" sz="1600" dirty="0"/>
              <a:t>(type parameter)</a:t>
            </a:r>
            <a:r>
              <a:rPr lang="ko-KR" altLang="en-US" sz="1600" dirty="0"/>
              <a:t>라고 하며 객체 생성 시에 프로그래머에 의하여 결정</a:t>
            </a:r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Box </a:t>
            </a:r>
            <a:r>
              <a:rPr lang="ko-KR" altLang="en-US" sz="1600" dirty="0"/>
              <a:t>클래스를 </a:t>
            </a:r>
            <a:r>
              <a:rPr lang="ko-KR" altLang="en-US" sz="1600" dirty="0" err="1"/>
              <a:t>제네릭으로</a:t>
            </a:r>
            <a:r>
              <a:rPr lang="ko-KR" altLang="en-US" sz="1600" dirty="0"/>
              <a:t> 다시 작성하여 보면 다음과 같다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en-US" altLang="ko-KR" sz="1600" dirty="0"/>
              <a:t>"public class Box"</a:t>
            </a:r>
            <a:r>
              <a:rPr lang="ko-KR" altLang="en-US" sz="1600" dirty="0"/>
              <a:t>을 </a:t>
            </a:r>
            <a:r>
              <a:rPr lang="en-US" altLang="ko-KR" sz="1600" dirty="0"/>
              <a:t>"public class Box&lt;T&gt;"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>
              <a:buFont typeface="Symbol" pitchFamily="18" charset="2"/>
              <a:buNone/>
            </a:pPr>
            <a:endParaRPr lang="en-US" altLang="ko-KR" sz="1600" dirty="0"/>
          </a:p>
          <a:p>
            <a:pPr eaLnBrk="1" hangingPunct="1"/>
            <a:r>
              <a:rPr lang="ko-KR" altLang="en-US" sz="1600" dirty="0"/>
              <a:t>타입 매개변수의 값은 객체를 생성할 때 구체적으로 결정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/>
              <a:t>문자열을 저장하는 </a:t>
            </a:r>
            <a:r>
              <a:rPr lang="en-US" altLang="ko-KR" sz="1600" dirty="0"/>
              <a:t>Box </a:t>
            </a:r>
            <a:r>
              <a:rPr lang="ko-KR" altLang="en-US" sz="1600" dirty="0"/>
              <a:t>클래스의 객체를 생성하려면 </a:t>
            </a:r>
            <a:r>
              <a:rPr lang="en-US" altLang="ko-KR" sz="1600" dirty="0"/>
              <a:t>T </a:t>
            </a:r>
            <a:r>
              <a:rPr lang="ko-KR" altLang="en-US" sz="1600" dirty="0"/>
              <a:t>대신에 </a:t>
            </a:r>
            <a:r>
              <a:rPr lang="en-US" altLang="ko-KR" sz="1600" dirty="0"/>
              <a:t>String</a:t>
            </a:r>
            <a:r>
              <a:rPr lang="ko-KR" altLang="en-US" sz="1600" dirty="0"/>
              <a:t>을 사용</a:t>
            </a:r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</p:txBody>
      </p:sp>
      <p:grpSp>
        <p:nvGrpSpPr>
          <p:cNvPr id="7172" name="그룹 6"/>
          <p:cNvGrpSpPr>
            <a:grpSpLocks/>
          </p:cNvGrpSpPr>
          <p:nvPr/>
        </p:nvGrpSpPr>
        <p:grpSpPr bwMode="auto">
          <a:xfrm>
            <a:off x="1007726" y="1772816"/>
            <a:ext cx="7168527" cy="3662362"/>
            <a:chOff x="1092620" y="2160588"/>
            <a:chExt cx="7168107" cy="3663410"/>
          </a:xfrm>
        </p:grpSpPr>
        <p:pic>
          <p:nvPicPr>
            <p:cNvPr id="717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13" y="2160588"/>
              <a:ext cx="71247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27" y="3313046"/>
              <a:ext cx="713740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620" y="5544598"/>
              <a:ext cx="7113588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58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제네릭을 이용한 방법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654050" y="1352550"/>
            <a:ext cx="8212138" cy="279653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만약 정수를 저장하는 </a:t>
            </a:r>
            <a:r>
              <a:rPr lang="en-US" altLang="ko-KR" sz="2000" dirty="0"/>
              <a:t>Box </a:t>
            </a:r>
            <a:r>
              <a:rPr lang="ko-KR" altLang="en-US" sz="2000" dirty="0"/>
              <a:t>클래스의 객체를 생성하려면 다음과 같이 </a:t>
            </a:r>
            <a:r>
              <a:rPr lang="en-US" altLang="ko-KR" sz="2000" dirty="0"/>
              <a:t>T </a:t>
            </a:r>
            <a:r>
              <a:rPr lang="ko-KR" altLang="en-US" sz="2000" dirty="0"/>
              <a:t>대신에 </a:t>
            </a:r>
            <a:r>
              <a:rPr lang="en-US" altLang="ko-KR" sz="2000" dirty="0"/>
              <a:t>&lt;Integer&gt;</a:t>
            </a:r>
            <a:r>
              <a:rPr lang="ko-KR" altLang="en-US" sz="2000" dirty="0"/>
              <a:t>를 사용하면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b="1" u="sng" dirty="0">
                <a:solidFill>
                  <a:srgbClr val="FF0000"/>
                </a:solidFill>
              </a:rPr>
              <a:t>하지만 </a:t>
            </a:r>
            <a:r>
              <a:rPr lang="en-US" altLang="ko-KR" b="1" u="sng" dirty="0" err="1">
                <a:solidFill>
                  <a:srgbClr val="FF0000"/>
                </a:solidFill>
              </a:rPr>
              <a:t>int</a:t>
            </a:r>
            <a:r>
              <a:rPr lang="ko-KR" altLang="en-US" b="1" u="sng" dirty="0">
                <a:solidFill>
                  <a:srgbClr val="FF0000"/>
                </a:solidFill>
              </a:rPr>
              <a:t>는 사용할 수 없음</a:t>
            </a:r>
            <a:r>
              <a:rPr lang="en-US" altLang="ko-KR" b="1" u="sng" dirty="0">
                <a:solidFill>
                  <a:srgbClr val="FF0000"/>
                </a:solidFill>
              </a:rPr>
              <a:t>. </a:t>
            </a:r>
            <a:br>
              <a:rPr lang="en-US" altLang="ko-KR" b="1" u="sng" dirty="0">
                <a:solidFill>
                  <a:srgbClr val="FF0000"/>
                </a:solidFill>
              </a:rPr>
            </a:br>
            <a:r>
              <a:rPr lang="en-US" altLang="ko-KR" b="1" u="sng" dirty="0" err="1">
                <a:solidFill>
                  <a:srgbClr val="FF0000"/>
                </a:solidFill>
              </a:rPr>
              <a:t>int</a:t>
            </a:r>
            <a:r>
              <a:rPr lang="ko-KR" altLang="en-US" b="1" u="sng" dirty="0">
                <a:solidFill>
                  <a:srgbClr val="FF0000"/>
                </a:solidFill>
              </a:rPr>
              <a:t>는 기초 </a:t>
            </a:r>
            <a:r>
              <a:rPr lang="ko-KR" altLang="en-US" b="1" u="sng" dirty="0" err="1">
                <a:solidFill>
                  <a:srgbClr val="FF0000"/>
                </a:solidFill>
              </a:rPr>
              <a:t>자료형으로</a:t>
            </a:r>
            <a:r>
              <a:rPr lang="ko-KR" altLang="en-US" b="1" u="sng" dirty="0">
                <a:solidFill>
                  <a:srgbClr val="FF0000"/>
                </a:solidFill>
              </a:rPr>
              <a:t> 클래스가 아니기 때문</a:t>
            </a:r>
            <a:r>
              <a:rPr lang="ko-KR" altLang="en-US" sz="2000" dirty="0"/>
              <a:t> </a:t>
            </a:r>
          </a:p>
          <a:p>
            <a:endParaRPr lang="en-US" altLang="ko-KR" sz="2000" dirty="0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8880"/>
            <a:ext cx="7108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077072"/>
            <a:ext cx="3976688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1"/>
          <p:cNvSpPr txBox="1">
            <a:spLocks noChangeArrowheads="1"/>
          </p:cNvSpPr>
          <p:nvPr/>
        </p:nvSpPr>
        <p:spPr bwMode="auto">
          <a:xfrm>
            <a:off x="1700213" y="6186859"/>
            <a:ext cx="660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22-3. Box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 클래스에 저장하는 데이터의 타입은 객체 생성 시에 결정된다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7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타입 매개 변수의 표기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 - Element (</a:t>
            </a:r>
            <a:r>
              <a:rPr lang="ko-KR" altLang="en-US" dirty="0"/>
              <a:t>요소</a:t>
            </a:r>
            <a:r>
              <a:rPr lang="en-US" altLang="ko-KR" dirty="0"/>
              <a:t>: </a:t>
            </a:r>
            <a:r>
              <a:rPr lang="ko-KR" altLang="en-US" dirty="0"/>
              <a:t>자바 컬렉션 라이브러리에서 많이 사용</a:t>
            </a:r>
            <a:r>
              <a:rPr lang="en-US" altLang="ko-KR" dirty="0"/>
              <a:t>)</a:t>
            </a:r>
            <a:endParaRPr lang="ko-KR" altLang="en-US" dirty="0"/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en-US" altLang="ko-KR" dirty="0"/>
              <a:t> - Key</a:t>
            </a:r>
            <a:endParaRPr lang="ko-KR" altLang="en-US" dirty="0"/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/>
              <a:t> - Number</a:t>
            </a:r>
            <a:endParaRPr lang="ko-KR" altLang="en-US" dirty="0"/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- Type</a:t>
            </a:r>
            <a:endParaRPr lang="ko-KR" altLang="en-US" dirty="0"/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en-US" altLang="ko-KR" dirty="0"/>
              <a:t> - Value</a:t>
            </a:r>
            <a:endParaRPr lang="ko-KR" altLang="en-US" dirty="0"/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- 2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</a:t>
            </a:r>
            <a:r>
              <a:rPr lang="en-US" altLang="ko-KR" dirty="0"/>
              <a:t>, 4</a:t>
            </a:r>
            <a:r>
              <a:rPr lang="ko-KR" altLang="en-US" dirty="0"/>
              <a:t>번째 타입 </a:t>
            </a:r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66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다이아몬드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6207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/>
              <a:t>자바 </a:t>
            </a:r>
            <a:r>
              <a:rPr lang="en-US" altLang="ko-KR" dirty="0"/>
              <a:t>SE 7 </a:t>
            </a:r>
            <a:r>
              <a:rPr lang="ko-KR" altLang="en-US" dirty="0"/>
              <a:t>버전부터는 </a:t>
            </a:r>
            <a:r>
              <a:rPr lang="ko-KR" altLang="en-US" dirty="0" err="1"/>
              <a:t>제네릭</a:t>
            </a:r>
            <a:r>
              <a:rPr lang="ko-KR" altLang="en-US" dirty="0"/>
              <a:t> 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때</a:t>
            </a:r>
            <a:r>
              <a:rPr lang="en-US" altLang="ko-KR" dirty="0"/>
              <a:t>, </a:t>
            </a:r>
            <a:r>
              <a:rPr lang="ko-KR" altLang="en-US" dirty="0"/>
              <a:t>타입 인수를 구체적으로 주지 않아도 된다</a:t>
            </a:r>
            <a:r>
              <a:rPr lang="en-US" altLang="ko-KR" dirty="0"/>
              <a:t>. </a:t>
            </a:r>
            <a:r>
              <a:rPr lang="ko-KR" altLang="en-US" dirty="0"/>
              <a:t>컴파일러는 문맥에서 타입을 추측한다</a:t>
            </a:r>
            <a:r>
              <a:rPr lang="en-US" altLang="ko-KR" dirty="0"/>
              <a:t>. </a:t>
            </a:r>
          </a:p>
          <a:p>
            <a:pPr eaLnBrk="1" hangingPunct="1"/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116138"/>
            <a:ext cx="711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65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다중타입매개변수</a:t>
            </a:r>
            <a:r>
              <a:rPr lang="en-US" altLang="ko-KR" sz="2800" dirty="0"/>
              <a:t>(Multiple Type Parameters)</a:t>
            </a:r>
            <a:endParaRPr lang="ko-KR" altLang="en-US" sz="2800" dirty="0"/>
          </a:p>
        </p:txBody>
      </p:sp>
      <p:grpSp>
        <p:nvGrpSpPr>
          <p:cNvPr id="12291" name="그룹 9"/>
          <p:cNvGrpSpPr>
            <a:grpSpLocks/>
          </p:cNvGrpSpPr>
          <p:nvPr/>
        </p:nvGrpSpPr>
        <p:grpSpPr bwMode="auto">
          <a:xfrm>
            <a:off x="1201738" y="1111250"/>
            <a:ext cx="7123112" cy="4938713"/>
            <a:chOff x="1201719" y="1110503"/>
            <a:chExt cx="7122803" cy="4939399"/>
          </a:xfrm>
        </p:grpSpPr>
        <p:pic>
          <p:nvPicPr>
            <p:cNvPr id="1229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236" y="1110503"/>
              <a:ext cx="7114286" cy="3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719" y="5564188"/>
              <a:ext cx="7102858" cy="48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2" name="내용 개체 틀 2"/>
          <p:cNvSpPr>
            <a:spLocks noGrp="1"/>
          </p:cNvSpPr>
          <p:nvPr>
            <p:ph idx="1"/>
          </p:nvPr>
        </p:nvSpPr>
        <p:spPr>
          <a:xfrm>
            <a:off x="604838" y="5011738"/>
            <a:ext cx="8212137" cy="542925"/>
          </a:xfrm>
        </p:spPr>
        <p:txBody>
          <a:bodyPr/>
          <a:lstStyle/>
          <a:p>
            <a:r>
              <a:rPr lang="ko-KR" altLang="en-US" sz="2000"/>
              <a:t>위의 정의를 이용하여서 객체를 생성해보면 다음과 같다 </a:t>
            </a:r>
          </a:p>
        </p:txBody>
      </p:sp>
    </p:spTree>
    <p:extLst>
      <p:ext uri="{BB962C8B-B14F-4D97-AF65-F5344CB8AC3E}">
        <p14:creationId xmlns:p14="http://schemas.microsoft.com/office/powerpoint/2010/main" val="235741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Raw</a:t>
            </a:r>
            <a:r>
              <a:rPr lang="ko-KR" altLang="en-US"/>
              <a:t> 타입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642938" y="1333500"/>
            <a:ext cx="8212137" cy="4152900"/>
          </a:xfrm>
        </p:spPr>
        <p:txBody>
          <a:bodyPr/>
          <a:lstStyle/>
          <a:p>
            <a:pPr eaLnBrk="1" hangingPunct="1"/>
            <a:r>
              <a:rPr lang="en-US" altLang="ko-KR" sz="2000"/>
              <a:t>Raw </a:t>
            </a:r>
            <a:r>
              <a:rPr lang="ko-KR" altLang="en-US" sz="2000"/>
              <a:t>타입은 타입 매개 변수가 없는 제네릭 클래스의 이름이다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앞의 </a:t>
            </a:r>
            <a:r>
              <a:rPr lang="en-US" altLang="ko-KR" sz="2000"/>
              <a:t>box</a:t>
            </a:r>
            <a:r>
              <a:rPr lang="ko-KR" altLang="en-US" sz="2000"/>
              <a:t> 클래스를</a:t>
            </a:r>
            <a:r>
              <a:rPr lang="en-US" altLang="ko-KR" sz="2000"/>
              <a:t> </a:t>
            </a:r>
            <a:r>
              <a:rPr lang="ko-KR" altLang="en-US" sz="2000"/>
              <a:t>다음과 같이 사용하면 </a:t>
            </a:r>
            <a:r>
              <a:rPr lang="en-US" altLang="ko-KR" sz="2000"/>
              <a:t>Raw</a:t>
            </a:r>
            <a:r>
              <a:rPr lang="ko-KR" altLang="en-US" sz="2000"/>
              <a:t> 타입이</a:t>
            </a:r>
            <a:r>
              <a:rPr lang="en-US" altLang="ko-KR" sz="2000"/>
              <a:t> </a:t>
            </a:r>
            <a:r>
              <a:rPr lang="ko-KR" altLang="en-US" sz="2000"/>
              <a:t>된다</a:t>
            </a:r>
            <a:r>
              <a:rPr lang="en-US" altLang="ko-KR" sz="2000"/>
              <a:t>. </a:t>
            </a:r>
          </a:p>
          <a:p>
            <a:pPr eaLnBrk="1" hangingPunct="1"/>
            <a:endParaRPr lang="en-US" altLang="ko-KR" sz="2000"/>
          </a:p>
          <a:p>
            <a:pPr eaLnBrk="1" hangingPunct="1">
              <a:buFont typeface="Symbol" pitchFamily="18" charset="2"/>
              <a:buNone/>
            </a:pPr>
            <a:endParaRPr lang="en-US" altLang="ko-KR" sz="2000"/>
          </a:p>
          <a:p>
            <a:pPr eaLnBrk="1" hangingPunct="1">
              <a:buFont typeface="Symbol" pitchFamily="18" charset="2"/>
              <a:buNone/>
            </a:pPr>
            <a:endParaRPr lang="en-US" altLang="ko-KR" sz="2000"/>
          </a:p>
          <a:p>
            <a:pPr eaLnBrk="1" latinLnBrk="0" hangingPunct="1"/>
            <a:r>
              <a:rPr lang="en-US" altLang="ko-KR" sz="2000"/>
              <a:t>Raw </a:t>
            </a:r>
            <a:r>
              <a:rPr lang="ko-KR" altLang="en-US" sz="2000"/>
              <a:t>타입은 </a:t>
            </a:r>
            <a:r>
              <a:rPr lang="en-US" altLang="ko-KR" sz="2000"/>
              <a:t>JDK 5.0 </a:t>
            </a:r>
            <a:r>
              <a:rPr lang="ko-KR" altLang="en-US" sz="2000"/>
              <a:t>이전에는 제네릭이 없었기 때문에 이전 코드와 호환성을 유지하기 위하여 등장</a:t>
            </a:r>
            <a:endParaRPr lang="en-US" altLang="ko-KR" sz="2000"/>
          </a:p>
          <a:p>
            <a:pPr eaLnBrk="1" latinLnBrk="0" hangingPunct="1"/>
            <a:r>
              <a:rPr lang="ko-KR" altLang="en-US" sz="2000"/>
              <a:t>타입을 주지 않으면 무조건 </a:t>
            </a:r>
            <a:r>
              <a:rPr lang="en-US" altLang="ko-KR" sz="2000"/>
              <a:t>Object </a:t>
            </a:r>
            <a:r>
              <a:rPr lang="ko-KR" altLang="en-US" sz="2000"/>
              <a:t>타입으로 간주</a:t>
            </a:r>
            <a:endParaRPr lang="en-US" altLang="ko-KR" sz="2000"/>
          </a:p>
          <a:p>
            <a:pPr lvl="1" eaLnBrk="1" hangingPunct="1"/>
            <a:endParaRPr lang="ko-KR" altLang="en-US" sz="2000"/>
          </a:p>
        </p:txBody>
      </p:sp>
      <p:grpSp>
        <p:nvGrpSpPr>
          <p:cNvPr id="13316" name="그룹 6"/>
          <p:cNvGrpSpPr>
            <a:grpSpLocks/>
          </p:cNvGrpSpPr>
          <p:nvPr/>
        </p:nvGrpSpPr>
        <p:grpSpPr bwMode="auto">
          <a:xfrm>
            <a:off x="1027113" y="2322513"/>
            <a:ext cx="7124700" cy="2582862"/>
            <a:chOff x="1087168" y="1451334"/>
            <a:chExt cx="7125658" cy="2582953"/>
          </a:xfrm>
        </p:grpSpPr>
        <p:pic>
          <p:nvPicPr>
            <p:cNvPr id="1331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168" y="1451334"/>
              <a:ext cx="7107238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075" y="1919018"/>
              <a:ext cx="593883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889" y="3543750"/>
              <a:ext cx="7119937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613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4307</TotalTime>
  <Words>501</Words>
  <Application>Microsoft Office PowerPoint</Application>
  <PresentationFormat>화면 슬라이드 쇼(4:3)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Symbol</vt:lpstr>
      <vt:lpstr>투명도</vt:lpstr>
      <vt:lpstr>(Intermediate) Java Programming  </vt:lpstr>
      <vt:lpstr>JAVA: Generic Programming</vt:lpstr>
      <vt:lpstr>제네릭이란?</vt:lpstr>
      <vt:lpstr>제네릭을 이용한 방법</vt:lpstr>
      <vt:lpstr>제네릭을 이용한 방법</vt:lpstr>
      <vt:lpstr>타입 매개 변수의 표기</vt:lpstr>
      <vt:lpstr>다이아몬드</vt:lpstr>
      <vt:lpstr>다중타입매개변수(Multiple Type Parameters)</vt:lpstr>
      <vt:lpstr>Raw 타입 </vt:lpstr>
      <vt:lpstr>중간점검</vt:lpstr>
      <vt:lpstr>제네릭 메소드</vt:lpstr>
      <vt:lpstr>한정된 타입 매개변수</vt:lpstr>
      <vt:lpstr>중간점검</vt:lpstr>
      <vt:lpstr>제네릭과 상속</vt:lpstr>
      <vt:lpstr>제네릭과 상속</vt:lpstr>
      <vt:lpstr>제네릭 클래스의 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PARK SANG IL</cp:lastModifiedBy>
  <cp:revision>106</cp:revision>
  <dcterms:created xsi:type="dcterms:W3CDTF">2015-09-01T01:16:03Z</dcterms:created>
  <dcterms:modified xsi:type="dcterms:W3CDTF">2020-10-12T04:35:48Z</dcterms:modified>
</cp:coreProperties>
</file>