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1161" r:id="rId3"/>
    <p:sldId id="1162" r:id="rId4"/>
    <p:sldId id="1163" r:id="rId5"/>
    <p:sldId id="1164" r:id="rId6"/>
    <p:sldId id="1165" r:id="rId7"/>
    <p:sldId id="1166" r:id="rId8"/>
    <p:sldId id="1167" r:id="rId9"/>
    <p:sldId id="1168" r:id="rId10"/>
    <p:sldId id="259" r:id="rId11"/>
    <p:sldId id="1169" r:id="rId12"/>
    <p:sldId id="1170" r:id="rId13"/>
    <p:sldId id="1171" r:id="rId14"/>
    <p:sldId id="1172" r:id="rId15"/>
    <p:sldId id="1173" r:id="rId16"/>
    <p:sldId id="1174" r:id="rId17"/>
    <p:sldId id="1175" r:id="rId18"/>
    <p:sldId id="1176" r:id="rId19"/>
    <p:sldId id="1177" r:id="rId20"/>
    <p:sldId id="1178" r:id="rId21"/>
    <p:sldId id="1179" r:id="rId22"/>
    <p:sldId id="1180" r:id="rId23"/>
    <p:sldId id="1181" r:id="rId24"/>
    <p:sldId id="1050" r:id="rId25"/>
    <p:sldId id="1009" r:id="rId26"/>
    <p:sldId id="1010" r:id="rId27"/>
    <p:sldId id="1011" r:id="rId28"/>
    <p:sldId id="1012" r:id="rId29"/>
    <p:sldId id="1013" r:id="rId30"/>
    <p:sldId id="1014" r:id="rId31"/>
    <p:sldId id="1182" r:id="rId32"/>
    <p:sldId id="279" r:id="rId33"/>
    <p:sldId id="280" r:id="rId34"/>
    <p:sldId id="281" r:id="rId35"/>
    <p:sldId id="282" r:id="rId36"/>
    <p:sldId id="284" r:id="rId37"/>
    <p:sldId id="311" r:id="rId38"/>
    <p:sldId id="312" r:id="rId39"/>
    <p:sldId id="1183" r:id="rId40"/>
    <p:sldId id="290" r:id="rId41"/>
    <p:sldId id="291" r:id="rId42"/>
    <p:sldId id="1051" r:id="rId43"/>
    <p:sldId id="1024" r:id="rId44"/>
    <p:sldId id="1027" r:id="rId4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94" autoAdjust="0"/>
    <p:restoredTop sz="94660"/>
  </p:normalViewPr>
  <p:slideViewPr>
    <p:cSldViewPr>
      <p:cViewPr varScale="1">
        <p:scale>
          <a:sx n="75" d="100"/>
          <a:sy n="75" d="100"/>
        </p:scale>
        <p:origin x="964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11190-B4FA-4C08-8468-21211CDAA88E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2B08B-167A-4E85-804B-FA0666C68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02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슬라이드 노트 개체 틀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9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76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35892" indent="-283035" defTabSz="913576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32142" indent="-226428" defTabSz="913576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584998" indent="-226428" defTabSz="913576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37855" indent="-226428" defTabSz="913576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490711" indent="-226428" defTabSz="91357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43568" indent="-226428" defTabSz="91357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396425" indent="-226428" defTabSz="91357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49281" indent="-226428" defTabSz="91357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fld id="{A7059376-17F9-414A-AF89-29AB653B520C}" type="slidenum">
              <a:rPr lang="ko-KR" altLang="en-US" smtClean="0">
                <a:latin typeface="Arial" charset="0"/>
              </a:rPr>
              <a:pPr/>
              <a:t>19</a:t>
            </a:fld>
            <a:endParaRPr lang="en-US" altLang="ko-KR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E8BBA85-6DD4-4B97-838A-C215DC3BDDC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://stackoverflow.com/questions/223918/iterating-through-a-list-avoiding-concurrentmodificationexception-when-removing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dirty="0"/>
              <a:t>(Intermediate)</a:t>
            </a:r>
            <a:br>
              <a:rPr lang="en-US" altLang="ko-KR" sz="3600" dirty="0"/>
            </a:br>
            <a:r>
              <a:rPr lang="en-US" altLang="ko-KR" dirty="0"/>
              <a:t>Java Programming 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4077072"/>
            <a:ext cx="7846640" cy="1180728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14. Generic</a:t>
            </a:r>
            <a:r>
              <a:rPr lang="ko-KR" altLang="en-US" dirty="0"/>
              <a:t> </a:t>
            </a:r>
            <a:r>
              <a:rPr lang="en-US" altLang="ko-KR" dirty="0"/>
              <a:t>Classes</a:t>
            </a:r>
          </a:p>
          <a:p>
            <a:pPr algn="ctr"/>
            <a:r>
              <a:rPr lang="en-US" altLang="ko-KR" dirty="0"/>
              <a:t>Chapter 7</a:t>
            </a:r>
          </a:p>
        </p:txBody>
      </p:sp>
    </p:spTree>
    <p:extLst>
      <p:ext uri="{BB962C8B-B14F-4D97-AF65-F5344CB8AC3E}">
        <p14:creationId xmlns:p14="http://schemas.microsoft.com/office/powerpoint/2010/main" val="3603975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컬렉션을 위한 자바 인터페이스와 클래스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1959" y="1609055"/>
            <a:ext cx="1510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Collection&lt;E&gt;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2537749"/>
            <a:ext cx="1357322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Set&lt;E&gt;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58690" y="2537749"/>
            <a:ext cx="1357322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List&lt;E&gt;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30326" y="2537749"/>
            <a:ext cx="1357322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Queue&lt;E&gt;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20827" y="1609054"/>
            <a:ext cx="1357322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Map&lt;K, V&gt;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11"/>
          <p:cNvCxnSpPr>
            <a:stCxn id="6" idx="2"/>
            <a:endCxn id="19" idx="0"/>
          </p:cNvCxnSpPr>
          <p:nvPr/>
        </p:nvCxnSpPr>
        <p:spPr>
          <a:xfrm flipH="1">
            <a:off x="1280913" y="2845526"/>
            <a:ext cx="513364" cy="164384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5400000" flipH="1" flipV="1">
            <a:off x="1615682" y="2394873"/>
            <a:ext cx="285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 flipH="1" flipV="1">
            <a:off x="4830392" y="2394873"/>
            <a:ext cx="285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5" idx="2"/>
            <a:endCxn id="7" idx="0"/>
          </p:cNvCxnSpPr>
          <p:nvPr/>
        </p:nvCxnSpPr>
        <p:spPr>
          <a:xfrm flipH="1">
            <a:off x="3437351" y="1916832"/>
            <a:ext cx="19609" cy="62091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758558" y="2251997"/>
            <a:ext cx="321471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2"/>
            <a:endCxn id="20" idx="0"/>
          </p:cNvCxnSpPr>
          <p:nvPr/>
        </p:nvCxnSpPr>
        <p:spPr>
          <a:xfrm>
            <a:off x="7299488" y="1916831"/>
            <a:ext cx="93781" cy="257254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2252" y="4489375"/>
            <a:ext cx="135732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HashSet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70592" y="4489375"/>
            <a:ext cx="1645354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HashMap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&lt;K, V&gt;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23298" y="4489375"/>
            <a:ext cx="135732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ArrayList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73268" y="4489375"/>
            <a:ext cx="135732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LinkedList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50880" y="4489375"/>
            <a:ext cx="135732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Vector&lt;E&gt;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5" name="직선 연결선 34"/>
          <p:cNvCxnSpPr>
            <a:stCxn id="7" idx="2"/>
            <a:endCxn id="21" idx="0"/>
          </p:cNvCxnSpPr>
          <p:nvPr/>
        </p:nvCxnSpPr>
        <p:spPr>
          <a:xfrm flipH="1">
            <a:off x="2701959" y="2845526"/>
            <a:ext cx="735392" cy="164384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7" idx="2"/>
            <a:endCxn id="22" idx="0"/>
          </p:cNvCxnSpPr>
          <p:nvPr/>
        </p:nvCxnSpPr>
        <p:spPr>
          <a:xfrm>
            <a:off x="3437351" y="2845526"/>
            <a:ext cx="2214578" cy="164384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7" idx="2"/>
            <a:endCxn id="23" idx="0"/>
          </p:cNvCxnSpPr>
          <p:nvPr/>
        </p:nvCxnSpPr>
        <p:spPr>
          <a:xfrm>
            <a:off x="3437351" y="2845526"/>
            <a:ext cx="692190" cy="164384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8" idx="2"/>
            <a:endCxn id="22" idx="0"/>
          </p:cNvCxnSpPr>
          <p:nvPr/>
        </p:nvCxnSpPr>
        <p:spPr>
          <a:xfrm>
            <a:off x="5008987" y="2845526"/>
            <a:ext cx="642942" cy="164384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539552" y="3625279"/>
            <a:ext cx="8136904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539567" y="36345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클래스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393269" y="325602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인터페이스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460842" y="5209455"/>
            <a:ext cx="135732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Stack&lt;E&gt;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연결선 28"/>
          <p:cNvCxnSpPr>
            <a:stCxn id="23" idx="2"/>
            <a:endCxn id="28" idx="0"/>
          </p:cNvCxnSpPr>
          <p:nvPr/>
        </p:nvCxnSpPr>
        <p:spPr>
          <a:xfrm>
            <a:off x="4129541" y="4797152"/>
            <a:ext cx="9962" cy="412303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888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중간점검</a:t>
            </a:r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579563"/>
            <a:ext cx="7319963" cy="115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1218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458200" cy="1927225"/>
          </a:xfrm>
        </p:spPr>
        <p:txBody>
          <a:bodyPr/>
          <a:lstStyle/>
          <a:p>
            <a:r>
              <a:rPr lang="en-US" altLang="ko-KR" sz="72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JAVA:</a:t>
            </a:r>
            <a:b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ARRAYLIST</a:t>
            </a:r>
            <a:endParaRPr lang="ko-KR" altLang="en-US" sz="32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7942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ArrayList</a:t>
            </a:r>
            <a:endParaRPr lang="ko-KR" altLang="en-US" sz="3600"/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3" y="1571625"/>
            <a:ext cx="6794500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Box 5"/>
          <p:cNvSpPr txBox="1">
            <a:spLocks noChangeArrowheads="1"/>
          </p:cNvSpPr>
          <p:nvPr/>
        </p:nvSpPr>
        <p:spPr bwMode="auto">
          <a:xfrm>
            <a:off x="3765550" y="3648075"/>
            <a:ext cx="2035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그림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22-5. 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리스트</a:t>
            </a:r>
          </a:p>
        </p:txBody>
      </p:sp>
    </p:spTree>
    <p:extLst>
      <p:ext uri="{BB962C8B-B14F-4D97-AF65-F5344CB8AC3E}">
        <p14:creationId xmlns:p14="http://schemas.microsoft.com/office/powerpoint/2010/main" val="2711532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9251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ko-KR" sz="3600" dirty="0" err="1"/>
              <a:t>ArrayList</a:t>
            </a:r>
            <a:r>
              <a:rPr lang="ko-KR" altLang="en-US" sz="3600" dirty="0"/>
              <a:t>의 기본 연산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1350" y="1154113"/>
            <a:ext cx="8212138" cy="164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r>
              <a:rPr kumimoji="1" lang="en-US" altLang="ko-KR" sz="2000" kern="0" dirty="0" err="1">
                <a:latin typeface="맑은 고딕" pitchFamily="50" charset="-127"/>
                <a:ea typeface="맑은 고딕" pitchFamily="50" charset="-127"/>
              </a:rPr>
              <a:t>ArrayList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는 타입 매개변수를 가지는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제네릭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클래스로 제공된다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생성된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ArrayList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객체에 데이터를 저장하려면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add()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사용한다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add()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메소드는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Collection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인터페이스에 정의된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메소드로서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ArrayList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클래스가 구현한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메소드이다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defRPr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endParaRPr kumimoji="1"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63" y="1836738"/>
            <a:ext cx="711993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8" y="3775075"/>
            <a:ext cx="7119937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25" y="4481513"/>
            <a:ext cx="5068888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9267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ArrayList</a:t>
            </a:r>
            <a:r>
              <a:rPr lang="ko-KR" altLang="en-US" sz="3600"/>
              <a:t>의 기본 연산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903288"/>
            <a:ext cx="8212138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defRPr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만약에 기존의 데이터가 들어 있는 위치를 지정하여서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add()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를 호출하면 새로운 데이터는 중간에 삽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입된다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2319338"/>
            <a:ext cx="710247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3168650"/>
            <a:ext cx="49530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9780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ArrayList</a:t>
            </a:r>
            <a:r>
              <a:rPr lang="ko-KR" altLang="en-US" sz="3600"/>
              <a:t>의 기본 연산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903288"/>
            <a:ext cx="8212138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만약 특정한 위치에 있는 원소를 바꾸려면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set()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사용한다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" y="2336800"/>
            <a:ext cx="711993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2911475"/>
            <a:ext cx="4943475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6542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ArrayList</a:t>
            </a:r>
            <a:r>
              <a:rPr lang="ko-KR" altLang="en-US" sz="3600"/>
              <a:t>의 기본 연산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903288"/>
            <a:ext cx="8212138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데이터를 삭제하려면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remove()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사용한다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defRPr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ArrayList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객체에 저장된 객체를 가져오는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메소드는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get()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이다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get()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은 인덱스를 받아서 그 위치에 저장된 원소를 반환한다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예를 들어서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list.get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이라고 하면 인덱스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에 저장된 데이터가 반환된다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1906588"/>
            <a:ext cx="71024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2422525"/>
            <a:ext cx="4965700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25" y="5518150"/>
            <a:ext cx="71024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0044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예제</a:t>
            </a: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308100"/>
            <a:ext cx="790892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767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실행결과</a:t>
            </a: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1395413"/>
            <a:ext cx="7119937" cy="299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427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458200" cy="1927225"/>
          </a:xfrm>
        </p:spPr>
        <p:txBody>
          <a:bodyPr/>
          <a:lstStyle/>
          <a:p>
            <a:r>
              <a:rPr lang="en-US" altLang="ko-KR" sz="72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JAVA:</a:t>
            </a:r>
            <a:b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Collection</a:t>
            </a:r>
            <a:endParaRPr lang="ko-KR" altLang="en-US" sz="32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9581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ko-KR" sz="3600" dirty="0" err="1"/>
              <a:t>ArrayList</a:t>
            </a:r>
            <a:r>
              <a:rPr lang="ko-KR" altLang="en-US" sz="3600" dirty="0"/>
              <a:t>의 추가 연산 </a:t>
            </a:r>
            <a:r>
              <a:rPr lang="en-US" altLang="ko-KR" sz="3600" dirty="0" err="1"/>
              <a:t>indexOf</a:t>
            </a:r>
            <a:endParaRPr lang="ko-KR" altLang="en-US" sz="36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90550" y="1270000"/>
            <a:ext cx="8212138" cy="4152900"/>
          </a:xfrm>
          <a:prstGeom prst="rect">
            <a:avLst/>
          </a:prstGeom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ArrayList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는 동일한 데이터도 여러 번 저장될 수 있으므로 맨 처음에 있는 데이터의 위치가 반환된다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검색을 반대 방향으로 하려면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lastIndexOf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()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를 사용한다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  <a:endParaRPr kumimoji="1"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kumimoji="1"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defRPr/>
            </a:pPr>
            <a:endParaRPr kumimoji="1"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88" y="2259013"/>
            <a:ext cx="70977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3332163"/>
            <a:ext cx="71247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4591050"/>
            <a:ext cx="719455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6334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반복자 사용하기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90550" y="1270000"/>
            <a:ext cx="8212138" cy="4152900"/>
          </a:xfrm>
          <a:prstGeom prst="rect">
            <a:avLst/>
          </a:prstGeom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ArrayList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에 있는 원소에 접근하는 또 하나의 방법은 반복자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000" b="1" dirty="0" err="1">
                <a:latin typeface="맑은 고딕" pitchFamily="50" charset="-127"/>
                <a:ea typeface="맑은 고딕" pitchFamily="50" charset="-127"/>
              </a:rPr>
              <a:t>iterator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를 사용하는 것이다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kumimoji="1"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defRPr/>
            </a:pPr>
            <a:endParaRPr kumimoji="1"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266950"/>
            <a:ext cx="52006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2066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반복자 사용하기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90550" y="1270000"/>
            <a:ext cx="8212138" cy="4152900"/>
          </a:xfrm>
          <a:prstGeom prst="rect">
            <a:avLst/>
          </a:prstGeom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반복자 객체의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hasNext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()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next()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이용하여서 컬렉션의 각 원소들을 접근 하게 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kumimoji="1"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defRPr/>
            </a:pPr>
            <a:endParaRPr kumimoji="1"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988" name="그룹 7"/>
          <p:cNvGrpSpPr>
            <a:grpSpLocks/>
          </p:cNvGrpSpPr>
          <p:nvPr/>
        </p:nvGrpSpPr>
        <p:grpSpPr bwMode="auto">
          <a:xfrm>
            <a:off x="1044575" y="2185988"/>
            <a:ext cx="7115175" cy="2886075"/>
            <a:chOff x="1286460" y="3497237"/>
            <a:chExt cx="7114286" cy="2885420"/>
          </a:xfrm>
        </p:grpSpPr>
        <p:pic>
          <p:nvPicPr>
            <p:cNvPr id="4198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6460" y="3497237"/>
              <a:ext cx="7114286" cy="1794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9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8303" y="5251229"/>
              <a:ext cx="7097143" cy="1131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22529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중간점검</a:t>
            </a:r>
          </a:p>
        </p:txBody>
      </p:sp>
      <p:pic>
        <p:nvPicPr>
          <p:cNvPr id="430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454150"/>
            <a:ext cx="7142163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4782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458200" cy="1927225"/>
          </a:xfrm>
        </p:spPr>
        <p:txBody>
          <a:bodyPr/>
          <a:lstStyle/>
          <a:p>
            <a:r>
              <a:rPr lang="en-US" altLang="ko-KR" sz="72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JAVA:</a:t>
            </a:r>
            <a:b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Linked LIST</a:t>
            </a:r>
            <a:endParaRPr lang="ko-KR" altLang="en-US" sz="32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1297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ko-KR" sz="3600" dirty="0"/>
              <a:t>LinkedList</a:t>
            </a:r>
          </a:p>
        </p:txBody>
      </p:sp>
      <p:pic>
        <p:nvPicPr>
          <p:cNvPr id="4403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1165225"/>
            <a:ext cx="6262688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TextBox 6"/>
          <p:cNvSpPr txBox="1">
            <a:spLocks noChangeArrowheads="1"/>
          </p:cNvSpPr>
          <p:nvPr/>
        </p:nvSpPr>
        <p:spPr bwMode="auto">
          <a:xfrm>
            <a:off x="2151063" y="4930775"/>
            <a:ext cx="54594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그림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22-6. 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배열의 중간에 삽입하려면 원소들을 이동하여야 한다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2688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LinkedList</a:t>
            </a:r>
          </a:p>
        </p:txBody>
      </p:sp>
      <p:sp>
        <p:nvSpPr>
          <p:cNvPr id="45059" name="TextBox 6"/>
          <p:cNvSpPr txBox="1">
            <a:spLocks noChangeArrowheads="1"/>
          </p:cNvSpPr>
          <p:nvPr/>
        </p:nvSpPr>
        <p:spPr bwMode="auto">
          <a:xfrm>
            <a:off x="2052638" y="5648325"/>
            <a:ext cx="54594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그림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22-7. 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연결 리스트 중간에 삽입하려면 링크만 수정하면 된다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0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0" y="1714500"/>
            <a:ext cx="5918200" cy="383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5407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8550" y="381000"/>
            <a:ext cx="7789863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sz="3600"/>
              <a:t>예제</a:t>
            </a:r>
            <a:endParaRPr lang="en-US" altLang="ko-KR" sz="3600"/>
          </a:p>
        </p:txBody>
      </p:sp>
      <p:grpSp>
        <p:nvGrpSpPr>
          <p:cNvPr id="46083" name="그룹 7"/>
          <p:cNvGrpSpPr>
            <a:grpSpLocks/>
          </p:cNvGrpSpPr>
          <p:nvPr/>
        </p:nvGrpSpPr>
        <p:grpSpPr bwMode="auto">
          <a:xfrm>
            <a:off x="1263650" y="1489075"/>
            <a:ext cx="7105650" cy="4310063"/>
            <a:chOff x="1281953" y="1094535"/>
            <a:chExt cx="7105481" cy="4309559"/>
          </a:xfrm>
        </p:grpSpPr>
        <p:pic>
          <p:nvPicPr>
            <p:cNvPr id="4608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1953" y="1094535"/>
              <a:ext cx="7102858" cy="3457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08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4576" y="4581237"/>
              <a:ext cx="7102858" cy="822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63182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98550" y="381000"/>
            <a:ext cx="7789863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sz="3600"/>
              <a:t>실행결과</a:t>
            </a:r>
            <a:endParaRPr lang="en-US" altLang="ko-KR" sz="3600"/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1665288"/>
            <a:ext cx="713105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8082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59618"/>
            <a:ext cx="8229600" cy="990600"/>
          </a:xfrm>
        </p:spPr>
        <p:txBody>
          <a:bodyPr/>
          <a:lstStyle/>
          <a:p>
            <a:pPr eaLnBrk="1" hangingPunct="1"/>
            <a:r>
              <a:rPr lang="ko-KR" altLang="en-US" sz="3600" dirty="0"/>
              <a:t>반복자 사용하기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196752"/>
            <a:ext cx="8212138" cy="4152900"/>
          </a:xfrm>
          <a:prstGeom prst="rect">
            <a:avLst/>
          </a:prstGeom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LinkedList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도 반복자를 지원한다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다음과 같은 형식으로 사용하면 된다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ArrayList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나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LinkedList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와 같은 리스트에서 사용하기가 편리한 반복자는 다음과 같이 정의되는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ListIterator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이다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참고자료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: how to remove an item well</a:t>
            </a:r>
            <a:br>
              <a:rPr lang="en-US" altLang="ko-KR" sz="2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000" dirty="0">
                <a:latin typeface="맑은 고딕" pitchFamily="50" charset="-127"/>
                <a:ea typeface="맑은 고딕" pitchFamily="50" charset="-127"/>
                <a:hlinkClick r:id="rId2"/>
              </a:rPr>
              <a:t>http://stackoverflow.com/questions/223918/iterating-through-a-list-avoiding-concurrentmodificationexception-when-removing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defRPr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kumimoji="1"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kumimoji="1"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kumimoji="1" lang="en-US" altLang="ko-KR" sz="2000" kern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13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2281238"/>
            <a:ext cx="7108825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4295775"/>
            <a:ext cx="7119937" cy="158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6572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컬렉션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z="2000"/>
              <a:t>컬렉션</a:t>
            </a:r>
            <a:r>
              <a:rPr lang="en-US" altLang="ko-KR" sz="2000"/>
              <a:t>(collection)</a:t>
            </a:r>
            <a:r>
              <a:rPr lang="ko-KR" altLang="en-US" sz="2000"/>
              <a:t>은 자바에서 자료 구조를 구현한 클래스</a:t>
            </a:r>
          </a:p>
          <a:p>
            <a:pPr eaLnBrk="1" hangingPunct="1"/>
            <a:r>
              <a:rPr lang="ko-KR" altLang="en-US" sz="2000"/>
              <a:t>자료 구조로는 리스트</a:t>
            </a:r>
            <a:r>
              <a:rPr lang="en-US" altLang="ko-KR" sz="2000"/>
              <a:t>(list), </a:t>
            </a:r>
            <a:r>
              <a:rPr lang="ko-KR" altLang="en-US" sz="2000"/>
              <a:t>스택</a:t>
            </a:r>
            <a:r>
              <a:rPr lang="en-US" altLang="ko-KR" sz="2000"/>
              <a:t>(stack), </a:t>
            </a:r>
            <a:r>
              <a:rPr lang="ko-KR" altLang="en-US" sz="2000"/>
              <a:t>큐</a:t>
            </a:r>
            <a:r>
              <a:rPr lang="en-US" altLang="ko-KR" sz="2000"/>
              <a:t>(queue), </a:t>
            </a:r>
            <a:r>
              <a:rPr lang="ko-KR" altLang="en-US" sz="2000"/>
              <a:t>집합</a:t>
            </a:r>
            <a:r>
              <a:rPr lang="en-US" altLang="ko-KR" sz="2000"/>
              <a:t>(set), </a:t>
            </a:r>
            <a:r>
              <a:rPr lang="ko-KR" altLang="en-US" sz="2000"/>
              <a:t>해쉬 테이블</a:t>
            </a:r>
            <a:r>
              <a:rPr lang="en-US" altLang="ko-KR" sz="2000"/>
              <a:t>(hash table) </a:t>
            </a:r>
            <a:r>
              <a:rPr lang="ko-KR" altLang="en-US" sz="2000"/>
              <a:t>등이 있다</a:t>
            </a:r>
            <a:r>
              <a:rPr lang="en-US" altLang="ko-KR" sz="2000"/>
              <a:t>. </a:t>
            </a:r>
            <a:endParaRPr lang="ko-KR" altLang="en-US" sz="2000"/>
          </a:p>
        </p:txBody>
      </p:sp>
      <p:pic>
        <p:nvPicPr>
          <p:cNvPr id="245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780928"/>
            <a:ext cx="4768850" cy="326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Box 6"/>
          <p:cNvSpPr txBox="1">
            <a:spLocks noChangeArrowheads="1"/>
          </p:cNvSpPr>
          <p:nvPr/>
        </p:nvSpPr>
        <p:spPr bwMode="auto">
          <a:xfrm>
            <a:off x="3424238" y="6073353"/>
            <a:ext cx="29860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그림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22-4. 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자료 구조의 예</a:t>
            </a:r>
          </a:p>
        </p:txBody>
      </p:sp>
    </p:spTree>
    <p:extLst>
      <p:ext uri="{BB962C8B-B14F-4D97-AF65-F5344CB8AC3E}">
        <p14:creationId xmlns:p14="http://schemas.microsoft.com/office/powerpoint/2010/main" val="7271959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배열을 리스트로 변경하기</a:t>
            </a:r>
          </a:p>
        </p:txBody>
      </p:sp>
      <p:sp>
        <p:nvSpPr>
          <p:cNvPr id="49155" name="Rectangle 3"/>
          <p:cNvSpPr txBox="1">
            <a:spLocks noChangeArrowheads="1"/>
          </p:cNvSpPr>
          <p:nvPr/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Arrays.asList() </a:t>
            </a:r>
            <a:r>
              <a:rPr lang="ko-KR" altLang="en-US" sz="2000">
                <a:latin typeface="맑은 고딕" pitchFamily="50" charset="-127"/>
                <a:ea typeface="맑은 고딕" pitchFamily="50" charset="-127"/>
              </a:rPr>
              <a:t>메소드는 배열을 받아서 리스트 형태로 반환한다</a:t>
            </a: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endParaRPr lang="en-US" altLang="ko-KR" sz="200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endParaRPr lang="en-US" altLang="ko-KR" sz="200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</a:pPr>
            <a:endParaRPr lang="en-US" altLang="ko-KR" sz="200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88" y="2195513"/>
            <a:ext cx="71088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63" y="3513138"/>
            <a:ext cx="7273925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19379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458200" cy="1927225"/>
          </a:xfrm>
        </p:spPr>
        <p:txBody>
          <a:bodyPr/>
          <a:lstStyle/>
          <a:p>
            <a:r>
              <a:rPr lang="en-US" altLang="ko-KR" sz="72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JAVA:</a:t>
            </a:r>
            <a:b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Hash Map</a:t>
            </a:r>
            <a:endParaRPr lang="ko-KR" altLang="en-US" sz="32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9851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HashMap</a:t>
            </a:r>
            <a:r>
              <a:rPr lang="en-US" altLang="ko-KR" dirty="0"/>
              <a:t>&lt;K,V&gt;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35816" cy="5239484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HashMap</a:t>
            </a:r>
            <a:r>
              <a:rPr lang="en-US" altLang="ko-KR" dirty="0"/>
              <a:t>&lt;K,V&gt;</a:t>
            </a:r>
          </a:p>
          <a:p>
            <a:pPr lvl="1"/>
            <a:r>
              <a:rPr lang="ko-KR" altLang="en-US" dirty="0"/>
              <a:t>키</a:t>
            </a:r>
            <a:r>
              <a:rPr lang="en-US" altLang="ko-KR" dirty="0"/>
              <a:t>(key)</a:t>
            </a:r>
            <a:r>
              <a:rPr lang="ko-KR" altLang="en-US" dirty="0"/>
              <a:t>와 값</a:t>
            </a:r>
            <a:r>
              <a:rPr lang="en-US" altLang="ko-KR" dirty="0"/>
              <a:t>(value)</a:t>
            </a:r>
            <a:r>
              <a:rPr lang="ko-KR" altLang="en-US" dirty="0"/>
              <a:t>의 쌍으로 구성되는 요소를 다루는 컬렉션</a:t>
            </a:r>
            <a:endParaRPr lang="en-US" altLang="ko-KR" dirty="0"/>
          </a:p>
          <a:p>
            <a:pPr lvl="2"/>
            <a:r>
              <a:rPr lang="en-US" altLang="ko-KR" dirty="0" err="1"/>
              <a:t>java.util.HashMap</a:t>
            </a:r>
            <a:endParaRPr lang="en-US" altLang="ko-KR" dirty="0"/>
          </a:p>
          <a:p>
            <a:pPr lvl="2"/>
            <a:r>
              <a:rPr lang="en-US" altLang="ko-KR" dirty="0"/>
              <a:t>K</a:t>
            </a:r>
            <a:r>
              <a:rPr lang="ko-KR" altLang="en-US" dirty="0"/>
              <a:t>는 키로 사용할 요소의 타입</a:t>
            </a:r>
            <a:r>
              <a:rPr lang="en-US" altLang="ko-KR" dirty="0"/>
              <a:t>, V</a:t>
            </a:r>
            <a:r>
              <a:rPr lang="ko-KR" altLang="en-US" dirty="0"/>
              <a:t>는 값으로 사용할 요소의 타입 지정</a:t>
            </a:r>
            <a:endParaRPr lang="en-US" altLang="ko-KR" dirty="0"/>
          </a:p>
          <a:p>
            <a:pPr lvl="2"/>
            <a:r>
              <a:rPr lang="ko-KR" altLang="en-US" dirty="0"/>
              <a:t>키와 값이 한 쌍으로 삽입</a:t>
            </a:r>
            <a:endParaRPr lang="en-US" altLang="ko-KR" dirty="0"/>
          </a:p>
          <a:p>
            <a:pPr lvl="2"/>
            <a:r>
              <a:rPr lang="ko-KR" altLang="en-US" dirty="0"/>
              <a:t>키는 </a:t>
            </a:r>
            <a:r>
              <a:rPr lang="ko-KR" altLang="en-US" dirty="0" err="1"/>
              <a:t>해시맵에</a:t>
            </a:r>
            <a:r>
              <a:rPr lang="ko-KR" altLang="en-US" dirty="0"/>
              <a:t> 삽입되는 위치 결정에 사용</a:t>
            </a:r>
            <a:endParaRPr lang="en-US" altLang="ko-KR" dirty="0"/>
          </a:p>
          <a:p>
            <a:pPr lvl="2"/>
            <a:r>
              <a:rPr lang="ko-KR" altLang="en-US" dirty="0"/>
              <a:t>값을 검색하기 위해서는 반드시 키 이용</a:t>
            </a:r>
            <a:endParaRPr lang="en-US" altLang="ko-KR" dirty="0"/>
          </a:p>
          <a:p>
            <a:pPr lvl="1"/>
            <a:r>
              <a:rPr lang="ko-KR" altLang="en-US" dirty="0"/>
              <a:t>삽입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</a:t>
            </a:r>
            <a:r>
              <a:rPr lang="ko-KR" altLang="en-US" dirty="0"/>
              <a:t> 검색이 빠른 특징</a:t>
            </a:r>
            <a:endParaRPr lang="en-US" altLang="ko-KR" dirty="0"/>
          </a:p>
          <a:p>
            <a:pPr lvl="2"/>
            <a:r>
              <a:rPr lang="ko-KR" altLang="en-US" dirty="0"/>
              <a:t>요소 삽입 </a:t>
            </a:r>
            <a:r>
              <a:rPr lang="en-US" altLang="ko-KR" dirty="0"/>
              <a:t>: put()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2"/>
            <a:r>
              <a:rPr lang="ko-KR" altLang="en-US" dirty="0"/>
              <a:t>요소 검색 </a:t>
            </a:r>
            <a:r>
              <a:rPr lang="en-US" altLang="ko-KR" dirty="0"/>
              <a:t>: get()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HashMap</a:t>
            </a:r>
            <a:r>
              <a:rPr lang="en-US" altLang="ko-KR" dirty="0"/>
              <a:t>&lt;String, String&gt; </a:t>
            </a:r>
            <a:r>
              <a:rPr lang="ko-KR" altLang="en-US" dirty="0"/>
              <a:t>생성</a:t>
            </a:r>
            <a:r>
              <a:rPr lang="en-US" altLang="ko-KR" dirty="0"/>
              <a:t>, </a:t>
            </a:r>
            <a:r>
              <a:rPr lang="ko-KR" altLang="en-US" dirty="0"/>
              <a:t>요소 삽입</a:t>
            </a:r>
            <a:r>
              <a:rPr lang="en-US" altLang="ko-KR" dirty="0"/>
              <a:t>, </a:t>
            </a:r>
            <a:r>
              <a:rPr lang="ko-KR" altLang="en-US" dirty="0"/>
              <a:t>요소 검색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7810" y="5373216"/>
            <a:ext cx="662473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 err="1"/>
              <a:t>HashMap</a:t>
            </a:r>
            <a:r>
              <a:rPr lang="en-US" altLang="ko-KR" sz="1600" dirty="0"/>
              <a:t>&lt;String, String&gt; h = new </a:t>
            </a:r>
            <a:r>
              <a:rPr lang="en-US" altLang="ko-KR" sz="1600" dirty="0" err="1"/>
              <a:t>HashMap</a:t>
            </a:r>
            <a:r>
              <a:rPr lang="en-US" altLang="ko-KR" sz="1600" dirty="0"/>
              <a:t>&lt;String, String&gt;(); </a:t>
            </a:r>
            <a:endParaRPr lang="ko-KR" altLang="en-US" sz="1600" dirty="0"/>
          </a:p>
          <a:p>
            <a:pPr fontAlgn="base" latinLnBrk="0"/>
            <a:r>
              <a:rPr lang="en-US" altLang="ko-KR" sz="1600" dirty="0" err="1"/>
              <a:t>h.put</a:t>
            </a:r>
            <a:r>
              <a:rPr lang="en-US" altLang="ko-KR" sz="1600" dirty="0"/>
              <a:t>("apple", "</a:t>
            </a:r>
            <a:r>
              <a:rPr lang="ko-KR" altLang="en-US" sz="1600" dirty="0"/>
              <a:t>사과</a:t>
            </a:r>
            <a:r>
              <a:rPr lang="en-US" altLang="ko-KR" sz="1600" dirty="0"/>
              <a:t>"); // "apple" </a:t>
            </a:r>
            <a:r>
              <a:rPr lang="ko-KR" altLang="en-US" sz="1600" dirty="0"/>
              <a:t>키와 </a:t>
            </a:r>
            <a:r>
              <a:rPr lang="en-US" altLang="ko-KR" sz="1600" dirty="0"/>
              <a:t>"</a:t>
            </a:r>
            <a:r>
              <a:rPr lang="ko-KR" altLang="en-US" sz="1600" dirty="0"/>
              <a:t>사과</a:t>
            </a:r>
            <a:r>
              <a:rPr lang="en-US" altLang="ko-KR" sz="1600" dirty="0"/>
              <a:t>" </a:t>
            </a:r>
            <a:r>
              <a:rPr lang="ko-KR" altLang="en-US" sz="1600" dirty="0"/>
              <a:t>값의 쌍을 </a:t>
            </a:r>
            <a:r>
              <a:rPr lang="ko-KR" altLang="en-US" sz="1600" dirty="0" err="1"/>
              <a:t>해시맵에</a:t>
            </a:r>
            <a:r>
              <a:rPr lang="ko-KR" altLang="en-US" sz="1600" dirty="0"/>
              <a:t> 삽입</a:t>
            </a:r>
          </a:p>
          <a:p>
            <a:pPr fontAlgn="base" latinLnBrk="0"/>
            <a:r>
              <a:rPr lang="en-US" altLang="ko-KR" sz="1600" dirty="0"/>
              <a:t>String </a:t>
            </a:r>
            <a:r>
              <a:rPr lang="en-US" altLang="ko-KR" sz="1600" dirty="0" err="1"/>
              <a:t>kor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h.get</a:t>
            </a:r>
            <a:r>
              <a:rPr lang="en-US" altLang="ko-KR" sz="1600" dirty="0"/>
              <a:t>("apple"); // "apple" </a:t>
            </a:r>
            <a:r>
              <a:rPr lang="ko-KR" altLang="en-US" sz="1600" dirty="0"/>
              <a:t>키로 값 검색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kor</a:t>
            </a:r>
            <a:r>
              <a:rPr lang="ko-KR" altLang="en-US" sz="1600" dirty="0"/>
              <a:t>는 </a:t>
            </a:r>
            <a:r>
              <a:rPr lang="en-US" altLang="ko-KR" sz="1600" dirty="0"/>
              <a:t>"</a:t>
            </a:r>
            <a:r>
              <a:rPr lang="ko-KR" altLang="en-US" sz="1600" dirty="0"/>
              <a:t>사과“</a:t>
            </a:r>
          </a:p>
        </p:txBody>
      </p:sp>
    </p:spTree>
    <p:extLst>
      <p:ext uri="{BB962C8B-B14F-4D97-AF65-F5344CB8AC3E}">
        <p14:creationId xmlns:p14="http://schemas.microsoft.com/office/powerpoint/2010/main" val="1454504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HashMap</a:t>
            </a:r>
            <a:r>
              <a:rPr lang="en-US" altLang="ko-KR" dirty="0"/>
              <a:t>&lt;String, String&gt;</a:t>
            </a:r>
            <a:r>
              <a:rPr lang="ko-KR" altLang="en-US" dirty="0"/>
              <a:t>의 내부 구성</a:t>
            </a:r>
          </a:p>
        </p:txBody>
      </p:sp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87624" y="1614346"/>
            <a:ext cx="731517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HashMap</a:t>
            </a:r>
            <a:r>
              <a:rPr lang="en-US" altLang="ko-KR" dirty="0"/>
              <a:t>&lt;String, String&gt; map = new </a:t>
            </a:r>
            <a:r>
              <a:rPr lang="en-US" altLang="ko-KR" dirty="0" err="1"/>
              <a:t>HashMap</a:t>
            </a:r>
            <a:r>
              <a:rPr lang="en-US" altLang="ko-KR" dirty="0"/>
              <a:t>&lt;String, String&gt;();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420888"/>
            <a:ext cx="7056784" cy="276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278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HashMap</a:t>
            </a:r>
            <a:r>
              <a:rPr lang="en-US" altLang="ko-KR" dirty="0"/>
              <a:t>&lt;K,V&gt;</a:t>
            </a:r>
            <a:r>
              <a:rPr lang="ko-KR" altLang="en-US" dirty="0"/>
              <a:t>의 주요 </a:t>
            </a:r>
            <a:r>
              <a:rPr lang="ko-KR" altLang="en-US" dirty="0" err="1"/>
              <a:t>메소드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556792"/>
            <a:ext cx="6663791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762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16632"/>
            <a:ext cx="7676554" cy="663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352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dirty="0"/>
              <a:t>예제 </a:t>
            </a:r>
            <a:r>
              <a:rPr lang="en-US" altLang="ko-KR" sz="2000" dirty="0"/>
              <a:t>7-5 : </a:t>
            </a:r>
            <a:r>
              <a:rPr lang="en-US" altLang="ko-KR" sz="2000" dirty="0" err="1"/>
              <a:t>HashMap</a:t>
            </a:r>
            <a:r>
              <a:rPr lang="ko-KR" altLang="en-US" sz="2000" dirty="0"/>
              <a:t>을 이용하여 </a:t>
            </a:r>
            <a:r>
              <a:rPr lang="en-US" altLang="ko-KR" sz="2000" dirty="0"/>
              <a:t>(</a:t>
            </a:r>
            <a:r>
              <a:rPr lang="ko-KR" altLang="en-US" sz="2000" dirty="0"/>
              <a:t>영어</a:t>
            </a:r>
            <a:r>
              <a:rPr lang="en-US" altLang="ko-KR" sz="2000" dirty="0"/>
              <a:t>, </a:t>
            </a:r>
            <a:r>
              <a:rPr lang="ko-KR" altLang="en-US" sz="2000" dirty="0"/>
              <a:t>한글</a:t>
            </a:r>
            <a:r>
              <a:rPr lang="en-US" altLang="ko-KR" sz="2000" dirty="0"/>
              <a:t>) </a:t>
            </a:r>
            <a:r>
              <a:rPr lang="ko-KR" altLang="en-US" sz="2000" dirty="0"/>
              <a:t>단어 쌍의 저장 검색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23528" y="1993358"/>
            <a:ext cx="5040560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</a:t>
            </a:r>
            <a:r>
              <a:rPr lang="en-US" altLang="ko-KR" sz="1200" dirty="0"/>
              <a:t>.*;</a:t>
            </a:r>
          </a:p>
          <a:p>
            <a:pPr marL="0" lvl="2" defTabSz="180000"/>
            <a:endParaRPr lang="en-US" altLang="ko-KR" sz="1200" dirty="0"/>
          </a:p>
          <a:p>
            <a:pPr marL="0" lvl="2"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HashMapDicEx</a:t>
            </a:r>
            <a:r>
              <a:rPr lang="en-US" altLang="ko-KR" sz="1200" dirty="0"/>
              <a:t> {</a:t>
            </a:r>
          </a:p>
          <a:p>
            <a:pPr marL="0" lvl="2"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// </a:t>
            </a:r>
            <a:r>
              <a:rPr lang="ko-KR" altLang="en-US" sz="1200" dirty="0"/>
              <a:t>영어 단어와 한글 단어의 쌍을 저장하는 </a:t>
            </a:r>
            <a:r>
              <a:rPr lang="en-US" altLang="ko-KR" sz="1200" dirty="0" err="1"/>
              <a:t>HashMap</a:t>
            </a:r>
            <a:r>
              <a:rPr lang="en-US" altLang="ko-KR" sz="1200" dirty="0"/>
              <a:t> </a:t>
            </a:r>
            <a:r>
              <a:rPr lang="ko-KR" altLang="en-US" sz="1200" dirty="0"/>
              <a:t>컬렉션 생성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HashMap</a:t>
            </a:r>
            <a:r>
              <a:rPr lang="en-US" altLang="ko-KR" sz="1200" b="1" dirty="0"/>
              <a:t>&lt;String, String&gt; </a:t>
            </a:r>
            <a:r>
              <a:rPr lang="en-US" altLang="ko-KR" sz="1200" b="1" dirty="0" err="1"/>
              <a:t>dic</a:t>
            </a:r>
            <a:r>
              <a:rPr lang="en-US" altLang="ko-KR" sz="1200" b="1" dirty="0"/>
              <a:t> = </a:t>
            </a:r>
          </a:p>
          <a:p>
            <a:pPr marL="0" lvl="2" defTabSz="180000"/>
            <a:r>
              <a:rPr lang="en-US" altLang="ko-KR" sz="1200" b="1" dirty="0"/>
              <a:t>				new </a:t>
            </a:r>
            <a:r>
              <a:rPr lang="en-US" altLang="ko-KR" sz="1200" b="1" dirty="0" err="1"/>
              <a:t>HashMap</a:t>
            </a:r>
            <a:r>
              <a:rPr lang="en-US" altLang="ko-KR" sz="1200" b="1" dirty="0"/>
              <a:t>&lt;String, String&gt;();</a:t>
            </a:r>
          </a:p>
          <a:p>
            <a:pPr marL="0" lvl="2" defTabSz="180000"/>
            <a:r>
              <a:rPr lang="en-US" altLang="ko-KR" sz="1200" dirty="0"/>
              <a:t>		</a:t>
            </a:r>
          </a:p>
          <a:p>
            <a:pPr marL="0" lvl="2" defTabSz="180000"/>
            <a:r>
              <a:rPr lang="en-US" altLang="ko-KR" sz="1200" dirty="0"/>
              <a:t>		// 3 </a:t>
            </a:r>
            <a:r>
              <a:rPr lang="ko-KR" altLang="en-US" sz="1200" dirty="0"/>
              <a:t>개의 </a:t>
            </a:r>
            <a:r>
              <a:rPr lang="en-US" altLang="ko-KR" sz="1200" dirty="0"/>
              <a:t>(key, value) </a:t>
            </a:r>
            <a:r>
              <a:rPr lang="ko-KR" altLang="en-US" sz="1200" dirty="0"/>
              <a:t>쌍을 </a:t>
            </a:r>
            <a:r>
              <a:rPr lang="en-US" altLang="ko-KR" sz="1200" dirty="0" err="1"/>
              <a:t>dic</a:t>
            </a:r>
            <a:r>
              <a:rPr lang="ko-KR" altLang="en-US" sz="1200" dirty="0"/>
              <a:t>에 저장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dic.put</a:t>
            </a:r>
            <a:r>
              <a:rPr lang="en-US" altLang="ko-KR" sz="1200" b="1" dirty="0"/>
              <a:t>("baby", "</a:t>
            </a:r>
            <a:r>
              <a:rPr lang="ko-KR" altLang="en-US" sz="1200" b="1" dirty="0"/>
              <a:t>아기</a:t>
            </a:r>
            <a:r>
              <a:rPr lang="en-US" altLang="ko-KR" sz="1200" b="1" dirty="0"/>
              <a:t>"); </a:t>
            </a:r>
            <a:r>
              <a:rPr lang="en-US" altLang="ko-KR" sz="1200" dirty="0"/>
              <a:t>// "baby"</a:t>
            </a:r>
            <a:r>
              <a:rPr lang="ko-KR" altLang="en-US" sz="1200" dirty="0"/>
              <a:t>는 </a:t>
            </a:r>
            <a:r>
              <a:rPr lang="en-US" altLang="ko-KR" sz="1200" dirty="0"/>
              <a:t>key, "</a:t>
            </a:r>
            <a:r>
              <a:rPr lang="ko-KR" altLang="en-US" sz="1200" dirty="0"/>
              <a:t>아기</a:t>
            </a:r>
            <a:r>
              <a:rPr lang="en-US" altLang="ko-KR" sz="1200" dirty="0"/>
              <a:t>"</a:t>
            </a:r>
            <a:r>
              <a:rPr lang="ko-KR" altLang="en-US" sz="1200" dirty="0"/>
              <a:t>은 </a:t>
            </a:r>
            <a:r>
              <a:rPr lang="en-US" altLang="ko-KR" sz="1200" dirty="0"/>
              <a:t>value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dic.put</a:t>
            </a:r>
            <a:r>
              <a:rPr lang="en-US" altLang="ko-KR" sz="1200" dirty="0"/>
              <a:t>("love", "</a:t>
            </a:r>
            <a:r>
              <a:rPr lang="ko-KR" altLang="en-US" sz="1200" dirty="0"/>
              <a:t>사랑</a:t>
            </a:r>
            <a:r>
              <a:rPr lang="en-US" altLang="ko-KR" sz="1200" dirty="0"/>
              <a:t>"); 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dic.put</a:t>
            </a:r>
            <a:r>
              <a:rPr lang="en-US" altLang="ko-KR" sz="1200" dirty="0"/>
              <a:t>("apple", "</a:t>
            </a:r>
            <a:r>
              <a:rPr lang="ko-KR" altLang="en-US" sz="1200" dirty="0"/>
              <a:t>사과</a:t>
            </a:r>
            <a:r>
              <a:rPr lang="en-US" altLang="ko-KR" sz="1200" dirty="0"/>
              <a:t>");	</a:t>
            </a:r>
          </a:p>
          <a:p>
            <a:pPr marL="0" lvl="2" defTabSz="180000"/>
            <a:endParaRPr lang="en-US" altLang="ko-KR" sz="1200" dirty="0"/>
          </a:p>
          <a:p>
            <a:pPr marL="0" lvl="2" defTabSz="180000"/>
            <a:r>
              <a:rPr lang="en-US" altLang="ko-KR" sz="1200" dirty="0"/>
              <a:t>		// </a:t>
            </a:r>
            <a:r>
              <a:rPr lang="ko-KR" altLang="en-US" sz="1200" dirty="0"/>
              <a:t>영어 단어를 </a:t>
            </a:r>
            <a:r>
              <a:rPr lang="ko-KR" altLang="en-US" sz="1200" dirty="0" err="1"/>
              <a:t>입력받고</a:t>
            </a:r>
            <a:r>
              <a:rPr lang="ko-KR" altLang="en-US" sz="1200" dirty="0"/>
              <a:t> 한글 단어 검색</a:t>
            </a:r>
            <a:r>
              <a:rPr lang="en-US" altLang="ko-KR" sz="1200" dirty="0"/>
              <a:t>. "exit" </a:t>
            </a:r>
            <a:r>
              <a:rPr lang="ko-KR" altLang="en-US" sz="1200" dirty="0" err="1"/>
              <a:t>입력받으면</a:t>
            </a:r>
            <a:r>
              <a:rPr lang="ko-KR" altLang="en-US" sz="1200" dirty="0"/>
              <a:t> 종료</a:t>
            </a:r>
            <a:endParaRPr lang="en-US" altLang="ko-KR" sz="1200" dirty="0"/>
          </a:p>
          <a:p>
            <a:pPr marL="0" lvl="2" defTabSz="180000"/>
            <a:r>
              <a:rPr lang="en-US" altLang="ko-KR" sz="1200" dirty="0"/>
              <a:t>		Scanner </a:t>
            </a:r>
            <a:r>
              <a:rPr lang="en-US" altLang="ko-KR" sz="1200" dirty="0" err="1"/>
              <a:t>scanner</a:t>
            </a:r>
            <a:r>
              <a:rPr lang="en-US" altLang="ko-KR" sz="1200" dirty="0"/>
              <a:t> = new Scanner(System.in);</a:t>
            </a:r>
          </a:p>
          <a:p>
            <a:pPr marL="0" lvl="2" defTabSz="180000"/>
            <a:r>
              <a:rPr lang="en-US" altLang="ko-KR" sz="1200" dirty="0"/>
              <a:t>		while(true) {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찾고 싶은 단어는</a:t>
            </a:r>
            <a:r>
              <a:rPr lang="en-US" altLang="ko-KR" sz="1200" dirty="0"/>
              <a:t>?");</a:t>
            </a:r>
          </a:p>
          <a:p>
            <a:pPr marL="0" lvl="2" defTabSz="180000"/>
            <a:r>
              <a:rPr lang="en-US" altLang="ko-KR" sz="1200" dirty="0"/>
              <a:t>			String </a:t>
            </a:r>
            <a:r>
              <a:rPr lang="en-US" altLang="ko-KR" sz="1200" dirty="0" err="1"/>
              <a:t>eng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scanner.next</a:t>
            </a:r>
            <a:r>
              <a:rPr lang="en-US" altLang="ko-KR" sz="1200" dirty="0"/>
              <a:t>();</a:t>
            </a:r>
          </a:p>
          <a:p>
            <a:pPr marL="0" lvl="2" defTabSz="180000"/>
            <a:r>
              <a:rPr lang="en-US" altLang="ko-KR" sz="1200" dirty="0"/>
              <a:t>			if(</a:t>
            </a:r>
            <a:r>
              <a:rPr lang="en-US" altLang="ko-KR" sz="1200" dirty="0" err="1"/>
              <a:t>eng.equals</a:t>
            </a:r>
            <a:r>
              <a:rPr lang="en-US" altLang="ko-KR" sz="1200" dirty="0"/>
              <a:t>("exit")) {</a:t>
            </a:r>
          </a:p>
          <a:p>
            <a:pPr marL="0" lvl="2" defTabSz="180000"/>
            <a:r>
              <a:rPr lang="en-US" altLang="ko-KR" sz="1200" dirty="0"/>
              <a:t>	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종료합니다</a:t>
            </a:r>
            <a:r>
              <a:rPr lang="en-US" altLang="ko-KR" sz="1200" dirty="0"/>
              <a:t>...");</a:t>
            </a:r>
          </a:p>
          <a:p>
            <a:pPr marL="0" lvl="2" defTabSz="180000"/>
            <a:r>
              <a:rPr lang="en-US" altLang="ko-KR" sz="1200" dirty="0"/>
              <a:t>				break;</a:t>
            </a:r>
          </a:p>
          <a:p>
            <a:pPr marL="0" lvl="2" defTabSz="180000"/>
            <a:r>
              <a:rPr lang="en-US" altLang="ko-KR" sz="1200" dirty="0"/>
              <a:t>			}		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508104" y="4296211"/>
            <a:ext cx="3456384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찾고 싶은 단어는</a:t>
            </a:r>
            <a:r>
              <a:rPr lang="en-US" altLang="ko-KR" sz="1200" dirty="0"/>
              <a:t>?</a:t>
            </a:r>
            <a:r>
              <a:rPr lang="en-US" altLang="ko-KR" sz="1200" dirty="0">
                <a:solidFill>
                  <a:srgbClr val="00B050"/>
                </a:solidFill>
              </a:rPr>
              <a:t>apple</a:t>
            </a:r>
          </a:p>
          <a:p>
            <a:r>
              <a:rPr lang="ko-KR" altLang="en-US" sz="1200" dirty="0"/>
              <a:t>사과</a:t>
            </a:r>
          </a:p>
          <a:p>
            <a:r>
              <a:rPr lang="ko-KR" altLang="en-US" sz="1200" dirty="0"/>
              <a:t>찾고 싶은 단어는</a:t>
            </a:r>
            <a:r>
              <a:rPr lang="en-US" altLang="ko-KR" sz="1200" dirty="0"/>
              <a:t>?</a:t>
            </a:r>
            <a:r>
              <a:rPr lang="en-US" altLang="ko-KR" sz="1200" dirty="0" err="1">
                <a:solidFill>
                  <a:srgbClr val="00B050"/>
                </a:solidFill>
              </a:rPr>
              <a:t>babo</a:t>
            </a:r>
            <a:endParaRPr lang="en-US" altLang="ko-KR" sz="1200" dirty="0">
              <a:solidFill>
                <a:srgbClr val="00B050"/>
              </a:solidFill>
            </a:endParaRPr>
          </a:p>
          <a:p>
            <a:r>
              <a:rPr lang="en-US" altLang="ko-KR" sz="1200" dirty="0" err="1"/>
              <a:t>babo</a:t>
            </a:r>
            <a:r>
              <a:rPr lang="ko-KR" altLang="en-US" sz="1200" dirty="0"/>
              <a:t>는 없는 단어 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찾고 싶은 단어는</a:t>
            </a:r>
            <a:r>
              <a:rPr lang="en-US" altLang="ko-KR" sz="1200" dirty="0"/>
              <a:t>?</a:t>
            </a:r>
            <a:r>
              <a:rPr lang="en-US" altLang="ko-KR" sz="1200" dirty="0">
                <a:solidFill>
                  <a:srgbClr val="00B050"/>
                </a:solidFill>
              </a:rPr>
              <a:t>exit</a:t>
            </a:r>
          </a:p>
          <a:p>
            <a:r>
              <a:rPr lang="ko-KR" altLang="en-US" sz="1200" dirty="0"/>
              <a:t>종료합니다</a:t>
            </a:r>
            <a:r>
              <a:rPr lang="en-US" altLang="ko-KR" sz="1200" dirty="0"/>
              <a:t>...</a:t>
            </a:r>
            <a:endParaRPr lang="ko-KR" altLang="en-US" sz="12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5536" y="1398884"/>
            <a:ext cx="824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영어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한글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)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단어를 쌍으로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해시맵에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저장하고 영어로 한글을 검색하는 프로그램을 작성하라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"exit"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이 입력되면 프로그램을 종료한다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499955" y="1988840"/>
            <a:ext cx="3456384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			// </a:t>
            </a:r>
            <a:r>
              <a:rPr lang="ko-KR" altLang="en-US" sz="1200" dirty="0" err="1"/>
              <a:t>해시맵에서</a:t>
            </a:r>
            <a:r>
              <a:rPr lang="ko-KR" altLang="en-US" sz="1200" dirty="0"/>
              <a:t> </a:t>
            </a:r>
            <a:r>
              <a:rPr lang="en-US" altLang="ko-KR" sz="1200" dirty="0"/>
              <a:t>'</a:t>
            </a:r>
            <a:r>
              <a:rPr lang="ko-KR" altLang="en-US" sz="1200" dirty="0"/>
              <a:t>키</a:t>
            </a:r>
            <a:r>
              <a:rPr lang="en-US" altLang="ko-KR" sz="1200" dirty="0"/>
              <a:t>' </a:t>
            </a:r>
            <a:r>
              <a:rPr lang="en-US" altLang="ko-KR" sz="1200" dirty="0" err="1"/>
              <a:t>eng</a:t>
            </a:r>
            <a:r>
              <a:rPr lang="ko-KR" altLang="en-US" sz="1200" dirty="0"/>
              <a:t>의 </a:t>
            </a:r>
            <a:r>
              <a:rPr lang="en-US" altLang="ko-KR" sz="1200" dirty="0"/>
              <a:t>'</a:t>
            </a:r>
            <a:r>
              <a:rPr lang="ko-KR" altLang="en-US" sz="1200" dirty="0"/>
              <a:t>값</a:t>
            </a:r>
            <a:r>
              <a:rPr lang="en-US" altLang="ko-KR" sz="1200" dirty="0"/>
              <a:t>' </a:t>
            </a:r>
            <a:r>
              <a:rPr lang="en-US" altLang="ko-KR" sz="1200" dirty="0" err="1"/>
              <a:t>kor</a:t>
            </a:r>
            <a:r>
              <a:rPr lang="en-US" altLang="ko-KR" sz="1200" dirty="0"/>
              <a:t> </a:t>
            </a:r>
            <a:r>
              <a:rPr lang="ko-KR" altLang="en-US" sz="1200" dirty="0"/>
              <a:t>검색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String </a:t>
            </a:r>
            <a:r>
              <a:rPr lang="en-US" altLang="ko-KR" sz="1200" b="1" dirty="0" err="1"/>
              <a:t>kor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dic.get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eng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if(</a:t>
            </a:r>
            <a:r>
              <a:rPr lang="en-US" altLang="ko-KR" sz="1200" b="1" dirty="0" err="1"/>
              <a:t>kor</a:t>
            </a:r>
            <a:r>
              <a:rPr lang="en-US" altLang="ko-KR" sz="1200" b="1" dirty="0"/>
              <a:t> == null)</a:t>
            </a:r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eng</a:t>
            </a:r>
            <a:r>
              <a:rPr lang="en-US" altLang="ko-KR" sz="1200" dirty="0"/>
              <a:t> + </a:t>
            </a:r>
          </a:p>
          <a:p>
            <a:pPr defTabSz="180000"/>
            <a:r>
              <a:rPr lang="en-US" altLang="ko-KR" sz="1200" dirty="0"/>
              <a:t>							"</a:t>
            </a:r>
            <a:r>
              <a:rPr lang="ko-KR" altLang="en-US" sz="1200" dirty="0"/>
              <a:t>는 없는 단어 입니다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/>
              <a:t>			else</a:t>
            </a:r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kor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scanner.close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4283968" y="4828586"/>
            <a:ext cx="1800200" cy="1135090"/>
            <a:chOff x="4211960" y="5467575"/>
            <a:chExt cx="1800200" cy="1135090"/>
          </a:xfrm>
        </p:grpSpPr>
        <p:sp>
          <p:nvSpPr>
            <p:cNvPr id="9" name="모서리가 둥근 사각형 설명선 8"/>
            <p:cNvSpPr/>
            <p:nvPr/>
          </p:nvSpPr>
          <p:spPr>
            <a:xfrm>
              <a:off x="4211960" y="6159991"/>
              <a:ext cx="1800200" cy="442674"/>
            </a:xfrm>
            <a:prstGeom prst="wedgeRoundRectCallout">
              <a:avLst>
                <a:gd name="adj1" fmla="val -2683"/>
                <a:gd name="adj2" fmla="val -48285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en-US" altLang="ko-KR" sz="1000" dirty="0" err="1">
                  <a:latin typeface="맑은 고딕" pitchFamily="50" charset="-127"/>
                  <a:ea typeface="맑은 고딕" pitchFamily="50" charset="-127"/>
                </a:rPr>
                <a:t>babo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를 </a:t>
              </a:r>
              <a:r>
                <a:rPr lang="ko-KR" altLang="en-US" sz="1000" dirty="0" err="1">
                  <a:latin typeface="맑은 고딕" pitchFamily="50" charset="-127"/>
                  <a:ea typeface="맑은 고딕" pitchFamily="50" charset="-127"/>
                </a:rPr>
                <a:t>해시맵에서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 찾을 수 없기 때문에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null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리턴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4626864" y="5467575"/>
              <a:ext cx="877855" cy="704625"/>
            </a:xfrm>
            <a:custGeom>
              <a:avLst/>
              <a:gdLst>
                <a:gd name="connsiteX0" fmla="*/ 0 w 877855"/>
                <a:gd name="connsiteY0" fmla="*/ 695481 h 704625"/>
                <a:gd name="connsiteX1" fmla="*/ 246888 w 877855"/>
                <a:gd name="connsiteY1" fmla="*/ 302289 h 704625"/>
                <a:gd name="connsiteX2" fmla="*/ 877824 w 877855"/>
                <a:gd name="connsiteY2" fmla="*/ 537 h 704625"/>
                <a:gd name="connsiteX3" fmla="*/ 274320 w 877855"/>
                <a:gd name="connsiteY3" fmla="*/ 375441 h 704625"/>
                <a:gd name="connsiteX4" fmla="*/ 173736 w 877855"/>
                <a:gd name="connsiteY4" fmla="*/ 704625 h 70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7855" h="704625">
                  <a:moveTo>
                    <a:pt x="0" y="695481"/>
                  </a:moveTo>
                  <a:cubicBezTo>
                    <a:pt x="50292" y="556797"/>
                    <a:pt x="100584" y="418113"/>
                    <a:pt x="246888" y="302289"/>
                  </a:cubicBezTo>
                  <a:cubicBezTo>
                    <a:pt x="393192" y="186465"/>
                    <a:pt x="873252" y="-11655"/>
                    <a:pt x="877824" y="537"/>
                  </a:cubicBezTo>
                  <a:cubicBezTo>
                    <a:pt x="882396" y="12729"/>
                    <a:pt x="391668" y="258093"/>
                    <a:pt x="274320" y="375441"/>
                  </a:cubicBezTo>
                  <a:cubicBezTo>
                    <a:pt x="156972" y="492789"/>
                    <a:pt x="165354" y="598707"/>
                    <a:pt x="173736" y="704625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911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dirty="0"/>
              <a:t>예제 </a:t>
            </a:r>
            <a:r>
              <a:rPr lang="en-US" altLang="ko-KR" sz="2000" dirty="0"/>
              <a:t>7-6 </a:t>
            </a:r>
            <a:r>
              <a:rPr lang="en-US" altLang="ko-KR" sz="2000" dirty="0" err="1"/>
              <a:t>HashMap</a:t>
            </a:r>
            <a:r>
              <a:rPr lang="ko-KR" altLang="en-US" sz="2000" dirty="0"/>
              <a:t>을 이용하여 자바 과목의 이름과 점수 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89839" y="1817123"/>
            <a:ext cx="4486217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</a:t>
            </a:r>
            <a:r>
              <a:rPr lang="en-US" altLang="ko-KR" sz="1200" dirty="0"/>
              <a:t>.*;</a:t>
            </a:r>
          </a:p>
          <a:p>
            <a:pPr marL="0" lvl="2" defTabSz="180000"/>
            <a:endParaRPr lang="en-US" altLang="ko-KR" sz="1200" dirty="0"/>
          </a:p>
          <a:p>
            <a:pPr marL="0" lvl="2"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HashMapScoreEx</a:t>
            </a:r>
            <a:r>
              <a:rPr lang="en-US" altLang="ko-KR" sz="1200" dirty="0"/>
              <a:t> {</a:t>
            </a:r>
          </a:p>
          <a:p>
            <a:pPr marL="0" lvl="2"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// </a:t>
            </a:r>
            <a:r>
              <a:rPr lang="ko-KR" altLang="en-US" sz="1200" dirty="0"/>
              <a:t>사용자 이름과 점수를 기록하는 </a:t>
            </a:r>
            <a:r>
              <a:rPr lang="en-US" altLang="ko-KR" sz="1200" dirty="0" err="1"/>
              <a:t>HashMap</a:t>
            </a:r>
            <a:r>
              <a:rPr lang="en-US" altLang="ko-KR" sz="1200" dirty="0"/>
              <a:t> </a:t>
            </a:r>
            <a:r>
              <a:rPr lang="ko-KR" altLang="en-US" sz="1200" dirty="0"/>
              <a:t>컬렉션 생성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HashMap</a:t>
            </a:r>
            <a:r>
              <a:rPr lang="en-US" altLang="ko-KR" sz="1200" b="1" dirty="0"/>
              <a:t>&lt;String, Integer&gt; </a:t>
            </a:r>
            <a:r>
              <a:rPr lang="en-US" altLang="ko-KR" sz="1200" b="1" dirty="0" err="1"/>
              <a:t>javaScore</a:t>
            </a:r>
            <a:r>
              <a:rPr lang="en-US" altLang="ko-KR" sz="1200" b="1" dirty="0"/>
              <a:t> = </a:t>
            </a:r>
          </a:p>
          <a:p>
            <a:pPr marL="0" lvl="2" defTabSz="180000"/>
            <a:r>
              <a:rPr lang="en-US" altLang="ko-KR" sz="1200" b="1" dirty="0"/>
              <a:t>				new </a:t>
            </a:r>
            <a:r>
              <a:rPr lang="en-US" altLang="ko-KR" sz="1200" b="1" dirty="0" err="1"/>
              <a:t>HashMap</a:t>
            </a:r>
            <a:r>
              <a:rPr lang="en-US" altLang="ko-KR" sz="1200" b="1" dirty="0"/>
              <a:t>&lt;String, Integer&gt;();</a:t>
            </a:r>
          </a:p>
          <a:p>
            <a:pPr marL="0" lvl="2" defTabSz="180000"/>
            <a:r>
              <a:rPr lang="en-US" altLang="ko-KR" sz="1200" dirty="0"/>
              <a:t>		</a:t>
            </a:r>
          </a:p>
          <a:p>
            <a:pPr marL="0" lvl="2" defTabSz="180000"/>
            <a:r>
              <a:rPr lang="en-US" altLang="ko-KR" sz="1200" dirty="0"/>
              <a:t>		// 5 </a:t>
            </a:r>
            <a:r>
              <a:rPr lang="ko-KR" altLang="en-US" sz="1200" dirty="0"/>
              <a:t>개의 점수 저장</a:t>
            </a:r>
            <a:endParaRPr lang="en-US" altLang="ko-KR" sz="1200" dirty="0"/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scoreMap.put</a:t>
            </a:r>
            <a:r>
              <a:rPr lang="en-US" altLang="ko-KR" sz="1200" dirty="0"/>
              <a:t>("</a:t>
            </a:r>
            <a:r>
              <a:rPr lang="ko-KR" altLang="en-US" sz="1200" dirty="0"/>
              <a:t>김성동</a:t>
            </a:r>
            <a:r>
              <a:rPr lang="en-US" altLang="ko-KR" sz="1200" dirty="0"/>
              <a:t>", 97);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scoreMap.put</a:t>
            </a:r>
            <a:r>
              <a:rPr lang="en-US" altLang="ko-KR" sz="1200" dirty="0"/>
              <a:t>("</a:t>
            </a:r>
            <a:r>
              <a:rPr lang="ko-KR" altLang="en-US" sz="1200" dirty="0"/>
              <a:t>황기태</a:t>
            </a:r>
            <a:r>
              <a:rPr lang="en-US" altLang="ko-KR" sz="1200" dirty="0"/>
              <a:t>", 88);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scoreMap.put</a:t>
            </a:r>
            <a:r>
              <a:rPr lang="en-US" altLang="ko-KR" sz="1200" dirty="0"/>
              <a:t>("</a:t>
            </a:r>
            <a:r>
              <a:rPr lang="ko-KR" altLang="en-US" sz="1200" dirty="0"/>
              <a:t>김남윤</a:t>
            </a:r>
            <a:r>
              <a:rPr lang="en-US" altLang="ko-KR" sz="1200" dirty="0"/>
              <a:t>", 98);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scoreMap.put</a:t>
            </a:r>
            <a:r>
              <a:rPr lang="en-US" altLang="ko-KR" sz="1200" dirty="0"/>
              <a:t>("</a:t>
            </a:r>
            <a:r>
              <a:rPr lang="ko-KR" altLang="en-US" sz="1200" dirty="0"/>
              <a:t>이재문</a:t>
            </a:r>
            <a:r>
              <a:rPr lang="en-US" altLang="ko-KR" sz="1200" dirty="0"/>
              <a:t>", 70);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scoreMap.put</a:t>
            </a:r>
            <a:r>
              <a:rPr lang="en-US" altLang="ko-KR" sz="1200" dirty="0"/>
              <a:t>("</a:t>
            </a:r>
            <a:r>
              <a:rPr lang="ko-KR" altLang="en-US" sz="1200" dirty="0"/>
              <a:t>한원선</a:t>
            </a:r>
            <a:r>
              <a:rPr lang="en-US" altLang="ko-KR" sz="1200" dirty="0"/>
              <a:t>", 99);</a:t>
            </a:r>
          </a:p>
          <a:p>
            <a:pPr marL="0" lvl="2" defTabSz="180000"/>
            <a:endParaRPr lang="en-US" altLang="ko-KR" sz="1200" dirty="0"/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HashMap</a:t>
            </a:r>
            <a:r>
              <a:rPr lang="ko-KR" altLang="en-US" sz="1200" dirty="0"/>
              <a:t>의 요소 개수 </a:t>
            </a:r>
            <a:r>
              <a:rPr lang="en-US" altLang="ko-KR" sz="1200" dirty="0"/>
              <a:t>:" </a:t>
            </a:r>
          </a:p>
          <a:p>
            <a:pPr marL="0" lvl="2" defTabSz="180000"/>
            <a:r>
              <a:rPr lang="en-US" altLang="ko-KR" sz="1200" dirty="0"/>
              <a:t>				+ </a:t>
            </a:r>
            <a:r>
              <a:rPr lang="en-US" altLang="ko-KR" sz="1200" dirty="0" err="1"/>
              <a:t>javaScore.size</a:t>
            </a:r>
            <a:r>
              <a:rPr lang="en-US" altLang="ko-KR" sz="1200" dirty="0"/>
              <a:t>());</a:t>
            </a:r>
          </a:p>
          <a:p>
            <a:pPr marL="0" lvl="2" defTabSz="180000"/>
            <a:r>
              <a:rPr lang="en-US" altLang="ko-KR" sz="1200" dirty="0"/>
              <a:t>		</a:t>
            </a:r>
          </a:p>
          <a:p>
            <a:pPr marL="0" lvl="2" defTabSz="180000"/>
            <a:r>
              <a:rPr lang="en-US" altLang="ko-KR" sz="1200" dirty="0"/>
              <a:t>		// </a:t>
            </a:r>
            <a:r>
              <a:rPr lang="ko-KR" altLang="en-US" sz="1200" dirty="0"/>
              <a:t>모든 사람의 점수 출력</a:t>
            </a:r>
            <a:r>
              <a:rPr lang="en-US" altLang="ko-KR" sz="1200" dirty="0"/>
              <a:t>. </a:t>
            </a:r>
          </a:p>
          <a:p>
            <a:pPr marL="0" lvl="2" defTabSz="180000"/>
            <a:r>
              <a:rPr lang="en-US" altLang="ko-KR" sz="1200" dirty="0"/>
              <a:t>		// </a:t>
            </a:r>
            <a:r>
              <a:rPr lang="en-US" altLang="ko-KR" sz="1200" dirty="0" err="1"/>
              <a:t>javaScore</a:t>
            </a:r>
            <a:r>
              <a:rPr lang="ko-KR" altLang="en-US" sz="1200" dirty="0"/>
              <a:t>에 들어 있는 모든 </a:t>
            </a:r>
            <a:r>
              <a:rPr lang="en-US" altLang="ko-KR" sz="1200" dirty="0"/>
              <a:t>(key, value) </a:t>
            </a:r>
            <a:r>
              <a:rPr lang="ko-KR" altLang="en-US" sz="1200" dirty="0"/>
              <a:t>쌍 출력</a:t>
            </a:r>
            <a:endParaRPr lang="en-US" altLang="ko-KR" sz="1200" dirty="0"/>
          </a:p>
          <a:p>
            <a:pPr marL="0" lvl="2" defTabSz="180000"/>
            <a:r>
              <a:rPr lang="en-US" altLang="ko-KR" sz="1200" dirty="0"/>
              <a:t>		 // key </a:t>
            </a:r>
            <a:r>
              <a:rPr lang="ko-KR" altLang="en-US" sz="1200" dirty="0"/>
              <a:t>문자열을 가진 집합 </a:t>
            </a:r>
            <a:r>
              <a:rPr lang="en-US" altLang="ko-KR" sz="1200" dirty="0"/>
              <a:t>Set </a:t>
            </a:r>
            <a:r>
              <a:rPr lang="ko-KR" altLang="en-US" sz="1200" dirty="0"/>
              <a:t>컬렉션 리턴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/>
              <a:t>Set&lt;String&gt; keys = </a:t>
            </a:r>
            <a:r>
              <a:rPr lang="en-US" altLang="ko-KR" sz="1200" b="1" dirty="0" err="1"/>
              <a:t>javaScore.keySet</a:t>
            </a:r>
            <a:r>
              <a:rPr lang="en-US" altLang="ko-KR" sz="1200" b="1" dirty="0"/>
              <a:t>();</a:t>
            </a:r>
          </a:p>
          <a:p>
            <a:pPr marL="0" lvl="2" defTabSz="180000"/>
            <a:endParaRPr lang="en-US" altLang="ko-KR" sz="1200" dirty="0"/>
          </a:p>
          <a:p>
            <a:pPr marL="0" lvl="2" defTabSz="180000"/>
            <a:r>
              <a:rPr lang="en-US" altLang="ko-KR" sz="1200" dirty="0"/>
              <a:t>		// key </a:t>
            </a:r>
            <a:r>
              <a:rPr lang="ko-KR" altLang="en-US" sz="1200" dirty="0"/>
              <a:t>문자열을 순서대로 접근할 수 있는 </a:t>
            </a:r>
            <a:r>
              <a:rPr lang="en-US" altLang="ko-KR" sz="1200" dirty="0"/>
              <a:t>Iterator </a:t>
            </a:r>
            <a:r>
              <a:rPr lang="ko-KR" altLang="en-US" sz="1200" dirty="0"/>
              <a:t>리턴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/>
              <a:t>Iterator&lt;String&gt; it = </a:t>
            </a:r>
            <a:r>
              <a:rPr lang="en-US" altLang="ko-KR" sz="1200" b="1" dirty="0" err="1"/>
              <a:t>keys.iterator</a:t>
            </a:r>
            <a:r>
              <a:rPr lang="en-US" altLang="ko-KR" sz="1200" b="1" dirty="0"/>
              <a:t>(); </a:t>
            </a:r>
            <a:endParaRPr lang="ko-KR" altLang="en-US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5136640" y="3479115"/>
            <a:ext cx="3755840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HashMap</a:t>
            </a:r>
            <a:r>
              <a:rPr lang="ko-KR" altLang="en-US" sz="1200" dirty="0"/>
              <a:t>의 요소 개수 </a:t>
            </a:r>
            <a:r>
              <a:rPr lang="en-US" altLang="ko-KR" sz="1200" dirty="0"/>
              <a:t>:5</a:t>
            </a:r>
          </a:p>
          <a:p>
            <a:r>
              <a:rPr lang="ko-KR" altLang="en-US" sz="1200" dirty="0"/>
              <a:t>이재문 </a:t>
            </a:r>
            <a:r>
              <a:rPr lang="en-US" altLang="ko-KR" sz="1200" dirty="0"/>
              <a:t>: 70</a:t>
            </a:r>
          </a:p>
          <a:p>
            <a:r>
              <a:rPr lang="ko-KR" altLang="en-US" sz="1200" dirty="0"/>
              <a:t>한원선 </a:t>
            </a:r>
            <a:r>
              <a:rPr lang="en-US" altLang="ko-KR" sz="1200" dirty="0"/>
              <a:t>: 99</a:t>
            </a:r>
          </a:p>
          <a:p>
            <a:r>
              <a:rPr lang="ko-KR" altLang="en-US" sz="1200" dirty="0"/>
              <a:t>김남윤 </a:t>
            </a:r>
            <a:r>
              <a:rPr lang="en-US" altLang="ko-KR" sz="1200" dirty="0"/>
              <a:t>: 98</a:t>
            </a:r>
          </a:p>
          <a:p>
            <a:r>
              <a:rPr lang="ko-KR" altLang="en-US" sz="1200" dirty="0"/>
              <a:t>김성동 </a:t>
            </a:r>
            <a:r>
              <a:rPr lang="en-US" altLang="ko-KR" sz="1200" dirty="0"/>
              <a:t>: 97</a:t>
            </a:r>
          </a:p>
          <a:p>
            <a:r>
              <a:rPr lang="ko-KR" altLang="en-US" sz="1200" dirty="0"/>
              <a:t>황기태 </a:t>
            </a:r>
            <a:r>
              <a:rPr lang="en-US" altLang="ko-KR" sz="1200" dirty="0"/>
              <a:t>: 88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571472" y="1340768"/>
            <a:ext cx="7960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해시맵을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이용하여 학생의 이름과 자바 점수를 기록 관리하는 프로그램을 작성하라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136640" y="1825782"/>
            <a:ext cx="375584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/>
              <a:t>while(</a:t>
            </a:r>
            <a:r>
              <a:rPr lang="en-US" altLang="ko-KR" sz="1200" dirty="0" err="1"/>
              <a:t>it.hasNext</a:t>
            </a:r>
            <a:r>
              <a:rPr lang="en-US" altLang="ko-KR" sz="1200" dirty="0"/>
              <a:t>()) {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b="1" dirty="0"/>
              <a:t>String name = </a:t>
            </a:r>
            <a:r>
              <a:rPr lang="en-US" altLang="ko-KR" sz="1200" b="1" dirty="0" err="1"/>
              <a:t>it.next</a:t>
            </a:r>
            <a:r>
              <a:rPr lang="en-US" altLang="ko-KR" sz="1200" b="1" dirty="0"/>
              <a:t>();</a:t>
            </a:r>
          </a:p>
          <a:p>
            <a:pPr marL="0" lvl="2" defTabSz="180000"/>
            <a:r>
              <a:rPr lang="en-US" altLang="ko-KR" sz="1200" b="1" dirty="0"/>
              <a:t>	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score = </a:t>
            </a:r>
            <a:r>
              <a:rPr lang="en-US" altLang="ko-KR" sz="1200" b="1" dirty="0" err="1"/>
              <a:t>javaScore.get</a:t>
            </a:r>
            <a:r>
              <a:rPr lang="en-US" altLang="ko-KR" sz="1200" b="1" dirty="0"/>
              <a:t>(name);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(name + " : " + score);</a:t>
            </a:r>
          </a:p>
          <a:p>
            <a:pPr marL="0" lvl="2" defTabSz="180000"/>
            <a:r>
              <a:rPr lang="en-US" altLang="ko-KR" sz="1200" dirty="0"/>
              <a:t>		}</a:t>
            </a:r>
          </a:p>
          <a:p>
            <a:pPr marL="0" lvl="2" defTabSz="180000"/>
            <a:r>
              <a:rPr lang="en-US" altLang="ko-KR" sz="1200" dirty="0"/>
              <a:t>	}</a:t>
            </a:r>
          </a:p>
          <a:p>
            <a:pPr marL="0" lvl="2" defTabSz="180000"/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67416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816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7-7 </a:t>
            </a:r>
            <a:r>
              <a:rPr lang="en-US" altLang="ko-KR" dirty="0" err="1"/>
              <a:t>HashMap</a:t>
            </a:r>
            <a:r>
              <a:rPr lang="ko-KR" altLang="en-US" dirty="0"/>
              <a:t>에 객체 저장</a:t>
            </a:r>
            <a:r>
              <a:rPr lang="en-US" altLang="ko-KR" dirty="0"/>
              <a:t>, </a:t>
            </a:r>
            <a:r>
              <a:rPr lang="ko-KR" altLang="en-US" dirty="0"/>
              <a:t>학생 정보 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99575" y="1949778"/>
            <a:ext cx="2902041" cy="16158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100" dirty="0"/>
              <a:t>import </a:t>
            </a:r>
            <a:r>
              <a:rPr lang="en-US" altLang="ko-KR" sz="1100" dirty="0" err="1"/>
              <a:t>java.util</a:t>
            </a:r>
            <a:r>
              <a:rPr lang="en-US" altLang="ko-KR" sz="1100" dirty="0"/>
              <a:t>.*;</a:t>
            </a:r>
          </a:p>
          <a:p>
            <a:pPr marL="0" lvl="2" defTabSz="180000"/>
            <a:endParaRPr lang="en-US" altLang="ko-KR" sz="1100" dirty="0"/>
          </a:p>
          <a:p>
            <a:pPr marL="0" lvl="2" defTabSz="180000"/>
            <a:r>
              <a:rPr lang="en-US" altLang="ko-KR" sz="1100" b="1" dirty="0"/>
              <a:t>class Student </a:t>
            </a:r>
            <a:r>
              <a:rPr lang="en-US" altLang="ko-KR" sz="1100" dirty="0"/>
              <a:t>{ // </a:t>
            </a:r>
            <a:r>
              <a:rPr lang="ko-KR" altLang="en-US" sz="1100" dirty="0"/>
              <a:t>학생을 표현하는 클래스</a:t>
            </a:r>
          </a:p>
          <a:p>
            <a:pPr marL="0" lvl="2" defTabSz="180000"/>
            <a:r>
              <a:rPr lang="ko-KR" altLang="en-US" sz="1100" dirty="0"/>
              <a:t>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id;</a:t>
            </a:r>
          </a:p>
          <a:p>
            <a:pPr marL="0" lvl="2" defTabSz="180000"/>
            <a:r>
              <a:rPr lang="en-US" altLang="ko-KR" sz="1100" dirty="0"/>
              <a:t>	String </a:t>
            </a:r>
            <a:r>
              <a:rPr lang="en-US" altLang="ko-KR" sz="1100" dirty="0" err="1"/>
              <a:t>tel</a:t>
            </a:r>
            <a:r>
              <a:rPr lang="en-US" altLang="ko-KR" sz="1100" dirty="0"/>
              <a:t>;</a:t>
            </a:r>
          </a:p>
          <a:p>
            <a:pPr marL="0" lvl="2" defTabSz="180000"/>
            <a:r>
              <a:rPr lang="en-US" altLang="ko-KR" sz="1100" dirty="0"/>
              <a:t>	public Student(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id, String </a:t>
            </a:r>
            <a:r>
              <a:rPr lang="en-US" altLang="ko-KR" sz="1100" dirty="0" err="1"/>
              <a:t>tel</a:t>
            </a:r>
            <a:r>
              <a:rPr lang="en-US" altLang="ko-KR" sz="1100" dirty="0"/>
              <a:t>) {</a:t>
            </a:r>
          </a:p>
          <a:p>
            <a:pPr marL="0" lvl="2" defTabSz="180000"/>
            <a:r>
              <a:rPr lang="en-US" altLang="ko-KR" sz="1100" dirty="0"/>
              <a:t>		this.id = id; this.tel = </a:t>
            </a:r>
            <a:r>
              <a:rPr lang="en-US" altLang="ko-KR" sz="1100" dirty="0" err="1"/>
              <a:t>tel</a:t>
            </a:r>
            <a:r>
              <a:rPr lang="en-US" altLang="ko-KR" sz="1100" dirty="0"/>
              <a:t>;</a:t>
            </a:r>
          </a:p>
          <a:p>
            <a:pPr marL="0" lvl="2" defTabSz="180000"/>
            <a:r>
              <a:rPr lang="en-US" altLang="ko-KR" sz="1100" dirty="0"/>
              <a:t>	}</a:t>
            </a:r>
          </a:p>
          <a:p>
            <a:pPr marL="0" lvl="2" defTabSz="180000"/>
            <a:r>
              <a:rPr lang="en-US" altLang="ko-KR" sz="11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99574" y="5335320"/>
            <a:ext cx="2902041" cy="93871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 dirty="0"/>
              <a:t>검색할 이름</a:t>
            </a:r>
            <a:r>
              <a:rPr lang="en-US" altLang="ko-KR" sz="1100" dirty="0"/>
              <a:t>?</a:t>
            </a:r>
            <a:r>
              <a:rPr lang="ko-KR" altLang="en-US" sz="1100" dirty="0">
                <a:solidFill>
                  <a:srgbClr val="00B050"/>
                </a:solidFill>
              </a:rPr>
              <a:t>이재문</a:t>
            </a:r>
          </a:p>
          <a:p>
            <a:r>
              <a:rPr lang="en-US" altLang="ko-KR" sz="1100" dirty="0"/>
              <a:t>id:2, </a:t>
            </a:r>
            <a:r>
              <a:rPr lang="ko-KR" altLang="en-US" sz="1100" dirty="0"/>
              <a:t>전화</a:t>
            </a:r>
            <a:r>
              <a:rPr lang="en-US" altLang="ko-KR" sz="1100" dirty="0"/>
              <a:t>:010-222-2222</a:t>
            </a:r>
          </a:p>
          <a:p>
            <a:r>
              <a:rPr lang="ko-KR" altLang="en-US" sz="1100" dirty="0"/>
              <a:t>검색할 이름</a:t>
            </a:r>
            <a:r>
              <a:rPr lang="en-US" altLang="ko-KR" sz="1100" dirty="0"/>
              <a:t>?</a:t>
            </a:r>
            <a:r>
              <a:rPr lang="ko-KR" altLang="en-US" sz="1100" dirty="0">
                <a:solidFill>
                  <a:srgbClr val="00B050"/>
                </a:solidFill>
              </a:rPr>
              <a:t>김남윤</a:t>
            </a:r>
          </a:p>
          <a:p>
            <a:r>
              <a:rPr lang="en-US" altLang="ko-KR" sz="1100" dirty="0"/>
              <a:t>id:3, </a:t>
            </a:r>
            <a:r>
              <a:rPr lang="ko-KR" altLang="en-US" sz="1100" dirty="0"/>
              <a:t>전화</a:t>
            </a:r>
            <a:r>
              <a:rPr lang="en-US" altLang="ko-KR" sz="1100" dirty="0"/>
              <a:t>:010-333-3333</a:t>
            </a:r>
          </a:p>
          <a:p>
            <a:r>
              <a:rPr lang="ko-KR" altLang="en-US" sz="1100" dirty="0"/>
              <a:t>검색할 이름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568080" y="1268760"/>
            <a:ext cx="7960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id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와 전화번호로 구성되는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Student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클래스를 만들고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이름을 ‘키’로 하고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Student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객체를 ‘값’으로 하는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해시맵을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작성하라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47864" y="1949778"/>
            <a:ext cx="5700056" cy="43242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100" dirty="0"/>
              <a:t>public class </a:t>
            </a:r>
            <a:r>
              <a:rPr lang="en-US" altLang="ko-KR" sz="1100" dirty="0" err="1"/>
              <a:t>HashMapStudentEx</a:t>
            </a:r>
            <a:r>
              <a:rPr lang="en-US" altLang="ko-KR" sz="1100" dirty="0"/>
              <a:t> {</a:t>
            </a:r>
          </a:p>
          <a:p>
            <a:pPr marL="0" lvl="2" defTabSz="180000"/>
            <a:r>
              <a:rPr lang="en-US" altLang="ko-KR" sz="1100" dirty="0"/>
              <a:t>	public static void main(String[] </a:t>
            </a:r>
            <a:r>
              <a:rPr lang="en-US" altLang="ko-KR" sz="1100" dirty="0" err="1"/>
              <a:t>args</a:t>
            </a:r>
            <a:r>
              <a:rPr lang="en-US" altLang="ko-KR" sz="1100" dirty="0"/>
              <a:t>) {</a:t>
            </a:r>
          </a:p>
          <a:p>
            <a:pPr marL="0" lvl="2" defTabSz="180000"/>
            <a:r>
              <a:rPr lang="en-US" altLang="ko-KR" sz="1100" dirty="0"/>
              <a:t>		// </a:t>
            </a:r>
            <a:r>
              <a:rPr lang="ko-KR" altLang="en-US" sz="1100" dirty="0"/>
              <a:t>학생 이름과 </a:t>
            </a:r>
            <a:r>
              <a:rPr lang="en-US" altLang="ko-KR" sz="1100" dirty="0"/>
              <a:t>Student </a:t>
            </a:r>
            <a:r>
              <a:rPr lang="ko-KR" altLang="en-US" sz="1100" dirty="0"/>
              <a:t>객체를 쌍으로 저장하는 </a:t>
            </a:r>
            <a:r>
              <a:rPr lang="en-US" altLang="ko-KR" sz="1100" dirty="0" err="1"/>
              <a:t>HashMap</a:t>
            </a:r>
            <a:r>
              <a:rPr lang="en-US" altLang="ko-KR" sz="1100" dirty="0"/>
              <a:t> </a:t>
            </a:r>
            <a:r>
              <a:rPr lang="ko-KR" altLang="en-US" sz="1100" dirty="0"/>
              <a:t>컬렉션 생성</a:t>
            </a:r>
          </a:p>
          <a:p>
            <a:pPr marL="0" lvl="2" defTabSz="180000"/>
            <a:r>
              <a:rPr lang="ko-KR" altLang="en-US" sz="1100" dirty="0"/>
              <a:t>		</a:t>
            </a:r>
            <a:r>
              <a:rPr lang="en-US" altLang="ko-KR" sz="1100" b="1" dirty="0" err="1"/>
              <a:t>HashMap</a:t>
            </a:r>
            <a:r>
              <a:rPr lang="en-US" altLang="ko-KR" sz="1100" b="1" dirty="0"/>
              <a:t>&lt;String, Student&gt; map = new </a:t>
            </a:r>
            <a:r>
              <a:rPr lang="en-US" altLang="ko-KR" sz="1100" b="1" dirty="0" err="1"/>
              <a:t>HashMap</a:t>
            </a:r>
            <a:r>
              <a:rPr lang="en-US" altLang="ko-KR" sz="1100" b="1" dirty="0"/>
              <a:t>&lt;String, Student&gt;();</a:t>
            </a:r>
          </a:p>
          <a:p>
            <a:pPr marL="0" lvl="2" defTabSz="180000"/>
            <a:r>
              <a:rPr lang="en-US" altLang="ko-KR" sz="1100" dirty="0"/>
              <a:t>		</a:t>
            </a:r>
          </a:p>
          <a:p>
            <a:pPr marL="0" lvl="2" defTabSz="180000"/>
            <a:r>
              <a:rPr lang="en-US" altLang="ko-KR" sz="1100" dirty="0"/>
              <a:t>		// 3 </a:t>
            </a:r>
            <a:r>
              <a:rPr lang="ko-KR" altLang="en-US" sz="1100" dirty="0"/>
              <a:t>명의 학생 저장</a:t>
            </a:r>
          </a:p>
          <a:p>
            <a:pPr marL="0" lvl="2" defTabSz="180000"/>
            <a:r>
              <a:rPr lang="ko-KR" altLang="en-US" sz="1100" dirty="0"/>
              <a:t>		</a:t>
            </a:r>
            <a:r>
              <a:rPr lang="en-US" altLang="ko-KR" sz="1100" b="1" dirty="0" err="1"/>
              <a:t>map.put</a:t>
            </a:r>
            <a:r>
              <a:rPr lang="en-US" altLang="ko-KR" sz="1100" b="1" dirty="0"/>
              <a:t>("</a:t>
            </a:r>
            <a:r>
              <a:rPr lang="ko-KR" altLang="en-US" sz="1100" b="1" dirty="0"/>
              <a:t>황기태</a:t>
            </a:r>
            <a:r>
              <a:rPr lang="en-US" altLang="ko-KR" sz="1100" b="1" dirty="0"/>
              <a:t>", new Student(1, "010-111-1111")); </a:t>
            </a:r>
          </a:p>
          <a:p>
            <a:pPr marL="0" lvl="2" defTabSz="180000"/>
            <a:r>
              <a:rPr lang="en-US" altLang="ko-KR" sz="1100" dirty="0"/>
              <a:t>		</a:t>
            </a:r>
            <a:r>
              <a:rPr lang="en-US" altLang="ko-KR" sz="1100" dirty="0" err="1"/>
              <a:t>map.put</a:t>
            </a:r>
            <a:r>
              <a:rPr lang="en-US" altLang="ko-KR" sz="1100" dirty="0"/>
              <a:t>("</a:t>
            </a:r>
            <a:r>
              <a:rPr lang="ko-KR" altLang="en-US" sz="1100" dirty="0"/>
              <a:t>이재문</a:t>
            </a:r>
            <a:r>
              <a:rPr lang="en-US" altLang="ko-KR" sz="1100" dirty="0"/>
              <a:t>", new Student(2, "010-222-2222"));</a:t>
            </a:r>
          </a:p>
          <a:p>
            <a:pPr marL="0" lvl="2" defTabSz="180000"/>
            <a:r>
              <a:rPr lang="en-US" altLang="ko-KR" sz="1100" dirty="0"/>
              <a:t>		</a:t>
            </a:r>
            <a:r>
              <a:rPr lang="en-US" altLang="ko-KR" sz="1100" dirty="0" err="1"/>
              <a:t>map.put</a:t>
            </a:r>
            <a:r>
              <a:rPr lang="en-US" altLang="ko-KR" sz="1100" dirty="0"/>
              <a:t>("</a:t>
            </a:r>
            <a:r>
              <a:rPr lang="ko-KR" altLang="en-US" sz="1100" dirty="0"/>
              <a:t>김남윤</a:t>
            </a:r>
            <a:r>
              <a:rPr lang="en-US" altLang="ko-KR" sz="1100" dirty="0"/>
              <a:t>", new Student(3, "010-333-3333"));		</a:t>
            </a:r>
          </a:p>
          <a:p>
            <a:pPr marL="0" lvl="2" defTabSz="180000"/>
            <a:r>
              <a:rPr lang="en-US" altLang="ko-KR" sz="1100" dirty="0"/>
              <a:t>		</a:t>
            </a:r>
          </a:p>
          <a:p>
            <a:pPr defTabSz="180000"/>
            <a:r>
              <a:rPr lang="en-US" altLang="ko-KR" sz="1100" dirty="0"/>
              <a:t>		Scanner </a:t>
            </a:r>
            <a:r>
              <a:rPr lang="en-US" altLang="ko-KR" sz="1100" dirty="0" err="1"/>
              <a:t>scanner</a:t>
            </a:r>
            <a:r>
              <a:rPr lang="en-US" altLang="ko-KR" sz="1100" dirty="0"/>
              <a:t> = new Scanner(System.in);</a:t>
            </a:r>
          </a:p>
          <a:p>
            <a:pPr defTabSz="180000"/>
            <a:r>
              <a:rPr lang="en-US" altLang="ko-KR" sz="1100" dirty="0"/>
              <a:t>		while(true) {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System.out.print</a:t>
            </a:r>
            <a:r>
              <a:rPr lang="en-US" altLang="ko-KR" sz="1100" dirty="0"/>
              <a:t>("</a:t>
            </a:r>
            <a:r>
              <a:rPr lang="ko-KR" altLang="en-US" sz="1100" dirty="0"/>
              <a:t>검색할 이름</a:t>
            </a:r>
            <a:r>
              <a:rPr lang="en-US" altLang="ko-KR" sz="1100" dirty="0"/>
              <a:t>?");</a:t>
            </a:r>
          </a:p>
          <a:p>
            <a:pPr defTabSz="180000"/>
            <a:r>
              <a:rPr lang="en-US" altLang="ko-KR" sz="1100" dirty="0"/>
              <a:t>			String name = </a:t>
            </a:r>
            <a:r>
              <a:rPr lang="en-US" altLang="ko-KR" sz="1100" dirty="0" err="1"/>
              <a:t>scanner.nextLine</a:t>
            </a:r>
            <a:r>
              <a:rPr lang="en-US" altLang="ko-KR" sz="1100" dirty="0"/>
              <a:t>(); // </a:t>
            </a:r>
            <a:r>
              <a:rPr lang="ko-KR" altLang="en-US" sz="1100" dirty="0"/>
              <a:t>사용자로부터 이름 입력</a:t>
            </a:r>
          </a:p>
          <a:p>
            <a:pPr defTabSz="180000"/>
            <a:r>
              <a:rPr lang="en-US" altLang="ko-KR" sz="1100" dirty="0"/>
              <a:t>			if(</a:t>
            </a:r>
            <a:r>
              <a:rPr lang="en-US" altLang="ko-KR" sz="1100" dirty="0" err="1"/>
              <a:t>name.equals</a:t>
            </a:r>
            <a:r>
              <a:rPr lang="en-US" altLang="ko-KR" sz="1100" dirty="0"/>
              <a:t>("exit"))</a:t>
            </a:r>
          </a:p>
          <a:p>
            <a:pPr defTabSz="180000"/>
            <a:r>
              <a:rPr lang="en-US" altLang="ko-KR" sz="1100" dirty="0"/>
              <a:t>				break; // while </a:t>
            </a:r>
            <a:r>
              <a:rPr lang="ko-KR" altLang="en-US" sz="1100" dirty="0"/>
              <a:t>문을 벗어나 프로그램 종료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b="1" dirty="0"/>
              <a:t>Student </a:t>
            </a:r>
            <a:r>
              <a:rPr lang="en-US" altLang="ko-KR" sz="1100" b="1" dirty="0" err="1"/>
              <a:t>student</a:t>
            </a:r>
            <a:r>
              <a:rPr lang="en-US" altLang="ko-KR" sz="1100" b="1" dirty="0"/>
              <a:t> = </a:t>
            </a:r>
            <a:r>
              <a:rPr lang="en-US" altLang="ko-KR" sz="1100" b="1" dirty="0" err="1"/>
              <a:t>map.get</a:t>
            </a:r>
            <a:r>
              <a:rPr lang="en-US" altLang="ko-KR" sz="1100" b="1" dirty="0"/>
              <a:t>(name); </a:t>
            </a:r>
            <a:r>
              <a:rPr lang="en-US" altLang="ko-KR" sz="1100" dirty="0"/>
              <a:t>// </a:t>
            </a:r>
            <a:r>
              <a:rPr lang="ko-KR" altLang="en-US" sz="1100" dirty="0"/>
              <a:t>이름에 해당하는 </a:t>
            </a:r>
            <a:r>
              <a:rPr lang="en-US" altLang="ko-KR" sz="1100" dirty="0"/>
              <a:t>Student </a:t>
            </a:r>
            <a:r>
              <a:rPr lang="ko-KR" altLang="en-US" sz="1100" dirty="0"/>
              <a:t>객체 검색</a:t>
            </a:r>
          </a:p>
          <a:p>
            <a:pPr defTabSz="180000"/>
            <a:r>
              <a:rPr lang="en-US" altLang="ko-KR" sz="1100" dirty="0"/>
              <a:t>			if(</a:t>
            </a:r>
            <a:r>
              <a:rPr lang="en-US" altLang="ko-KR" sz="1100" b="1" dirty="0"/>
              <a:t>student == null</a:t>
            </a:r>
            <a:r>
              <a:rPr lang="en-US" altLang="ko-KR" sz="1100" dirty="0"/>
              <a:t>)</a:t>
            </a:r>
          </a:p>
          <a:p>
            <a:pPr defTabSz="180000"/>
            <a:r>
              <a:rPr lang="en-US" altLang="ko-KR" sz="1100" dirty="0"/>
              <a:t>				</a:t>
            </a:r>
            <a:r>
              <a:rPr lang="en-US" altLang="ko-KR" sz="1100" dirty="0" err="1"/>
              <a:t>System.out.println</a:t>
            </a:r>
            <a:r>
              <a:rPr lang="en-US" altLang="ko-KR" sz="1100" dirty="0"/>
              <a:t>(name + "</a:t>
            </a:r>
            <a:r>
              <a:rPr lang="ko-KR" altLang="en-US" sz="1100" dirty="0"/>
              <a:t>은 없는 사람입니다</a:t>
            </a:r>
            <a:r>
              <a:rPr lang="en-US" altLang="ko-KR" sz="1100" dirty="0"/>
              <a:t>.");</a:t>
            </a:r>
          </a:p>
          <a:p>
            <a:pPr defTabSz="180000"/>
            <a:r>
              <a:rPr lang="en-US" altLang="ko-KR" sz="1100" dirty="0"/>
              <a:t>			else</a:t>
            </a:r>
          </a:p>
          <a:p>
            <a:pPr defTabSz="180000"/>
            <a:r>
              <a:rPr lang="en-US" altLang="ko-KR" sz="1100" dirty="0"/>
              <a:t>				</a:t>
            </a:r>
            <a:r>
              <a:rPr lang="en-US" altLang="ko-KR" sz="1100" dirty="0" err="1"/>
              <a:t>System.out.println</a:t>
            </a:r>
            <a:r>
              <a:rPr lang="en-US" altLang="ko-KR" sz="1100" dirty="0"/>
              <a:t>("id:" + </a:t>
            </a:r>
            <a:r>
              <a:rPr lang="en-US" altLang="ko-KR" sz="1100" b="1" dirty="0" err="1"/>
              <a:t>student.getId</a:t>
            </a:r>
            <a:r>
              <a:rPr lang="en-US" altLang="ko-KR" sz="1100" b="1" dirty="0"/>
              <a:t>() </a:t>
            </a:r>
            <a:r>
              <a:rPr lang="en-US" altLang="ko-KR" sz="1100" dirty="0"/>
              <a:t>+ ", </a:t>
            </a:r>
            <a:r>
              <a:rPr lang="ko-KR" altLang="en-US" sz="1100" dirty="0"/>
              <a:t>전화</a:t>
            </a:r>
            <a:r>
              <a:rPr lang="en-US" altLang="ko-KR" sz="1100" dirty="0"/>
              <a:t>:" + </a:t>
            </a:r>
            <a:r>
              <a:rPr lang="en-US" altLang="ko-KR" sz="1100" b="1" dirty="0" err="1"/>
              <a:t>student.getTel</a:t>
            </a:r>
            <a:r>
              <a:rPr lang="en-US" altLang="ko-KR" sz="1100" b="1" dirty="0"/>
              <a:t>()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/>
              <a:t>		}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scanner.close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dirty="0"/>
              <a:t>	}</a:t>
            </a:r>
          </a:p>
          <a:p>
            <a:pPr defTabSz="180000"/>
            <a:r>
              <a:rPr lang="en-US" altLang="ko-KR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35709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458200" cy="1927225"/>
          </a:xfrm>
        </p:spPr>
        <p:txBody>
          <a:bodyPr/>
          <a:lstStyle/>
          <a:p>
            <a:r>
              <a:rPr lang="en-US" altLang="ko-KR" sz="72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JAVA:</a:t>
            </a:r>
            <a:b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collection Utilities</a:t>
            </a:r>
            <a:endParaRPr lang="ko-KR" altLang="en-US" sz="32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199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컬렉션의 예</a:t>
            </a:r>
            <a:r>
              <a:rPr lang="en-US" altLang="ko-KR"/>
              <a:t>: Vector</a:t>
            </a:r>
            <a:r>
              <a:rPr lang="ko-KR" altLang="en-US"/>
              <a:t> 클래스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25603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000"/>
              <a:t>Vector </a:t>
            </a:r>
            <a:r>
              <a:rPr lang="ko-KR" altLang="en-US" sz="2000"/>
              <a:t>클래스는 </a:t>
            </a:r>
            <a:r>
              <a:rPr lang="en-US" altLang="ko-KR" sz="2000"/>
              <a:t>java.util </a:t>
            </a:r>
            <a:r>
              <a:rPr lang="ko-KR" altLang="en-US" sz="2000"/>
              <a:t>패키지에 있는 컬렉션의 일종으로 가변 크기의 배열</a:t>
            </a:r>
            <a:r>
              <a:rPr lang="en-US" altLang="ko-KR" sz="2000"/>
              <a:t>(dynamic array)</a:t>
            </a:r>
            <a:r>
              <a:rPr lang="ko-KR" altLang="en-US" sz="2000"/>
              <a:t>을 구현</a:t>
            </a:r>
          </a:p>
          <a:p>
            <a:pPr eaLnBrk="1" hangingPunct="1"/>
            <a:endParaRPr lang="ko-KR" altLang="en-US" sz="2000"/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564904"/>
            <a:ext cx="7299325" cy="322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6205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Collections </a:t>
            </a:r>
            <a:r>
              <a:rPr lang="ko-KR" altLang="en-US" dirty="0"/>
              <a:t>클래스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Collections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en-US" altLang="ko-KR" dirty="0" err="1"/>
              <a:t>java.util</a:t>
            </a:r>
            <a:r>
              <a:rPr lang="en-US" altLang="ko-KR" dirty="0"/>
              <a:t> </a:t>
            </a:r>
            <a:r>
              <a:rPr lang="ko-KR" altLang="en-US" dirty="0"/>
              <a:t>패키지에 포함</a:t>
            </a:r>
            <a:endParaRPr lang="en-US" altLang="ko-KR" dirty="0"/>
          </a:p>
          <a:p>
            <a:pPr lvl="1"/>
            <a:r>
              <a:rPr lang="ko-KR" altLang="en-US" dirty="0"/>
              <a:t>컬렉션에 대해 연산을 수행하고 결과로 컬렉션 리턴</a:t>
            </a:r>
            <a:endParaRPr lang="en-US" altLang="ko-KR" dirty="0"/>
          </a:p>
          <a:p>
            <a:pPr lvl="1"/>
            <a:r>
              <a:rPr lang="ko-KR" altLang="en-US" dirty="0"/>
              <a:t>모든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en-US" altLang="ko-KR" dirty="0"/>
              <a:t>static </a:t>
            </a:r>
            <a:r>
              <a:rPr lang="ko-KR" altLang="en-US" dirty="0"/>
              <a:t>타입</a:t>
            </a:r>
          </a:p>
          <a:p>
            <a:pPr lvl="1"/>
            <a:r>
              <a:rPr lang="ko-KR" altLang="en-US" dirty="0"/>
              <a:t>주요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2"/>
            <a:r>
              <a:rPr lang="ko-KR" altLang="en-US" dirty="0"/>
              <a:t>컬렉션에 포함된 요소들을 </a:t>
            </a:r>
            <a:r>
              <a:rPr lang="ko-KR" altLang="en-US" dirty="0" err="1"/>
              <a:t>소팅하는</a:t>
            </a:r>
            <a:r>
              <a:rPr lang="ko-KR" altLang="en-US" dirty="0"/>
              <a:t> </a:t>
            </a:r>
            <a:r>
              <a:rPr lang="en-US" altLang="ko-KR" dirty="0"/>
              <a:t>sort()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2"/>
            <a:r>
              <a:rPr lang="ko-KR" altLang="en-US" dirty="0"/>
              <a:t>요소의 순서를 반대로 하는 </a:t>
            </a:r>
            <a:r>
              <a:rPr lang="en-US" altLang="ko-KR" dirty="0"/>
              <a:t>reverse()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2"/>
            <a:r>
              <a:rPr lang="ko-KR" altLang="en-US" dirty="0"/>
              <a:t>요소들의 최대</a:t>
            </a:r>
            <a:r>
              <a:rPr lang="en-US" altLang="ko-KR" dirty="0"/>
              <a:t>, </a:t>
            </a:r>
            <a:r>
              <a:rPr lang="ko-KR" altLang="en-US" dirty="0"/>
              <a:t>최솟값을 찾아내는 </a:t>
            </a:r>
            <a:r>
              <a:rPr lang="en-US" altLang="ko-KR" dirty="0"/>
              <a:t>max(), min()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2"/>
            <a:r>
              <a:rPr lang="ko-KR" altLang="en-US" dirty="0"/>
              <a:t>특정 값을 검색하는 </a:t>
            </a:r>
            <a:r>
              <a:rPr lang="en-US" altLang="ko-KR" dirty="0" err="1"/>
              <a:t>binarySearch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2371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63016"/>
            <a:ext cx="8153400" cy="928670"/>
          </a:xfrm>
        </p:spPr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7-8 : Collections </a:t>
            </a:r>
            <a:r>
              <a:rPr lang="ko-KR" altLang="en-US" dirty="0"/>
              <a:t>클래스의 활용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14282" y="2153001"/>
            <a:ext cx="349362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</a:t>
            </a:r>
            <a:r>
              <a:rPr lang="en-US" altLang="ko-KR" sz="1200" dirty="0"/>
              <a:t>.*;</a:t>
            </a:r>
          </a:p>
          <a:p>
            <a:pPr marL="0" lvl="2" defTabSz="180000"/>
            <a:endParaRPr lang="en-US" altLang="ko-KR" sz="1200" dirty="0"/>
          </a:p>
          <a:p>
            <a:pPr marL="0" lvl="2"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CollectionsEx</a:t>
            </a:r>
            <a:r>
              <a:rPr lang="en-US" altLang="ko-KR" sz="1200" dirty="0"/>
              <a:t> {</a:t>
            </a:r>
          </a:p>
          <a:p>
            <a:pPr marL="0" lvl="2" defTabSz="180000"/>
            <a:r>
              <a:rPr lang="en-US" altLang="ko-KR" sz="1200" dirty="0"/>
              <a:t>		static void </a:t>
            </a:r>
            <a:r>
              <a:rPr lang="en-US" altLang="ko-KR" sz="1200" dirty="0" err="1"/>
              <a:t>printList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LinkedList</a:t>
            </a:r>
            <a:r>
              <a:rPr lang="en-US" altLang="ko-KR" sz="1200" dirty="0"/>
              <a:t>&lt;String&gt; l) { </a:t>
            </a:r>
            <a:endParaRPr lang="ko-KR" altLang="en-US" sz="1200" dirty="0"/>
          </a:p>
          <a:p>
            <a:pPr marL="0" lvl="2" defTabSz="180000"/>
            <a:r>
              <a:rPr lang="ko-KR" altLang="en-US" sz="1200" dirty="0"/>
              <a:t>			</a:t>
            </a:r>
            <a:r>
              <a:rPr lang="en-US" altLang="ko-KR" sz="1200" dirty="0"/>
              <a:t>Iterator&lt;String&gt; iterator = </a:t>
            </a:r>
            <a:r>
              <a:rPr lang="en-US" altLang="ko-KR" sz="1200" dirty="0" err="1"/>
              <a:t>l.iterator</a:t>
            </a:r>
            <a:r>
              <a:rPr lang="en-US" altLang="ko-KR" sz="1200" dirty="0"/>
              <a:t>(); </a:t>
            </a:r>
          </a:p>
          <a:p>
            <a:pPr marL="0" lvl="2" defTabSz="180000"/>
            <a:r>
              <a:rPr lang="ko-KR" altLang="en-US" sz="1200" dirty="0"/>
              <a:t>			</a:t>
            </a:r>
            <a:r>
              <a:rPr lang="en-US" altLang="ko-KR" sz="1200" dirty="0"/>
              <a:t>while (</a:t>
            </a:r>
            <a:r>
              <a:rPr lang="en-US" altLang="ko-KR" sz="1200" dirty="0" err="1"/>
              <a:t>iterator.hasNext</a:t>
            </a:r>
            <a:r>
              <a:rPr lang="en-US" altLang="ko-KR" sz="1200" dirty="0"/>
              <a:t>()) { </a:t>
            </a:r>
            <a:endParaRPr lang="ko-KR" altLang="en-US" sz="1200" dirty="0"/>
          </a:p>
          <a:p>
            <a:pPr marL="0" lvl="2" defTabSz="180000"/>
            <a:r>
              <a:rPr lang="ko-KR" altLang="en-US" sz="1200" dirty="0"/>
              <a:t>					</a:t>
            </a:r>
            <a:r>
              <a:rPr lang="en-US" altLang="ko-KR" sz="1200" dirty="0"/>
              <a:t>String e = </a:t>
            </a:r>
            <a:r>
              <a:rPr lang="en-US" altLang="ko-KR" sz="1200" dirty="0" err="1"/>
              <a:t>iterator.next</a:t>
            </a:r>
            <a:r>
              <a:rPr lang="en-US" altLang="ko-KR" sz="1200" dirty="0"/>
              <a:t>(); </a:t>
            </a:r>
          </a:p>
          <a:p>
            <a:pPr marL="0" lvl="2" defTabSz="180000"/>
            <a:r>
              <a:rPr lang="ko-KR" altLang="en-US" sz="1200" dirty="0"/>
              <a:t>					</a:t>
            </a:r>
            <a:r>
              <a:rPr lang="en-US" altLang="ko-KR" sz="1200" dirty="0"/>
              <a:t>String separator;</a:t>
            </a:r>
          </a:p>
          <a:p>
            <a:pPr marL="0" lvl="2" defTabSz="180000"/>
            <a:r>
              <a:rPr lang="en-US" altLang="ko-KR" sz="1200" dirty="0"/>
              <a:t>					if (</a:t>
            </a:r>
            <a:r>
              <a:rPr lang="en-US" altLang="ko-KR" sz="1200" dirty="0" err="1"/>
              <a:t>iterator.hasNext</a:t>
            </a:r>
            <a:r>
              <a:rPr lang="en-US" altLang="ko-KR" sz="1200" dirty="0"/>
              <a:t>())</a:t>
            </a:r>
          </a:p>
          <a:p>
            <a:pPr marL="0" lvl="2" defTabSz="180000"/>
            <a:r>
              <a:rPr lang="en-US" altLang="ko-KR" sz="1200" dirty="0"/>
              <a:t>							separator = "-&gt;"; </a:t>
            </a:r>
            <a:endParaRPr lang="ko-KR" altLang="en-US" sz="1200" dirty="0"/>
          </a:p>
          <a:p>
            <a:pPr marL="0" lvl="2" defTabSz="180000"/>
            <a:r>
              <a:rPr lang="ko-KR" altLang="en-US" sz="1200" dirty="0"/>
              <a:t>					</a:t>
            </a:r>
            <a:r>
              <a:rPr lang="en-US" altLang="ko-KR" sz="1200" dirty="0"/>
              <a:t>else</a:t>
            </a:r>
          </a:p>
          <a:p>
            <a:pPr marL="0" lvl="2" defTabSz="180000"/>
            <a:r>
              <a:rPr lang="en-US" altLang="ko-KR" sz="1200" dirty="0"/>
              <a:t>							separator = "\n"; </a:t>
            </a:r>
          </a:p>
          <a:p>
            <a:pPr marL="0" lvl="2" defTabSz="180000"/>
            <a:r>
              <a:rPr lang="en-US" altLang="ko-KR" sz="1200" dirty="0"/>
              <a:t>	</a:t>
            </a:r>
            <a:r>
              <a:rPr lang="ko-KR" altLang="en-US" sz="1200" dirty="0"/>
              <a:t>		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e+separator</a:t>
            </a:r>
            <a:r>
              <a:rPr lang="en-US" altLang="ko-KR" sz="1200" dirty="0"/>
              <a:t>);</a:t>
            </a:r>
          </a:p>
          <a:p>
            <a:pPr marL="0" lvl="2" defTabSz="180000"/>
            <a:r>
              <a:rPr lang="en-US" altLang="ko-KR" sz="1200" dirty="0"/>
              <a:t>			}</a:t>
            </a:r>
          </a:p>
          <a:p>
            <a:pPr marL="0" lvl="2" defTabSz="180000"/>
            <a:r>
              <a:rPr lang="en-US" altLang="ko-KR" sz="1200" dirty="0"/>
              <a:t>		}</a:t>
            </a:r>
          </a:p>
          <a:p>
            <a:pPr marL="0" lvl="2" defTabSz="180000"/>
            <a:r>
              <a:rPr lang="en-US" altLang="ko-KR" sz="1200" dirty="0"/>
              <a:t>		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51920" y="5807005"/>
            <a:ext cx="5040560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fontAlgn="base">
              <a:defRPr sz="1200"/>
            </a:lvl1pPr>
          </a:lstStyle>
          <a:p>
            <a:r>
              <a:rPr lang="ko-KR" altLang="en-US" dirty="0"/>
              <a:t>매트릭스</a:t>
            </a:r>
            <a:r>
              <a:rPr lang="en-US" altLang="ko-KR" dirty="0"/>
              <a:t>-&gt;</a:t>
            </a:r>
            <a:r>
              <a:rPr lang="ko-KR" altLang="en-US" dirty="0"/>
              <a:t>스타워즈</a:t>
            </a:r>
            <a:r>
              <a:rPr lang="en-US" altLang="ko-KR" dirty="0"/>
              <a:t>-&gt;</a:t>
            </a:r>
            <a:r>
              <a:rPr lang="ko-KR" altLang="en-US" dirty="0" err="1"/>
              <a:t>아바타</a:t>
            </a:r>
            <a:r>
              <a:rPr lang="en-US" altLang="ko-KR" dirty="0"/>
              <a:t>-&gt;</a:t>
            </a:r>
            <a:r>
              <a:rPr lang="ko-KR" altLang="en-US" dirty="0" err="1"/>
              <a:t>터미네이터</a:t>
            </a:r>
            <a:r>
              <a:rPr lang="en-US" altLang="ko-KR" dirty="0"/>
              <a:t>-&gt;</a:t>
            </a:r>
            <a:r>
              <a:rPr lang="ko-KR" altLang="en-US" dirty="0"/>
              <a:t>트랜스포머</a:t>
            </a:r>
          </a:p>
          <a:p>
            <a:r>
              <a:rPr lang="ko-KR" altLang="en-US" dirty="0"/>
              <a:t>트랜스포머</a:t>
            </a:r>
            <a:r>
              <a:rPr lang="en-US" altLang="ko-KR" dirty="0"/>
              <a:t>-&gt;</a:t>
            </a:r>
            <a:r>
              <a:rPr lang="ko-KR" altLang="en-US" dirty="0" err="1"/>
              <a:t>터미네이터</a:t>
            </a:r>
            <a:r>
              <a:rPr lang="en-US" altLang="ko-KR" dirty="0"/>
              <a:t>-&gt;</a:t>
            </a:r>
            <a:r>
              <a:rPr lang="ko-KR" altLang="en-US" dirty="0" err="1"/>
              <a:t>아바타</a:t>
            </a:r>
            <a:r>
              <a:rPr lang="en-US" altLang="ko-KR" dirty="0"/>
              <a:t>-&gt;</a:t>
            </a:r>
            <a:r>
              <a:rPr lang="ko-KR" altLang="en-US" dirty="0"/>
              <a:t>스타워즈</a:t>
            </a:r>
            <a:r>
              <a:rPr lang="en-US" altLang="ko-KR" dirty="0"/>
              <a:t>-&gt;</a:t>
            </a:r>
            <a:r>
              <a:rPr lang="ko-KR" altLang="en-US" dirty="0"/>
              <a:t>매트릭스</a:t>
            </a:r>
          </a:p>
          <a:p>
            <a:r>
              <a:rPr lang="ko-KR" altLang="en-US" dirty="0" err="1"/>
              <a:t>아바타는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번째 요소입니다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7544" y="1345447"/>
            <a:ext cx="8032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Collections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클래스를 활용하여 문자열 정렬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반대로 정렬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이진 검색 등을 </a:t>
            </a:r>
            <a:endParaRPr lang="en-US" altLang="ko-KR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실행하는 사례를 살펴보자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51920" y="2131289"/>
            <a:ext cx="5040560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/>
              <a:t>		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LinkedList</a:t>
            </a:r>
            <a:r>
              <a:rPr lang="en-US" altLang="ko-KR" sz="1200" dirty="0"/>
              <a:t>&lt;String&gt; </a:t>
            </a:r>
            <a:r>
              <a:rPr lang="en-US" altLang="ko-KR" sz="1200" dirty="0" err="1"/>
              <a:t>myList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LinkedList</a:t>
            </a:r>
            <a:r>
              <a:rPr lang="en-US" altLang="ko-KR" sz="1200" dirty="0"/>
              <a:t>&lt;String&gt;(); </a:t>
            </a:r>
            <a:r>
              <a:rPr lang="ko-KR" altLang="en-US" sz="1200" dirty="0"/>
              <a:t>		</a:t>
            </a:r>
            <a:r>
              <a:rPr lang="en-US" altLang="ko-KR" sz="1200" dirty="0"/>
              <a:t>			</a:t>
            </a:r>
            <a:r>
              <a:rPr lang="ko-KR" altLang="en-US" sz="1200" dirty="0"/>
              <a:t>	</a:t>
            </a:r>
            <a:r>
              <a:rPr lang="en-US" altLang="ko-KR" sz="1200" dirty="0" err="1"/>
              <a:t>myList.add</a:t>
            </a:r>
            <a:r>
              <a:rPr lang="en-US" altLang="ko-KR" sz="1200" dirty="0"/>
              <a:t>("</a:t>
            </a:r>
            <a:r>
              <a:rPr lang="ko-KR" altLang="en-US" sz="1200" dirty="0"/>
              <a:t>트랜스포머</a:t>
            </a:r>
            <a:r>
              <a:rPr lang="en-US" altLang="ko-KR" sz="1200" dirty="0"/>
              <a:t>");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myList.add</a:t>
            </a:r>
            <a:r>
              <a:rPr lang="en-US" altLang="ko-KR" sz="1200" dirty="0"/>
              <a:t>("</a:t>
            </a:r>
            <a:r>
              <a:rPr lang="ko-KR" altLang="en-US" sz="1200" dirty="0"/>
              <a:t>스타워즈</a:t>
            </a:r>
            <a:r>
              <a:rPr lang="en-US" altLang="ko-KR" sz="1200" dirty="0"/>
              <a:t>");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myList.add</a:t>
            </a:r>
            <a:r>
              <a:rPr lang="en-US" altLang="ko-KR" sz="1200" dirty="0"/>
              <a:t>("</a:t>
            </a:r>
            <a:r>
              <a:rPr lang="ko-KR" altLang="en-US" sz="1200" dirty="0"/>
              <a:t>매트릭스</a:t>
            </a:r>
            <a:r>
              <a:rPr lang="en-US" altLang="ko-KR" sz="1200" dirty="0"/>
              <a:t>");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myList.add</a:t>
            </a:r>
            <a:r>
              <a:rPr lang="en-US" altLang="ko-KR" sz="1200" dirty="0"/>
              <a:t>(0,"</a:t>
            </a:r>
            <a:r>
              <a:rPr lang="ko-KR" altLang="en-US" sz="1200" dirty="0" err="1"/>
              <a:t>터미네이터</a:t>
            </a:r>
            <a:r>
              <a:rPr lang="en-US" altLang="ko-KR" sz="1200" dirty="0"/>
              <a:t>");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myList.add</a:t>
            </a:r>
            <a:r>
              <a:rPr lang="en-US" altLang="ko-KR" sz="1200" dirty="0"/>
              <a:t>(2,"</a:t>
            </a:r>
            <a:r>
              <a:rPr lang="ko-KR" altLang="en-US" sz="1200" dirty="0" err="1"/>
              <a:t>아바타</a:t>
            </a:r>
            <a:r>
              <a:rPr lang="en-US" altLang="ko-KR" sz="1200" dirty="0"/>
              <a:t>");</a:t>
            </a:r>
          </a:p>
          <a:p>
            <a:pPr marL="0" lvl="2" defTabSz="180000"/>
            <a:r>
              <a:rPr lang="en-US" altLang="ko-KR" sz="1200" dirty="0"/>
              <a:t>			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Collections.sort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myList</a:t>
            </a:r>
            <a:r>
              <a:rPr lang="en-US" altLang="ko-KR" sz="1200" b="1" dirty="0"/>
              <a:t>); </a:t>
            </a:r>
            <a:r>
              <a:rPr lang="en-US" altLang="ko-KR" sz="1200" dirty="0"/>
              <a:t>// </a:t>
            </a:r>
            <a:r>
              <a:rPr lang="ko-KR" altLang="en-US" sz="1200" dirty="0"/>
              <a:t>요소 정렬</a:t>
            </a:r>
          </a:p>
          <a:p>
            <a:pPr marL="0" lvl="2" defTabSz="180000"/>
            <a:r>
              <a:rPr lang="ko-KR" altLang="en-US" sz="1200" dirty="0"/>
              <a:t>			</a:t>
            </a:r>
            <a:r>
              <a:rPr lang="en-US" altLang="ko-KR" sz="1200" dirty="0" err="1"/>
              <a:t>printList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myList</a:t>
            </a:r>
            <a:r>
              <a:rPr lang="en-US" altLang="ko-KR" sz="1200" dirty="0"/>
              <a:t>); // </a:t>
            </a:r>
            <a:r>
              <a:rPr lang="ko-KR" altLang="en-US" sz="1200" dirty="0"/>
              <a:t>정렬된 요소 출력</a:t>
            </a:r>
          </a:p>
          <a:p>
            <a:pPr marL="0" lvl="2" defTabSz="180000"/>
            <a:r>
              <a:rPr lang="ko-KR" altLang="en-US" sz="1200" dirty="0"/>
              <a:t>			</a:t>
            </a:r>
          </a:p>
          <a:p>
            <a:pPr marL="0" lvl="2" defTabSz="180000"/>
            <a:r>
              <a:rPr lang="ko-KR" altLang="en-US" sz="1200" dirty="0"/>
              <a:t>			</a:t>
            </a:r>
            <a:r>
              <a:rPr lang="en-US" altLang="ko-KR" sz="1200" b="1" dirty="0" err="1"/>
              <a:t>Collections.reverse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myList</a:t>
            </a:r>
            <a:r>
              <a:rPr lang="en-US" altLang="ko-KR" sz="1200" b="1" dirty="0"/>
              <a:t>); </a:t>
            </a:r>
            <a:r>
              <a:rPr lang="en-US" altLang="ko-KR" sz="1200" dirty="0"/>
              <a:t>// </a:t>
            </a:r>
            <a:r>
              <a:rPr lang="ko-KR" altLang="en-US" sz="1200" dirty="0"/>
              <a:t>요소의 순서를 반대로</a:t>
            </a:r>
          </a:p>
          <a:p>
            <a:pPr marL="0" lvl="2" defTabSz="180000"/>
            <a:r>
              <a:rPr lang="ko-KR" altLang="en-US" sz="1200" dirty="0"/>
              <a:t>			</a:t>
            </a:r>
            <a:r>
              <a:rPr lang="en-US" altLang="ko-KR" sz="1200" dirty="0" err="1"/>
              <a:t>printList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myList</a:t>
            </a:r>
            <a:r>
              <a:rPr lang="en-US" altLang="ko-KR" sz="1200" dirty="0"/>
              <a:t>); // </a:t>
            </a:r>
            <a:r>
              <a:rPr lang="ko-KR" altLang="en-US" sz="1200" dirty="0"/>
              <a:t>요소 출력</a:t>
            </a:r>
          </a:p>
          <a:p>
            <a:pPr marL="0" lvl="2" defTabSz="180000"/>
            <a:r>
              <a:rPr lang="ko-KR" altLang="en-US" sz="1200" dirty="0"/>
              <a:t>		</a:t>
            </a:r>
          </a:p>
          <a:p>
            <a:pPr marL="0" lvl="2" defTabSz="180000"/>
            <a:r>
              <a:rPr lang="ko-KR" altLang="en-US" sz="1200" dirty="0"/>
              <a:t>	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index = </a:t>
            </a:r>
            <a:r>
              <a:rPr lang="en-US" altLang="ko-KR" sz="1200" b="1" dirty="0" err="1"/>
              <a:t>Collections.binarySearch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myList</a:t>
            </a:r>
            <a:r>
              <a:rPr lang="en-US" altLang="ko-KR" sz="1200" b="1" dirty="0"/>
              <a:t>, "</a:t>
            </a:r>
            <a:r>
              <a:rPr lang="ko-KR" altLang="en-US" sz="1200" b="1" dirty="0" err="1"/>
              <a:t>아바타</a:t>
            </a:r>
            <a:r>
              <a:rPr lang="en-US" altLang="ko-KR" sz="1200" b="1" dirty="0"/>
              <a:t>") </a:t>
            </a:r>
            <a:r>
              <a:rPr lang="en-US" altLang="ko-KR" sz="1200" dirty="0"/>
              <a:t>+ 1; </a:t>
            </a:r>
            <a:endParaRPr lang="ko-KR" altLang="en-US" sz="1200" dirty="0"/>
          </a:p>
          <a:p>
            <a:pPr marL="0" lvl="2" defTabSz="180000"/>
            <a:r>
              <a:rPr lang="ko-KR" altLang="en-US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 err="1"/>
              <a:t>아바타는</a:t>
            </a:r>
            <a:r>
              <a:rPr lang="ko-KR" altLang="en-US" sz="1200" dirty="0"/>
              <a:t> </a:t>
            </a:r>
            <a:r>
              <a:rPr lang="en-US" altLang="ko-KR" sz="1200" dirty="0"/>
              <a:t>" + index + "</a:t>
            </a:r>
            <a:r>
              <a:rPr lang="ko-KR" altLang="en-US" sz="1200" dirty="0"/>
              <a:t>번째 요소입니다</a:t>
            </a:r>
            <a:r>
              <a:rPr lang="en-US" altLang="ko-KR" sz="1200" dirty="0"/>
              <a:t>.");</a:t>
            </a:r>
          </a:p>
          <a:p>
            <a:pPr marL="0" lvl="2" defTabSz="180000"/>
            <a:r>
              <a:rPr lang="en-US" altLang="ko-KR" sz="1200" dirty="0"/>
              <a:t>	}</a:t>
            </a:r>
          </a:p>
          <a:p>
            <a:pPr marL="0" lvl="2" defTabSz="180000"/>
            <a:r>
              <a:rPr lang="en-US" altLang="ko-KR" sz="1200" dirty="0"/>
              <a:t>}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835696" y="5740291"/>
            <a:ext cx="1442412" cy="272415"/>
          </a:xfrm>
          <a:prstGeom prst="wedgeRoundRectCallout">
            <a:avLst>
              <a:gd name="adj1" fmla="val 93885"/>
              <a:gd name="adj2" fmla="val 114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소팅된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순서대로 출력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108894" y="6130170"/>
            <a:ext cx="896015" cy="272415"/>
          </a:xfrm>
          <a:prstGeom prst="wedgeRoundRectCallout">
            <a:avLst>
              <a:gd name="adj1" fmla="val 155027"/>
              <a:gd name="adj2" fmla="val -4759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거꾸로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출력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588224" y="3003987"/>
            <a:ext cx="1763422" cy="442674"/>
          </a:xfrm>
          <a:prstGeom prst="wedgeRoundRectCallout">
            <a:avLst>
              <a:gd name="adj1" fmla="val -117160"/>
              <a:gd name="adj2" fmla="val 10030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static </a:t>
            </a:r>
            <a:r>
              <a: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메소드이므로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클래스 이름으로 바로 호출</a:t>
            </a:r>
          </a:p>
        </p:txBody>
      </p:sp>
    </p:spTree>
    <p:extLst>
      <p:ext uri="{BB962C8B-B14F-4D97-AF65-F5344CB8AC3E}">
        <p14:creationId xmlns:p14="http://schemas.microsoft.com/office/powerpoint/2010/main" val="17765700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458200" cy="1927225"/>
          </a:xfrm>
        </p:spPr>
        <p:txBody>
          <a:bodyPr/>
          <a:lstStyle/>
          <a:p>
            <a:r>
              <a:rPr lang="en-US" altLang="ko-KR" sz="72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JAVA:</a:t>
            </a:r>
            <a:b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Other collection classes</a:t>
            </a:r>
            <a:endParaRPr lang="ko-KR" altLang="en-US" sz="32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64212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Queue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z="2000"/>
              <a:t>큐는 먼저 들어온 데이터가 먼저 나가는 자료 구조</a:t>
            </a:r>
          </a:p>
          <a:p>
            <a:pPr eaLnBrk="1" hangingPunct="1"/>
            <a:r>
              <a:rPr lang="en-US" altLang="ko-KR" sz="2000"/>
              <a:t>FIFO(First-In First-Out)</a:t>
            </a:r>
          </a:p>
        </p:txBody>
      </p:sp>
      <p:grpSp>
        <p:nvGrpSpPr>
          <p:cNvPr id="59396" name="그룹 5"/>
          <p:cNvGrpSpPr>
            <a:grpSpLocks/>
          </p:cNvGrpSpPr>
          <p:nvPr/>
        </p:nvGrpSpPr>
        <p:grpSpPr bwMode="auto">
          <a:xfrm>
            <a:off x="1052513" y="2290763"/>
            <a:ext cx="6018212" cy="2833687"/>
            <a:chOff x="1216025" y="2117725"/>
            <a:chExt cx="6018213" cy="2833688"/>
          </a:xfrm>
        </p:grpSpPr>
        <p:pic>
          <p:nvPicPr>
            <p:cNvPr id="59397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6025" y="2117725"/>
              <a:ext cx="6018213" cy="2163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398" name="TextBox 5"/>
            <p:cNvSpPr txBox="1">
              <a:spLocks noChangeArrowheads="1"/>
            </p:cNvSpPr>
            <p:nvPr/>
          </p:nvSpPr>
          <p:spPr bwMode="auto">
            <a:xfrm>
              <a:off x="3640138" y="4643438"/>
              <a:ext cx="1630362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r>
                <a:rPr lang="ko-KR" altLang="en-US" sz="1400">
                  <a:latin typeface="맑은 고딕" pitchFamily="50" charset="-127"/>
                  <a:ea typeface="맑은 고딕" pitchFamily="50" charset="-127"/>
                </a:rPr>
                <a:t>그림</a:t>
              </a: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22-10.</a:t>
              </a:r>
              <a:r>
                <a:rPr lang="ko-KR" altLang="en-US" sz="1400">
                  <a:latin typeface="맑은 고딕" pitchFamily="50" charset="-127"/>
                  <a:ea typeface="맑은 고딕" pitchFamily="50" charset="-127"/>
                </a:rPr>
                <a:t>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8899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Priority Queue</a:t>
            </a:r>
            <a:endParaRPr lang="ko-KR" altLang="en-US" sz="3600" dirty="0"/>
          </a:p>
        </p:txBody>
      </p:sp>
      <p:sp>
        <p:nvSpPr>
          <p:cNvPr id="48132" name="Rectangle 6"/>
          <p:cNvSpPr>
            <a:spLocks noChangeArrowheads="1"/>
          </p:cNvSpPr>
          <p:nvPr/>
        </p:nvSpPr>
        <p:spPr bwMode="auto">
          <a:xfrm>
            <a:off x="683568" y="1340768"/>
            <a:ext cx="7489825" cy="480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우선순위 큐는 원소들이 무작위로 삽입되었더라도 정렬된 상태로 원소들을 추출한다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remove()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를 호출할 때마다 가장 작은 원소가 추출된다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우선순위 큐는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힙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(heap)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라고 하는 자료 구조를 내부적으로 사용한다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힙는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이진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트리의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일종으로서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add()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remove()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를 호출하면 가장 작은 원소가 효율적으로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트리의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루트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이동하게 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우선순위 큐의 가장 대표적인 예는 작업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스케쥴링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(job scheduling)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이다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각 작업은 우선순위를 가지고 있고 가장 높은 우선순위의 작업이 큐에서 먼저 추출되어서 시작된다 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9404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예제</a:t>
            </a:r>
            <a:r>
              <a:rPr lang="en-US" altLang="ko-KR"/>
              <a:t> </a:t>
            </a:r>
            <a:endParaRPr lang="ko-KR" altLang="en-US"/>
          </a:p>
        </p:txBody>
      </p:sp>
      <p:grpSp>
        <p:nvGrpSpPr>
          <p:cNvPr id="26627" name="그룹 168"/>
          <p:cNvGrpSpPr>
            <a:grpSpLocks/>
          </p:cNvGrpSpPr>
          <p:nvPr/>
        </p:nvGrpSpPr>
        <p:grpSpPr bwMode="auto">
          <a:xfrm>
            <a:off x="1228725" y="1101725"/>
            <a:ext cx="7148513" cy="5178425"/>
            <a:chOff x="1228165" y="1101259"/>
            <a:chExt cx="7148572" cy="5178540"/>
          </a:xfrm>
        </p:grpSpPr>
        <p:pic>
          <p:nvPicPr>
            <p:cNvPr id="26628" name="Picture 16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8165" y="1101259"/>
              <a:ext cx="7148572" cy="3502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29" name="Picture 16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901" y="4576942"/>
              <a:ext cx="7102858" cy="1702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1035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실행결과</a:t>
            </a:r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00213"/>
            <a:ext cx="7126288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2499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컬렉션의 종류</a:t>
            </a:r>
          </a:p>
        </p:txBody>
      </p:sp>
      <p:pic>
        <p:nvPicPr>
          <p:cNvPr id="2867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75" y="1330325"/>
            <a:ext cx="7085013" cy="20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88" y="4019550"/>
            <a:ext cx="71310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5238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Collection</a:t>
            </a:r>
            <a:r>
              <a:rPr lang="ko-KR" altLang="en-US" sz="3600"/>
              <a:t> 인터페이스</a:t>
            </a:r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2303463"/>
            <a:ext cx="7415212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extBox 4"/>
          <p:cNvSpPr txBox="1">
            <a:spLocks noChangeArrowheads="1"/>
          </p:cNvSpPr>
          <p:nvPr/>
        </p:nvSpPr>
        <p:spPr bwMode="auto">
          <a:xfrm>
            <a:off x="3119438" y="4608513"/>
            <a:ext cx="308451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그림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22-4. 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인터페이스들의 계층구조</a:t>
            </a:r>
          </a:p>
        </p:txBody>
      </p:sp>
    </p:spTree>
    <p:extLst>
      <p:ext uri="{BB962C8B-B14F-4D97-AF65-F5344CB8AC3E}">
        <p14:creationId xmlns:p14="http://schemas.microsoft.com/office/powerpoint/2010/main" val="1337346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Collection</a:t>
            </a:r>
            <a:r>
              <a:rPr lang="ko-KR" altLang="en-US" sz="3600"/>
              <a:t> 인터페이스</a:t>
            </a:r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4"/>
            <a:ext cx="7058025" cy="23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40"/>
          <a:stretch>
            <a:fillRect/>
          </a:stretch>
        </p:blipFill>
        <p:spPr bwMode="auto">
          <a:xfrm>
            <a:off x="1019429" y="3861271"/>
            <a:ext cx="7113588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0" t="12144" b="46826"/>
          <a:stretch>
            <a:fillRect/>
          </a:stretch>
        </p:blipFill>
        <p:spPr bwMode="auto">
          <a:xfrm>
            <a:off x="4619879" y="2954809"/>
            <a:ext cx="7397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26" name="구부러진 연결선 9"/>
          <p:cNvCxnSpPr>
            <a:cxnSpLocks noChangeShapeType="1"/>
            <a:endCxn id="30727" idx="0"/>
          </p:cNvCxnSpPr>
          <p:nvPr/>
        </p:nvCxnSpPr>
        <p:spPr bwMode="auto">
          <a:xfrm rot="10800000" flipV="1">
            <a:off x="3624517" y="3031009"/>
            <a:ext cx="995362" cy="847725"/>
          </a:xfrm>
          <a:prstGeom prst="curvedConnector2">
            <a:avLst/>
          </a:prstGeom>
          <a:noFill/>
          <a:ln w="28575" algn="ctr">
            <a:solidFill>
              <a:srgbClr val="009999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7" name="직사각형 14"/>
          <p:cNvSpPr>
            <a:spLocks noChangeArrowheads="1"/>
          </p:cNvSpPr>
          <p:nvPr/>
        </p:nvSpPr>
        <p:spPr bwMode="auto">
          <a:xfrm>
            <a:off x="3534029" y="3878734"/>
            <a:ext cx="179388" cy="188912"/>
          </a:xfrm>
          <a:prstGeom prst="rect">
            <a:avLst/>
          </a:prstGeom>
          <a:noFill/>
          <a:ln w="28575" algn="ctr">
            <a:solidFill>
              <a:srgbClr val="00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737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3205</TotalTime>
  <Words>2202</Words>
  <Application>Microsoft Office PowerPoint</Application>
  <PresentationFormat>화면 슬라이드 쇼(4:3)</PresentationFormat>
  <Paragraphs>437</Paragraphs>
  <Slides>44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돋움</vt:lpstr>
      <vt:lpstr>맑은 고딕</vt:lpstr>
      <vt:lpstr>Arial</vt:lpstr>
      <vt:lpstr>Comic Sans MS</vt:lpstr>
      <vt:lpstr>Symbol</vt:lpstr>
      <vt:lpstr>투명도</vt:lpstr>
      <vt:lpstr>(Intermediate) Java Programming  </vt:lpstr>
      <vt:lpstr>JAVA: Collection</vt:lpstr>
      <vt:lpstr>컬렉션</vt:lpstr>
      <vt:lpstr>컬렉션의 예: Vector 클래스 </vt:lpstr>
      <vt:lpstr>예제 </vt:lpstr>
      <vt:lpstr>실행결과 </vt:lpstr>
      <vt:lpstr>컬렉션의 종류</vt:lpstr>
      <vt:lpstr>Collection 인터페이스</vt:lpstr>
      <vt:lpstr>Collection 인터페이스</vt:lpstr>
      <vt:lpstr>컬렉션을 위한 자바 인터페이스와 클래스</vt:lpstr>
      <vt:lpstr>중간점검</vt:lpstr>
      <vt:lpstr>JAVA: ARRAYLIST</vt:lpstr>
      <vt:lpstr>ArrayList</vt:lpstr>
      <vt:lpstr>ArrayList의 기본 연산</vt:lpstr>
      <vt:lpstr>ArrayList의 기본 연산</vt:lpstr>
      <vt:lpstr>ArrayList의 기본 연산</vt:lpstr>
      <vt:lpstr>ArrayList의 기본 연산</vt:lpstr>
      <vt:lpstr>예제</vt:lpstr>
      <vt:lpstr>실행결과</vt:lpstr>
      <vt:lpstr>ArrayList의 추가 연산 indexOf</vt:lpstr>
      <vt:lpstr>반복자 사용하기</vt:lpstr>
      <vt:lpstr>반복자 사용하기</vt:lpstr>
      <vt:lpstr>중간점검</vt:lpstr>
      <vt:lpstr>JAVA: Linked LIST</vt:lpstr>
      <vt:lpstr>LinkedList</vt:lpstr>
      <vt:lpstr>LinkedList</vt:lpstr>
      <vt:lpstr>예제</vt:lpstr>
      <vt:lpstr>실행결과</vt:lpstr>
      <vt:lpstr>반복자 사용하기</vt:lpstr>
      <vt:lpstr>배열을 리스트로 변경하기</vt:lpstr>
      <vt:lpstr>JAVA: Hash Map</vt:lpstr>
      <vt:lpstr>HashMap&lt;K,V&gt;</vt:lpstr>
      <vt:lpstr>HashMap&lt;String, String&gt;의 내부 구성</vt:lpstr>
      <vt:lpstr>HashMap&lt;K,V&gt;의 주요 메소드</vt:lpstr>
      <vt:lpstr>PowerPoint 프레젠테이션</vt:lpstr>
      <vt:lpstr>예제 7-5 : HashMap을 이용하여 (영어, 한글) 단어 쌍의 저장 검색</vt:lpstr>
      <vt:lpstr>예제 7-6 HashMap을 이용하여 자바 과목의 이름과 점수 관리</vt:lpstr>
      <vt:lpstr>예제 7-7 HashMap에 객체 저장, 학생 정보 관리</vt:lpstr>
      <vt:lpstr>JAVA: collection Utilities</vt:lpstr>
      <vt:lpstr>Collections 클래스 활용</vt:lpstr>
      <vt:lpstr>예제 7-8 : Collections 클래스의 활용</vt:lpstr>
      <vt:lpstr>JAVA: Other collection classes</vt:lpstr>
      <vt:lpstr>Queue</vt:lpstr>
      <vt:lpstr>Priority Queue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(Intermediate) Java Programming</dc:title>
  <dc:creator>user</dc:creator>
  <cp:lastModifiedBy>PARK SANG IL</cp:lastModifiedBy>
  <cp:revision>108</cp:revision>
  <dcterms:created xsi:type="dcterms:W3CDTF">2015-09-01T01:16:03Z</dcterms:created>
  <dcterms:modified xsi:type="dcterms:W3CDTF">2020-10-12T04:36:59Z</dcterms:modified>
</cp:coreProperties>
</file>