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1190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93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4" autoAdjust="0"/>
    <p:restoredTop sz="94660"/>
  </p:normalViewPr>
  <p:slideViewPr>
    <p:cSldViewPr>
      <p:cViewPr varScale="1">
        <p:scale>
          <a:sx n="120" d="100"/>
          <a:sy n="120" d="100"/>
        </p:scale>
        <p:origin x="126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1190-B4FA-4C08-8468-21211CDAA88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B08B-167A-4E85-804B-FA0666C6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2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8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8BBA85-6DD4-4B97-838A-C215DC3BDDC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png"/><Relationship Id="rId7" Type="http://schemas.openxmlformats.org/officeDocument/2006/relationships/image" Target="../media/image19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(Intermediate)</a:t>
            </a:r>
            <a:br>
              <a:rPr lang="en-US" altLang="ko-KR" sz="3600" dirty="0"/>
            </a:br>
            <a:r>
              <a:rPr lang="en-US" altLang="ko-KR" dirty="0"/>
              <a:t>Java Programming 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846640" cy="1180728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15. JAVA GUI - SWING</a:t>
            </a:r>
          </a:p>
          <a:p>
            <a:pPr algn="ctr"/>
            <a:r>
              <a:rPr lang="en-US" altLang="ko-KR" dirty="0"/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360397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직사각형 204"/>
          <p:cNvSpPr/>
          <p:nvPr/>
        </p:nvSpPr>
        <p:spPr>
          <a:xfrm>
            <a:off x="178184" y="3121018"/>
            <a:ext cx="8858312" cy="3286148"/>
          </a:xfrm>
          <a:prstGeom prst="rect">
            <a:avLst/>
          </a:prstGeom>
          <a:solidFill>
            <a:srgbClr val="FDF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535374" y="977878"/>
            <a:ext cx="8286808" cy="20717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670622" y="0"/>
            <a:ext cx="6187147" cy="67945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altLang="ko-KR" dirty="0"/>
              <a:t>GUI </a:t>
            </a:r>
            <a:r>
              <a:rPr lang="ko-KR" altLang="en-US" dirty="0"/>
              <a:t>라이브러리 계층 구조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78646" y="620688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Object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015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Dimension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2172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Color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64134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FontMetrics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1126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Font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36166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Graphics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7858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rial Narrow" pitchFamily="34" charset="0"/>
              </a:rPr>
              <a:t>Component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35836" y="176369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rial Narrow" pitchFamily="34" charset="0"/>
              </a:rPr>
              <a:t>Container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21720" y="226376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Panel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36166" y="226376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Window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35836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>
                <a:solidFill>
                  <a:schemeClr val="tx1"/>
                </a:solidFill>
                <a:latin typeface="Arial Narrow" pitchFamily="34" charset="0"/>
              </a:rPr>
              <a:t>JComponent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36166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Frame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79174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Dialog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21720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Applet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36166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>
                <a:solidFill>
                  <a:schemeClr val="tx1"/>
                </a:solidFill>
                <a:latin typeface="Arial Narrow" pitchFamily="34" charset="0"/>
              </a:rPr>
              <a:t>JFrame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9174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>
                <a:solidFill>
                  <a:schemeClr val="tx1"/>
                </a:solidFill>
                <a:latin typeface="Arial Narrow" pitchFamily="34" charset="0"/>
              </a:rPr>
              <a:t>JDialog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21720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>
                <a:solidFill>
                  <a:schemeClr val="tx1"/>
                </a:solidFill>
                <a:latin typeface="Arial Narrow" pitchFamily="34" charset="0"/>
              </a:rPr>
              <a:t>JApplet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821126" y="1763696"/>
            <a:ext cx="2714644" cy="1071570"/>
            <a:chOff x="785786" y="2071678"/>
            <a:chExt cx="2714644" cy="1071570"/>
          </a:xfrm>
        </p:grpSpPr>
        <p:sp>
          <p:nvSpPr>
            <p:cNvPr id="30" name="직사각형 29"/>
            <p:cNvSpPr/>
            <p:nvPr/>
          </p:nvSpPr>
          <p:spPr>
            <a:xfrm>
              <a:off x="785786" y="2071678"/>
              <a:ext cx="2714644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24999" y="2135597"/>
              <a:ext cx="626456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Button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24999" y="2812378"/>
              <a:ext cx="696063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Checkbox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86730" y="2135597"/>
              <a:ext cx="1044094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TextComponent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90667" y="2135597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Label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690667" y="2812378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Choice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386730" y="2473988"/>
              <a:ext cx="696063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Scrollbar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24999" y="2473988"/>
              <a:ext cx="626456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List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90667" y="2473988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Canvas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cxnSp>
        <p:nvCxnSpPr>
          <p:cNvPr id="37" name="Shape 36"/>
          <p:cNvCxnSpPr>
            <a:stCxn id="8" idx="0"/>
            <a:endCxn id="4" idx="2"/>
          </p:cNvCxnSpPr>
          <p:nvPr/>
        </p:nvCxnSpPr>
        <p:spPr>
          <a:xfrm rot="5400000" flipH="1" flipV="1">
            <a:off x="2535638" y="-379444"/>
            <a:ext cx="28575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7" idx="0"/>
            <a:endCxn id="4" idx="2"/>
          </p:cNvCxnSpPr>
          <p:nvPr/>
        </p:nvCxnSpPr>
        <p:spPr>
          <a:xfrm rot="5400000" flipH="1" flipV="1">
            <a:off x="3107142" y="192060"/>
            <a:ext cx="285752" cy="17145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1" idx="0"/>
            <a:endCxn id="4" idx="2"/>
          </p:cNvCxnSpPr>
          <p:nvPr/>
        </p:nvCxnSpPr>
        <p:spPr>
          <a:xfrm rot="5400000" flipH="1" flipV="1">
            <a:off x="3714365" y="799283"/>
            <a:ext cx="285752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5" idx="0"/>
            <a:endCxn id="4" idx="2"/>
          </p:cNvCxnSpPr>
          <p:nvPr/>
        </p:nvCxnSpPr>
        <p:spPr>
          <a:xfrm rot="16200000" flipV="1">
            <a:off x="4250150" y="763564"/>
            <a:ext cx="285752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6" idx="0"/>
            <a:endCxn id="4" idx="2"/>
          </p:cNvCxnSpPr>
          <p:nvPr/>
        </p:nvCxnSpPr>
        <p:spPr>
          <a:xfrm rot="16200000" flipV="1">
            <a:off x="4785935" y="227779"/>
            <a:ext cx="285752" cy="16430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0" idx="0"/>
            <a:endCxn id="4" idx="2"/>
          </p:cNvCxnSpPr>
          <p:nvPr/>
        </p:nvCxnSpPr>
        <p:spPr>
          <a:xfrm rot="16200000" flipV="1">
            <a:off x="5393158" y="-379444"/>
            <a:ext cx="28575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11" idx="2"/>
          </p:cNvCxnSpPr>
          <p:nvPr/>
        </p:nvCxnSpPr>
        <p:spPr>
          <a:xfrm rot="5400000" flipH="1" flipV="1">
            <a:off x="2749952" y="906440"/>
            <a:ext cx="285752" cy="14287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2" idx="0"/>
            <a:endCxn id="11" idx="2"/>
          </p:cNvCxnSpPr>
          <p:nvPr/>
        </p:nvCxnSpPr>
        <p:spPr>
          <a:xfrm rot="16200000" flipV="1">
            <a:off x="3892960" y="1192192"/>
            <a:ext cx="28575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5" idx="0"/>
            <a:endCxn id="12" idx="2"/>
          </p:cNvCxnSpPr>
          <p:nvPr/>
        </p:nvCxnSpPr>
        <p:spPr>
          <a:xfrm rot="5400000" flipH="1" flipV="1">
            <a:off x="3892960" y="262095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3" idx="0"/>
            <a:endCxn id="12" idx="2"/>
          </p:cNvCxnSpPr>
          <p:nvPr/>
        </p:nvCxnSpPr>
        <p:spPr>
          <a:xfrm rot="16200000" flipV="1">
            <a:off x="5000249" y="1513663"/>
            <a:ext cx="214314" cy="12858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4" idx="0"/>
            <a:endCxn id="12" idx="2"/>
          </p:cNvCxnSpPr>
          <p:nvPr/>
        </p:nvCxnSpPr>
        <p:spPr>
          <a:xfrm rot="16200000" flipV="1">
            <a:off x="5607472" y="906440"/>
            <a:ext cx="214314" cy="25003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8" idx="0"/>
            <a:endCxn id="13" idx="2"/>
          </p:cNvCxnSpPr>
          <p:nvPr/>
        </p:nvCxnSpPr>
        <p:spPr>
          <a:xfrm rot="5400000" flipH="1" flipV="1">
            <a:off x="5678910" y="262095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1" idx="0"/>
            <a:endCxn id="18" idx="2"/>
          </p:cNvCxnSpPr>
          <p:nvPr/>
        </p:nvCxnSpPr>
        <p:spPr>
          <a:xfrm rot="5400000" flipH="1" flipV="1">
            <a:off x="5643191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9" idx="0"/>
            <a:endCxn id="16" idx="2"/>
          </p:cNvCxnSpPr>
          <p:nvPr/>
        </p:nvCxnSpPr>
        <p:spPr>
          <a:xfrm rot="5400000" flipH="1" flipV="1">
            <a:off x="6857637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0" idx="0"/>
            <a:endCxn id="17" idx="2"/>
          </p:cNvCxnSpPr>
          <p:nvPr/>
        </p:nvCxnSpPr>
        <p:spPr>
          <a:xfrm rot="5400000" flipH="1" flipV="1">
            <a:off x="8000645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7" idx="0"/>
            <a:endCxn id="14" idx="2"/>
          </p:cNvCxnSpPr>
          <p:nvPr/>
        </p:nvCxnSpPr>
        <p:spPr>
          <a:xfrm rot="16200000" flipV="1">
            <a:off x="7464860" y="2049448"/>
            <a:ext cx="142876" cy="114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6" idx="0"/>
            <a:endCxn id="14" idx="2"/>
          </p:cNvCxnSpPr>
          <p:nvPr/>
        </p:nvCxnSpPr>
        <p:spPr>
          <a:xfrm rot="5400000" flipH="1" flipV="1">
            <a:off x="6893356" y="2620952"/>
            <a:ext cx="14287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821654" y="3763960"/>
            <a:ext cx="121444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JTextComponent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036232" y="3763960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AbstractButton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107274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JEditorPane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35968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JTextField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64662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JTextArea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107538" y="4835530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64794" y="483553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893488" y="4835530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JToggleButton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964530" y="4835530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JPasswordField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94" name="꺾인 연결선 93"/>
          <p:cNvCxnSpPr>
            <a:stCxn id="81" idx="0"/>
            <a:endCxn id="77" idx="2"/>
          </p:cNvCxnSpPr>
          <p:nvPr/>
        </p:nvCxnSpPr>
        <p:spPr>
          <a:xfrm rot="5400000" flipH="1" flipV="1">
            <a:off x="4839513" y="3746101"/>
            <a:ext cx="285752" cy="8929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83" idx="0"/>
            <a:endCxn id="77" idx="2"/>
          </p:cNvCxnSpPr>
          <p:nvPr/>
        </p:nvCxnSpPr>
        <p:spPr>
          <a:xfrm rot="16200000" flipV="1">
            <a:off x="5768208" y="3710381"/>
            <a:ext cx="285752" cy="9644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91" idx="0"/>
            <a:endCxn id="82" idx="2"/>
          </p:cNvCxnSpPr>
          <p:nvPr/>
        </p:nvCxnSpPr>
        <p:spPr>
          <a:xfrm rot="5400000" flipH="1" flipV="1">
            <a:off x="5357439" y="472837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84" idx="0"/>
            <a:endCxn id="80" idx="2"/>
          </p:cNvCxnSpPr>
          <p:nvPr/>
        </p:nvCxnSpPr>
        <p:spPr>
          <a:xfrm rot="5400000" flipH="1" flipV="1">
            <a:off x="6625463" y="3924696"/>
            <a:ext cx="785818" cy="1035851"/>
          </a:xfrm>
          <a:prstGeom prst="bentConnector3">
            <a:avLst>
              <a:gd name="adj1" fmla="val 15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85" idx="0"/>
            <a:endCxn id="80" idx="2"/>
          </p:cNvCxnSpPr>
          <p:nvPr/>
        </p:nvCxnSpPr>
        <p:spPr>
          <a:xfrm rot="5400000" flipH="1" flipV="1">
            <a:off x="7071951" y="4371183"/>
            <a:ext cx="785818" cy="142876"/>
          </a:xfrm>
          <a:prstGeom prst="bentConnector3">
            <a:avLst>
              <a:gd name="adj1" fmla="val 167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86" idx="0"/>
            <a:endCxn id="80" idx="2"/>
          </p:cNvCxnSpPr>
          <p:nvPr/>
        </p:nvCxnSpPr>
        <p:spPr>
          <a:xfrm rot="16200000" flipV="1">
            <a:off x="7554158" y="4031852"/>
            <a:ext cx="785818" cy="821537"/>
          </a:xfrm>
          <a:prstGeom prst="bentConnector3">
            <a:avLst>
              <a:gd name="adj1" fmla="val 154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82" idx="0"/>
            <a:endCxn id="77" idx="2"/>
          </p:cNvCxnSpPr>
          <p:nvPr/>
        </p:nvCxnSpPr>
        <p:spPr>
          <a:xfrm flipH="1" flipV="1">
            <a:off x="5428877" y="4049712"/>
            <a:ext cx="35719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5393158" y="5264158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JMenu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678910" y="5621348"/>
            <a:ext cx="121444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JCheckBoxMenuItem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393290" y="5978538"/>
            <a:ext cx="135732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JRadioButtonMenuItem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52" name="꺾인 연결선 151"/>
          <p:cNvCxnSpPr>
            <a:stCxn id="148" idx="0"/>
            <a:endCxn id="84" idx="2"/>
          </p:cNvCxnSpPr>
          <p:nvPr/>
        </p:nvCxnSpPr>
        <p:spPr>
          <a:xfrm rot="5400000" flipH="1" flipV="1">
            <a:off x="6071819" y="4835530"/>
            <a:ext cx="142876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7464860" y="5264158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JCheckBox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893488" y="5621348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JRadioButton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62" name="꺾인 연결선 161"/>
          <p:cNvCxnSpPr>
            <a:stCxn id="159" idx="0"/>
            <a:endCxn id="86" idx="2"/>
          </p:cNvCxnSpPr>
          <p:nvPr/>
        </p:nvCxnSpPr>
        <p:spPr>
          <a:xfrm rot="5400000" flipH="1" flipV="1">
            <a:off x="8036364" y="4942687"/>
            <a:ext cx="142876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60" idx="0"/>
            <a:endCxn id="86" idx="2"/>
          </p:cNvCxnSpPr>
          <p:nvPr/>
        </p:nvCxnSpPr>
        <p:spPr>
          <a:xfrm rot="5400000" flipH="1" flipV="1">
            <a:off x="8107802" y="5371315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그룹 255"/>
          <p:cNvGrpSpPr/>
          <p:nvPr/>
        </p:nvGrpSpPr>
        <p:grpSpPr>
          <a:xfrm>
            <a:off x="321060" y="3692522"/>
            <a:ext cx="3714776" cy="2714644"/>
            <a:chOff x="285720" y="4000504"/>
            <a:chExt cx="3714776" cy="2714644"/>
          </a:xfrm>
        </p:grpSpPr>
        <p:sp>
          <p:nvSpPr>
            <p:cNvPr id="189" name="직사각형 188"/>
            <p:cNvSpPr/>
            <p:nvPr/>
          </p:nvSpPr>
          <p:spPr>
            <a:xfrm>
              <a:off x="285720" y="4000504"/>
              <a:ext cx="3714776" cy="27146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28596" y="414338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Arial Narrow" pitchFamily="34" charset="0"/>
                </a:rPr>
                <a:t>JLabel</a:t>
              </a:r>
              <a:endParaRPr lang="ko-KR" altLang="en-US" sz="1000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214414" y="414338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JList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2000232" y="414338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JComboBox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357290" y="450057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JPanel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28596" y="485776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JOptionPane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928926" y="414338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JSlider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28596" y="450057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JScrollBar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1357290" y="485776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JTabbedPane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357422" y="485776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JSplitPane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214546" y="450057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JLayeredPane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28596" y="521495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JSeparator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1428728" y="521495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JRootPane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428860" y="521495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JToolBar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28596" y="557214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JMenuBar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1285852" y="5572140"/>
              <a:ext cx="714380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JToolTip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071670" y="557214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JPopupMenu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3000364" y="557214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JFileChooser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428596" y="592933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JColorChooser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428728" y="5929330"/>
              <a:ext cx="57150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JTree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071670" y="5929330"/>
              <a:ext cx="57150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JTable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428596" y="628652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JProgressBar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2714612" y="592933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JTableHeader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428728" y="628652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JSpinner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000364" y="628652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Arial Narrow" pitchFamily="34" charset="0"/>
                </a:rPr>
                <a:t>JInternalFrame</a:t>
              </a:r>
              <a:endParaRPr lang="ko-KR" altLang="en-US" sz="1000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143108" y="628652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JScrollPane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cxnSp>
        <p:nvCxnSpPr>
          <p:cNvPr id="192" name="꺾인 연결선 191"/>
          <p:cNvCxnSpPr>
            <a:stCxn id="189" idx="0"/>
            <a:endCxn id="15" idx="2"/>
          </p:cNvCxnSpPr>
          <p:nvPr/>
        </p:nvCxnSpPr>
        <p:spPr>
          <a:xfrm rot="5400000" flipH="1" flipV="1">
            <a:off x="3214299" y="2442357"/>
            <a:ext cx="214314" cy="2286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꺾인 연결선 193"/>
          <p:cNvCxnSpPr>
            <a:stCxn id="77" idx="0"/>
            <a:endCxn id="15" idx="2"/>
          </p:cNvCxnSpPr>
          <p:nvPr/>
        </p:nvCxnSpPr>
        <p:spPr>
          <a:xfrm rot="16200000" flipV="1">
            <a:off x="4803795" y="3138877"/>
            <a:ext cx="285752" cy="964413"/>
          </a:xfrm>
          <a:prstGeom prst="bentConnector3">
            <a:avLst>
              <a:gd name="adj1" fmla="val 6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80" idx="0"/>
            <a:endCxn id="15" idx="2"/>
          </p:cNvCxnSpPr>
          <p:nvPr/>
        </p:nvCxnSpPr>
        <p:spPr>
          <a:xfrm rot="16200000" flipV="1">
            <a:off x="5857505" y="2085167"/>
            <a:ext cx="285752" cy="3071834"/>
          </a:xfrm>
          <a:prstGeom prst="bentConnector3">
            <a:avLst>
              <a:gd name="adj1" fmla="val 605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꺾인 연결선 233"/>
          <p:cNvCxnSpPr>
            <a:stCxn id="149" idx="0"/>
            <a:endCxn id="84" idx="2"/>
          </p:cNvCxnSpPr>
          <p:nvPr/>
        </p:nvCxnSpPr>
        <p:spPr>
          <a:xfrm rot="5400000" flipH="1" flipV="1">
            <a:off x="6143257" y="5264158"/>
            <a:ext cx="500066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 235"/>
          <p:cNvCxnSpPr>
            <a:stCxn id="150" idx="0"/>
            <a:endCxn id="84" idx="2"/>
          </p:cNvCxnSpPr>
          <p:nvPr/>
        </p:nvCxnSpPr>
        <p:spPr>
          <a:xfrm rot="16200000" flipV="1">
            <a:off x="6357571" y="5264158"/>
            <a:ext cx="857256" cy="571504"/>
          </a:xfrm>
          <a:prstGeom prst="bentConnector3">
            <a:avLst>
              <a:gd name="adj1" fmla="val 710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7470174" y="977878"/>
            <a:ext cx="150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AWT </a:t>
            </a:r>
            <a:r>
              <a:rPr lang="ko-KR" altLang="en-US"/>
              <a:t>클래스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78184" y="312101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Swing </a:t>
            </a:r>
            <a:r>
              <a:rPr lang="ko-KR" altLang="en-US"/>
              <a:t>클래스</a:t>
            </a:r>
          </a:p>
        </p:txBody>
      </p:sp>
      <p:sp>
        <p:nvSpPr>
          <p:cNvPr id="107" name="슬라이드 번호 개체 틀 10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3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Swing </a:t>
            </a:r>
            <a:r>
              <a:rPr lang="ko-KR" altLang="en-US"/>
              <a:t>클래스의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클래스 이름이 </a:t>
            </a:r>
            <a:r>
              <a:rPr lang="en-US" altLang="ko-KR" dirty="0"/>
              <a:t>J </a:t>
            </a:r>
            <a:r>
              <a:rPr lang="ko-KR" altLang="en-US" dirty="0"/>
              <a:t>자로 시작</a:t>
            </a:r>
            <a:endParaRPr lang="en-US" altLang="ko-KR" dirty="0"/>
          </a:p>
          <a:p>
            <a:r>
              <a:rPr lang="ko-KR" altLang="en-US" dirty="0"/>
              <a:t>화려하고 다양한 컴포넌트로 쉽게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r>
              <a:rPr lang="ko-KR" altLang="en-US" dirty="0"/>
              <a:t>스윙 컴포넌트는 </a:t>
            </a:r>
            <a:r>
              <a:rPr lang="en-US" altLang="ko-KR" dirty="0"/>
              <a:t>2 </a:t>
            </a:r>
            <a:r>
              <a:rPr lang="ko-KR" altLang="en-US" dirty="0"/>
              <a:t>가지 유형</a:t>
            </a:r>
            <a:endParaRPr lang="en-US" altLang="ko-KR" dirty="0"/>
          </a:p>
          <a:p>
            <a:pPr lvl="1"/>
            <a:r>
              <a:rPr lang="en-US" altLang="ko-KR" dirty="0" err="1"/>
              <a:t>JComponent</a:t>
            </a:r>
            <a:r>
              <a:rPr lang="ko-KR" altLang="en-US" dirty="0"/>
              <a:t>는 상속받는 클래스</a:t>
            </a:r>
            <a:endParaRPr lang="en-US" altLang="ko-KR" dirty="0"/>
          </a:p>
          <a:p>
            <a:pPr lvl="2"/>
            <a:r>
              <a:rPr lang="ko-KR" altLang="en-US" dirty="0"/>
              <a:t>대부분의 스윙 컴포넌트</a:t>
            </a:r>
            <a:endParaRPr lang="en-US" altLang="ko-KR" dirty="0"/>
          </a:p>
          <a:p>
            <a:pPr lvl="1"/>
            <a:r>
              <a:rPr lang="en-US" altLang="ko-KR" dirty="0"/>
              <a:t>AWT</a:t>
            </a:r>
            <a:r>
              <a:rPr lang="ko-KR" altLang="en-US" dirty="0"/>
              <a:t>의 </a:t>
            </a:r>
            <a:r>
              <a:rPr lang="en-US" altLang="ko-KR" dirty="0"/>
              <a:t>Container</a:t>
            </a:r>
            <a:r>
              <a:rPr lang="ko-KR" altLang="en-US" dirty="0"/>
              <a:t>를 상속받는 몇 개의  클래스</a:t>
            </a:r>
            <a:endParaRPr lang="en-US" altLang="ko-KR" dirty="0"/>
          </a:p>
          <a:p>
            <a:pPr lvl="2"/>
            <a:r>
              <a:rPr lang="en-US" altLang="ko-KR" dirty="0" err="1"/>
              <a:t>JApplet</a:t>
            </a:r>
            <a:r>
              <a:rPr lang="en-US" altLang="ko-KR" dirty="0"/>
              <a:t>, </a:t>
            </a:r>
            <a:r>
              <a:rPr lang="en-US" altLang="ko-KR" dirty="0" err="1"/>
              <a:t>JDialog</a:t>
            </a:r>
            <a:r>
              <a:rPr lang="en-US" altLang="ko-KR" dirty="0"/>
              <a:t>, </a:t>
            </a:r>
            <a:r>
              <a:rPr lang="en-US" altLang="ko-KR" dirty="0" err="1"/>
              <a:t>JFrame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en-US" altLang="ko-KR" dirty="0" err="1"/>
              <a:t>JComponent</a:t>
            </a:r>
            <a:endParaRPr lang="en-US" altLang="ko-KR" dirty="0"/>
          </a:p>
          <a:p>
            <a:pPr lvl="1"/>
            <a:r>
              <a:rPr lang="ko-KR" altLang="en-US" dirty="0"/>
              <a:t>스윙 컴포넌트의 공통적인 속성을</a:t>
            </a:r>
            <a:r>
              <a:rPr lang="en-US" altLang="ko-KR" dirty="0"/>
              <a:t> </a:t>
            </a:r>
            <a:r>
              <a:rPr lang="ko-KR" altLang="en-US" dirty="0"/>
              <a:t>구현한 추상 클래스 </a:t>
            </a:r>
            <a:endParaRPr lang="en-US" altLang="ko-KR" dirty="0"/>
          </a:p>
          <a:p>
            <a:pPr lvl="2"/>
            <a:r>
              <a:rPr lang="en-US" altLang="ko-KR" strike="sngStrike" dirty="0"/>
              <a:t>new </a:t>
            </a:r>
            <a:r>
              <a:rPr lang="en-US" altLang="ko-KR" strike="sngStrike" dirty="0" err="1"/>
              <a:t>JComponent</a:t>
            </a:r>
            <a:r>
              <a:rPr lang="en-US" altLang="ko-KR" strike="sngStrike" dirty="0"/>
              <a:t>()</a:t>
            </a:r>
            <a:r>
              <a:rPr lang="en-US" altLang="ko-KR" dirty="0"/>
              <a:t> 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생성할 수 없음</a:t>
            </a:r>
            <a:endParaRPr lang="en-US" altLang="ko-KR" dirty="0"/>
          </a:p>
          <a:p>
            <a:pPr lvl="1"/>
            <a:r>
              <a:rPr lang="en-US" altLang="ko-KR" dirty="0"/>
              <a:t>AWT</a:t>
            </a:r>
            <a:r>
              <a:rPr lang="ko-KR" altLang="en-US" dirty="0"/>
              <a:t>의 </a:t>
            </a:r>
            <a:r>
              <a:rPr lang="en-US" altLang="ko-KR" dirty="0"/>
              <a:t>Component</a:t>
            </a:r>
            <a:r>
              <a:rPr lang="ko-KR" altLang="en-US" dirty="0"/>
              <a:t>를 상속받음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4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컨테이너와 컴포넌트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컨테이너</a:t>
            </a:r>
            <a:endParaRPr lang="en-US" altLang="ko-KR" dirty="0"/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GUI </a:t>
            </a:r>
            <a:r>
              <a:rPr lang="ko-KR" altLang="en-US" dirty="0"/>
              <a:t>컴포넌트를 포함할 수 있는 컴포넌트</a:t>
            </a:r>
            <a:endParaRPr lang="en-US" altLang="ko-KR" dirty="0"/>
          </a:p>
          <a:p>
            <a:pPr lvl="1"/>
            <a:r>
              <a:rPr lang="en-US" altLang="ko-KR" dirty="0" err="1"/>
              <a:t>java.awt.Container</a:t>
            </a:r>
            <a:r>
              <a:rPr lang="ko-KR" altLang="en-US" dirty="0"/>
              <a:t> 상속</a:t>
            </a:r>
            <a:endParaRPr lang="en-US" altLang="ko-KR" dirty="0"/>
          </a:p>
          <a:p>
            <a:pPr lvl="1"/>
            <a:r>
              <a:rPr lang="ko-KR" altLang="en-US" dirty="0"/>
              <a:t>다른 컨테이너에 포함될 수 있음</a:t>
            </a:r>
            <a:endParaRPr lang="en-US" altLang="ko-KR" dirty="0"/>
          </a:p>
          <a:p>
            <a:pPr lvl="1"/>
            <a:r>
              <a:rPr lang="ko-KR" altLang="en-US" dirty="0"/>
              <a:t>종류들</a:t>
            </a:r>
            <a:endParaRPr lang="en-US" altLang="ko-KR" dirty="0"/>
          </a:p>
          <a:p>
            <a:pPr lvl="2"/>
            <a:r>
              <a:rPr lang="en-US" altLang="ko-KR" dirty="0"/>
              <a:t>AWT </a:t>
            </a:r>
            <a:r>
              <a:rPr lang="ko-KR" altLang="en-US" dirty="0"/>
              <a:t>컨테이너 </a:t>
            </a:r>
            <a:r>
              <a:rPr lang="en-US" altLang="ko-KR" dirty="0"/>
              <a:t>: Panel, Frame, Applet, Dialog, Window</a:t>
            </a:r>
          </a:p>
          <a:p>
            <a:pPr lvl="2"/>
            <a:r>
              <a:rPr lang="en-US" altLang="ko-KR" dirty="0"/>
              <a:t>Swing </a:t>
            </a:r>
            <a:r>
              <a:rPr lang="ko-KR" altLang="en-US" dirty="0"/>
              <a:t>컨테이너 </a:t>
            </a:r>
            <a:r>
              <a:rPr lang="en-US" altLang="ko-KR" dirty="0"/>
              <a:t>: </a:t>
            </a:r>
            <a:r>
              <a:rPr lang="en-US" altLang="ko-KR" dirty="0" err="1"/>
              <a:t>JPanel</a:t>
            </a:r>
            <a:r>
              <a:rPr lang="en-US" altLang="ko-KR" dirty="0"/>
              <a:t> </a:t>
            </a:r>
            <a:r>
              <a:rPr lang="en-US" altLang="ko-KR" dirty="0" err="1"/>
              <a:t>JFrame</a:t>
            </a:r>
            <a:r>
              <a:rPr lang="en-US" altLang="ko-KR" dirty="0"/>
              <a:t>, </a:t>
            </a:r>
            <a:r>
              <a:rPr lang="en-US" altLang="ko-KR" dirty="0" err="1"/>
              <a:t>JApplet</a:t>
            </a:r>
            <a:r>
              <a:rPr lang="en-US" altLang="ko-KR" dirty="0"/>
              <a:t>, </a:t>
            </a:r>
            <a:r>
              <a:rPr lang="en-US" altLang="ko-KR" dirty="0" err="1"/>
              <a:t>JDialog</a:t>
            </a:r>
            <a:r>
              <a:rPr lang="en-US" altLang="ko-KR" dirty="0"/>
              <a:t>, </a:t>
            </a:r>
            <a:r>
              <a:rPr lang="en-US" altLang="ko-KR" dirty="0" err="1"/>
              <a:t>JWindow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최상위 컨테이너</a:t>
            </a:r>
            <a:endParaRPr lang="en-US" altLang="ko-KR" dirty="0"/>
          </a:p>
          <a:p>
            <a:pPr lvl="1"/>
            <a:r>
              <a:rPr lang="ko-KR" altLang="en-US" dirty="0"/>
              <a:t>다른 컨테이너에 속하지 않고 독립적으로 </a:t>
            </a:r>
            <a:r>
              <a:rPr lang="ko-KR" altLang="en-US" dirty="0" err="1"/>
              <a:t>출력가능한</a:t>
            </a:r>
            <a:r>
              <a:rPr lang="ko-KR" altLang="en-US" dirty="0"/>
              <a:t> 컨테이너</a:t>
            </a:r>
            <a:endParaRPr lang="en-US" altLang="ko-KR" dirty="0"/>
          </a:p>
          <a:p>
            <a:pPr lvl="2"/>
            <a:r>
              <a:rPr lang="en-US" altLang="ko-KR" dirty="0" err="1"/>
              <a:t>JFrame</a:t>
            </a:r>
            <a:r>
              <a:rPr lang="en-US" altLang="ko-KR" dirty="0"/>
              <a:t>, </a:t>
            </a:r>
            <a:r>
              <a:rPr lang="en-US" altLang="ko-KR" dirty="0" err="1"/>
              <a:t>JDialog</a:t>
            </a:r>
            <a:r>
              <a:rPr lang="en-US" altLang="ko-KR" dirty="0"/>
              <a:t>, </a:t>
            </a:r>
            <a:r>
              <a:rPr lang="en-US" altLang="ko-KR" dirty="0" err="1"/>
              <a:t>JApplet</a:t>
            </a:r>
            <a:endParaRPr lang="en-US" altLang="ko-KR" dirty="0"/>
          </a:p>
          <a:p>
            <a:pPr lvl="1"/>
            <a:r>
              <a:rPr lang="ko-KR" altLang="en-US" dirty="0"/>
              <a:t>모든 컴포넌트는 컨테이너에 포함되어야 화면에 출력 가능</a:t>
            </a:r>
          </a:p>
          <a:p>
            <a:endParaRPr lang="en-US" altLang="ko-KR" dirty="0"/>
          </a:p>
          <a:p>
            <a:r>
              <a:rPr lang="ko-KR" altLang="en-US" dirty="0"/>
              <a:t>컴포넌트</a:t>
            </a:r>
            <a:endParaRPr lang="en-US" altLang="ko-KR" dirty="0"/>
          </a:p>
          <a:p>
            <a:pPr lvl="1"/>
            <a:r>
              <a:rPr lang="ko-KR" altLang="en-US" dirty="0"/>
              <a:t>컨테이너에 포함되어야 화면에 출력될 수 있는 순수 컴포넌트</a:t>
            </a:r>
            <a:endParaRPr lang="en-US" altLang="ko-KR" dirty="0"/>
          </a:p>
          <a:p>
            <a:pPr lvl="1"/>
            <a:r>
              <a:rPr lang="ko-KR" altLang="en-US" dirty="0"/>
              <a:t>모든 컴포넌트는 </a:t>
            </a:r>
            <a:r>
              <a:rPr lang="en-US" altLang="ko-KR" dirty="0" err="1"/>
              <a:t>java.awt.Component</a:t>
            </a:r>
            <a:r>
              <a:rPr lang="ko-KR" altLang="en-US" dirty="0"/>
              <a:t>를 상속받음</a:t>
            </a:r>
            <a:endParaRPr lang="en-US" altLang="ko-KR" dirty="0"/>
          </a:p>
          <a:p>
            <a:pPr lvl="1"/>
            <a:r>
              <a:rPr lang="ko-KR" altLang="en-US" dirty="0"/>
              <a:t>모든 스윙 컴포넌트는 </a:t>
            </a:r>
            <a:r>
              <a:rPr lang="en-US" altLang="ko-KR" dirty="0" err="1"/>
              <a:t>javax.swing.JComponent</a:t>
            </a:r>
            <a:r>
              <a:rPr lang="ko-KR" altLang="en-US" dirty="0"/>
              <a:t>를 상속받음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1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컨테이너와 컴포넌트의 포함관계</a:t>
            </a: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45" y="1484784"/>
            <a:ext cx="797073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6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스윙 </a:t>
            </a:r>
            <a:r>
              <a:rPr lang="en-US" altLang="ko-KR"/>
              <a:t>GUI </a:t>
            </a:r>
            <a:r>
              <a:rPr lang="ko-KR" altLang="en-US"/>
              <a:t>프로그램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스윙</a:t>
            </a:r>
            <a:r>
              <a:rPr lang="en-US" altLang="ko-KR" dirty="0"/>
              <a:t> </a:t>
            </a:r>
            <a:r>
              <a:rPr lang="ko-KR" altLang="en-US" dirty="0"/>
              <a:t>프레임 작성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main() </a:t>
            </a:r>
            <a:r>
              <a:rPr lang="ko-KR" altLang="en-US" dirty="0" err="1"/>
              <a:t>메소드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프레임에 스윙 컴포넌트 붙이기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스윙 패키지 사용을 위한 </a:t>
            </a:r>
            <a:r>
              <a:rPr lang="en-US" altLang="ko-KR" dirty="0"/>
              <a:t>import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 // </a:t>
            </a:r>
            <a:r>
              <a:rPr lang="ko-KR" altLang="en-US" dirty="0"/>
              <a:t>그래픽 처리를 위한 클래스들의 경로명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java.awt.event</a:t>
            </a:r>
            <a:r>
              <a:rPr lang="en-US" altLang="ko-KR" dirty="0"/>
              <a:t>.*; // AWT </a:t>
            </a:r>
            <a:r>
              <a:rPr lang="ko-KR" altLang="en-US" dirty="0"/>
              <a:t>이벤트 사용을 위한 경로명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 // </a:t>
            </a:r>
            <a:r>
              <a:rPr lang="ko-KR" altLang="en-US" dirty="0"/>
              <a:t>스윙 컴포넌트 클래스들의 경로명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javax.swing.event</a:t>
            </a:r>
            <a:r>
              <a:rPr lang="en-US" altLang="ko-KR" dirty="0"/>
              <a:t>.*; // </a:t>
            </a:r>
            <a:r>
              <a:rPr lang="ko-KR" altLang="en-US" dirty="0"/>
              <a:t>스윙 이벤트를 위한 경로명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63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스윙 프레임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37398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모든 스윙 컴포넌트를 담는 최상위 </a:t>
            </a:r>
            <a:r>
              <a:rPr lang="en-US" altLang="ko-KR" dirty="0"/>
              <a:t>GUI </a:t>
            </a:r>
            <a:r>
              <a:rPr lang="ko-KR" altLang="en-US" dirty="0"/>
              <a:t>컨테이너</a:t>
            </a:r>
            <a:endParaRPr lang="en-US" altLang="ko-KR" dirty="0"/>
          </a:p>
          <a:p>
            <a:pPr lvl="1"/>
            <a:r>
              <a:rPr lang="en-US" altLang="ko-KR" dirty="0" err="1"/>
              <a:t>JFrame</a:t>
            </a:r>
            <a:r>
              <a:rPr lang="ko-KR" altLang="en-US" dirty="0"/>
              <a:t>을 상속받아 구현</a:t>
            </a:r>
            <a:endParaRPr lang="en-US" altLang="ko-KR" dirty="0"/>
          </a:p>
          <a:p>
            <a:pPr lvl="1"/>
            <a:r>
              <a:rPr lang="ko-KR" altLang="en-US" dirty="0"/>
              <a:t>컴포넌트가 화면에 보이려면 스윙 프레임에 부착되어야 함</a:t>
            </a:r>
            <a:endParaRPr lang="en-US" altLang="ko-KR" dirty="0"/>
          </a:p>
          <a:p>
            <a:pPr lvl="1"/>
            <a:r>
              <a:rPr lang="ko-KR" altLang="en-US" dirty="0"/>
              <a:t>프레임을 닫으면 프레임 내의 모든 컴포넌트가 보이지 않게 됨</a:t>
            </a:r>
            <a:endParaRPr lang="en-US" altLang="ko-KR" dirty="0"/>
          </a:p>
          <a:p>
            <a:r>
              <a:rPr lang="ko-KR" altLang="en-US" dirty="0"/>
              <a:t>스윙 프레임</a:t>
            </a:r>
            <a:r>
              <a:rPr lang="en-US" altLang="ko-KR" dirty="0"/>
              <a:t>(</a:t>
            </a:r>
            <a:r>
              <a:rPr lang="en-US" altLang="ko-KR" dirty="0" err="1"/>
              <a:t>JFrame</a:t>
            </a:r>
            <a:r>
              <a:rPr lang="en-US" altLang="ko-KR" dirty="0"/>
              <a:t>)</a:t>
            </a:r>
            <a:r>
              <a:rPr lang="ko-KR" altLang="en-US" dirty="0"/>
              <a:t> 기본 구성</a:t>
            </a:r>
            <a:endParaRPr lang="en-US" altLang="ko-KR" dirty="0"/>
          </a:p>
          <a:p>
            <a:pPr lvl="1"/>
            <a:r>
              <a:rPr lang="ko-KR" altLang="en-US" dirty="0"/>
              <a:t>프레임 </a:t>
            </a:r>
            <a:r>
              <a:rPr lang="en-US" altLang="ko-KR" dirty="0"/>
              <a:t>– </a:t>
            </a:r>
            <a:r>
              <a:rPr lang="ko-KR" altLang="en-US" dirty="0"/>
              <a:t>스윙 프로그램의 기본 틀</a:t>
            </a:r>
            <a:endParaRPr lang="en-US" altLang="ko-KR" dirty="0"/>
          </a:p>
          <a:p>
            <a:pPr lvl="1"/>
            <a:r>
              <a:rPr lang="ko-KR" altLang="en-US" dirty="0" err="1"/>
              <a:t>메뉴바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메뉴들이 부착되는 공간</a:t>
            </a:r>
            <a:endParaRPr lang="en-US" altLang="ko-KR" dirty="0"/>
          </a:p>
          <a:p>
            <a:pPr lvl="1"/>
            <a:r>
              <a:rPr lang="ko-KR" altLang="en-US" dirty="0" err="1"/>
              <a:t>컨텐트</a:t>
            </a:r>
            <a:r>
              <a:rPr lang="ko-KR" altLang="en-US" dirty="0"/>
              <a:t> 패인 </a:t>
            </a:r>
            <a:r>
              <a:rPr lang="en-US" altLang="ko-KR" dirty="0"/>
              <a:t>– GUI </a:t>
            </a:r>
            <a:r>
              <a:rPr lang="ko-KR" altLang="en-US" dirty="0"/>
              <a:t>컴포넌트들이 부착되는 공간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12648" y="3714752"/>
            <a:ext cx="7924853" cy="2928958"/>
            <a:chOff x="651095" y="3503288"/>
            <a:chExt cx="7924853" cy="292895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95" y="4158834"/>
              <a:ext cx="2863487" cy="193446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정육면체 6"/>
            <p:cNvSpPr/>
            <p:nvPr/>
          </p:nvSpPr>
          <p:spPr>
            <a:xfrm>
              <a:off x="5646990" y="3931916"/>
              <a:ext cx="2714644" cy="2000264"/>
            </a:xfrm>
            <a:prstGeom prst="cube">
              <a:avLst>
                <a:gd name="adj" fmla="val 4629"/>
              </a:avLst>
            </a:prstGeom>
            <a:solidFill>
              <a:schemeClr val="bg2">
                <a:lumMod val="2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Frame</a:t>
              </a:r>
            </a:p>
            <a:p>
              <a:pPr algn="ctr"/>
              <a:endParaRPr lang="en-US" altLang="ko-KR" sz="1400"/>
            </a:p>
            <a:p>
              <a:pPr algn="ctr"/>
              <a:endParaRPr lang="en-US" altLang="ko-KR" sz="1400"/>
            </a:p>
            <a:p>
              <a:pPr algn="ctr"/>
              <a:endParaRPr lang="en-US" altLang="ko-KR" sz="1400"/>
            </a:p>
            <a:p>
              <a:pPr algn="ctr"/>
              <a:endParaRPr lang="en-US" altLang="ko-KR" sz="1400"/>
            </a:p>
            <a:p>
              <a:pPr algn="ctr"/>
              <a:endParaRPr lang="en-US" altLang="ko-KR" sz="1400"/>
            </a:p>
            <a:p>
              <a:pPr algn="ctr"/>
              <a:endParaRPr lang="ko-KR" altLang="en-US" sz="1400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5218362" y="4574858"/>
              <a:ext cx="2714644" cy="1714512"/>
            </a:xfrm>
            <a:prstGeom prst="cube">
              <a:avLst>
                <a:gd name="adj" fmla="val 6245"/>
              </a:avLst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Content Pane</a:t>
              </a:r>
              <a:endParaRPr lang="ko-KR" altLang="en-US" sz="1400"/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5218362" y="4431982"/>
              <a:ext cx="2714644" cy="285752"/>
            </a:xfrm>
            <a:prstGeom prst="cube">
              <a:avLst>
                <a:gd name="adj" fmla="val 35549"/>
              </a:avLst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Menu Bar</a:t>
              </a:r>
              <a:endParaRPr lang="ko-KR" altLang="en-US" sz="140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2360842" y="4074792"/>
              <a:ext cx="3286148" cy="21431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3218098" y="4503420"/>
              <a:ext cx="1928826" cy="1428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endCxn id="4" idx="2"/>
            </p:cNvCxnSpPr>
            <p:nvPr/>
          </p:nvCxnSpPr>
          <p:spPr>
            <a:xfrm>
              <a:off x="3360974" y="5074924"/>
              <a:ext cx="1857388" cy="4107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146660" y="3789040"/>
              <a:ext cx="21307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타이틀 바를 가진 </a:t>
              </a:r>
              <a:r>
                <a:rPr lang="en-US" altLang="ko-KR" sz="1400" dirty="0"/>
                <a:t>Frame</a:t>
              </a:r>
              <a:endParaRPr lang="ko-KR" alt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75354" y="457485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메뉴바</a:t>
              </a:r>
              <a:endParaRPr lang="ko-KR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21739" y="5280286"/>
              <a:ext cx="16834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컨텐트</a:t>
              </a:r>
              <a:r>
                <a:rPr lang="ko-KR" altLang="en-US" sz="1400" dirty="0"/>
                <a:t> 팬 </a:t>
              </a:r>
              <a:r>
                <a:rPr lang="en-US" altLang="ko-KR" sz="1400" dirty="0"/>
                <a:t>:</a:t>
              </a:r>
            </a:p>
            <a:p>
              <a:r>
                <a:rPr lang="ko-KR" altLang="en-US" sz="1400" dirty="0"/>
                <a:t>화면에 출력될</a:t>
              </a:r>
              <a:endParaRPr lang="en-US" altLang="ko-KR" sz="1400" dirty="0"/>
            </a:p>
            <a:p>
              <a:r>
                <a:rPr lang="ko-KR" altLang="en-US" sz="1400" dirty="0"/>
                <a:t>모든 컴포넌트들이</a:t>
              </a:r>
              <a:endParaRPr lang="en-US" altLang="ko-KR" sz="1400" dirty="0"/>
            </a:p>
            <a:p>
              <a:r>
                <a:rPr lang="ko-KR" altLang="en-US" sz="1400" dirty="0"/>
                <a:t>부착되는 공간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004048" y="3789040"/>
              <a:ext cx="3571900" cy="2643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89998" y="3503288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JFrame</a:t>
              </a:r>
              <a:endParaRPr lang="ko-KR" altLang="en-US" sz="1400"/>
            </a:p>
          </p:txBody>
        </p:sp>
      </p:grp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2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15200" cy="990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9-1 : 300x300 </a:t>
            </a:r>
            <a:r>
              <a:rPr lang="ko-KR" altLang="en-US" dirty="0"/>
              <a:t>크기의 스윙 프레임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0983" y="2422030"/>
            <a:ext cx="4679432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>
                <a:latin typeface="+mn-ea"/>
              </a:rPr>
              <a:t>import </a:t>
            </a:r>
            <a:r>
              <a:rPr lang="en-US" altLang="ko-KR" sz="1600" dirty="0" err="1">
                <a:latin typeface="+mn-ea"/>
              </a:rPr>
              <a:t>javax.swing</a:t>
            </a:r>
            <a:r>
              <a:rPr lang="en-US" altLang="ko-KR" sz="1600" dirty="0">
                <a:latin typeface="+mn-ea"/>
              </a:rPr>
              <a:t>.*;</a:t>
            </a:r>
          </a:p>
          <a:p>
            <a:pPr defTabSz="180000"/>
            <a:endParaRPr lang="en-US" altLang="ko-KR" sz="1600" dirty="0">
              <a:latin typeface="+mn-ea"/>
            </a:endParaRPr>
          </a:p>
          <a:p>
            <a:pPr defTabSz="180000"/>
            <a:r>
              <a:rPr lang="en-US" altLang="ko-KR" sz="1600" b="1" dirty="0">
                <a:latin typeface="+mn-ea"/>
              </a:rPr>
              <a:t>public class </a:t>
            </a:r>
            <a:r>
              <a:rPr lang="en-US" altLang="ko-KR" sz="1600" b="1" dirty="0" err="1">
                <a:latin typeface="+mn-ea"/>
              </a:rPr>
              <a:t>MyFrame</a:t>
            </a:r>
            <a:r>
              <a:rPr lang="en-US" altLang="ko-KR" sz="1600" b="1" dirty="0">
                <a:latin typeface="+mn-ea"/>
              </a:rPr>
              <a:t> extends </a:t>
            </a:r>
            <a:r>
              <a:rPr lang="en-US" altLang="ko-KR" sz="1600" b="1" dirty="0" err="1">
                <a:latin typeface="+mn-ea"/>
              </a:rPr>
              <a:t>JFrame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{</a:t>
            </a:r>
          </a:p>
          <a:p>
            <a:pPr defTabSz="180000"/>
            <a:r>
              <a:rPr lang="en-US" altLang="ko-KR" sz="1600" dirty="0">
                <a:latin typeface="+mn-ea"/>
              </a:rPr>
              <a:t>	public </a:t>
            </a:r>
            <a:r>
              <a:rPr lang="en-US" altLang="ko-KR" sz="1600" dirty="0" err="1">
                <a:latin typeface="+mn-ea"/>
              </a:rPr>
              <a:t>MyFrame</a:t>
            </a:r>
            <a:r>
              <a:rPr lang="en-US" altLang="ko-KR" sz="1600" dirty="0">
                <a:latin typeface="+mn-ea"/>
              </a:rPr>
              <a:t>() {</a:t>
            </a:r>
          </a:p>
          <a:p>
            <a:pPr defTabSz="180000"/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setTitle</a:t>
            </a:r>
            <a:r>
              <a:rPr lang="en-US" altLang="ko-KR" sz="1600" dirty="0">
                <a:latin typeface="+mn-ea"/>
              </a:rPr>
              <a:t>("300x300 </a:t>
            </a:r>
            <a:r>
              <a:rPr lang="ko-KR" altLang="en-US" sz="1600" dirty="0">
                <a:latin typeface="+mn-ea"/>
              </a:rPr>
              <a:t>스윙 프레임 만들기</a:t>
            </a:r>
            <a:r>
              <a:rPr lang="en-US" altLang="ko-KR" sz="1600" dirty="0">
                <a:latin typeface="+mn-ea"/>
              </a:rPr>
              <a:t>");</a:t>
            </a:r>
          </a:p>
          <a:p>
            <a:pPr defTabSz="180000"/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 err="1">
                <a:latin typeface="+mn-ea"/>
              </a:rPr>
              <a:t>setSize</a:t>
            </a:r>
            <a:r>
              <a:rPr lang="en-US" altLang="ko-KR" sz="1600" b="1" dirty="0">
                <a:latin typeface="+mn-ea"/>
              </a:rPr>
              <a:t>(300,300); </a:t>
            </a:r>
            <a:r>
              <a:rPr lang="en-US" altLang="ko-KR" sz="1600" dirty="0">
                <a:latin typeface="+mn-ea"/>
              </a:rPr>
              <a:t>// </a:t>
            </a:r>
            <a:r>
              <a:rPr lang="ko-KR" altLang="en-US" sz="1600" dirty="0">
                <a:latin typeface="+mn-ea"/>
              </a:rPr>
              <a:t>프레임 크기 </a:t>
            </a:r>
            <a:r>
              <a:rPr lang="en-US" altLang="ko-KR" sz="1600" dirty="0">
                <a:latin typeface="+mn-ea"/>
              </a:rPr>
              <a:t>300x300</a:t>
            </a:r>
          </a:p>
          <a:p>
            <a:pPr defTabSz="180000"/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b="1" dirty="0" err="1">
                <a:latin typeface="+mn-ea"/>
              </a:rPr>
              <a:t>setVisible</a:t>
            </a:r>
            <a:r>
              <a:rPr lang="en-US" altLang="ko-KR" sz="1600" b="1" dirty="0">
                <a:latin typeface="+mn-ea"/>
              </a:rPr>
              <a:t>(true)</a:t>
            </a:r>
            <a:r>
              <a:rPr lang="en-US" altLang="ko-KR" sz="1600" dirty="0">
                <a:latin typeface="+mn-ea"/>
              </a:rPr>
              <a:t>; // </a:t>
            </a:r>
            <a:r>
              <a:rPr lang="ko-KR" altLang="en-US" sz="1600" dirty="0">
                <a:latin typeface="+mn-ea"/>
              </a:rPr>
              <a:t>프레임 출력</a:t>
            </a:r>
          </a:p>
          <a:p>
            <a:pPr defTabSz="180000"/>
            <a:r>
              <a:rPr lang="en-US" altLang="ko-KR" sz="1600" dirty="0">
                <a:latin typeface="+mn-ea"/>
              </a:rPr>
              <a:t>	}</a:t>
            </a:r>
          </a:p>
          <a:p>
            <a:pPr defTabSz="180000"/>
            <a:endParaRPr lang="en-US" altLang="ko-KR" sz="1600" dirty="0">
              <a:latin typeface="+mn-ea"/>
            </a:endParaRPr>
          </a:p>
          <a:p>
            <a:pPr defTabSz="180000"/>
            <a:r>
              <a:rPr lang="en-US" altLang="ko-KR" sz="1600" dirty="0">
                <a:latin typeface="+mn-ea"/>
              </a:rPr>
              <a:t>	public static void main(String[] </a:t>
            </a:r>
            <a:r>
              <a:rPr lang="en-US" altLang="ko-KR" sz="1600" dirty="0" err="1">
                <a:latin typeface="+mn-ea"/>
              </a:rPr>
              <a:t>args</a:t>
            </a:r>
            <a:r>
              <a:rPr lang="en-US" altLang="ko-KR" sz="1600" dirty="0">
                <a:latin typeface="+mn-ea"/>
              </a:rPr>
              <a:t>) {</a:t>
            </a:r>
          </a:p>
          <a:p>
            <a:pPr defTabSz="180000"/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MyFrame</a:t>
            </a:r>
            <a:r>
              <a:rPr lang="en-US" altLang="ko-KR" sz="1600" dirty="0">
                <a:latin typeface="+mn-ea"/>
              </a:rPr>
              <a:t> frame = </a:t>
            </a:r>
            <a:r>
              <a:rPr lang="en-US" altLang="ko-KR" sz="1600" b="1" dirty="0">
                <a:latin typeface="+mn-ea"/>
              </a:rPr>
              <a:t>new </a:t>
            </a:r>
            <a:r>
              <a:rPr lang="en-US" altLang="ko-KR" sz="1600" b="1" dirty="0" err="1">
                <a:latin typeface="+mn-ea"/>
              </a:rPr>
              <a:t>MyFrame</a:t>
            </a:r>
            <a:r>
              <a:rPr lang="en-US" altLang="ko-KR" sz="1600" b="1" dirty="0">
                <a:latin typeface="+mn-ea"/>
              </a:rPr>
              <a:t>();</a:t>
            </a:r>
          </a:p>
          <a:p>
            <a:pPr defTabSz="180000"/>
            <a:r>
              <a:rPr lang="en-US" altLang="ko-KR" sz="1600" dirty="0">
                <a:latin typeface="+mn-ea"/>
              </a:rPr>
              <a:t>	}</a:t>
            </a:r>
          </a:p>
          <a:p>
            <a:pPr defTabSz="180000"/>
            <a:r>
              <a:rPr lang="en-US" altLang="ko-KR" sz="1600" dirty="0">
                <a:latin typeface="+mn-ea"/>
              </a:rPr>
              <a:t>}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3010" y="1919798"/>
            <a:ext cx="35301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300×300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크기의 스윙 프레임을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479" y="2780928"/>
            <a:ext cx="2232248" cy="229181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2376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main()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위치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2852937"/>
            <a:ext cx="388843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javax.swing</a:t>
            </a:r>
            <a:r>
              <a:rPr lang="en-US" altLang="ko-KR" sz="1400" dirty="0"/>
              <a:t>.*;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public class </a:t>
            </a:r>
            <a:r>
              <a:rPr lang="en-US" altLang="ko-KR" sz="1400" b="1" dirty="0" err="1"/>
              <a:t>MyFrame</a:t>
            </a:r>
            <a:r>
              <a:rPr lang="en-US" altLang="ko-KR" sz="1400" b="1" dirty="0"/>
              <a:t> extends </a:t>
            </a:r>
            <a:r>
              <a:rPr lang="en-US" altLang="ko-KR" sz="1400" b="1" dirty="0" err="1"/>
              <a:t>JFrame</a:t>
            </a:r>
            <a:r>
              <a:rPr lang="en-US" altLang="ko-KR" sz="1400" b="1" dirty="0"/>
              <a:t> </a:t>
            </a:r>
            <a:r>
              <a:rPr lang="en-US" altLang="ko-KR" sz="1400" dirty="0"/>
              <a:t>{</a:t>
            </a:r>
          </a:p>
          <a:p>
            <a:pPr defTabSz="271463"/>
            <a:r>
              <a:rPr lang="en-US" altLang="ko-KR" sz="1400" dirty="0"/>
              <a:t>	</a:t>
            </a:r>
            <a:r>
              <a:rPr lang="en-US" altLang="ko-KR" sz="1400" dirty="0" err="1"/>
              <a:t>MyFrame</a:t>
            </a:r>
            <a:r>
              <a:rPr lang="en-US" altLang="ko-KR" sz="1400" dirty="0"/>
              <a:t>() {</a:t>
            </a:r>
          </a:p>
          <a:p>
            <a:pPr defTabSz="271463"/>
            <a:r>
              <a:rPr lang="en-US" altLang="ko-KR" sz="1400" dirty="0"/>
              <a:t>		</a:t>
            </a:r>
            <a:r>
              <a:rPr lang="en-US" altLang="ko-KR" sz="1400" dirty="0" err="1"/>
              <a:t>setTitle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프레임</a:t>
            </a:r>
            <a:r>
              <a:rPr lang="en-US" altLang="ko-KR" sz="1400" dirty="0"/>
              <a:t>");</a:t>
            </a:r>
          </a:p>
          <a:p>
            <a:pPr defTabSz="271463"/>
            <a:r>
              <a:rPr lang="en-US" altLang="ko-KR" sz="1400" dirty="0"/>
              <a:t>		</a:t>
            </a:r>
            <a:r>
              <a:rPr lang="en-US" altLang="ko-KR" sz="1400" dirty="0" err="1"/>
              <a:t>setSize</a:t>
            </a:r>
            <a:r>
              <a:rPr lang="en-US" altLang="ko-KR" sz="1400" dirty="0"/>
              <a:t>(300,300);</a:t>
            </a:r>
          </a:p>
          <a:p>
            <a:pPr defTabSz="271463"/>
            <a:r>
              <a:rPr lang="en-US" altLang="ko-KR" sz="1400" dirty="0"/>
              <a:t>		</a:t>
            </a:r>
            <a:r>
              <a:rPr lang="en-US" altLang="ko-KR" sz="1400" dirty="0" err="1"/>
              <a:t>setVisible</a:t>
            </a:r>
            <a:r>
              <a:rPr lang="en-US" altLang="ko-KR" sz="1400" dirty="0"/>
              <a:t>(true);</a:t>
            </a:r>
          </a:p>
          <a:p>
            <a:pPr defTabSz="271463"/>
            <a:r>
              <a:rPr lang="en-US" altLang="ko-KR" sz="1400" dirty="0"/>
              <a:t>	}</a:t>
            </a:r>
          </a:p>
          <a:p>
            <a:pPr defTabSz="271463"/>
            <a:endParaRPr lang="en-US" altLang="ko-KR" sz="1400" dirty="0"/>
          </a:p>
          <a:p>
            <a:pPr defTabSz="271463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public static void main(String []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args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{</a:t>
            </a:r>
          </a:p>
          <a:p>
            <a:pPr defTabSz="271463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MyFrame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mf=new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MyFrame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pPr defTabSz="271463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}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2852936"/>
            <a:ext cx="3790974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javax.swing</a:t>
            </a:r>
            <a:r>
              <a:rPr lang="en-US" altLang="ko-KR" sz="1400" dirty="0"/>
              <a:t>.*;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class </a:t>
            </a:r>
            <a:r>
              <a:rPr lang="en-US" altLang="ko-KR" sz="1400" b="1" dirty="0" err="1"/>
              <a:t>MyFrame</a:t>
            </a:r>
            <a:r>
              <a:rPr lang="en-US" altLang="ko-KR" sz="1400" b="1" dirty="0"/>
              <a:t> extends </a:t>
            </a:r>
            <a:r>
              <a:rPr lang="en-US" altLang="ko-KR" sz="1400" b="1" dirty="0" err="1"/>
              <a:t>JFrame</a:t>
            </a:r>
            <a:r>
              <a:rPr lang="en-US" altLang="ko-KR" sz="1400" b="1" dirty="0"/>
              <a:t> </a:t>
            </a:r>
            <a:r>
              <a:rPr lang="en-US" altLang="ko-KR" sz="1400" dirty="0"/>
              <a:t>{</a:t>
            </a:r>
          </a:p>
          <a:p>
            <a:pPr defTabSz="271463"/>
            <a:r>
              <a:rPr lang="en-US" altLang="ko-KR" sz="1400" dirty="0"/>
              <a:t>	</a:t>
            </a:r>
            <a:r>
              <a:rPr lang="en-US" altLang="ko-KR" sz="1400" dirty="0" err="1"/>
              <a:t>MyFrame</a:t>
            </a:r>
            <a:r>
              <a:rPr lang="en-US" altLang="ko-KR" sz="1400" dirty="0"/>
              <a:t>() {</a:t>
            </a:r>
          </a:p>
          <a:p>
            <a:pPr defTabSz="271463"/>
            <a:r>
              <a:rPr lang="en-US" altLang="ko-KR" sz="1400" dirty="0"/>
              <a:t>		</a:t>
            </a:r>
            <a:r>
              <a:rPr lang="en-US" altLang="ko-KR" sz="1400" dirty="0" err="1"/>
              <a:t>setTitle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프레임</a:t>
            </a:r>
            <a:r>
              <a:rPr lang="en-US" altLang="ko-KR" sz="1400" dirty="0"/>
              <a:t>");</a:t>
            </a:r>
          </a:p>
          <a:p>
            <a:pPr defTabSz="271463"/>
            <a:r>
              <a:rPr lang="en-US" altLang="ko-KR" sz="1400" dirty="0"/>
              <a:t>		</a:t>
            </a:r>
            <a:r>
              <a:rPr lang="en-US" altLang="ko-KR" sz="1400" dirty="0" err="1"/>
              <a:t>setSize</a:t>
            </a:r>
            <a:r>
              <a:rPr lang="en-US" altLang="ko-KR" sz="1400" dirty="0"/>
              <a:t>(300,300);</a:t>
            </a:r>
          </a:p>
          <a:p>
            <a:pPr defTabSz="271463"/>
            <a:r>
              <a:rPr lang="en-US" altLang="ko-KR" sz="1400" dirty="0"/>
              <a:t>		</a:t>
            </a:r>
            <a:r>
              <a:rPr lang="en-US" altLang="ko-KR" sz="1400" dirty="0" err="1"/>
              <a:t>setVisible</a:t>
            </a:r>
            <a:r>
              <a:rPr lang="en-US" altLang="ko-KR" sz="1400" dirty="0"/>
              <a:t>(true);</a:t>
            </a:r>
          </a:p>
          <a:p>
            <a:pPr defTabSz="271463"/>
            <a:r>
              <a:rPr lang="en-US" altLang="ko-KR" sz="1400" dirty="0"/>
              <a:t>	}</a:t>
            </a:r>
          </a:p>
          <a:p>
            <a:pPr defTabSz="271463"/>
            <a:r>
              <a:rPr lang="en-US" altLang="ko-KR" sz="1400" dirty="0"/>
              <a:t>}</a:t>
            </a:r>
          </a:p>
          <a:p>
            <a:pPr defTabSz="271463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public class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MyApp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{</a:t>
            </a:r>
          </a:p>
          <a:p>
            <a:pPr defTabSz="271463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public static void main(String []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args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{</a:t>
            </a:r>
          </a:p>
          <a:p>
            <a:pPr defTabSz="271463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MyFrame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mf = new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MyFrame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pPr defTabSz="271463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}</a:t>
            </a:r>
          </a:p>
          <a:p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8267" y="5961480"/>
            <a:ext cx="3575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main()</a:t>
            </a:r>
            <a:r>
              <a:rPr lang="ko-KR" altLang="en-US" sz="1400" dirty="0"/>
              <a:t>을 프레임 클래스 내의 멤버로 작성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06537" y="5961480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main()</a:t>
            </a:r>
            <a:r>
              <a:rPr lang="ko-KR" altLang="en-US" sz="1400" dirty="0"/>
              <a:t>을 가진 다른 클래스 </a:t>
            </a:r>
            <a:r>
              <a:rPr lang="en-US" altLang="ko-KR" sz="1400" dirty="0" err="1"/>
              <a:t>MyApp</a:t>
            </a:r>
            <a:r>
              <a:rPr lang="en-US" altLang="ko-KR" sz="1400" dirty="0"/>
              <a:t> </a:t>
            </a:r>
            <a:r>
              <a:rPr lang="ko-KR" altLang="en-US" sz="1400" dirty="0"/>
              <a:t>작성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97826" y="2427630"/>
            <a:ext cx="576064" cy="289441"/>
          </a:xfrm>
          <a:prstGeom prst="wedgeRoundRectCallout">
            <a:avLst>
              <a:gd name="adj1" fmla="val 39008"/>
              <a:gd name="adj2" fmla="val 925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tx1"/>
                </a:solidFill>
              </a:rPr>
              <a:t>권장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58470"/>
            <a:ext cx="2232248" cy="229181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5551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프레임에 컴포넌트 붙이기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82265" y="3429000"/>
            <a:ext cx="43653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Container c = </a:t>
            </a:r>
            <a:r>
              <a:rPr lang="en-US" altLang="ko-KR" sz="1400" dirty="0" err="1"/>
              <a:t>frame.getContentPane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err="1"/>
              <a:t>JButton</a:t>
            </a:r>
            <a:r>
              <a:rPr lang="en-US" altLang="ko-KR" sz="1400" dirty="0"/>
              <a:t> b = 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("Click");</a:t>
            </a:r>
          </a:p>
          <a:p>
            <a:r>
              <a:rPr lang="en-US" altLang="ko-KR" sz="1400" b="1" dirty="0" err="1"/>
              <a:t>c.add</a:t>
            </a:r>
            <a:r>
              <a:rPr lang="en-US" altLang="ko-KR" sz="1400" b="1" dirty="0"/>
              <a:t>(b);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82265" y="4530182"/>
            <a:ext cx="436535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JPanel</a:t>
            </a:r>
            <a:r>
              <a:rPr lang="en-US" altLang="ko-KR" sz="1400" dirty="0"/>
              <a:t> p = new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();</a:t>
            </a:r>
          </a:p>
          <a:p>
            <a:r>
              <a:rPr lang="en-US" altLang="ko-KR" sz="1400" b="1" dirty="0" err="1"/>
              <a:t>frame.setContentPane</a:t>
            </a:r>
            <a:r>
              <a:rPr lang="en-US" altLang="ko-KR" sz="1400" b="1" dirty="0"/>
              <a:t>(p);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09753" y="1556792"/>
            <a:ext cx="573786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public </a:t>
            </a:r>
            <a:r>
              <a:rPr lang="en-US" altLang="ko-KR" sz="1400" dirty="0" err="1"/>
              <a:t>MyFrame</a:t>
            </a:r>
            <a:r>
              <a:rPr lang="en-US" altLang="ko-KR" sz="1400" dirty="0"/>
              <a:t>() { // </a:t>
            </a:r>
            <a:r>
              <a:rPr lang="ko-KR" altLang="en-US" sz="1400" dirty="0" err="1"/>
              <a:t>생성자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super("</a:t>
            </a:r>
            <a:r>
              <a:rPr lang="ko-KR" altLang="en-US" sz="1400" b="1" dirty="0"/>
              <a:t>타이틀문자열</a:t>
            </a:r>
            <a:r>
              <a:rPr lang="en-US" altLang="ko-KR" sz="1400" b="1" dirty="0"/>
              <a:t>")</a:t>
            </a:r>
            <a:r>
              <a:rPr lang="en-US" altLang="ko-KR" sz="1400" dirty="0"/>
              <a:t>; // </a:t>
            </a:r>
            <a:r>
              <a:rPr lang="en-US" altLang="ko-KR" sz="1400" dirty="0" err="1"/>
              <a:t>Jframe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호출하여 타이틀 달기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setTitle</a:t>
            </a:r>
            <a:r>
              <a:rPr lang="en-US" altLang="ko-KR" sz="1400" b="1" dirty="0"/>
              <a:t>("</a:t>
            </a:r>
            <a:r>
              <a:rPr lang="ko-KR" altLang="en-US" sz="1400" b="1" dirty="0"/>
              <a:t>타이틀문자열</a:t>
            </a:r>
            <a:r>
              <a:rPr lang="en-US" altLang="ko-KR" sz="1400" b="1" dirty="0"/>
              <a:t>")</a:t>
            </a:r>
            <a:r>
              <a:rPr lang="en-US" altLang="ko-KR" sz="1400" dirty="0"/>
              <a:t>; //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호출하여 타이틀 달기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2265" y="2852936"/>
            <a:ext cx="43653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Container </a:t>
            </a:r>
            <a:r>
              <a:rPr lang="en-US" altLang="ko-KR" sz="1400" dirty="0" err="1"/>
              <a:t>contentPane</a:t>
            </a:r>
            <a:r>
              <a:rPr lang="en-US" altLang="ko-KR" sz="1400" dirty="0"/>
              <a:t> = </a:t>
            </a:r>
            <a:r>
              <a:rPr lang="en-US" altLang="ko-KR" sz="1400" b="1" dirty="0" err="1"/>
              <a:t>frame.getContentPane</a:t>
            </a:r>
            <a:r>
              <a:rPr lang="en-US" altLang="ko-KR" sz="1400" b="1" dirty="0"/>
              <a:t>(); 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187095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타이틀 달기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39872" y="2852936"/>
            <a:ext cx="1850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컨텐트패인</a:t>
            </a:r>
            <a:r>
              <a:rPr lang="ko-KR" altLang="en-US" sz="1400" dirty="0"/>
              <a:t> 알아내기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9555" y="3596495"/>
            <a:ext cx="2438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컨텐트패인에</a:t>
            </a:r>
            <a:r>
              <a:rPr lang="ko-KR" altLang="en-US" sz="1400" dirty="0"/>
              <a:t> 컴포넌트 달기</a:t>
            </a:r>
            <a:endParaRPr lang="en-US" altLang="ko-KR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209753" y="4529233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컨텐트패인</a:t>
            </a:r>
            <a:r>
              <a:rPr lang="ko-KR" altLang="en-US" sz="1400" dirty="0"/>
              <a:t> 변경</a:t>
            </a:r>
          </a:p>
        </p:txBody>
      </p:sp>
    </p:spTree>
    <p:extLst>
      <p:ext uri="{BB962C8B-B14F-4D97-AF65-F5344CB8AC3E}">
        <p14:creationId xmlns:p14="http://schemas.microsoft.com/office/powerpoint/2010/main" val="2361300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9-2 : 3</a:t>
            </a:r>
            <a:r>
              <a:rPr lang="ko-KR" altLang="en-US" sz="2400" dirty="0"/>
              <a:t>개의 버튼 컴포넌트를 가진 스윙프레임 만들기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552" y="1916832"/>
            <a:ext cx="5072098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ContentPaneEx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JFrame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public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ContentPaneEx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ContentPane</a:t>
            </a:r>
            <a:r>
              <a:rPr lang="ko-KR" altLang="en-US" sz="1200" dirty="0"/>
              <a:t>과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Container </a:t>
            </a:r>
            <a:r>
              <a:rPr lang="en-US" altLang="ko-KR" sz="1200" b="1" dirty="0" err="1"/>
              <a:t>contentPane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getContentPane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contentPane.setBackground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Color.ORANGE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contentPane.setLayout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</a:t>
            </a:r>
          </a:p>
          <a:p>
            <a:pPr defTabSz="180000"/>
            <a:endParaRPr lang="en-US" altLang="ko-KR" sz="1200" b="1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contentPane.add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JButton</a:t>
            </a:r>
            <a:r>
              <a:rPr lang="en-US" altLang="ko-KR" sz="1200" b="1" dirty="0"/>
              <a:t>("OK"));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contentPane.add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JButton</a:t>
            </a:r>
            <a:r>
              <a:rPr lang="en-US" altLang="ko-KR" sz="1200" b="1" dirty="0"/>
              <a:t>("Cancel"));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contentPane.add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JButton</a:t>
            </a:r>
            <a:r>
              <a:rPr lang="en-US" altLang="ko-KR" sz="1200" b="1" dirty="0"/>
              <a:t>("Ignore"));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setSize</a:t>
            </a:r>
            <a:r>
              <a:rPr lang="en-US" altLang="ko-KR" sz="1200" dirty="0"/>
              <a:t>(300, 150);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new </a:t>
            </a:r>
            <a:r>
              <a:rPr lang="en-US" altLang="ko-KR" sz="1200" dirty="0" err="1"/>
              <a:t>ContentPaneEx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64" y="1916832"/>
            <a:ext cx="2671294" cy="133564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437870" y="1301864"/>
            <a:ext cx="8238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그림과 같이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컨텐트팬의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배경색을 오렌지색으로 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이곳에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OK, Cancel, Ignore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버튼들을 부착한 스윙 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350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458200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JAVA Swing</a:t>
            </a:r>
            <a:endParaRPr lang="ko-KR" alt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1996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스윙 응용프로그램의 종료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524032"/>
          </a:xfrm>
        </p:spPr>
        <p:txBody>
          <a:bodyPr>
            <a:normAutofit/>
          </a:bodyPr>
          <a:lstStyle/>
          <a:p>
            <a:r>
              <a:rPr lang="ko-KR" altLang="en-US" dirty="0"/>
              <a:t>응용프로그램 내에서 스스로 종료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언제 어디서나 무조건 종료</a:t>
            </a:r>
            <a:endParaRPr lang="en-US" altLang="ko-KR" dirty="0"/>
          </a:p>
          <a:p>
            <a:r>
              <a:rPr lang="ko-KR" altLang="en-US" b="1" dirty="0"/>
              <a:t>프레임 종료버튼</a:t>
            </a:r>
            <a:r>
              <a:rPr lang="en-US" altLang="ko-KR" b="1" dirty="0"/>
              <a:t>(X)</a:t>
            </a:r>
            <a:r>
              <a:rPr lang="ko-KR" altLang="en-US" b="1" dirty="0"/>
              <a:t>이 클릭되면 어떤 일이 일어나는가</a:t>
            </a:r>
            <a:r>
              <a:rPr lang="en-US" altLang="ko-KR" b="1" dirty="0"/>
              <a:t>?</a:t>
            </a:r>
          </a:p>
          <a:p>
            <a:pPr lvl="1"/>
            <a:r>
              <a:rPr lang="ko-KR" altLang="en-US" dirty="0"/>
              <a:t>프레임을 종료하여 프레임 윈도우가 닫힘</a:t>
            </a:r>
            <a:endParaRPr lang="en-US" altLang="ko-KR" dirty="0"/>
          </a:p>
          <a:p>
            <a:pPr lvl="2"/>
            <a:r>
              <a:rPr lang="ko-KR" altLang="en-US" dirty="0"/>
              <a:t>프레임이 화면에서 보이지 않게 되고 응용프로그램이 사라짐</a:t>
            </a:r>
            <a:endParaRPr lang="en-US" altLang="ko-KR" dirty="0"/>
          </a:p>
          <a:p>
            <a:pPr lvl="1"/>
            <a:r>
              <a:rPr lang="ko-KR" altLang="en-US" dirty="0"/>
              <a:t>프레임이 보이지 않게 되지만 응용프로그램이 종료한 것 아님</a:t>
            </a:r>
            <a:endParaRPr lang="en-US" altLang="ko-KR" dirty="0"/>
          </a:p>
          <a:p>
            <a:pPr lvl="2"/>
            <a:r>
              <a:rPr lang="ko-KR" altLang="en-US" dirty="0"/>
              <a:t>키보드나 마우스 입력을 받지 못함</a:t>
            </a:r>
            <a:endParaRPr lang="en-US" altLang="ko-KR" dirty="0"/>
          </a:p>
          <a:p>
            <a:pPr lvl="2"/>
            <a:r>
              <a:rPr lang="ko-KR" altLang="en-US" dirty="0"/>
              <a:t>다시 </a:t>
            </a:r>
            <a:r>
              <a:rPr lang="en-US" altLang="ko-KR" dirty="0" err="1"/>
              <a:t>setVisible</a:t>
            </a:r>
            <a:r>
              <a:rPr lang="en-US" altLang="ko-KR" dirty="0"/>
              <a:t>(true)</a:t>
            </a:r>
            <a:r>
              <a:rPr lang="ko-KR" altLang="en-US" dirty="0"/>
              <a:t>를 호출하면 보이게 되고 이전 처럼 작동함</a:t>
            </a:r>
            <a:endParaRPr lang="en-US" altLang="ko-KR" dirty="0"/>
          </a:p>
          <a:p>
            <a:r>
              <a:rPr lang="ko-KR" altLang="en-US" dirty="0"/>
              <a:t>프레임 종료버튼이 클릭될 때 프레임을 닫고 응용 프로그램이 종료하도록 하는 방법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339839" y="1794334"/>
            <a:ext cx="193601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System.exit</a:t>
            </a:r>
            <a:r>
              <a:rPr lang="en-US" altLang="ko-KR" dirty="0"/>
              <a:t>(0);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3648" y="5805264"/>
            <a:ext cx="63904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frame.setDefaultCloseOperation</a:t>
            </a:r>
            <a:r>
              <a:rPr lang="en-US" altLang="ko-KR" dirty="0"/>
              <a:t>(</a:t>
            </a:r>
            <a:r>
              <a:rPr lang="en-US" altLang="ko-KR" dirty="0" err="1"/>
              <a:t>JFrame.EXIT_ON_CLOSE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46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main() </a:t>
            </a:r>
            <a:r>
              <a:rPr lang="ko-KR" altLang="en-US" dirty="0"/>
              <a:t>종료 뒤에도 프레임이 살아 있는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스윙 프로그램이 실행되는 동안 생성되는 </a:t>
            </a:r>
            <a:r>
              <a:rPr lang="ko-KR" altLang="en-US" dirty="0" err="1"/>
              <a:t>스레드</a:t>
            </a:r>
            <a:endParaRPr lang="en-US" altLang="ko-KR" dirty="0"/>
          </a:p>
          <a:p>
            <a:pPr lvl="1"/>
            <a:r>
              <a:rPr lang="ko-KR" altLang="en-US" dirty="0"/>
              <a:t>메인 </a:t>
            </a:r>
            <a:r>
              <a:rPr lang="ko-KR" altLang="en-US" dirty="0" err="1"/>
              <a:t>스레드</a:t>
            </a:r>
            <a:endParaRPr lang="en-US" altLang="ko-KR" dirty="0"/>
          </a:p>
          <a:p>
            <a:pPr lvl="2"/>
            <a:r>
              <a:rPr lang="en-US" altLang="ko-KR" dirty="0"/>
              <a:t>main()</a:t>
            </a:r>
            <a:r>
              <a:rPr lang="ko-KR" altLang="en-US" dirty="0"/>
              <a:t>을 실행하는 </a:t>
            </a:r>
            <a:r>
              <a:rPr lang="ko-KR" altLang="en-US" dirty="0" err="1"/>
              <a:t>스레드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자바 응용프로그램의 실행을 시작한 </a:t>
            </a:r>
            <a:r>
              <a:rPr lang="ko-KR" altLang="en-US" dirty="0" err="1"/>
              <a:t>스레드</a:t>
            </a:r>
            <a:endParaRPr lang="en-US" altLang="ko-KR" dirty="0"/>
          </a:p>
          <a:p>
            <a:pPr lvl="1"/>
            <a:r>
              <a:rPr lang="ko-KR" altLang="en-US" dirty="0"/>
              <a:t>이벤트 분배 </a:t>
            </a:r>
            <a:r>
              <a:rPr lang="ko-KR" altLang="en-US" dirty="0" err="1"/>
              <a:t>스레드</a:t>
            </a:r>
            <a:endParaRPr lang="en-US" altLang="ko-KR" dirty="0"/>
          </a:p>
          <a:p>
            <a:pPr lvl="2"/>
            <a:r>
              <a:rPr lang="ko-KR" altLang="en-US" dirty="0"/>
              <a:t>스윙 응용프로그램이 실행될 때 자동으로 실행되는 </a:t>
            </a:r>
            <a:r>
              <a:rPr lang="ko-KR" altLang="en-US" dirty="0" err="1"/>
              <a:t>스레드</a:t>
            </a:r>
            <a:endParaRPr lang="en-US" altLang="ko-KR" dirty="0"/>
          </a:p>
          <a:p>
            <a:pPr lvl="2"/>
            <a:r>
              <a:rPr lang="ko-KR" altLang="en-US" dirty="0"/>
              <a:t>이벤트 분배 </a:t>
            </a:r>
            <a:r>
              <a:rPr lang="ko-KR" altLang="en-US" dirty="0" err="1"/>
              <a:t>스레드의</a:t>
            </a:r>
            <a:r>
              <a:rPr lang="ko-KR" altLang="en-US" dirty="0"/>
              <a:t> 역할</a:t>
            </a:r>
            <a:endParaRPr lang="en-US" altLang="ko-KR" dirty="0"/>
          </a:p>
          <a:p>
            <a:pPr lvl="3"/>
            <a:r>
              <a:rPr lang="ko-KR" altLang="en-US" dirty="0"/>
              <a:t>프레임과 버튼 등 </a:t>
            </a:r>
            <a:r>
              <a:rPr lang="en-US" altLang="ko-KR" dirty="0"/>
              <a:t>GUI </a:t>
            </a:r>
            <a:r>
              <a:rPr lang="ko-KR" altLang="en-US" dirty="0"/>
              <a:t>화면 그리기</a:t>
            </a:r>
            <a:endParaRPr lang="en-US" altLang="ko-KR" dirty="0"/>
          </a:p>
          <a:p>
            <a:pPr lvl="3"/>
            <a:r>
              <a:rPr lang="ko-KR" altLang="en-US" dirty="0"/>
              <a:t>키나 마우스 입력을 받아 이벤트를 처리할 코드 호출</a:t>
            </a:r>
            <a:endParaRPr lang="en-US" altLang="ko-KR" dirty="0"/>
          </a:p>
          <a:p>
            <a:r>
              <a:rPr lang="ko-KR" altLang="en-US" dirty="0"/>
              <a:t>자바 응용프로그램의 종료 조건</a:t>
            </a:r>
            <a:endParaRPr lang="en-US" altLang="ko-KR" dirty="0"/>
          </a:p>
          <a:p>
            <a:pPr lvl="1"/>
            <a:r>
              <a:rPr lang="ko-KR" altLang="en-US" dirty="0"/>
              <a:t>실행 중인 사용자 </a:t>
            </a:r>
            <a:r>
              <a:rPr lang="ko-KR" altLang="en-US" dirty="0" err="1"/>
              <a:t>스레드가</a:t>
            </a:r>
            <a:r>
              <a:rPr lang="ko-KR" altLang="en-US" dirty="0"/>
              <a:t> 하나도 없을 때 종료</a:t>
            </a:r>
            <a:endParaRPr lang="en-US" altLang="ko-KR" dirty="0"/>
          </a:p>
          <a:p>
            <a:r>
              <a:rPr lang="ko-KR" altLang="en-US" dirty="0"/>
              <a:t>스윙 프로그램 </a:t>
            </a:r>
            <a:r>
              <a:rPr lang="en-US" altLang="ko-KR" dirty="0"/>
              <a:t>main()</a:t>
            </a:r>
            <a:r>
              <a:rPr lang="ko-KR" altLang="en-US" dirty="0"/>
              <a:t> 종료 뒤 프레임이 살아있는 이유</a:t>
            </a:r>
            <a:endParaRPr lang="en-US" altLang="ko-KR" dirty="0"/>
          </a:p>
          <a:p>
            <a:pPr lvl="1"/>
            <a:r>
              <a:rPr lang="ko-KR" altLang="en-US" dirty="0"/>
              <a:t>메인 </a:t>
            </a:r>
            <a:r>
              <a:rPr lang="ko-KR" altLang="en-US" dirty="0" err="1"/>
              <a:t>스레드가</a:t>
            </a:r>
            <a:r>
              <a:rPr lang="ko-KR" altLang="en-US" dirty="0"/>
              <a:t> 종료되어도 이벤트 분배 </a:t>
            </a:r>
            <a:r>
              <a:rPr lang="ko-KR" altLang="en-US" dirty="0" err="1"/>
              <a:t>스레드가</a:t>
            </a:r>
            <a:r>
              <a:rPr lang="ko-KR" altLang="en-US" dirty="0"/>
              <a:t> 살아 있어 프레임 화면을 그리고 마우스나 키 입력을 받기 때문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2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</a:t>
            </a:r>
            <a:r>
              <a:rPr lang="en-US" altLang="ko-KR" dirty="0"/>
              <a:t>GUI(Graphical User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GUI </a:t>
            </a:r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그래픽 이용</a:t>
            </a:r>
            <a:r>
              <a:rPr lang="en-US" altLang="ko-KR" dirty="0"/>
              <a:t>,</a:t>
            </a:r>
            <a:r>
              <a:rPr lang="ko-KR" altLang="en-US" dirty="0"/>
              <a:t> 사용자에게 이해하기 쉬운 모양으로 정보 제공</a:t>
            </a:r>
            <a:endParaRPr lang="en-US" altLang="ko-KR" dirty="0"/>
          </a:p>
          <a:p>
            <a:pPr lvl="1"/>
            <a:r>
              <a:rPr lang="ko-KR" altLang="en-US" dirty="0"/>
              <a:t>사용자는 마우스나 키보드를 이용하여 쉽게 입력</a:t>
            </a:r>
            <a:endParaRPr lang="en-US" altLang="ko-KR" dirty="0"/>
          </a:p>
          <a:p>
            <a:r>
              <a:rPr lang="ko-KR" altLang="en-US" dirty="0"/>
              <a:t>자바 </a:t>
            </a:r>
            <a:r>
              <a:rPr lang="en-US" altLang="ko-KR" dirty="0"/>
              <a:t>GUI </a:t>
            </a:r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강력한 </a:t>
            </a:r>
            <a:r>
              <a:rPr lang="en-US" altLang="ko-KR" dirty="0"/>
              <a:t>GUI </a:t>
            </a:r>
            <a:r>
              <a:rPr lang="ko-KR" altLang="en-US" dirty="0"/>
              <a:t>컴포넌트 제공</a:t>
            </a:r>
            <a:r>
              <a:rPr lang="en-US" altLang="ko-KR" dirty="0"/>
              <a:t>, </a:t>
            </a:r>
            <a:r>
              <a:rPr lang="ko-KR" altLang="en-US" dirty="0"/>
              <a:t>쉬운 </a:t>
            </a:r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r>
              <a:rPr lang="ko-KR" altLang="en-US" dirty="0"/>
              <a:t>자바의 </a:t>
            </a:r>
            <a:r>
              <a:rPr lang="en-US" altLang="ko-KR" dirty="0"/>
              <a:t>GUI </a:t>
            </a:r>
            <a:r>
              <a:rPr lang="ko-KR" altLang="en-US" dirty="0"/>
              <a:t>프로그래밍 방법</a:t>
            </a:r>
            <a:endParaRPr lang="en-US" altLang="ko-KR" dirty="0"/>
          </a:p>
          <a:p>
            <a:pPr lvl="1"/>
            <a:r>
              <a:rPr lang="en-US" altLang="ko-KR" dirty="0"/>
              <a:t>GUI </a:t>
            </a:r>
            <a:r>
              <a:rPr lang="ko-KR" altLang="en-US" dirty="0"/>
              <a:t>컴포넌트와 그래픽 이용</a:t>
            </a:r>
            <a:endParaRPr lang="en-US" altLang="ko-KR" dirty="0"/>
          </a:p>
          <a:p>
            <a:pPr lvl="2"/>
            <a:r>
              <a:rPr lang="en-US" altLang="ko-KR" dirty="0"/>
              <a:t>AWT </a:t>
            </a:r>
            <a:r>
              <a:rPr lang="ko-KR" altLang="en-US" dirty="0"/>
              <a:t>패키지와 </a:t>
            </a:r>
            <a:r>
              <a:rPr lang="en-US" altLang="ko-KR" dirty="0"/>
              <a:t>Swing </a:t>
            </a:r>
            <a:r>
              <a:rPr lang="ko-KR" altLang="en-US" dirty="0"/>
              <a:t>패키지에 제공되는 </a:t>
            </a:r>
            <a:r>
              <a:rPr lang="ko-KR" altLang="en-US" dirty="0" err="1"/>
              <a:t>메카니즘</a:t>
            </a:r>
            <a:r>
              <a:rPr lang="ko-KR" altLang="en-US" dirty="0"/>
              <a:t> 이용</a:t>
            </a:r>
            <a:endParaRPr lang="en-US" altLang="ko-KR" dirty="0"/>
          </a:p>
          <a:p>
            <a:pPr lvl="2"/>
            <a:r>
              <a:rPr lang="en-US" altLang="ko-KR" dirty="0"/>
              <a:t>AWT - </a:t>
            </a:r>
            <a:r>
              <a:rPr lang="en-US" altLang="ko-KR" dirty="0" err="1"/>
              <a:t>java.awt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endParaRPr lang="en-US" altLang="ko-KR" dirty="0"/>
          </a:p>
          <a:p>
            <a:pPr lvl="2"/>
            <a:r>
              <a:rPr lang="en-US" altLang="ko-KR" dirty="0"/>
              <a:t>Swing - </a:t>
            </a:r>
            <a:r>
              <a:rPr lang="en-US" altLang="ko-KR" dirty="0" err="1"/>
              <a:t>javax.swing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74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AWT</a:t>
            </a:r>
            <a:r>
              <a:rPr lang="ko-KR" altLang="en-US" dirty="0"/>
              <a:t>와 </a:t>
            </a:r>
            <a:r>
              <a:rPr lang="en-US" altLang="ko-KR" dirty="0"/>
              <a:t>Swing </a:t>
            </a:r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dirty="0"/>
              <a:t>AWT(Abstract Windowing Toolkit)</a:t>
            </a:r>
          </a:p>
          <a:p>
            <a:pPr lvl="1"/>
            <a:r>
              <a:rPr lang="ko-KR" altLang="en-US" dirty="0"/>
              <a:t>자바가 처음 나왔을 때 함께 배포된 </a:t>
            </a:r>
            <a:r>
              <a:rPr lang="en-US" altLang="ko-KR" dirty="0"/>
              <a:t>GUI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1"/>
            <a:r>
              <a:rPr lang="en-US" altLang="ko-KR" dirty="0" err="1"/>
              <a:t>java.awt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endParaRPr lang="en-US" altLang="ko-KR" dirty="0"/>
          </a:p>
          <a:p>
            <a:pPr lvl="1"/>
            <a:r>
              <a:rPr lang="en-US" altLang="ko-KR" dirty="0"/>
              <a:t>AWT </a:t>
            </a:r>
            <a:r>
              <a:rPr lang="ko-KR" altLang="en-US" dirty="0"/>
              <a:t>컴포넌트는 중량 컴포넌트</a:t>
            </a:r>
            <a:r>
              <a:rPr lang="en-US" altLang="ko-KR" dirty="0"/>
              <a:t>(Heavy weight components)</a:t>
            </a:r>
          </a:p>
          <a:p>
            <a:pPr lvl="2"/>
            <a:r>
              <a:rPr lang="en-US" altLang="ko-KR" dirty="0"/>
              <a:t>AWT </a:t>
            </a:r>
            <a:r>
              <a:rPr lang="ko-KR" altLang="en-US" dirty="0"/>
              <a:t>컴포넌트는 </a:t>
            </a:r>
            <a:r>
              <a:rPr lang="en-US" altLang="ko-KR" dirty="0"/>
              <a:t>native(peer) </a:t>
            </a:r>
            <a:r>
              <a:rPr lang="ko-KR" altLang="en-US" dirty="0"/>
              <a:t>운영체제의 </a:t>
            </a:r>
            <a:r>
              <a:rPr lang="en-US" altLang="ko-KR" dirty="0"/>
              <a:t>GUI </a:t>
            </a:r>
            <a:r>
              <a:rPr lang="ko-KR" altLang="en-US" dirty="0"/>
              <a:t>컴포넌트의 도움을 받아 작동</a:t>
            </a:r>
            <a:endParaRPr lang="en-US" altLang="ko-KR" dirty="0"/>
          </a:p>
          <a:p>
            <a:pPr lvl="2"/>
            <a:r>
              <a:rPr lang="ko-KR" altLang="en-US" dirty="0"/>
              <a:t>운영체제에 많은 부담</a:t>
            </a:r>
            <a:r>
              <a:rPr lang="en-US" altLang="ko-KR" dirty="0"/>
              <a:t>. </a:t>
            </a:r>
            <a:r>
              <a:rPr lang="ko-KR" altLang="en-US" dirty="0"/>
              <a:t>오히려 처리 속도는 빠름</a:t>
            </a:r>
            <a:endParaRPr lang="en-US" altLang="ko-KR" dirty="0"/>
          </a:p>
          <a:p>
            <a:r>
              <a:rPr lang="en-US" altLang="ko-KR" dirty="0"/>
              <a:t>Swing(</a:t>
            </a:r>
            <a:r>
              <a:rPr lang="ko-KR" altLang="en-US" dirty="0"/>
              <a:t>스윙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AWT </a:t>
            </a:r>
            <a:r>
              <a:rPr lang="ko-KR" altLang="en-US" dirty="0"/>
              <a:t>기술을 기반으로 순수 자바 언어로 만들어진 라이브러리</a:t>
            </a:r>
            <a:endParaRPr lang="en-US" altLang="ko-KR" dirty="0"/>
          </a:p>
          <a:p>
            <a:pPr lvl="2"/>
            <a:r>
              <a:rPr lang="ko-KR" altLang="en-US" dirty="0"/>
              <a:t>모든 </a:t>
            </a:r>
            <a:r>
              <a:rPr lang="en-US" altLang="ko-KR" dirty="0"/>
              <a:t>AWT </a:t>
            </a:r>
            <a:r>
              <a:rPr lang="ko-KR" altLang="en-US" dirty="0"/>
              <a:t>기능 </a:t>
            </a:r>
            <a:r>
              <a:rPr lang="en-US" altLang="ko-KR" dirty="0"/>
              <a:t>+ </a:t>
            </a:r>
            <a:r>
              <a:rPr lang="ko-KR" altLang="en-US" dirty="0"/>
              <a:t>추가된 풍부하고 화려한 고급 컴포넌트</a:t>
            </a:r>
            <a:endParaRPr lang="en-US" altLang="ko-KR" dirty="0"/>
          </a:p>
          <a:p>
            <a:pPr lvl="2"/>
            <a:r>
              <a:rPr lang="en-US" altLang="ko-KR" dirty="0"/>
              <a:t>AWT </a:t>
            </a:r>
            <a:r>
              <a:rPr lang="ko-KR" altLang="en-US" dirty="0"/>
              <a:t>컴포넌트에 </a:t>
            </a:r>
            <a:r>
              <a:rPr lang="en-US" altLang="ko-KR" dirty="0"/>
              <a:t>J</a:t>
            </a:r>
            <a:r>
              <a:rPr lang="ko-KR" altLang="en-US" dirty="0"/>
              <a:t>자가 덧붙여진 이름의 클래스</a:t>
            </a:r>
            <a:endParaRPr lang="en-US" altLang="ko-KR" dirty="0"/>
          </a:p>
          <a:p>
            <a:pPr lvl="2"/>
            <a:r>
              <a:rPr lang="ko-KR" altLang="en-US" dirty="0"/>
              <a:t>그 외 </a:t>
            </a:r>
            <a:r>
              <a:rPr lang="en-US" altLang="ko-KR" dirty="0"/>
              <a:t>J </a:t>
            </a:r>
            <a:r>
              <a:rPr lang="ko-KR" altLang="en-US" dirty="0"/>
              <a:t>자로 시작하는 클래스</a:t>
            </a:r>
            <a:endParaRPr lang="en-US" altLang="ko-KR" dirty="0"/>
          </a:p>
          <a:p>
            <a:pPr lvl="1"/>
            <a:r>
              <a:rPr lang="en-US" altLang="ko-KR" dirty="0" err="1"/>
              <a:t>javax.swing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  <a:endParaRPr lang="en-US" altLang="ko-KR" dirty="0"/>
          </a:p>
          <a:p>
            <a:pPr lvl="1"/>
            <a:r>
              <a:rPr lang="en-US" altLang="ko-KR" dirty="0"/>
              <a:t>Swing </a:t>
            </a:r>
            <a:r>
              <a:rPr lang="ko-KR" altLang="en-US" dirty="0"/>
              <a:t>컴포넌트는 경량 컴포넌트</a:t>
            </a:r>
            <a:r>
              <a:rPr lang="en-US" altLang="ko-KR" dirty="0"/>
              <a:t>(Light weight components) </a:t>
            </a:r>
          </a:p>
          <a:p>
            <a:pPr lvl="2"/>
            <a:r>
              <a:rPr lang="en-US" altLang="ko-KR" dirty="0"/>
              <a:t>native(peer)</a:t>
            </a:r>
            <a:r>
              <a:rPr lang="ko-KR" altLang="en-US" dirty="0"/>
              <a:t> 운영체제에 의존하지 않음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5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스윙 컴포넌트 예시</a:t>
            </a:r>
          </a:p>
        </p:txBody>
      </p:sp>
      <p:pic>
        <p:nvPicPr>
          <p:cNvPr id="4" name="그림 3" descr="JButt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364" y="1575602"/>
            <a:ext cx="571500" cy="26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1988840"/>
            <a:ext cx="79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JButton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 descr="JCheckBox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1484784"/>
            <a:ext cx="1857375" cy="68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2055" y="2252362"/>
            <a:ext cx="103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JCheckBox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ComboBo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4293096"/>
            <a:ext cx="1619250" cy="190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5936" y="6165304"/>
            <a:ext cx="113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JComboBox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그림 9" descr="JList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48264" y="4293096"/>
            <a:ext cx="476250" cy="1914525"/>
          </a:xfrm>
          <a:prstGeom prst="rect">
            <a:avLst/>
          </a:prstGeom>
        </p:spPr>
      </p:pic>
      <p:pic>
        <p:nvPicPr>
          <p:cNvPr id="11" name="그림 10" descr="JList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57689" y="4364534"/>
            <a:ext cx="638175" cy="1724025"/>
          </a:xfrm>
          <a:prstGeom prst="rect">
            <a:avLst/>
          </a:prstGeom>
        </p:spPr>
      </p:pic>
      <p:pic>
        <p:nvPicPr>
          <p:cNvPr id="12" name="그림 11" descr="JList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91206" y="4435972"/>
            <a:ext cx="790575" cy="15525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20272" y="616530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JList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그림 13" descr="JSlider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24128" y="1484784"/>
            <a:ext cx="2781300" cy="6953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04248" y="2204864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JSlider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그림 15" descr="JRadioButt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51920" y="1412776"/>
            <a:ext cx="1762125" cy="685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34429" y="2259196"/>
            <a:ext cx="1253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JRadioButton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그림 17" descr="JTextFiel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3528" y="2996952"/>
            <a:ext cx="3009900" cy="5238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59632" y="3645024"/>
            <a:ext cx="950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JTextField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그림 19" descr="JTextArea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9592" y="4509120"/>
            <a:ext cx="2114550" cy="1219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31640" y="5733256"/>
            <a:ext cx="936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JTextArea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2" name="그림 21" descr="JSpinner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28184" y="2996952"/>
            <a:ext cx="1885950" cy="2667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660232" y="33569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JSpinner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그림 23" descr="JPasswordFiel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35896" y="2996952"/>
            <a:ext cx="2247900" cy="2762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95936" y="3429000"/>
            <a:ext cx="1385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JPasswordField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8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4" name="그림 3" descr="JProgress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764704"/>
            <a:ext cx="2914650" cy="19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5332" y="957928"/>
            <a:ext cx="120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JProgressBar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 descr="JToolTi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692696"/>
            <a:ext cx="1438275" cy="72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9952" y="1340768"/>
            <a:ext cx="833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JToolTip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ScrollPa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176" y="692696"/>
            <a:ext cx="2419350" cy="2095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04248" y="2780928"/>
            <a:ext cx="1079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JScrollPane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32240" y="5864988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JColorChooser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5936" y="586498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588950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JDialog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그림 15" descr="JMenu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1700808"/>
            <a:ext cx="2333625" cy="1304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31640" y="3068960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JMenu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3838972"/>
            <a:ext cx="2325738" cy="19041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7864" y="3310382"/>
            <a:ext cx="2383601" cy="24327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0023" y="3291141"/>
            <a:ext cx="2743436" cy="247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1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4" name="그림 3" descr="J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60648"/>
            <a:ext cx="6372225" cy="2066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5130" y="2395808"/>
            <a:ext cx="665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>
                <a:solidFill>
                  <a:schemeClr val="accent2">
                    <a:lumMod val="75000"/>
                  </a:schemeClr>
                </a:solidFill>
              </a:rPr>
              <a:t>JTable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 descr="JTre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9504" y="3234462"/>
            <a:ext cx="2800350" cy="2676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0871" y="5910987"/>
            <a:ext cx="582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>
                <a:solidFill>
                  <a:schemeClr val="accent2">
                    <a:lumMod val="75000"/>
                  </a:schemeClr>
                </a:solidFill>
              </a:rPr>
              <a:t>JTree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57936" y="6042774"/>
            <a:ext cx="2318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>
                <a:solidFill>
                  <a:schemeClr val="accent2">
                    <a:lumMod val="75000"/>
                  </a:schemeClr>
                </a:solidFill>
              </a:rPr>
              <a:t>JEditorPane</a:t>
            </a:r>
            <a:r>
              <a:rPr lang="en-US" altLang="ko-KR" sz="1400" i="1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altLang="ko-KR" sz="1400" i="1" dirty="0" err="1">
                <a:solidFill>
                  <a:schemeClr val="accent2">
                    <a:lumMod val="75000"/>
                  </a:schemeClr>
                </a:solidFill>
              </a:rPr>
              <a:t>JTextPane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그림 8" descr="JEditorPane JTextPa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5928" y="2730406"/>
            <a:ext cx="2438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1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4" name="그림 3" descr="JToo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3733800" cy="36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4578" y="1849384"/>
            <a:ext cx="845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>
                <a:solidFill>
                  <a:schemeClr val="accent2">
                    <a:lumMod val="75000"/>
                  </a:schemeClr>
                </a:solidFill>
              </a:rPr>
              <a:t>JToolBar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4782" y="3994282"/>
            <a:ext cx="1225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>
                <a:solidFill>
                  <a:schemeClr val="accent2">
                    <a:lumMod val="75000"/>
                  </a:schemeClr>
                </a:solidFill>
              </a:rPr>
              <a:t>JTabbedPane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SplitPa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1340768"/>
            <a:ext cx="4781550" cy="2581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0152" y="3995159"/>
            <a:ext cx="99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>
                <a:solidFill>
                  <a:schemeClr val="accent2">
                    <a:lumMod val="75000"/>
                  </a:schemeClr>
                </a:solidFill>
              </a:rPr>
              <a:t>JSplitPane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257984"/>
            <a:ext cx="1753609" cy="16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4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Swing </a:t>
            </a: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/>
              <a:t>만든 </a:t>
            </a:r>
            <a:r>
              <a:rPr lang="en-US" altLang="ko-KR"/>
              <a:t>GUI </a:t>
            </a:r>
            <a:r>
              <a:rPr lang="ko-KR" altLang="en-US"/>
              <a:t>프로그램 샘플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41627" y="1700808"/>
            <a:ext cx="7487372" cy="4435839"/>
            <a:chOff x="357158" y="1747497"/>
            <a:chExt cx="7487372" cy="443583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255" y="2335786"/>
              <a:ext cx="4236441" cy="3429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6122583" y="2558634"/>
              <a:ext cx="9893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JMenuBar</a:t>
              </a:r>
              <a:endParaRPr lang="ko-KR" alt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2583" y="2272882"/>
              <a:ext cx="770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JFrame</a:t>
              </a:r>
              <a:endParaRPr lang="ko-KR" alt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0034" y="2487196"/>
              <a:ext cx="704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JMenu</a:t>
              </a:r>
              <a:endParaRPr lang="ko-KR" alt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93870" y="5844782"/>
              <a:ext cx="10219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JSplitPane</a:t>
              </a:r>
              <a:endParaRPr lang="ko-KR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94021" y="3773080"/>
              <a:ext cx="716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JLabel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472" y="3630204"/>
              <a:ext cx="5116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JList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1934" y="1915692"/>
              <a:ext cx="9877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JTextField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00364" y="1915692"/>
              <a:ext cx="716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JLabel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14480" y="1915692"/>
              <a:ext cx="760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JButton</a:t>
              </a:r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7158" y="2772948"/>
              <a:ext cx="871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JToolBar</a:t>
              </a:r>
              <a:endParaRPr lang="ko-KR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22583" y="3273014"/>
              <a:ext cx="11435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JComboBox</a:t>
              </a:r>
              <a:endParaRPr lang="ko-KR" alt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16270" y="1747497"/>
              <a:ext cx="2528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프레임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윈도우 닫기 버튼</a:t>
              </a: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156138" y="2634893"/>
              <a:ext cx="725214" cy="49049"/>
            </a:xfrm>
            <a:custGeom>
              <a:avLst/>
              <a:gdLst>
                <a:gd name="connsiteX0" fmla="*/ 0 w 725214"/>
                <a:gd name="connsiteY0" fmla="*/ 49049 h 49049"/>
                <a:gd name="connsiteX1" fmla="*/ 620110 w 725214"/>
                <a:gd name="connsiteY1" fmla="*/ 7007 h 49049"/>
                <a:gd name="connsiteX2" fmla="*/ 630621 w 725214"/>
                <a:gd name="connsiteY2" fmla="*/ 7007 h 4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214" h="49049">
                  <a:moveTo>
                    <a:pt x="0" y="49049"/>
                  </a:moveTo>
                  <a:lnTo>
                    <a:pt x="620110" y="7007"/>
                  </a:lnTo>
                  <a:cubicBezTo>
                    <a:pt x="725214" y="0"/>
                    <a:pt x="630621" y="7007"/>
                    <a:pt x="630621" y="7007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5917060" y="2431693"/>
              <a:ext cx="313569" cy="71821"/>
            </a:xfrm>
            <a:custGeom>
              <a:avLst/>
              <a:gdLst>
                <a:gd name="connsiteX0" fmla="*/ 364359 w 364359"/>
                <a:gd name="connsiteY0" fmla="*/ 0 h 71821"/>
                <a:gd name="connsiteX1" fmla="*/ 49048 w 364359"/>
                <a:gd name="connsiteY1" fmla="*/ 63062 h 71821"/>
                <a:gd name="connsiteX2" fmla="*/ 70069 w 364359"/>
                <a:gd name="connsiteY2" fmla="*/ 52552 h 7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359" h="71821">
                  <a:moveTo>
                    <a:pt x="364359" y="0"/>
                  </a:moveTo>
                  <a:lnTo>
                    <a:pt x="49048" y="63062"/>
                  </a:lnTo>
                  <a:cubicBezTo>
                    <a:pt x="0" y="71821"/>
                    <a:pt x="68317" y="52552"/>
                    <a:pt x="70069" y="52552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5148064" y="3924163"/>
              <a:ext cx="1103586" cy="126123"/>
            </a:xfrm>
            <a:custGeom>
              <a:avLst/>
              <a:gdLst>
                <a:gd name="connsiteX0" fmla="*/ 1103586 w 1103586"/>
                <a:gd name="connsiteY0" fmla="*/ 63061 h 126123"/>
                <a:gd name="connsiteX1" fmla="*/ 599090 w 1103586"/>
                <a:gd name="connsiteY1" fmla="*/ 10510 h 126123"/>
                <a:gd name="connsiteX2" fmla="*/ 0 w 1103586"/>
                <a:gd name="connsiteY2" fmla="*/ 126123 h 12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3586" h="126123">
                  <a:moveTo>
                    <a:pt x="1103586" y="63061"/>
                  </a:moveTo>
                  <a:cubicBezTo>
                    <a:pt x="943303" y="31530"/>
                    <a:pt x="783021" y="0"/>
                    <a:pt x="599090" y="10510"/>
                  </a:cubicBezTo>
                  <a:cubicBezTo>
                    <a:pt x="415159" y="21020"/>
                    <a:pt x="207579" y="73571"/>
                    <a:pt x="0" y="126123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072055" y="3840079"/>
              <a:ext cx="704193" cy="84083"/>
            </a:xfrm>
            <a:custGeom>
              <a:avLst/>
              <a:gdLst>
                <a:gd name="connsiteX0" fmla="*/ 0 w 704193"/>
                <a:gd name="connsiteY0" fmla="*/ 0 h 84083"/>
                <a:gd name="connsiteX1" fmla="*/ 704193 w 704193"/>
                <a:gd name="connsiteY1" fmla="*/ 84083 h 8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4193" h="84083">
                  <a:moveTo>
                    <a:pt x="0" y="0"/>
                  </a:moveTo>
                  <a:lnTo>
                    <a:pt x="704193" y="84083"/>
                  </a:ln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2386886" y="5536950"/>
              <a:ext cx="262758" cy="304800"/>
            </a:xfrm>
            <a:custGeom>
              <a:avLst/>
              <a:gdLst>
                <a:gd name="connsiteX0" fmla="*/ 0 w 262758"/>
                <a:gd name="connsiteY0" fmla="*/ 304800 h 304800"/>
                <a:gd name="connsiteX1" fmla="*/ 262758 w 262758"/>
                <a:gd name="connsiteY1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2758" h="304800">
                  <a:moveTo>
                    <a:pt x="0" y="304800"/>
                  </a:moveTo>
                  <a:lnTo>
                    <a:pt x="262758" y="0"/>
                  </a:ln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2071576" y="5536950"/>
              <a:ext cx="210206" cy="325820"/>
            </a:xfrm>
            <a:custGeom>
              <a:avLst/>
              <a:gdLst>
                <a:gd name="connsiteX0" fmla="*/ 210206 w 210206"/>
                <a:gd name="connsiteY0" fmla="*/ 325820 h 325820"/>
                <a:gd name="connsiteX1" fmla="*/ 0 w 210206"/>
                <a:gd name="connsiteY1" fmla="*/ 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206" h="325820">
                  <a:moveTo>
                    <a:pt x="210206" y="325820"/>
                  </a:moveTo>
                  <a:lnTo>
                    <a:pt x="0" y="0"/>
                  </a:ln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94021" y="4416022"/>
              <a:ext cx="10979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JScrollPane</a:t>
              </a:r>
              <a:endParaRPr lang="ko-KR" altLang="en-US" sz="1600" dirty="0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5736643" y="4638866"/>
              <a:ext cx="493986" cy="136634"/>
            </a:xfrm>
            <a:custGeom>
              <a:avLst/>
              <a:gdLst>
                <a:gd name="connsiteX0" fmla="*/ 493986 w 493986"/>
                <a:gd name="connsiteY0" fmla="*/ 0 h 136634"/>
                <a:gd name="connsiteX1" fmla="*/ 409904 w 493986"/>
                <a:gd name="connsiteY1" fmla="*/ 63062 h 136634"/>
                <a:gd name="connsiteX2" fmla="*/ 0 w 493986"/>
                <a:gd name="connsiteY2" fmla="*/ 136634 h 13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986" h="136634">
                  <a:moveTo>
                    <a:pt x="493986" y="0"/>
                  </a:moveTo>
                  <a:cubicBezTo>
                    <a:pt x="493110" y="20145"/>
                    <a:pt x="492235" y="40290"/>
                    <a:pt x="409904" y="63062"/>
                  </a:cubicBezTo>
                  <a:cubicBezTo>
                    <a:pt x="327573" y="85834"/>
                    <a:pt x="163786" y="111234"/>
                    <a:pt x="0" y="136634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219200" y="2904659"/>
              <a:ext cx="609600" cy="52551"/>
            </a:xfrm>
            <a:custGeom>
              <a:avLst/>
              <a:gdLst>
                <a:gd name="connsiteX0" fmla="*/ 0 w 609600"/>
                <a:gd name="connsiteY0" fmla="*/ 52551 h 52551"/>
                <a:gd name="connsiteX1" fmla="*/ 609600 w 609600"/>
                <a:gd name="connsiteY1" fmla="*/ 0 h 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9600" h="52551">
                  <a:moveTo>
                    <a:pt x="0" y="52551"/>
                  </a:moveTo>
                  <a:lnTo>
                    <a:pt x="609600" y="0"/>
                  </a:ln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2017986" y="2147914"/>
              <a:ext cx="31531" cy="672662"/>
            </a:xfrm>
            <a:custGeom>
              <a:avLst/>
              <a:gdLst>
                <a:gd name="connsiteX0" fmla="*/ 0 w 31531"/>
                <a:gd name="connsiteY0" fmla="*/ 0 h 672662"/>
                <a:gd name="connsiteX1" fmla="*/ 31531 w 31531"/>
                <a:gd name="connsiteY1" fmla="*/ 672662 h 67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531" h="672662">
                  <a:moveTo>
                    <a:pt x="0" y="0"/>
                  </a:moveTo>
                  <a:lnTo>
                    <a:pt x="31531" y="672662"/>
                  </a:ln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3263462" y="2179445"/>
              <a:ext cx="68317" cy="672662"/>
            </a:xfrm>
            <a:custGeom>
              <a:avLst/>
              <a:gdLst>
                <a:gd name="connsiteX0" fmla="*/ 68317 w 68317"/>
                <a:gd name="connsiteY0" fmla="*/ 0 h 672662"/>
                <a:gd name="connsiteX1" fmla="*/ 5255 w 68317"/>
                <a:gd name="connsiteY1" fmla="*/ 273269 h 672662"/>
                <a:gd name="connsiteX2" fmla="*/ 36786 w 68317"/>
                <a:gd name="connsiteY2" fmla="*/ 672662 h 67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17" h="672662">
                  <a:moveTo>
                    <a:pt x="68317" y="0"/>
                  </a:moveTo>
                  <a:cubicBezTo>
                    <a:pt x="39413" y="80579"/>
                    <a:pt x="10510" y="161159"/>
                    <a:pt x="5255" y="273269"/>
                  </a:cubicBezTo>
                  <a:cubicBezTo>
                    <a:pt x="0" y="385379"/>
                    <a:pt x="18393" y="529020"/>
                    <a:pt x="36786" y="672662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4740166" y="2210976"/>
              <a:ext cx="98096" cy="641131"/>
            </a:xfrm>
            <a:custGeom>
              <a:avLst/>
              <a:gdLst>
                <a:gd name="connsiteX0" fmla="*/ 21020 w 98096"/>
                <a:gd name="connsiteY0" fmla="*/ 0 h 641131"/>
                <a:gd name="connsiteX1" fmla="*/ 94593 w 98096"/>
                <a:gd name="connsiteY1" fmla="*/ 210207 h 641131"/>
                <a:gd name="connsiteX2" fmla="*/ 0 w 98096"/>
                <a:gd name="connsiteY2" fmla="*/ 641131 h 64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096" h="641131">
                  <a:moveTo>
                    <a:pt x="21020" y="0"/>
                  </a:moveTo>
                  <a:cubicBezTo>
                    <a:pt x="59558" y="51676"/>
                    <a:pt x="98096" y="103352"/>
                    <a:pt x="94593" y="210207"/>
                  </a:cubicBezTo>
                  <a:cubicBezTo>
                    <a:pt x="91090" y="317062"/>
                    <a:pt x="45545" y="479096"/>
                    <a:pt x="0" y="641131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5817365" y="2038512"/>
              <a:ext cx="157655" cy="367862"/>
            </a:xfrm>
            <a:custGeom>
              <a:avLst/>
              <a:gdLst>
                <a:gd name="connsiteX0" fmla="*/ 157655 w 157655"/>
                <a:gd name="connsiteY0" fmla="*/ 0 h 262759"/>
                <a:gd name="connsiteX1" fmla="*/ 0 w 157655"/>
                <a:gd name="connsiteY1" fmla="*/ 262759 h 26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655" h="262759">
                  <a:moveTo>
                    <a:pt x="157655" y="0"/>
                  </a:moveTo>
                  <a:lnTo>
                    <a:pt x="0" y="262759"/>
                  </a:ln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5580111" y="3030783"/>
              <a:ext cx="587455" cy="465958"/>
            </a:xfrm>
            <a:custGeom>
              <a:avLst/>
              <a:gdLst>
                <a:gd name="connsiteX0" fmla="*/ 693682 w 693682"/>
                <a:gd name="connsiteY0" fmla="*/ 451945 h 465958"/>
                <a:gd name="connsiteX1" fmla="*/ 388882 w 693682"/>
                <a:gd name="connsiteY1" fmla="*/ 441434 h 465958"/>
                <a:gd name="connsiteX2" fmla="*/ 84082 w 693682"/>
                <a:gd name="connsiteY2" fmla="*/ 304800 h 465958"/>
                <a:gd name="connsiteX3" fmla="*/ 0 w 693682"/>
                <a:gd name="connsiteY3" fmla="*/ 0 h 465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3682" h="465958">
                  <a:moveTo>
                    <a:pt x="693682" y="451945"/>
                  </a:moveTo>
                  <a:cubicBezTo>
                    <a:pt x="592082" y="458951"/>
                    <a:pt x="490482" y="465958"/>
                    <a:pt x="388882" y="441434"/>
                  </a:cubicBezTo>
                  <a:cubicBezTo>
                    <a:pt x="287282" y="416910"/>
                    <a:pt x="148896" y="378372"/>
                    <a:pt x="84082" y="304800"/>
                  </a:cubicBezTo>
                  <a:cubicBezTo>
                    <a:pt x="19268" y="231228"/>
                    <a:pt x="9634" y="115614"/>
                    <a:pt x="0" y="0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2112579" y="2168935"/>
              <a:ext cx="851338" cy="662151"/>
            </a:xfrm>
            <a:custGeom>
              <a:avLst/>
              <a:gdLst>
                <a:gd name="connsiteX0" fmla="*/ 0 w 851338"/>
                <a:gd name="connsiteY0" fmla="*/ 0 h 662151"/>
                <a:gd name="connsiteX1" fmla="*/ 304800 w 851338"/>
                <a:gd name="connsiteY1" fmla="*/ 199696 h 662151"/>
                <a:gd name="connsiteX2" fmla="*/ 756745 w 851338"/>
                <a:gd name="connsiteY2" fmla="*/ 388882 h 662151"/>
                <a:gd name="connsiteX3" fmla="*/ 851338 w 851338"/>
                <a:gd name="connsiteY3" fmla="*/ 662151 h 66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338" h="662151">
                  <a:moveTo>
                    <a:pt x="0" y="0"/>
                  </a:moveTo>
                  <a:cubicBezTo>
                    <a:pt x="89338" y="67441"/>
                    <a:pt x="178676" y="134882"/>
                    <a:pt x="304800" y="199696"/>
                  </a:cubicBezTo>
                  <a:cubicBezTo>
                    <a:pt x="430924" y="264510"/>
                    <a:pt x="665655" y="311806"/>
                    <a:pt x="756745" y="388882"/>
                  </a:cubicBezTo>
                  <a:cubicBezTo>
                    <a:pt x="847835" y="465958"/>
                    <a:pt x="849586" y="564054"/>
                    <a:pt x="851338" y="662151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 33"/>
            <p:cNvSpPr/>
            <p:nvPr/>
          </p:nvSpPr>
          <p:spPr>
            <a:xfrm>
              <a:off x="5242657" y="2668176"/>
              <a:ext cx="914400" cy="57807"/>
            </a:xfrm>
            <a:custGeom>
              <a:avLst/>
              <a:gdLst>
                <a:gd name="connsiteX0" fmla="*/ 914400 w 914400"/>
                <a:gd name="connsiteY0" fmla="*/ 57807 h 57807"/>
                <a:gd name="connsiteX1" fmla="*/ 756745 w 914400"/>
                <a:gd name="connsiteY1" fmla="*/ 36786 h 57807"/>
                <a:gd name="connsiteX2" fmla="*/ 294290 w 914400"/>
                <a:gd name="connsiteY2" fmla="*/ 5255 h 57807"/>
                <a:gd name="connsiteX3" fmla="*/ 0 w 914400"/>
                <a:gd name="connsiteY3" fmla="*/ 5255 h 5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57807">
                  <a:moveTo>
                    <a:pt x="914400" y="57807"/>
                  </a:moveTo>
                  <a:cubicBezTo>
                    <a:pt x="887248" y="51676"/>
                    <a:pt x="860097" y="45545"/>
                    <a:pt x="756745" y="36786"/>
                  </a:cubicBezTo>
                  <a:cubicBezTo>
                    <a:pt x="653393" y="28027"/>
                    <a:pt x="420414" y="10510"/>
                    <a:pt x="294290" y="5255"/>
                  </a:cubicBezTo>
                  <a:cubicBezTo>
                    <a:pt x="168166" y="0"/>
                    <a:pt x="84083" y="2627"/>
                    <a:pt x="0" y="5255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23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3303</TotalTime>
  <Words>1281</Words>
  <Application>Microsoft Office PowerPoint</Application>
  <PresentationFormat>화면 슬라이드 쇼(4:3)</PresentationFormat>
  <Paragraphs>333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돋움</vt:lpstr>
      <vt:lpstr>맑은 고딕</vt:lpstr>
      <vt:lpstr>Arial</vt:lpstr>
      <vt:lpstr>Arial Narrow</vt:lpstr>
      <vt:lpstr>Wingdings</vt:lpstr>
      <vt:lpstr>투명도</vt:lpstr>
      <vt:lpstr>(Intermediate) Java Programming  </vt:lpstr>
      <vt:lpstr>JAVA: JAVA Swing</vt:lpstr>
      <vt:lpstr>자바의 GUI(Graphical User Interface)</vt:lpstr>
      <vt:lpstr>AWT와 Swing 패키지</vt:lpstr>
      <vt:lpstr>스윙 컴포넌트 예시</vt:lpstr>
      <vt:lpstr>PowerPoint 프레젠테이션</vt:lpstr>
      <vt:lpstr>PowerPoint 프레젠테이션</vt:lpstr>
      <vt:lpstr>PowerPoint 프레젠테이션</vt:lpstr>
      <vt:lpstr>Swing 으로 만든 GUI 프로그램 샘플</vt:lpstr>
      <vt:lpstr>GUI 라이브러리 계층 구조</vt:lpstr>
      <vt:lpstr>Swing 클래스의 특징</vt:lpstr>
      <vt:lpstr>컨테이너와 컴포넌트</vt:lpstr>
      <vt:lpstr>컨테이너와 컴포넌트의 포함관계</vt:lpstr>
      <vt:lpstr>스윙 GUI 프로그램 만들기</vt:lpstr>
      <vt:lpstr>스윙 프레임</vt:lpstr>
      <vt:lpstr>예제 9-1 : 300x300 크기의 스윙 프레임 만들기</vt:lpstr>
      <vt:lpstr>main()의 위치 </vt:lpstr>
      <vt:lpstr>프레임에 컴포넌트 붙이기</vt:lpstr>
      <vt:lpstr>예제 9-2 : 3개의 버튼 컴포넌트를 가진 스윙프레임 만들기</vt:lpstr>
      <vt:lpstr>스윙 응용프로그램의 종료</vt:lpstr>
      <vt:lpstr>main() 종료 뒤에도 프레임이 살아 있는 이유?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(Intermediate) Java Programming</dc:title>
  <dc:creator>user</dc:creator>
  <cp:lastModifiedBy>PARK SANG IL</cp:lastModifiedBy>
  <cp:revision>105</cp:revision>
  <dcterms:created xsi:type="dcterms:W3CDTF">2015-09-01T01:16:03Z</dcterms:created>
  <dcterms:modified xsi:type="dcterms:W3CDTF">2020-10-26T09:07:34Z</dcterms:modified>
</cp:coreProperties>
</file>