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1193" r:id="rId3"/>
    <p:sldId id="259" r:id="rId4"/>
    <p:sldId id="299" r:id="rId5"/>
    <p:sldId id="263" r:id="rId6"/>
    <p:sldId id="264" r:id="rId7"/>
    <p:sldId id="266" r:id="rId8"/>
    <p:sldId id="270" r:id="rId9"/>
    <p:sldId id="1194" r:id="rId10"/>
    <p:sldId id="293" r:id="rId11"/>
    <p:sldId id="301" r:id="rId12"/>
    <p:sldId id="294" r:id="rId13"/>
    <p:sldId id="295" r:id="rId14"/>
    <p:sldId id="296" r:id="rId15"/>
    <p:sldId id="297" r:id="rId16"/>
    <p:sldId id="302" r:id="rId17"/>
    <p:sldId id="275" r:id="rId18"/>
    <p:sldId id="276" r:id="rId19"/>
    <p:sldId id="277" r:id="rId20"/>
    <p:sldId id="278" r:id="rId21"/>
    <p:sldId id="279" r:id="rId22"/>
    <p:sldId id="280" r:id="rId23"/>
    <p:sldId id="1195" r:id="rId24"/>
    <p:sldId id="281" r:id="rId25"/>
    <p:sldId id="300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4" autoAdjust="0"/>
    <p:restoredTop sz="94660"/>
  </p:normalViewPr>
  <p:slideViewPr>
    <p:cSldViewPr>
      <p:cViewPr varScale="1">
        <p:scale>
          <a:sx n="120" d="100"/>
          <a:sy n="120" d="100"/>
        </p:scale>
        <p:origin x="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1190-B4FA-4C08-8468-21211CDAA88E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B08B-167A-4E85-804B-FA0666C6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2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89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5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8BBA85-6DD4-4B97-838A-C215DC3BDDC4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(Intermediate)</a:t>
            </a:r>
            <a:br>
              <a:rPr lang="en-US" altLang="ko-KR" sz="3600" dirty="0"/>
            </a:br>
            <a:r>
              <a:rPr lang="en-US" altLang="ko-KR" dirty="0"/>
              <a:t>Java Programming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846640" cy="1180728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17. Event</a:t>
            </a:r>
            <a:r>
              <a:rPr lang="ko-KR" altLang="en-US" dirty="0"/>
              <a:t> </a:t>
            </a:r>
            <a:r>
              <a:rPr lang="en-US" altLang="ko-KR" dirty="0"/>
              <a:t>Handling</a:t>
            </a:r>
          </a:p>
          <a:p>
            <a:pPr algn="ctr"/>
            <a:r>
              <a:rPr lang="en-US" altLang="ko-KR" dirty="0"/>
              <a:t>Chapter 10</a:t>
            </a:r>
          </a:p>
        </p:txBody>
      </p:sp>
    </p:spTree>
    <p:extLst>
      <p:ext uri="{BB962C8B-B14F-4D97-AF65-F5344CB8AC3E}">
        <p14:creationId xmlns:p14="http://schemas.microsoft.com/office/powerpoint/2010/main" val="360397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마우스 이벤트와 마우스 관련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69392"/>
            <a:ext cx="8229600" cy="48768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마우스 이벤트</a:t>
            </a:r>
            <a:endParaRPr lang="en-US" altLang="ko-KR" sz="2000" dirty="0"/>
          </a:p>
          <a:p>
            <a:pPr lvl="1"/>
            <a:r>
              <a:rPr lang="ko-KR" altLang="en-US" sz="1800" dirty="0"/>
              <a:t>사용자의 마우스 조작에 따라 발생하는 이벤트</a:t>
            </a:r>
            <a:r>
              <a:rPr lang="en-US" altLang="ko-KR" sz="1800" dirty="0"/>
              <a:t>, 8</a:t>
            </a:r>
            <a:r>
              <a:rPr lang="ko-KR" altLang="en-US" sz="1800" dirty="0"/>
              <a:t>가지 경우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마우스가 눌러진 위치에서 떼어지는 경우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 순서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마우스가 드래그될 때 호출되는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 순서</a:t>
            </a:r>
            <a:endParaRPr lang="en-US" altLang="ko-KR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267" y="6082217"/>
            <a:ext cx="645507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mousePressed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mouseDragged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mouseDragged</a:t>
            </a:r>
            <a:r>
              <a:rPr lang="en-US" altLang="ko-KR" sz="1200" dirty="0"/>
              <a:t>(),..., </a:t>
            </a:r>
            <a:r>
              <a:rPr lang="en-US" altLang="ko-KR" sz="1200" dirty="0" err="1"/>
              <a:t>mouseDragged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359323" y="5379538"/>
            <a:ext cx="641519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mousePressed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00" y="2055644"/>
            <a:ext cx="6104820" cy="29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2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마우스 리너스 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MouseListener</a:t>
            </a:r>
            <a:r>
              <a:rPr lang="ko-KR" altLang="en-US" sz="2000" dirty="0"/>
              <a:t>의 </a:t>
            </a:r>
            <a:r>
              <a:rPr lang="en-US" altLang="ko-KR" sz="2000" dirty="0"/>
              <a:t>5 </a:t>
            </a:r>
            <a:r>
              <a:rPr lang="ko-KR" altLang="en-US" sz="2000" dirty="0"/>
              <a:t>개의 이벤트를 처리하는 경우</a:t>
            </a:r>
            <a:endParaRPr lang="en-US" altLang="ko-KR" sz="2000" dirty="0"/>
          </a:p>
          <a:p>
            <a:pPr lvl="2"/>
            <a:r>
              <a:rPr lang="en-US" altLang="ko-KR" sz="1600" dirty="0" err="1"/>
              <a:t>mouseEntered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mouseExited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mousePressed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mouseReleased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mouseClicked</a:t>
            </a:r>
            <a:r>
              <a:rPr lang="en-US" altLang="ko-KR" sz="1600" dirty="0"/>
              <a:t>()</a:t>
            </a:r>
          </a:p>
          <a:p>
            <a:pPr lvl="1"/>
            <a:r>
              <a:rPr lang="ko-KR" altLang="en-US" sz="1800" dirty="0"/>
              <a:t>마우스 </a:t>
            </a:r>
            <a:r>
              <a:rPr lang="ko-KR" altLang="en-US" sz="1800" dirty="0" err="1"/>
              <a:t>리스너</a:t>
            </a:r>
            <a:r>
              <a:rPr lang="ko-KR" altLang="en-US" sz="1800" dirty="0"/>
              <a:t> 등록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component.</a:t>
            </a:r>
            <a:r>
              <a:rPr lang="en-US" altLang="ko-KR" sz="1600" b="1" dirty="0" err="1"/>
              <a:t>addMouseListener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myMouseListener</a:t>
            </a:r>
            <a:r>
              <a:rPr lang="en-US" altLang="ko-KR" sz="1600" dirty="0"/>
              <a:t>);</a:t>
            </a:r>
          </a:p>
          <a:p>
            <a:pPr lvl="2"/>
            <a:endParaRPr lang="en-US" altLang="ko-KR" sz="1600" dirty="0"/>
          </a:p>
          <a:p>
            <a:r>
              <a:rPr lang="en-US" altLang="ko-KR" sz="2000" dirty="0" err="1"/>
              <a:t>MouseMotionListener</a:t>
            </a:r>
            <a:r>
              <a:rPr lang="ko-KR" altLang="en-US" sz="2000" dirty="0"/>
              <a:t>의 이벤트도 함께 처리하고자 하는 경우</a:t>
            </a:r>
            <a:endParaRPr lang="en-US" altLang="ko-KR" sz="2000" dirty="0"/>
          </a:p>
          <a:p>
            <a:pPr lvl="2"/>
            <a:r>
              <a:rPr lang="en-US" altLang="ko-KR" sz="1600" dirty="0" err="1"/>
              <a:t>mouseDragged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mouseMoved</a:t>
            </a:r>
            <a:r>
              <a:rPr lang="en-US" altLang="ko-KR" sz="1600" dirty="0"/>
              <a:t>()</a:t>
            </a:r>
          </a:p>
          <a:p>
            <a:pPr lvl="1"/>
            <a:r>
              <a:rPr lang="ko-KR" altLang="en-US" sz="1800" dirty="0"/>
              <a:t>마우스 모션 </a:t>
            </a:r>
            <a:r>
              <a:rPr lang="ko-KR" altLang="en-US" sz="1800" dirty="0" err="1"/>
              <a:t>리스너</a:t>
            </a:r>
            <a:r>
              <a:rPr lang="ko-KR" altLang="en-US" sz="1800" dirty="0"/>
              <a:t> 등록 필요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component.</a:t>
            </a:r>
            <a:r>
              <a:rPr lang="en-US" altLang="ko-KR" sz="1600" b="1" dirty="0" err="1"/>
              <a:t>addMouseMotionListener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myMouseMotionListener</a:t>
            </a:r>
            <a:r>
              <a:rPr lang="en-US" altLang="ko-KR" sz="1600" dirty="0"/>
              <a:t>);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61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5276" y="328464"/>
            <a:ext cx="8795320" cy="99060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MouseEvent</a:t>
            </a:r>
            <a:r>
              <a:rPr lang="en-US" altLang="ko-KR" dirty="0"/>
              <a:t> </a:t>
            </a:r>
            <a:r>
              <a:rPr lang="ko-KR" altLang="en-US" dirty="0"/>
              <a:t>객체로부터 얻을 수 있는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마우스 포인터의 위치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getX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getY</a:t>
            </a:r>
            <a:r>
              <a:rPr lang="en-US" altLang="ko-KR" sz="1800" dirty="0"/>
              <a:t>(), </a:t>
            </a:r>
          </a:p>
          <a:p>
            <a:pPr lvl="1"/>
            <a:r>
              <a:rPr lang="en-US" altLang="ko-KR" sz="1800" dirty="0"/>
              <a:t>Point </a:t>
            </a:r>
            <a:r>
              <a:rPr lang="en-US" altLang="ko-KR" sz="1800" dirty="0" err="1"/>
              <a:t>getPoint</a:t>
            </a:r>
            <a:r>
              <a:rPr lang="en-US" altLang="ko-KR" sz="1800" dirty="0"/>
              <a:t>()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입력된 마우스 버튼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int</a:t>
            </a:r>
            <a:r>
              <a:rPr lang="ko-KR" altLang="en-US" sz="1800" dirty="0"/>
              <a:t> </a:t>
            </a:r>
            <a:r>
              <a:rPr lang="en-US" altLang="ko-KR" sz="1800" dirty="0" err="1"/>
              <a:t>getButton</a:t>
            </a:r>
            <a:r>
              <a:rPr lang="en-US" altLang="ko-KR" sz="1800" dirty="0"/>
              <a:t>()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마우스 클릭 횟수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getClickCount</a:t>
            </a:r>
            <a:r>
              <a:rPr lang="en-US" altLang="ko-KR" sz="1800" dirty="0"/>
              <a:t>()</a:t>
            </a:r>
          </a:p>
          <a:p>
            <a:pPr lvl="1"/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4283968" y="1412776"/>
            <a:ext cx="396044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public void </a:t>
            </a:r>
            <a:r>
              <a:rPr lang="en-US" altLang="ko-KR" sz="1400" dirty="0" err="1"/>
              <a:t>mousePressed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 = </a:t>
            </a:r>
            <a:r>
              <a:rPr lang="en-US" altLang="ko-KR" sz="1400" b="1" dirty="0" err="1"/>
              <a:t>e.getX</a:t>
            </a:r>
            <a:r>
              <a:rPr lang="en-US" altLang="ko-KR" sz="1400" b="1" dirty="0"/>
              <a:t>()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 = </a:t>
            </a:r>
            <a:r>
              <a:rPr lang="en-US" altLang="ko-KR" sz="1400" b="1" dirty="0" err="1"/>
              <a:t>e.getY</a:t>
            </a:r>
            <a:r>
              <a:rPr lang="en-US" altLang="ko-KR" sz="1400" b="1" dirty="0"/>
              <a:t>()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283968" y="3857862"/>
            <a:ext cx="396044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public void </a:t>
            </a:r>
            <a:r>
              <a:rPr lang="en-US" altLang="ko-KR" sz="1400" dirty="0" err="1"/>
              <a:t>mouseClicked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if(</a:t>
            </a:r>
            <a:r>
              <a:rPr lang="en-US" altLang="ko-KR" sz="1400" b="1" dirty="0" err="1"/>
              <a:t>e.getClickCount</a:t>
            </a:r>
            <a:r>
              <a:rPr lang="en-US" altLang="ko-KR" sz="1400" b="1" dirty="0"/>
              <a:t>()</a:t>
            </a:r>
            <a:r>
              <a:rPr lang="en-US" altLang="ko-KR" sz="1400" dirty="0"/>
              <a:t> == 2) {</a:t>
            </a:r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더블클릭을 처리하는 루틴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283968" y="2719393"/>
            <a:ext cx="396044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public void </a:t>
            </a:r>
            <a:r>
              <a:rPr lang="en-US" altLang="ko-KR" sz="1400" dirty="0" err="1"/>
              <a:t>mousePressed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if(</a:t>
            </a:r>
            <a:r>
              <a:rPr lang="en-US" altLang="ko-KR" sz="1400" b="1" dirty="0" err="1"/>
              <a:t>e.getButton</a:t>
            </a:r>
            <a:r>
              <a:rPr lang="en-US" altLang="ko-KR" sz="1400" b="1" dirty="0"/>
              <a:t>() == MouseEvent.BUTTON1</a:t>
            </a:r>
            <a:r>
              <a:rPr lang="en-US" altLang="ko-KR" sz="1400" dirty="0"/>
              <a:t>)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("Left Button Pressed");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0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 10-9 : </a:t>
            </a:r>
            <a:r>
              <a:rPr lang="ko-KR" altLang="en-US" dirty="0"/>
              <a:t>마우스와 마우스 모션 이벤트 활용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51112" y="1067773"/>
            <a:ext cx="4572000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MyMouseListener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MouseListener</a:t>
            </a:r>
            <a:r>
              <a:rPr lang="en-US" altLang="ko-KR" sz="1200" b="1" dirty="0"/>
              <a:t>, 		</a:t>
            </a:r>
          </a:p>
          <a:p>
            <a:pPr defTabSz="180000"/>
            <a:r>
              <a:rPr lang="en-US" altLang="ko-KR" sz="1200" b="1" dirty="0"/>
              <a:t>													</a:t>
            </a:r>
            <a:r>
              <a:rPr lang="en-US" altLang="ko-KR" sz="1200" b="1" dirty="0" err="1"/>
              <a:t>MouseMotionListener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public void </a:t>
            </a:r>
            <a:r>
              <a:rPr lang="en-US" altLang="ko-KR" sz="1200" b="1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la.setText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 ("+</a:t>
            </a:r>
            <a:r>
              <a:rPr lang="en-US" altLang="ko-KR" sz="1200" dirty="0" err="1"/>
              <a:t>e.getX</a:t>
            </a:r>
            <a:r>
              <a:rPr lang="en-US" altLang="ko-KR" sz="1200" dirty="0"/>
              <a:t>()+", "+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 ()+")");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public void </a:t>
            </a:r>
            <a:r>
              <a:rPr lang="en-US" altLang="ko-KR" sz="1200" b="1" dirty="0" err="1"/>
              <a:t>mouseReleased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la.setText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("+</a:t>
            </a:r>
            <a:r>
              <a:rPr lang="en-US" altLang="ko-KR" sz="1200" dirty="0" err="1"/>
              <a:t>e.getX</a:t>
            </a:r>
            <a:r>
              <a:rPr lang="en-US" altLang="ko-KR" sz="1200" dirty="0"/>
              <a:t>()+", "+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()+")"); 		}</a:t>
            </a:r>
          </a:p>
          <a:p>
            <a:pPr defTabSz="180000"/>
            <a:r>
              <a:rPr lang="en-US" altLang="ko-KR" sz="1200" dirty="0"/>
              <a:t>		public void </a:t>
            </a:r>
            <a:r>
              <a:rPr lang="en-US" altLang="ko-KR" sz="1200" b="1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defTabSz="180000"/>
            <a:r>
              <a:rPr lang="en-US" altLang="ko-KR" sz="1200" dirty="0"/>
              <a:t>		public void </a:t>
            </a:r>
            <a:r>
              <a:rPr lang="en-US" altLang="ko-KR" sz="1200" b="1" dirty="0" err="1"/>
              <a:t>mouseEntered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Component c = (Component)</a:t>
            </a:r>
            <a:r>
              <a:rPr lang="en-US" altLang="ko-KR" sz="1200" dirty="0" err="1"/>
              <a:t>e.getSource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c.setBackground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Color.CYAN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public void </a:t>
            </a:r>
            <a:r>
              <a:rPr lang="en-US" altLang="ko-KR" sz="1200" b="1" dirty="0" err="1"/>
              <a:t>mouseExited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Component c = (Component)</a:t>
            </a:r>
            <a:r>
              <a:rPr lang="en-US" altLang="ko-KR" sz="1200" dirty="0" err="1"/>
              <a:t>e.getSource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c.setBackground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Color.YELLOW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public void </a:t>
            </a:r>
            <a:r>
              <a:rPr lang="en-US" altLang="ko-KR" sz="1200" b="1" dirty="0" err="1"/>
              <a:t>mouseDragged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la.setText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MouseDragged</a:t>
            </a:r>
            <a:r>
              <a:rPr lang="en-US" altLang="ko-KR" sz="1200" dirty="0"/>
              <a:t> ("+</a:t>
            </a:r>
            <a:r>
              <a:rPr lang="en-US" altLang="ko-KR" sz="1200" dirty="0" err="1"/>
              <a:t>e.getX</a:t>
            </a:r>
            <a:r>
              <a:rPr lang="en-US" altLang="ko-KR" sz="1200" dirty="0"/>
              <a:t>()+","+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()+")");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public void </a:t>
            </a:r>
            <a:r>
              <a:rPr lang="en-US" altLang="ko-KR" sz="1200" b="1" dirty="0" err="1"/>
              <a:t>mouseMoved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la.setText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MouseMoved</a:t>
            </a:r>
            <a:r>
              <a:rPr lang="en-US" altLang="ko-KR" sz="1200" dirty="0"/>
              <a:t> ("+</a:t>
            </a:r>
            <a:r>
              <a:rPr lang="en-US" altLang="ko-KR" sz="1200" dirty="0" err="1"/>
              <a:t>e.getX</a:t>
            </a:r>
            <a:r>
              <a:rPr lang="en-US" altLang="ko-KR" sz="1200" dirty="0"/>
              <a:t>()+","+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()+")");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MouseListenerAllEx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35754" y="1484784"/>
            <a:ext cx="4357686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MouseListenerAllEx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la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("No Mouse Event");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MouseListenerAllEx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MouseListener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MouseMotionListener</a:t>
            </a:r>
            <a:r>
              <a:rPr lang="en-US" altLang="ko-KR" sz="1200" dirty="0"/>
              <a:t> </a:t>
            </a:r>
            <a:r>
              <a:rPr lang="ko-KR" altLang="en-US" sz="1200" dirty="0"/>
              <a:t>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MyMouseListener</a:t>
            </a:r>
            <a:r>
              <a:rPr lang="en-US" altLang="ko-KR" sz="1200" b="1" dirty="0"/>
              <a:t> listener = </a:t>
            </a:r>
          </a:p>
          <a:p>
            <a:pPr defTabSz="180000"/>
            <a:r>
              <a:rPr lang="en-US" altLang="ko-KR" sz="1200" b="1" dirty="0"/>
              <a:t>				new </a:t>
            </a:r>
            <a:r>
              <a:rPr lang="en-US" altLang="ko-KR" sz="1200" b="1" dirty="0" err="1"/>
              <a:t>MyMouseListener</a:t>
            </a:r>
            <a:r>
              <a:rPr lang="en-US" altLang="ko-KR" sz="1200" b="1" dirty="0"/>
              <a:t>();</a:t>
            </a:r>
            <a:endParaRPr lang="ko-KR" altLang="en-US" sz="1200" b="1" dirty="0"/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c.addMouseListener</a:t>
            </a:r>
            <a:r>
              <a:rPr lang="en-US" altLang="ko-KR" sz="1200" b="1" dirty="0"/>
              <a:t>(listener);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c.addMouseMotionListener</a:t>
            </a:r>
            <a:r>
              <a:rPr lang="en-US" altLang="ko-KR" sz="1200" b="1" dirty="0"/>
              <a:t>(listener); </a:t>
            </a:r>
            <a:endParaRPr lang="ko-KR" altLang="en-US" sz="1200" b="1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(la);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(300,200);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0660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10-9 </a:t>
            </a:r>
            <a:r>
              <a:rPr lang="ko-KR" altLang="en-US" dirty="0"/>
              <a:t>실행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412776"/>
            <a:ext cx="8873601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5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9756" y="68848"/>
            <a:ext cx="8964488" cy="679450"/>
          </a:xfrm>
          <a:solidFill>
            <a:schemeClr val="bg1">
              <a:alpha val="51000"/>
            </a:schemeClr>
          </a:solidFill>
        </p:spPr>
        <p:txBody>
          <a:bodyPr>
            <a:noAutofit/>
          </a:bodyPr>
          <a:lstStyle/>
          <a:p>
            <a:r>
              <a:rPr lang="ko-KR" altLang="en-US" sz="3200" dirty="0"/>
              <a:t>예제 </a:t>
            </a:r>
            <a:r>
              <a:rPr lang="en-US" altLang="ko-KR" sz="3200" dirty="0"/>
              <a:t>10-10</a:t>
            </a:r>
            <a:r>
              <a:rPr lang="ko-KR" altLang="en-US" sz="3200" dirty="0"/>
              <a:t> </a:t>
            </a:r>
            <a:r>
              <a:rPr lang="en-US" altLang="ko-KR" sz="3200" dirty="0"/>
              <a:t>: </a:t>
            </a:r>
            <a:r>
              <a:rPr lang="ko-KR" altLang="en-US" sz="3200" dirty="0"/>
              <a:t>더블클릭 시 </a:t>
            </a:r>
            <a:r>
              <a:rPr lang="ko-KR" altLang="en-US" sz="3200" dirty="0" err="1"/>
              <a:t>컨텐트팬의</a:t>
            </a:r>
            <a:r>
              <a:rPr lang="ko-KR" altLang="en-US" sz="3200" dirty="0"/>
              <a:t> 배경색 변경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95936" y="806589"/>
            <a:ext cx="4572000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ClickAndDoubleClickEx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ClickAndDoubleClickEx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("Click and DoubleClick </a:t>
            </a:r>
            <a:r>
              <a:rPr lang="ko-KR" altLang="en-US" sz="1200" dirty="0"/>
              <a:t>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c.addMouseListener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MyMouseListener</a:t>
            </a:r>
            <a:r>
              <a:rPr lang="en-US" altLang="ko-KR" sz="1200" b="1" dirty="0"/>
              <a:t>());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(300,200);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MyMouseListener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MouseAdapter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	public void </a:t>
            </a:r>
            <a:r>
              <a:rPr lang="en-US" altLang="ko-KR" sz="1200" b="1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e.getClickCount</a:t>
            </a:r>
            <a:r>
              <a:rPr lang="en-US" altLang="ko-KR" sz="1200" b="1" dirty="0"/>
              <a:t>() == 2) {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)(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()*256);</a:t>
            </a:r>
          </a:p>
          <a:p>
            <a:pPr defTabSz="180000"/>
            <a:r>
              <a:rPr lang="sv-SE" altLang="ko-KR" sz="1200" dirty="0"/>
              <a:t>				int g = (int)(Math.random()*256);</a:t>
            </a:r>
          </a:p>
          <a:p>
            <a:pPr defTabSz="180000"/>
            <a:r>
              <a:rPr lang="sv-SE" altLang="ko-KR" sz="1200" dirty="0"/>
              <a:t>				int b = (int)(Math.random()*256);</a:t>
            </a:r>
          </a:p>
          <a:p>
            <a:pPr defTabSz="180000"/>
            <a:r>
              <a:rPr lang="en-US" altLang="ko-KR" sz="1200" dirty="0"/>
              <a:t>				Component c = (Component)</a:t>
            </a:r>
            <a:r>
              <a:rPr lang="en-US" altLang="ko-KR" sz="1200" dirty="0" err="1"/>
              <a:t>e.getSource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b="1" dirty="0" err="1"/>
              <a:t>c.setBackground</a:t>
            </a:r>
            <a:r>
              <a:rPr lang="en-US" altLang="ko-KR" sz="1200" b="1" dirty="0"/>
              <a:t>(new Color(</a:t>
            </a:r>
            <a:r>
              <a:rPr lang="en-US" altLang="ko-KR" sz="1200" b="1" dirty="0" err="1"/>
              <a:t>r,b,g</a:t>
            </a:r>
            <a:r>
              <a:rPr lang="en-US" altLang="ko-KR" sz="1200" b="1" dirty="0"/>
              <a:t>)); 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ClickAndDoubleClickEx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764704"/>
            <a:ext cx="392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더블클릭할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때마다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컨텐트팬의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배경색을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랜덤하게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변경한다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67" y="1384131"/>
            <a:ext cx="2365281" cy="159789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77" y="3068960"/>
            <a:ext cx="2365281" cy="159789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76" y="4725144"/>
            <a:ext cx="2365281" cy="159789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9277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MouseWheelEvent</a:t>
            </a:r>
            <a:r>
              <a:rPr lang="ko-KR" altLang="en-US" dirty="0"/>
              <a:t>와 </a:t>
            </a:r>
            <a:r>
              <a:rPr lang="en-US" altLang="ko-KR" dirty="0" err="1"/>
              <a:t>MouseWheelListener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마우스 휠 이벤트</a:t>
            </a:r>
            <a:endParaRPr lang="en-US" altLang="ko-KR" dirty="0"/>
          </a:p>
          <a:p>
            <a:pPr lvl="1"/>
            <a:r>
              <a:rPr lang="ko-KR" altLang="en-US" dirty="0"/>
              <a:t>마우스 </a:t>
            </a:r>
            <a:r>
              <a:rPr lang="ko-KR" altLang="en-US" dirty="0" err="1"/>
              <a:t>휠이</a:t>
            </a:r>
            <a:r>
              <a:rPr lang="ko-KR" altLang="en-US" dirty="0"/>
              <a:t> 구를 때마다 발생하는 이벤트</a:t>
            </a:r>
            <a:endParaRPr lang="en-US" altLang="ko-KR" dirty="0"/>
          </a:p>
          <a:p>
            <a:pPr lvl="2"/>
            <a:r>
              <a:rPr lang="ko-KR" altLang="en-US" dirty="0"/>
              <a:t>이벤트 발생시마다</a:t>
            </a:r>
            <a:r>
              <a:rPr lang="en-US" altLang="ko-KR" dirty="0"/>
              <a:t> </a:t>
            </a:r>
            <a:r>
              <a:rPr lang="en-US" altLang="ko-KR" dirty="0" err="1"/>
              <a:t>MouseWheelEvent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r>
              <a:rPr lang="en-US" altLang="ko-KR" dirty="0" err="1"/>
              <a:t>MouseWheelListener</a:t>
            </a:r>
            <a:endParaRPr lang="en-US" altLang="ko-KR" dirty="0"/>
          </a:p>
          <a:p>
            <a:pPr lvl="1"/>
            <a:r>
              <a:rPr lang="ko-KR" altLang="en-US" dirty="0"/>
              <a:t>마우스 휠 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1"/>
            <a:r>
              <a:rPr lang="ko-KR" altLang="en-US" dirty="0"/>
              <a:t>마우스 휠 이벤트가 발생할 때마다 호출되는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en-US" altLang="ko-KR" dirty="0"/>
              <a:t>Public void </a:t>
            </a:r>
            <a:r>
              <a:rPr lang="en-US" altLang="ko-KR" dirty="0" err="1"/>
              <a:t>mouseWheelMoved</a:t>
            </a:r>
            <a:r>
              <a:rPr lang="en-US" altLang="ko-KR" dirty="0"/>
              <a:t>(</a:t>
            </a:r>
            <a:r>
              <a:rPr lang="en-US" altLang="ko-KR" dirty="0" err="1"/>
              <a:t>MouseWheelEvent</a:t>
            </a:r>
            <a:r>
              <a:rPr lang="en-US" altLang="ko-KR" dirty="0"/>
              <a:t> e)</a:t>
            </a:r>
          </a:p>
          <a:p>
            <a:r>
              <a:rPr lang="ko-KR" altLang="en-US" dirty="0"/>
              <a:t>마우스 휠 </a:t>
            </a:r>
            <a:r>
              <a:rPr lang="ko-KR" altLang="en-US" dirty="0" err="1"/>
              <a:t>리스너</a:t>
            </a:r>
            <a:r>
              <a:rPr lang="ko-KR" altLang="en-US" dirty="0"/>
              <a:t>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실습문제 </a:t>
            </a:r>
            <a:r>
              <a:rPr lang="en-US" altLang="ko-KR" dirty="0"/>
              <a:t>10-7</a:t>
            </a:r>
            <a:r>
              <a:rPr lang="ko-KR" altLang="en-US" dirty="0"/>
              <a:t> 참고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4509120"/>
            <a:ext cx="604867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component.addMouseWheelListener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MouseWheelListener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mouseWheelMoved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MouseWheelEvent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	// </a:t>
            </a:r>
            <a:r>
              <a:rPr lang="ko-KR" altLang="en-US" sz="1400" dirty="0"/>
              <a:t>마우스 </a:t>
            </a:r>
            <a:r>
              <a:rPr lang="ko-KR" altLang="en-US" sz="1400" dirty="0" err="1"/>
              <a:t>휠의</a:t>
            </a:r>
            <a:r>
              <a:rPr lang="ko-KR" altLang="en-US" sz="1400" dirty="0"/>
              <a:t> 구르는 방향에 따라 이벤트를 처리한다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173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/>
              <a:t>10-4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마우스로 문자열 이동시키기 </a:t>
            </a:r>
            <a:r>
              <a:rPr lang="en-US" altLang="ko-KR" sz="2800" dirty="0"/>
              <a:t>– </a:t>
            </a:r>
            <a:r>
              <a:rPr lang="ko-KR" altLang="en-US" sz="2800" dirty="0"/>
              <a:t>마우스 이벤트 연습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0650" y="497941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초기화면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29500" y="4979410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마우스 다른 곳에 클릭한 경우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63317" y="4979410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마우스 다른 곳에 클릭한 경우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8798" y="1876527"/>
            <a:ext cx="8168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컨텐트팬의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아무 위치에 마우스 버튼을 누르면 마우스 포인트가 있는 위치로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"hello"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문자열을 옮기는 스윙 응용프로그램을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780928"/>
            <a:ext cx="2156622" cy="224692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25" y="2786949"/>
            <a:ext cx="2155480" cy="219246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317" y="2740623"/>
            <a:ext cx="2149368" cy="225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46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10-4</a:t>
            </a:r>
            <a:r>
              <a:rPr lang="ko-KR" altLang="en-US" dirty="0"/>
              <a:t>의 정답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86314" y="1712997"/>
            <a:ext cx="4214842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/>
              <a:t>	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MyMouseListener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MouseListener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b="1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marL="0" lvl="3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 = </a:t>
            </a:r>
            <a:r>
              <a:rPr lang="en-US" altLang="ko-KR" sz="1200" b="1" dirty="0" err="1"/>
              <a:t>e.getX</a:t>
            </a:r>
            <a:r>
              <a:rPr lang="en-US" altLang="ko-KR" sz="1200" b="1" dirty="0"/>
              <a:t>();</a:t>
            </a:r>
          </a:p>
          <a:p>
            <a:pPr marL="0" lvl="3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 = </a:t>
            </a:r>
            <a:r>
              <a:rPr lang="en-US" altLang="ko-KR" sz="1200" b="1" dirty="0" err="1"/>
              <a:t>e.getY</a:t>
            </a:r>
            <a:r>
              <a:rPr lang="en-US" altLang="ko-KR" sz="1200" b="1" dirty="0"/>
              <a:t>();</a:t>
            </a:r>
          </a:p>
          <a:p>
            <a:pPr marL="0" lvl="3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la.setLocation</a:t>
            </a:r>
            <a:r>
              <a:rPr lang="en-US" altLang="ko-KR" sz="1200" b="1" dirty="0"/>
              <a:t>(x, y);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mouseEntered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mouseExited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1" defTabSz="180000"/>
            <a:r>
              <a:rPr lang="en-US" altLang="ko-KR" sz="1200" dirty="0"/>
              <a:t>	}</a:t>
            </a:r>
          </a:p>
          <a:p>
            <a:pPr marL="0" lvl="1" defTabSz="180000"/>
            <a:endParaRPr lang="en-US" altLang="ko-KR" sz="1200" dirty="0"/>
          </a:p>
          <a:p>
            <a:pPr marL="0" lvl="1"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new </a:t>
            </a:r>
            <a:r>
              <a:rPr lang="en-US" altLang="ko-KR" sz="1200" dirty="0" err="1"/>
              <a:t>MouseListenerEx</a:t>
            </a:r>
            <a:r>
              <a:rPr lang="en-US" altLang="ko-KR" sz="1200" dirty="0"/>
              <a:t>();</a:t>
            </a:r>
          </a:p>
          <a:p>
            <a:pPr marL="0" lvl="1"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57975" y="1712997"/>
            <a:ext cx="414112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java.awt.*;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MouseListenerEx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la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JLabel</a:t>
            </a:r>
            <a:r>
              <a:rPr lang="en-US" altLang="ko-KR" sz="1200" b="1" dirty="0"/>
              <a:t>("Hello"); 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MouseListenerEx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("Mouse </a:t>
            </a:r>
            <a:r>
              <a:rPr lang="ko-KR" altLang="en-US" sz="1200" dirty="0"/>
              <a:t>이벤트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c.addMouseListener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MyMouseListener</a:t>
            </a:r>
            <a:r>
              <a:rPr lang="en-US" altLang="ko-KR" sz="1200" b="1" dirty="0"/>
              <a:t>());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(null);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la.setSize</a:t>
            </a:r>
            <a:r>
              <a:rPr lang="en-US" altLang="ko-KR" sz="1200" dirty="0"/>
              <a:t>(50, 20);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la.setLocation</a:t>
            </a:r>
            <a:r>
              <a:rPr lang="en-US" altLang="ko-KR" sz="1200" dirty="0"/>
              <a:t>(30, 30);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(la);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 250);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</p:txBody>
      </p:sp>
      <p:sp>
        <p:nvSpPr>
          <p:cNvPr id="18" name="왼쪽 중괄호 17"/>
          <p:cNvSpPr/>
          <p:nvPr/>
        </p:nvSpPr>
        <p:spPr>
          <a:xfrm>
            <a:off x="5004048" y="2191628"/>
            <a:ext cx="290118" cy="500066"/>
          </a:xfrm>
          <a:prstGeom prst="leftBrace">
            <a:avLst>
              <a:gd name="adj1" fmla="val 23414"/>
              <a:gd name="adj2" fmla="val 5131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699792" y="1408435"/>
            <a:ext cx="1728192" cy="868323"/>
          </a:xfrm>
          <a:prstGeom prst="wedgeRoundRectCallout">
            <a:avLst>
              <a:gd name="adj1" fmla="val 84411"/>
              <a:gd name="adj2" fmla="val 749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마우스 버튼이 눌러진 위치를 알아내어 </a:t>
            </a:r>
            <a:r>
              <a:rPr lang="en-US" altLang="ko-KR" sz="1100" dirty="0"/>
              <a:t>la("hello" </a:t>
            </a:r>
            <a:r>
              <a:rPr lang="ko-KR" altLang="en-US" sz="1100" dirty="0"/>
              <a:t>문자열</a:t>
            </a:r>
            <a:r>
              <a:rPr lang="en-US" altLang="ko-KR" sz="1100" dirty="0"/>
              <a:t>)</a:t>
            </a:r>
            <a:r>
              <a:rPr lang="ko-KR" altLang="en-US" sz="1100" dirty="0"/>
              <a:t>를 그 위치로 옮긴다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520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어댑터</a:t>
            </a:r>
            <a:r>
              <a:rPr lang="en-US" altLang="ko-KR" dirty="0"/>
              <a:t>(Adapter)</a:t>
            </a:r>
            <a:r>
              <a:rPr lang="ko-KR" altLang="en-US" dirty="0"/>
              <a:t>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이벤트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구현에 따른 부담 해소를 위해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리스너</a:t>
            </a:r>
            <a:r>
              <a:rPr lang="ko-KR" altLang="en-US" sz="1800" dirty="0"/>
              <a:t> 작성시 추상 </a:t>
            </a:r>
            <a:r>
              <a:rPr lang="ko-KR" altLang="en-US" sz="1800" dirty="0" err="1"/>
              <a:t>메소드들을</a:t>
            </a:r>
            <a:r>
              <a:rPr lang="en-US" altLang="ko-KR" sz="1800" dirty="0"/>
              <a:t> </a:t>
            </a:r>
            <a:r>
              <a:rPr lang="ko-KR" altLang="en-US" sz="1800" dirty="0"/>
              <a:t>모두 구현해야 하는 부담</a:t>
            </a:r>
            <a:endParaRPr lang="en-US" altLang="ko-KR" sz="1800" dirty="0"/>
          </a:p>
          <a:p>
            <a:pPr lvl="2"/>
            <a:r>
              <a:rPr lang="ko-KR" altLang="en-US" sz="1600" dirty="0"/>
              <a:t>마우스 </a:t>
            </a:r>
            <a:r>
              <a:rPr lang="ko-KR" altLang="en-US" sz="1600" dirty="0" err="1"/>
              <a:t>리스너에서</a:t>
            </a:r>
            <a:r>
              <a:rPr lang="ko-KR" altLang="en-US" sz="1600" dirty="0"/>
              <a:t> 마우스가</a:t>
            </a:r>
            <a:r>
              <a:rPr lang="en-US" altLang="ko-KR" sz="1600" dirty="0"/>
              <a:t> </a:t>
            </a:r>
            <a:r>
              <a:rPr lang="ko-KR" altLang="en-US" sz="1600" dirty="0"/>
              <a:t>눌러지는 경우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mousePressed</a:t>
            </a:r>
            <a:r>
              <a:rPr lang="en-US" altLang="ko-KR" sz="1600" dirty="0"/>
              <a:t>())</a:t>
            </a:r>
            <a:r>
              <a:rPr lang="ko-KR" altLang="en-US" sz="1600" dirty="0"/>
              <a:t>만 처리하고자 하는 경우에도 나머지 </a:t>
            </a:r>
            <a:r>
              <a:rPr lang="en-US" altLang="ko-KR" sz="1600" dirty="0"/>
              <a:t>4 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모두 구현해야 하는 부담</a:t>
            </a:r>
            <a:endParaRPr lang="en-US" altLang="ko-KR" sz="1600" dirty="0"/>
          </a:p>
          <a:p>
            <a:r>
              <a:rPr lang="ko-KR" altLang="en-US" sz="2000" dirty="0"/>
              <a:t>어댑터 클래스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리스너의</a:t>
            </a:r>
            <a:r>
              <a:rPr lang="ko-KR" altLang="en-US" sz="1800" dirty="0"/>
              <a:t> 모든 </a:t>
            </a:r>
            <a:r>
              <a:rPr lang="ko-KR" altLang="en-US" sz="1800" dirty="0" err="1"/>
              <a:t>메소드가</a:t>
            </a:r>
            <a:r>
              <a:rPr lang="ko-KR" altLang="en-US" sz="1800" dirty="0"/>
              <a:t> 단순 </a:t>
            </a:r>
            <a:r>
              <a:rPr lang="ko-KR" altLang="en-US" sz="1800" dirty="0" err="1"/>
              <a:t>리턴하도록</a:t>
            </a:r>
            <a:r>
              <a:rPr lang="ko-KR" altLang="en-US" sz="1800" dirty="0"/>
              <a:t> 구현해 놓은 클래스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MouseAdapter</a:t>
            </a:r>
            <a:r>
              <a:rPr lang="en-US" altLang="ko-KR" sz="1600" dirty="0"/>
              <a:t> </a:t>
            </a:r>
            <a:r>
              <a:rPr lang="ko-KR" altLang="en-US" sz="1600" dirty="0"/>
              <a:t>예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>
              <a:buNone/>
            </a:pP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추상 </a:t>
            </a:r>
            <a:r>
              <a:rPr lang="ko-KR" altLang="en-US" sz="1800" dirty="0" err="1"/>
              <a:t>메소드가</a:t>
            </a:r>
            <a:r>
              <a:rPr lang="ko-KR" altLang="en-US" sz="1800" dirty="0"/>
              <a:t> 하나뿐인 </a:t>
            </a:r>
            <a:r>
              <a:rPr lang="ko-KR" altLang="en-US" sz="1800" dirty="0" err="1"/>
              <a:t>리스너는</a:t>
            </a:r>
            <a:r>
              <a:rPr lang="ko-KR" altLang="en-US" sz="1800" dirty="0"/>
              <a:t> 어댑터 클래스 없음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ActionAdapter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ItemAdapter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클래스는 존재하지 않음</a:t>
            </a:r>
            <a:endParaRPr lang="en-US" altLang="ko-KR" sz="1600" dirty="0"/>
          </a:p>
          <a:p>
            <a:pPr lvl="1"/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3059832" y="3645024"/>
            <a:ext cx="4968552" cy="195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class </a:t>
            </a:r>
            <a:r>
              <a:rPr lang="en-US" altLang="ko-KR" sz="1100" b="1" dirty="0" err="1"/>
              <a:t>MouseAdapter</a:t>
            </a:r>
            <a:r>
              <a:rPr lang="en-US" altLang="ko-KR" sz="1100" dirty="0"/>
              <a:t> implements </a:t>
            </a:r>
            <a:r>
              <a:rPr lang="en-US" altLang="ko-KR" sz="1100" b="1" dirty="0" err="1"/>
              <a:t>MouseListener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MouseMotionListener</a:t>
            </a:r>
            <a:r>
              <a:rPr lang="en-US" altLang="ko-KR" sz="1100" b="1" dirty="0"/>
              <a:t>, </a:t>
            </a:r>
          </a:p>
          <a:p>
            <a:pPr defTabSz="180000"/>
            <a:r>
              <a:rPr lang="en-US" altLang="ko-KR" sz="1100" b="1" dirty="0"/>
              <a:t>												</a:t>
            </a:r>
            <a:r>
              <a:rPr lang="en-US" altLang="ko-KR" sz="1100" b="1" dirty="0" err="1"/>
              <a:t>MouseWheelListener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public void </a:t>
            </a:r>
            <a:r>
              <a:rPr lang="en-US" altLang="ko-KR" sz="1100" dirty="0" err="1"/>
              <a:t>mousePressed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MouseEvent</a:t>
            </a:r>
            <a:r>
              <a:rPr lang="en-US" altLang="ko-KR" sz="1100" dirty="0"/>
              <a:t> e) { }</a:t>
            </a:r>
          </a:p>
          <a:p>
            <a:pPr defTabSz="180000"/>
            <a:r>
              <a:rPr lang="en-US" altLang="ko-KR" sz="1100" dirty="0"/>
              <a:t>	public void </a:t>
            </a:r>
            <a:r>
              <a:rPr lang="en-US" altLang="ko-KR" sz="1100" dirty="0" err="1"/>
              <a:t>mouseReleased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MouseEvent</a:t>
            </a:r>
            <a:r>
              <a:rPr lang="en-US" altLang="ko-KR" sz="1100" dirty="0"/>
              <a:t> e) { }</a:t>
            </a:r>
          </a:p>
          <a:p>
            <a:pPr defTabSz="180000"/>
            <a:r>
              <a:rPr lang="en-US" altLang="ko-KR" sz="1100" dirty="0"/>
              <a:t>	public void </a:t>
            </a:r>
            <a:r>
              <a:rPr lang="en-US" altLang="ko-KR" sz="1100" dirty="0" err="1"/>
              <a:t>mouseClicked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MouseEvent</a:t>
            </a:r>
            <a:r>
              <a:rPr lang="en-US" altLang="ko-KR" sz="1100" dirty="0"/>
              <a:t> e) { }</a:t>
            </a:r>
          </a:p>
          <a:p>
            <a:pPr defTabSz="180000"/>
            <a:r>
              <a:rPr lang="en-US" altLang="ko-KR" sz="1100" dirty="0"/>
              <a:t>	public void </a:t>
            </a:r>
            <a:r>
              <a:rPr lang="en-US" altLang="ko-KR" sz="1100" dirty="0" err="1"/>
              <a:t>mouseEntered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MouseEvent</a:t>
            </a:r>
            <a:r>
              <a:rPr lang="en-US" altLang="ko-KR" sz="1100" dirty="0"/>
              <a:t> e) { }</a:t>
            </a:r>
          </a:p>
          <a:p>
            <a:pPr defTabSz="180000"/>
            <a:r>
              <a:rPr lang="en-US" altLang="ko-KR" sz="1100" dirty="0"/>
              <a:t>	public void </a:t>
            </a:r>
            <a:r>
              <a:rPr lang="en-US" altLang="ko-KR" sz="1100" dirty="0" err="1"/>
              <a:t>mouseExited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MouseEvent</a:t>
            </a:r>
            <a:r>
              <a:rPr lang="en-US" altLang="ko-KR" sz="1100" dirty="0"/>
              <a:t> e) { }</a:t>
            </a:r>
          </a:p>
          <a:p>
            <a:pPr defTabSz="180000"/>
            <a:r>
              <a:rPr lang="en-US" altLang="ko-KR" sz="1100" dirty="0"/>
              <a:t>	public void </a:t>
            </a:r>
            <a:r>
              <a:rPr lang="en-US" altLang="ko-KR" sz="1100" dirty="0" err="1"/>
              <a:t>mouseDragged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MouseEvent</a:t>
            </a:r>
            <a:r>
              <a:rPr lang="en-US" altLang="ko-KR" sz="1100" dirty="0"/>
              <a:t> e) { }</a:t>
            </a:r>
          </a:p>
          <a:p>
            <a:pPr defTabSz="180000"/>
            <a:r>
              <a:rPr lang="en-US" altLang="ko-KR" sz="1100" dirty="0"/>
              <a:t>	public void </a:t>
            </a:r>
            <a:r>
              <a:rPr lang="en-US" altLang="ko-KR" sz="1100" dirty="0" err="1"/>
              <a:t>mouseMoved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MouseEvent</a:t>
            </a:r>
            <a:r>
              <a:rPr lang="en-US" altLang="ko-KR" sz="1100" dirty="0"/>
              <a:t> e) { }</a:t>
            </a:r>
          </a:p>
          <a:p>
            <a:pPr defTabSz="180000"/>
            <a:r>
              <a:rPr lang="en-US" altLang="ko-KR" sz="1100" dirty="0"/>
              <a:t>	public void </a:t>
            </a:r>
            <a:r>
              <a:rPr lang="en-US" altLang="ko-KR" sz="1100" dirty="0" err="1"/>
              <a:t>mouseWheelMoved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MouseWheelEvent</a:t>
            </a:r>
            <a:r>
              <a:rPr lang="en-US" altLang="ko-KR" sz="1100" dirty="0"/>
              <a:t> e) { }</a:t>
            </a:r>
          </a:p>
          <a:p>
            <a:pPr defTabSz="180000"/>
            <a:r>
              <a:rPr lang="en-US" altLang="ko-KR" sz="1100" dirty="0"/>
              <a:t>}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87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782744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Review: EVENT HANDLING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552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</a:t>
            </a:r>
            <a:r>
              <a:rPr lang="ko-KR" altLang="en-US" dirty="0"/>
              <a:t>에서 제공하는 어댑터 클래스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556792"/>
            <a:ext cx="669574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49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어댑터 사용 예</a:t>
            </a:r>
            <a:r>
              <a:rPr lang="en-US" altLang="ko-KR" dirty="0"/>
              <a:t>(</a:t>
            </a:r>
            <a:r>
              <a:rPr lang="en-US" altLang="ko-KR" dirty="0" err="1"/>
              <a:t>MouseAdapter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2844" y="1571612"/>
            <a:ext cx="4214842" cy="2862322"/>
          </a:xfrm>
          <a:prstGeom prst="rect">
            <a:avLst/>
          </a:prstGeom>
          <a:solidFill>
            <a:srgbClr val="DCE6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err="1"/>
              <a:t>JLabel</a:t>
            </a:r>
            <a:r>
              <a:rPr lang="en-US" altLang="ko-KR" sz="1200" dirty="0"/>
              <a:t> la;</a:t>
            </a:r>
            <a:endParaRPr lang="ko-KR" altLang="en-US" sz="1200" dirty="0"/>
          </a:p>
          <a:p>
            <a:pPr marL="0" lvl="2" defTabSz="180000"/>
            <a:r>
              <a:rPr lang="en-US" altLang="ko-KR" sz="1200" dirty="0" err="1"/>
              <a:t>contentPane.addMouseListener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70C0"/>
                </a:solidFill>
              </a:rPr>
              <a:t>new </a:t>
            </a:r>
            <a:r>
              <a:rPr lang="en-US" altLang="ko-KR" sz="1200" b="1" dirty="0" err="1">
                <a:solidFill>
                  <a:srgbClr val="0070C0"/>
                </a:solidFill>
              </a:rPr>
              <a:t>MyMouseListener</a:t>
            </a:r>
            <a:r>
              <a:rPr lang="en-US" altLang="ko-KR" sz="1200" b="1" dirty="0">
                <a:solidFill>
                  <a:srgbClr val="0070C0"/>
                </a:solidFill>
              </a:rPr>
              <a:t>()</a:t>
            </a:r>
            <a:r>
              <a:rPr lang="en-US" altLang="ko-KR" sz="1200" dirty="0"/>
              <a:t>);</a:t>
            </a:r>
          </a:p>
          <a:p>
            <a:pPr marL="0" lvl="2" defTabSz="180000"/>
            <a:r>
              <a:rPr lang="en-US" altLang="ko-KR" sz="1200" dirty="0"/>
              <a:t>………………………..</a:t>
            </a:r>
          </a:p>
          <a:p>
            <a:pPr marL="0" lvl="2" defTabSz="180000"/>
            <a:endParaRPr lang="en-US" altLang="ko-KR" sz="1200" dirty="0"/>
          </a:p>
          <a:p>
            <a:pPr marL="0" lvl="1" defTabSz="180000"/>
            <a:r>
              <a:rPr lang="en-US" altLang="ko-KR" sz="1200" b="1" dirty="0">
                <a:solidFill>
                  <a:srgbClr val="0070C0"/>
                </a:solidFill>
              </a:rPr>
              <a:t>class </a:t>
            </a:r>
            <a:r>
              <a:rPr lang="en-US" altLang="ko-KR" sz="1200" b="1" dirty="0" err="1">
                <a:solidFill>
                  <a:srgbClr val="0070C0"/>
                </a:solidFill>
              </a:rPr>
              <a:t>MyMouseListener</a:t>
            </a:r>
            <a:r>
              <a:rPr lang="en-US" altLang="ko-KR" sz="1200" b="1" dirty="0">
                <a:solidFill>
                  <a:srgbClr val="0070C0"/>
                </a:solidFill>
              </a:rPr>
              <a:t> implements </a:t>
            </a:r>
            <a:r>
              <a:rPr lang="en-US" altLang="ko-KR" sz="1200" b="1" dirty="0" err="1">
                <a:solidFill>
                  <a:srgbClr val="0070C0"/>
                </a:solidFill>
              </a:rPr>
              <a:t>MouseListener</a:t>
            </a:r>
            <a:r>
              <a:rPr lang="en-US" altLang="ko-KR" sz="1200" b="1" dirty="0">
                <a:solidFill>
                  <a:srgbClr val="0070C0"/>
                </a:solidFill>
              </a:rPr>
              <a:t> </a:t>
            </a:r>
            <a:r>
              <a:rPr lang="en-US" altLang="ko-KR" sz="1200" dirty="0"/>
              <a:t>{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 = </a:t>
            </a:r>
            <a:r>
              <a:rPr lang="en-US" altLang="ko-KR" sz="1200" dirty="0" err="1"/>
              <a:t>e.getX</a:t>
            </a:r>
            <a:r>
              <a:rPr lang="en-US" altLang="ko-KR" sz="1200" dirty="0"/>
              <a:t>();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 = 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();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la.setLocation</a:t>
            </a:r>
            <a:r>
              <a:rPr lang="en-US" altLang="ko-KR" sz="1200" dirty="0"/>
              <a:t>(x, y);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mouseReleased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mouseEntered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mouseExited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{}</a:t>
            </a:r>
          </a:p>
          <a:p>
            <a:pPr marL="0" lvl="1"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16016" y="1566563"/>
            <a:ext cx="4248472" cy="2123658"/>
          </a:xfrm>
          <a:prstGeom prst="rect">
            <a:avLst/>
          </a:prstGeom>
          <a:solidFill>
            <a:srgbClr val="DCE6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 err="1"/>
              <a:t>JLabel</a:t>
            </a:r>
            <a:r>
              <a:rPr lang="en-US" altLang="ko-KR" sz="1200" dirty="0"/>
              <a:t> la;</a:t>
            </a:r>
            <a:endParaRPr lang="ko-KR" altLang="en-US" sz="1200" dirty="0"/>
          </a:p>
          <a:p>
            <a:pPr marL="0" lvl="2" defTabSz="180000"/>
            <a:r>
              <a:rPr lang="en-US" altLang="ko-KR" sz="1200" dirty="0" err="1"/>
              <a:t>contentPane.addMouseListener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7030A0"/>
                </a:solidFill>
              </a:rPr>
              <a:t>new </a:t>
            </a:r>
            <a:r>
              <a:rPr lang="en-US" altLang="ko-KR" sz="1200" b="1" dirty="0" err="1">
                <a:solidFill>
                  <a:srgbClr val="7030A0"/>
                </a:solidFill>
              </a:rPr>
              <a:t>MyMouseAdapter</a:t>
            </a:r>
            <a:r>
              <a:rPr lang="en-US" altLang="ko-KR" sz="1200" b="1" dirty="0">
                <a:solidFill>
                  <a:srgbClr val="7030A0"/>
                </a:solidFill>
              </a:rPr>
              <a:t>()</a:t>
            </a:r>
            <a:r>
              <a:rPr lang="en-US" altLang="ko-KR" sz="1200" dirty="0"/>
              <a:t>);</a:t>
            </a:r>
          </a:p>
          <a:p>
            <a:pPr marL="0" lvl="2" defTabSz="180000"/>
            <a:r>
              <a:rPr lang="en-US" altLang="ko-KR" sz="1200" dirty="0"/>
              <a:t>………………………..</a:t>
            </a:r>
          </a:p>
          <a:p>
            <a:pPr marL="0" lvl="1" defTabSz="180000"/>
            <a:endParaRPr lang="en-US" altLang="ko-KR" sz="1200" b="1" dirty="0">
              <a:solidFill>
                <a:srgbClr val="7030A0"/>
              </a:solidFill>
            </a:endParaRPr>
          </a:p>
          <a:p>
            <a:pPr marL="0" lvl="1" defTabSz="180000"/>
            <a:r>
              <a:rPr lang="en-US" altLang="ko-KR" sz="1200" b="1" dirty="0">
                <a:solidFill>
                  <a:srgbClr val="7030A0"/>
                </a:solidFill>
              </a:rPr>
              <a:t>class </a:t>
            </a:r>
            <a:r>
              <a:rPr lang="en-US" altLang="ko-KR" sz="1200" b="1" dirty="0" err="1">
                <a:solidFill>
                  <a:srgbClr val="7030A0"/>
                </a:solidFill>
              </a:rPr>
              <a:t>MyMouseAdapter</a:t>
            </a:r>
            <a:r>
              <a:rPr lang="en-US" altLang="ko-KR" sz="1200" b="1" dirty="0">
                <a:solidFill>
                  <a:srgbClr val="7030A0"/>
                </a:solidFill>
              </a:rPr>
              <a:t> extends </a:t>
            </a:r>
            <a:r>
              <a:rPr lang="en-US" altLang="ko-KR" sz="1200" b="1" dirty="0" err="1">
                <a:solidFill>
                  <a:srgbClr val="7030A0"/>
                </a:solidFill>
              </a:rPr>
              <a:t>MouseAdapter</a:t>
            </a:r>
            <a:r>
              <a:rPr lang="en-US" altLang="ko-KR" sz="1200" b="1" dirty="0">
                <a:solidFill>
                  <a:srgbClr val="7030A0"/>
                </a:solidFill>
              </a:rPr>
              <a:t> </a:t>
            </a:r>
            <a:r>
              <a:rPr lang="en-US" altLang="ko-KR" sz="1200" dirty="0"/>
              <a:t>{</a:t>
            </a:r>
          </a:p>
          <a:p>
            <a:pPr marL="0" lvl="2" defTabSz="180000"/>
            <a:r>
              <a:rPr lang="en-US" altLang="ko-KR" sz="1200" dirty="0"/>
              <a:t>	public void </a:t>
            </a:r>
            <a:r>
              <a:rPr lang="en-US" altLang="ko-KR" sz="1200" dirty="0" err="1"/>
              <a:t>mousePressed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 = </a:t>
            </a:r>
            <a:r>
              <a:rPr lang="en-US" altLang="ko-KR" sz="1200" dirty="0" err="1"/>
              <a:t>e.getX</a:t>
            </a:r>
            <a:r>
              <a:rPr lang="en-US" altLang="ko-KR" sz="1200" dirty="0"/>
              <a:t>();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 = </a:t>
            </a:r>
            <a:r>
              <a:rPr lang="en-US" altLang="ko-KR" sz="1200" dirty="0" err="1"/>
              <a:t>e.getY</a:t>
            </a:r>
            <a:r>
              <a:rPr lang="en-US" altLang="ko-KR" sz="1200" dirty="0"/>
              <a:t>();</a:t>
            </a:r>
          </a:p>
          <a:p>
            <a:pPr marL="0" lvl="3"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la.setLocation</a:t>
            </a:r>
            <a:r>
              <a:rPr lang="en-US" altLang="ko-KR" sz="1200" dirty="0"/>
              <a:t>(x, y);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1" defTabSz="180000"/>
            <a:r>
              <a:rPr lang="en-US" altLang="ko-KR" sz="1200" dirty="0"/>
              <a:t>}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3995936" y="2433057"/>
            <a:ext cx="466756" cy="1860039"/>
          </a:xfrm>
          <a:prstGeom prst="rightBrace">
            <a:avLst>
              <a:gd name="adj1" fmla="val 4768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/>
          <p:cNvSpPr/>
          <p:nvPr/>
        </p:nvSpPr>
        <p:spPr>
          <a:xfrm rot="10800000">
            <a:off x="4567698" y="2433057"/>
            <a:ext cx="214314" cy="1087901"/>
          </a:xfrm>
          <a:prstGeom prst="rightBrace">
            <a:avLst>
              <a:gd name="adj1" fmla="val 49400"/>
              <a:gd name="adj2" fmla="val 4905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0379" y="4433934"/>
            <a:ext cx="222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MouseListener</a:t>
            </a:r>
            <a:r>
              <a:rPr lang="ko-KR" altLang="en-US" sz="1200" dirty="0"/>
              <a:t>를 이용한 경우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9643" y="3717033"/>
            <a:ext cx="224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MouseAdapter</a:t>
            </a:r>
            <a:r>
              <a:rPr lang="ko-KR" altLang="en-US" sz="1200" dirty="0"/>
              <a:t>를 이용한 경우</a:t>
            </a:r>
          </a:p>
        </p:txBody>
      </p:sp>
      <p:sp>
        <p:nvSpPr>
          <p:cNvPr id="10" name="위로 굽은 화살표 9"/>
          <p:cNvSpPr/>
          <p:nvPr/>
        </p:nvSpPr>
        <p:spPr>
          <a:xfrm>
            <a:off x="4228304" y="3731092"/>
            <a:ext cx="1368152" cy="645213"/>
          </a:xfrm>
          <a:prstGeom prst="bentUpArrow">
            <a:avLst>
              <a:gd name="adj1" fmla="val 17283"/>
              <a:gd name="adj2" fmla="val 20177"/>
              <a:gd name="adj3" fmla="val 24035"/>
            </a:avLst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91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10-5 : </a:t>
            </a:r>
            <a:r>
              <a:rPr lang="en-US" altLang="ko-KR" dirty="0" err="1"/>
              <a:t>MouseAdapter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2648" y="1772816"/>
            <a:ext cx="424847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.*;]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MouseAdapterEx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la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("Hello"); </a:t>
            </a:r>
            <a:endParaRPr lang="ko-KR" altLang="en-US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MouseAdapterEx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("Mouse </a:t>
            </a:r>
            <a:r>
              <a:rPr lang="ko-KR" altLang="en-US" sz="1200" dirty="0"/>
              <a:t>이벤트 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c.addMouseListener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MyMouseAdapter</a:t>
            </a:r>
            <a:r>
              <a:rPr lang="en-US" altLang="ko-KR" sz="1200" b="1" dirty="0"/>
              <a:t>());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(null);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la.setSize</a:t>
            </a:r>
            <a:r>
              <a:rPr lang="en-US" altLang="ko-KR" sz="1200" dirty="0"/>
              <a:t>(50, 20);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la.setLocation</a:t>
            </a:r>
            <a:r>
              <a:rPr lang="en-US" altLang="ko-KR" sz="1200" dirty="0"/>
              <a:t>(30, 30);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(la);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(250, 250);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	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46204" y="1772816"/>
            <a:ext cx="381984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MyMouseAdapter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MouseAdapter</a:t>
            </a:r>
            <a:r>
              <a:rPr lang="en-US" altLang="ko-KR" sz="1200" b="1" dirty="0"/>
              <a:t> {</a:t>
            </a:r>
          </a:p>
          <a:p>
            <a:pPr marL="0" lvl="2" defTabSz="180000"/>
            <a:r>
              <a:rPr lang="en-US" altLang="ko-KR" sz="1200" b="1" dirty="0"/>
              <a:t>		public void </a:t>
            </a:r>
            <a:r>
              <a:rPr lang="en-US" altLang="ko-KR" sz="1200" b="1" dirty="0" err="1"/>
              <a:t>mousePressed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MouseEvent</a:t>
            </a:r>
            <a:r>
              <a:rPr lang="en-US" altLang="ko-KR" sz="1200" b="1" dirty="0"/>
              <a:t> e) {</a:t>
            </a:r>
          </a:p>
          <a:p>
            <a:pPr marL="0" lvl="3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 = </a:t>
            </a:r>
            <a:r>
              <a:rPr lang="en-US" altLang="ko-KR" sz="1200" b="1" dirty="0" err="1"/>
              <a:t>e.getX</a:t>
            </a:r>
            <a:r>
              <a:rPr lang="en-US" altLang="ko-KR" sz="1200" b="1" dirty="0"/>
              <a:t>();</a:t>
            </a:r>
          </a:p>
          <a:p>
            <a:pPr marL="0" lvl="3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 = </a:t>
            </a:r>
            <a:r>
              <a:rPr lang="en-US" altLang="ko-KR" sz="1200" b="1" dirty="0" err="1"/>
              <a:t>e.getY</a:t>
            </a:r>
            <a:r>
              <a:rPr lang="en-US" altLang="ko-KR" sz="1200" b="1" dirty="0"/>
              <a:t>();</a:t>
            </a:r>
          </a:p>
          <a:p>
            <a:pPr marL="0" lvl="3" defTabSz="180000"/>
            <a:r>
              <a:rPr lang="en-US" altLang="ko-KR" sz="1200" b="1" dirty="0"/>
              <a:t>			</a:t>
            </a:r>
            <a:r>
              <a:rPr lang="en-US" altLang="ko-KR" sz="1200" b="1" dirty="0" err="1"/>
              <a:t>la.setLocation</a:t>
            </a:r>
            <a:r>
              <a:rPr lang="en-US" altLang="ko-KR" sz="1200" b="1" dirty="0"/>
              <a:t>(x, y);</a:t>
            </a:r>
          </a:p>
          <a:p>
            <a:pPr marL="0" lvl="2" defTabSz="180000"/>
            <a:r>
              <a:rPr lang="en-US" altLang="ko-KR" sz="1200" b="1" dirty="0"/>
              <a:t>		}</a:t>
            </a:r>
          </a:p>
          <a:p>
            <a:pPr marL="0" lvl="1" defTabSz="180000"/>
            <a:r>
              <a:rPr lang="en-US" altLang="ko-KR" sz="1200" b="1" dirty="0"/>
              <a:t>	}</a:t>
            </a:r>
          </a:p>
          <a:p>
            <a:pPr marL="0" lvl="1" defTabSz="180000"/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1"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new </a:t>
            </a:r>
            <a:r>
              <a:rPr lang="en-US" altLang="ko-KR" sz="1200" dirty="0" err="1"/>
              <a:t>MouseAdapterEx</a:t>
            </a:r>
            <a:r>
              <a:rPr lang="en-US" altLang="ko-KR" sz="1200" dirty="0"/>
              <a:t>();</a:t>
            </a:r>
          </a:p>
          <a:p>
            <a:pPr marL="0" lvl="1"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3569" y="1309410"/>
            <a:ext cx="4392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MouseAdapter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이용하여 예제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10-4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수정하라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1120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782744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KEY EVENT HANDLING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2482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Key </a:t>
            </a:r>
            <a:r>
              <a:rPr lang="ko-KR" altLang="en-US"/>
              <a:t>이벤트와 포커스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키 입력 시</a:t>
            </a:r>
            <a:r>
              <a:rPr lang="en-US" altLang="ko-KR" dirty="0"/>
              <a:t>, </a:t>
            </a:r>
            <a:r>
              <a:rPr lang="ko-KR" altLang="en-US" dirty="0"/>
              <a:t>다음 세</a:t>
            </a:r>
            <a:r>
              <a:rPr lang="en-US" altLang="ko-KR" dirty="0"/>
              <a:t> </a:t>
            </a:r>
            <a:r>
              <a:rPr lang="ko-KR" altLang="en-US" dirty="0"/>
              <a:t>경우에 </a:t>
            </a:r>
            <a:r>
              <a:rPr lang="en-US" altLang="ko-KR" dirty="0"/>
              <a:t>Key </a:t>
            </a:r>
            <a:r>
              <a:rPr lang="ko-KR" altLang="en-US" dirty="0"/>
              <a:t>이벤트 발생</a:t>
            </a:r>
            <a:endParaRPr lang="en-US" altLang="ko-KR" dirty="0"/>
          </a:p>
          <a:p>
            <a:pPr lvl="1"/>
            <a:r>
              <a:rPr lang="ko-KR" altLang="en-US" dirty="0"/>
              <a:t>키를 누르는 순간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누른 키를 떼는 순간</a:t>
            </a:r>
            <a:endParaRPr lang="en-US" altLang="ko-KR" dirty="0"/>
          </a:p>
          <a:p>
            <a:pPr lvl="1"/>
            <a:r>
              <a:rPr lang="ko-KR" altLang="en-US" dirty="0"/>
              <a:t>누른 키를 떼는 순간</a:t>
            </a:r>
            <a:r>
              <a:rPr lang="en-US" altLang="ko-KR" dirty="0"/>
              <a:t>(Unicode </a:t>
            </a:r>
            <a:r>
              <a:rPr lang="ko-KR" altLang="en-US" dirty="0"/>
              <a:t>키의 경우에만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키 이벤트를 받을 수 있는 조건</a:t>
            </a:r>
            <a:endParaRPr lang="en-US" altLang="ko-KR" dirty="0"/>
          </a:p>
          <a:p>
            <a:pPr lvl="1"/>
            <a:r>
              <a:rPr lang="ko-KR" altLang="en-US" dirty="0"/>
              <a:t>모든 컴포넌트 가능하지만</a:t>
            </a:r>
            <a:r>
              <a:rPr lang="en-US" altLang="ko-KR" dirty="0"/>
              <a:t>, </a:t>
            </a:r>
            <a:r>
              <a:rPr lang="ko-KR" altLang="en-US" dirty="0"/>
              <a:t>현재 포커스</a:t>
            </a:r>
            <a:r>
              <a:rPr lang="en-US" altLang="ko-KR" dirty="0"/>
              <a:t>(focus)</a:t>
            </a:r>
            <a:r>
              <a:rPr lang="ko-KR" altLang="en-US" dirty="0"/>
              <a:t>를 가진 컴포넌트</a:t>
            </a:r>
            <a:endParaRPr lang="en-US" altLang="ko-KR" dirty="0"/>
          </a:p>
          <a:p>
            <a:r>
              <a:rPr lang="ko-KR" altLang="en-US" dirty="0"/>
              <a:t>포커스</a:t>
            </a:r>
            <a:r>
              <a:rPr lang="en-US" altLang="ko-KR" dirty="0"/>
              <a:t>(focus)</a:t>
            </a:r>
          </a:p>
          <a:p>
            <a:pPr lvl="1"/>
            <a:r>
              <a:rPr lang="ko-KR" altLang="en-US" dirty="0"/>
              <a:t>컴포넌트나 응용프로그램이 키 이벤트를 독점하는 권한</a:t>
            </a:r>
            <a:endParaRPr lang="en-US" altLang="ko-KR" dirty="0"/>
          </a:p>
          <a:p>
            <a:pPr lvl="1"/>
            <a:r>
              <a:rPr lang="ko-KR" altLang="en-US" dirty="0"/>
              <a:t>컴포넌트에 포커스 설정 방법 </a:t>
            </a:r>
            <a:r>
              <a:rPr lang="en-US" altLang="ko-KR" dirty="0"/>
              <a:t>: </a:t>
            </a:r>
            <a:r>
              <a:rPr lang="ko-KR" altLang="en-US" dirty="0"/>
              <a:t>다음 </a:t>
            </a:r>
            <a:r>
              <a:rPr lang="en-US" altLang="ko-KR" dirty="0"/>
              <a:t>2 </a:t>
            </a:r>
            <a:r>
              <a:rPr lang="ko-KR" altLang="en-US" dirty="0"/>
              <a:t>라인의 코드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r>
              <a:rPr lang="ko-KR" altLang="en-US" dirty="0"/>
              <a:t>자바플랫폼마다 실행 환경의 초기화가 서로 다를 수 있기 때문에 다음 코드가 필요함</a:t>
            </a:r>
            <a:r>
              <a:rPr lang="en-US" altLang="ko-KR" dirty="0" err="1"/>
              <a:t>component.setFocusable</a:t>
            </a:r>
            <a:r>
              <a:rPr lang="en-US" altLang="ko-KR" dirty="0"/>
              <a:t>(true);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5229563"/>
            <a:ext cx="648072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400" dirty="0" err="1"/>
              <a:t>component.setFocusable</a:t>
            </a:r>
            <a:r>
              <a:rPr lang="en-US" altLang="ko-KR" sz="1400" dirty="0"/>
              <a:t>(true); // component</a:t>
            </a:r>
            <a:r>
              <a:rPr lang="ko-KR" altLang="en-US" sz="1400" dirty="0"/>
              <a:t>가 포커스를 받을 수 있도록 설정</a:t>
            </a:r>
            <a:endParaRPr lang="en-US" altLang="ko-KR" sz="1400" dirty="0"/>
          </a:p>
          <a:p>
            <a:pPr marL="0" lvl="2" defTabSz="180000"/>
            <a:r>
              <a:rPr lang="en-US" altLang="ko-KR" sz="1400" dirty="0" err="1"/>
              <a:t>component.requestFocus</a:t>
            </a:r>
            <a:r>
              <a:rPr lang="en-US" altLang="ko-KR" sz="1400" dirty="0"/>
              <a:t>(); // </a:t>
            </a:r>
            <a:r>
              <a:rPr lang="en-US" altLang="ko-KR" sz="1400" dirty="0" err="1"/>
              <a:t>componen</a:t>
            </a:r>
            <a:r>
              <a:rPr lang="ko-KR" altLang="en-US" sz="1400" dirty="0"/>
              <a:t>에 포커스 강제 지정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08481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컴포넌트에 포커스 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스윙 프레임이 만들어질 포커스를 주고자 하는 경우</a:t>
            </a:r>
            <a:endParaRPr lang="en-US" altLang="ko-KR" dirty="0"/>
          </a:p>
          <a:p>
            <a:pPr lvl="1"/>
            <a:r>
              <a:rPr lang="en-US" altLang="ko-KR" dirty="0" err="1"/>
              <a:t>JFrame</a:t>
            </a:r>
            <a:r>
              <a:rPr lang="ko-KR" altLang="en-US" dirty="0"/>
              <a:t>의 </a:t>
            </a:r>
            <a:r>
              <a:rPr lang="en-US" altLang="ko-KR" dirty="0" err="1"/>
              <a:t>setVisible</a:t>
            </a:r>
            <a:r>
              <a:rPr lang="en-US" altLang="ko-KR" dirty="0"/>
              <a:t>(true) </a:t>
            </a:r>
            <a:r>
              <a:rPr lang="ko-KR" altLang="en-US" dirty="0"/>
              <a:t>이후에  포커스를 주어야 함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마우스로 컴포넌트를 클릭할 때 포커스 지정하는 방법</a:t>
            </a:r>
            <a:endParaRPr lang="en-US" altLang="ko-KR" dirty="0"/>
          </a:p>
          <a:p>
            <a:pPr lvl="1"/>
            <a:r>
              <a:rPr lang="ko-KR" altLang="en-US" dirty="0"/>
              <a:t>언제든지 필요할 때 포커스 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2453145"/>
            <a:ext cx="568863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setVisible</a:t>
            </a:r>
            <a:r>
              <a:rPr lang="en-US" altLang="ko-KR" sz="1400" dirty="0"/>
              <a:t>(true); // </a:t>
            </a:r>
            <a:r>
              <a:rPr lang="ko-KR" altLang="en-US" sz="1400" dirty="0"/>
              <a:t>스윙 프레임 출력</a:t>
            </a:r>
          </a:p>
          <a:p>
            <a:pPr defTabSz="180000"/>
            <a:r>
              <a:rPr lang="en-US" altLang="ko-KR" sz="1400" dirty="0" err="1"/>
              <a:t>component.setFocusable</a:t>
            </a:r>
            <a:r>
              <a:rPr lang="en-US" altLang="ko-KR" sz="1400" dirty="0"/>
              <a:t>(true);</a:t>
            </a:r>
          </a:p>
          <a:p>
            <a:pPr defTabSz="180000"/>
            <a:r>
              <a:rPr lang="en-US" altLang="ko-KR" sz="1400" dirty="0" err="1"/>
              <a:t>component.requestFocus</a:t>
            </a:r>
            <a:r>
              <a:rPr lang="en-US" altLang="ko-KR" sz="1400" dirty="0"/>
              <a:t>();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4365104"/>
            <a:ext cx="568863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component.addMouseListener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MouseAdapter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mouseClicked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	Component c = (Component)</a:t>
            </a:r>
            <a:r>
              <a:rPr lang="en-US" altLang="ko-KR" sz="1400" dirty="0" err="1"/>
              <a:t>e.getSource</a:t>
            </a:r>
            <a:r>
              <a:rPr lang="en-US" altLang="ko-KR" sz="1400" dirty="0"/>
              <a:t>(); // </a:t>
            </a:r>
            <a:r>
              <a:rPr lang="ko-KR" altLang="en-US" sz="1400" dirty="0"/>
              <a:t>클릭된 컴포넌트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c.setFocusable</a:t>
            </a:r>
            <a:r>
              <a:rPr lang="en-US" altLang="ko-KR" sz="1400" dirty="0"/>
              <a:t>(true);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c.requestFocus</a:t>
            </a:r>
            <a:r>
              <a:rPr lang="en-US" altLang="ko-KR" sz="1400" dirty="0"/>
              <a:t>(); 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}); // </a:t>
            </a:r>
            <a:r>
              <a:rPr lang="ko-KR" altLang="en-US" sz="1400" dirty="0"/>
              <a:t>예제 </a:t>
            </a:r>
            <a:r>
              <a:rPr lang="en-US" altLang="ko-KR" sz="1400" dirty="0"/>
              <a:t>10-8</a:t>
            </a:r>
            <a:r>
              <a:rPr lang="ko-KR" altLang="en-US" sz="1400" dirty="0"/>
              <a:t>에서 활용하였음</a:t>
            </a:r>
          </a:p>
        </p:txBody>
      </p:sp>
    </p:spTree>
    <p:extLst>
      <p:ext uri="{BB962C8B-B14F-4D97-AF65-F5344CB8AC3E}">
        <p14:creationId xmlns:p14="http://schemas.microsoft.com/office/powerpoint/2010/main" val="243836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071679"/>
            <a:ext cx="261515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KeyListener</a:t>
            </a:r>
            <a:r>
              <a:rPr lang="ko-KR" altLang="en-US"/>
              <a:t>의 메소드와 키</a:t>
            </a:r>
          </a:p>
        </p:txBody>
      </p:sp>
      <p:sp>
        <p:nvSpPr>
          <p:cNvPr id="21" name="내용 개체 틀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KeyListener</a:t>
            </a:r>
            <a:r>
              <a:rPr lang="ko-KR" altLang="en-US" dirty="0"/>
              <a:t>의 </a:t>
            </a:r>
            <a:r>
              <a:rPr lang="en-US" altLang="ko-KR" dirty="0"/>
              <a:t>3 </a:t>
            </a:r>
            <a:r>
              <a:rPr lang="ko-KR" altLang="en-US" dirty="0"/>
              <a:t>개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컴포넌트에 키 이벤트 </a:t>
            </a:r>
            <a:r>
              <a:rPr lang="ko-KR" altLang="en-US" dirty="0" err="1"/>
              <a:t>리스너</a:t>
            </a:r>
            <a:r>
              <a:rPr lang="ko-KR" altLang="en-US" dirty="0"/>
              <a:t> 등록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15616" y="2088705"/>
            <a:ext cx="1027492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/>
              <a:t>컴포넌트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8104" y="330278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키를</a:t>
            </a:r>
            <a:r>
              <a:rPr lang="en-US" altLang="ko-KR" sz="1000" dirty="0"/>
              <a:t> </a:t>
            </a:r>
            <a:r>
              <a:rPr lang="ko-KR" altLang="en-US" sz="1000" dirty="0"/>
              <a:t>누르는 순간</a:t>
            </a:r>
            <a:endParaRPr lang="en-US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857752" y="2071678"/>
            <a:ext cx="300039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void </a:t>
            </a:r>
            <a:r>
              <a:rPr lang="en-US" altLang="ko-KR" sz="1400" b="1" dirty="0" err="1"/>
              <a:t>keyPressed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KeyEvent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/>
              <a:t>이벤트 처리 루틴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void </a:t>
            </a:r>
            <a:r>
              <a:rPr lang="en-US" altLang="ko-KR" sz="1400" b="1" dirty="0" err="1"/>
              <a:t>keyReleased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KeyEvent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/>
              <a:t>이벤트 처리 루틴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void </a:t>
            </a:r>
            <a:r>
              <a:rPr lang="en-US" altLang="ko-KR" sz="1400" b="1" dirty="0" err="1"/>
              <a:t>keyTyped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KeyEvent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/>
              <a:t>이벤트 처리 루틴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3643306" y="2285993"/>
            <a:ext cx="1285883" cy="1000132"/>
          </a:xfrm>
          <a:custGeom>
            <a:avLst/>
            <a:gdLst>
              <a:gd name="connsiteX0" fmla="*/ 0 w 1847461"/>
              <a:gd name="connsiteY0" fmla="*/ 737118 h 738674"/>
              <a:gd name="connsiteX1" fmla="*/ 363894 w 1847461"/>
              <a:gd name="connsiteY1" fmla="*/ 681135 h 738674"/>
              <a:gd name="connsiteX2" fmla="*/ 765110 w 1847461"/>
              <a:gd name="connsiteY2" fmla="*/ 391886 h 738674"/>
              <a:gd name="connsiteX3" fmla="*/ 1156996 w 1847461"/>
              <a:gd name="connsiteY3" fmla="*/ 93306 h 738674"/>
              <a:gd name="connsiteX4" fmla="*/ 1847461 w 1847461"/>
              <a:gd name="connsiteY4" fmla="*/ 0 h 73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461" h="738674">
                <a:moveTo>
                  <a:pt x="0" y="737118"/>
                </a:moveTo>
                <a:cubicBezTo>
                  <a:pt x="118188" y="737896"/>
                  <a:pt x="236376" y="738674"/>
                  <a:pt x="363894" y="681135"/>
                </a:cubicBezTo>
                <a:cubicBezTo>
                  <a:pt x="491412" y="623596"/>
                  <a:pt x="632926" y="489857"/>
                  <a:pt x="765110" y="391886"/>
                </a:cubicBezTo>
                <a:cubicBezTo>
                  <a:pt x="897294" y="293915"/>
                  <a:pt x="976604" y="158620"/>
                  <a:pt x="1156996" y="93306"/>
                </a:cubicBezTo>
                <a:cubicBezTo>
                  <a:pt x="1337388" y="27992"/>
                  <a:pt x="1592424" y="13996"/>
                  <a:pt x="1847461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98104" y="365997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누른 키를 떼는 순간</a:t>
            </a:r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342713" y="4001855"/>
            <a:ext cx="127470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누른 키를 떼는 순간</a:t>
            </a:r>
            <a:r>
              <a:rPr lang="en-US" altLang="ko-KR" sz="900" dirty="0"/>
              <a:t>,</a:t>
            </a:r>
          </a:p>
          <a:p>
            <a:r>
              <a:rPr lang="en-US" altLang="ko-KR" sz="900" dirty="0"/>
              <a:t>Unicode </a:t>
            </a:r>
            <a:r>
              <a:rPr lang="ko-KR" altLang="en-US" sz="900" dirty="0"/>
              <a:t>키가 입력된</a:t>
            </a:r>
            <a:endParaRPr lang="en-US" altLang="ko-KR" sz="900" dirty="0"/>
          </a:p>
          <a:p>
            <a:r>
              <a:rPr lang="ko-KR" altLang="en-US" sz="900" dirty="0"/>
              <a:t>경우에만 </a:t>
            </a:r>
            <a:endParaRPr lang="en-US" altLang="ko-KR" sz="900" dirty="0"/>
          </a:p>
        </p:txBody>
      </p:sp>
      <p:sp>
        <p:nvSpPr>
          <p:cNvPr id="11" name="자유형 10"/>
          <p:cNvSpPr/>
          <p:nvPr/>
        </p:nvSpPr>
        <p:spPr>
          <a:xfrm flipV="1">
            <a:off x="3714744" y="4001855"/>
            <a:ext cx="1214446" cy="141525"/>
          </a:xfrm>
          <a:custGeom>
            <a:avLst/>
            <a:gdLst>
              <a:gd name="connsiteX0" fmla="*/ 0 w 1856792"/>
              <a:gd name="connsiteY0" fmla="*/ 1555 h 670250"/>
              <a:gd name="connsiteX1" fmla="*/ 326571 w 1856792"/>
              <a:gd name="connsiteY1" fmla="*/ 38878 h 670250"/>
              <a:gd name="connsiteX2" fmla="*/ 821094 w 1856792"/>
              <a:gd name="connsiteY2" fmla="*/ 234821 h 670250"/>
              <a:gd name="connsiteX3" fmla="*/ 1110343 w 1856792"/>
              <a:gd name="connsiteY3" fmla="*/ 496078 h 670250"/>
              <a:gd name="connsiteX4" fmla="*/ 1399592 w 1856792"/>
              <a:gd name="connsiteY4" fmla="*/ 645368 h 670250"/>
              <a:gd name="connsiteX5" fmla="*/ 1856792 w 1856792"/>
              <a:gd name="connsiteY5" fmla="*/ 645368 h 6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6792" h="670250">
                <a:moveTo>
                  <a:pt x="0" y="1555"/>
                </a:moveTo>
                <a:cubicBezTo>
                  <a:pt x="94861" y="777"/>
                  <a:pt x="189722" y="0"/>
                  <a:pt x="326571" y="38878"/>
                </a:cubicBezTo>
                <a:cubicBezTo>
                  <a:pt x="463420" y="77756"/>
                  <a:pt x="690465" y="158621"/>
                  <a:pt x="821094" y="234821"/>
                </a:cubicBezTo>
                <a:cubicBezTo>
                  <a:pt x="951723" y="311021"/>
                  <a:pt x="1013927" y="427654"/>
                  <a:pt x="1110343" y="496078"/>
                </a:cubicBezTo>
                <a:cubicBezTo>
                  <a:pt x="1206759" y="564503"/>
                  <a:pt x="1275184" y="620486"/>
                  <a:pt x="1399592" y="645368"/>
                </a:cubicBezTo>
                <a:cubicBezTo>
                  <a:pt x="1524000" y="670250"/>
                  <a:pt x="1690396" y="657809"/>
                  <a:pt x="1856792" y="64536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714744" y="3101458"/>
            <a:ext cx="1214446" cy="756171"/>
          </a:xfrm>
          <a:custGeom>
            <a:avLst/>
            <a:gdLst>
              <a:gd name="connsiteX0" fmla="*/ 0 w 2416629"/>
              <a:gd name="connsiteY0" fmla="*/ 390331 h 390331"/>
              <a:gd name="connsiteX1" fmla="*/ 457200 w 2416629"/>
              <a:gd name="connsiteY1" fmla="*/ 353009 h 390331"/>
              <a:gd name="connsiteX2" fmla="*/ 1063690 w 2416629"/>
              <a:gd name="connsiteY2" fmla="*/ 259702 h 390331"/>
              <a:gd name="connsiteX3" fmla="*/ 1632857 w 2416629"/>
              <a:gd name="connsiteY3" fmla="*/ 110413 h 390331"/>
              <a:gd name="connsiteX4" fmla="*/ 2146041 w 2416629"/>
              <a:gd name="connsiteY4" fmla="*/ 17106 h 390331"/>
              <a:gd name="connsiteX5" fmla="*/ 2416629 w 2416629"/>
              <a:gd name="connsiteY5" fmla="*/ 7776 h 39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629" h="390331">
                <a:moveTo>
                  <a:pt x="0" y="390331"/>
                </a:moveTo>
                <a:cubicBezTo>
                  <a:pt x="139959" y="382555"/>
                  <a:pt x="279918" y="374780"/>
                  <a:pt x="457200" y="353009"/>
                </a:cubicBezTo>
                <a:cubicBezTo>
                  <a:pt x="634482" y="331238"/>
                  <a:pt x="867747" y="300135"/>
                  <a:pt x="1063690" y="259702"/>
                </a:cubicBezTo>
                <a:cubicBezTo>
                  <a:pt x="1259633" y="219269"/>
                  <a:pt x="1452465" y="150846"/>
                  <a:pt x="1632857" y="110413"/>
                </a:cubicBezTo>
                <a:cubicBezTo>
                  <a:pt x="1813249" y="69980"/>
                  <a:pt x="2015412" y="34212"/>
                  <a:pt x="2146041" y="17106"/>
                </a:cubicBezTo>
                <a:cubicBezTo>
                  <a:pt x="2276670" y="0"/>
                  <a:pt x="2346649" y="3888"/>
                  <a:pt x="2416629" y="777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96429" y="1763901"/>
            <a:ext cx="2953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컴포넌트의 키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리스너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KeyListener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454260" y="291679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/>
              </a:rPr>
              <a:t>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429124" y="200024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/>
              </a:rPr>
              <a:t>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467902" y="374440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/>
              </a:rPr>
              <a:t>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15616" y="4725144"/>
            <a:ext cx="544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KeyListener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의 메소드가 실행되는 순서 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292080" y="472514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sym typeface="Wingdings"/>
              </a:rPr>
              <a:t>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49270" y="472514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sym typeface="Wingdings"/>
              </a:rPr>
              <a:t>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60" y="47251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sym typeface="Wingdings"/>
              </a:rPr>
              <a:t>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8728" y="6100746"/>
            <a:ext cx="513213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component.</a:t>
            </a:r>
            <a:r>
              <a:rPr lang="en-US" altLang="ko-KR" sz="1600" b="1" dirty="0" err="1"/>
              <a:t>addKeyListener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myKeyListener</a:t>
            </a:r>
            <a:r>
              <a:rPr lang="en-US" altLang="ko-KR" sz="1600" dirty="0"/>
              <a:t>);</a:t>
            </a:r>
            <a:endParaRPr lang="ko-KR" altLang="en-US" sz="1600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01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키는 </a:t>
            </a:r>
            <a:r>
              <a:rPr lang="en-US" altLang="ko-KR"/>
              <a:t>2</a:t>
            </a:r>
            <a:r>
              <a:rPr lang="ko-KR" altLang="en-US"/>
              <a:t>가지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유니코드 키</a:t>
            </a:r>
            <a:endParaRPr lang="en-US" altLang="ko-KR" dirty="0"/>
          </a:p>
          <a:p>
            <a:pPr lvl="1"/>
            <a:r>
              <a:rPr lang="ko-KR" altLang="en-US" dirty="0"/>
              <a:t>유니코드는 전 세계의 </a:t>
            </a:r>
            <a:r>
              <a:rPr lang="ko-KR" altLang="en-US" b="1" dirty="0"/>
              <a:t>문자</a:t>
            </a:r>
            <a:r>
              <a:rPr lang="ko-KR" altLang="en-US" dirty="0"/>
              <a:t>에 대한 코드 체계</a:t>
            </a:r>
            <a:endParaRPr lang="en-US" altLang="ko-KR" dirty="0"/>
          </a:p>
          <a:p>
            <a:pPr lvl="1"/>
            <a:r>
              <a:rPr lang="ko-KR" altLang="en-US" dirty="0"/>
              <a:t>문자들에 대해서만 유니 코드 값 정의</a:t>
            </a:r>
            <a:endParaRPr lang="en-US" altLang="ko-KR" dirty="0"/>
          </a:p>
          <a:p>
            <a:pPr lvl="2"/>
            <a:r>
              <a:rPr lang="en-US" altLang="ko-KR" dirty="0"/>
              <a:t>A~Z, </a:t>
            </a:r>
            <a:r>
              <a:rPr lang="en-US" altLang="ko-KR" dirty="0" err="1"/>
              <a:t>a~z</a:t>
            </a:r>
            <a:r>
              <a:rPr lang="en-US" altLang="ko-KR" dirty="0"/>
              <a:t>, 0~9, !, @, &amp;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유니코드 키가 눌러진 경우 이벤트 호출 순서</a:t>
            </a:r>
            <a:endParaRPr lang="en-US" altLang="ko-KR" dirty="0"/>
          </a:p>
          <a:p>
            <a:pPr lvl="2"/>
            <a:r>
              <a:rPr lang="en-US" altLang="ko-KR" dirty="0" err="1"/>
              <a:t>keyPressed</a:t>
            </a:r>
            <a:r>
              <a:rPr lang="en-US" altLang="ko-KR" dirty="0"/>
              <a:t>(), </a:t>
            </a:r>
            <a:r>
              <a:rPr lang="en-US" altLang="ko-KR" dirty="0" err="1"/>
              <a:t>keyTyped</a:t>
            </a:r>
            <a:r>
              <a:rPr lang="en-US" altLang="ko-KR" dirty="0"/>
              <a:t>(), </a:t>
            </a:r>
            <a:r>
              <a:rPr lang="en-US" altLang="ko-KR" dirty="0" err="1"/>
              <a:t>keyReleased</a:t>
            </a:r>
            <a:r>
              <a:rPr lang="en-US" altLang="ko-KR" dirty="0"/>
              <a:t>() </a:t>
            </a:r>
            <a:r>
              <a:rPr lang="ko-KR" altLang="en-US" dirty="0"/>
              <a:t>순으로 호출</a:t>
            </a:r>
          </a:p>
          <a:p>
            <a:pPr lvl="3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유니코드가 아닌 키</a:t>
            </a:r>
            <a:endParaRPr lang="en-US" altLang="ko-KR" dirty="0"/>
          </a:p>
          <a:p>
            <a:pPr lvl="1"/>
            <a:r>
              <a:rPr lang="ko-KR" altLang="en-US" dirty="0"/>
              <a:t>문자 키가 아닌 다음 키들</a:t>
            </a:r>
            <a:r>
              <a:rPr lang="en-US" altLang="ko-KR" dirty="0"/>
              <a:t>(</a:t>
            </a:r>
            <a:r>
              <a:rPr lang="ko-KR" altLang="en-US" dirty="0"/>
              <a:t>제어 키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&lt;Function&gt;, &lt;Home&gt;, &lt;Up&gt;, &lt;Delete&gt;, &lt;Control&gt;, &lt;Shift&gt;, &lt;Alt&gt;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/>
            <a:r>
              <a:rPr lang="ko-KR" altLang="en-US" dirty="0"/>
              <a:t>정의된 유니코드 값 없음</a:t>
            </a:r>
            <a:endParaRPr lang="en-US" altLang="ko-KR" dirty="0"/>
          </a:p>
          <a:p>
            <a:pPr lvl="1"/>
            <a:r>
              <a:rPr lang="ko-KR" altLang="en-US" dirty="0"/>
              <a:t>키마다 </a:t>
            </a:r>
            <a:r>
              <a:rPr lang="ko-KR" altLang="en-US" b="1" dirty="0"/>
              <a:t>키 코드 값</a:t>
            </a:r>
            <a:r>
              <a:rPr lang="en-US" altLang="ko-KR" b="1" dirty="0"/>
              <a:t>(</a:t>
            </a:r>
            <a:r>
              <a:rPr lang="ko-KR" altLang="en-US" b="1" dirty="0"/>
              <a:t>가상 키 코드 값</a:t>
            </a:r>
            <a:r>
              <a:rPr lang="en-US" altLang="ko-KR" b="1" dirty="0"/>
              <a:t>)</a:t>
            </a:r>
            <a:r>
              <a:rPr lang="ko-KR" altLang="en-US" dirty="0"/>
              <a:t>이 정의되어 있음</a:t>
            </a:r>
            <a:endParaRPr lang="en-US" altLang="ko-KR" dirty="0"/>
          </a:p>
          <a:p>
            <a:pPr lvl="1"/>
            <a:r>
              <a:rPr lang="ko-KR" altLang="en-US" dirty="0"/>
              <a:t>유니코드 키가 아닌 경우 키 이벤트 호출 순서</a:t>
            </a:r>
            <a:endParaRPr lang="en-US" altLang="ko-KR" dirty="0"/>
          </a:p>
          <a:p>
            <a:pPr lvl="2"/>
            <a:r>
              <a:rPr lang="en-US" altLang="ko-KR" dirty="0" err="1"/>
              <a:t>keyPressed</a:t>
            </a:r>
            <a:r>
              <a:rPr lang="en-US" altLang="ko-KR" dirty="0"/>
              <a:t>(), </a:t>
            </a:r>
            <a:r>
              <a:rPr lang="en-US" altLang="ko-KR" dirty="0" err="1"/>
              <a:t>keyReleased</a:t>
            </a:r>
            <a:r>
              <a:rPr lang="en-US" altLang="ko-KR" dirty="0"/>
              <a:t>() </a:t>
            </a:r>
            <a:r>
              <a:rPr lang="ko-KR" altLang="en-US" dirty="0"/>
              <a:t>만 호출됨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가상 키</a:t>
            </a:r>
            <a:endParaRPr lang="en-US" altLang="ko-KR" dirty="0"/>
          </a:p>
          <a:p>
            <a:pPr lvl="1"/>
            <a:r>
              <a:rPr lang="ko-KR" altLang="en-US" dirty="0"/>
              <a:t>유니코드 키든 아니든 모든 키에 자바의 가상 키 코드가 정의되어 있음</a:t>
            </a:r>
            <a:endParaRPr lang="en-US" altLang="ko-KR" dirty="0"/>
          </a:p>
          <a:p>
            <a:pPr lvl="2"/>
            <a:r>
              <a:rPr lang="ko-KR" altLang="en-US" dirty="0"/>
              <a:t>가상 키 값으로 어떤 키인지 비교 판단 가능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38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키</a:t>
            </a:r>
            <a:r>
              <a:rPr lang="en-US" altLang="ko-KR" dirty="0"/>
              <a:t>(Virtual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가상 키 코드는 </a:t>
            </a:r>
            <a:r>
              <a:rPr lang="en-US" altLang="ko-KR" dirty="0" err="1"/>
              <a:t>KeyEvent</a:t>
            </a:r>
            <a:r>
              <a:rPr lang="en-US" altLang="ko-KR" dirty="0"/>
              <a:t> </a:t>
            </a:r>
            <a:r>
              <a:rPr lang="ko-KR" altLang="en-US" dirty="0"/>
              <a:t>클래스에 상수로 선언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15" y="2060848"/>
            <a:ext cx="779306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93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입력된 키 판별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키가 입력되면 키 정보를 가진 이벤트 객체 생성  </a:t>
            </a:r>
            <a:r>
              <a:rPr lang="en-US" altLang="ko-KR" dirty="0"/>
              <a:t>: </a:t>
            </a:r>
            <a:r>
              <a:rPr lang="en-US" altLang="ko-KR" dirty="0" err="1"/>
              <a:t>KeyEvent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en-US" altLang="ko-KR" dirty="0" err="1"/>
              <a:t>KeyEvent</a:t>
            </a:r>
            <a:r>
              <a:rPr lang="en-US" altLang="ko-KR" dirty="0"/>
              <a:t> </a:t>
            </a:r>
            <a:r>
              <a:rPr lang="ko-KR" altLang="en-US" dirty="0"/>
              <a:t>객체가 </a:t>
            </a:r>
            <a:r>
              <a:rPr lang="ko-KR" altLang="en-US" dirty="0" err="1"/>
              <a:t>리스너에</a:t>
            </a:r>
            <a:r>
              <a:rPr lang="ko-KR" altLang="en-US" dirty="0"/>
              <a:t> 전달됨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키의 </a:t>
            </a:r>
            <a:r>
              <a:rPr lang="ko-KR" altLang="en-US" b="1" dirty="0"/>
              <a:t>문자 코드</a:t>
            </a:r>
            <a:r>
              <a:rPr lang="en-US" altLang="ko-KR" dirty="0"/>
              <a:t>(</a:t>
            </a:r>
            <a:r>
              <a:rPr lang="ko-KR" altLang="en-US" dirty="0"/>
              <a:t>유니코드</a:t>
            </a:r>
            <a:r>
              <a:rPr lang="en-US" altLang="ko-KR" dirty="0"/>
              <a:t>)</a:t>
            </a:r>
            <a:r>
              <a:rPr lang="ko-KR" altLang="en-US" dirty="0"/>
              <a:t> 알아내기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KeyEvent.getKeyChar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altLang="ko-KR" dirty="0"/>
          </a:p>
          <a:p>
            <a:pPr lvl="1"/>
            <a:r>
              <a:rPr lang="ko-KR" altLang="en-US" dirty="0"/>
              <a:t>눌러진</a:t>
            </a:r>
            <a:r>
              <a:rPr lang="en-US" altLang="ko-KR" dirty="0"/>
              <a:t> </a:t>
            </a:r>
            <a:r>
              <a:rPr lang="ko-KR" altLang="en-US" dirty="0"/>
              <a:t>키에 해당하는 문자 코드</a:t>
            </a:r>
            <a:r>
              <a:rPr lang="en-US" altLang="ko-KR" dirty="0"/>
              <a:t>(</a:t>
            </a:r>
            <a:r>
              <a:rPr lang="ko-KR" altLang="en-US" dirty="0"/>
              <a:t>유니코드</a:t>
            </a:r>
            <a:r>
              <a:rPr lang="en-US" altLang="ko-KR" dirty="0"/>
              <a:t>)</a:t>
            </a:r>
            <a:r>
              <a:rPr lang="ko-KR" altLang="en-US" dirty="0"/>
              <a:t> 리턴</a:t>
            </a:r>
            <a:endParaRPr lang="en-US" altLang="ko-KR" dirty="0"/>
          </a:p>
          <a:p>
            <a:pPr lvl="1"/>
            <a:r>
              <a:rPr lang="ko-KR" altLang="en-US" dirty="0"/>
              <a:t>눌러진 키가 문자 키인 경우에만 작동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입력된 키의 </a:t>
            </a:r>
            <a:r>
              <a:rPr lang="ko-KR" altLang="en-US" b="1" dirty="0"/>
              <a:t>가상 키 </a:t>
            </a:r>
            <a:r>
              <a:rPr lang="ko-KR" altLang="en-US" dirty="0"/>
              <a:t>값 알아내기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KeyEvent.getKeyCode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altLang="ko-KR" dirty="0"/>
          </a:p>
          <a:p>
            <a:pPr lvl="1"/>
            <a:r>
              <a:rPr lang="ko-KR" altLang="en-US" dirty="0"/>
              <a:t>모든 키에 대해 작동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ko-KR" altLang="en-US" dirty="0"/>
              <a:t>입력된 키를 판별하기 위해 가상키</a:t>
            </a:r>
            <a:r>
              <a:rPr lang="en-US" altLang="ko-KR" dirty="0"/>
              <a:t>(Virtual Key) </a:t>
            </a:r>
            <a:r>
              <a:rPr lang="ko-KR" altLang="en-US" dirty="0"/>
              <a:t>값과 비교</a:t>
            </a:r>
            <a:endParaRPr lang="en-US" altLang="ko-KR" dirty="0"/>
          </a:p>
          <a:p>
            <a:pPr lvl="2"/>
            <a:r>
              <a:rPr lang="ko-KR" altLang="en-US" dirty="0"/>
              <a:t>가상 키 값은 </a:t>
            </a:r>
            <a:r>
              <a:rPr lang="en-US" altLang="ko-KR" dirty="0" err="1"/>
              <a:t>KeyEvent</a:t>
            </a:r>
            <a:r>
              <a:rPr lang="en-US" altLang="ko-KR" dirty="0"/>
              <a:t> </a:t>
            </a:r>
            <a:r>
              <a:rPr lang="ko-KR" altLang="en-US" dirty="0"/>
              <a:t>클래스의 상수로 정의됨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b="1" dirty="0"/>
              <a:t>키 이름 </a:t>
            </a:r>
            <a:r>
              <a:rPr lang="ko-KR" altLang="en-US" dirty="0"/>
              <a:t>문자열 리턴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String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KeyEvent.getKeyText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keyCode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altLang="ko-KR" dirty="0"/>
              <a:t>Static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매개변수 </a:t>
            </a:r>
            <a:r>
              <a:rPr lang="en-US" altLang="ko-KR" dirty="0" err="1"/>
              <a:t>keyCode</a:t>
            </a:r>
            <a:r>
              <a:rPr lang="ko-KR" altLang="en-US" dirty="0"/>
              <a:t>의 코드 값</a:t>
            </a:r>
            <a:r>
              <a:rPr lang="en-US" altLang="ko-KR" dirty="0"/>
              <a:t>(</a:t>
            </a:r>
            <a:r>
              <a:rPr lang="ko-KR" altLang="en-US" dirty="0"/>
              <a:t>가상 키</a:t>
            </a:r>
            <a:r>
              <a:rPr lang="en-US" altLang="ko-KR" dirty="0"/>
              <a:t>)</a:t>
            </a:r>
            <a:r>
              <a:rPr lang="ko-KR" altLang="en-US" dirty="0"/>
              <a:t>에 해당하는 키의 이름 문자열 리턴</a:t>
            </a:r>
            <a:endParaRPr lang="en-US" altLang="ko-KR" dirty="0"/>
          </a:p>
          <a:p>
            <a:pPr lvl="2"/>
            <a:r>
              <a:rPr lang="en-US" altLang="ko-KR" dirty="0"/>
              <a:t>F1 </a:t>
            </a:r>
            <a:r>
              <a:rPr lang="ko-KR" altLang="en-US" dirty="0"/>
              <a:t>키의 경우 </a:t>
            </a:r>
            <a:r>
              <a:rPr lang="en-US" altLang="ko-KR" dirty="0"/>
              <a:t>"F1", Shift </a:t>
            </a:r>
            <a:r>
              <a:rPr lang="ko-KR" altLang="en-US" dirty="0"/>
              <a:t>키의 경우 </a:t>
            </a:r>
            <a:r>
              <a:rPr lang="en-US" altLang="ko-KR" dirty="0"/>
              <a:t>"SHIFT" </a:t>
            </a:r>
            <a:r>
              <a:rPr lang="ko-KR" altLang="en-US" dirty="0"/>
              <a:t>등의 문자열 리턴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5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939336" cy="990600"/>
          </a:xfrm>
        </p:spPr>
        <p:txBody>
          <a:bodyPr>
            <a:normAutofit/>
          </a:bodyPr>
          <a:lstStyle/>
          <a:p>
            <a:r>
              <a:rPr lang="en-US" altLang="ko-KR" dirty="0"/>
              <a:t>Review: </a:t>
            </a:r>
            <a:r>
              <a:rPr lang="ko-KR" altLang="en-US" dirty="0"/>
              <a:t>자바의 이벤트 기반 </a:t>
            </a:r>
            <a:r>
              <a:rPr lang="en-US" altLang="ko-KR" dirty="0"/>
              <a:t>GUI </a:t>
            </a:r>
            <a:r>
              <a:rPr lang="ko-KR" altLang="en-US" dirty="0"/>
              <a:t>구성</a:t>
            </a:r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2776"/>
            <a:ext cx="7560840" cy="500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56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KeyEvent</a:t>
            </a:r>
            <a:r>
              <a:rPr lang="ko-KR" altLang="en-US" dirty="0"/>
              <a:t>의 </a:t>
            </a:r>
            <a:r>
              <a:rPr lang="en-US" altLang="ko-KR" dirty="0" err="1"/>
              <a:t>getKeyChar</a:t>
            </a:r>
            <a:r>
              <a:rPr lang="en-US" altLang="ko-KR" dirty="0"/>
              <a:t>()</a:t>
            </a:r>
            <a:r>
              <a:rPr lang="ko-KR" altLang="en-US" dirty="0"/>
              <a:t>과 </a:t>
            </a:r>
            <a:r>
              <a:rPr lang="en-US" altLang="ko-KR" dirty="0" err="1"/>
              <a:t>getKeyCode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6" name="슬라이드 번호 개체 틀 4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572128" cy="437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7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10-6 : </a:t>
            </a:r>
            <a:r>
              <a:rPr lang="ko-KR" altLang="en-US" dirty="0"/>
              <a:t>다양한 </a:t>
            </a:r>
            <a:r>
              <a:rPr lang="en-US" altLang="ko-KR" dirty="0" err="1"/>
              <a:t>KeyEvent</a:t>
            </a:r>
            <a:r>
              <a:rPr lang="ko-KR" altLang="en-US" dirty="0"/>
              <a:t>와 </a:t>
            </a:r>
            <a:r>
              <a:rPr lang="en-US" altLang="ko-KR" dirty="0" err="1"/>
              <a:t>KeyListener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14852" y="1677744"/>
            <a:ext cx="4141124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KeyListenerEx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[] </a:t>
            </a:r>
            <a:r>
              <a:rPr lang="en-US" altLang="ko-KR" sz="1200" dirty="0" err="1"/>
              <a:t>keyMessage</a:t>
            </a:r>
            <a:r>
              <a:rPr lang="en-US" altLang="ko-KR" sz="1200" dirty="0"/>
              <a:t>; 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KeyListenerEx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keyListener</a:t>
            </a:r>
            <a:r>
              <a:rPr lang="en-US" altLang="ko-KR" sz="1200" dirty="0"/>
              <a:t> </a:t>
            </a:r>
            <a:r>
              <a:rPr lang="ko-KR" altLang="en-US" sz="1200" dirty="0"/>
              <a:t>예제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c.addKeyListener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());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keyMessage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[3];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keyMessage</a:t>
            </a:r>
            <a:r>
              <a:rPr lang="en-US" altLang="ko-KR" sz="1200" dirty="0"/>
              <a:t>[0]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 </a:t>
            </a:r>
            <a:r>
              <a:rPr lang="en-US" altLang="ko-KR" sz="1200" dirty="0" err="1"/>
              <a:t>getKeyCode</a:t>
            </a:r>
            <a:r>
              <a:rPr lang="en-US" altLang="ko-KR" sz="1200" dirty="0"/>
              <a:t>() 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keyMessage</a:t>
            </a:r>
            <a:r>
              <a:rPr lang="en-US" altLang="ko-KR" sz="1200" dirty="0"/>
              <a:t>[1]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 </a:t>
            </a:r>
            <a:r>
              <a:rPr lang="en-US" altLang="ko-KR" sz="1200" dirty="0" err="1"/>
              <a:t>getKeyChar</a:t>
            </a:r>
            <a:r>
              <a:rPr lang="en-US" altLang="ko-KR" sz="1200" dirty="0"/>
              <a:t>() 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keyMessage</a:t>
            </a:r>
            <a:r>
              <a:rPr lang="en-US" altLang="ko-KR" sz="1200" dirty="0"/>
              <a:t>[2]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 </a:t>
            </a:r>
            <a:r>
              <a:rPr lang="en-US" altLang="ko-KR" sz="1200" dirty="0" err="1"/>
              <a:t>getKeyText</a:t>
            </a:r>
            <a:r>
              <a:rPr lang="en-US" altLang="ko-KR" sz="1200" dirty="0"/>
              <a:t>() 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keyMessage.length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keyMessage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keyMessage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setOpaque</a:t>
            </a:r>
            <a:r>
              <a:rPr lang="en-US" altLang="ko-KR" sz="1200" b="1" dirty="0"/>
              <a:t>(true);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keyMessage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setBackground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Color.YELLOW</a:t>
            </a:r>
            <a:r>
              <a:rPr lang="en-US" altLang="ko-KR" sz="1200" dirty="0"/>
              <a:t>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}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572000" y="1709928"/>
            <a:ext cx="432048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(300,150);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c.setFocusable</a:t>
            </a:r>
            <a:r>
              <a:rPr lang="en-US" altLang="ko-KR" sz="1200" b="1" dirty="0"/>
              <a:t>(true);</a:t>
            </a:r>
          </a:p>
          <a:p>
            <a:pPr marL="0" lvl="2"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c.requestFocus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dirty="0"/>
              <a:t>	}</a:t>
            </a:r>
            <a:endParaRPr lang="ko-KR" altLang="en-US" sz="1200" dirty="0"/>
          </a:p>
          <a:p>
            <a:pPr marL="0" lvl="1" defTabSz="180000"/>
            <a:endParaRPr lang="en-US" altLang="ko-KR" sz="1200" dirty="0"/>
          </a:p>
          <a:p>
            <a:pPr marL="0" lvl="1" defTabSz="180000"/>
            <a:r>
              <a:rPr lang="en-US" altLang="ko-KR" sz="1200" b="1" dirty="0"/>
              <a:t>	class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KeyAdapter</a:t>
            </a:r>
            <a:r>
              <a:rPr lang="en-US" altLang="ko-KR" sz="1200" b="1" dirty="0"/>
              <a:t> {</a:t>
            </a:r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marL="0" lvl="3" defTabSz="180000"/>
            <a:r>
              <a:rPr lang="en-US" altLang="ko-KR" sz="1200" dirty="0">
                <a:solidFill>
                  <a:srgbClr val="FF0000"/>
                </a:solidFill>
              </a:rPr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keyCode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e.getKeyCode</a:t>
            </a:r>
            <a:r>
              <a:rPr lang="en-US" altLang="ko-KR" sz="1200" b="1" dirty="0"/>
              <a:t>();</a:t>
            </a:r>
          </a:p>
          <a:p>
            <a:pPr marL="0" lvl="3" defTabSz="180000"/>
            <a:r>
              <a:rPr lang="en-US" altLang="ko-KR" sz="1200" b="1" dirty="0"/>
              <a:t>			char </a:t>
            </a:r>
            <a:r>
              <a:rPr lang="en-US" altLang="ko-KR" sz="1200" b="1" dirty="0" err="1"/>
              <a:t>keyChar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e.getKeyChar</a:t>
            </a:r>
            <a:r>
              <a:rPr lang="en-US" altLang="ko-KR" sz="1200" b="1" dirty="0"/>
              <a:t>();</a:t>
            </a:r>
          </a:p>
          <a:p>
            <a:pPr marL="0" lvl="3" defTabSz="180000"/>
            <a:endParaRPr lang="en-US" altLang="ko-KR" sz="1200" b="1" dirty="0"/>
          </a:p>
          <a:p>
            <a:pPr marL="0" lvl="3" defTabSz="180000"/>
            <a:r>
              <a:rPr lang="en-US" altLang="ko-KR" sz="1200" dirty="0"/>
              <a:t>			</a:t>
            </a:r>
            <a:r>
              <a:rPr lang="en-US" altLang="ko-KR" sz="1200" dirty="0" err="1"/>
              <a:t>keyMessage</a:t>
            </a:r>
            <a:r>
              <a:rPr lang="en-US" altLang="ko-KR" sz="1200" dirty="0"/>
              <a:t>[0].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Integer.</a:t>
            </a:r>
            <a:r>
              <a:rPr lang="en-US" altLang="ko-KR" sz="1200" i="1" dirty="0" err="1"/>
              <a:t>toString</a:t>
            </a:r>
            <a:r>
              <a:rPr lang="en-US" altLang="ko-KR" sz="1200" i="1" dirty="0"/>
              <a:t>(</a:t>
            </a:r>
            <a:r>
              <a:rPr lang="en-US" altLang="ko-KR" sz="1200" i="1" dirty="0" err="1"/>
              <a:t>keyCode</a:t>
            </a:r>
            <a:r>
              <a:rPr lang="en-US" altLang="ko-KR" sz="1200" i="1" dirty="0"/>
              <a:t>));</a:t>
            </a:r>
          </a:p>
          <a:p>
            <a:pPr marL="0" lvl="3" defTabSz="180000"/>
            <a:r>
              <a:rPr lang="en-US" altLang="ko-KR" sz="1200" dirty="0"/>
              <a:t>			</a:t>
            </a:r>
            <a:r>
              <a:rPr lang="en-US" altLang="ko-KR" sz="1200" dirty="0" err="1"/>
              <a:t>keyMessage</a:t>
            </a:r>
            <a:r>
              <a:rPr lang="en-US" altLang="ko-KR" sz="1200" dirty="0"/>
              <a:t>[1].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Character.</a:t>
            </a:r>
            <a:r>
              <a:rPr lang="en-US" altLang="ko-KR" sz="1200" i="1" dirty="0" err="1"/>
              <a:t>toString</a:t>
            </a:r>
            <a:r>
              <a:rPr lang="en-US" altLang="ko-KR" sz="1200" i="1" dirty="0"/>
              <a:t>(</a:t>
            </a:r>
            <a:r>
              <a:rPr lang="en-US" altLang="ko-KR" sz="1200" i="1" dirty="0" err="1"/>
              <a:t>keyChar</a:t>
            </a:r>
            <a:r>
              <a:rPr lang="en-US" altLang="ko-KR" sz="1200" i="1" dirty="0"/>
              <a:t>));</a:t>
            </a:r>
          </a:p>
          <a:p>
            <a:pPr marL="0" lvl="3" defTabSz="180000"/>
            <a:r>
              <a:rPr lang="en-US" altLang="ko-KR" sz="1200" dirty="0"/>
              <a:t>			</a:t>
            </a:r>
            <a:r>
              <a:rPr lang="en-US" altLang="ko-KR" sz="1200" dirty="0" err="1"/>
              <a:t>keyMessage</a:t>
            </a:r>
            <a:r>
              <a:rPr lang="en-US" altLang="ko-KR" sz="1200" dirty="0"/>
              <a:t>[2].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e.</a:t>
            </a:r>
            <a:r>
              <a:rPr lang="en-US" altLang="ko-KR" sz="1200" b="1" i="1" dirty="0" err="1"/>
              <a:t>getKeyText</a:t>
            </a:r>
            <a:r>
              <a:rPr lang="en-US" altLang="ko-KR" sz="1200" b="1" i="1" dirty="0"/>
              <a:t>(</a:t>
            </a:r>
            <a:r>
              <a:rPr lang="en-US" altLang="ko-KR" sz="1200" b="1" i="1" dirty="0" err="1"/>
              <a:t>keyCode</a:t>
            </a:r>
            <a:r>
              <a:rPr lang="en-US" altLang="ko-KR" sz="1200" b="1" i="1" dirty="0"/>
              <a:t>)</a:t>
            </a:r>
            <a:r>
              <a:rPr lang="en-US" altLang="ko-KR" sz="1200" i="1" dirty="0"/>
              <a:t>);</a:t>
            </a:r>
          </a:p>
          <a:p>
            <a:pPr marL="0" lvl="2" defTabSz="180000"/>
            <a:r>
              <a:rPr lang="en-US" altLang="ko-KR" sz="1200" dirty="0"/>
              <a:t>		}	</a:t>
            </a:r>
          </a:p>
          <a:p>
            <a:pPr marL="0" lvl="1" defTabSz="180000"/>
            <a:r>
              <a:rPr lang="en-US" altLang="ko-KR" sz="1200" dirty="0"/>
              <a:t>	}</a:t>
            </a:r>
          </a:p>
          <a:p>
            <a:pPr marL="0" lvl="1" defTabSz="180000"/>
            <a:endParaRPr lang="ko-KR" altLang="en-US" sz="1200" dirty="0"/>
          </a:p>
          <a:p>
            <a:pPr marL="0" lvl="1"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new </a:t>
            </a:r>
            <a:r>
              <a:rPr lang="en-US" altLang="ko-KR" sz="1200" dirty="0" err="1"/>
              <a:t>KeyListenerEx</a:t>
            </a:r>
            <a:r>
              <a:rPr lang="en-US" altLang="ko-KR" sz="1200" dirty="0"/>
              <a:t>();</a:t>
            </a:r>
          </a:p>
          <a:p>
            <a:pPr marL="0" lvl="1"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 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929760" y="6214247"/>
            <a:ext cx="3643338" cy="510778"/>
          </a:xfrm>
          <a:prstGeom prst="wedgeRoundRectCallout">
            <a:avLst>
              <a:gd name="adj1" fmla="val -20833"/>
              <a:gd name="adj2" fmla="val 507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컴포넌트의 바탕색이 보이도록 하기 위해서는</a:t>
            </a:r>
            <a:endParaRPr lang="en-US" altLang="ko-KR" sz="1200" dirty="0"/>
          </a:p>
          <a:p>
            <a:r>
              <a:rPr lang="ko-KR" altLang="en-US" sz="1200" dirty="0"/>
              <a:t>컴포넌트가 불투명하기 지정될 필요 있음</a:t>
            </a:r>
          </a:p>
        </p:txBody>
      </p:sp>
      <p:sp>
        <p:nvSpPr>
          <p:cNvPr id="6" name="자유형 5"/>
          <p:cNvSpPr/>
          <p:nvPr/>
        </p:nvSpPr>
        <p:spPr>
          <a:xfrm flipV="1">
            <a:off x="3200290" y="6050840"/>
            <a:ext cx="1729470" cy="467326"/>
          </a:xfrm>
          <a:custGeom>
            <a:avLst/>
            <a:gdLst>
              <a:gd name="connsiteX0" fmla="*/ 1576874 w 1576874"/>
              <a:gd name="connsiteY0" fmla="*/ 0 h 373225"/>
              <a:gd name="connsiteX1" fmla="*/ 1166327 w 1576874"/>
              <a:gd name="connsiteY1" fmla="*/ 46653 h 373225"/>
              <a:gd name="connsiteX2" fmla="*/ 709127 w 1576874"/>
              <a:gd name="connsiteY2" fmla="*/ 195943 h 373225"/>
              <a:gd name="connsiteX3" fmla="*/ 475861 w 1576874"/>
              <a:gd name="connsiteY3" fmla="*/ 335902 h 373225"/>
              <a:gd name="connsiteX4" fmla="*/ 0 w 1576874"/>
              <a:gd name="connsiteY4" fmla="*/ 373225 h 37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6874" h="373225">
                <a:moveTo>
                  <a:pt x="1576874" y="0"/>
                </a:moveTo>
                <a:cubicBezTo>
                  <a:pt x="1443913" y="6998"/>
                  <a:pt x="1310952" y="13996"/>
                  <a:pt x="1166327" y="46653"/>
                </a:cubicBezTo>
                <a:cubicBezTo>
                  <a:pt x="1021703" y="79310"/>
                  <a:pt x="824205" y="147735"/>
                  <a:pt x="709127" y="195943"/>
                </a:cubicBezTo>
                <a:cubicBezTo>
                  <a:pt x="594049" y="244151"/>
                  <a:pt x="594049" y="306355"/>
                  <a:pt x="475861" y="335902"/>
                </a:cubicBezTo>
                <a:cubicBezTo>
                  <a:pt x="357673" y="365449"/>
                  <a:pt x="178836" y="369337"/>
                  <a:pt x="0" y="37322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72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84" y="4351154"/>
            <a:ext cx="3052236" cy="15261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16" y="4351154"/>
            <a:ext cx="3052236" cy="15261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10" name="자유형 9"/>
          <p:cNvSpPr/>
          <p:nvPr/>
        </p:nvSpPr>
        <p:spPr>
          <a:xfrm>
            <a:off x="1206230" y="4863830"/>
            <a:ext cx="972766" cy="1138136"/>
          </a:xfrm>
          <a:custGeom>
            <a:avLst/>
            <a:gdLst>
              <a:gd name="connsiteX0" fmla="*/ 0 w 972766"/>
              <a:gd name="connsiteY0" fmla="*/ 1138136 h 1138136"/>
              <a:gd name="connsiteX1" fmla="*/ 428017 w 972766"/>
              <a:gd name="connsiteY1" fmla="*/ 1099225 h 1138136"/>
              <a:gd name="connsiteX2" fmla="*/ 856034 w 972766"/>
              <a:gd name="connsiteY2" fmla="*/ 749030 h 1138136"/>
              <a:gd name="connsiteX3" fmla="*/ 972766 w 972766"/>
              <a:gd name="connsiteY3" fmla="*/ 0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766" h="1138136">
                <a:moveTo>
                  <a:pt x="0" y="1138136"/>
                </a:moveTo>
                <a:lnTo>
                  <a:pt x="428017" y="1099225"/>
                </a:lnTo>
                <a:cubicBezTo>
                  <a:pt x="570689" y="1034374"/>
                  <a:pt x="765243" y="932234"/>
                  <a:pt x="856034" y="749030"/>
                </a:cubicBezTo>
                <a:cubicBezTo>
                  <a:pt x="946825" y="565826"/>
                  <a:pt x="959795" y="282913"/>
                  <a:pt x="97276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642910" y="6000768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키 </a:t>
            </a:r>
            <a:r>
              <a:rPr lang="en-US" altLang="ko-KR" sz="1200" dirty="0"/>
              <a:t>9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키코드</a:t>
            </a:r>
            <a:endParaRPr lang="ko-KR" altLang="en-US" sz="1200" dirty="0"/>
          </a:p>
        </p:txBody>
      </p:sp>
      <p:sp>
        <p:nvSpPr>
          <p:cNvPr id="12" name="자유형 11"/>
          <p:cNvSpPr/>
          <p:nvPr/>
        </p:nvSpPr>
        <p:spPr>
          <a:xfrm>
            <a:off x="2324911" y="4873557"/>
            <a:ext cx="19455" cy="1147864"/>
          </a:xfrm>
          <a:custGeom>
            <a:avLst/>
            <a:gdLst>
              <a:gd name="connsiteX0" fmla="*/ 19455 w 19455"/>
              <a:gd name="connsiteY0" fmla="*/ 1147864 h 1147864"/>
              <a:gd name="connsiteX1" fmla="*/ 0 w 19455"/>
              <a:gd name="connsiteY1" fmla="*/ 0 h 114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55" h="1147864">
                <a:moveTo>
                  <a:pt x="19455" y="1147864"/>
                </a:move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1996448" y="6010417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키 </a:t>
            </a:r>
            <a:r>
              <a:rPr lang="en-US" altLang="ko-KR" sz="1200" dirty="0"/>
              <a:t>9</a:t>
            </a:r>
            <a:r>
              <a:rPr lang="ko-KR" altLang="en-US" sz="1200" dirty="0"/>
              <a:t>의 </a:t>
            </a:r>
            <a:endParaRPr lang="en-US" altLang="ko-KR" sz="1200" dirty="0"/>
          </a:p>
          <a:p>
            <a:r>
              <a:rPr lang="ko-KR" altLang="en-US" sz="1200" dirty="0"/>
              <a:t>유니코드 </a:t>
            </a:r>
            <a:endParaRPr lang="en-US" altLang="ko-KR" sz="1200" dirty="0"/>
          </a:p>
          <a:p>
            <a:r>
              <a:rPr lang="ko-KR" altLang="en-US" sz="1200" dirty="0"/>
              <a:t>문자</a:t>
            </a:r>
          </a:p>
        </p:txBody>
      </p:sp>
      <p:sp>
        <p:nvSpPr>
          <p:cNvPr id="14" name="자유형 13"/>
          <p:cNvSpPr/>
          <p:nvPr/>
        </p:nvSpPr>
        <p:spPr>
          <a:xfrm>
            <a:off x="2423809" y="4873557"/>
            <a:ext cx="1068421" cy="1196503"/>
          </a:xfrm>
          <a:custGeom>
            <a:avLst/>
            <a:gdLst>
              <a:gd name="connsiteX0" fmla="*/ 1068421 w 1068421"/>
              <a:gd name="connsiteY0" fmla="*/ 1196503 h 1196503"/>
              <a:gd name="connsiteX1" fmla="*/ 406940 w 1068421"/>
              <a:gd name="connsiteY1" fmla="*/ 1001949 h 1196503"/>
              <a:gd name="connsiteX2" fmla="*/ 66472 w 1068421"/>
              <a:gd name="connsiteY2" fmla="*/ 369652 h 1196503"/>
              <a:gd name="connsiteX3" fmla="*/ 8106 w 1068421"/>
              <a:gd name="connsiteY3" fmla="*/ 0 h 119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421" h="1196503">
                <a:moveTo>
                  <a:pt x="1068421" y="1196503"/>
                </a:moveTo>
                <a:cubicBezTo>
                  <a:pt x="821176" y="1168130"/>
                  <a:pt x="573932" y="1139758"/>
                  <a:pt x="406940" y="1001949"/>
                </a:cubicBezTo>
                <a:cubicBezTo>
                  <a:pt x="239949" y="864141"/>
                  <a:pt x="132944" y="536643"/>
                  <a:pt x="66472" y="369652"/>
                </a:cubicBezTo>
                <a:cubicBezTo>
                  <a:pt x="0" y="202661"/>
                  <a:pt x="4053" y="101330"/>
                  <a:pt x="810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3103441" y="600076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키 </a:t>
            </a:r>
            <a:r>
              <a:rPr lang="en-US" altLang="ko-KR" sz="1200" dirty="0"/>
              <a:t>9</a:t>
            </a:r>
            <a:r>
              <a:rPr lang="ko-KR" altLang="en-US" sz="1200" dirty="0"/>
              <a:t>의 </a:t>
            </a:r>
            <a:endParaRPr lang="en-US" altLang="ko-KR" sz="1200" dirty="0"/>
          </a:p>
          <a:p>
            <a:r>
              <a:rPr lang="ko-KR" altLang="en-US" sz="1200" dirty="0"/>
              <a:t>이름 문자열</a:t>
            </a:r>
          </a:p>
        </p:txBody>
      </p:sp>
      <p:sp>
        <p:nvSpPr>
          <p:cNvPr id="16" name="자유형 15"/>
          <p:cNvSpPr/>
          <p:nvPr/>
        </p:nvSpPr>
        <p:spPr>
          <a:xfrm>
            <a:off x="4997495" y="4848033"/>
            <a:ext cx="972766" cy="1138136"/>
          </a:xfrm>
          <a:custGeom>
            <a:avLst/>
            <a:gdLst>
              <a:gd name="connsiteX0" fmla="*/ 0 w 972766"/>
              <a:gd name="connsiteY0" fmla="*/ 1138136 h 1138136"/>
              <a:gd name="connsiteX1" fmla="*/ 428017 w 972766"/>
              <a:gd name="connsiteY1" fmla="*/ 1099225 h 1138136"/>
              <a:gd name="connsiteX2" fmla="*/ 856034 w 972766"/>
              <a:gd name="connsiteY2" fmla="*/ 749030 h 1138136"/>
              <a:gd name="connsiteX3" fmla="*/ 972766 w 972766"/>
              <a:gd name="connsiteY3" fmla="*/ 0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766" h="1138136">
                <a:moveTo>
                  <a:pt x="0" y="1138136"/>
                </a:moveTo>
                <a:lnTo>
                  <a:pt x="428017" y="1099225"/>
                </a:lnTo>
                <a:cubicBezTo>
                  <a:pt x="570689" y="1034374"/>
                  <a:pt x="765243" y="932234"/>
                  <a:pt x="856034" y="749030"/>
                </a:cubicBezTo>
                <a:cubicBezTo>
                  <a:pt x="946825" y="565826"/>
                  <a:pt x="959795" y="282913"/>
                  <a:pt x="97276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4510273" y="5908434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&lt;Home&gt; </a:t>
            </a:r>
            <a:r>
              <a:rPr lang="ko-KR" altLang="en-US" sz="1200" dirty="0"/>
              <a:t>키</a:t>
            </a:r>
            <a:endParaRPr lang="en-US" altLang="ko-KR" sz="1200" dirty="0"/>
          </a:p>
          <a:p>
            <a:r>
              <a:rPr lang="ko-KR" altLang="en-US" sz="1200" dirty="0"/>
              <a:t> 코드</a:t>
            </a:r>
          </a:p>
        </p:txBody>
      </p:sp>
      <p:sp>
        <p:nvSpPr>
          <p:cNvPr id="18" name="자유형 17"/>
          <p:cNvSpPr/>
          <p:nvPr/>
        </p:nvSpPr>
        <p:spPr>
          <a:xfrm>
            <a:off x="6116176" y="4857760"/>
            <a:ext cx="19455" cy="1147864"/>
          </a:xfrm>
          <a:custGeom>
            <a:avLst/>
            <a:gdLst>
              <a:gd name="connsiteX0" fmla="*/ 19455 w 19455"/>
              <a:gd name="connsiteY0" fmla="*/ 1147864 h 1147864"/>
              <a:gd name="connsiteX1" fmla="*/ 0 w 19455"/>
              <a:gd name="connsiteY1" fmla="*/ 0 h 114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55" h="1147864">
                <a:moveTo>
                  <a:pt x="19455" y="1147864"/>
                </a:move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5491894" y="598497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&lt;Home&gt;</a:t>
            </a:r>
            <a:r>
              <a:rPr lang="ko-KR" altLang="en-US" sz="1200" dirty="0"/>
              <a:t>키에 </a:t>
            </a:r>
            <a:endParaRPr lang="en-US" altLang="ko-KR" sz="1200" dirty="0"/>
          </a:p>
          <a:p>
            <a:r>
              <a:rPr lang="ko-KR" altLang="en-US" sz="1200" dirty="0"/>
              <a:t>대응하는 문자 없음</a:t>
            </a:r>
            <a:endParaRPr lang="en-US" altLang="ko-KR" sz="1200" dirty="0"/>
          </a:p>
        </p:txBody>
      </p:sp>
      <p:sp>
        <p:nvSpPr>
          <p:cNvPr id="20" name="자유형 19"/>
          <p:cNvSpPr/>
          <p:nvPr/>
        </p:nvSpPr>
        <p:spPr>
          <a:xfrm>
            <a:off x="6215074" y="4857760"/>
            <a:ext cx="1068421" cy="1196503"/>
          </a:xfrm>
          <a:custGeom>
            <a:avLst/>
            <a:gdLst>
              <a:gd name="connsiteX0" fmla="*/ 1068421 w 1068421"/>
              <a:gd name="connsiteY0" fmla="*/ 1196503 h 1196503"/>
              <a:gd name="connsiteX1" fmla="*/ 406940 w 1068421"/>
              <a:gd name="connsiteY1" fmla="*/ 1001949 h 1196503"/>
              <a:gd name="connsiteX2" fmla="*/ 66472 w 1068421"/>
              <a:gd name="connsiteY2" fmla="*/ 369652 h 1196503"/>
              <a:gd name="connsiteX3" fmla="*/ 8106 w 1068421"/>
              <a:gd name="connsiteY3" fmla="*/ 0 h 119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421" h="1196503">
                <a:moveTo>
                  <a:pt x="1068421" y="1196503"/>
                </a:moveTo>
                <a:cubicBezTo>
                  <a:pt x="821176" y="1168130"/>
                  <a:pt x="573932" y="1139758"/>
                  <a:pt x="406940" y="1001949"/>
                </a:cubicBezTo>
                <a:cubicBezTo>
                  <a:pt x="239949" y="864141"/>
                  <a:pt x="132944" y="536643"/>
                  <a:pt x="66472" y="369652"/>
                </a:cubicBezTo>
                <a:cubicBezTo>
                  <a:pt x="0" y="202661"/>
                  <a:pt x="4053" y="101330"/>
                  <a:pt x="810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7164288" y="5982169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&lt;Home&gt; </a:t>
            </a:r>
            <a:r>
              <a:rPr lang="ko-KR" altLang="en-US" sz="1200" dirty="0"/>
              <a:t>키의 </a:t>
            </a:r>
            <a:endParaRPr lang="en-US" altLang="ko-KR" sz="1200" dirty="0"/>
          </a:p>
          <a:p>
            <a:r>
              <a:rPr lang="ko-KR" altLang="en-US" sz="1200" dirty="0"/>
              <a:t>이름 문자열</a:t>
            </a:r>
            <a:endParaRPr lang="en-US" altLang="ko-KR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790981" y="131824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초기화면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28801" y="339964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 </a:t>
            </a:r>
            <a:r>
              <a:rPr lang="ko-KR" altLang="en-US" sz="1200" dirty="0"/>
              <a:t>키 </a:t>
            </a:r>
            <a:endParaRPr lang="en-US" altLang="ko-KR" sz="1200" dirty="0"/>
          </a:p>
          <a:p>
            <a:r>
              <a:rPr lang="ko-KR" altLang="en-US" sz="1200" dirty="0"/>
              <a:t>입력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40213" y="1323556"/>
            <a:ext cx="1487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&lt;Control&gt; </a:t>
            </a:r>
            <a:r>
              <a:rPr lang="ko-KR" altLang="en-US" sz="1200" dirty="0"/>
              <a:t>키 입력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73393" y="3387418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&lt;F1&gt; </a:t>
            </a:r>
            <a:r>
              <a:rPr lang="ko-KR" altLang="en-US" sz="1200" dirty="0"/>
              <a:t>키</a:t>
            </a:r>
            <a:endParaRPr lang="en-US" altLang="ko-KR" sz="1200" dirty="0"/>
          </a:p>
          <a:p>
            <a:r>
              <a:rPr lang="ko-KR" altLang="en-US" sz="1200" dirty="0"/>
              <a:t> 입력</a:t>
            </a: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33" y="1603697"/>
            <a:ext cx="3052236" cy="15261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5" y="2381921"/>
            <a:ext cx="3052236" cy="15261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92" y="1609776"/>
            <a:ext cx="3052236" cy="15261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74" y="2381469"/>
            <a:ext cx="3052236" cy="15261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1298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10-7 : &lt;F1&gt; </a:t>
            </a:r>
            <a:r>
              <a:rPr lang="ko-KR" altLang="en-US" sz="2400" dirty="0"/>
              <a:t>키를 </a:t>
            </a:r>
            <a:r>
              <a:rPr lang="ko-KR" altLang="en-US" sz="2400" dirty="0" err="1"/>
              <a:t>입력받으면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컨텐트팬의</a:t>
            </a:r>
            <a:r>
              <a:rPr lang="ko-KR" altLang="en-US" sz="2400" dirty="0"/>
              <a:t> 배경을 초록색으로</a:t>
            </a:r>
            <a:r>
              <a:rPr lang="en-US" altLang="ko-KR" sz="2400" dirty="0"/>
              <a:t>, % </a:t>
            </a:r>
            <a:r>
              <a:rPr lang="ko-KR" altLang="en-US" sz="2400" dirty="0"/>
              <a:t>키를 </a:t>
            </a:r>
            <a:r>
              <a:rPr lang="ko-KR" altLang="en-US" sz="2400" dirty="0" err="1"/>
              <a:t>입력받으면</a:t>
            </a:r>
            <a:r>
              <a:rPr lang="ko-KR" altLang="en-US" sz="2400" dirty="0"/>
              <a:t> 노란색으로 변경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50404" y="1484784"/>
            <a:ext cx="407196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1" defTabSz="180000"/>
            <a:r>
              <a:rPr lang="en-US" altLang="ko-KR" sz="1200" dirty="0"/>
              <a:t>	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KeyAdapter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marL="0" lvl="2"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marL="0" lvl="3" defTabSz="180000"/>
            <a:r>
              <a:rPr lang="en-US" altLang="ko-KR" sz="1200" dirty="0"/>
              <a:t>			</a:t>
            </a:r>
            <a:r>
              <a:rPr lang="en-US" altLang="ko-KR" sz="1200" dirty="0" err="1"/>
              <a:t>la.setText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e.getKeyText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e.getKeyCode</a:t>
            </a:r>
            <a:r>
              <a:rPr lang="en-US" altLang="ko-KR" sz="1200" dirty="0"/>
              <a:t>()));</a:t>
            </a:r>
          </a:p>
          <a:p>
            <a:pPr marL="0" lvl="3" defTabSz="180000"/>
            <a:endParaRPr lang="en-US" altLang="ko-KR" sz="1200" dirty="0"/>
          </a:p>
          <a:p>
            <a:pPr marL="0" lvl="3" defTabSz="180000"/>
            <a:r>
              <a:rPr lang="en-US" altLang="ko-KR" sz="1200" dirty="0">
                <a:solidFill>
                  <a:srgbClr val="FF0000"/>
                </a:solidFill>
              </a:rPr>
              <a:t>		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e.getKeyChar</a:t>
            </a:r>
            <a:r>
              <a:rPr lang="en-US" altLang="ko-KR" sz="1200" b="1" dirty="0"/>
              <a:t>() == '%') </a:t>
            </a:r>
          </a:p>
          <a:p>
            <a:pPr marL="0" lvl="4" defTabSz="180000"/>
            <a:r>
              <a:rPr lang="en-US" altLang="ko-KR" sz="1200" dirty="0"/>
              <a:t>				</a:t>
            </a:r>
            <a:r>
              <a:rPr lang="en-US" altLang="ko-KR" sz="1200" dirty="0" err="1"/>
              <a:t>contentPane.setBackground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Color.</a:t>
            </a:r>
            <a:r>
              <a:rPr lang="en-US" altLang="ko-KR" sz="1200" i="1" dirty="0" err="1"/>
              <a:t>YELLOW</a:t>
            </a:r>
            <a:r>
              <a:rPr lang="en-US" altLang="ko-KR" sz="1200" i="1" dirty="0"/>
              <a:t>);</a:t>
            </a:r>
          </a:p>
          <a:p>
            <a:pPr marL="0" lvl="3" defTabSz="180000"/>
            <a:r>
              <a:rPr lang="en-US" altLang="ko-KR" sz="1200" dirty="0">
                <a:solidFill>
                  <a:srgbClr val="FF0000"/>
                </a:solidFill>
              </a:rPr>
              <a:t>			</a:t>
            </a:r>
            <a:r>
              <a:rPr lang="en-US" altLang="ko-KR" sz="1200" b="1" dirty="0"/>
              <a:t>else if(</a:t>
            </a:r>
            <a:r>
              <a:rPr lang="en-US" altLang="ko-KR" sz="1200" b="1" dirty="0" err="1"/>
              <a:t>e.getKeyCode</a:t>
            </a:r>
            <a:r>
              <a:rPr lang="en-US" altLang="ko-KR" sz="1200" b="1" dirty="0"/>
              <a:t>() == KeyEvent.</a:t>
            </a:r>
            <a:r>
              <a:rPr lang="en-US" altLang="ko-KR" sz="1200" b="1" i="1" dirty="0"/>
              <a:t>VK_F1) </a:t>
            </a:r>
          </a:p>
          <a:p>
            <a:pPr marL="0" lvl="4" defTabSz="180000"/>
            <a:r>
              <a:rPr lang="en-US" altLang="ko-KR" sz="1200" dirty="0"/>
              <a:t>				</a:t>
            </a:r>
            <a:r>
              <a:rPr lang="en-US" altLang="ko-KR" sz="1200" dirty="0" err="1"/>
              <a:t>contentPane.setBackground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Color.</a:t>
            </a:r>
            <a:r>
              <a:rPr lang="en-US" altLang="ko-KR" sz="1200" i="1" dirty="0" err="1"/>
              <a:t>GREEN</a:t>
            </a:r>
            <a:r>
              <a:rPr lang="en-US" altLang="ko-KR" sz="1200" i="1" dirty="0"/>
              <a:t>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1" defTabSz="180000"/>
            <a:r>
              <a:rPr lang="en-US" altLang="ko-KR" sz="1200" dirty="0"/>
              <a:t>	}</a:t>
            </a:r>
          </a:p>
          <a:p>
            <a:pPr marL="0" lvl="1"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new </a:t>
            </a:r>
            <a:r>
              <a:rPr lang="en-US" altLang="ko-KR" sz="1200" dirty="0" err="1"/>
              <a:t>KeyCodeEx</a:t>
            </a:r>
            <a:r>
              <a:rPr lang="en-US" altLang="ko-KR" sz="1200" dirty="0"/>
              <a:t>();</a:t>
            </a:r>
          </a:p>
          <a:p>
            <a:pPr marL="0" lvl="1"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821842" y="4501156"/>
            <a:ext cx="3286148" cy="306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 % </a:t>
            </a:r>
            <a:r>
              <a:rPr lang="ko-KR" altLang="en-US" dirty="0"/>
              <a:t>키를 판별하기 위해 </a:t>
            </a:r>
            <a:r>
              <a:rPr lang="en-US" altLang="ko-KR" dirty="0" err="1"/>
              <a:t>e.getKeyChar</a:t>
            </a:r>
            <a:r>
              <a:rPr lang="en-US" altLang="ko-KR" dirty="0"/>
              <a:t>()</a:t>
            </a:r>
            <a:r>
              <a:rPr lang="ko-KR" altLang="en-US" dirty="0"/>
              <a:t> 호출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371811" y="5511096"/>
            <a:ext cx="3312630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 F1 </a:t>
            </a:r>
            <a:r>
              <a:rPr lang="ko-KR" altLang="en-US" dirty="0"/>
              <a:t>키를 판별하기 위해 </a:t>
            </a:r>
            <a:r>
              <a:rPr lang="en-US" altLang="ko-KR" dirty="0" err="1"/>
              <a:t>e.getKeyCode</a:t>
            </a:r>
            <a:r>
              <a:rPr lang="en-US" altLang="ko-KR" dirty="0"/>
              <a:t>()</a:t>
            </a:r>
            <a:r>
              <a:rPr lang="ko-KR" altLang="en-US" dirty="0"/>
              <a:t> 호출</a:t>
            </a:r>
            <a:endParaRPr lang="en-US" altLang="ko-KR" dirty="0"/>
          </a:p>
          <a:p>
            <a:r>
              <a:rPr lang="en-US" altLang="ko-KR" dirty="0"/>
              <a:t> KeyEvent.VK_F1 </a:t>
            </a:r>
            <a:r>
              <a:rPr lang="ko-KR" altLang="en-US" dirty="0"/>
              <a:t>값과 비교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6673" y="5744938"/>
            <a:ext cx="3000396" cy="306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키 입력을 받을 수 있도록 포커스를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1520" y="1484784"/>
            <a:ext cx="428514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KeyCodeEx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la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();</a:t>
            </a:r>
            <a:endParaRPr lang="ko-KR" altLang="en-US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KeyCodeEx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("Key Code </a:t>
            </a:r>
            <a:r>
              <a:rPr lang="ko-KR" altLang="en-US" sz="1200" dirty="0"/>
              <a:t>예제 </a:t>
            </a:r>
            <a:r>
              <a:rPr lang="en-US" altLang="ko-KR" sz="1200" dirty="0"/>
              <a:t>: F1</a:t>
            </a:r>
            <a:r>
              <a:rPr lang="ko-KR" altLang="en-US" sz="1200" dirty="0"/>
              <a:t>키</a:t>
            </a:r>
            <a:r>
              <a:rPr lang="en-US" altLang="ko-KR" sz="1200" dirty="0"/>
              <a:t>:</a:t>
            </a:r>
            <a:r>
              <a:rPr lang="ko-KR" altLang="en-US" sz="1200" dirty="0"/>
              <a:t>초록색</a:t>
            </a:r>
            <a:r>
              <a:rPr lang="en-US" altLang="ko-KR" sz="1200" dirty="0"/>
              <a:t>, % </a:t>
            </a:r>
            <a:r>
              <a:rPr lang="ko-KR" altLang="en-US" sz="1200" dirty="0"/>
              <a:t>키 노란색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c.addKeyListener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());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(la);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(300,150);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c.setFocusable</a:t>
            </a:r>
            <a:r>
              <a:rPr lang="en-US" altLang="ko-KR" sz="1200" b="1" dirty="0"/>
              <a:t>(true);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c.requestFocus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</p:txBody>
      </p:sp>
      <p:sp>
        <p:nvSpPr>
          <p:cNvPr id="21" name="자유형 20"/>
          <p:cNvSpPr/>
          <p:nvPr/>
        </p:nvSpPr>
        <p:spPr>
          <a:xfrm>
            <a:off x="4248628" y="2349466"/>
            <a:ext cx="1162083" cy="2295656"/>
          </a:xfrm>
          <a:custGeom>
            <a:avLst/>
            <a:gdLst>
              <a:gd name="connsiteX0" fmla="*/ 521616 w 1030664"/>
              <a:gd name="connsiteY0" fmla="*/ 2582944 h 2604940"/>
              <a:gd name="connsiteX1" fmla="*/ 474482 w 1030664"/>
              <a:gd name="connsiteY1" fmla="*/ 2535810 h 2604940"/>
              <a:gd name="connsiteX2" fmla="*/ 31423 w 1030664"/>
              <a:gd name="connsiteY2" fmla="*/ 2168165 h 2604940"/>
              <a:gd name="connsiteX3" fmla="*/ 285946 w 1030664"/>
              <a:gd name="connsiteY3" fmla="*/ 989815 h 2604940"/>
              <a:gd name="connsiteX4" fmla="*/ 1030664 w 1030664"/>
              <a:gd name="connsiteY4" fmla="*/ 0 h 260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64" h="2604940">
                <a:moveTo>
                  <a:pt x="521616" y="2582944"/>
                </a:moveTo>
                <a:cubicBezTo>
                  <a:pt x="538898" y="2593942"/>
                  <a:pt x="556181" y="2604940"/>
                  <a:pt x="474482" y="2535810"/>
                </a:cubicBezTo>
                <a:cubicBezTo>
                  <a:pt x="392783" y="2466680"/>
                  <a:pt x="62846" y="2425831"/>
                  <a:pt x="31423" y="2168165"/>
                </a:cubicBezTo>
                <a:cubicBezTo>
                  <a:pt x="0" y="1910499"/>
                  <a:pt x="119406" y="1351176"/>
                  <a:pt x="285946" y="989815"/>
                </a:cubicBezTo>
                <a:cubicBezTo>
                  <a:pt x="452486" y="628454"/>
                  <a:pt x="906544" y="161827"/>
                  <a:pt x="103066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7856746" y="2781514"/>
            <a:ext cx="928386" cy="2733752"/>
          </a:xfrm>
          <a:custGeom>
            <a:avLst/>
            <a:gdLst>
              <a:gd name="connsiteX0" fmla="*/ 0 w 824844"/>
              <a:gd name="connsiteY0" fmla="*/ 2912882 h 2912882"/>
              <a:gd name="connsiteX1" fmla="*/ 603315 w 824844"/>
              <a:gd name="connsiteY1" fmla="*/ 2337847 h 2912882"/>
              <a:gd name="connsiteX2" fmla="*/ 820131 w 824844"/>
              <a:gd name="connsiteY2" fmla="*/ 1074656 h 2912882"/>
              <a:gd name="connsiteX3" fmla="*/ 631595 w 824844"/>
              <a:gd name="connsiteY3" fmla="*/ 0 h 2912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844" h="2912882">
                <a:moveTo>
                  <a:pt x="0" y="2912882"/>
                </a:moveTo>
                <a:cubicBezTo>
                  <a:pt x="233313" y="2778550"/>
                  <a:pt x="466626" y="2644218"/>
                  <a:pt x="603315" y="2337847"/>
                </a:cubicBezTo>
                <a:cubicBezTo>
                  <a:pt x="740004" y="2031476"/>
                  <a:pt x="815418" y="1464297"/>
                  <a:pt x="820131" y="1074656"/>
                </a:cubicBezTo>
                <a:cubicBezTo>
                  <a:pt x="824844" y="685015"/>
                  <a:pt x="669302" y="172825"/>
                  <a:pt x="631595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2184123" y="5036346"/>
            <a:ext cx="264305" cy="708592"/>
          </a:xfrm>
          <a:custGeom>
            <a:avLst/>
            <a:gdLst>
              <a:gd name="connsiteX0" fmla="*/ 0 w 312821"/>
              <a:gd name="connsiteY0" fmla="*/ 0 h 703848"/>
              <a:gd name="connsiteX1" fmla="*/ 252664 w 312821"/>
              <a:gd name="connsiteY1" fmla="*/ 276727 h 703848"/>
              <a:gd name="connsiteX2" fmla="*/ 312821 w 312821"/>
              <a:gd name="connsiteY2" fmla="*/ 703848 h 70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821" h="703848">
                <a:moveTo>
                  <a:pt x="0" y="0"/>
                </a:moveTo>
                <a:cubicBezTo>
                  <a:pt x="100263" y="79709"/>
                  <a:pt x="200527" y="159419"/>
                  <a:pt x="252664" y="276727"/>
                </a:cubicBezTo>
                <a:cubicBezTo>
                  <a:pt x="304801" y="394035"/>
                  <a:pt x="299787" y="632661"/>
                  <a:pt x="312821" y="70384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47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10-7 </a:t>
            </a:r>
            <a:r>
              <a:rPr lang="ko-KR" altLang="en-US" dirty="0"/>
              <a:t>실행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6284" y="3362508"/>
            <a:ext cx="3213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% </a:t>
            </a:r>
            <a:r>
              <a:rPr lang="ko-KR" altLang="en-US" sz="1200" dirty="0"/>
              <a:t>키를 누른 경우 노란색으로 변경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% </a:t>
            </a:r>
            <a:r>
              <a:rPr lang="ko-KR" altLang="en-US" sz="1200" dirty="0"/>
              <a:t>키는</a:t>
            </a:r>
            <a:r>
              <a:rPr lang="en-US" altLang="ko-KR" sz="1200" dirty="0"/>
              <a:t> Shift</a:t>
            </a:r>
            <a:r>
              <a:rPr lang="ko-KR" altLang="en-US" sz="1200" dirty="0"/>
              <a:t>키</a:t>
            </a:r>
            <a:r>
              <a:rPr lang="en-US" altLang="ko-KR" sz="1200" dirty="0"/>
              <a:t>+5</a:t>
            </a:r>
            <a:r>
              <a:rPr lang="ko-KR" altLang="en-US" sz="1200" dirty="0"/>
              <a:t>키이므로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 키 </a:t>
            </a:r>
            <a:r>
              <a:rPr lang="en-US" altLang="ko-KR" sz="1200" dirty="0"/>
              <a:t>5</a:t>
            </a:r>
            <a:r>
              <a:rPr lang="ko-KR" altLang="en-US" sz="1200" dirty="0"/>
              <a:t>에 대한 문자열 출력</a:t>
            </a:r>
          </a:p>
        </p:txBody>
      </p:sp>
      <p:sp>
        <p:nvSpPr>
          <p:cNvPr id="21" name="자유형 20"/>
          <p:cNvSpPr/>
          <p:nvPr/>
        </p:nvSpPr>
        <p:spPr>
          <a:xfrm>
            <a:off x="3837296" y="2492896"/>
            <a:ext cx="1094777" cy="2160240"/>
          </a:xfrm>
          <a:custGeom>
            <a:avLst/>
            <a:gdLst>
              <a:gd name="connsiteX0" fmla="*/ 0 w 1188720"/>
              <a:gd name="connsiteY0" fmla="*/ 4287520 h 4385733"/>
              <a:gd name="connsiteX1" fmla="*/ 345440 w 1188720"/>
              <a:gd name="connsiteY1" fmla="*/ 4175760 h 4385733"/>
              <a:gd name="connsiteX2" fmla="*/ 640080 w 1188720"/>
              <a:gd name="connsiteY2" fmla="*/ 3027680 h 4385733"/>
              <a:gd name="connsiteX3" fmla="*/ 701040 w 1188720"/>
              <a:gd name="connsiteY3" fmla="*/ 548640 h 4385733"/>
              <a:gd name="connsiteX4" fmla="*/ 1188720 w 1188720"/>
              <a:gd name="connsiteY4" fmla="*/ 0 h 438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4385733">
                <a:moveTo>
                  <a:pt x="0" y="4287520"/>
                </a:moveTo>
                <a:cubicBezTo>
                  <a:pt x="119380" y="4336626"/>
                  <a:pt x="238760" y="4385733"/>
                  <a:pt x="345440" y="4175760"/>
                </a:cubicBezTo>
                <a:cubicBezTo>
                  <a:pt x="452120" y="3965787"/>
                  <a:pt x="580813" y="3632200"/>
                  <a:pt x="640080" y="3027680"/>
                </a:cubicBezTo>
                <a:cubicBezTo>
                  <a:pt x="699347" y="2423160"/>
                  <a:pt x="609600" y="1053253"/>
                  <a:pt x="701040" y="548640"/>
                </a:cubicBezTo>
                <a:cubicBezTo>
                  <a:pt x="792480" y="44027"/>
                  <a:pt x="990600" y="22013"/>
                  <a:pt x="118872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44397" y="5482271"/>
            <a:ext cx="3300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키 </a:t>
            </a:r>
            <a:r>
              <a:rPr lang="en-US" altLang="ko-KR" sz="1200" dirty="0"/>
              <a:t>5 </a:t>
            </a:r>
            <a:r>
              <a:rPr lang="ko-KR" altLang="en-US" sz="1200" dirty="0"/>
              <a:t>를 누르면</a:t>
            </a:r>
            <a:r>
              <a:rPr lang="en-US" altLang="ko-KR" sz="1200" dirty="0"/>
              <a:t> </a:t>
            </a:r>
            <a:r>
              <a:rPr lang="ko-KR" altLang="en-US" sz="1200" dirty="0"/>
              <a:t>노란색 배경으로 변하지 않음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%</a:t>
            </a:r>
            <a:r>
              <a:rPr lang="ko-KR" altLang="en-US" sz="1200" dirty="0"/>
              <a:t>키나 </a:t>
            </a:r>
            <a:r>
              <a:rPr lang="en-US" altLang="ko-KR" sz="1200" dirty="0"/>
              <a:t>5</a:t>
            </a:r>
            <a:r>
              <a:rPr lang="ko-KR" altLang="en-US" sz="1200" dirty="0"/>
              <a:t>키는 키보드에서 동일한 키이지만</a:t>
            </a:r>
            <a:endParaRPr lang="en-US" altLang="ko-KR" sz="1200" dirty="0"/>
          </a:p>
          <a:p>
            <a:r>
              <a:rPr lang="en-US" altLang="ko-KR" sz="1200" dirty="0"/>
              <a:t>if(</a:t>
            </a:r>
            <a:r>
              <a:rPr lang="en-US" altLang="ko-KR" sz="1200" dirty="0" err="1"/>
              <a:t>e.getKeyChar</a:t>
            </a:r>
            <a:r>
              <a:rPr lang="en-US" altLang="ko-KR" sz="1200" dirty="0"/>
              <a:t>() == '%')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비교하였기 때문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49" y="1545914"/>
            <a:ext cx="3128964" cy="16769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631" y="1564798"/>
            <a:ext cx="3128964" cy="16769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32" y="3760222"/>
            <a:ext cx="3128964" cy="16769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598365" y="3224009"/>
            <a:ext cx="16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&lt;F1&gt; </a:t>
            </a:r>
            <a:r>
              <a:rPr lang="ko-KR" altLang="en-US" sz="1200" dirty="0"/>
              <a:t>키를 누른 경우</a:t>
            </a:r>
            <a:endParaRPr lang="en-US" altLang="ko-KR" sz="1200" dirty="0"/>
          </a:p>
        </p:txBody>
      </p:sp>
      <p:cxnSp>
        <p:nvCxnSpPr>
          <p:cNvPr id="10" name="직선 화살표 연결선 9"/>
          <p:cNvCxnSpPr>
            <a:stCxn id="5" idx="2"/>
            <a:endCxn id="7" idx="0"/>
          </p:cNvCxnSpPr>
          <p:nvPr/>
        </p:nvCxnSpPr>
        <p:spPr>
          <a:xfrm flipH="1">
            <a:off x="2272814" y="3222910"/>
            <a:ext cx="1317" cy="5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469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14727"/>
            <a:ext cx="2875592" cy="295232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10-8 : </a:t>
            </a:r>
            <a:r>
              <a:rPr lang="ko-KR" altLang="en-US" sz="2400" dirty="0"/>
              <a:t>상</a:t>
            </a:r>
            <a:r>
              <a:rPr lang="en-US" altLang="ko-KR" sz="2400" dirty="0"/>
              <a:t>(UP), </a:t>
            </a:r>
            <a:r>
              <a:rPr lang="ko-KR" altLang="en-US" sz="2400" dirty="0"/>
              <a:t>하</a:t>
            </a:r>
            <a:r>
              <a:rPr lang="en-US" altLang="ko-KR" sz="2400" dirty="0"/>
              <a:t>(DOWN), </a:t>
            </a:r>
            <a:r>
              <a:rPr lang="ko-KR" altLang="en-US" sz="2400" dirty="0"/>
              <a:t>좌</a:t>
            </a:r>
            <a:r>
              <a:rPr lang="en-US" altLang="ko-KR" sz="2400" dirty="0"/>
              <a:t>(LEFT), </a:t>
            </a:r>
            <a:r>
              <a:rPr lang="ko-KR" altLang="en-US" sz="2400" dirty="0"/>
              <a:t>우</a:t>
            </a:r>
            <a:r>
              <a:rPr lang="en-US" altLang="ko-KR" sz="2400" dirty="0"/>
              <a:t>(RIGHT) </a:t>
            </a:r>
            <a:r>
              <a:rPr lang="ko-KR" altLang="en-US" sz="2400" dirty="0"/>
              <a:t>키로 </a:t>
            </a:r>
            <a:r>
              <a:rPr lang="en-US" altLang="ko-KR" sz="2400" dirty="0"/>
              <a:t>"HELLO" </a:t>
            </a:r>
            <a:r>
              <a:rPr lang="ko-KR" altLang="en-US" sz="2400" dirty="0"/>
              <a:t>문자열을 마음대로 움직이기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4675" y="1332242"/>
            <a:ext cx="75608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상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하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좌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우 키를 이용하여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"HELLO"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문자열을 움직이는 응용프로그램을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"HELLO"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문자열은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JLabel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컴포넌트로 만들어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컨텐트팬에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부착하고 상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하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좌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우 키를 움직이면 키 방향으로 한 번에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픽셀씩 움직인다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이를 위해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컨텐트팬의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배치관리자를 삭제하여야 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"HELLO"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문자열을 초기에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(50, 50)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위치에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079" y="5868375"/>
            <a:ext cx="615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</a:t>
            </a:r>
            <a:r>
              <a:rPr lang="en-US" altLang="ko-KR" sz="1200" dirty="0"/>
              <a:t>,</a:t>
            </a:r>
            <a:r>
              <a:rPr lang="ko-KR" altLang="en-US" sz="1200" dirty="0"/>
              <a:t>하</a:t>
            </a:r>
            <a:r>
              <a:rPr lang="en-US" altLang="ko-KR" sz="1200" dirty="0"/>
              <a:t>,</a:t>
            </a:r>
            <a:r>
              <a:rPr lang="ko-KR" altLang="en-US" sz="1200" dirty="0"/>
              <a:t>좌</a:t>
            </a:r>
            <a:r>
              <a:rPr lang="en-US" altLang="ko-KR" sz="1200" dirty="0"/>
              <a:t>,</a:t>
            </a:r>
            <a:r>
              <a:rPr lang="ko-KR" altLang="en-US" sz="1200" dirty="0"/>
              <a:t>우 키를 움직이면 한 번에 </a:t>
            </a:r>
            <a:r>
              <a:rPr lang="en-US" altLang="ko-KR" sz="1200" dirty="0"/>
              <a:t>10</a:t>
            </a:r>
            <a:r>
              <a:rPr lang="ko-KR" altLang="en-US" sz="1200" dirty="0"/>
              <a:t>픽셀씩 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200" dirty="0"/>
              <a:t>HELLO</a:t>
            </a:r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"</a:t>
            </a:r>
            <a:r>
              <a:rPr lang="en-US" altLang="ko-KR" sz="1200" dirty="0"/>
              <a:t> </a:t>
            </a:r>
            <a:r>
              <a:rPr lang="ko-KR" altLang="en-US" sz="1200" dirty="0"/>
              <a:t>텍스트는 상</a:t>
            </a:r>
            <a:r>
              <a:rPr lang="en-US" altLang="ko-KR" sz="1200" dirty="0"/>
              <a:t>,</a:t>
            </a:r>
            <a:r>
              <a:rPr lang="ko-KR" altLang="en-US" sz="1200" dirty="0"/>
              <a:t>하</a:t>
            </a:r>
            <a:r>
              <a:rPr lang="en-US" altLang="ko-KR" sz="1200" dirty="0"/>
              <a:t>,</a:t>
            </a:r>
            <a:r>
              <a:rPr lang="ko-KR" altLang="en-US" sz="1200" dirty="0"/>
              <a:t>좌</a:t>
            </a:r>
            <a:r>
              <a:rPr lang="en-US" altLang="ko-KR" sz="1200" dirty="0"/>
              <a:t>,</a:t>
            </a:r>
            <a:r>
              <a:rPr lang="ko-KR" altLang="en-US" sz="1200" dirty="0"/>
              <a:t>우로 이동한다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 텍스트는 프레임의 영역을 벗어나서 움직일 수 있다</a:t>
            </a:r>
            <a:r>
              <a:rPr lang="en-US" altLang="ko-KR" sz="1200" dirty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29375" y="3481952"/>
            <a:ext cx="64294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828581" y="3410514"/>
            <a:ext cx="715174" cy="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6499" y="3267638"/>
            <a:ext cx="56618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(50,50)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13" y="2708920"/>
            <a:ext cx="2875592" cy="295232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162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682" y="404664"/>
            <a:ext cx="9227368" cy="990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소스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r>
              <a:rPr lang="en-US" altLang="ko-KR" dirty="0"/>
              <a:t>,</a:t>
            </a:r>
            <a:r>
              <a:rPr lang="ko-KR" altLang="en-US" dirty="0"/>
              <a:t>하</a:t>
            </a:r>
            <a:r>
              <a:rPr lang="en-US" altLang="ko-KR" dirty="0"/>
              <a:t>,</a:t>
            </a:r>
            <a:r>
              <a:rPr lang="ko-KR" altLang="en-US" dirty="0"/>
              <a:t>좌</a:t>
            </a:r>
            <a:r>
              <a:rPr lang="en-US" altLang="ko-KR" dirty="0"/>
              <a:t>,</a:t>
            </a:r>
            <a:r>
              <a:rPr lang="ko-KR" altLang="en-US" dirty="0"/>
              <a:t>우 키로</a:t>
            </a:r>
            <a:r>
              <a:rPr lang="en-US" altLang="ko-KR" dirty="0"/>
              <a:t> </a:t>
            </a:r>
            <a:r>
              <a:rPr lang="ko-KR" altLang="en-US" dirty="0"/>
              <a:t>텍스트 움직이기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17448" y="1327319"/>
            <a:ext cx="4606232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KeyAdapter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public void </a:t>
            </a:r>
            <a:r>
              <a:rPr lang="en-US" altLang="ko-KR" sz="1200" dirty="0" err="1"/>
              <a:t>keyPressed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keyCode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e.getKeyCode</a:t>
            </a:r>
            <a:r>
              <a:rPr lang="en-US" altLang="ko-KR" sz="1200" b="1" dirty="0"/>
              <a:t>();</a:t>
            </a:r>
          </a:p>
          <a:p>
            <a:pPr defTabSz="180000"/>
            <a:endParaRPr lang="en-US" altLang="ko-KR" sz="1200" b="1" dirty="0"/>
          </a:p>
          <a:p>
            <a:pPr defTabSz="180000"/>
            <a:r>
              <a:rPr lang="en-US" altLang="ko-KR" sz="1200" b="1" dirty="0"/>
              <a:t>			switch(</a:t>
            </a:r>
            <a:r>
              <a:rPr lang="en-US" altLang="ko-KR" sz="1200" b="1" dirty="0" err="1"/>
              <a:t>keyCode</a:t>
            </a:r>
            <a:r>
              <a:rPr lang="en-US" altLang="ko-KR" sz="1200" b="1" dirty="0"/>
              <a:t>) {</a:t>
            </a:r>
          </a:p>
          <a:p>
            <a:pPr defTabSz="180000"/>
            <a:r>
              <a:rPr lang="en-US" altLang="ko-KR" sz="1200" b="1" dirty="0"/>
              <a:t>				case </a:t>
            </a:r>
            <a:r>
              <a:rPr lang="en-US" altLang="ko-KR" sz="1200" b="1" dirty="0" err="1"/>
              <a:t>KeyEvent.VK_UP</a:t>
            </a:r>
            <a:r>
              <a:rPr lang="en-US" altLang="ko-KR" sz="1200" b="1" dirty="0"/>
              <a:t>: </a:t>
            </a:r>
          </a:p>
          <a:p>
            <a:pPr defTabSz="180000"/>
            <a:r>
              <a:rPr lang="en-US" altLang="ko-KR" sz="1200" b="1" dirty="0"/>
              <a:t>					</a:t>
            </a:r>
            <a:r>
              <a:rPr lang="en-US" altLang="ko-KR" sz="1200" b="1" dirty="0" err="1"/>
              <a:t>la.setLocation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la.getX</a:t>
            </a:r>
            <a:r>
              <a:rPr lang="en-US" altLang="ko-KR" sz="1200" b="1" dirty="0"/>
              <a:t>(), </a:t>
            </a:r>
            <a:r>
              <a:rPr lang="en-US" altLang="ko-KR" sz="1200" b="1" dirty="0" err="1"/>
              <a:t>la.getY</a:t>
            </a:r>
            <a:r>
              <a:rPr lang="en-US" altLang="ko-KR" sz="1200" b="1" dirty="0"/>
              <a:t>()-FLYING_UNIT);</a:t>
            </a:r>
          </a:p>
          <a:p>
            <a:pPr defTabSz="180000"/>
            <a:r>
              <a:rPr lang="en-US" altLang="ko-KR" sz="1200" b="1" dirty="0"/>
              <a:t>					</a:t>
            </a:r>
            <a:r>
              <a:rPr lang="en-US" altLang="ko-KR" sz="1200" dirty="0"/>
              <a:t>break;</a:t>
            </a:r>
          </a:p>
          <a:p>
            <a:pPr defTabSz="180000"/>
            <a:r>
              <a:rPr lang="en-US" altLang="ko-KR" sz="1200" dirty="0"/>
              <a:t>				case </a:t>
            </a:r>
            <a:r>
              <a:rPr lang="en-US" altLang="ko-KR" sz="1200" b="1" dirty="0" err="1"/>
              <a:t>KeyEvent.VK_DOWN</a:t>
            </a:r>
            <a:r>
              <a:rPr lang="en-US" altLang="ko-KR" sz="1200" dirty="0"/>
              <a:t>: </a:t>
            </a:r>
          </a:p>
          <a:p>
            <a:pPr defTabSz="180000"/>
            <a:r>
              <a:rPr lang="en-US" altLang="ko-KR" sz="1200" dirty="0"/>
              <a:t>					</a:t>
            </a:r>
            <a:r>
              <a:rPr lang="en-US" altLang="ko-KR" sz="1200" dirty="0" err="1"/>
              <a:t>la.setLocation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la.getX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()+FLYING_UNIT); </a:t>
            </a:r>
          </a:p>
          <a:p>
            <a:pPr defTabSz="180000"/>
            <a:r>
              <a:rPr lang="en-US" altLang="ko-KR" sz="1200" dirty="0"/>
              <a:t>					break;</a:t>
            </a:r>
          </a:p>
          <a:p>
            <a:pPr defTabSz="180000"/>
            <a:r>
              <a:rPr lang="en-US" altLang="ko-KR" sz="1200" dirty="0"/>
              <a:t>				case </a:t>
            </a:r>
            <a:r>
              <a:rPr lang="en-US" altLang="ko-KR" sz="1200" b="1" dirty="0" err="1"/>
              <a:t>KeyEvent.VK_LEFT</a:t>
            </a:r>
            <a:r>
              <a:rPr lang="en-US" altLang="ko-KR" sz="1200" dirty="0"/>
              <a:t>: </a:t>
            </a:r>
          </a:p>
          <a:p>
            <a:pPr defTabSz="180000"/>
            <a:r>
              <a:rPr lang="en-US" altLang="ko-KR" sz="1200" dirty="0"/>
              <a:t>					</a:t>
            </a:r>
            <a:r>
              <a:rPr lang="en-US" altLang="ko-KR" sz="1200" dirty="0" err="1"/>
              <a:t>la.setLocation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la.getX</a:t>
            </a:r>
            <a:r>
              <a:rPr lang="en-US" altLang="ko-KR" sz="1200" dirty="0"/>
              <a:t>()-FLYING_UNIT,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()); </a:t>
            </a:r>
          </a:p>
          <a:p>
            <a:pPr defTabSz="180000"/>
            <a:r>
              <a:rPr lang="en-US" altLang="ko-KR" sz="1200" dirty="0"/>
              <a:t>					break;</a:t>
            </a:r>
          </a:p>
          <a:p>
            <a:pPr defTabSz="180000"/>
            <a:r>
              <a:rPr lang="en-US" altLang="ko-KR" sz="1200" dirty="0"/>
              <a:t>				case </a:t>
            </a:r>
            <a:r>
              <a:rPr lang="en-US" altLang="ko-KR" sz="1200" b="1" dirty="0" err="1"/>
              <a:t>KeyEvent.VK_RIGHT</a:t>
            </a:r>
            <a:r>
              <a:rPr lang="en-US" altLang="ko-KR" sz="1200" dirty="0"/>
              <a:t>: </a:t>
            </a:r>
          </a:p>
          <a:p>
            <a:pPr defTabSz="180000"/>
            <a:r>
              <a:rPr lang="en-US" altLang="ko-KR" sz="1200" dirty="0"/>
              <a:t>					</a:t>
            </a:r>
            <a:r>
              <a:rPr lang="en-US" altLang="ko-KR" sz="1200" dirty="0" err="1"/>
              <a:t>la.setLocation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la.getX</a:t>
            </a:r>
            <a:r>
              <a:rPr lang="en-US" altLang="ko-KR" sz="1200" dirty="0"/>
              <a:t>()+FLYING_UNIT, </a:t>
            </a:r>
            <a:r>
              <a:rPr lang="en-US" altLang="ko-KR" sz="1200" dirty="0" err="1"/>
              <a:t>la.getY</a:t>
            </a:r>
            <a:r>
              <a:rPr lang="en-US" altLang="ko-KR" sz="1200" dirty="0"/>
              <a:t>()); </a:t>
            </a:r>
          </a:p>
          <a:p>
            <a:pPr defTabSz="180000"/>
            <a:r>
              <a:rPr lang="en-US" altLang="ko-KR" sz="1200" dirty="0"/>
              <a:t>					break;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public static void main(String 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FlyingTextEx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07504" y="1335651"/>
            <a:ext cx="4213132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java.awt.event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FlyingTextEx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private final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FLYING_UNIT = 10;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 la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("HELLO"); 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FlyingTextEx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상</a:t>
            </a:r>
            <a:r>
              <a:rPr lang="en-US" altLang="ko-KR" sz="1200" dirty="0"/>
              <a:t>,</a:t>
            </a:r>
            <a:r>
              <a:rPr lang="ko-KR" altLang="en-US" sz="1200" dirty="0"/>
              <a:t>하</a:t>
            </a:r>
            <a:r>
              <a:rPr lang="en-US" altLang="ko-KR" sz="1200" dirty="0"/>
              <a:t>,</a:t>
            </a:r>
            <a:r>
              <a:rPr lang="ko-KR" altLang="en-US" sz="1200" dirty="0"/>
              <a:t>좌</a:t>
            </a:r>
            <a:r>
              <a:rPr lang="en-US" altLang="ko-KR" sz="1200" dirty="0"/>
              <a:t>,</a:t>
            </a:r>
            <a:r>
              <a:rPr lang="ko-KR" altLang="en-US" sz="1200" dirty="0"/>
              <a:t>우 키를 이용하여 텍스트 움직이기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c.setLayout</a:t>
            </a:r>
            <a:r>
              <a:rPr lang="en-US" altLang="ko-KR" sz="1200" b="1" dirty="0"/>
              <a:t>(null);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c.addKeyListener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MyKeyListener</a:t>
            </a:r>
            <a:r>
              <a:rPr lang="en-US" altLang="ko-KR" sz="1200" b="1" dirty="0"/>
              <a:t>());</a:t>
            </a:r>
            <a:endParaRPr lang="ko-KR" altLang="en-US" sz="1200" b="1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la.setLocation</a:t>
            </a:r>
            <a:r>
              <a:rPr lang="en-US" altLang="ko-KR" sz="1200" dirty="0"/>
              <a:t>(50,50);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la.setSize</a:t>
            </a:r>
            <a:r>
              <a:rPr lang="en-US" altLang="ko-KR" sz="1200" dirty="0"/>
              <a:t>(100,20);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</a:t>
            </a:r>
            <a:r>
              <a:rPr lang="en-US" altLang="ko-KR" sz="1200" dirty="0"/>
              <a:t>(la);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(300,300);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	</a:t>
            </a:r>
            <a:r>
              <a:rPr lang="en-US" altLang="ko-KR" sz="1200" b="1" dirty="0" err="1"/>
              <a:t>c.setFocusable</a:t>
            </a:r>
            <a:r>
              <a:rPr lang="en-US" altLang="ko-KR" sz="1200" b="1" dirty="0"/>
              <a:t>(true);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c.requestFocus</a:t>
            </a:r>
            <a:r>
              <a:rPr lang="en-US" altLang="ko-KR" sz="1200" b="1" dirty="0"/>
              <a:t>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c.addMouseListener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MouseAdapter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	public void </a:t>
            </a:r>
            <a:r>
              <a:rPr lang="en-US" altLang="ko-KR" sz="1200" dirty="0" err="1"/>
              <a:t>mouseClicked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MouseEvent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	Component com = (Component)</a:t>
            </a:r>
            <a:r>
              <a:rPr lang="en-US" altLang="ko-KR" sz="1200" dirty="0" err="1"/>
              <a:t>e.getSource</a:t>
            </a:r>
            <a:r>
              <a:rPr lang="en-US" altLang="ko-KR" sz="1200" dirty="0"/>
              <a:t>();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com.setFocusable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com.requestFocus</a:t>
            </a:r>
            <a:r>
              <a:rPr lang="en-US" altLang="ko-KR" sz="1200" dirty="0"/>
              <a:t>();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});</a:t>
            </a:r>
          </a:p>
          <a:p>
            <a:pPr defTabSz="180000"/>
            <a:r>
              <a:rPr lang="en-US" altLang="ko-KR" sz="12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0058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</a:t>
            </a:r>
            <a:r>
              <a:rPr lang="ko-KR" altLang="en-US" dirty="0"/>
              <a:t>이벤트 관련 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이벤트 소스</a:t>
            </a:r>
            <a:endParaRPr lang="en-US" altLang="ko-KR" dirty="0"/>
          </a:p>
          <a:p>
            <a:pPr lvl="1"/>
            <a:r>
              <a:rPr lang="ko-KR" altLang="en-US" dirty="0"/>
              <a:t>이벤트를 발생시킨 </a:t>
            </a:r>
            <a:r>
              <a:rPr lang="en-US" altLang="ko-KR" dirty="0"/>
              <a:t>GUI </a:t>
            </a:r>
            <a:r>
              <a:rPr lang="ko-KR" altLang="en-US" dirty="0"/>
              <a:t>컴포넌트</a:t>
            </a:r>
            <a:endParaRPr lang="en-US" altLang="ko-KR" dirty="0"/>
          </a:p>
          <a:p>
            <a:r>
              <a:rPr lang="ko-KR" altLang="en-US" dirty="0"/>
              <a:t>이벤트 객체</a:t>
            </a:r>
            <a:endParaRPr lang="en-US" altLang="ko-KR" dirty="0"/>
          </a:p>
          <a:p>
            <a:pPr lvl="1"/>
            <a:r>
              <a:rPr lang="ko-KR" altLang="en-US" dirty="0"/>
              <a:t>발생한 이벤트에 대한 정보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이벤트 종류</a:t>
            </a:r>
            <a:r>
              <a:rPr lang="en-US" altLang="ko-KR" dirty="0"/>
              <a:t>, </a:t>
            </a:r>
            <a:r>
              <a:rPr lang="ko-KR" altLang="en-US" dirty="0"/>
              <a:t>이벤트 소스</a:t>
            </a:r>
            <a:r>
              <a:rPr lang="en-US" altLang="ko-KR" dirty="0"/>
              <a:t>, </a:t>
            </a:r>
            <a:r>
              <a:rPr lang="ko-KR" altLang="en-US" dirty="0"/>
              <a:t>화면 좌표</a:t>
            </a:r>
            <a:r>
              <a:rPr lang="en-US" altLang="ko-KR" dirty="0"/>
              <a:t>, </a:t>
            </a:r>
            <a:r>
              <a:rPr lang="ko-KR" altLang="en-US" dirty="0"/>
              <a:t>마우스 버튼 종류</a:t>
            </a:r>
            <a:r>
              <a:rPr lang="en-US" altLang="ko-KR" dirty="0"/>
              <a:t>, </a:t>
            </a:r>
            <a:r>
              <a:rPr lang="ko-KR" altLang="en-US" dirty="0"/>
              <a:t>눌러진 키</a:t>
            </a:r>
            <a:endParaRPr lang="en-US" altLang="ko-KR" dirty="0"/>
          </a:p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1"/>
            <a:r>
              <a:rPr lang="ko-KR" altLang="en-US" dirty="0"/>
              <a:t>이벤트를 처리하는 코드</a:t>
            </a:r>
            <a:endParaRPr lang="en-US" altLang="ko-KR" dirty="0"/>
          </a:p>
          <a:p>
            <a:pPr lvl="1"/>
            <a:r>
              <a:rPr lang="ko-KR" altLang="en-US" dirty="0"/>
              <a:t>컴포넌트에 등록되어야 작동 가능</a:t>
            </a:r>
            <a:endParaRPr lang="en-US" altLang="ko-KR" dirty="0"/>
          </a:p>
          <a:p>
            <a:r>
              <a:rPr lang="ko-KR" altLang="en-US" dirty="0"/>
              <a:t>이벤트 분배 </a:t>
            </a:r>
            <a:r>
              <a:rPr lang="ko-KR" altLang="en-US" dirty="0" err="1"/>
              <a:t>스레드</a:t>
            </a:r>
            <a:endParaRPr lang="en-US" altLang="ko-KR" dirty="0"/>
          </a:p>
          <a:p>
            <a:pPr lvl="1"/>
            <a:r>
              <a:rPr lang="ko-KR" altLang="en-US" dirty="0"/>
              <a:t>동작</a:t>
            </a:r>
            <a:endParaRPr lang="en-US" altLang="ko-KR" dirty="0"/>
          </a:p>
          <a:p>
            <a:pPr lvl="2"/>
            <a:r>
              <a:rPr lang="ko-KR" altLang="en-US" dirty="0"/>
              <a:t>자바 가상 기계로부터 이벤트의 발생을 통지 받음</a:t>
            </a:r>
            <a:endParaRPr lang="en-US" altLang="ko-KR" dirty="0"/>
          </a:p>
          <a:p>
            <a:pPr lvl="2"/>
            <a:r>
              <a:rPr lang="ko-KR" altLang="en-US" dirty="0"/>
              <a:t>이벤트 소스와 이벤트 종류 결정</a:t>
            </a:r>
          </a:p>
          <a:p>
            <a:pPr lvl="2"/>
            <a:r>
              <a:rPr lang="ko-KR" altLang="en-US" dirty="0"/>
              <a:t>적절한 이벤트 객체 생성</a:t>
            </a:r>
            <a:r>
              <a:rPr lang="en-US" altLang="ko-KR" dirty="0"/>
              <a:t>,</a:t>
            </a:r>
            <a:r>
              <a:rPr lang="ko-KR" altLang="en-US" dirty="0"/>
              <a:t>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찾아 호출</a:t>
            </a:r>
            <a:endParaRPr lang="en-US" altLang="ko-KR" dirty="0"/>
          </a:p>
          <a:p>
            <a:pPr lvl="1"/>
            <a:r>
              <a:rPr lang="ko-KR" altLang="en-US" dirty="0"/>
              <a:t>무한 루프를 실행하는 </a:t>
            </a:r>
            <a:r>
              <a:rPr lang="ko-KR" altLang="en-US" dirty="0" err="1"/>
              <a:t>스레드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95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</a:t>
            </a:r>
            <a:r>
              <a:rPr lang="ko-KR" altLang="en-US" dirty="0"/>
              <a:t>이벤트 객체와 이벤트 소스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5976664" cy="52856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865146-3D60-4E36-BBFF-FF7ED2E49176}"/>
              </a:ext>
            </a:extLst>
          </p:cNvPr>
          <p:cNvSpPr/>
          <p:nvPr/>
        </p:nvSpPr>
        <p:spPr>
          <a:xfrm>
            <a:off x="929752" y="1686640"/>
            <a:ext cx="5874495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A76BF2-E0DF-4D20-9012-80B3A4AD0CD6}"/>
              </a:ext>
            </a:extLst>
          </p:cNvPr>
          <p:cNvSpPr/>
          <p:nvPr/>
        </p:nvSpPr>
        <p:spPr>
          <a:xfrm>
            <a:off x="934652" y="3645024"/>
            <a:ext cx="587449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C3EA09-0DD6-4A19-8FA8-ED63F4CD9373}"/>
              </a:ext>
            </a:extLst>
          </p:cNvPr>
          <p:cNvSpPr/>
          <p:nvPr/>
        </p:nvSpPr>
        <p:spPr>
          <a:xfrm>
            <a:off x="934776" y="3931180"/>
            <a:ext cx="5874495" cy="865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2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00" y="256146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Review: </a:t>
            </a:r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en-US" altLang="ko-KR" dirty="0"/>
              <a:t>(Event Listener)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45638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이벤트를 처리하는 코드</a:t>
            </a:r>
            <a:r>
              <a:rPr lang="en-US" altLang="ko-KR" dirty="0"/>
              <a:t>, </a:t>
            </a:r>
            <a:r>
              <a:rPr lang="ko-KR" altLang="en-US" dirty="0"/>
              <a:t>클래스로 작성</a:t>
            </a:r>
            <a:endParaRPr lang="en-US" altLang="ko-KR" dirty="0"/>
          </a:p>
          <a:p>
            <a:pPr lvl="1"/>
            <a:r>
              <a:rPr lang="en-US" altLang="ko-KR" dirty="0"/>
              <a:t>JDK</a:t>
            </a:r>
            <a:r>
              <a:rPr lang="ko-KR" altLang="en-US" dirty="0"/>
              <a:t>에서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작성을 위한 </a:t>
            </a:r>
            <a:r>
              <a:rPr lang="ko-KR" altLang="en-US" u="sng" dirty="0">
                <a:solidFill>
                  <a:srgbClr val="FF0000"/>
                </a:solidFill>
              </a:rPr>
              <a:t>인터페이스</a:t>
            </a:r>
            <a:r>
              <a:rPr lang="en-US" altLang="ko-KR" u="sng" dirty="0">
                <a:solidFill>
                  <a:srgbClr val="FF0000"/>
                </a:solidFill>
              </a:rPr>
              <a:t>(interface)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r>
              <a:rPr lang="ko-KR" altLang="en-US" dirty="0"/>
              <a:t>개발자가 </a:t>
            </a:r>
            <a:r>
              <a:rPr lang="ko-KR" altLang="en-US" dirty="0" err="1"/>
              <a:t>리스너</a:t>
            </a:r>
            <a:r>
              <a:rPr lang="ko-KR" altLang="en-US" dirty="0"/>
              <a:t> 인터페이스의 추상 </a:t>
            </a:r>
            <a:r>
              <a:rPr lang="ko-KR" altLang="en-US" dirty="0" err="1"/>
              <a:t>메소드</a:t>
            </a:r>
            <a:r>
              <a:rPr lang="ko-KR" altLang="en-US" dirty="0"/>
              <a:t> 구현</a:t>
            </a:r>
            <a:endParaRPr lang="en-US" altLang="ko-KR" dirty="0"/>
          </a:p>
          <a:p>
            <a:pPr lvl="2"/>
            <a:r>
              <a:rPr lang="ko-KR" altLang="en-US" dirty="0"/>
              <a:t>이벤트가 발생하면  자바 플랫폼은 </a:t>
            </a:r>
            <a:r>
              <a:rPr lang="ko-KR" altLang="en-US" dirty="0" err="1"/>
              <a:t>리스너</a:t>
            </a:r>
            <a:r>
              <a:rPr lang="ko-KR" altLang="en-US" dirty="0"/>
              <a:t> 인터페이스의 추상 </a:t>
            </a:r>
            <a:r>
              <a:rPr lang="ko-KR" altLang="en-US" dirty="0" err="1"/>
              <a:t>메소드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ActionListener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MouseListener</a:t>
            </a:r>
            <a:r>
              <a:rPr lang="en-US" altLang="ko-KR" dirty="0"/>
              <a:t> 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48761" y="3429000"/>
            <a:ext cx="66247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interface </a:t>
            </a:r>
            <a:r>
              <a:rPr lang="en-US" altLang="ko-KR" sz="1400" b="1" dirty="0" err="1"/>
              <a:t>ActionListener</a:t>
            </a:r>
            <a:r>
              <a:rPr lang="en-US" altLang="ko-KR" sz="1400" b="1" dirty="0"/>
              <a:t> </a:t>
            </a:r>
            <a:r>
              <a:rPr lang="en-US" altLang="ko-KR" sz="1400" dirty="0"/>
              <a:t>{ // </a:t>
            </a:r>
            <a:r>
              <a:rPr lang="ko-KR" altLang="en-US" sz="1400" dirty="0"/>
              <a:t>아래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개발자가 구현해야 함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actionPerformed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ActionEvent</a:t>
            </a:r>
            <a:r>
              <a:rPr lang="en-US" altLang="ko-KR" sz="1400" dirty="0"/>
              <a:t> e); // Action </a:t>
            </a:r>
            <a:r>
              <a:rPr lang="ko-KR" altLang="en-US" sz="1400" dirty="0"/>
              <a:t>이벤트 발생시 호출됨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115616" y="4653136"/>
            <a:ext cx="770485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interface </a:t>
            </a:r>
            <a:r>
              <a:rPr lang="en-US" altLang="ko-KR" sz="1400" b="1" dirty="0" err="1"/>
              <a:t>MouseListener</a:t>
            </a:r>
            <a:r>
              <a:rPr lang="en-US" altLang="ko-KR" sz="1400" b="1" dirty="0"/>
              <a:t> </a:t>
            </a:r>
            <a:r>
              <a:rPr lang="en-US" altLang="ko-KR" sz="1400" dirty="0"/>
              <a:t>{ // </a:t>
            </a:r>
            <a:r>
              <a:rPr lang="ko-KR" altLang="en-US" sz="1400" dirty="0"/>
              <a:t>아래의 </a:t>
            </a:r>
            <a:r>
              <a:rPr lang="en-US" altLang="ko-KR" sz="1400" dirty="0"/>
              <a:t>5</a:t>
            </a:r>
            <a:r>
              <a:rPr lang="ko-KR" altLang="en-US" sz="1400" dirty="0"/>
              <a:t>개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개발자가 구현해야 함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mousePressed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e); // </a:t>
            </a:r>
            <a:r>
              <a:rPr lang="ko-KR" altLang="en-US" sz="1400" dirty="0"/>
              <a:t>마우스 버튼이 눌러지는 순간 호출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mouseReleased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e); // </a:t>
            </a:r>
            <a:r>
              <a:rPr lang="ko-KR" altLang="en-US" sz="1400" dirty="0"/>
              <a:t>눌러진 마우스 버튼이 떼어지는 순간 호출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mouseClicked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e); // </a:t>
            </a:r>
            <a:r>
              <a:rPr lang="ko-KR" altLang="en-US" sz="1400" dirty="0"/>
              <a:t>마우스가 클릭되는 순간 호출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mouseEntered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e); // </a:t>
            </a:r>
            <a:r>
              <a:rPr lang="ko-KR" altLang="en-US" sz="1400" dirty="0"/>
              <a:t>마우스가 컴포넌트 위에 올라가는 순간 호출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mouseExited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MouseEvent</a:t>
            </a:r>
            <a:r>
              <a:rPr lang="en-US" altLang="ko-KR" sz="1400" dirty="0"/>
              <a:t> e); // </a:t>
            </a:r>
            <a:r>
              <a:rPr lang="ko-KR" altLang="en-US" sz="1400" dirty="0"/>
              <a:t>마우스가 컴포넌트 위에서 내려오는 순간 호출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290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67544" y="404664"/>
            <a:ext cx="1480620" cy="679450"/>
          </a:xfrm>
        </p:spPr>
        <p:txBody>
          <a:bodyPr>
            <a:noAutofit/>
          </a:bodyPr>
          <a:lstStyle/>
          <a:p>
            <a:r>
              <a:rPr lang="ko-KR" altLang="en-US" sz="1600" dirty="0" err="1"/>
              <a:t>리스너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인터페이스와</a:t>
            </a:r>
            <a:br>
              <a:rPr lang="en-US" altLang="ko-KR" sz="1600" dirty="0"/>
            </a:br>
            <a:r>
              <a:rPr lang="ko-KR" altLang="en-US" sz="1600" dirty="0" err="1"/>
              <a:t>메소드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04246"/>
            <a:ext cx="5613301" cy="642621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D986A5-825B-431D-BFBC-8654F9A89C50}"/>
              </a:ext>
            </a:extLst>
          </p:cNvPr>
          <p:cNvSpPr/>
          <p:nvPr/>
        </p:nvSpPr>
        <p:spPr>
          <a:xfrm>
            <a:off x="2267744" y="620688"/>
            <a:ext cx="561330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046491-92E5-4C67-BF4F-2B07892C398B}"/>
              </a:ext>
            </a:extLst>
          </p:cNvPr>
          <p:cNvSpPr/>
          <p:nvPr/>
        </p:nvSpPr>
        <p:spPr>
          <a:xfrm>
            <a:off x="2267743" y="1053154"/>
            <a:ext cx="5613301" cy="647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50631-77DC-431F-B3C5-BD5AF33F1BF9}"/>
              </a:ext>
            </a:extLst>
          </p:cNvPr>
          <p:cNvSpPr/>
          <p:nvPr/>
        </p:nvSpPr>
        <p:spPr>
          <a:xfrm>
            <a:off x="2267742" y="1702062"/>
            <a:ext cx="5613301" cy="1510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9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</a:t>
            </a:r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가지 방법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독립 클래스로 작성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완전한 클래스로 작성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여러 곳에서 사용할 때 적합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내부 클래스</a:t>
            </a:r>
            <a:r>
              <a:rPr lang="en-US" altLang="ko-KR" dirty="0"/>
              <a:t>(inner class)</a:t>
            </a:r>
            <a:r>
              <a:rPr lang="ko-KR" altLang="en-US" dirty="0"/>
              <a:t>로 작성</a:t>
            </a:r>
            <a:endParaRPr lang="en-US" altLang="ko-KR" dirty="0"/>
          </a:p>
          <a:p>
            <a:pPr lvl="2"/>
            <a:r>
              <a:rPr lang="ko-KR" altLang="en-US" dirty="0"/>
              <a:t>클래스 안에 멤버처럼 클래스 작성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특정 클래스에서만 사용할 때 적합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3. </a:t>
            </a:r>
            <a:r>
              <a:rPr lang="ko-KR" altLang="en-US" u="sng" dirty="0">
                <a:solidFill>
                  <a:srgbClr val="FF0000"/>
                </a:solidFill>
              </a:rPr>
              <a:t>익명 클래스</a:t>
            </a:r>
            <a:r>
              <a:rPr lang="en-US" altLang="ko-KR" u="sng" dirty="0">
                <a:solidFill>
                  <a:srgbClr val="FF0000"/>
                </a:solidFill>
              </a:rPr>
              <a:t>(anonymous class)</a:t>
            </a:r>
            <a:r>
              <a:rPr lang="ko-KR" altLang="en-US" u="sng" dirty="0">
                <a:solidFill>
                  <a:srgbClr val="FF0000"/>
                </a:solidFill>
              </a:rPr>
              <a:t>로 작성</a:t>
            </a:r>
            <a:endParaRPr lang="en-US" altLang="ko-KR" u="sng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클래스의 이름 없이 간단히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  <a:endParaRPr lang="en-US" altLang="ko-KR" dirty="0"/>
          </a:p>
          <a:p>
            <a:pPr lvl="2"/>
            <a:r>
              <a:rPr lang="ko-KR" altLang="en-US" dirty="0"/>
              <a:t>클래스 조차 만들 필요 없이 </a:t>
            </a:r>
            <a:r>
              <a:rPr lang="ko-KR" altLang="en-US" dirty="0" err="1"/>
              <a:t>리스너</a:t>
            </a:r>
            <a:r>
              <a:rPr lang="ko-KR" altLang="en-US" dirty="0"/>
              <a:t> 코드가 간단한 경우에 적합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84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782744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MOUSE EVENT HANDLING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355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4444</TotalTime>
  <Words>4021</Words>
  <Application>Microsoft Office PowerPoint</Application>
  <PresentationFormat>화면 슬라이드 쇼(4:3)</PresentationFormat>
  <Paragraphs>673</Paragraphs>
  <Slides>36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HY강B</vt:lpstr>
      <vt:lpstr>돋움</vt:lpstr>
      <vt:lpstr>맑은 고딕</vt:lpstr>
      <vt:lpstr>Arial</vt:lpstr>
      <vt:lpstr>투명도</vt:lpstr>
      <vt:lpstr>(Intermediate) Java Programming  </vt:lpstr>
      <vt:lpstr>JAVA: Review: EVENT HANDLING</vt:lpstr>
      <vt:lpstr>Review: 자바의 이벤트 기반 GUI 구성</vt:lpstr>
      <vt:lpstr>Review: 이벤트 관련 용어</vt:lpstr>
      <vt:lpstr>Review: 이벤트 객체와 이벤트 소스</vt:lpstr>
      <vt:lpstr>Review: 이벤트 리스너(Event Listener)</vt:lpstr>
      <vt:lpstr>리스너  인터페이스와 메소드</vt:lpstr>
      <vt:lpstr>Review: 이벤트 리스너 작성 방법</vt:lpstr>
      <vt:lpstr>JAVA: MOUSE EVENT HANDLING</vt:lpstr>
      <vt:lpstr>마우스 이벤트와 마우스 관련 리스너</vt:lpstr>
      <vt:lpstr>마우스 리너스 달기</vt:lpstr>
      <vt:lpstr>MouseEvent 객체로부터 얻을 수 있는 정보</vt:lpstr>
      <vt:lpstr>예제 10-9 : 마우스와 마우스 모션 이벤트 활용</vt:lpstr>
      <vt:lpstr>예제 10-9 실행</vt:lpstr>
      <vt:lpstr>예제 10-10 : 더블클릭 시 컨텐트팬의 배경색 변경</vt:lpstr>
      <vt:lpstr>MouseWheelEvent와 MouseWheelListener</vt:lpstr>
      <vt:lpstr>예제 10-4 : 마우스로 문자열 이동시키기 – 마우스 이벤트 연습</vt:lpstr>
      <vt:lpstr>예제 10-4의 정답</vt:lpstr>
      <vt:lpstr>어댑터(Adapter) 클래스</vt:lpstr>
      <vt:lpstr>JDK에서 제공하는 어댑터 클래스</vt:lpstr>
      <vt:lpstr>어댑터 사용 예(MouseAdapter)</vt:lpstr>
      <vt:lpstr>예제 10-5 : MouseAdapter 사용하기</vt:lpstr>
      <vt:lpstr>JAVA: KEY EVENT HANDLING</vt:lpstr>
      <vt:lpstr>Key 이벤트와 포커스</vt:lpstr>
      <vt:lpstr>컴포넌트에 포커스 주기</vt:lpstr>
      <vt:lpstr>KeyListener의 메소드와 키</vt:lpstr>
      <vt:lpstr>키는 2가지 종류</vt:lpstr>
      <vt:lpstr>가상 키(Virtual Key)</vt:lpstr>
      <vt:lpstr>입력된 키 판별</vt:lpstr>
      <vt:lpstr>KeyEvent의 getKeyChar()과 getKeyCode()</vt:lpstr>
      <vt:lpstr>예제 10-6 : 다양한 KeyEvent와 KeyListener 활용</vt:lpstr>
      <vt:lpstr>실행 결과</vt:lpstr>
      <vt:lpstr>예제 10-7 : &lt;F1&gt; 키를 입력받으면 컨텐트팬의 배경을 초록색으로, % 키를 입력받으면 노란색으로 변경</vt:lpstr>
      <vt:lpstr>예제 10-7 실행</vt:lpstr>
      <vt:lpstr>예제 10-8 : 상(UP), 하(DOWN), 좌(LEFT), 우(RIGHT) 키로 "HELLO" 문자열을 마음대로 움직이기</vt:lpstr>
      <vt:lpstr>예제 소스: 상,하,좌,우 키로 텍스트 움직이기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(Intermediate) Java Programming</dc:title>
  <dc:creator>user</dc:creator>
  <cp:lastModifiedBy>박상일</cp:lastModifiedBy>
  <cp:revision>107</cp:revision>
  <dcterms:created xsi:type="dcterms:W3CDTF">2015-09-01T01:16:03Z</dcterms:created>
  <dcterms:modified xsi:type="dcterms:W3CDTF">2020-10-28T08:29:45Z</dcterms:modified>
</cp:coreProperties>
</file>