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11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1196" r:id="rId18"/>
    <p:sldId id="280" r:id="rId19"/>
    <p:sldId id="281" r:id="rId20"/>
    <p:sldId id="282" r:id="rId21"/>
    <p:sldId id="285" r:id="rId22"/>
    <p:sldId id="283" r:id="rId23"/>
    <p:sldId id="28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4" autoAdjust="0"/>
    <p:restoredTop sz="94660"/>
  </p:normalViewPr>
  <p:slideViewPr>
    <p:cSldViewPr>
      <p:cViewPr varScale="1">
        <p:scale>
          <a:sx n="120" d="100"/>
          <a:sy n="120" d="100"/>
        </p:scale>
        <p:origin x="9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18. Swing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algn="ctr"/>
            <a:r>
              <a:rPr lang="en-US" altLang="ko-KR" dirty="0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그리기와 칠하기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도형 그리기 </a:t>
            </a:r>
            <a:endParaRPr lang="en-US" altLang="ko-KR" dirty="0"/>
          </a:p>
          <a:p>
            <a:pPr lvl="1"/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둥근 모서리 사각형</a:t>
            </a:r>
            <a:r>
              <a:rPr lang="en-US" altLang="ko-KR" dirty="0"/>
              <a:t>, </a:t>
            </a:r>
            <a:r>
              <a:rPr lang="ko-KR" altLang="en-US" dirty="0"/>
              <a:t>원호</a:t>
            </a:r>
            <a:r>
              <a:rPr lang="en-US" altLang="ko-KR" dirty="0"/>
              <a:t>, </a:t>
            </a:r>
            <a:r>
              <a:rPr lang="ko-KR" altLang="en-US" dirty="0"/>
              <a:t>폐 다각형</a:t>
            </a:r>
            <a:endParaRPr lang="en-US" altLang="ko-KR" dirty="0"/>
          </a:p>
          <a:p>
            <a:r>
              <a:rPr lang="en-US" altLang="ko-KR" dirty="0"/>
              <a:t>Graphics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738839" cy="28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1683637" cy="14795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12-4 : Graphics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drawLine</a:t>
            </a:r>
            <a:r>
              <a:rPr lang="en-US" altLang="ko-KR" sz="2800" dirty="0"/>
              <a:t>() </a:t>
            </a:r>
            <a:r>
              <a:rPr lang="ko-KR" altLang="en-US" sz="2800" dirty="0" err="1"/>
              <a:t>메소드로</a:t>
            </a:r>
            <a:r>
              <a:rPr lang="ko-KR" altLang="en-US" sz="2800" dirty="0"/>
              <a:t> 선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91880" y="1412776"/>
            <a:ext cx="500974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GraphicsDrawLineEx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private </a:t>
            </a:r>
            <a:r>
              <a:rPr lang="en-US" altLang="ko-KR" sz="1400" dirty="0" err="1"/>
              <a:t>MyPanel</a:t>
            </a:r>
            <a:r>
              <a:rPr lang="en-US" altLang="ko-KR" sz="1400" dirty="0"/>
              <a:t> panel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MyPanel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GraphicsDrawLineEx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drawLine</a:t>
            </a:r>
            <a:r>
              <a:rPr lang="en-US" altLang="ko-KR" sz="1400" dirty="0"/>
              <a:t> </a:t>
            </a:r>
            <a:r>
              <a:rPr lang="ko-KR" altLang="en-US" sz="1400" dirty="0"/>
              <a:t>사용 예제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setContentPane</a:t>
            </a:r>
            <a:r>
              <a:rPr lang="en-US" altLang="ko-KR" sz="1400" b="1" dirty="0"/>
              <a:t>(panel);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(200, 170);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MyPanel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JPanel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public void 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(Graphics g)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super.paintComponent</a:t>
            </a:r>
            <a:r>
              <a:rPr lang="en-US" altLang="ko-KR" sz="1400" dirty="0"/>
              <a:t>(g);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g.setColor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Color.RED</a:t>
            </a:r>
            <a:r>
              <a:rPr lang="en-US" altLang="ko-KR" sz="1400" dirty="0"/>
              <a:t>); // </a:t>
            </a:r>
            <a:r>
              <a:rPr lang="ko-KR" altLang="en-US" sz="1400" dirty="0"/>
              <a:t>빨간색 선택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g.drawLine</a:t>
            </a:r>
            <a:r>
              <a:rPr lang="en-US" altLang="ko-KR" sz="1400" b="1" dirty="0"/>
              <a:t>(20, 20, 100, 100);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선그리기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new </a:t>
            </a:r>
            <a:r>
              <a:rPr lang="en-US" altLang="ko-KR" sz="1400" dirty="0" err="1"/>
              <a:t>GraphicsDrawLineEx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241518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(20,20)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327244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(100,100)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도형 그리기 사례</a:t>
            </a: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87624" y="1433698"/>
            <a:ext cx="6168089" cy="1533123"/>
            <a:chOff x="1187624" y="1433698"/>
            <a:chExt cx="6168089" cy="1533123"/>
          </a:xfrm>
        </p:grpSpPr>
        <p:sp>
          <p:nvSpPr>
            <p:cNvPr id="35" name="직사각형 34"/>
            <p:cNvSpPr/>
            <p:nvPr/>
          </p:nvSpPr>
          <p:spPr>
            <a:xfrm>
              <a:off x="1187624" y="1507761"/>
              <a:ext cx="4096476" cy="138499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class </a:t>
              </a:r>
              <a:r>
                <a:rPr lang="en-US" altLang="ko-KR" sz="1200" dirty="0" err="1"/>
                <a:t>MyPanel</a:t>
              </a:r>
              <a:r>
                <a:rPr lang="en-US" altLang="ko-KR" sz="1200" dirty="0"/>
                <a:t> extends </a:t>
              </a:r>
              <a:r>
                <a:rPr lang="en-US" altLang="ko-KR" sz="1200" dirty="0" err="1"/>
                <a:t>JPanel</a:t>
              </a:r>
              <a:r>
                <a:rPr lang="en-US" altLang="ko-KR" sz="1200" dirty="0"/>
                <a:t> {</a:t>
              </a:r>
            </a:p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	public void </a:t>
              </a:r>
              <a:r>
                <a:rPr lang="en-US" altLang="ko-KR" sz="1200" dirty="0" err="1"/>
                <a:t>paintComponent</a:t>
              </a:r>
              <a:r>
                <a:rPr lang="en-US" altLang="ko-KR" sz="1200" dirty="0"/>
                <a:t>(Graphics g) {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super.paintComponent</a:t>
              </a:r>
              <a:r>
                <a:rPr lang="en-US" altLang="ko-KR" sz="1200" dirty="0"/>
                <a:t>(g);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g.setColor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Color.</a:t>
              </a:r>
              <a:r>
                <a:rPr lang="en-US" altLang="ko-KR" sz="1200" i="1" dirty="0" err="1"/>
                <a:t>RED</a:t>
              </a:r>
              <a:r>
                <a:rPr lang="en-US" altLang="ko-KR" sz="1200" i="1" dirty="0"/>
                <a:t>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b="1" dirty="0" err="1"/>
                <a:t>g.drawOval</a:t>
              </a:r>
              <a:r>
                <a:rPr lang="en-US" altLang="ko-KR" sz="1200" b="1" dirty="0"/>
                <a:t>(20,20,80,80);</a:t>
              </a:r>
            </a:p>
            <a:p>
              <a:pPr defTabSz="180000"/>
              <a:r>
                <a:rPr lang="en-US" altLang="ko-KR" sz="1200" dirty="0"/>
                <a:t>		}</a:t>
              </a:r>
            </a:p>
            <a:p>
              <a:pPr defTabSz="180000"/>
              <a:r>
                <a:rPr lang="en-US" altLang="ko-KR" sz="1200" dirty="0"/>
                <a:t>	}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24" y="1433698"/>
              <a:ext cx="1744589" cy="1533123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791576" y="1836923"/>
              <a:ext cx="785818" cy="78581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20072" y="1622609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(20,20)</a:t>
              </a:r>
              <a:endParaRPr lang="ko-KR" altLang="en-US" sz="1200" dirty="0"/>
            </a:p>
          </p:txBody>
        </p:sp>
        <p:sp>
          <p:nvSpPr>
            <p:cNvPr id="7" name="오른쪽 중괄호 6"/>
            <p:cNvSpPr/>
            <p:nvPr/>
          </p:nvSpPr>
          <p:spPr>
            <a:xfrm>
              <a:off x="6577394" y="1836923"/>
              <a:ext cx="142876" cy="785818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오른쪽 중괄호 7"/>
            <p:cNvSpPr/>
            <p:nvPr/>
          </p:nvSpPr>
          <p:spPr>
            <a:xfrm rot="16200000">
              <a:off x="6113047" y="1372576"/>
              <a:ext cx="142876" cy="785818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7394" y="1765485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80x80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185305" y="4932153"/>
            <a:ext cx="6292809" cy="1593191"/>
            <a:chOff x="1185305" y="4932153"/>
            <a:chExt cx="6292809" cy="1593191"/>
          </a:xfrm>
        </p:grpSpPr>
        <p:sp>
          <p:nvSpPr>
            <p:cNvPr id="37" name="직사각형 36"/>
            <p:cNvSpPr/>
            <p:nvPr/>
          </p:nvSpPr>
          <p:spPr>
            <a:xfrm>
              <a:off x="1185305" y="4995493"/>
              <a:ext cx="4096476" cy="138499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class </a:t>
              </a:r>
              <a:r>
                <a:rPr lang="en-US" altLang="ko-KR" sz="1200" dirty="0" err="1"/>
                <a:t>MyPanel</a:t>
              </a:r>
              <a:r>
                <a:rPr lang="en-US" altLang="ko-KR" sz="1200" dirty="0"/>
                <a:t> extends </a:t>
              </a:r>
              <a:r>
                <a:rPr lang="en-US" altLang="ko-KR" sz="1200" dirty="0" err="1"/>
                <a:t>JPanel</a:t>
              </a:r>
              <a:r>
                <a:rPr lang="en-US" altLang="ko-KR" sz="1200" dirty="0"/>
                <a:t> {</a:t>
              </a:r>
            </a:p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	public void </a:t>
              </a:r>
              <a:r>
                <a:rPr lang="en-US" altLang="ko-KR" sz="1200" dirty="0" err="1"/>
                <a:t>paintComponent</a:t>
              </a:r>
              <a:r>
                <a:rPr lang="en-US" altLang="ko-KR" sz="1200" dirty="0"/>
                <a:t>(Graphics g) {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super.paintComponent</a:t>
              </a:r>
              <a:r>
                <a:rPr lang="en-US" altLang="ko-KR" sz="1200" dirty="0"/>
                <a:t>(g);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g.setColor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Color.</a:t>
              </a:r>
              <a:r>
                <a:rPr lang="en-US" altLang="ko-KR" sz="1200" i="1" dirty="0" err="1"/>
                <a:t>RED</a:t>
              </a:r>
              <a:r>
                <a:rPr lang="en-US" altLang="ko-KR" sz="1200" i="1" dirty="0"/>
                <a:t>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b="1" dirty="0" err="1"/>
                <a:t>g.drawRoundRect</a:t>
              </a:r>
              <a:r>
                <a:rPr lang="en-US" altLang="ko-KR" sz="1200" b="1" dirty="0"/>
                <a:t>(20,20,120,80,40,60);</a:t>
              </a:r>
            </a:p>
            <a:p>
              <a:pPr defTabSz="180000"/>
              <a:r>
                <a:rPr lang="en-US" altLang="ko-KR" sz="1200" dirty="0"/>
                <a:t>		}</a:t>
              </a:r>
            </a:p>
            <a:p>
              <a:pPr defTabSz="180000"/>
              <a:r>
                <a:rPr lang="en-US" altLang="ko-KR" sz="1200" dirty="0"/>
                <a:t>	}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506" y="4932153"/>
              <a:ext cx="1720185" cy="15116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5362948" y="5105337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(20,20)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91576" y="5328795"/>
              <a:ext cx="1143008" cy="78581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0" name="오른쪽 중괄호 29"/>
            <p:cNvSpPr/>
            <p:nvPr/>
          </p:nvSpPr>
          <p:spPr>
            <a:xfrm>
              <a:off x="7006022" y="5891155"/>
              <a:ext cx="142876" cy="214314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중괄호 30"/>
            <p:cNvSpPr/>
            <p:nvPr/>
          </p:nvSpPr>
          <p:spPr>
            <a:xfrm rot="5400000" flipV="1">
              <a:off x="6791708" y="6176907"/>
              <a:ext cx="142876" cy="142876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91708" y="5176775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120x80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7460" y="589115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60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20270" y="624834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40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87140" y="3213467"/>
            <a:ext cx="6139551" cy="1511677"/>
            <a:chOff x="1187140" y="3213467"/>
            <a:chExt cx="6139551" cy="1511677"/>
          </a:xfrm>
        </p:grpSpPr>
        <p:sp>
          <p:nvSpPr>
            <p:cNvPr id="36" name="직사각형 35"/>
            <p:cNvSpPr/>
            <p:nvPr/>
          </p:nvSpPr>
          <p:spPr>
            <a:xfrm>
              <a:off x="1187140" y="3284984"/>
              <a:ext cx="4096476" cy="138499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	</a:t>
              </a:r>
              <a:r>
                <a:rPr lang="en-US" altLang="ko-KR" sz="1200" dirty="0"/>
                <a:t>class </a:t>
              </a:r>
              <a:r>
                <a:rPr lang="en-US" altLang="ko-KR" sz="1200" dirty="0" err="1"/>
                <a:t>MyPanel</a:t>
              </a:r>
              <a:r>
                <a:rPr lang="en-US" altLang="ko-KR" sz="1200" dirty="0"/>
                <a:t> extends </a:t>
              </a:r>
              <a:r>
                <a:rPr lang="en-US" altLang="ko-KR" sz="1200" dirty="0" err="1"/>
                <a:t>JPanel</a:t>
              </a:r>
              <a:r>
                <a:rPr lang="en-US" altLang="ko-KR" sz="1200" dirty="0"/>
                <a:t> {</a:t>
              </a:r>
            </a:p>
            <a:p>
              <a:pPr defTabSz="180000"/>
              <a:r>
                <a:rPr lang="en-US" altLang="ko-KR" sz="1200" b="1" dirty="0"/>
                <a:t>		</a:t>
              </a:r>
              <a:r>
                <a:rPr lang="en-US" altLang="ko-KR" sz="1200" dirty="0"/>
                <a:t>public void </a:t>
              </a:r>
              <a:r>
                <a:rPr lang="en-US" altLang="ko-KR" sz="1200" dirty="0" err="1"/>
                <a:t>paintComponent</a:t>
              </a:r>
              <a:r>
                <a:rPr lang="en-US" altLang="ko-KR" sz="1200" dirty="0"/>
                <a:t>(Graphics g) {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super.paintComponent</a:t>
              </a:r>
              <a:r>
                <a:rPr lang="en-US" altLang="ko-KR" sz="1200" dirty="0"/>
                <a:t>(g);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dirty="0" err="1"/>
                <a:t>g.setColor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Color.</a:t>
              </a:r>
              <a:r>
                <a:rPr lang="en-US" altLang="ko-KR" sz="1200" i="1" dirty="0" err="1"/>
                <a:t>RED</a:t>
              </a:r>
              <a:r>
                <a:rPr lang="en-US" altLang="ko-KR" sz="1200" i="1" dirty="0"/>
                <a:t>);</a:t>
              </a:r>
            </a:p>
            <a:p>
              <a:pPr defTabSz="180000"/>
              <a:r>
                <a:rPr lang="en-US" altLang="ko-KR" sz="1200" dirty="0"/>
                <a:t>			</a:t>
              </a:r>
              <a:r>
                <a:rPr lang="en-US" altLang="ko-KR" sz="1200" b="1" dirty="0" err="1"/>
                <a:t>g.drawRect</a:t>
              </a:r>
              <a:r>
                <a:rPr lang="en-US" altLang="ko-KR" sz="1200" b="1" dirty="0"/>
                <a:t>(20,20,80,80);</a:t>
              </a:r>
            </a:p>
            <a:p>
              <a:pPr defTabSz="180000"/>
              <a:r>
                <a:rPr lang="en-US" altLang="ko-KR" sz="1200" dirty="0"/>
                <a:t>		}</a:t>
              </a:r>
            </a:p>
            <a:p>
              <a:pPr defTabSz="180000"/>
              <a:r>
                <a:rPr lang="en-US" altLang="ko-KR" sz="1200" dirty="0"/>
                <a:t>	}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506" y="3213467"/>
              <a:ext cx="1720185" cy="15116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5220072" y="3391852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(20,20)</a:t>
              </a:r>
              <a:endParaRPr lang="ko-KR" altLang="en-US" sz="1200" dirty="0"/>
            </a:p>
          </p:txBody>
        </p:sp>
        <p:sp>
          <p:nvSpPr>
            <p:cNvPr id="14" name="오른쪽 중괄호 13"/>
            <p:cNvSpPr/>
            <p:nvPr/>
          </p:nvSpPr>
          <p:spPr>
            <a:xfrm rot="16200000">
              <a:off x="6082903" y="3141819"/>
              <a:ext cx="142876" cy="785818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7394" y="3534728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80x80</a:t>
              </a:r>
              <a:endParaRPr lang="ko-KR" altLang="en-US" sz="1200" dirty="0"/>
            </a:p>
          </p:txBody>
        </p:sp>
        <p:sp>
          <p:nvSpPr>
            <p:cNvPr id="29" name="오른쪽 중괄호 28"/>
            <p:cNvSpPr/>
            <p:nvPr/>
          </p:nvSpPr>
          <p:spPr>
            <a:xfrm>
              <a:off x="6577394" y="3585574"/>
              <a:ext cx="142876" cy="785818"/>
            </a:xfrm>
            <a:prstGeom prst="rightBrace">
              <a:avLst>
                <a:gd name="adj1" fmla="val 6875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4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원호와 </a:t>
            </a:r>
            <a:r>
              <a:rPr lang="ko-KR" altLang="en-US" dirty="0" err="1"/>
              <a:t>폐다각형</a:t>
            </a:r>
            <a:r>
              <a:rPr lang="ko-KR" altLang="en-US" dirty="0"/>
              <a:t>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원호와 폐다각형 그리는</a:t>
            </a:r>
            <a:r>
              <a:rPr lang="en-US" altLang="ko-KR" dirty="0"/>
              <a:t> Graphics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6647781" cy="23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8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원호와 </a:t>
            </a:r>
            <a:r>
              <a:rPr lang="ko-KR" altLang="en-US" dirty="0" err="1"/>
              <a:t>폐다각형</a:t>
            </a:r>
            <a:r>
              <a:rPr lang="ko-KR" altLang="en-US" dirty="0"/>
              <a:t> 그리기 사례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59632" y="3495677"/>
            <a:ext cx="2389195" cy="2867041"/>
            <a:chOff x="6000760" y="513041"/>
            <a:chExt cx="2389195" cy="28670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736" y="513041"/>
              <a:ext cx="1780340" cy="286704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643834" y="1928802"/>
              <a:ext cx="4238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0</a:t>
              </a:r>
              <a:r>
                <a:rPr lang="ko-KR" altLang="en-US" sz="1200" dirty="0"/>
                <a:t>도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572264" y="1142984"/>
              <a:ext cx="13176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 err="1"/>
                <a:t>startAngle</a:t>
              </a:r>
              <a:r>
                <a:rPr lang="en-US" altLang="ko-KR" sz="1200" dirty="0"/>
                <a:t>=90</a:t>
              </a:r>
              <a:r>
                <a:rPr lang="ko-KR" altLang="en-US" sz="1200" dirty="0"/>
                <a:t>도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7072330" y="2786058"/>
              <a:ext cx="13176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/>
                <a:t>arcAngle=270</a:t>
              </a:r>
              <a:r>
                <a:rPr lang="ko-KR" altLang="en-US" sz="1200"/>
                <a:t>도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000760" y="1500174"/>
              <a:ext cx="72648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(20,100)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6680216" y="1750208"/>
              <a:ext cx="642149" cy="79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7000892" y="2071678"/>
              <a:ext cx="642942" cy="55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7108049" y="2536025"/>
              <a:ext cx="500066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6614890" y="1714488"/>
              <a:ext cx="779768" cy="785818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072198" y="2428868"/>
              <a:ext cx="60144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80x80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508104" y="3495676"/>
            <a:ext cx="2376264" cy="2867041"/>
            <a:chOff x="5508104" y="3495676"/>
            <a:chExt cx="2376264" cy="286704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46" y="3495676"/>
              <a:ext cx="1792386" cy="286704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6300192" y="3861048"/>
              <a:ext cx="64152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(80,40)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08104" y="4797152"/>
              <a:ext cx="72648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(40,120)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300192" y="5661248"/>
              <a:ext cx="72648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(80,200)</a:t>
              </a:r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7072927" y="4797152"/>
              <a:ext cx="8114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(120,120)</a:t>
              </a: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42466" y="1765176"/>
            <a:ext cx="3600400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</a:t>
            </a:r>
            <a:r>
              <a:rPr lang="en-US" altLang="ko-KR" sz="1200" i="1" dirty="0" err="1"/>
              <a:t>RED</a:t>
            </a:r>
            <a:r>
              <a:rPr lang="en-US" altLang="ko-KR" sz="1200" i="1" dirty="0"/>
              <a:t>);</a:t>
            </a:r>
          </a:p>
          <a:p>
            <a:pPr defTabSz="180000"/>
            <a:endParaRPr lang="en-US" altLang="ko-KR" sz="1200" i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g.drawArc</a:t>
            </a:r>
            <a:r>
              <a:rPr lang="en-US" altLang="ko-KR" sz="1200" b="1" dirty="0"/>
              <a:t>(20,100,80,80,90,270);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644008" y="1399967"/>
            <a:ext cx="4241062" cy="193899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i="1" dirty="0"/>
              <a:t>	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i="1" dirty="0"/>
          </a:p>
          <a:p>
            <a:pPr defTabSz="180000"/>
            <a:r>
              <a:rPr lang="en-US" altLang="ko-KR" sz="1200" i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[]x = {80,40,80,120};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[]y = {40,120,200,120}; </a:t>
            </a:r>
          </a:p>
          <a:p>
            <a:pPr defTabSz="180000"/>
            <a:r>
              <a:rPr lang="en-US" altLang="ko-KR" sz="1200" i="1" dirty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/>
              <a:t>g.drawPolygon</a:t>
            </a:r>
            <a:r>
              <a:rPr lang="en-US" altLang="ko-KR" sz="1200" b="1" dirty="0"/>
              <a:t>(x, y, 4);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148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3443"/>
            <a:ext cx="8229600" cy="990600"/>
          </a:xfrm>
        </p:spPr>
        <p:txBody>
          <a:bodyPr/>
          <a:lstStyle/>
          <a:p>
            <a:r>
              <a:rPr lang="ko-KR" altLang="en-US" dirty="0"/>
              <a:t>도형 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도형 칠하기</a:t>
            </a:r>
            <a:endParaRPr lang="en-US" altLang="ko-KR" dirty="0"/>
          </a:p>
          <a:p>
            <a:pPr lvl="1"/>
            <a:r>
              <a:rPr lang="ko-KR" altLang="en-US" dirty="0"/>
              <a:t>도형을 그리고 내부를 칠하는 기능</a:t>
            </a:r>
            <a:endParaRPr lang="en-US" altLang="ko-KR" dirty="0"/>
          </a:p>
          <a:p>
            <a:pPr lvl="1"/>
            <a:r>
              <a:rPr lang="ko-KR" altLang="en-US" dirty="0"/>
              <a:t>도형의 외곽선과 내부를 따로 칠하는 기능은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도형 칠하기를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도형 그리기 </a:t>
            </a:r>
            <a:r>
              <a:rPr lang="ko-KR" altLang="en-US" dirty="0" err="1"/>
              <a:t>메소드</a:t>
            </a:r>
            <a:r>
              <a:rPr lang="ko-KR" altLang="en-US" dirty="0"/>
              <a:t> 명에서 </a:t>
            </a:r>
            <a:r>
              <a:rPr lang="en-US" altLang="ko-KR" dirty="0"/>
              <a:t>draw </a:t>
            </a:r>
            <a:r>
              <a:rPr lang="ko-KR" altLang="en-US" dirty="0"/>
              <a:t>를 </a:t>
            </a:r>
            <a:r>
              <a:rPr lang="en-US" altLang="ko-KR" dirty="0"/>
              <a:t>fill</a:t>
            </a:r>
            <a:r>
              <a:rPr lang="ko-KR" altLang="en-US" dirty="0"/>
              <a:t>로 대치하면 된다</a:t>
            </a:r>
            <a:r>
              <a:rPr lang="en-US" altLang="ko-KR" dirty="0"/>
              <a:t>. </a:t>
            </a:r>
            <a:r>
              <a:rPr lang="ko-KR" altLang="en-US" dirty="0"/>
              <a:t>인자는 동일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drawRect</a:t>
            </a:r>
            <a:r>
              <a:rPr lang="en-US" altLang="ko-KR" dirty="0"/>
              <a:t>() -&gt; </a:t>
            </a:r>
            <a:r>
              <a:rPr lang="en-US" altLang="ko-KR" dirty="0" err="1"/>
              <a:t>fillRect</a:t>
            </a:r>
            <a:r>
              <a:rPr lang="en-US" altLang="ko-KR" dirty="0"/>
              <a:t>(), </a:t>
            </a:r>
            <a:r>
              <a:rPr lang="en-US" altLang="ko-KR" dirty="0" err="1"/>
              <a:t>drawArc</a:t>
            </a:r>
            <a:r>
              <a:rPr lang="en-US" altLang="ko-KR" dirty="0"/>
              <a:t>() -&gt; </a:t>
            </a:r>
            <a:r>
              <a:rPr lang="en-US" altLang="ko-KR" dirty="0" err="1"/>
              <a:t>fillArc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칠하기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fillOval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x1, </a:t>
            </a:r>
            <a:r>
              <a:rPr lang="en-US" altLang="ko-KR" dirty="0" err="1"/>
              <a:t>int</a:t>
            </a:r>
            <a:r>
              <a:rPr lang="en-US" altLang="ko-KR" dirty="0"/>
              <a:t> y1, </a:t>
            </a:r>
            <a:r>
              <a:rPr lang="en-US" altLang="ko-KR" dirty="0" err="1"/>
              <a:t>int</a:t>
            </a:r>
            <a:r>
              <a:rPr lang="en-US" altLang="ko-KR" dirty="0"/>
              <a:t> w, </a:t>
            </a:r>
            <a:r>
              <a:rPr lang="en-US" altLang="ko-KR" dirty="0" err="1"/>
              <a:t>int</a:t>
            </a:r>
            <a:r>
              <a:rPr lang="en-US" altLang="ko-KR" dirty="0"/>
              <a:t> h)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fillRect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x1, </a:t>
            </a:r>
            <a:r>
              <a:rPr lang="en-US" altLang="ko-KR" dirty="0" err="1"/>
              <a:t>int</a:t>
            </a:r>
            <a:r>
              <a:rPr lang="en-US" altLang="ko-KR" dirty="0"/>
              <a:t> y1, </a:t>
            </a:r>
            <a:r>
              <a:rPr lang="en-US" altLang="ko-KR" dirty="0" err="1"/>
              <a:t>int</a:t>
            </a:r>
            <a:r>
              <a:rPr lang="en-US" altLang="ko-KR" dirty="0"/>
              <a:t> w, </a:t>
            </a:r>
            <a:r>
              <a:rPr lang="en-US" altLang="ko-KR" dirty="0" err="1"/>
              <a:t>int</a:t>
            </a:r>
            <a:r>
              <a:rPr lang="en-US" altLang="ko-KR" dirty="0"/>
              <a:t> h)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fillRoundRect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x1, </a:t>
            </a:r>
            <a:r>
              <a:rPr lang="en-US" altLang="ko-KR" dirty="0" err="1"/>
              <a:t>int</a:t>
            </a:r>
            <a:r>
              <a:rPr lang="en-US" altLang="ko-KR" dirty="0"/>
              <a:t> y1, </a:t>
            </a:r>
            <a:r>
              <a:rPr lang="en-US" altLang="ko-KR" dirty="0" err="1"/>
              <a:t>int</a:t>
            </a:r>
            <a:r>
              <a:rPr lang="en-US" altLang="ko-KR" dirty="0"/>
              <a:t> w, </a:t>
            </a:r>
            <a:r>
              <a:rPr lang="en-US" altLang="ko-KR" dirty="0" err="1"/>
              <a:t>int</a:t>
            </a:r>
            <a:r>
              <a:rPr lang="en-US" altLang="ko-KR" dirty="0"/>
              <a:t> h,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arcWidth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arcHeight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fillArc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y, </a:t>
            </a:r>
            <a:r>
              <a:rPr lang="en-US" altLang="ko-KR" dirty="0" err="1"/>
              <a:t>int</a:t>
            </a:r>
            <a:r>
              <a:rPr lang="en-US" altLang="ko-KR" dirty="0"/>
              <a:t> w, </a:t>
            </a:r>
            <a:r>
              <a:rPr lang="en-US" altLang="ko-KR" dirty="0" err="1"/>
              <a:t>int</a:t>
            </a:r>
            <a:r>
              <a:rPr lang="en-US" altLang="ko-KR" dirty="0"/>
              <a:t> h,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startAngle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arcAngle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fillPolygon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[]x, </a:t>
            </a:r>
            <a:r>
              <a:rPr lang="en-US" altLang="ko-KR" dirty="0" err="1"/>
              <a:t>int</a:t>
            </a:r>
            <a:r>
              <a:rPr lang="en-US" altLang="ko-KR" dirty="0"/>
              <a:t> []y, 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3824"/>
            <a:ext cx="532859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12-5 : </a:t>
            </a:r>
            <a:r>
              <a:rPr lang="ko-KR" altLang="en-US" dirty="0"/>
              <a:t>도형 칠하기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952" y="974427"/>
            <a:ext cx="4429726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GraphicsFillEx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private </a:t>
            </a:r>
            <a:r>
              <a:rPr lang="en-US" altLang="ko-KR" sz="1100" dirty="0" err="1"/>
              <a:t>MyPanel</a:t>
            </a:r>
            <a:r>
              <a:rPr lang="en-US" altLang="ko-KR" sz="1100" dirty="0"/>
              <a:t> panel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MyPanel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GraphicsFillEx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fillXXX</a:t>
            </a:r>
            <a:r>
              <a:rPr lang="en-US" altLang="ko-KR" sz="1100" dirty="0"/>
              <a:t> </a:t>
            </a:r>
            <a:r>
              <a:rPr lang="ko-KR" altLang="en-US" sz="1100" dirty="0"/>
              <a:t>사용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setContentPane</a:t>
            </a:r>
            <a:r>
              <a:rPr lang="en-US" altLang="ko-KR" sz="1100" b="1" dirty="0"/>
              <a:t>(panel);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(100, 350);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class </a:t>
            </a:r>
            <a:r>
              <a:rPr lang="en-US" altLang="ko-KR" sz="1100" b="1" dirty="0" err="1"/>
              <a:t>MyPanel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	public void </a:t>
            </a:r>
            <a:r>
              <a:rPr lang="en-US" altLang="ko-KR" sz="1100" dirty="0" err="1"/>
              <a:t>paintComponent</a:t>
            </a:r>
            <a:r>
              <a:rPr lang="en-US" altLang="ko-KR" sz="1100" dirty="0"/>
              <a:t>(Graphics g)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super.paintComponent</a:t>
            </a:r>
            <a:r>
              <a:rPr lang="en-US" altLang="ko-KR" sz="1100" dirty="0"/>
              <a:t>(g);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Color.RED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g.fillRect</a:t>
            </a:r>
            <a:r>
              <a:rPr lang="en-US" altLang="ko-KR" sz="1100" b="1" dirty="0"/>
              <a:t>(10,10,50,50);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Color.BLUE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g.fillOval</a:t>
            </a:r>
            <a:r>
              <a:rPr lang="en-US" altLang="ko-KR" sz="1100" b="1" dirty="0"/>
              <a:t>(10,70,50,50);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Color.GREEN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g.fillRoundRect</a:t>
            </a:r>
            <a:r>
              <a:rPr lang="en-US" altLang="ko-KR" sz="1100" b="1" dirty="0"/>
              <a:t>(10,130,50,50,20,20);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Color.MAGENTA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g.fillArc</a:t>
            </a:r>
            <a:r>
              <a:rPr lang="en-US" altLang="ko-KR" sz="1100" b="1" dirty="0"/>
              <a:t>(10,190,50,50,0,270);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Color.ORANGE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[] x ={30,10,30,60};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[] y ={250,275,300,275};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g.fillPolygon</a:t>
            </a:r>
            <a:r>
              <a:rPr lang="en-US" altLang="ko-KR" sz="1100" b="1" dirty="0"/>
              <a:t>(x, y, 4);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	</a:t>
            </a:r>
          </a:p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GraphicsFillEx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198" y="1321157"/>
            <a:ext cx="3850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Graphics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칠하기 메소드를 이용하여 그림과 같은 패널을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1008112" cy="332126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754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782744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Repaint method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82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스윙의 페인팅 </a:t>
            </a:r>
            <a:r>
              <a:rPr lang="ko-KR" altLang="en-US" dirty="0" err="1"/>
              <a:t>메카니즘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/>
              <a:t>스윙 컴포넌트들이 그려지는 과정에 대한 이해 필요</a:t>
            </a:r>
            <a:endParaRPr lang="en-US" altLang="ko-KR" sz="1800" dirty="0"/>
          </a:p>
          <a:p>
            <a:pPr lvl="1"/>
            <a:r>
              <a:rPr lang="ko-KR" altLang="en-US" sz="1600" dirty="0"/>
              <a:t>바탕 컨테이너부터 그려짐</a:t>
            </a:r>
            <a:r>
              <a:rPr lang="en-US" altLang="ko-KR" sz="1600" dirty="0"/>
              <a:t>(</a:t>
            </a:r>
            <a:r>
              <a:rPr lang="ko-KR" altLang="en-US" sz="1600" dirty="0"/>
              <a:t>다음 슬라이드 참고</a:t>
            </a:r>
            <a:r>
              <a:rPr lang="en-US" altLang="ko-KR" sz="1600" dirty="0"/>
              <a:t>)</a:t>
            </a:r>
          </a:p>
          <a:p>
            <a:r>
              <a:rPr lang="ko-KR" altLang="en-US" sz="1800" dirty="0"/>
              <a:t>스윙의 페인팅에 관여되는 </a:t>
            </a:r>
            <a:r>
              <a:rPr lang="en-US" altLang="ko-KR" sz="1800" dirty="0" err="1"/>
              <a:t>JComponent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JComponent.paint</a:t>
            </a:r>
            <a:r>
              <a:rPr lang="en-US" altLang="ko-KR" sz="1800" dirty="0"/>
              <a:t>()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코드 구조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개발자가 </a:t>
            </a:r>
            <a:r>
              <a:rPr lang="en-US" altLang="ko-KR" sz="1800" dirty="0" err="1"/>
              <a:t>paintComponent</a:t>
            </a:r>
            <a:r>
              <a:rPr lang="en-US" altLang="ko-KR" sz="1800" dirty="0"/>
              <a:t>()</a:t>
            </a:r>
            <a:r>
              <a:rPr lang="ko-KR" altLang="en-US" sz="1800" dirty="0"/>
              <a:t>를 직접 호출하면 안됨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paintComponent</a:t>
            </a:r>
            <a:r>
              <a:rPr lang="en-US" altLang="ko-KR" sz="1600" dirty="0"/>
              <a:t>()</a:t>
            </a:r>
            <a:r>
              <a:rPr lang="ko-KR" altLang="en-US" sz="1600" dirty="0"/>
              <a:t>는 페인팅 메카니즘에 의해 자동으로 호출됨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38" y="2434774"/>
            <a:ext cx="6711122" cy="12547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01238" y="4077072"/>
            <a:ext cx="663911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void paint(Graphics g) { // g</a:t>
            </a:r>
            <a:r>
              <a:rPr lang="ko-KR" altLang="en-US" sz="1200" dirty="0"/>
              <a:t>가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메소드에</a:t>
            </a:r>
            <a:r>
              <a:rPr lang="ko-KR" altLang="en-US" sz="1200" dirty="0"/>
              <a:t> 그대로 전달된다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(g); // </a:t>
            </a:r>
            <a:r>
              <a:rPr lang="ko-KR" altLang="en-US" sz="1200" dirty="0"/>
              <a:t>① 컴포넌트 자신의 내부 모양 그리기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paintBorder</a:t>
            </a:r>
            <a:r>
              <a:rPr lang="en-US" altLang="ko-KR" sz="1200" dirty="0"/>
              <a:t>(g); // </a:t>
            </a:r>
            <a:r>
              <a:rPr lang="ko-KR" altLang="en-US" sz="1200" dirty="0"/>
              <a:t>② 컴포넌트 자신의 외곽 그리기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paintChildren</a:t>
            </a:r>
            <a:r>
              <a:rPr lang="en-US" altLang="ko-KR" sz="1200" dirty="0"/>
              <a:t>(g); // </a:t>
            </a:r>
            <a:r>
              <a:rPr lang="ko-KR" altLang="en-US" sz="1200" dirty="0"/>
              <a:t>③ 컴포넌트의 자식들 그리기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742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스윙 컴포넌트가 그려지는 과정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2440" y="1628800"/>
            <a:ext cx="7643866" cy="46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/>
              <a:t>paint()</a:t>
            </a:r>
          </a:p>
          <a:p>
            <a:pPr defTabSz="360000"/>
            <a:r>
              <a:rPr lang="en-US" altLang="ko-KR" sz="1400"/>
              <a:t>	paintComponent()</a:t>
            </a:r>
          </a:p>
          <a:p>
            <a:pPr defTabSz="360000"/>
            <a:r>
              <a:rPr lang="en-US" altLang="ko-KR" sz="1400"/>
              <a:t>	paintBorder()</a:t>
            </a:r>
          </a:p>
          <a:p>
            <a:pPr defTabSz="360000"/>
            <a:r>
              <a:rPr lang="en-US" altLang="ko-KR" sz="1400"/>
              <a:t>	paintChildren()</a:t>
            </a:r>
            <a:endParaRPr lang="ko-KR" altLang="en-US" sz="1400"/>
          </a:p>
          <a:p>
            <a:pPr defTabSz="360000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786352" y="4581128"/>
            <a:ext cx="4929222" cy="142876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/>
              <a:t>paint()</a:t>
            </a:r>
          </a:p>
          <a:p>
            <a:pPr defTabSz="360000"/>
            <a:r>
              <a:rPr lang="en-US" altLang="ko-KR" sz="1400"/>
              <a:t>	paintComponent()</a:t>
            </a:r>
          </a:p>
          <a:p>
            <a:pPr defTabSz="360000"/>
            <a:r>
              <a:rPr lang="en-US" altLang="ko-KR" sz="1400"/>
              <a:t>	paintBorder()</a:t>
            </a:r>
          </a:p>
          <a:p>
            <a:pPr defTabSz="360000"/>
            <a:r>
              <a:rPr lang="en-US" altLang="ko-KR" sz="1400"/>
              <a:t>	paintChildren()</a:t>
            </a:r>
            <a:endParaRPr lang="ko-KR" altLang="en-US" sz="1400"/>
          </a:p>
          <a:p>
            <a:pPr defTabSz="360000"/>
            <a:endParaRPr lang="ko-KR" altLang="en-US" sz="1400" dirty="0"/>
          </a:p>
        </p:txBody>
      </p:sp>
      <p:sp>
        <p:nvSpPr>
          <p:cNvPr id="97" name="직사각형 96"/>
          <p:cNvSpPr/>
          <p:nvPr/>
        </p:nvSpPr>
        <p:spPr>
          <a:xfrm>
            <a:off x="4162616" y="4941168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/>
              <a:t>paint()</a:t>
            </a:r>
          </a:p>
          <a:p>
            <a:pPr defTabSz="360000"/>
            <a:r>
              <a:rPr lang="en-US" altLang="ko-KR" sz="1400"/>
              <a:t>	paintComponent()</a:t>
            </a:r>
          </a:p>
          <a:p>
            <a:pPr defTabSz="360000"/>
            <a:r>
              <a:rPr lang="en-US" altLang="ko-KR" sz="1400"/>
              <a:t>	paintBorder()</a:t>
            </a:r>
          </a:p>
          <a:p>
            <a:pPr defTabSz="360000"/>
            <a:r>
              <a:rPr lang="en-US" altLang="ko-KR" sz="1400"/>
              <a:t>	paintChildren()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42536" y="1916832"/>
            <a:ext cx="4929222" cy="252028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dirty="0"/>
              <a:t>paint()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err="1"/>
              <a:t>paintComponent</a:t>
            </a:r>
            <a:r>
              <a:rPr lang="en-US" altLang="ko-KR" sz="1400" dirty="0"/>
              <a:t>()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err="1"/>
              <a:t>paintBorder</a:t>
            </a:r>
            <a:r>
              <a:rPr lang="en-US" altLang="ko-KR" sz="1400" dirty="0"/>
              <a:t>()</a:t>
            </a:r>
          </a:p>
          <a:p>
            <a:pPr defTabSz="360000"/>
            <a:r>
              <a:rPr lang="en-US" altLang="ko-KR" sz="1400" dirty="0"/>
              <a:t>	</a:t>
            </a:r>
            <a:r>
              <a:rPr lang="en-US" altLang="ko-KR" sz="1400" dirty="0" err="1"/>
              <a:t>paintChildren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pPr defTabSz="360000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818800" y="2204864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/>
              <a:t>paint()</a:t>
            </a:r>
          </a:p>
          <a:p>
            <a:pPr defTabSz="360000"/>
            <a:r>
              <a:rPr lang="en-US" altLang="ko-KR" sz="1400"/>
              <a:t>	paintComponent()</a:t>
            </a:r>
          </a:p>
          <a:p>
            <a:pPr defTabSz="360000"/>
            <a:r>
              <a:rPr lang="en-US" altLang="ko-KR" sz="1400"/>
              <a:t>	paintBorder()</a:t>
            </a:r>
          </a:p>
          <a:p>
            <a:pPr defTabSz="360000"/>
            <a:r>
              <a:rPr lang="en-US" altLang="ko-KR" sz="1400"/>
              <a:t>	paintChildren()</a:t>
            </a:r>
            <a:endParaRPr lang="ko-KR" altLang="en-US" sz="1400" dirty="0"/>
          </a:p>
        </p:txBody>
      </p:sp>
      <p:cxnSp>
        <p:nvCxnSpPr>
          <p:cNvPr id="12" name="구부러진 연결선 11"/>
          <p:cNvCxnSpPr/>
          <p:nvPr/>
        </p:nvCxnSpPr>
        <p:spPr>
          <a:xfrm rot="16200000" flipH="1">
            <a:off x="1001625" y="1784463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159614" y="2036916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자유형 31"/>
          <p:cNvSpPr/>
          <p:nvPr/>
        </p:nvSpPr>
        <p:spPr>
          <a:xfrm>
            <a:off x="1176489" y="2235825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0" name="구부러진 연결선 39"/>
          <p:cNvCxnSpPr/>
          <p:nvPr/>
        </p:nvCxnSpPr>
        <p:spPr>
          <a:xfrm rot="10800000" flipV="1">
            <a:off x="2506432" y="2214553"/>
            <a:ext cx="1020652" cy="249735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16200000" flipH="1">
            <a:off x="3647294" y="2127704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3776132" y="2356946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자유형 43"/>
          <p:cNvSpPr/>
          <p:nvPr/>
        </p:nvSpPr>
        <p:spPr>
          <a:xfrm>
            <a:off x="3815314" y="2540489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5818800" y="3429000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/>
              <a:t>paint()</a:t>
            </a:r>
          </a:p>
          <a:p>
            <a:pPr defTabSz="360000"/>
            <a:r>
              <a:rPr lang="en-US" altLang="ko-KR" sz="1400"/>
              <a:t>	paintComponent()</a:t>
            </a:r>
          </a:p>
          <a:p>
            <a:pPr defTabSz="360000"/>
            <a:r>
              <a:rPr lang="en-US" altLang="ko-KR" sz="1400"/>
              <a:t>	paintBorder()</a:t>
            </a:r>
          </a:p>
          <a:p>
            <a:pPr defTabSz="360000"/>
            <a:r>
              <a:rPr lang="en-US" altLang="ko-KR" sz="1400"/>
              <a:t>	paintChildren()</a:t>
            </a:r>
            <a:endParaRPr lang="ko-KR" altLang="en-US" sz="1400" dirty="0"/>
          </a:p>
        </p:txBody>
      </p:sp>
      <p:sp>
        <p:nvSpPr>
          <p:cNvPr id="60" name="자유형 59"/>
          <p:cNvSpPr/>
          <p:nvPr/>
        </p:nvSpPr>
        <p:spPr>
          <a:xfrm>
            <a:off x="5098720" y="2419178"/>
            <a:ext cx="791519" cy="344598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자유형 61"/>
          <p:cNvSpPr/>
          <p:nvPr/>
        </p:nvSpPr>
        <p:spPr>
          <a:xfrm>
            <a:off x="6175990" y="263349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자유형 62"/>
          <p:cNvSpPr/>
          <p:nvPr/>
        </p:nvSpPr>
        <p:spPr>
          <a:xfrm>
            <a:off x="6175990" y="2847806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자유형 69"/>
          <p:cNvSpPr/>
          <p:nvPr/>
        </p:nvSpPr>
        <p:spPr>
          <a:xfrm>
            <a:off x="6027785" y="2464289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자유형 70"/>
          <p:cNvSpPr/>
          <p:nvPr/>
        </p:nvSpPr>
        <p:spPr>
          <a:xfrm flipV="1">
            <a:off x="5098720" y="2785341"/>
            <a:ext cx="1135253" cy="214315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자유형 73"/>
          <p:cNvSpPr/>
          <p:nvPr/>
        </p:nvSpPr>
        <p:spPr>
          <a:xfrm>
            <a:off x="5098720" y="2847806"/>
            <a:ext cx="792088" cy="725210"/>
          </a:xfrm>
          <a:custGeom>
            <a:avLst/>
            <a:gdLst>
              <a:gd name="connsiteX0" fmla="*/ 0 w 546847"/>
              <a:gd name="connsiteY0" fmla="*/ 0 h 256988"/>
              <a:gd name="connsiteX1" fmla="*/ 98611 w 546847"/>
              <a:gd name="connsiteY1" fmla="*/ 98612 h 256988"/>
              <a:gd name="connsiteX2" fmla="*/ 188258 w 546847"/>
              <a:gd name="connsiteY2" fmla="*/ 206188 h 256988"/>
              <a:gd name="connsiteX3" fmla="*/ 394447 w 546847"/>
              <a:gd name="connsiteY3" fmla="*/ 251012 h 256988"/>
              <a:gd name="connsiteX4" fmla="*/ 546847 w 546847"/>
              <a:gd name="connsiteY4" fmla="*/ 242047 h 2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47" h="256988">
                <a:moveTo>
                  <a:pt x="0" y="0"/>
                </a:moveTo>
                <a:cubicBezTo>
                  <a:pt x="33617" y="32123"/>
                  <a:pt x="67235" y="64247"/>
                  <a:pt x="98611" y="98612"/>
                </a:cubicBezTo>
                <a:cubicBezTo>
                  <a:pt x="129987" y="132977"/>
                  <a:pt x="138952" y="180788"/>
                  <a:pt x="188258" y="206188"/>
                </a:cubicBezTo>
                <a:cubicBezTo>
                  <a:pt x="237564" y="231588"/>
                  <a:pt x="334682" y="245036"/>
                  <a:pt x="394447" y="251012"/>
                </a:cubicBezTo>
                <a:cubicBezTo>
                  <a:pt x="454212" y="256988"/>
                  <a:pt x="500529" y="249517"/>
                  <a:pt x="546847" y="2420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자유형 74"/>
          <p:cNvSpPr/>
          <p:nvPr/>
        </p:nvSpPr>
        <p:spPr>
          <a:xfrm>
            <a:off x="6175990" y="3857628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자유형 75"/>
          <p:cNvSpPr/>
          <p:nvPr/>
        </p:nvSpPr>
        <p:spPr>
          <a:xfrm>
            <a:off x="6175990" y="407194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자유형 76"/>
          <p:cNvSpPr/>
          <p:nvPr/>
        </p:nvSpPr>
        <p:spPr>
          <a:xfrm>
            <a:off x="6027785" y="3688425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9" name="자유형 78"/>
          <p:cNvSpPr/>
          <p:nvPr/>
        </p:nvSpPr>
        <p:spPr>
          <a:xfrm>
            <a:off x="5026712" y="2847806"/>
            <a:ext cx="1152129" cy="1373282"/>
          </a:xfrm>
          <a:custGeom>
            <a:avLst/>
            <a:gdLst>
              <a:gd name="connsiteX0" fmla="*/ 986118 w 986118"/>
              <a:gd name="connsiteY0" fmla="*/ 896470 h 896470"/>
              <a:gd name="connsiteX1" fmla="*/ 726141 w 986118"/>
              <a:gd name="connsiteY1" fmla="*/ 815788 h 896470"/>
              <a:gd name="connsiteX2" fmla="*/ 376518 w 986118"/>
              <a:gd name="connsiteY2" fmla="*/ 636494 h 896470"/>
              <a:gd name="connsiteX3" fmla="*/ 152400 w 986118"/>
              <a:gd name="connsiteY3" fmla="*/ 439270 h 896470"/>
              <a:gd name="connsiteX4" fmla="*/ 107577 w 986118"/>
              <a:gd name="connsiteY4" fmla="*/ 179294 h 896470"/>
              <a:gd name="connsiteX5" fmla="*/ 0 w 986118"/>
              <a:gd name="connsiteY5" fmla="*/ 0 h 89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18" h="896470">
                <a:moveTo>
                  <a:pt x="986118" y="896470"/>
                </a:moveTo>
                <a:cubicBezTo>
                  <a:pt x="906929" y="877793"/>
                  <a:pt x="827741" y="859117"/>
                  <a:pt x="726141" y="815788"/>
                </a:cubicBezTo>
                <a:cubicBezTo>
                  <a:pt x="624541" y="772459"/>
                  <a:pt x="472141" y="699247"/>
                  <a:pt x="376518" y="636494"/>
                </a:cubicBezTo>
                <a:cubicBezTo>
                  <a:pt x="280895" y="573741"/>
                  <a:pt x="197223" y="515470"/>
                  <a:pt x="152400" y="439270"/>
                </a:cubicBezTo>
                <a:cubicBezTo>
                  <a:pt x="107577" y="363070"/>
                  <a:pt x="132977" y="252506"/>
                  <a:pt x="107577" y="179294"/>
                </a:cubicBezTo>
                <a:cubicBezTo>
                  <a:pt x="82177" y="106082"/>
                  <a:pt x="41088" y="53041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2" name="구부러진 연결선 81"/>
          <p:cNvCxnSpPr/>
          <p:nvPr/>
        </p:nvCxnSpPr>
        <p:spPr>
          <a:xfrm rot="5400000">
            <a:off x="1114877" y="3432183"/>
            <a:ext cx="2108454" cy="477470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/>
          <p:nvPr/>
        </p:nvCxnSpPr>
        <p:spPr>
          <a:xfrm rot="16200000" flipH="1">
            <a:off x="2001059" y="4763919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108216" y="4978233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자유형 85"/>
          <p:cNvSpPr/>
          <p:nvPr/>
        </p:nvSpPr>
        <p:spPr>
          <a:xfrm>
            <a:off x="2125286" y="5193144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3442536" y="5134190"/>
            <a:ext cx="781715" cy="282242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자유형 87"/>
          <p:cNvSpPr/>
          <p:nvPr/>
        </p:nvSpPr>
        <p:spPr>
          <a:xfrm>
            <a:off x="4510002" y="5348503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자유형 88"/>
          <p:cNvSpPr/>
          <p:nvPr/>
        </p:nvSpPr>
        <p:spPr>
          <a:xfrm>
            <a:off x="4510002" y="5562817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4361797" y="5179300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자유형 90"/>
          <p:cNvSpPr/>
          <p:nvPr/>
        </p:nvSpPr>
        <p:spPr>
          <a:xfrm flipV="1">
            <a:off x="3370528" y="5424427"/>
            <a:ext cx="1197457" cy="342062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자유형 98"/>
          <p:cNvSpPr/>
          <p:nvPr/>
        </p:nvSpPr>
        <p:spPr>
          <a:xfrm>
            <a:off x="2407839" y="2495802"/>
            <a:ext cx="1413336" cy="427928"/>
          </a:xfrm>
          <a:custGeom>
            <a:avLst/>
            <a:gdLst>
              <a:gd name="connsiteX0" fmla="*/ 2483223 w 2483223"/>
              <a:gd name="connsiteY0" fmla="*/ 295835 h 424329"/>
              <a:gd name="connsiteX1" fmla="*/ 1891553 w 2483223"/>
              <a:gd name="connsiteY1" fmla="*/ 385482 h 424329"/>
              <a:gd name="connsiteX2" fmla="*/ 1084729 w 2483223"/>
              <a:gd name="connsiteY2" fmla="*/ 385482 h 424329"/>
              <a:gd name="connsiteX3" fmla="*/ 609600 w 2483223"/>
              <a:gd name="connsiteY3" fmla="*/ 152400 h 424329"/>
              <a:gd name="connsiteX4" fmla="*/ 0 w 2483223"/>
              <a:gd name="connsiteY4" fmla="*/ 0 h 4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3223" h="424329">
                <a:moveTo>
                  <a:pt x="2483223" y="295835"/>
                </a:moveTo>
                <a:cubicBezTo>
                  <a:pt x="2303929" y="333188"/>
                  <a:pt x="2124635" y="370541"/>
                  <a:pt x="1891553" y="385482"/>
                </a:cubicBezTo>
                <a:cubicBezTo>
                  <a:pt x="1658471" y="400423"/>
                  <a:pt x="1298388" y="424329"/>
                  <a:pt x="1084729" y="385482"/>
                </a:cubicBezTo>
                <a:cubicBezTo>
                  <a:pt x="871070" y="346635"/>
                  <a:pt x="790388" y="216647"/>
                  <a:pt x="609600" y="152400"/>
                </a:cubicBezTo>
                <a:cubicBezTo>
                  <a:pt x="428812" y="88153"/>
                  <a:pt x="214406" y="44076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06232" y="13407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컨테이너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2536" y="16288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자식 컨테이너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4148" y="42290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자식 컨테이너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18800" y="191683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자식 컴포넌트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18800" y="31409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자식 컴포넌트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62616" y="458112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자식 컴포넌트</a:t>
            </a: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92975" y="2224609"/>
            <a:ext cx="1413163" cy="3206373"/>
          </a:xfrm>
          <a:custGeom>
            <a:avLst/>
            <a:gdLst>
              <a:gd name="connsiteX0" fmla="*/ 1413163 w 1413163"/>
              <a:gd name="connsiteY0" fmla="*/ 3980873 h 3980873"/>
              <a:gd name="connsiteX1" fmla="*/ 341745 w 1413163"/>
              <a:gd name="connsiteY1" fmla="*/ 2475346 h 3980873"/>
              <a:gd name="connsiteX2" fmla="*/ 166254 w 1413163"/>
              <a:gd name="connsiteY2" fmla="*/ 424873 h 3980873"/>
              <a:gd name="connsiteX3" fmla="*/ 0 w 1413163"/>
              <a:gd name="connsiteY3" fmla="*/ 0 h 398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3" h="3980873">
                <a:moveTo>
                  <a:pt x="1413163" y="3980873"/>
                </a:moveTo>
                <a:cubicBezTo>
                  <a:pt x="981363" y="3524443"/>
                  <a:pt x="549563" y="3068013"/>
                  <a:pt x="341745" y="2475346"/>
                </a:cubicBezTo>
                <a:cubicBezTo>
                  <a:pt x="133927" y="1882679"/>
                  <a:pt x="223212" y="837431"/>
                  <a:pt x="166254" y="424873"/>
                </a:cubicBezTo>
                <a:cubicBezTo>
                  <a:pt x="109296" y="12315"/>
                  <a:pt x="54648" y="6157"/>
                  <a:pt x="0" y="0"/>
                </a:cubicBezTo>
              </a:path>
            </a:pathLst>
          </a:custGeom>
          <a:noFill/>
          <a:ln w="12700"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구부러진 연결선 47"/>
          <p:cNvCxnSpPr/>
          <p:nvPr/>
        </p:nvCxnSpPr>
        <p:spPr>
          <a:xfrm>
            <a:off x="491918" y="1541388"/>
            <a:ext cx="407674" cy="243074"/>
          </a:xfrm>
          <a:prstGeom prst="curvedConnector3">
            <a:avLst>
              <a:gd name="adj1" fmla="val 8464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5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782744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Drawing</a:t>
            </a:r>
            <a:r>
              <a:rPr lang="ko-KR" altLang="en-US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</a:t>
            </a:r>
            <a:r>
              <a:rPr lang="ko-KR" altLang="en-US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48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repaint() </a:t>
            </a:r>
            <a:r>
              <a:rPr lang="ko-KR" altLang="en-US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강제로 컴포넌트의 다시 그리기 지시하는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플랫폼에게 지금 당장 컴포넌트를 다시 그리도록 지시</a:t>
            </a:r>
            <a:endParaRPr lang="en-US" altLang="ko-KR" dirty="0"/>
          </a:p>
          <a:p>
            <a:pPr lvl="2"/>
            <a:r>
              <a:rPr lang="ko-KR" altLang="en-US" dirty="0"/>
              <a:t>컴포넌트의 페인팅 과정 진행</a:t>
            </a:r>
            <a:endParaRPr lang="en-US" altLang="ko-KR" dirty="0"/>
          </a:p>
          <a:p>
            <a:r>
              <a:rPr lang="en-US" altLang="ko-KR" dirty="0"/>
              <a:t>repaint()</a:t>
            </a:r>
            <a:r>
              <a:rPr lang="ko-KR" altLang="en-US" dirty="0"/>
              <a:t>가 필요한 경우</a:t>
            </a:r>
            <a:endParaRPr lang="en-US" altLang="ko-KR" dirty="0"/>
          </a:p>
          <a:p>
            <a:pPr lvl="1"/>
            <a:r>
              <a:rPr lang="ko-KR" altLang="en-US" dirty="0"/>
              <a:t>프로그램 내에서 컴포넌트의 모양과 위치를 변경한 경우</a:t>
            </a:r>
            <a:endParaRPr lang="en-US" altLang="ko-KR" dirty="0"/>
          </a:p>
          <a:p>
            <a:pPr lvl="2"/>
            <a:r>
              <a:rPr lang="en-US" altLang="ko-KR" dirty="0"/>
              <a:t>repaint()</a:t>
            </a:r>
            <a:r>
              <a:rPr lang="ko-KR" altLang="en-US" dirty="0"/>
              <a:t>를 호출하면 자바 플랫폼에 의해 컴포넌트의 </a:t>
            </a:r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r>
              <a:rPr lang="ko-KR" altLang="en-US" dirty="0"/>
              <a:t>가 호출됨</a:t>
            </a:r>
            <a:endParaRPr lang="en-US" altLang="ko-KR" dirty="0"/>
          </a:p>
          <a:p>
            <a:r>
              <a:rPr lang="ko-KR" altLang="en-US" dirty="0"/>
              <a:t>부모 컴포넌트부터 다시 그리는 것이 좋음</a:t>
            </a:r>
            <a:endParaRPr lang="en-US" altLang="ko-KR" dirty="0"/>
          </a:p>
          <a:p>
            <a:pPr lvl="1"/>
            <a:r>
              <a:rPr lang="ko-KR" altLang="en-US" dirty="0"/>
              <a:t>만일 컴포넌트의 위치가 변경된 경우</a:t>
            </a:r>
            <a:endParaRPr lang="en-US" altLang="ko-KR" dirty="0"/>
          </a:p>
          <a:p>
            <a:pPr lvl="2"/>
            <a:r>
              <a:rPr lang="en-US" altLang="ko-KR" dirty="0"/>
              <a:t>repaint()</a:t>
            </a:r>
            <a:r>
              <a:rPr lang="ko-KR" altLang="en-US" dirty="0"/>
              <a:t>가 불려지면 이 컴포넌트는 새로운 위치에 다시 그려지지만 이전 위치에 있던 자신의 모양이 남아 있기 때문에 부모 컴포넌트의 </a:t>
            </a:r>
            <a:r>
              <a:rPr lang="en-US" altLang="ko-KR" dirty="0"/>
              <a:t>repaint()</a:t>
            </a:r>
            <a:r>
              <a:rPr lang="ko-KR" altLang="en-US" dirty="0"/>
              <a:t>를 호출하는 것이 좋음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6165304"/>
            <a:ext cx="35770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component.getParent</a:t>
            </a:r>
            <a:r>
              <a:rPr lang="en-US" altLang="ko-KR" dirty="0"/>
              <a:t>().repaint();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1988840"/>
            <a:ext cx="24969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component.repaint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17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revalidate()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컨테이너의 배치관리자에게 자식 컴포넌트들을 다시 배치 하도록 지시하는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revalidate()</a:t>
            </a:r>
            <a:r>
              <a:rPr lang="ko-KR" altLang="en-US" dirty="0"/>
              <a:t>가 필요한 경우</a:t>
            </a:r>
            <a:endParaRPr lang="en-US" altLang="ko-KR" dirty="0"/>
          </a:p>
          <a:p>
            <a:pPr lvl="1"/>
            <a:r>
              <a:rPr lang="ko-KR" altLang="en-US" dirty="0"/>
              <a:t>컨테이너에 변화가 생겨 다시 </a:t>
            </a:r>
            <a:r>
              <a:rPr lang="ko-KR" altLang="en-US" dirty="0" err="1"/>
              <a:t>그려야할</a:t>
            </a:r>
            <a:r>
              <a:rPr lang="ko-KR" altLang="en-US" dirty="0"/>
              <a:t> 때</a:t>
            </a:r>
            <a:endParaRPr lang="en-US" altLang="ko-KR" dirty="0"/>
          </a:p>
          <a:p>
            <a:pPr lvl="2"/>
            <a:r>
              <a:rPr lang="ko-KR" altLang="en-US" dirty="0"/>
              <a:t>프로그램에서</a:t>
            </a:r>
            <a:r>
              <a:rPr lang="en-US" altLang="ko-KR" dirty="0"/>
              <a:t> </a:t>
            </a:r>
            <a:r>
              <a:rPr lang="ko-KR" altLang="en-US" dirty="0"/>
              <a:t>컨테이너에 컴포넌트 새로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359943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container.revalidate</a:t>
            </a:r>
            <a:r>
              <a:rPr lang="en-US" altLang="ko-KR" sz="1400" dirty="0"/>
              <a:t>(); // </a:t>
            </a:r>
            <a:r>
              <a:rPr lang="ko-KR" altLang="en-US" sz="1400" dirty="0"/>
              <a:t>컨테이너에 부착된 컴포넌트의 재배치 지시</a:t>
            </a:r>
          </a:p>
          <a:p>
            <a:pPr defTabSz="180000"/>
            <a:r>
              <a:rPr lang="en-US" altLang="ko-KR" sz="1400" dirty="0" err="1"/>
              <a:t>container.repaint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컨테이너 다시 그리기 지시</a:t>
            </a:r>
          </a:p>
        </p:txBody>
      </p:sp>
    </p:spTree>
    <p:extLst>
      <p:ext uri="{BB962C8B-B14F-4D97-AF65-F5344CB8AC3E}">
        <p14:creationId xmlns:p14="http://schemas.microsoft.com/office/powerpoint/2010/main" val="399755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652" y="110121"/>
            <a:ext cx="8229600" cy="9906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12-9 : </a:t>
            </a:r>
            <a:r>
              <a:rPr lang="ko-KR" altLang="en-US" sz="2400" dirty="0"/>
              <a:t>마우스를 이용한 선 그리기</a:t>
            </a:r>
            <a:r>
              <a:rPr lang="en-US" altLang="ko-KR" sz="2400" dirty="0"/>
              <a:t>(repaint()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4077072"/>
            <a:ext cx="439520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GraphicsDrawLineMouseEx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panel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GraphicsDrawLineMouseEx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("drawing Line by Mouse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setContentPane</a:t>
            </a:r>
            <a:r>
              <a:rPr lang="en-US" altLang="ko-KR" sz="1200" b="1" dirty="0"/>
              <a:t>(panel);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 300);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30115" y="900124"/>
            <a:ext cx="4174774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public 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GraphicsDrawLineMouseEx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class </a:t>
            </a:r>
            <a:r>
              <a:rPr lang="en-US" altLang="ko-KR" sz="1100" b="1" dirty="0" err="1"/>
              <a:t>MyPanel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	private Vector&lt;Point&gt; </a:t>
            </a:r>
            <a:r>
              <a:rPr lang="en-US" altLang="ko-KR" sz="1100" b="1" dirty="0" err="1"/>
              <a:t>vStart</a:t>
            </a:r>
            <a:r>
              <a:rPr lang="en-US" altLang="ko-KR" sz="1100" b="1" dirty="0"/>
              <a:t> = new Vector&lt;Point&gt;();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private Vector&lt;Point&gt; </a:t>
            </a:r>
            <a:r>
              <a:rPr lang="en-US" altLang="ko-KR" sz="1100" b="1" dirty="0" err="1"/>
              <a:t>vEnd</a:t>
            </a:r>
            <a:r>
              <a:rPr lang="en-US" altLang="ko-KR" sz="1100" b="1" dirty="0"/>
              <a:t> = new Vector&lt;Point&gt;(); 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		public </a:t>
            </a:r>
            <a:r>
              <a:rPr lang="en-US" altLang="ko-KR" sz="1100" dirty="0" err="1"/>
              <a:t>MyPanel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 err="1"/>
              <a:t>addMouseListener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(){</a:t>
            </a:r>
          </a:p>
          <a:p>
            <a:pPr defTabSz="180000"/>
            <a:r>
              <a:rPr lang="en-US" altLang="ko-KR" sz="1100" dirty="0"/>
              <a:t>				public void </a:t>
            </a:r>
            <a:r>
              <a:rPr lang="en-US" altLang="ko-KR" sz="1100" dirty="0" err="1"/>
              <a:t>mousePressed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		Point </a:t>
            </a:r>
            <a:r>
              <a:rPr lang="en-US" altLang="ko-KR" sz="1100" dirty="0" err="1"/>
              <a:t>startP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e.getPoint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 err="1"/>
              <a:t>vStart.add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startP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/>
              <a:t>				}</a:t>
            </a:r>
          </a:p>
          <a:p>
            <a:pPr defTabSz="180000"/>
            <a:r>
              <a:rPr lang="en-US" altLang="ko-KR" sz="1100" dirty="0"/>
              <a:t>				public void </a:t>
            </a:r>
            <a:r>
              <a:rPr lang="en-US" altLang="ko-KR" sz="1100" dirty="0" err="1"/>
              <a:t>mouseReleased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		Point </a:t>
            </a:r>
            <a:r>
              <a:rPr lang="en-US" altLang="ko-KR" sz="1100" dirty="0" err="1"/>
              <a:t>endP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e.getPoint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 err="1"/>
              <a:t>vEnd.add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endP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/>
              <a:t>					</a:t>
            </a:r>
            <a:r>
              <a:rPr lang="en-US" altLang="ko-KR" sz="1100" b="1" dirty="0"/>
              <a:t>repaint();</a:t>
            </a:r>
          </a:p>
          <a:p>
            <a:pPr defTabSz="180000"/>
            <a:r>
              <a:rPr lang="en-US" altLang="ko-KR" sz="1100" dirty="0"/>
              <a:t>				}</a:t>
            </a:r>
          </a:p>
          <a:p>
            <a:pPr defTabSz="180000"/>
            <a:r>
              <a:rPr lang="en-US" altLang="ko-KR" sz="1100" dirty="0"/>
              <a:t>			});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public void </a:t>
            </a:r>
            <a:r>
              <a:rPr lang="en-US" altLang="ko-KR" sz="1100" dirty="0" err="1"/>
              <a:t>paintComponent</a:t>
            </a:r>
            <a:r>
              <a:rPr lang="en-US" altLang="ko-KR" sz="1100" dirty="0"/>
              <a:t>(Graphics g)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super.paintComponent</a:t>
            </a:r>
            <a:r>
              <a:rPr lang="en-US" altLang="ko-KR" sz="1100" dirty="0"/>
              <a:t>(g);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g.setColor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Color.BLUE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for(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=0;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vStart.size</a:t>
            </a:r>
            <a:r>
              <a:rPr lang="en-US" altLang="ko-KR" sz="1100" b="1" dirty="0"/>
              <a:t>(); </a:t>
            </a:r>
            <a:r>
              <a:rPr lang="en-US" altLang="ko-KR" sz="1100" b="1" dirty="0" err="1"/>
              <a:t>i</a:t>
            </a:r>
            <a:r>
              <a:rPr lang="en-US" altLang="ko-KR" sz="1100" b="1" dirty="0"/>
              <a:t>++) {</a:t>
            </a:r>
          </a:p>
          <a:p>
            <a:pPr defTabSz="180000"/>
            <a:r>
              <a:rPr lang="en-US" altLang="ko-KR" sz="1100" dirty="0"/>
              <a:t>				Point s = </a:t>
            </a:r>
            <a:r>
              <a:rPr lang="en-US" altLang="ko-KR" sz="1100" dirty="0" err="1"/>
              <a:t>vStart.elementAt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	Point e = </a:t>
            </a:r>
            <a:r>
              <a:rPr lang="en-US" altLang="ko-KR" sz="1100" dirty="0" err="1"/>
              <a:t>vEnd.elementAt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b="1" dirty="0" err="1"/>
              <a:t>g.drawLine</a:t>
            </a:r>
            <a:r>
              <a:rPr lang="en-US" altLang="ko-KR" sz="1100" b="1" dirty="0"/>
              <a:t>((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s.getX</a:t>
            </a:r>
            <a:r>
              <a:rPr lang="en-US" altLang="ko-KR" sz="1100" b="1" dirty="0"/>
              <a:t>(), 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s.getY</a:t>
            </a:r>
            <a:r>
              <a:rPr lang="en-US" altLang="ko-KR" sz="1100" b="1" dirty="0"/>
              <a:t>(), </a:t>
            </a:r>
          </a:p>
          <a:p>
            <a:pPr defTabSz="180000"/>
            <a:r>
              <a:rPr lang="en-US" altLang="ko-KR" sz="1100" b="1" dirty="0"/>
              <a:t>								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e.getX</a:t>
            </a:r>
            <a:r>
              <a:rPr lang="en-US" altLang="ko-KR" sz="1100" b="1" dirty="0"/>
              <a:t>(), 	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)</a:t>
            </a:r>
            <a:r>
              <a:rPr lang="en-US" altLang="ko-KR" sz="1100" b="1" dirty="0" err="1"/>
              <a:t>e.getY</a:t>
            </a:r>
            <a:r>
              <a:rPr lang="en-US" altLang="ko-KR" sz="1100" b="1" dirty="0"/>
              <a:t>());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2808312" cy="28832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497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JButton</a:t>
            </a:r>
            <a:r>
              <a:rPr lang="ko-KR" altLang="en-US" dirty="0"/>
              <a:t>을 상속받아 새로운 버튼 생성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94311"/>
            <a:ext cx="421484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paintComponentEx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paintComponentEx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새로운 버튼 만들기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MyButton</a:t>
            </a:r>
            <a:r>
              <a:rPr lang="en-US" altLang="ko-KR" sz="1200" b="1" dirty="0"/>
              <a:t> b = new </a:t>
            </a:r>
            <a:r>
              <a:rPr lang="en-US" altLang="ko-KR" sz="1200" b="1" dirty="0" err="1"/>
              <a:t>MyButton</a:t>
            </a:r>
            <a:r>
              <a:rPr lang="en-US" altLang="ko-KR" sz="1200" b="1" dirty="0"/>
              <a:t>("New Button");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b.setOpaque</a:t>
            </a:r>
            <a:r>
              <a:rPr lang="en-US" altLang="ko-KR" sz="1200" dirty="0"/>
              <a:t>(true);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Color.CYAN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(b);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(250,200);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761642" y="1405314"/>
            <a:ext cx="435770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	class </a:t>
            </a:r>
            <a:r>
              <a:rPr lang="en-US" altLang="ko-KR" sz="1200" b="1" dirty="0" err="1"/>
              <a:t>MyButton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MyButton</a:t>
            </a:r>
            <a:r>
              <a:rPr lang="en-US" altLang="ko-KR" sz="1200" dirty="0"/>
              <a:t>(String s) {</a:t>
            </a:r>
          </a:p>
          <a:p>
            <a:pPr defTabSz="180000"/>
            <a:r>
              <a:rPr lang="en-US" altLang="ko-KR" sz="1200" b="1" dirty="0"/>
              <a:t>			super(s);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b="1" dirty="0"/>
              <a:t>		public 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 {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super.paintComponent</a:t>
            </a:r>
            <a:r>
              <a:rPr lang="en-US" altLang="ko-KR" sz="1200" b="1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</a:t>
            </a:r>
            <a:r>
              <a:rPr lang="en-US" altLang="ko-KR" sz="1200" i="1" dirty="0" err="1"/>
              <a:t>RED</a:t>
            </a:r>
            <a:r>
              <a:rPr lang="en-US" altLang="ko-KR" sz="1200" i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g.drawOval</a:t>
            </a:r>
            <a:r>
              <a:rPr lang="en-US" altLang="ko-KR" sz="1200" b="1" dirty="0"/>
              <a:t>(0,0,this.getWidth()-1, 			</a:t>
            </a:r>
          </a:p>
          <a:p>
            <a:pPr defTabSz="180000"/>
            <a:r>
              <a:rPr lang="en-US" altLang="ko-KR" sz="1200" b="1"/>
              <a:t>									this.getHeight</a:t>
            </a:r>
            <a:r>
              <a:rPr lang="en-US" altLang="ko-KR" sz="1200" b="1" dirty="0"/>
              <a:t>()-1);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paintComponentEx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725144"/>
            <a:ext cx="2291922" cy="18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스윙 컴포넌트 그리기</a:t>
            </a:r>
            <a:r>
              <a:rPr lang="en-US" altLang="ko-KR" dirty="0"/>
              <a:t>, </a:t>
            </a:r>
            <a:r>
              <a:rPr lang="en-US" altLang="ko-KR" dirty="0" err="1"/>
              <a:t>paintComponent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67240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스윙의 그리기 기본 철학</a:t>
            </a:r>
            <a:endParaRPr lang="en-US" altLang="ko-KR" dirty="0"/>
          </a:p>
          <a:p>
            <a:pPr lvl="1"/>
            <a:r>
              <a:rPr lang="ko-KR" altLang="en-US" dirty="0"/>
              <a:t>모든 컴포넌트는 자신의 모양을 스스로 그린다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컨테이너는 자신을 그린 후</a:t>
            </a:r>
            <a:r>
              <a:rPr lang="en-US" altLang="ko-KR" dirty="0"/>
              <a:t>, </a:t>
            </a:r>
            <a:r>
              <a:rPr lang="ko-KR" altLang="en-US" dirty="0"/>
              <a:t>그 위에 자식들에게 그리기 지시</a:t>
            </a:r>
            <a:endParaRPr lang="en-US" altLang="ko-KR" dirty="0"/>
          </a:p>
          <a:p>
            <a:r>
              <a:rPr lang="en-US" altLang="ko-KR" dirty="0"/>
              <a:t>public void </a:t>
            </a:r>
            <a:r>
              <a:rPr lang="en-US" altLang="ko-KR" dirty="0" err="1"/>
              <a:t>paintComponent</a:t>
            </a:r>
            <a:r>
              <a:rPr lang="en-US" altLang="ko-KR" dirty="0"/>
              <a:t>(Graphics g)</a:t>
            </a:r>
          </a:p>
          <a:p>
            <a:pPr lvl="1"/>
            <a:r>
              <a:rPr lang="ko-KR" altLang="en-US" dirty="0"/>
              <a:t>스윙 컴포넌트가 자신의 모양을 그리는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dirty="0" err="1"/>
              <a:t>JComponent</a:t>
            </a:r>
            <a:r>
              <a:rPr lang="ko-KR" altLang="en-US" dirty="0"/>
              <a:t>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스윙 컴포넌트가 이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있음</a:t>
            </a:r>
            <a:endParaRPr lang="en-US" altLang="ko-KR" dirty="0"/>
          </a:p>
          <a:p>
            <a:pPr lvl="1"/>
            <a:r>
              <a:rPr lang="ko-KR" altLang="en-US" dirty="0"/>
              <a:t>컴포넌트가 그려져야 하는 시점마다 호출</a:t>
            </a:r>
            <a:endParaRPr lang="en-US" altLang="ko-KR" dirty="0"/>
          </a:p>
          <a:p>
            <a:pPr lvl="2"/>
            <a:r>
              <a:rPr lang="ko-KR" altLang="en-US" dirty="0"/>
              <a:t>크기가 변경되거나</a:t>
            </a:r>
            <a:r>
              <a:rPr lang="en-US" altLang="ko-KR" dirty="0"/>
              <a:t>, </a:t>
            </a:r>
            <a:r>
              <a:rPr lang="ko-KR" altLang="en-US" dirty="0"/>
              <a:t>위치가 변경되거나 컴포넌트가 가려졌던 것이 사라지는 등</a:t>
            </a:r>
            <a:endParaRPr lang="en-US" altLang="ko-KR" dirty="0"/>
          </a:p>
          <a:p>
            <a:r>
              <a:rPr lang="en-US" altLang="ko-KR" dirty="0"/>
              <a:t>Graphics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java.awt.Graphics</a:t>
            </a:r>
            <a:endParaRPr lang="en-US" altLang="ko-KR" dirty="0"/>
          </a:p>
          <a:p>
            <a:pPr lvl="1"/>
            <a:r>
              <a:rPr lang="ko-KR" altLang="en-US" dirty="0"/>
              <a:t>컴포넌트 그리기에 필요한 도구를 제공하는 객체</a:t>
            </a:r>
            <a:endParaRPr lang="en-US" altLang="ko-KR" dirty="0"/>
          </a:p>
          <a:p>
            <a:pPr lvl="2"/>
            <a:r>
              <a:rPr lang="ko-KR" altLang="en-US" dirty="0"/>
              <a:t>색 지정</a:t>
            </a:r>
            <a:r>
              <a:rPr lang="en-US" altLang="ko-KR" dirty="0"/>
              <a:t>, </a:t>
            </a:r>
            <a:r>
              <a:rPr lang="ko-KR" altLang="en-US" dirty="0"/>
              <a:t>도형 그리기</a:t>
            </a:r>
            <a:r>
              <a:rPr lang="en-US" altLang="ko-KR" dirty="0"/>
              <a:t>, </a:t>
            </a:r>
            <a:r>
              <a:rPr lang="ko-KR" altLang="en-US" dirty="0" err="1"/>
              <a:t>클리핑</a:t>
            </a:r>
            <a:r>
              <a:rPr lang="en-US" altLang="ko-KR" dirty="0"/>
              <a:t>, </a:t>
            </a:r>
            <a:r>
              <a:rPr lang="ko-KR" altLang="en-US" dirty="0"/>
              <a:t>이미지 그리기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사용자가 원하는 모양을 그리고자 할 때</a:t>
            </a:r>
            <a:endParaRPr lang="en-US" altLang="ko-KR" dirty="0"/>
          </a:p>
          <a:p>
            <a:pPr lvl="1"/>
            <a:r>
              <a:rPr lang="en-US" altLang="ko-KR" dirty="0" err="1"/>
              <a:t>paintComponent</a:t>
            </a:r>
            <a:r>
              <a:rPr lang="en-US" altLang="ko-KR" dirty="0"/>
              <a:t>(Graphic g)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5002266"/>
            <a:ext cx="5400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MyComponent</a:t>
            </a:r>
            <a:r>
              <a:rPr lang="en-US" altLang="ko-KR" sz="1200" dirty="0"/>
              <a:t> extends JXXX { // JXXX</a:t>
            </a:r>
            <a:r>
              <a:rPr lang="ko-KR" altLang="en-US" sz="1200" dirty="0"/>
              <a:t>는 기존의 스윙 컴포넌트</a:t>
            </a:r>
          </a:p>
          <a:p>
            <a:pPr defTabSz="180000"/>
            <a:r>
              <a:rPr lang="en-US" altLang="ko-KR" sz="1200" dirty="0"/>
              <a:t>				...</a:t>
            </a:r>
          </a:p>
          <a:p>
            <a:pPr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 //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... </a:t>
            </a:r>
            <a:r>
              <a:rPr lang="ko-KR" altLang="en-US" sz="1200" dirty="0"/>
              <a:t>필요한 코드 작성 </a:t>
            </a:r>
            <a:r>
              <a:rPr lang="en-US" altLang="ko-KR" sz="1200" dirty="0"/>
              <a:t>...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8636"/>
            <a:ext cx="8579296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12-1 : </a:t>
            </a:r>
            <a:r>
              <a:rPr lang="en-US" altLang="ko-KR" dirty="0" err="1"/>
              <a:t>JPanel</a:t>
            </a:r>
            <a:r>
              <a:rPr lang="ko-KR" altLang="en-US" dirty="0"/>
              <a:t>을 상속받아 도형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2951240" cy="1800200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JPanel</a:t>
            </a:r>
            <a:endParaRPr lang="en-US" altLang="ko-KR" sz="1600" dirty="0"/>
          </a:p>
          <a:p>
            <a:pPr lvl="1"/>
            <a:r>
              <a:rPr lang="ko-KR" altLang="en-US" sz="1400" dirty="0"/>
              <a:t>사용자가 그래픽을 통해 다양한 </a:t>
            </a:r>
            <a:r>
              <a:rPr lang="en-US" altLang="ko-KR" sz="1400" dirty="0"/>
              <a:t>UI</a:t>
            </a:r>
            <a:r>
              <a:rPr lang="ko-KR" altLang="en-US" sz="1400" dirty="0"/>
              <a:t>를 창출하는 일종의 캔버스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18243" y="1452594"/>
            <a:ext cx="417894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paintJPanelEx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panel = new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public </a:t>
            </a:r>
            <a:r>
              <a:rPr lang="en-US" altLang="ko-KR" sz="1200" dirty="0" err="1"/>
              <a:t>paintJPanelEx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()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setContentPane</a:t>
            </a:r>
            <a:r>
              <a:rPr lang="en-US" altLang="ko-KR" sz="1200" dirty="0"/>
              <a:t>(panel);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(250,220);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g.setColor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Color.BLUE</a:t>
            </a:r>
            <a:r>
              <a:rPr lang="en-US" altLang="ko-KR" sz="1200" b="1" dirty="0"/>
              <a:t>);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g.drawRect</a:t>
            </a:r>
            <a:r>
              <a:rPr lang="en-US" altLang="ko-KR" sz="1200" b="1" dirty="0"/>
              <a:t>(10,10,50,50);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g.drawRect</a:t>
            </a:r>
            <a:r>
              <a:rPr lang="en-US" altLang="ko-KR" sz="1200" dirty="0"/>
              <a:t>(50,50,50,50);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Color.MAGENTA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g.drawRect</a:t>
            </a:r>
            <a:r>
              <a:rPr lang="en-US" altLang="ko-KR" sz="1200" dirty="0"/>
              <a:t>(90,90,50,50);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paintJPanelEx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92220" y="4429132"/>
            <a:ext cx="7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파란색</a:t>
            </a:r>
            <a:endParaRPr lang="en-US" altLang="ko-KR" sz="1200" dirty="0"/>
          </a:p>
          <a:p>
            <a:r>
              <a:rPr lang="ko-KR" altLang="en-US" sz="1200" dirty="0"/>
              <a:t>사각형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4286256"/>
            <a:ext cx="9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50x50</a:t>
            </a:r>
            <a:r>
              <a:rPr lang="ko-KR" altLang="en-US" sz="1200" dirty="0"/>
              <a:t>크기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14281" y="3714752"/>
            <a:ext cx="3052339" cy="1928024"/>
            <a:chOff x="214281" y="3714752"/>
            <a:chExt cx="3052339" cy="19280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347" y="3770912"/>
              <a:ext cx="2069273" cy="18718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5720" y="3714752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(10,10)</a:t>
              </a:r>
              <a:endParaRPr lang="ko-KR" altLang="en-US" sz="1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928662" y="3929066"/>
              <a:ext cx="357190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928662" y="4286256"/>
              <a:ext cx="357191" cy="153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4281" y="4860018"/>
              <a:ext cx="714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(50,50)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>
              <a:stCxn id="14" idx="3"/>
            </p:cNvCxnSpPr>
            <p:nvPr/>
          </p:nvCxnSpPr>
          <p:spPr>
            <a:xfrm flipV="1">
              <a:off x="928662" y="4440145"/>
              <a:ext cx="714381" cy="5583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4281" y="5259989"/>
              <a:ext cx="714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(90,90)</a:t>
              </a:r>
              <a:endParaRPr lang="ko-KR" altLang="en-US" sz="1200" dirty="0"/>
            </a:p>
          </p:txBody>
        </p:sp>
        <p:cxnSp>
          <p:nvCxnSpPr>
            <p:cNvPr id="21" name="직선 화살표 연결선 20"/>
            <p:cNvCxnSpPr>
              <a:stCxn id="20" idx="3"/>
            </p:cNvCxnSpPr>
            <p:nvPr/>
          </p:nvCxnSpPr>
          <p:spPr>
            <a:xfrm flipV="1">
              <a:off x="928662" y="4790771"/>
              <a:ext cx="1051623" cy="6077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자유형 5"/>
          <p:cNvSpPr/>
          <p:nvPr/>
        </p:nvSpPr>
        <p:spPr>
          <a:xfrm flipV="1">
            <a:off x="2123729" y="4563255"/>
            <a:ext cx="2808311" cy="161889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그래픽 기반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스윙 컴포넌트를 사용하지 않고</a:t>
            </a:r>
            <a:endParaRPr lang="en-US" altLang="ko-KR" dirty="0"/>
          </a:p>
          <a:p>
            <a:pPr lvl="1"/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이미지 등을 직접 그려 </a:t>
            </a:r>
            <a:r>
              <a:rPr lang="en-US" altLang="ko-KR" sz="2000" dirty="0"/>
              <a:t>GUI </a:t>
            </a:r>
            <a:r>
              <a:rPr lang="ko-KR" altLang="en-US" dirty="0"/>
              <a:t>화면을 구성하는 방식</a:t>
            </a:r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스윙 컴포넌트로 만들 수 없는 자유로운 </a:t>
            </a:r>
            <a:r>
              <a:rPr lang="en-US" altLang="ko-KR" dirty="0"/>
              <a:t>GUI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게임 등 자유로운 모양을 표현에 효과적</a:t>
            </a:r>
            <a:endParaRPr lang="en-US" altLang="ko-KR" dirty="0"/>
          </a:p>
          <a:p>
            <a:pPr lvl="1"/>
            <a:r>
              <a:rPr lang="ko-KR" altLang="en-US" dirty="0"/>
              <a:t>그래픽 그리기는 컴포넌트 그리기보다 빠르다</a:t>
            </a:r>
            <a:endParaRPr lang="en-US" altLang="ko-KR" dirty="0"/>
          </a:p>
          <a:p>
            <a:pPr lvl="1"/>
            <a:r>
              <a:rPr lang="ko-KR" altLang="en-US" dirty="0"/>
              <a:t>자바의 </a:t>
            </a:r>
            <a:r>
              <a:rPr lang="en-US" altLang="ko-KR" sz="1600" dirty="0"/>
              <a:t>GUI </a:t>
            </a:r>
            <a:r>
              <a:rPr lang="ko-KR" altLang="en-US" dirty="0"/>
              <a:t>바탕 기술을 이해하는데 도움</a:t>
            </a:r>
            <a:endParaRPr lang="en-US" altLang="ko-KR" dirty="0"/>
          </a:p>
          <a:p>
            <a:pPr lvl="1"/>
            <a:r>
              <a:rPr lang="ko-KR" altLang="en-US" dirty="0"/>
              <a:t>개발자 자신만의 컴포넌트를 창작</a:t>
            </a:r>
            <a:endParaRPr lang="en-US" altLang="ko-KR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0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Graphics</a:t>
            </a:r>
            <a:r>
              <a:rPr lang="ko-KR" altLang="en-US" dirty="0"/>
              <a:t>의 좌표 체계</a:t>
            </a:r>
          </a:p>
          <a:p>
            <a:endParaRPr lang="en-US" altLang="ko-KR" dirty="0"/>
          </a:p>
          <a:p>
            <a:r>
              <a:rPr lang="en-US" altLang="ko-KR" dirty="0"/>
              <a:t>Graphics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/>
              <a:t>색상 선택하기</a:t>
            </a:r>
            <a:endParaRPr lang="en-US" altLang="ko-KR" dirty="0"/>
          </a:p>
          <a:p>
            <a:pPr lvl="1"/>
            <a:r>
              <a:rPr lang="ko-KR" altLang="en-US" dirty="0"/>
              <a:t>문자열 출력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1"/>
            <a:r>
              <a:rPr lang="ko-KR" altLang="en-US" dirty="0"/>
              <a:t>도형 칠하기</a:t>
            </a:r>
            <a:endParaRPr lang="en-US" altLang="ko-KR" dirty="0"/>
          </a:p>
          <a:p>
            <a:pPr lvl="1"/>
            <a:r>
              <a:rPr lang="ko-KR" altLang="en-US" dirty="0"/>
              <a:t>이미지 출력</a:t>
            </a:r>
            <a:endParaRPr lang="en-US" altLang="ko-KR" dirty="0"/>
          </a:p>
          <a:p>
            <a:pPr lvl="1"/>
            <a:r>
              <a:rPr lang="ko-KR" altLang="en-US" dirty="0" err="1"/>
              <a:t>클리핑</a:t>
            </a:r>
            <a:endParaRPr lang="en-US" altLang="ko-KR" dirty="0"/>
          </a:p>
          <a:p>
            <a:r>
              <a:rPr lang="ko-KR" altLang="en-US" dirty="0"/>
              <a:t>문자열 그리기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drawString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</a:t>
            </a:r>
            <a:r>
              <a:rPr lang="ko-KR" altLang="en-US" dirty="0"/>
              <a:t>영역에 </a:t>
            </a: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문자열 그리기</a:t>
            </a:r>
            <a:endParaRPr lang="en-US" altLang="ko-KR" dirty="0"/>
          </a:p>
          <a:p>
            <a:pPr lvl="2"/>
            <a:r>
              <a:rPr lang="ko-KR" altLang="en-US" dirty="0"/>
              <a:t>현재 색과 현재 폰트로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40768"/>
            <a:ext cx="341265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12-2 : </a:t>
            </a:r>
            <a:r>
              <a:rPr lang="en-US" altLang="ko-KR" sz="2400" dirty="0" err="1"/>
              <a:t>drawString</a:t>
            </a:r>
            <a:r>
              <a:rPr lang="en-US" altLang="ko-KR" sz="2400" dirty="0"/>
              <a:t>()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이용하여 문자열 출력하기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25980" y="1484784"/>
            <a:ext cx="451778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GraphicsDrawStringEx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panel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GraphicsDrawStringEx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drawString</a:t>
            </a:r>
            <a:r>
              <a:rPr lang="en-US" altLang="ko-KR" sz="1200" dirty="0"/>
              <a:t>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setContentPane</a:t>
            </a:r>
            <a:r>
              <a:rPr lang="en-US" altLang="ko-KR" sz="1200" b="1" dirty="0"/>
              <a:t>(panel);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public void </a:t>
            </a:r>
            <a:r>
              <a:rPr lang="en-US" altLang="ko-KR" sz="1200" b="1" dirty="0" err="1"/>
              <a:t>paintComponent</a:t>
            </a:r>
            <a:r>
              <a:rPr lang="en-US" altLang="ko-KR" sz="1200" b="1" dirty="0"/>
              <a:t>(Graphics g) {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super.paintComponent</a:t>
            </a:r>
            <a:r>
              <a:rPr lang="en-US" altLang="ko-KR" sz="1200" b="1" dirty="0"/>
              <a:t>(g);</a:t>
            </a:r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g.drawString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자바는 </a:t>
            </a:r>
            <a:r>
              <a:rPr lang="ko-KR" altLang="en-US" sz="1200" b="1" dirty="0" err="1"/>
              <a:t>재밌다</a:t>
            </a:r>
            <a:r>
              <a:rPr lang="en-US" altLang="ko-KR" sz="1200" b="1" dirty="0"/>
              <a:t>.~~", 30,30);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g.drawString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얼마나</a:t>
            </a:r>
            <a:r>
              <a:rPr lang="en-US" altLang="ko-KR" sz="1200" b="1" dirty="0"/>
              <a:t>? </a:t>
            </a:r>
            <a:r>
              <a:rPr lang="ko-KR" altLang="en-US" sz="1200" b="1" dirty="0"/>
              <a:t>하늘만큼 땅만큼 </a:t>
            </a:r>
            <a:r>
              <a:rPr lang="en-US" altLang="ko-KR" sz="1200" b="1" dirty="0"/>
              <a:t>!!!!", 60, 60);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GraphicsDrawStringEx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68244" y="3728234"/>
            <a:ext cx="2555765" cy="1859034"/>
            <a:chOff x="559008" y="3728234"/>
            <a:chExt cx="2555765" cy="18590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056" y="3728234"/>
              <a:ext cx="2268717" cy="185903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4" name="직선 연결선 13"/>
            <p:cNvCxnSpPr/>
            <p:nvPr/>
          </p:nvCxnSpPr>
          <p:spPr>
            <a:xfrm rot="5400000">
              <a:off x="952711" y="4264601"/>
              <a:ext cx="35639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987636" y="4300320"/>
              <a:ext cx="4286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9008" y="4228882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(30,30)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rot="5400000">
              <a:off x="1238463" y="4550353"/>
              <a:ext cx="356396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273388" y="4586072"/>
              <a:ext cx="50006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44760" y="4514634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</a:rPr>
                <a:t>(60,60)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853" y="1412776"/>
            <a:ext cx="35100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JPanel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paintComponent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오버라이딩하고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drawString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사용하여 다음 그림과 같이 패널 내의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(30, 30)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(60, 60)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각각 문자열을 출력하는 스윙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01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</a:t>
            </a:r>
            <a:r>
              <a:rPr lang="ko-KR" altLang="en-US" dirty="0"/>
              <a:t>와 </a:t>
            </a:r>
            <a:r>
              <a:rPr lang="en-US" altLang="ko-KR" dirty="0"/>
              <a:t>Font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4210080" cy="430395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Color </a:t>
            </a:r>
          </a:p>
          <a:p>
            <a:pPr lvl="1"/>
            <a:r>
              <a:rPr lang="ko-KR" altLang="en-US" dirty="0"/>
              <a:t>하나의 색을 표현하는 클래스</a:t>
            </a:r>
            <a:endParaRPr lang="en-US" altLang="ko-KR" dirty="0"/>
          </a:p>
          <a:p>
            <a:pPr lvl="2"/>
            <a:r>
              <a:rPr lang="en-US" altLang="ko-KR" dirty="0"/>
              <a:t>Red, Green, Blue 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성분으로 구성</a:t>
            </a:r>
            <a:endParaRPr lang="en-US" altLang="ko-KR" dirty="0"/>
          </a:p>
          <a:p>
            <a:pPr lvl="2"/>
            <a:r>
              <a:rPr lang="ko-KR" altLang="en-US" dirty="0"/>
              <a:t>각 성분의 크기는 </a:t>
            </a:r>
            <a:r>
              <a:rPr lang="en-US" altLang="ko-KR" dirty="0"/>
              <a:t>0-255(8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Color(</a:t>
            </a:r>
            <a:r>
              <a:rPr lang="en-US" altLang="ko-KR" dirty="0" err="1"/>
              <a:t>int</a:t>
            </a:r>
            <a:r>
              <a:rPr lang="en-US" altLang="ko-KR" dirty="0"/>
              <a:t> r, </a:t>
            </a:r>
            <a:r>
              <a:rPr lang="en-US" altLang="ko-KR" dirty="0" err="1"/>
              <a:t>int</a:t>
            </a:r>
            <a:r>
              <a:rPr lang="en-US" altLang="ko-KR" dirty="0"/>
              <a:t> g,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</a:p>
          <a:p>
            <a:pPr lvl="2"/>
            <a:r>
              <a:rPr lang="en-US" altLang="ko-KR" dirty="0"/>
              <a:t>red(r), green(g), blue(b) 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sRGB</a:t>
            </a:r>
            <a:r>
              <a:rPr lang="en-US" altLang="ko-KR" dirty="0"/>
              <a:t> </a:t>
            </a:r>
            <a:r>
              <a:rPr lang="ko-KR" altLang="en-US" dirty="0"/>
              <a:t>색 생성</a:t>
            </a:r>
            <a:endParaRPr lang="en-US" altLang="ko-KR" dirty="0"/>
          </a:p>
          <a:p>
            <a:pPr lvl="2"/>
            <a:r>
              <a:rPr lang="en-US" altLang="ko-KR" dirty="0"/>
              <a:t>new Color(255, 0, 0) ; // </a:t>
            </a:r>
            <a:r>
              <a:rPr lang="ko-KR" altLang="en-US" dirty="0"/>
              <a:t>완전 빨강색</a:t>
            </a:r>
            <a:endParaRPr lang="en-US" altLang="ko-KR" dirty="0"/>
          </a:p>
          <a:p>
            <a:pPr lvl="1"/>
            <a:r>
              <a:rPr lang="en-US" altLang="ko-KR" dirty="0"/>
              <a:t>Color(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rgb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정수 값은 총 </a:t>
            </a:r>
            <a:r>
              <a:rPr lang="en-US" altLang="ko-KR" dirty="0"/>
              <a:t>32</a:t>
            </a:r>
            <a:r>
              <a:rPr lang="ko-KR" altLang="en-US" dirty="0"/>
              <a:t>비트 중 하위 </a:t>
            </a:r>
            <a:r>
              <a:rPr lang="en-US" altLang="ko-KR" dirty="0"/>
              <a:t>24 </a:t>
            </a:r>
            <a:r>
              <a:rPr lang="ko-KR" altLang="en-US" dirty="0"/>
              <a:t>비트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    만이 유효하고  </a:t>
            </a:r>
            <a:r>
              <a:rPr lang="en-US" altLang="ko-KR" dirty="0"/>
              <a:t>0x00rrggbb</a:t>
            </a:r>
            <a:r>
              <a:rPr lang="ko-KR" altLang="en-US" dirty="0"/>
              <a:t>로 표현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하위 </a:t>
            </a:r>
            <a:r>
              <a:rPr lang="en-US" altLang="ko-KR" dirty="0"/>
              <a:t>8</a:t>
            </a:r>
            <a:r>
              <a:rPr lang="ko-KR" altLang="en-US" dirty="0"/>
              <a:t>비트는 </a:t>
            </a:r>
            <a:r>
              <a:rPr lang="en-US" altLang="ko-KR" dirty="0"/>
              <a:t>blue, </a:t>
            </a:r>
            <a:r>
              <a:rPr lang="ko-KR" altLang="en-US" dirty="0"/>
              <a:t>그 다음 상위 </a:t>
            </a:r>
            <a:r>
              <a:rPr lang="en-US" altLang="ko-KR" dirty="0"/>
              <a:t>8 </a:t>
            </a:r>
            <a:r>
              <a:rPr lang="ko-KR" altLang="en-US" dirty="0"/>
              <a:t>비트는</a:t>
            </a:r>
            <a:r>
              <a:rPr lang="en-US" altLang="ko-KR" dirty="0"/>
              <a:t> </a:t>
            </a:r>
          </a:p>
          <a:p>
            <a:pPr marL="685800" lvl="2" indent="0">
              <a:buNone/>
            </a:pPr>
            <a:r>
              <a:rPr lang="en-US" altLang="ko-KR" dirty="0"/>
              <a:t>    green, </a:t>
            </a:r>
            <a:r>
              <a:rPr lang="ko-KR" altLang="en-US" dirty="0"/>
              <a:t>그 다음 </a:t>
            </a:r>
            <a:r>
              <a:rPr lang="en-US" altLang="ko-KR" dirty="0"/>
              <a:t>8 </a:t>
            </a:r>
            <a:r>
              <a:rPr lang="ko-KR" altLang="en-US" dirty="0"/>
              <a:t>비트는 </a:t>
            </a:r>
            <a:r>
              <a:rPr lang="en-US" altLang="ko-KR" dirty="0"/>
              <a:t>blue  </a:t>
            </a:r>
            <a:r>
              <a:rPr lang="ko-KR" altLang="en-US" dirty="0"/>
              <a:t>성분</a:t>
            </a:r>
            <a:endParaRPr lang="en-US" altLang="ko-KR" dirty="0"/>
          </a:p>
          <a:p>
            <a:pPr lvl="2"/>
            <a:r>
              <a:rPr lang="en-US" altLang="ko-KR" dirty="0"/>
              <a:t>new Color(0x0000ff00);  // </a:t>
            </a:r>
            <a:r>
              <a:rPr lang="ko-KR" altLang="en-US" dirty="0"/>
              <a:t>완전</a:t>
            </a:r>
            <a:r>
              <a:rPr lang="en-US" altLang="ko-KR" dirty="0"/>
              <a:t> </a:t>
            </a:r>
            <a:r>
              <a:rPr lang="ko-KR" altLang="en-US" dirty="0"/>
              <a:t>초록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색을 사용하는 다른 방법</a:t>
            </a:r>
            <a:endParaRPr lang="en-US" altLang="ko-KR" dirty="0"/>
          </a:p>
          <a:p>
            <a:pPr lvl="1"/>
            <a:r>
              <a:rPr lang="en-US" altLang="ko-KR" dirty="0" err="1"/>
              <a:t>Color.BLUE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static </a:t>
            </a:r>
            <a:r>
              <a:rPr lang="ko-KR" altLang="en-US" dirty="0"/>
              <a:t>상수 활용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57752" y="1357298"/>
            <a:ext cx="4084817" cy="4572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Font</a:t>
            </a:r>
          </a:p>
          <a:p>
            <a:pPr lvl="1"/>
            <a:r>
              <a:rPr lang="ko-KR" altLang="en-US" dirty="0"/>
              <a:t>폰트를 표현하는 클래스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Font(String </a:t>
            </a:r>
            <a:r>
              <a:rPr lang="en-US" altLang="ko-KR" dirty="0" err="1"/>
              <a:t>fontFace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style, </a:t>
            </a:r>
            <a:r>
              <a:rPr lang="en-US" altLang="ko-KR" dirty="0" err="1"/>
              <a:t>int</a:t>
            </a:r>
            <a:r>
              <a:rPr lang="en-US" altLang="ko-KR" dirty="0"/>
              <a:t> size)</a:t>
            </a:r>
          </a:p>
          <a:p>
            <a:pPr lvl="2"/>
            <a:r>
              <a:rPr lang="en-US" altLang="ko-KR" dirty="0" err="1"/>
              <a:t>fontFace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고딕체</a:t>
            </a:r>
            <a:r>
              <a:rPr lang="en-US" altLang="ko-KR" dirty="0"/>
              <a:t>", "Arial"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en-US" altLang="ko-KR" dirty="0"/>
              <a:t>style</a:t>
            </a:r>
            <a:r>
              <a:rPr lang="ko-KR" altLang="en-US" dirty="0"/>
              <a:t>은 </a:t>
            </a:r>
            <a:r>
              <a:rPr lang="en-US" altLang="ko-KR" dirty="0" err="1"/>
              <a:t>Font.BOLD</a:t>
            </a:r>
            <a:r>
              <a:rPr lang="en-US" altLang="ko-KR" dirty="0"/>
              <a:t>, </a:t>
            </a:r>
            <a:r>
              <a:rPr lang="en-US" altLang="ko-KR" dirty="0" err="1"/>
              <a:t>Font.ITALIC</a:t>
            </a:r>
            <a:r>
              <a:rPr lang="en-US" altLang="ko-KR" dirty="0"/>
              <a:t> , </a:t>
            </a:r>
            <a:r>
              <a:rPr lang="en-US" altLang="ko-KR" dirty="0" err="1"/>
              <a:t>Font.PLAIN</a:t>
            </a: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    중 하나</a:t>
            </a:r>
            <a:endParaRPr lang="en-US" altLang="ko-KR" dirty="0"/>
          </a:p>
          <a:p>
            <a:pPr lvl="2"/>
            <a:r>
              <a:rPr lang="en-US" altLang="ko-KR" dirty="0"/>
              <a:t>size</a:t>
            </a:r>
            <a:r>
              <a:rPr lang="ko-KR" altLang="en-US" dirty="0"/>
              <a:t>는 픽셀 단위의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Graphics </a:t>
            </a:r>
            <a:r>
              <a:rPr lang="ko-KR" altLang="en-US" dirty="0"/>
              <a:t>객체에서 색상과 폰트 설정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(Color color)</a:t>
            </a:r>
          </a:p>
          <a:p>
            <a:pPr lvl="2"/>
            <a:r>
              <a:rPr lang="ko-KR" altLang="en-US" dirty="0"/>
              <a:t>칠할 색을 </a:t>
            </a:r>
            <a:r>
              <a:rPr lang="en-US" altLang="ko-KR" dirty="0"/>
              <a:t>color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setFont</a:t>
            </a:r>
            <a:r>
              <a:rPr lang="en-US" altLang="ko-KR" dirty="0"/>
              <a:t>(Font font)</a:t>
            </a:r>
          </a:p>
          <a:p>
            <a:pPr lvl="2"/>
            <a:r>
              <a:rPr lang="ko-KR" altLang="en-US" dirty="0"/>
              <a:t>폰트를 </a:t>
            </a:r>
            <a:r>
              <a:rPr lang="en-US" altLang="ko-KR" dirty="0"/>
              <a:t>font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3568" y="5406315"/>
            <a:ext cx="371677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Graphics g;</a:t>
            </a:r>
          </a:p>
          <a:p>
            <a:r>
              <a:rPr lang="en-US" altLang="ko-KR" sz="1200" dirty="0" err="1"/>
              <a:t>g.setColor</a:t>
            </a:r>
            <a:r>
              <a:rPr lang="en-US" altLang="ko-KR" sz="1200" dirty="0"/>
              <a:t>(new Color(255, 0, 0)); 	// </a:t>
            </a:r>
            <a:r>
              <a:rPr lang="ko-KR" altLang="en-US" sz="1200" dirty="0"/>
              <a:t>빨간색</a:t>
            </a:r>
            <a:endParaRPr lang="en-US" altLang="ko-KR" sz="1200" dirty="0"/>
          </a:p>
          <a:p>
            <a:r>
              <a:rPr lang="en-US" altLang="ko-KR" sz="1200" dirty="0" err="1"/>
              <a:t>g.setColor</a:t>
            </a:r>
            <a:r>
              <a:rPr lang="en-US" altLang="ko-KR" sz="1200" dirty="0"/>
              <a:t>(new Color(0x0000ff00)); 	// </a:t>
            </a:r>
            <a:r>
              <a:rPr lang="ko-KR" altLang="en-US" sz="1200" dirty="0"/>
              <a:t>초록색</a:t>
            </a:r>
            <a:endParaRPr lang="en-US" altLang="ko-KR" sz="1200" dirty="0"/>
          </a:p>
          <a:p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Color.YELLOW</a:t>
            </a:r>
            <a:r>
              <a:rPr lang="en-US" altLang="ko-KR" sz="1200" dirty="0"/>
              <a:t>); 	// </a:t>
            </a:r>
            <a:r>
              <a:rPr lang="ko-KR" altLang="en-US" sz="1200" dirty="0"/>
              <a:t>노란색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57094" y="5221649"/>
            <a:ext cx="328613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Graphics g;</a:t>
            </a:r>
          </a:p>
          <a:p>
            <a:r>
              <a:rPr lang="fr-FR" altLang="ko-KR" sz="1200" dirty="0"/>
              <a:t>Font f = new Font("Arial", Font.ITALIC, 30);</a:t>
            </a:r>
          </a:p>
          <a:p>
            <a:r>
              <a:rPr lang="en-US" altLang="ko-KR" sz="1200" dirty="0" err="1"/>
              <a:t>g.setFont</a:t>
            </a:r>
            <a:r>
              <a:rPr lang="en-US" altLang="ko-KR" sz="1200" dirty="0"/>
              <a:t>(f);</a:t>
            </a:r>
          </a:p>
          <a:p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g.drawString</a:t>
            </a:r>
            <a:r>
              <a:rPr lang="en-US" altLang="ko-KR" sz="1200" dirty="0"/>
              <a:t>("How much", 30,30);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0" y="2060848"/>
            <a:ext cx="3108409" cy="429309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5446" y="372135"/>
            <a:ext cx="4076700" cy="67945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 12-3 : Color</a:t>
            </a:r>
            <a:r>
              <a:rPr lang="ko-KR" altLang="en-US" sz="2400" dirty="0"/>
              <a:t>와</a:t>
            </a:r>
            <a:r>
              <a:rPr lang="en-US" altLang="ko-KR" sz="2400" dirty="0"/>
              <a:t> Font</a:t>
            </a:r>
            <a:r>
              <a:rPr lang="ko-KR" altLang="en-US" sz="2400" dirty="0"/>
              <a:t>를 </a:t>
            </a:r>
            <a:br>
              <a:rPr lang="en-US" altLang="ko-KR" sz="2400" dirty="0"/>
            </a:br>
            <a:r>
              <a:rPr lang="ko-KR" altLang="en-US" sz="2400" dirty="0"/>
              <a:t>이용하여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문자열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55976" y="332656"/>
            <a:ext cx="4684747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GraphicsColorFontEx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panel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GraphicsColorFontEx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("Color, Font </a:t>
            </a:r>
            <a:r>
              <a:rPr lang="ko-KR" altLang="en-US" sz="1200" dirty="0"/>
              <a:t>사용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setContentPane</a:t>
            </a:r>
            <a:r>
              <a:rPr lang="en-US" altLang="ko-KR" sz="1200" b="1" dirty="0"/>
              <a:t>(panel);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(350, 470);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JPanel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paintComponent</a:t>
            </a:r>
            <a:r>
              <a:rPr lang="en-US" altLang="ko-KR" sz="1200" dirty="0"/>
              <a:t>(Graphics g)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super.paintComponent</a:t>
            </a:r>
            <a:r>
              <a:rPr lang="en-US" altLang="ko-KR" sz="1200" dirty="0"/>
              <a:t>(g);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Color.BLUE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g.drawString</a:t>
            </a:r>
            <a:r>
              <a:rPr lang="en-US" altLang="ko-KR" sz="1200" dirty="0"/>
              <a:t>("I Love Java.~~", 30,30);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g.setColor</a:t>
            </a:r>
            <a:r>
              <a:rPr lang="en-US" altLang="ko-KR" sz="1200" dirty="0"/>
              <a:t>(new Color(255, 0, 0));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g.setFont</a:t>
            </a:r>
            <a:r>
              <a:rPr lang="en-US" altLang="ko-KR" sz="1200" b="1" dirty="0"/>
              <a:t>(new Font("Arial", </a:t>
            </a:r>
            <a:r>
              <a:rPr lang="en-US" altLang="ko-KR" sz="1200" b="1" dirty="0" err="1"/>
              <a:t>Font.ITALIC</a:t>
            </a:r>
            <a:r>
              <a:rPr lang="en-US" altLang="ko-KR" sz="1200" b="1" dirty="0"/>
              <a:t>, 30));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g.drawString</a:t>
            </a:r>
            <a:r>
              <a:rPr lang="en-US" altLang="ko-KR" sz="1200" dirty="0"/>
              <a:t>("How much?", 30, 60);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g.setColor</a:t>
            </a:r>
            <a:r>
              <a:rPr lang="en-US" altLang="ko-KR" sz="1200" b="1" dirty="0"/>
              <a:t>(new Color(0x00ff00ff));</a:t>
            </a:r>
            <a:endParaRPr lang="ko-KR" altLang="en-US" sz="1200" b="1" dirty="0"/>
          </a:p>
          <a:p>
            <a:pPr defTabSz="180000"/>
            <a:r>
              <a:rPr lang="nn-NO" altLang="ko-KR" sz="1200" dirty="0"/>
              <a:t>			for(int i=1; i&lt;=5; i++)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g.setFont</a:t>
            </a:r>
            <a:r>
              <a:rPr lang="en-US" altLang="ko-KR" sz="1200" dirty="0"/>
              <a:t>(new Font("Jokerman",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*10));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g.drawString</a:t>
            </a:r>
            <a:r>
              <a:rPr lang="en-US" altLang="ko-KR" sz="1200" dirty="0"/>
              <a:t>("This much!!", 30, 60+i*60);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GraphicsColorFontEx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>
            <a:off x="4644008" y="4463711"/>
            <a:ext cx="285752" cy="571504"/>
          </a:xfrm>
          <a:prstGeom prst="leftBrace">
            <a:avLst>
              <a:gd name="adj1" fmla="val 362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614533" y="3284984"/>
            <a:ext cx="285752" cy="2357454"/>
          </a:xfrm>
          <a:prstGeom prst="rightBrace">
            <a:avLst>
              <a:gd name="adj1" fmla="val 9118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 flipH="1" flipV="1">
            <a:off x="3900285" y="4463711"/>
            <a:ext cx="743723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1124744"/>
            <a:ext cx="400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Color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이용하여 그림과 같이 출력되는 패널을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06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3236</TotalTime>
  <Words>3103</Words>
  <Application>Microsoft Office PowerPoint</Application>
  <PresentationFormat>화면 슬라이드 쇼(4:3)</PresentationFormat>
  <Paragraphs>509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</vt:lpstr>
      <vt:lpstr>맑은 고딕</vt:lpstr>
      <vt:lpstr>Arial</vt:lpstr>
      <vt:lpstr>투명도</vt:lpstr>
      <vt:lpstr>(Intermediate) Java Programming  </vt:lpstr>
      <vt:lpstr>JAVA: Drawing in SWING</vt:lpstr>
      <vt:lpstr>스윙 컴포넌트 그리기, paintComponent()</vt:lpstr>
      <vt:lpstr>예제 12-1 : JPanel을 상속받아 도형 그리기</vt:lpstr>
      <vt:lpstr>그래픽 기반 GUI 프로그래밍</vt:lpstr>
      <vt:lpstr>Graphics</vt:lpstr>
      <vt:lpstr>예제 12-2 : drawString() 메소드를 이용하여 문자열 출력하기</vt:lpstr>
      <vt:lpstr>Color와 Font 클래스</vt:lpstr>
      <vt:lpstr>예제 12-3 : Color와 Font를  이용하여 문자열 그리기</vt:lpstr>
      <vt:lpstr>도형 그리기와 칠하기</vt:lpstr>
      <vt:lpstr>예제 12-4 : Graphics의 drawLine() 메소드로 선 그리기</vt:lpstr>
      <vt:lpstr>다른 도형 그리기 사례</vt:lpstr>
      <vt:lpstr>원호와 폐다각형 그리기</vt:lpstr>
      <vt:lpstr>원호와 폐다각형 그리기 사례</vt:lpstr>
      <vt:lpstr>도형 칠하기</vt:lpstr>
      <vt:lpstr>예제 12-5 : 도형 칠하기 예</vt:lpstr>
      <vt:lpstr>JAVA: Repaint method</vt:lpstr>
      <vt:lpstr>스윙의 페인팅 메카니즘</vt:lpstr>
      <vt:lpstr>스윙 컴포넌트가 그려지는 과정</vt:lpstr>
      <vt:lpstr>repaint() 메소드</vt:lpstr>
      <vt:lpstr>revalidate()</vt:lpstr>
      <vt:lpstr>예제 12-9 : 마우스를 이용한 선 그리기(repaint() 사용)</vt:lpstr>
      <vt:lpstr>JButton을 상속받아 새로운 버튼 생성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110</cp:revision>
  <dcterms:created xsi:type="dcterms:W3CDTF">2015-09-01T01:16:03Z</dcterms:created>
  <dcterms:modified xsi:type="dcterms:W3CDTF">2020-11-03T05:07:08Z</dcterms:modified>
</cp:coreProperties>
</file>