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1090" r:id="rId3"/>
    <p:sldId id="1091" r:id="rId4"/>
    <p:sldId id="1092" r:id="rId5"/>
    <p:sldId id="1093" r:id="rId6"/>
    <p:sldId id="1094" r:id="rId7"/>
    <p:sldId id="1143" r:id="rId8"/>
    <p:sldId id="1096" r:id="rId9"/>
    <p:sldId id="1097" r:id="rId10"/>
    <p:sldId id="1142" r:id="rId11"/>
    <p:sldId id="1098" r:id="rId12"/>
    <p:sldId id="1099" r:id="rId13"/>
    <p:sldId id="1100" r:id="rId14"/>
    <p:sldId id="1101" r:id="rId15"/>
    <p:sldId id="1102" r:id="rId16"/>
    <p:sldId id="1112" r:id="rId17"/>
    <p:sldId id="1113" r:id="rId18"/>
    <p:sldId id="1144" r:id="rId19"/>
    <p:sldId id="1145" r:id="rId20"/>
    <p:sldId id="114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4" autoAdjust="0"/>
    <p:restoredTop sz="94660"/>
  </p:normalViewPr>
  <p:slideViewPr>
    <p:cSldViewPr>
      <p:cViewPr varScale="1">
        <p:scale>
          <a:sx n="120" d="100"/>
          <a:sy n="120" d="100"/>
        </p:scale>
        <p:origin x="12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35892" indent="-283035"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32142" indent="-226428"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584998" indent="-226428"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37855" indent="-226428" defTabSz="913576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490711" indent="-226428" defTabSz="91357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43568" indent="-226428" defTabSz="91357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396425" indent="-226428" defTabSz="91357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49281" indent="-226428" defTabSz="91357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fld id="{1B8AD2BA-66B1-49CE-8C70-2992F456BED8}" type="slidenum">
              <a:rPr lang="ko-KR" altLang="en-US" smtClean="0">
                <a:latin typeface="Arial" charset="0"/>
              </a:rPr>
              <a:pPr/>
              <a:t>8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/>
              <a:t>20. </a:t>
            </a:r>
            <a:r>
              <a:rPr lang="en-US" altLang="ko-KR" dirty="0"/>
              <a:t>Thread and Multi-threading</a:t>
            </a:r>
          </a:p>
          <a:p>
            <a:pPr algn="ctr"/>
            <a:r>
              <a:rPr lang="en-US" altLang="ko-KR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Thread</a:t>
            </a:r>
            <a:r>
              <a:rPr lang="ko-KR" altLang="en-US"/>
              <a:t> 클래스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2546350" y="13335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24580" name="그룹 7"/>
          <p:cNvGrpSpPr>
            <a:grpSpLocks/>
          </p:cNvGrpSpPr>
          <p:nvPr/>
        </p:nvGrpSpPr>
        <p:grpSpPr bwMode="auto">
          <a:xfrm>
            <a:off x="1357313" y="1484784"/>
            <a:ext cx="6743079" cy="4914429"/>
            <a:chOff x="1219201" y="1030391"/>
            <a:chExt cx="7099235" cy="5338898"/>
          </a:xfrm>
        </p:grpSpPr>
        <p:pic>
          <p:nvPicPr>
            <p:cNvPr id="24581" name="Picture 5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1030391"/>
              <a:ext cx="7085715" cy="27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5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721" y="3769289"/>
              <a:ext cx="7085715" cy="26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724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Thread </a:t>
            </a:r>
            <a:r>
              <a:rPr lang="ko-KR" altLang="en-US" sz="3600"/>
              <a:t>클래스를 상속하기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611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1800" dirty="0"/>
              <a:t>Thread</a:t>
            </a:r>
            <a:r>
              <a:rPr lang="ko-KR" altLang="en-US" sz="1800" dirty="0"/>
              <a:t>를 상속받아서 클래스를 작성한다</a:t>
            </a:r>
            <a:r>
              <a:rPr lang="en-US" altLang="ko-KR" sz="1800" dirty="0"/>
              <a:t>. 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/>
              <a:t>run() </a:t>
            </a:r>
            <a:r>
              <a:rPr lang="ko-KR" altLang="en-US" sz="1800" dirty="0" err="1"/>
              <a:t>메소드를</a:t>
            </a:r>
            <a:r>
              <a:rPr lang="en-US" altLang="ko-KR" sz="1800" dirty="0"/>
              <a:t> </a:t>
            </a:r>
            <a:r>
              <a:rPr lang="ko-KR" altLang="en-US" sz="1800" dirty="0"/>
              <a:t>재정의한다</a:t>
            </a:r>
            <a:r>
              <a:rPr lang="en-US" altLang="ko-KR" sz="1800" dirty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/>
              <a:t>Thread </a:t>
            </a:r>
            <a:r>
              <a:rPr lang="ko-KR" altLang="en-US" sz="1800" dirty="0"/>
              <a:t>객체를 생성한다</a:t>
            </a:r>
            <a:r>
              <a:rPr lang="en-US" altLang="ko-KR" sz="1800" dirty="0"/>
              <a:t>. 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/>
              <a:t>start()</a:t>
            </a:r>
            <a:r>
              <a:rPr lang="ko-KR" altLang="en-US" sz="1800" dirty="0"/>
              <a:t>를 호출하여서 </a:t>
            </a:r>
            <a:r>
              <a:rPr lang="ko-KR" altLang="en-US" sz="1800" dirty="0" err="1"/>
              <a:t>스레드를</a:t>
            </a:r>
            <a:r>
              <a:rPr lang="ko-KR" altLang="en-US" sz="1800" dirty="0"/>
              <a:t> 시작한다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03738" y="5761038"/>
            <a:ext cx="3787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sz="1400" i="1">
                <a:solidFill>
                  <a:schemeClr val="bg1"/>
                </a:solidFill>
              </a:rPr>
              <a:t>일수를 알고 싶은 달을 입력하시오</a:t>
            </a:r>
            <a:r>
              <a:rPr lang="en-US" altLang="ko-KR" sz="1400" i="1">
                <a:solidFill>
                  <a:schemeClr val="bg1"/>
                </a:solidFill>
              </a:rPr>
              <a:t>:6</a:t>
            </a:r>
            <a:endParaRPr lang="ko-KR" altLang="en-US" sz="140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>
                <a:solidFill>
                  <a:schemeClr val="bg1"/>
                </a:solidFill>
              </a:rPr>
              <a:t>월의 날수는 </a:t>
            </a:r>
            <a:r>
              <a:rPr lang="en-US" altLang="ko-KR" sz="1400" i="1">
                <a:solidFill>
                  <a:schemeClr val="bg1"/>
                </a:solidFill>
              </a:rPr>
              <a:t>30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126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59" y="2484662"/>
            <a:ext cx="7126287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83" y="4788918"/>
            <a:ext cx="71024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13" y="6085062"/>
            <a:ext cx="7108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7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Thread </a:t>
            </a:r>
            <a:r>
              <a:rPr lang="ko-KR" altLang="en-US" sz="3600"/>
              <a:t>클래스를 상속하기</a:t>
            </a: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03738" y="5761038"/>
            <a:ext cx="3787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sz="1400" i="1">
                <a:solidFill>
                  <a:schemeClr val="bg1"/>
                </a:solidFill>
              </a:rPr>
              <a:t>일수를 알고 싶은 달을 입력하시오</a:t>
            </a:r>
            <a:r>
              <a:rPr lang="en-US" altLang="ko-KR" sz="1400" i="1">
                <a:solidFill>
                  <a:schemeClr val="bg1"/>
                </a:solidFill>
              </a:rPr>
              <a:t>:6</a:t>
            </a:r>
            <a:endParaRPr lang="ko-KR" altLang="en-US" sz="140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>
                <a:solidFill>
                  <a:schemeClr val="bg1"/>
                </a:solidFill>
              </a:rPr>
              <a:t>월의 날수는 </a:t>
            </a:r>
            <a:r>
              <a:rPr lang="en-US" altLang="ko-KR" sz="1400" i="1">
                <a:solidFill>
                  <a:schemeClr val="bg1"/>
                </a:solidFill>
              </a:rPr>
              <a:t>30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268413"/>
            <a:ext cx="8355012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85800" y="1333500"/>
            <a:ext cx="8212138" cy="3671888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 err="1">
                <a:latin typeface="맑은 고딕" pitchFamily="50" charset="-127"/>
                <a:ea typeface="맑은 고딕" pitchFamily="50" charset="-127"/>
              </a:rPr>
              <a:t>Runnable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인터페이스를 구현한 클래스를 작성한다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run() </a:t>
            </a:r>
            <a:r>
              <a:rPr kumimoji="1" lang="ko-KR" altLang="en-US" sz="2000" kern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재정의한다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객체를 생성하고 이때 </a:t>
            </a:r>
            <a:r>
              <a:rPr kumimoji="1" lang="en-US" altLang="ko-KR" sz="2000" kern="0" dirty="0" err="1">
                <a:latin typeface="맑은 고딕" pitchFamily="50" charset="-127"/>
                <a:ea typeface="맑은 고딕" pitchFamily="50" charset="-127"/>
              </a:rPr>
              <a:t>MyRunnable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객체를 인수로 전달한다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start()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를 호출하여서 </a:t>
            </a:r>
            <a:r>
              <a:rPr kumimoji="1" lang="ko-KR" altLang="en-US" sz="2000" kern="0" dirty="0" err="1">
                <a:latin typeface="맑은 고딕" pitchFamily="50" charset="-127"/>
                <a:ea typeface="맑은 고딕" pitchFamily="50" charset="-127"/>
              </a:rPr>
              <a:t>스레드를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 시작한다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2674938"/>
            <a:ext cx="71151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818063"/>
            <a:ext cx="71088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5916613"/>
            <a:ext cx="71262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54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277938"/>
            <a:ext cx="76628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61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중간 점검</a:t>
            </a: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71550" y="2370138"/>
            <a:ext cx="7488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pt-BR" altLang="ko-KR" sz="1400">
                <a:solidFill>
                  <a:schemeClr val="bg1"/>
                </a:solidFill>
              </a:rPr>
              <a:t>A10 B10 A9 B9 B8 A8 B7 B6 A7 B5 A6 B4 A5 B3 A4 A3 A2 B2 A1 B1 A0 B0 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9738"/>
            <a:ext cx="74342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01" y="3933056"/>
            <a:ext cx="728662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18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  <a:r>
              <a:rPr lang="en-US" altLang="ko-KR" sz="3600"/>
              <a:t>: sleep()</a:t>
            </a:r>
            <a:endParaRPr lang="ko-KR" altLang="en-US" sz="3600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655763" y="5043488"/>
            <a:ext cx="49069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Pride will have a fall.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Power is dangerous unless you have humility.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Office changes manners.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Empty vessels make the most sound.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95579"/>
            <a:ext cx="7126287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11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인터럽트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6627" name="내용 개체 틀 3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903812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인터럽트</a:t>
            </a:r>
            <a:r>
              <a:rPr lang="en-US" altLang="ko-KR" sz="2000" dirty="0"/>
              <a:t>(interrupt)</a:t>
            </a:r>
            <a:r>
              <a:rPr lang="ko-KR" altLang="en-US" sz="2000" dirty="0"/>
              <a:t>는 하나의 </a:t>
            </a:r>
            <a:r>
              <a:rPr lang="ko-KR" altLang="en-US" sz="2000" dirty="0" err="1"/>
              <a:t>스레드가</a:t>
            </a:r>
            <a:r>
              <a:rPr lang="ko-KR" altLang="en-US" sz="2000" dirty="0"/>
              <a:t> 실행하고 있는 작업을 중지하도록 하는 </a:t>
            </a:r>
            <a:r>
              <a:rPr lang="ko-KR" altLang="en-US" sz="2000" dirty="0" err="1"/>
              <a:t>메카니즘이다</a:t>
            </a:r>
            <a:r>
              <a:rPr lang="en-US" altLang="ko-KR" sz="2000" dirty="0"/>
              <a:t>. 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>
              <a:buFont typeface="Symbol" pitchFamily="18" charset="2"/>
              <a:buNone/>
            </a:pPr>
            <a:endParaRPr lang="en-US" altLang="ko-KR" sz="2000" dirty="0"/>
          </a:p>
          <a:p>
            <a:pPr eaLnBrk="1" hangingPunct="1"/>
            <a:r>
              <a:rPr lang="ko-KR" altLang="en-US" sz="2000" dirty="0"/>
              <a:t>그런데 만약 </a:t>
            </a:r>
            <a:r>
              <a:rPr lang="ko-KR" altLang="en-US" sz="2000" dirty="0" err="1"/>
              <a:t>스레드가</a:t>
            </a:r>
            <a:r>
              <a:rPr lang="ko-KR" altLang="en-US" sz="2000" dirty="0"/>
              <a:t> 실행 중에 한번도 </a:t>
            </a:r>
            <a:r>
              <a:rPr lang="en-US" altLang="ko-KR" sz="2000" dirty="0"/>
              <a:t>sleep()</a:t>
            </a:r>
            <a:r>
              <a:rPr lang="ko-KR" altLang="en-US" sz="2000" dirty="0"/>
              <a:t>을 호출하지 않는다면 </a:t>
            </a:r>
            <a:r>
              <a:rPr lang="en-US" altLang="ko-KR" sz="2000" dirty="0" err="1"/>
              <a:t>InterruptedException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받지못한다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26628" name="그룹 8"/>
          <p:cNvGrpSpPr>
            <a:grpSpLocks/>
          </p:cNvGrpSpPr>
          <p:nvPr/>
        </p:nvGrpSpPr>
        <p:grpSpPr bwMode="auto">
          <a:xfrm>
            <a:off x="1214438" y="2036763"/>
            <a:ext cx="7169150" cy="3948112"/>
            <a:chOff x="1272970" y="1811440"/>
            <a:chExt cx="7169161" cy="3948486"/>
          </a:xfrm>
        </p:grpSpPr>
        <p:grpSp>
          <p:nvGrpSpPr>
            <p:cNvPr id="26629" name="그룹 6"/>
            <p:cNvGrpSpPr>
              <a:grpSpLocks/>
            </p:cNvGrpSpPr>
            <p:nvPr/>
          </p:nvGrpSpPr>
          <p:grpSpPr bwMode="auto">
            <a:xfrm>
              <a:off x="1317522" y="1811440"/>
              <a:ext cx="7124609" cy="2071180"/>
              <a:chOff x="1317522" y="1811440"/>
              <a:chExt cx="7124609" cy="2071180"/>
            </a:xfrm>
          </p:grpSpPr>
          <p:pic>
            <p:nvPicPr>
              <p:cNvPr id="26631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7522" y="1811440"/>
                <a:ext cx="7114286" cy="72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3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131" y="2516905"/>
                <a:ext cx="7120000" cy="1365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663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970" y="4811355"/>
              <a:ext cx="7120000" cy="948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404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81424"/>
            <a:ext cx="8229600" cy="99060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13-2 : Runnable </a:t>
            </a:r>
            <a:r>
              <a:rPr lang="ko-KR" altLang="en-US" sz="2800" dirty="0"/>
              <a:t>인터페이스를 이용하여 </a:t>
            </a:r>
            <a:r>
              <a:rPr lang="en-US" altLang="ko-KR" sz="2800" dirty="0"/>
              <a:t>1</a:t>
            </a:r>
            <a:r>
              <a:rPr lang="ko-KR" altLang="en-US" sz="2800" dirty="0"/>
              <a:t>초 단위로 출력하는 타이머 </a:t>
            </a:r>
            <a:r>
              <a:rPr lang="ko-KR" altLang="en-US" sz="2800" dirty="0" err="1"/>
              <a:t>스레드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95936" y="1398939"/>
            <a:ext cx="497041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RunnableTimerEx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("Runnable</a:t>
            </a:r>
            <a:r>
              <a:rPr lang="ko-KR" altLang="en-US" sz="1200" dirty="0"/>
              <a:t>을 구현한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runnable = new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		Thread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Thread(runnable);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393606"/>
            <a:ext cx="378279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Runnable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TimerRunnable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n=0; </a:t>
            </a:r>
          </a:p>
          <a:p>
            <a:pPr defTabSz="180000"/>
            <a:r>
              <a:rPr lang="en-US" altLang="ko-KR" sz="1200" b="1" dirty="0"/>
              <a:t>		while(true) {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n++;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 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451280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451280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35" y="545695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491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13-3 : </a:t>
            </a:r>
            <a:r>
              <a:rPr lang="ko-KR" altLang="en-US" dirty="0"/>
              <a:t>깜박이는 문자열을 가진 레이블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85647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89891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1187624" y="2060849"/>
            <a:ext cx="2664385" cy="1486936"/>
            <a:chOff x="1187624" y="1440106"/>
            <a:chExt cx="2664385" cy="1486936"/>
          </a:xfrm>
        </p:grpSpPr>
        <p:sp>
          <p:nvSpPr>
            <p:cNvPr id="8" name="TextBox 7"/>
            <p:cNvSpPr txBox="1"/>
            <p:nvPr/>
          </p:nvSpPr>
          <p:spPr>
            <a:xfrm>
              <a:off x="1187624" y="1440106"/>
              <a:ext cx="2664385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500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</a:p>
          </p:txBody>
        </p:sp>
        <p:sp>
          <p:nvSpPr>
            <p:cNvPr id="9" name="자유형 8"/>
            <p:cNvSpPr/>
            <p:nvPr/>
          </p:nvSpPr>
          <p:spPr>
            <a:xfrm>
              <a:off x="1759556" y="1899501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91680" y="3689702"/>
            <a:ext cx="1568656" cy="1822272"/>
            <a:chOff x="1691680" y="3068959"/>
            <a:chExt cx="1568656" cy="1822272"/>
          </a:xfrm>
        </p:grpSpPr>
        <p:sp>
          <p:nvSpPr>
            <p:cNvPr id="11" name="TextBox 10"/>
            <p:cNvSpPr txBox="1"/>
            <p:nvPr/>
          </p:nvSpPr>
          <p:spPr>
            <a:xfrm>
              <a:off x="1691680" y="4601790"/>
              <a:ext cx="1568656" cy="289441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깜박이지 않는 레이블</a:t>
              </a:r>
            </a:p>
          </p:txBody>
        </p:sp>
        <p:sp>
          <p:nvSpPr>
            <p:cNvPr id="12" name="자유형 11"/>
            <p:cNvSpPr/>
            <p:nvPr/>
          </p:nvSpPr>
          <p:spPr>
            <a:xfrm flipV="1">
              <a:off x="2123728" y="3068959"/>
              <a:ext cx="144016" cy="1584176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13911" y="2060848"/>
            <a:ext cx="2742073" cy="1486935"/>
            <a:chOff x="1187624" y="1440106"/>
            <a:chExt cx="2742073" cy="1486935"/>
          </a:xfrm>
        </p:grpSpPr>
        <p:sp>
          <p:nvSpPr>
            <p:cNvPr id="16" name="TextBox 15"/>
            <p:cNvSpPr txBox="1"/>
            <p:nvPr/>
          </p:nvSpPr>
          <p:spPr>
            <a:xfrm>
              <a:off x="1187624" y="1440106"/>
              <a:ext cx="2742073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300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2810473" y="1899500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06694" y="1380271"/>
            <a:ext cx="7881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상속받아 문자열을 깜박이는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FlickeringLabel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컴포넌트를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2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Thread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80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13-3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정답 코드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4282" y="1412776"/>
            <a:ext cx="4069686" cy="5101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java.awt</a:t>
            </a:r>
            <a:r>
              <a:rPr lang="en-US" altLang="ko-KR" sz="1050" dirty="0"/>
              <a:t>.*;</a:t>
            </a:r>
          </a:p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javax.swing</a:t>
            </a:r>
            <a:r>
              <a:rPr lang="en-US" altLang="ko-KR" sz="1050" dirty="0"/>
              <a:t>.*;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b="1" dirty="0"/>
              <a:t>class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implements Runnable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private long delay; 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</a:t>
            </a:r>
            <a:r>
              <a:rPr lang="en-US" altLang="ko-KR" sz="1050" dirty="0"/>
              <a:t>(String text, long delay) {</a:t>
            </a:r>
          </a:p>
          <a:p>
            <a:pPr defTabSz="180000"/>
            <a:r>
              <a:rPr lang="en-US" altLang="ko-KR" sz="1050" dirty="0"/>
              <a:t>		super(text);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this.delay</a:t>
            </a:r>
            <a:r>
              <a:rPr lang="en-US" altLang="ko-KR" sz="1050" dirty="0"/>
              <a:t> = delay;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setOpaque</a:t>
            </a:r>
            <a:r>
              <a:rPr lang="en-US" altLang="ko-KR" sz="1050" dirty="0"/>
              <a:t>(true);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b="1" dirty="0"/>
              <a:t>Thread </a:t>
            </a:r>
            <a:r>
              <a:rPr lang="en-US" altLang="ko-KR" sz="1050" b="1" dirty="0" err="1"/>
              <a:t>th</a:t>
            </a:r>
            <a:r>
              <a:rPr lang="en-US" altLang="ko-KR" sz="1050" b="1" dirty="0"/>
              <a:t> = new Thread(this);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th.start</a:t>
            </a:r>
            <a:r>
              <a:rPr lang="en-US" altLang="ko-KR" sz="1050" b="1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	@Override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public void run()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n=0;</a:t>
            </a:r>
          </a:p>
          <a:p>
            <a:pPr defTabSz="180000"/>
            <a:r>
              <a:rPr lang="en-US" altLang="ko-KR" sz="1050" dirty="0"/>
              <a:t>		while(true) {</a:t>
            </a:r>
          </a:p>
          <a:p>
            <a:pPr defTabSz="180000"/>
            <a:r>
              <a:rPr lang="en-US" altLang="ko-KR" sz="1050" dirty="0"/>
              <a:t>			if(n == 0)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Color.YELLOW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else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Color.GREEN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if(n == 0) n = 1;</a:t>
            </a:r>
          </a:p>
          <a:p>
            <a:pPr defTabSz="180000"/>
            <a:r>
              <a:rPr lang="en-US" altLang="ko-KR" sz="1050" dirty="0"/>
              <a:t>			else n = 0;</a:t>
            </a:r>
          </a:p>
          <a:p>
            <a:pPr defTabSz="180000"/>
            <a:r>
              <a:rPr lang="en-US" altLang="ko-KR" sz="1050" dirty="0"/>
              <a:t>			try {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b="1" dirty="0" err="1"/>
              <a:t>Thread.sleep</a:t>
            </a:r>
            <a:r>
              <a:rPr lang="en-US" altLang="ko-KR" sz="1050" b="1" dirty="0"/>
              <a:t>(delay); </a:t>
            </a:r>
          </a:p>
          <a:p>
            <a:pPr defTabSz="180000"/>
            <a:r>
              <a:rPr lang="en-US" altLang="ko-KR" sz="1050" dirty="0"/>
              <a:t>			}</a:t>
            </a:r>
          </a:p>
          <a:p>
            <a:pPr defTabSz="180000"/>
            <a:r>
              <a:rPr lang="en-US" altLang="ko-KR" sz="1050" dirty="0"/>
              <a:t>			catch(</a:t>
            </a:r>
            <a:r>
              <a:rPr lang="en-US" altLang="ko-KR" sz="1050" dirty="0" err="1"/>
              <a:t>InterruptedException</a:t>
            </a:r>
            <a:r>
              <a:rPr lang="en-US" altLang="ko-KR" sz="1050" dirty="0"/>
              <a:t> e) {</a:t>
            </a:r>
          </a:p>
          <a:p>
            <a:pPr defTabSz="180000"/>
            <a:r>
              <a:rPr lang="en-US" altLang="ko-KR" sz="1050" dirty="0"/>
              <a:t>				return;</a:t>
            </a:r>
          </a:p>
          <a:p>
            <a:pPr defTabSz="180000"/>
            <a:r>
              <a:rPr lang="en-US" altLang="ko-KR" sz="1050" dirty="0"/>
              <a:t>			}</a:t>
            </a:r>
          </a:p>
          <a:p>
            <a:pPr defTabSz="180000"/>
            <a:r>
              <a:rPr lang="en-US" altLang="ko-KR" sz="1050" dirty="0"/>
              <a:t>		}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4364495" y="1424107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b="1" dirty="0"/>
              <a:t>public class </a:t>
            </a:r>
            <a:r>
              <a:rPr lang="en-US" altLang="ko-KR" sz="1050" b="1" dirty="0" err="1"/>
              <a:t>FlickeringLabelEx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JFrame</a:t>
            </a:r>
            <a:r>
              <a:rPr lang="en-US" altLang="ko-KR" sz="1050" b="1" dirty="0"/>
              <a:t> {</a:t>
            </a:r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setTitle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 </a:t>
            </a:r>
            <a:r>
              <a:rPr lang="ko-KR" altLang="en-US" sz="1050" dirty="0"/>
              <a:t>예제</a:t>
            </a:r>
            <a:r>
              <a:rPr lang="en-US" altLang="ko-KR" sz="1050" dirty="0"/>
              <a:t>");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setDefaultCloseOperation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JFrame.EXIT_ON_CLOSE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Container c = </a:t>
            </a:r>
            <a:r>
              <a:rPr lang="en-US" altLang="ko-KR" sz="1050" dirty="0" err="1"/>
              <a:t>getContentPane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c.setLayout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FlowLayout</a:t>
            </a:r>
            <a:r>
              <a:rPr lang="en-US" altLang="ko-KR" sz="1050" dirty="0"/>
              <a:t>());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fLabel</a:t>
            </a:r>
            <a:r>
              <a:rPr lang="en-US" altLang="ko-KR" sz="1050" b="1" dirty="0"/>
              <a:t>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깜박</a:t>
            </a:r>
            <a:r>
              <a:rPr lang="en-US" altLang="ko-KR" sz="1050" b="1" dirty="0"/>
              <a:t>“,500);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깜박이지 않는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label = new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("</a:t>
            </a:r>
            <a:r>
              <a:rPr lang="ko-KR" altLang="en-US" sz="1050" b="1" dirty="0" err="1"/>
              <a:t>안깜박</a:t>
            </a:r>
            <a:r>
              <a:rPr lang="en-US" altLang="ko-KR" sz="1050" b="1" dirty="0"/>
              <a:t>");</a:t>
            </a:r>
          </a:p>
          <a:p>
            <a:pPr defTabSz="180000"/>
            <a:r>
              <a:rPr lang="en-US" altLang="ko-KR" sz="1050" b="1" dirty="0"/>
              <a:t>		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dirty="0"/>
              <a:t>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fLabel2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여기도 깜박</a:t>
            </a:r>
            <a:r>
              <a:rPr lang="en-US" altLang="ko-KR" sz="1050" b="1" dirty="0"/>
              <a:t>“,300);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fLabel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(label);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(fLabel2);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setSize</a:t>
            </a:r>
            <a:r>
              <a:rPr lang="en-US" altLang="ko-KR" sz="1050" dirty="0"/>
              <a:t>(300,150);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setVisible</a:t>
            </a:r>
            <a:r>
              <a:rPr lang="en-US" altLang="ko-KR" sz="1050" dirty="0"/>
              <a:t>(true);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public static void main(String[] 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/>
              <a:t>		new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4760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스레드란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4099" name="내용 개체 틀 1"/>
          <p:cNvSpPr>
            <a:spLocks noGrp="1"/>
          </p:cNvSpPr>
          <p:nvPr>
            <p:ph idx="1"/>
          </p:nvPr>
        </p:nvSpPr>
        <p:spPr>
          <a:xfrm>
            <a:off x="685800" y="1333500"/>
            <a:ext cx="8291513" cy="3749675"/>
          </a:xfrm>
        </p:spPr>
        <p:txBody>
          <a:bodyPr/>
          <a:lstStyle/>
          <a:p>
            <a:pPr eaLnBrk="1" hangingPunct="1"/>
            <a:r>
              <a:rPr lang="ko-KR" altLang="en-US" sz="2000" b="1"/>
              <a:t>멀티 태스킹</a:t>
            </a:r>
            <a:r>
              <a:rPr lang="en-US" altLang="ko-KR" sz="2000" b="1"/>
              <a:t>(muli-tasking)</a:t>
            </a:r>
            <a:r>
              <a:rPr lang="ko-KR" altLang="en-US" sz="2000"/>
              <a:t>는 여러 개의 애플리케이션을 동시에 실행하여서 컴퓨터 시스템의 성능을 높이기 위한 기법</a:t>
            </a:r>
          </a:p>
          <a:p>
            <a:pPr eaLnBrk="1" hangingPunct="1"/>
            <a:endParaRPr lang="ko-KR" altLang="en-US" sz="200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506663"/>
            <a:ext cx="7196138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432175" y="5033963"/>
            <a:ext cx="2220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23-1.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병렬 처리의 예</a:t>
            </a:r>
          </a:p>
        </p:txBody>
      </p:sp>
    </p:spTree>
    <p:extLst>
      <p:ext uri="{BB962C8B-B14F-4D97-AF65-F5344CB8AC3E}">
        <p14:creationId xmlns:p14="http://schemas.microsoft.com/office/powerpoint/2010/main" val="4021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스레드란</a:t>
            </a:r>
            <a:r>
              <a:rPr lang="en-US" altLang="ko-KR" sz="360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/>
              <a:t>다중 스레딩</a:t>
            </a:r>
            <a:r>
              <a:rPr lang="en-US" altLang="ko-KR" sz="2000"/>
              <a:t>(multi-threading)</a:t>
            </a:r>
            <a:r>
              <a:rPr lang="ko-KR" altLang="en-US" sz="2000"/>
              <a:t>은 하나의 프로그램이 동시에 여러 가지 작업을 할 수 있도록 하는 것</a:t>
            </a:r>
          </a:p>
          <a:p>
            <a:pPr eaLnBrk="1" hangingPunct="1"/>
            <a:r>
              <a:rPr lang="ko-KR" altLang="en-US" sz="2000"/>
              <a:t>각각의 작업은 스레드</a:t>
            </a:r>
            <a:r>
              <a:rPr lang="en-US" altLang="ko-KR" sz="2000"/>
              <a:t>(thread)</a:t>
            </a:r>
            <a:r>
              <a:rPr lang="ko-KR" altLang="en-US" sz="2000"/>
              <a:t>라고 불린다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39798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332163" y="5800725"/>
            <a:ext cx="2763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23-2.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다중 스레드의 개념</a:t>
            </a:r>
          </a:p>
        </p:txBody>
      </p:sp>
    </p:spTree>
    <p:extLst>
      <p:ext uri="{BB962C8B-B14F-4D97-AF65-F5344CB8AC3E}">
        <p14:creationId xmlns:p14="http://schemas.microsoft.com/office/powerpoint/2010/main" val="277137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프로세스와 스레드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3338"/>
            <a:ext cx="8212138" cy="4152900"/>
          </a:xfrm>
        </p:spPr>
        <p:txBody>
          <a:bodyPr/>
          <a:lstStyle/>
          <a:p>
            <a:pPr eaLnBrk="1" hangingPunct="1"/>
            <a:r>
              <a:rPr lang="ko-KR" altLang="en-US" sz="2000"/>
              <a:t>프로세스</a:t>
            </a:r>
            <a:r>
              <a:rPr lang="en-US" altLang="ko-KR" sz="2000"/>
              <a:t>(process): </a:t>
            </a:r>
            <a:r>
              <a:rPr lang="ko-KR" altLang="en-US" sz="2000"/>
              <a:t>자신만의 데이터를 가진다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스레드</a:t>
            </a:r>
            <a:r>
              <a:rPr lang="en-US" altLang="ko-KR" sz="2000"/>
              <a:t>(thread): </a:t>
            </a:r>
            <a:r>
              <a:rPr lang="ko-KR" altLang="en-US" sz="2000"/>
              <a:t>동일한 데이터를 공유한다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2332038"/>
            <a:ext cx="50101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1868488" y="5624513"/>
            <a:ext cx="436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23-3.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스레드는 하나의 프로세스 안에 존재한다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49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스레드를 사용하는 이유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/>
              <a:t>웹 브라우저에서 웹 페이지를 보면서 동시에 파일을 다운로드할 수 있도록 한다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워드 프로세서에서 문서를 편집하면서 동시에 인쇄한다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게임 프로그램에서는 응답성을 높이기 위하여 많은 스레드를 사용한다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en-US" altLang="ko-KR" sz="2000"/>
              <a:t>GUI</a:t>
            </a:r>
            <a:r>
              <a:rPr lang="ko-KR" altLang="en-US" sz="2000"/>
              <a:t>에서는 마우스와 키보드 입력을 다른 스레드를 생성하여 처리한다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6879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문제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433513"/>
            <a:ext cx="73707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12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스레드 생성과 실행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57313"/>
            <a:ext cx="8212137" cy="16414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z="2000"/>
              <a:t>스레드는 </a:t>
            </a:r>
            <a:r>
              <a:rPr lang="en-US" altLang="ko-KR" sz="2000"/>
              <a:t>Thread </a:t>
            </a:r>
            <a:r>
              <a:rPr lang="ko-KR" altLang="en-US" sz="2000"/>
              <a:t>클래스가 담당한다</a:t>
            </a:r>
            <a:r>
              <a:rPr lang="en-US" altLang="ko-KR" sz="2000"/>
              <a:t>. </a:t>
            </a:r>
          </a:p>
          <a:p>
            <a:pPr eaLnBrk="1" hangingPunct="1"/>
            <a:endParaRPr lang="en-US" altLang="ko-KR" sz="2000"/>
          </a:p>
          <a:p>
            <a:pPr lvl="1" eaLnBrk="1" latinLnBrk="0" hangingPunct="1"/>
            <a:endParaRPr lang="en-US" altLang="ko-KR" sz="2000"/>
          </a:p>
          <a:p>
            <a:pPr lvl="1" eaLnBrk="1" latinLnBrk="0" hangingPunct="1"/>
            <a:endParaRPr lang="en-US" altLang="ko-KR" sz="2000"/>
          </a:p>
          <a:p>
            <a:pPr eaLnBrk="1" latinLnBrk="0" hangingPunct="1"/>
            <a:r>
              <a:rPr lang="ko-KR" altLang="en-US" sz="2000"/>
              <a:t>스레드의 작업은 </a:t>
            </a:r>
            <a:r>
              <a:rPr lang="en-US" altLang="ko-KR" sz="2000"/>
              <a:t>Thread </a:t>
            </a:r>
            <a:r>
              <a:rPr lang="ko-KR" altLang="en-US" sz="2000"/>
              <a:t>클래스의 </a:t>
            </a:r>
            <a:r>
              <a:rPr lang="en-US" altLang="ko-KR" sz="2000"/>
              <a:t>run() </a:t>
            </a:r>
            <a:r>
              <a:rPr lang="ko-KR" altLang="en-US" sz="2000"/>
              <a:t>메소드 안에 기술한다</a:t>
            </a:r>
            <a:r>
              <a:rPr lang="en-US" altLang="ko-KR" sz="2000"/>
              <a:t>.</a:t>
            </a:r>
            <a:endParaRPr lang="ko-KR" altLang="en-US" sz="2000"/>
          </a:p>
          <a:p>
            <a:pPr eaLnBrk="1" latinLnBrk="0" hangingPunct="1"/>
            <a:endParaRPr lang="en-US" altLang="ko-KR" sz="2000"/>
          </a:p>
          <a:p>
            <a:pPr lvl="1" eaLnBrk="1" latinLnBrk="0" hangingPunct="1"/>
            <a:endParaRPr lang="en-US" altLang="ko-KR" sz="200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978025"/>
            <a:ext cx="71088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68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스레드 생성과 실행</a:t>
            </a:r>
          </a:p>
        </p:txBody>
      </p:sp>
      <p:sp>
        <p:nvSpPr>
          <p:cNvPr id="10243" name="AutoShape 4"/>
          <p:cNvSpPr>
            <a:spLocks/>
          </p:cNvSpPr>
          <p:nvPr/>
        </p:nvSpPr>
        <p:spPr bwMode="auto">
          <a:xfrm>
            <a:off x="2605088" y="2176463"/>
            <a:ext cx="514350" cy="1627187"/>
          </a:xfrm>
          <a:prstGeom prst="leftBrace">
            <a:avLst>
              <a:gd name="adj1" fmla="val 28707"/>
              <a:gd name="adj2" fmla="val 54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425413" name="Text Box 5"/>
          <p:cNvSpPr txBox="1">
            <a:spLocks noChangeArrowheads="1"/>
          </p:cNvSpPr>
          <p:nvPr/>
        </p:nvSpPr>
        <p:spPr bwMode="auto">
          <a:xfrm>
            <a:off x="215900" y="2901950"/>
            <a:ext cx="2330450" cy="4000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생성 방법</a:t>
            </a:r>
          </a:p>
        </p:txBody>
      </p:sp>
      <p:sp>
        <p:nvSpPr>
          <p:cNvPr id="1425414" name="Text Box 6"/>
          <p:cNvSpPr txBox="1">
            <a:spLocks noChangeArrowheads="1"/>
          </p:cNvSpPr>
          <p:nvPr/>
        </p:nvSpPr>
        <p:spPr bwMode="auto">
          <a:xfrm>
            <a:off x="3119438" y="1993900"/>
            <a:ext cx="2809875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클래스를 상속하는 방법</a:t>
            </a:r>
          </a:p>
        </p:txBody>
      </p:sp>
      <p:sp>
        <p:nvSpPr>
          <p:cNvPr id="1425415" name="Text Box 7"/>
          <p:cNvSpPr txBox="1">
            <a:spLocks noChangeArrowheads="1"/>
          </p:cNvSpPr>
          <p:nvPr/>
        </p:nvSpPr>
        <p:spPr bwMode="auto">
          <a:xfrm>
            <a:off x="3119438" y="3619500"/>
            <a:ext cx="3311525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Runnable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인터페이스를 구현하는 방법</a:t>
            </a:r>
          </a:p>
        </p:txBody>
      </p:sp>
      <p:sp>
        <p:nvSpPr>
          <p:cNvPr id="10247" name="직사각형 1"/>
          <p:cNvSpPr>
            <a:spLocks noChangeArrowheads="1"/>
          </p:cNvSpPr>
          <p:nvPr/>
        </p:nvSpPr>
        <p:spPr bwMode="auto">
          <a:xfrm>
            <a:off x="3119438" y="2784475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lang="ko-KR" altLang="en-US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클래스를 상속받은 후에 </a:t>
            </a:r>
            <a:r>
              <a:rPr lang="en-US" altLang="ko-KR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run() </a:t>
            </a:r>
            <a:r>
              <a:rPr lang="ko-KR" altLang="en-US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메소드를 재정의한다</a:t>
            </a:r>
            <a:r>
              <a:rPr lang="en-US" altLang="ko-KR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직사각형 2"/>
          <p:cNvSpPr>
            <a:spLocks noChangeArrowheads="1"/>
          </p:cNvSpPr>
          <p:nvPr/>
        </p:nvSpPr>
        <p:spPr bwMode="auto">
          <a:xfrm>
            <a:off x="3121690" y="4509120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run()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가지고 있는 클래스를 작성하고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클래스의 객체를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호출할 때 전달한다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23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3673</TotalTime>
  <Words>1054</Words>
  <Application>Microsoft Office PowerPoint</Application>
  <PresentationFormat>화면 슬라이드 쇼(4:3)</PresentationFormat>
  <Paragraphs>202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돋움</vt:lpstr>
      <vt:lpstr>맑은 고딕</vt:lpstr>
      <vt:lpstr>Arial</vt:lpstr>
      <vt:lpstr>Comic Sans MS</vt:lpstr>
      <vt:lpstr>Symbol</vt:lpstr>
      <vt:lpstr>투명도</vt:lpstr>
      <vt:lpstr>(Intermediate) Java Programming  </vt:lpstr>
      <vt:lpstr>JAVA: Thread</vt:lpstr>
      <vt:lpstr>스레드란?</vt:lpstr>
      <vt:lpstr>스레드란?</vt:lpstr>
      <vt:lpstr>프로세스와 스레드</vt:lpstr>
      <vt:lpstr>스레드를 사용하는 이유</vt:lpstr>
      <vt:lpstr>중간 점검 문제</vt:lpstr>
      <vt:lpstr>스레드 생성과 실행</vt:lpstr>
      <vt:lpstr>스레드 생성과 실행</vt:lpstr>
      <vt:lpstr>Thread 클래스 </vt:lpstr>
      <vt:lpstr>Thread 클래스를 상속하기</vt:lpstr>
      <vt:lpstr>Thread 클래스를 상속하기</vt:lpstr>
      <vt:lpstr>Runnable 인터페이스를 구현하는 방법</vt:lpstr>
      <vt:lpstr>Runnable 인터페이스를 구현하는 방법</vt:lpstr>
      <vt:lpstr>중간 점검</vt:lpstr>
      <vt:lpstr>예제: sleep()</vt:lpstr>
      <vt:lpstr>인터럽트 </vt:lpstr>
      <vt:lpstr>예제 13-2 : Runnable 인터페이스를 이용하여 1초 단위로 출력하는 타이머 스레드 만들기</vt:lpstr>
      <vt:lpstr>예제 13-3 : 깜박이는 문자열을 가진 레이블 만들기 </vt:lpstr>
      <vt:lpstr>예제 13-3 : 정답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PARK SANG IL</cp:lastModifiedBy>
  <cp:revision>115</cp:revision>
  <dcterms:created xsi:type="dcterms:W3CDTF">2015-09-01T01:16:03Z</dcterms:created>
  <dcterms:modified xsi:type="dcterms:W3CDTF">2020-11-09T13:15:20Z</dcterms:modified>
</cp:coreProperties>
</file>