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937" r:id="rId2"/>
    <p:sldId id="1090" r:id="rId3"/>
    <p:sldId id="1095" r:id="rId4"/>
    <p:sldId id="1097" r:id="rId5"/>
    <p:sldId id="1142" r:id="rId6"/>
    <p:sldId id="1100" r:id="rId7"/>
    <p:sldId id="1112" r:id="rId8"/>
    <p:sldId id="1113" r:id="rId9"/>
    <p:sldId id="269" r:id="rId10"/>
    <p:sldId id="1118" r:id="rId11"/>
    <p:sldId id="1114" r:id="rId12"/>
    <p:sldId id="1115" r:id="rId13"/>
    <p:sldId id="1116" r:id="rId14"/>
    <p:sldId id="1117" r:id="rId15"/>
    <p:sldId id="1119" r:id="rId16"/>
    <p:sldId id="283" r:id="rId17"/>
    <p:sldId id="284" r:id="rId18"/>
    <p:sldId id="285" r:id="rId19"/>
    <p:sldId id="301" r:id="rId20"/>
    <p:sldId id="286" r:id="rId21"/>
    <p:sldId id="287" r:id="rId22"/>
    <p:sldId id="288" r:id="rId23"/>
    <p:sldId id="28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34" autoAdjust="0"/>
  </p:normalViewPr>
  <p:slideViewPr>
    <p:cSldViewPr>
      <p:cViewPr varScale="1">
        <p:scale>
          <a:sx n="101" d="100"/>
          <a:sy n="101" d="100"/>
        </p:scale>
        <p:origin x="84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Thread and Synchronization</a:t>
            </a:r>
          </a:p>
          <a:p>
            <a:pPr algn="ctr"/>
            <a:r>
              <a:rPr lang="en-US" altLang="ko-KR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168998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/>
              <a:t>스레드의</a:t>
            </a:r>
            <a:r>
              <a:rPr lang="ko-KR" altLang="en-US" sz="3600" dirty="0"/>
              <a:t> 상태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393825"/>
            <a:ext cx="76009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62400" y="5200650"/>
            <a:ext cx="294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23-4.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스레드의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상태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4787" y="37890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interrupt()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37698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interrupt()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1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조인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57188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ko-KR" sz="2000" dirty="0"/>
              <a:t>join() </a:t>
            </a:r>
            <a:r>
              <a:rPr lang="ko-KR" altLang="en-US" sz="2000" dirty="0"/>
              <a:t>메소드는 하나의 스레드가 다른 스레드의 종료를 기다리게 하는 메소드이다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 eaLnBrk="1" hangingPunct="1">
              <a:buFont typeface="Symbol" pitchFamily="18" charset="2"/>
              <a:buNone/>
            </a:pPr>
            <a:endParaRPr lang="ko-KR" altLang="en-US" sz="2000" dirty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25" y="1988840"/>
            <a:ext cx="7124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97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75493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75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grpSp>
        <p:nvGrpSpPr>
          <p:cNvPr id="29699" name="그룹 5"/>
          <p:cNvGrpSpPr>
            <a:grpSpLocks/>
          </p:cNvGrpSpPr>
          <p:nvPr/>
        </p:nvGrpSpPr>
        <p:grpSpPr bwMode="auto">
          <a:xfrm>
            <a:off x="971600" y="1628800"/>
            <a:ext cx="8001000" cy="4492625"/>
            <a:chOff x="1026012" y="1141004"/>
            <a:chExt cx="8000000" cy="4492880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220" y="1141004"/>
              <a:ext cx="7440001" cy="3217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257"/>
            <a:stretch>
              <a:fillRect/>
            </a:stretch>
          </p:blipFill>
          <p:spPr bwMode="auto">
            <a:xfrm>
              <a:off x="1026012" y="4348934"/>
              <a:ext cx="8000000" cy="128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705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실행결과</a:t>
            </a:r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655763" y="1954213"/>
            <a:ext cx="49069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main: </a:t>
            </a:r>
            <a:r>
              <a:rPr lang="ko-KR" altLang="en-US" sz="1400">
                <a:solidFill>
                  <a:schemeClr val="bg1"/>
                </a:solidFill>
              </a:rPr>
              <a:t>추가적인 스레드를 시작합니다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main: </a:t>
            </a:r>
            <a:r>
              <a:rPr lang="ko-KR" altLang="en-US" sz="1400">
                <a:solidFill>
                  <a:schemeClr val="bg1"/>
                </a:solidFill>
              </a:rPr>
              <a:t>추가적인 스레드가 끝나기를 기다립니다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main: </a:t>
            </a:r>
            <a:r>
              <a:rPr lang="ko-KR" altLang="en-US" sz="1400">
                <a:solidFill>
                  <a:schemeClr val="bg1"/>
                </a:solidFill>
              </a:rPr>
              <a:t>아직 기다립니다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Thread-0: Pride will have a fall.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main: </a:t>
            </a:r>
            <a:r>
              <a:rPr lang="ko-KR" altLang="en-US" sz="1400">
                <a:solidFill>
                  <a:schemeClr val="bg1"/>
                </a:solidFill>
              </a:rPr>
              <a:t>아직 기다립니다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main: </a:t>
            </a:r>
            <a:r>
              <a:rPr lang="ko-KR" altLang="en-US" sz="1400">
                <a:solidFill>
                  <a:schemeClr val="bg1"/>
                </a:solidFill>
              </a:rPr>
              <a:t>아직 기다립니다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Thread-0: Power is dangerous unless you have humility.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main: </a:t>
            </a:r>
            <a:r>
              <a:rPr lang="ko-KR" altLang="en-US" sz="1400">
                <a:solidFill>
                  <a:schemeClr val="bg1"/>
                </a:solidFill>
              </a:rPr>
              <a:t>참을 수 없네요</a:t>
            </a:r>
            <a:r>
              <a:rPr lang="en-US" altLang="ko-KR" sz="1400">
                <a:solidFill>
                  <a:schemeClr val="bg1"/>
                </a:solidFill>
              </a:rPr>
              <a:t>!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Thread-0: </a:t>
            </a:r>
            <a:r>
              <a:rPr lang="ko-KR" altLang="en-US" sz="1400">
                <a:solidFill>
                  <a:schemeClr val="bg1"/>
                </a:solidFill>
              </a:rPr>
              <a:t>아직 끝나지 않았어요</a:t>
            </a:r>
            <a:r>
              <a:rPr lang="en-US" altLang="ko-KR" sz="1400">
                <a:solidFill>
                  <a:schemeClr val="bg1"/>
                </a:solidFill>
              </a:rPr>
              <a:t>!</a:t>
            </a:r>
            <a:endParaRPr lang="ko-KR" altLang="en-US" sz="1400">
              <a:solidFill>
                <a:schemeClr val="bg1"/>
              </a:solidFill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main: </a:t>
            </a:r>
            <a:r>
              <a:rPr lang="ko-KR" altLang="en-US" sz="1400">
                <a:solidFill>
                  <a:schemeClr val="bg1"/>
                </a:solidFill>
              </a:rPr>
              <a:t>메인 스레드 종료</a:t>
            </a:r>
            <a:r>
              <a:rPr lang="en-US" altLang="ko-KR" sz="1400">
                <a:solidFill>
                  <a:schemeClr val="bg1"/>
                </a:solidFill>
              </a:rPr>
              <a:t>!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451725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9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52538"/>
            <a:ext cx="735965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0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r>
              <a:rPr lang="en-US" altLang="ko-KR" dirty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프로그램 작성시 주의점</a:t>
            </a:r>
            <a:endParaRPr lang="en-US" altLang="ko-KR" dirty="0"/>
          </a:p>
          <a:p>
            <a:pPr lvl="1"/>
            <a:r>
              <a:rPr lang="ko-KR" altLang="en-US" dirty="0"/>
              <a:t>다수의 </a:t>
            </a:r>
            <a:r>
              <a:rPr lang="ko-KR" altLang="en-US" dirty="0" err="1"/>
              <a:t>스레드가</a:t>
            </a:r>
            <a:r>
              <a:rPr lang="ko-KR" altLang="en-US" dirty="0"/>
              <a:t> 공유 데이터에 동시에 접근하는 경우</a:t>
            </a:r>
            <a:endParaRPr lang="en-US" altLang="ko-KR" dirty="0"/>
          </a:p>
          <a:p>
            <a:pPr lvl="2"/>
            <a:r>
              <a:rPr lang="ko-KR" altLang="en-US" dirty="0"/>
              <a:t>공유 데이터의 값에 예상치 못한 결과 발생 가능</a:t>
            </a:r>
            <a:endParaRPr lang="en-US" altLang="ko-KR" dirty="0"/>
          </a:p>
          <a:p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endParaRPr lang="en-US" altLang="ko-KR" dirty="0"/>
          </a:p>
          <a:p>
            <a:pPr lvl="1"/>
            <a:r>
              <a:rPr lang="ko-KR" altLang="en-US" dirty="0" err="1"/>
              <a:t>멀티스레드의</a:t>
            </a:r>
            <a:r>
              <a:rPr lang="ko-KR" altLang="en-US" dirty="0"/>
              <a:t> 공유 데이터의 동시 접근 문제 해결책</a:t>
            </a:r>
            <a:endParaRPr lang="en-US" altLang="ko-KR" dirty="0"/>
          </a:p>
          <a:p>
            <a:pPr lvl="2"/>
            <a:r>
              <a:rPr lang="ko-KR" altLang="en-US" dirty="0"/>
              <a:t>공유 데이터를 접근하는 모든 </a:t>
            </a:r>
            <a:r>
              <a:rPr lang="ko-KR" altLang="en-US" dirty="0" err="1"/>
              <a:t>스레드의</a:t>
            </a:r>
            <a:r>
              <a:rPr lang="ko-KR" altLang="en-US" dirty="0"/>
              <a:t> 한 줄 세우기</a:t>
            </a:r>
            <a:endParaRPr lang="en-US" altLang="ko-KR" dirty="0"/>
          </a:p>
          <a:p>
            <a:pPr lvl="2"/>
            <a:r>
              <a:rPr lang="ko-KR" altLang="en-US" dirty="0"/>
              <a:t>한 </a:t>
            </a:r>
            <a:r>
              <a:rPr lang="ko-KR" altLang="en-US" dirty="0" err="1"/>
              <a:t>스레드가</a:t>
            </a:r>
            <a:r>
              <a:rPr lang="ko-KR" altLang="en-US" dirty="0"/>
              <a:t> 공유 데이터에 대한 작업을 끝낼 때까지 다른 </a:t>
            </a:r>
            <a:r>
              <a:rPr lang="ko-KR" altLang="en-US" dirty="0" err="1"/>
              <a:t>스레드가</a:t>
            </a:r>
            <a:r>
              <a:rPr lang="ko-KR" altLang="en-US" dirty="0"/>
              <a:t> 대기 하도록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623" y="35226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두 </a:t>
            </a:r>
            <a:r>
              <a:rPr lang="ko-KR" altLang="en-US" dirty="0" err="1"/>
              <a:t>스레드의</a:t>
            </a:r>
            <a:r>
              <a:rPr lang="ko-KR" altLang="en-US" dirty="0"/>
              <a:t> 프린터 동시 쓰기로 충돌하는 사례</a:t>
            </a:r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876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071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357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1160835" y="2803917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1946653" y="2696762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1500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 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r>
              <a:rPr lang="ko-KR" altLang="en-US" sz="1200" dirty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264318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612" y="257174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1904101" y="4404438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29000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5857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5857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6107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5911463" y="1660912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5715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 love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you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forever.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0694" y="300037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9388" y="1357298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“</a:t>
            </a:r>
            <a:r>
              <a:rPr lang="ko-KR" altLang="en-US" sz="1200" dirty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배워서 많이 알고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6118944" y="4298828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143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716016" y="2071678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  <a:r>
              <a:rPr lang="ko-KR" altLang="en-US" sz="1200" dirty="0"/>
              <a:t>가 프린터 사용을 끝낼때까지 기다린다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8873" y="5970387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</a:t>
            </a:r>
            <a:r>
              <a:rPr lang="ko-KR" altLang="en-US" sz="1400" dirty="0" err="1"/>
              <a:t>스레드가</a:t>
            </a:r>
            <a:r>
              <a:rPr lang="ko-KR" altLang="en-US" sz="1400" dirty="0"/>
              <a:t> 동시에 프린터에 쓰는 경우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문제 발생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42341" y="5970387"/>
            <a:ext cx="283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한 </a:t>
            </a:r>
            <a:r>
              <a:rPr lang="ko-KR" altLang="en-US" sz="1400" dirty="0" err="1"/>
              <a:t>스레드의</a:t>
            </a:r>
            <a:r>
              <a:rPr lang="ko-KR" altLang="en-US" sz="1400" dirty="0"/>
              <a:t> 출력이 끝날 때까지 </a:t>
            </a:r>
            <a:endParaRPr lang="en-US" altLang="ko-KR" sz="1400" dirty="0"/>
          </a:p>
          <a:p>
            <a:pPr algn="ctr"/>
            <a:r>
              <a:rPr lang="ko-KR" altLang="en-US" sz="1400" dirty="0"/>
              <a:t>대기함으로써 </a:t>
            </a:r>
            <a:r>
              <a:rPr lang="ko-KR" altLang="en-US" sz="1400" b="1" dirty="0"/>
              <a:t>정상 출력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0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</a:t>
            </a:r>
            <a:r>
              <a:rPr lang="ko-KR" altLang="en-US" dirty="0" err="1"/>
              <a:t>집계판에</a:t>
            </a:r>
            <a:r>
              <a:rPr lang="ko-KR" altLang="en-US" dirty="0"/>
              <a:t> 동시 접근하는 사례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64" y="2071678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-857288" y="857232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" name="타원형 설명선 5"/>
          <p:cNvSpPr/>
          <p:nvPr/>
        </p:nvSpPr>
        <p:spPr>
          <a:xfrm>
            <a:off x="2428860" y="1857364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50+10=60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214282" y="2000240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50+10=60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16" y="428625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5886" y="428625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157161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B</a:t>
            </a:r>
            <a:r>
              <a:rPr lang="ko-KR" altLang="en-US" sz="1200" dirty="0"/>
              <a:t>는 학생 </a:t>
            </a:r>
            <a:r>
              <a:rPr lang="en-US" altLang="ko-KR" sz="1200" dirty="0"/>
              <a:t>A</a:t>
            </a:r>
            <a:r>
              <a:rPr lang="ko-KR" altLang="en-US" sz="1200" dirty="0"/>
              <a:t>가 </a:t>
            </a:r>
            <a:endParaRPr lang="en-US" altLang="ko-KR" sz="1200" dirty="0"/>
          </a:p>
          <a:p>
            <a:r>
              <a:rPr lang="ko-KR" altLang="en-US" sz="1200" dirty="0"/>
              <a:t>계수를 끝낸 후 계수를 시작함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3570" y="421636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92906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072462" y="350043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43834" y="1643050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학생 </a:t>
            </a:r>
            <a:r>
              <a:rPr lang="en-US" altLang="ko-KR" sz="1200" dirty="0"/>
              <a:t>A</a:t>
            </a:r>
            <a:r>
              <a:rPr lang="ko-KR" altLang="en-US" sz="1200" dirty="0"/>
              <a:t>는  </a:t>
            </a:r>
            <a:r>
              <a:rPr lang="en-US" altLang="ko-KR" sz="1200" dirty="0"/>
              <a:t>60</a:t>
            </a:r>
            <a:r>
              <a:rPr lang="ko-KR" altLang="en-US" sz="1200" dirty="0"/>
              <a:t>을 기록하고 나감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497" y="5357826"/>
            <a:ext cx="2831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두 학생이 동시에 방에 들어와서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집계판을</a:t>
            </a:r>
            <a:r>
              <a:rPr lang="ko-KR" altLang="en-US" sz="1400" dirty="0"/>
              <a:t> 수정하는 경우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집계판의</a:t>
            </a:r>
            <a:r>
              <a:rPr lang="ko-KR" altLang="en-US" sz="1400" dirty="0"/>
              <a:t> </a:t>
            </a:r>
            <a:r>
              <a:rPr lang="ko-KR" altLang="en-US" sz="1400" b="1" dirty="0"/>
              <a:t>결과가 잘못됨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3695" y="5429264"/>
            <a:ext cx="2284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방에 먼저 들어간 학생이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집계를 끝내기를 기다리면</a:t>
            </a:r>
            <a:endParaRPr lang="en-US" altLang="ko-KR" sz="1400" dirty="0"/>
          </a:p>
          <a:p>
            <a:pPr algn="ctr"/>
            <a:r>
              <a:rPr lang="ko-KR" altLang="en-US" sz="1400" b="1" dirty="0"/>
              <a:t>정상 처리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1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스레드 동기화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endParaRPr lang="en-US" altLang="ko-KR" dirty="0"/>
          </a:p>
          <a:p>
            <a:pPr lvl="1"/>
            <a:r>
              <a:rPr lang="ko-KR" altLang="en-US" dirty="0"/>
              <a:t>공유 데이터에 동시에</a:t>
            </a:r>
            <a:r>
              <a:rPr lang="en-US" altLang="ko-KR" dirty="0"/>
              <a:t> </a:t>
            </a:r>
            <a:r>
              <a:rPr lang="ko-KR" altLang="en-US" dirty="0"/>
              <a:t>접근하는 다수의 </a:t>
            </a:r>
            <a:r>
              <a:rPr lang="ko-KR" altLang="en-US" dirty="0" err="1"/>
              <a:t>스레드가</a:t>
            </a:r>
            <a:r>
              <a:rPr lang="ko-KR" altLang="en-US" dirty="0"/>
              <a:t> 공유 데이터를 배타적으로 접근하기 위해 상호 협력</a:t>
            </a:r>
            <a:r>
              <a:rPr lang="en-US" altLang="ko-KR" dirty="0"/>
              <a:t>(coordination)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1"/>
            <a:r>
              <a:rPr lang="ko-KR" altLang="en-US" dirty="0"/>
              <a:t>동기화의 핵심</a:t>
            </a:r>
            <a:endParaRPr lang="en-US" altLang="ko-KR" dirty="0"/>
          </a:p>
          <a:p>
            <a:pPr lvl="2"/>
            <a:r>
              <a:rPr lang="ko-KR" altLang="en-US" dirty="0" err="1"/>
              <a:t>스레드의</a:t>
            </a:r>
            <a:r>
              <a:rPr lang="ko-KR" altLang="en-US" dirty="0"/>
              <a:t> 공유 데이터에 대한 배타적 독점 접근 보장</a:t>
            </a:r>
          </a:p>
          <a:p>
            <a:r>
              <a:rPr lang="ko-KR" altLang="en-US" dirty="0"/>
              <a:t>자바에서 </a:t>
            </a:r>
            <a:r>
              <a:rPr lang="ko-KR" altLang="en-US" dirty="0" err="1"/>
              <a:t>스레드</a:t>
            </a:r>
            <a:r>
              <a:rPr lang="ko-KR" altLang="en-US" dirty="0"/>
              <a:t> 동기화를 위한 방법</a:t>
            </a:r>
            <a:endParaRPr lang="en-US" altLang="ko-KR" dirty="0"/>
          </a:p>
          <a:p>
            <a:pPr lvl="1"/>
            <a:r>
              <a:rPr lang="en-US" altLang="ko-KR" dirty="0"/>
              <a:t>synchronized</a:t>
            </a:r>
            <a:r>
              <a:rPr lang="ko-KR" altLang="en-US" dirty="0"/>
              <a:t>로 동기화 블록 지정</a:t>
            </a:r>
          </a:p>
          <a:p>
            <a:pPr lvl="1"/>
            <a:r>
              <a:rPr lang="en-US" altLang="ko-KR" dirty="0"/>
              <a:t>wait()-notify()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실행 순서 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8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Thread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806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synchronized </a:t>
            </a:r>
            <a:r>
              <a:rPr lang="ko-KR" altLang="en-US" dirty="0"/>
              <a:t>블록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153400" cy="2758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synchronized</a:t>
            </a:r>
            <a:r>
              <a:rPr lang="ko-KR" altLang="en-US" dirty="0"/>
              <a:t> 키워드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스레드가</a:t>
            </a:r>
            <a:r>
              <a:rPr lang="ko-KR" altLang="en-US" dirty="0"/>
              <a:t> 독점 실행해야 하는 부분</a:t>
            </a:r>
            <a:r>
              <a:rPr lang="en-US" altLang="ko-KR" dirty="0"/>
              <a:t>(</a:t>
            </a:r>
            <a:r>
              <a:rPr lang="ko-KR" altLang="en-US" dirty="0"/>
              <a:t>동기화 코드</a:t>
            </a:r>
            <a:r>
              <a:rPr lang="en-US" altLang="ko-KR" dirty="0"/>
              <a:t>)</a:t>
            </a:r>
            <a:r>
              <a:rPr lang="ko-KR" altLang="en-US" dirty="0"/>
              <a:t>을 표시하는 키워드</a:t>
            </a:r>
            <a:endParaRPr lang="en-US" altLang="ko-KR" dirty="0"/>
          </a:p>
          <a:p>
            <a:pPr lvl="2"/>
            <a:r>
              <a:rPr lang="ko-KR" altLang="en-US" dirty="0"/>
              <a:t>임계 영역</a:t>
            </a:r>
            <a:r>
              <a:rPr lang="en-US" altLang="ko-KR" dirty="0"/>
              <a:t>(critical section)</a:t>
            </a:r>
            <a:r>
              <a:rPr lang="ko-KR" altLang="en-US" dirty="0"/>
              <a:t> 표기 키워드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전체 혹은 코드 블록 </a:t>
            </a:r>
            <a:endParaRPr lang="en-US" altLang="ko-KR" dirty="0"/>
          </a:p>
          <a:p>
            <a:r>
              <a:rPr lang="en-US" altLang="ko-KR" dirty="0"/>
              <a:t>synchronized </a:t>
            </a:r>
            <a:r>
              <a:rPr lang="ko-KR" altLang="en-US" dirty="0"/>
              <a:t>블록에 대한 컴파일러의 처리</a:t>
            </a:r>
            <a:endParaRPr lang="en-US" altLang="ko-KR" dirty="0"/>
          </a:p>
          <a:p>
            <a:pPr lvl="1"/>
            <a:r>
              <a:rPr lang="ko-KR" altLang="en-US" dirty="0"/>
              <a:t>먼저 실행한 </a:t>
            </a:r>
            <a:r>
              <a:rPr lang="ko-KR" altLang="en-US" dirty="0" err="1"/>
              <a:t>스레드가</a:t>
            </a:r>
            <a:r>
              <a:rPr lang="ko-KR" altLang="en-US" dirty="0"/>
              <a:t> 모니터 소유</a:t>
            </a:r>
            <a:endParaRPr lang="en-US" altLang="ko-KR" dirty="0"/>
          </a:p>
          <a:p>
            <a:pPr lvl="2"/>
            <a:r>
              <a:rPr lang="ko-KR" altLang="en-US" dirty="0"/>
              <a:t>모니터란 해당 객체를 독점적으로 사용할 수 있는 권한</a:t>
            </a:r>
            <a:endParaRPr lang="en-US" altLang="ko-KR" dirty="0"/>
          </a:p>
          <a:p>
            <a:pPr lvl="1"/>
            <a:r>
              <a:rPr lang="ko-KR" altLang="en-US" dirty="0"/>
              <a:t>모니터를 소유한 </a:t>
            </a:r>
            <a:r>
              <a:rPr lang="ko-KR" altLang="en-US" dirty="0" err="1"/>
              <a:t>스레드가</a:t>
            </a:r>
            <a:r>
              <a:rPr lang="ko-KR" altLang="en-US" dirty="0"/>
              <a:t> 모니터를 내놓을 때까지 다른 </a:t>
            </a:r>
            <a:r>
              <a:rPr lang="ko-KR" altLang="en-US" dirty="0" err="1"/>
              <a:t>스레드</a:t>
            </a:r>
            <a:r>
              <a:rPr lang="ko-KR" altLang="en-US" dirty="0"/>
              <a:t> 대기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5152623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200" dirty="0"/>
              <a:t>void add()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n+=10;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06019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/>
              <a:t>void execute()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</a:t>
            </a:r>
            <a:r>
              <a:rPr lang="en-US" altLang="ko-KR" sz="1200" dirty="0"/>
              <a:t> </a:t>
            </a:r>
            <a:r>
              <a:rPr lang="ko-KR" altLang="en-US" sz="1200" dirty="0"/>
              <a:t>코드들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getCurrentSum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n+=10;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setCurrentSum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	// 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다른 코드들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83338" y="6187716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3470" y="6187716"/>
            <a:ext cx="187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synchronized </a:t>
            </a:r>
            <a:r>
              <a:rPr lang="ko-KR" altLang="en-US" sz="1200" dirty="0"/>
              <a:t>코드 블록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504" y="28544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synchronized </a:t>
            </a:r>
            <a:r>
              <a:rPr lang="ko-KR" altLang="en-US" dirty="0"/>
              <a:t>사용 예 </a:t>
            </a:r>
            <a:r>
              <a:rPr lang="en-US" altLang="ko-KR" dirty="0"/>
              <a:t>: </a:t>
            </a:r>
            <a:r>
              <a:rPr lang="ko-KR" altLang="en-US" dirty="0"/>
              <a:t>공유 </a:t>
            </a:r>
            <a:r>
              <a:rPr lang="ko-KR" altLang="en-US" dirty="0" err="1"/>
              <a:t>집계판</a:t>
            </a:r>
            <a:r>
              <a:rPr lang="ko-KR" altLang="en-US" dirty="0"/>
              <a:t> 사례를 코딩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5596" y="1320467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th1.start();</a:t>
            </a:r>
          </a:p>
          <a:p>
            <a:pPr defTabSz="180000"/>
            <a:r>
              <a:rPr lang="en-US" altLang="ko-KR" sz="1000" b="1" dirty="0"/>
              <a:t>		th2.start();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>
                <a:solidFill>
                  <a:srgbClr val="FF0000"/>
                </a:solidFill>
              </a:rPr>
              <a:t>synchronized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= board;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820009" y="5949280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endParaRPr lang="en-US" altLang="ko-KR" sz="1200" dirty="0"/>
          </a:p>
          <a:p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동기화가 잘 이루어져서</a:t>
            </a:r>
            <a:endParaRPr lang="en-US" altLang="ko-KR" sz="1200" dirty="0"/>
          </a:p>
          <a:p>
            <a:r>
              <a:rPr lang="ko-KR" altLang="en-US" sz="1200" dirty="0"/>
              <a:t>최종 누적 점수 </a:t>
            </a:r>
            <a:r>
              <a:rPr lang="en-US" altLang="ko-KR" sz="1200" dirty="0"/>
              <a:t>sum</a:t>
            </a:r>
            <a:r>
              <a:rPr lang="ko-KR" altLang="en-US" sz="1200" dirty="0"/>
              <a:t>이 </a:t>
            </a:r>
            <a:r>
              <a:rPr lang="en-US" altLang="ko-KR" sz="1200" dirty="0"/>
              <a:t>200</a:t>
            </a:r>
            <a:r>
              <a:rPr lang="ko-KR" altLang="en-US" sz="1200" dirty="0"/>
              <a:t>이 됨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820009" y="1999520"/>
            <a:ext cx="2146399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kitae : 10</a:t>
            </a:r>
          </a:p>
          <a:p>
            <a:r>
              <a:rPr lang="en-US" altLang="ko-KR" sz="1200"/>
              <a:t>hyosoo : 20</a:t>
            </a:r>
          </a:p>
          <a:p>
            <a:r>
              <a:rPr lang="en-US" altLang="ko-KR" sz="1200"/>
              <a:t>kitae : 30</a:t>
            </a:r>
          </a:p>
          <a:p>
            <a:r>
              <a:rPr lang="en-US" altLang="ko-KR" sz="1200"/>
              <a:t>hyosoo : 40</a:t>
            </a:r>
          </a:p>
          <a:p>
            <a:r>
              <a:rPr lang="en-US" altLang="ko-KR" sz="1200"/>
              <a:t>kitae : 50</a:t>
            </a:r>
          </a:p>
          <a:p>
            <a:r>
              <a:rPr lang="en-US" altLang="ko-KR" sz="1200"/>
              <a:t>hyosoo : 60</a:t>
            </a:r>
          </a:p>
          <a:p>
            <a:r>
              <a:rPr lang="en-US" altLang="ko-KR" sz="1200"/>
              <a:t>kitae : 70</a:t>
            </a:r>
          </a:p>
          <a:p>
            <a:r>
              <a:rPr lang="en-US" altLang="ko-KR" sz="1200"/>
              <a:t>hyosoo : 80</a:t>
            </a:r>
          </a:p>
          <a:p>
            <a:r>
              <a:rPr lang="en-US" altLang="ko-KR" sz="1200"/>
              <a:t>hyosoo : 90</a:t>
            </a:r>
          </a:p>
          <a:p>
            <a:r>
              <a:rPr lang="en-US" altLang="ko-KR" sz="1200"/>
              <a:t>hyosoo : 100</a:t>
            </a:r>
          </a:p>
          <a:p>
            <a:r>
              <a:rPr lang="en-US" altLang="ko-KR" sz="1200"/>
              <a:t>hyosoo : 110</a:t>
            </a:r>
          </a:p>
          <a:p>
            <a:r>
              <a:rPr lang="en-US" altLang="ko-KR" sz="1200"/>
              <a:t>hyosoo : 120</a:t>
            </a:r>
          </a:p>
          <a:p>
            <a:r>
              <a:rPr lang="en-US" altLang="ko-KR" sz="1200"/>
              <a:t>hyosoo : 130</a:t>
            </a:r>
          </a:p>
          <a:p>
            <a:r>
              <a:rPr lang="en-US" altLang="ko-KR" sz="1200"/>
              <a:t>hyosoo : 140</a:t>
            </a:r>
          </a:p>
          <a:p>
            <a:r>
              <a:rPr lang="en-US" altLang="ko-KR" sz="1200"/>
              <a:t>kitae : 150</a:t>
            </a:r>
          </a:p>
          <a:p>
            <a:r>
              <a:rPr lang="en-US" altLang="ko-KR" sz="1200"/>
              <a:t>kitae : 160</a:t>
            </a:r>
          </a:p>
          <a:p>
            <a:r>
              <a:rPr lang="en-US" altLang="ko-KR" sz="1200"/>
              <a:t>kitae : 170</a:t>
            </a:r>
          </a:p>
          <a:p>
            <a:r>
              <a:rPr lang="en-US" altLang="ko-KR" sz="1200"/>
              <a:t>kitae : 180</a:t>
            </a:r>
          </a:p>
          <a:p>
            <a:r>
              <a:rPr lang="en-US" altLang="ko-KR" sz="1200"/>
              <a:t>kitae : 190</a:t>
            </a:r>
          </a:p>
          <a:p>
            <a:r>
              <a:rPr lang="en-US" altLang="ko-KR" sz="1200"/>
              <a:t>kitae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0009" y="1340768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/>
              <a:t> </a:t>
            </a:r>
            <a:r>
              <a:rPr lang="ko-KR" altLang="en-US" sz="1200" dirty="0" err="1"/>
              <a:t>집계판</a:t>
            </a:r>
            <a:r>
              <a:rPr lang="ko-KR" altLang="en-US" sz="1200" dirty="0"/>
              <a:t>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SharedBoard</a:t>
            </a:r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/>
              <a:t> 각 학생 </a:t>
            </a:r>
            <a:r>
              <a:rPr lang="en-US" altLang="ko-KR" sz="1200" dirty="0"/>
              <a:t>: class </a:t>
            </a:r>
            <a:r>
              <a:rPr lang="en-US" altLang="ko-KR" sz="1200" dirty="0" err="1"/>
              <a:t>StudentThread</a:t>
            </a:r>
            <a:endParaRPr lang="en-US" altLang="ko-KR" sz="1200" dirty="0"/>
          </a:p>
          <a:p>
            <a:r>
              <a:rPr lang="en-US" altLang="ko-KR" sz="1200" dirty="0"/>
              <a:t>             (</a:t>
            </a:r>
            <a:r>
              <a:rPr lang="ko-KR" altLang="en-US" sz="1200" dirty="0"/>
              <a:t>각 학생은 하나의 </a:t>
            </a:r>
            <a:r>
              <a:rPr lang="ko-KR" altLang="en-US" sz="1200" dirty="0" err="1"/>
              <a:t>스레드</a:t>
            </a:r>
            <a:r>
              <a:rPr lang="en-US" altLang="ko-KR" sz="1200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18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SharedBoard</a:t>
            </a:r>
            <a:r>
              <a:rPr lang="ko-KR" altLang="en-US" sz="2000" dirty="0"/>
              <a:t>의</a:t>
            </a:r>
            <a:r>
              <a:rPr lang="en-US" altLang="ko-KR" sz="2000" dirty="0"/>
              <a:t> add()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1</a:t>
            </a:r>
            <a:r>
              <a:rPr lang="ko-KR" altLang="en-US" sz="2000" dirty="0"/>
              <a:t>이 실행하고 있는 동안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가 호출하면 </a:t>
            </a:r>
            <a:r>
              <a:rPr lang="ko-KR" altLang="en-US" sz="2000" dirty="0" err="1"/>
              <a:t>스레드</a:t>
            </a:r>
            <a:r>
              <a:rPr lang="en-US" altLang="ko-KR" sz="2000" dirty="0"/>
              <a:t>2</a:t>
            </a:r>
            <a:r>
              <a:rPr lang="ko-KR" altLang="en-US" sz="2000" dirty="0"/>
              <a:t>는 대기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84784"/>
            <a:ext cx="84081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6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4427"/>
            <a:ext cx="8229600" cy="990600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공유집계판</a:t>
            </a:r>
            <a:r>
              <a:rPr lang="ko-KR" altLang="en-US" sz="2400" dirty="0"/>
              <a:t> 사례에서 </a:t>
            </a:r>
            <a:r>
              <a:rPr lang="en-US" altLang="ko-KR" sz="2400" dirty="0"/>
              <a:t>synchronized </a:t>
            </a:r>
            <a:r>
              <a:rPr lang="ko-KR" altLang="en-US" sz="2400" dirty="0"/>
              <a:t>사용하지 않아 충돌로 인해 데이터에 오류가 발생한 경우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4269" y="5557159"/>
            <a:ext cx="35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</a:t>
            </a:r>
            <a:r>
              <a:rPr lang="en-US" altLang="ko-KR" sz="1200" dirty="0"/>
              <a:t>10</a:t>
            </a:r>
            <a:r>
              <a:rPr lang="ko-KR" altLang="en-US" sz="1200" dirty="0"/>
              <a:t>번씩 </a:t>
            </a:r>
            <a:r>
              <a:rPr lang="en-US" altLang="ko-KR" sz="1200" dirty="0"/>
              <a:t>add()</a:t>
            </a:r>
            <a:r>
              <a:rPr lang="ko-KR" altLang="en-US" sz="1200" dirty="0"/>
              <a:t>를 호출하였지만 </a:t>
            </a:r>
            <a:r>
              <a:rPr lang="en-US" altLang="ko-KR" sz="1200" dirty="0"/>
              <a:t>add()</a:t>
            </a:r>
            <a:r>
              <a:rPr lang="ko-KR" altLang="en-US" sz="1200" dirty="0"/>
              <a:t>에 대한 동기화가 이루어지지 않아 공유 변수 </a:t>
            </a:r>
            <a:r>
              <a:rPr lang="en-US" altLang="ko-KR" sz="1200" dirty="0"/>
              <a:t>sum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hyosoo</a:t>
            </a:r>
            <a:r>
              <a:rPr lang="ko-KR" altLang="en-US" sz="1200" dirty="0"/>
              <a:t>가 각각 사용하여 누적 점수가 </a:t>
            </a:r>
            <a:r>
              <a:rPr lang="en-US" altLang="ko-KR" sz="1200" dirty="0"/>
              <a:t>150 </a:t>
            </a:r>
            <a:r>
              <a:rPr lang="ko-KR" altLang="en-US" sz="1200" dirty="0"/>
              <a:t>밖에 되지 못함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80112" y="1484784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80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90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150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6764697" y="250019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548674" y="2546361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형 설명선 8"/>
          <p:cNvSpPr/>
          <p:nvPr/>
        </p:nvSpPr>
        <p:spPr>
          <a:xfrm>
            <a:off x="6792512" y="280677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576489" y="285293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779015" y="317895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6562992" y="322511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형 설명선 12"/>
          <p:cNvSpPr/>
          <p:nvPr/>
        </p:nvSpPr>
        <p:spPr>
          <a:xfrm>
            <a:off x="6818405" y="391451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6602382" y="3960676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6764697" y="1898289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add() </a:t>
            </a:r>
            <a:r>
              <a:rPr lang="ko-KR" altLang="en-US" sz="10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6548674" y="1944452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598915" y="5160100"/>
            <a:ext cx="302805" cy="438150"/>
          </a:xfrm>
          <a:custGeom>
            <a:avLst/>
            <a:gdLst>
              <a:gd name="connsiteX0" fmla="*/ 276225 w 302805"/>
              <a:gd name="connsiteY0" fmla="*/ 438150 h 438150"/>
              <a:gd name="connsiteX1" fmla="*/ 276225 w 302805"/>
              <a:gd name="connsiteY1" fmla="*/ 209550 h 438150"/>
              <a:gd name="connsiteX2" fmla="*/ 0 w 30280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05" h="438150">
                <a:moveTo>
                  <a:pt x="276225" y="438150"/>
                </a:moveTo>
                <a:cubicBezTo>
                  <a:pt x="299244" y="360362"/>
                  <a:pt x="322263" y="282575"/>
                  <a:pt x="276225" y="209550"/>
                </a:cubicBezTo>
                <a:cubicBezTo>
                  <a:pt x="230187" y="136525"/>
                  <a:pt x="115093" y="68262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6892" y="1281336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SynchronizedEx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public static void main(String 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SharedBoard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th1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kitae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Thread th2 = </a:t>
            </a:r>
            <a:r>
              <a:rPr lang="en-US" altLang="ko-KR" sz="1000" b="1" dirty="0"/>
              <a:t>new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("</a:t>
            </a:r>
            <a:r>
              <a:rPr lang="en-US" altLang="ko-KR" sz="1000" b="1" dirty="0" err="1"/>
              <a:t>hyosoo</a:t>
            </a:r>
            <a:r>
              <a:rPr lang="en-US" altLang="ko-KR" sz="1000" b="1" dirty="0"/>
              <a:t>", board);</a:t>
            </a:r>
            <a:endParaRPr lang="ko-KR" altLang="en-US" sz="1000" b="1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th1.start();</a:t>
            </a:r>
          </a:p>
          <a:p>
            <a:pPr defTabSz="180000"/>
            <a:r>
              <a:rPr lang="en-US" altLang="ko-KR" sz="1000" b="1" dirty="0"/>
              <a:t>		th2.start();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SharedBoard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sum = 0;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합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strike="sngStrike" dirty="0">
                <a:solidFill>
                  <a:srgbClr val="FF0000"/>
                </a:solidFill>
              </a:rPr>
              <a:t>synchronized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/>
              <a:t>public void add()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 = sum;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Thread.yield</a:t>
            </a:r>
            <a:r>
              <a:rPr lang="en-US" altLang="ko-KR" sz="1000" dirty="0"/>
              <a:t>(); // </a:t>
            </a:r>
            <a:r>
              <a:rPr lang="ko-KR" altLang="en-US" sz="1000" dirty="0"/>
              <a:t>현재 실행 중인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양보</a:t>
            </a:r>
          </a:p>
          <a:p>
            <a:pPr defTabSz="180000"/>
            <a:r>
              <a:rPr lang="en-US" altLang="ko-KR" sz="1000" dirty="0"/>
              <a:t>		n += 10; // 10 </a:t>
            </a:r>
            <a:r>
              <a:rPr lang="ko-KR" altLang="en-US" sz="1000" dirty="0"/>
              <a:t>증가</a:t>
            </a:r>
          </a:p>
          <a:p>
            <a:pPr defTabSz="180000"/>
            <a:r>
              <a:rPr lang="en-US" altLang="ko-KR" sz="1000" dirty="0"/>
              <a:t>		sum = n; // </a:t>
            </a:r>
            <a:r>
              <a:rPr lang="ko-KR" altLang="en-US" sz="1000" dirty="0"/>
              <a:t>증가한 값을 </a:t>
            </a:r>
            <a:r>
              <a:rPr lang="ko-KR" altLang="en-US" sz="1000" dirty="0" err="1"/>
              <a:t>집계합에</a:t>
            </a:r>
            <a:r>
              <a:rPr lang="ko-KR" altLang="en-US" sz="1000" dirty="0"/>
              <a:t> 기록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Thread.currentThread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getName</a:t>
            </a:r>
            <a:r>
              <a:rPr lang="en-US" altLang="ko-KR" sz="1000" dirty="0"/>
              <a:t>() + " : " + sum);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getSum</a:t>
            </a:r>
            <a:r>
              <a:rPr lang="en-US" altLang="ko-KR" sz="1000" dirty="0"/>
              <a:t>() { return sum; 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StudentThread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private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board; // </a:t>
            </a:r>
            <a:r>
              <a:rPr lang="ko-KR" altLang="en-US" sz="1000" dirty="0" err="1"/>
              <a:t>집계판의</a:t>
            </a:r>
            <a:r>
              <a:rPr lang="ko-KR" altLang="en-US" sz="1000" dirty="0"/>
              <a:t> 주소</a:t>
            </a:r>
          </a:p>
          <a:p>
            <a:pPr defTabSz="180000"/>
            <a:r>
              <a:rPr lang="en-US" altLang="ko-KR" sz="1000" dirty="0"/>
              <a:t>	public </a:t>
            </a:r>
            <a:r>
              <a:rPr lang="en-US" altLang="ko-KR" sz="1000" dirty="0" err="1"/>
              <a:t>StudentThread</a:t>
            </a:r>
            <a:r>
              <a:rPr lang="en-US" altLang="ko-KR" sz="1000" dirty="0"/>
              <a:t>(String name, </a:t>
            </a:r>
            <a:r>
              <a:rPr lang="en-US" altLang="ko-KR" sz="1000" dirty="0" err="1"/>
              <a:t>SharedBoard</a:t>
            </a:r>
            <a:r>
              <a:rPr lang="en-US" altLang="ko-KR" sz="1000" dirty="0"/>
              <a:t> board) {</a:t>
            </a:r>
          </a:p>
          <a:p>
            <a:pPr defTabSz="180000"/>
            <a:r>
              <a:rPr lang="en-US" altLang="ko-KR" sz="1000" dirty="0"/>
              <a:t>		super(name);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this.board</a:t>
            </a:r>
            <a:r>
              <a:rPr lang="en-US" altLang="ko-KR" sz="1000" dirty="0"/>
              <a:t> = board;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@Override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{</a:t>
            </a:r>
          </a:p>
          <a:p>
            <a:pPr defTabSz="180000"/>
            <a:r>
              <a:rPr lang="en-US" altLang="ko-KR" sz="1000" b="1" dirty="0"/>
              <a:t>		for(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=0;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&lt;10;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++)</a:t>
            </a:r>
          </a:p>
          <a:p>
            <a:pPr defTabSz="180000"/>
            <a:r>
              <a:rPr lang="en-US" altLang="ko-KR" sz="1000" b="1" dirty="0"/>
              <a:t>			</a:t>
            </a:r>
            <a:r>
              <a:rPr lang="en-US" altLang="ko-KR" sz="1000" b="1" dirty="0" err="1"/>
              <a:t>board.add</a:t>
            </a:r>
            <a:r>
              <a:rPr lang="en-US" altLang="ko-KR" sz="1000" b="1" dirty="0"/>
              <a:t>();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3980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Review : </a:t>
            </a:r>
            <a:r>
              <a:rPr lang="ko-KR" altLang="en-US" sz="3600" dirty="0"/>
              <a:t>중간 점검 문제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433513"/>
            <a:ext cx="7370762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6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Review: </a:t>
            </a:r>
            <a:r>
              <a:rPr lang="ko-KR" altLang="en-US" sz="3600" dirty="0"/>
              <a:t>스레드 생성과 실행</a:t>
            </a:r>
          </a:p>
        </p:txBody>
      </p:sp>
      <p:sp>
        <p:nvSpPr>
          <p:cNvPr id="10243" name="AutoShape 4"/>
          <p:cNvSpPr>
            <a:spLocks/>
          </p:cNvSpPr>
          <p:nvPr/>
        </p:nvSpPr>
        <p:spPr bwMode="auto">
          <a:xfrm>
            <a:off x="2605088" y="2176463"/>
            <a:ext cx="514350" cy="1627187"/>
          </a:xfrm>
          <a:prstGeom prst="leftBrace">
            <a:avLst>
              <a:gd name="adj1" fmla="val 28707"/>
              <a:gd name="adj2" fmla="val 54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425413" name="Text Box 5"/>
          <p:cNvSpPr txBox="1">
            <a:spLocks noChangeArrowheads="1"/>
          </p:cNvSpPr>
          <p:nvPr/>
        </p:nvSpPr>
        <p:spPr bwMode="auto">
          <a:xfrm>
            <a:off x="215900" y="2901950"/>
            <a:ext cx="2330450" cy="4000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생성 방법</a:t>
            </a:r>
          </a:p>
        </p:txBody>
      </p:sp>
      <p:sp>
        <p:nvSpPr>
          <p:cNvPr id="1425414" name="Text Box 6"/>
          <p:cNvSpPr txBox="1">
            <a:spLocks noChangeArrowheads="1"/>
          </p:cNvSpPr>
          <p:nvPr/>
        </p:nvSpPr>
        <p:spPr bwMode="auto">
          <a:xfrm>
            <a:off x="3119438" y="1993900"/>
            <a:ext cx="2809875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클래스를 상속하는 방법</a:t>
            </a:r>
          </a:p>
        </p:txBody>
      </p:sp>
      <p:sp>
        <p:nvSpPr>
          <p:cNvPr id="1425415" name="Text Box 7"/>
          <p:cNvSpPr txBox="1">
            <a:spLocks noChangeArrowheads="1"/>
          </p:cNvSpPr>
          <p:nvPr/>
        </p:nvSpPr>
        <p:spPr bwMode="auto">
          <a:xfrm>
            <a:off x="3119438" y="3619500"/>
            <a:ext cx="3311525" cy="708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Runnable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인터페이스를 구현하는 방법</a:t>
            </a:r>
          </a:p>
        </p:txBody>
      </p:sp>
      <p:sp>
        <p:nvSpPr>
          <p:cNvPr id="10247" name="직사각형 1"/>
          <p:cNvSpPr>
            <a:spLocks noChangeArrowheads="1"/>
          </p:cNvSpPr>
          <p:nvPr/>
        </p:nvSpPr>
        <p:spPr bwMode="auto">
          <a:xfrm>
            <a:off x="3119438" y="2784475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lang="ko-KR" altLang="en-US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클래스를 상속받은 후에 </a:t>
            </a:r>
            <a:r>
              <a:rPr lang="en-US" altLang="ko-KR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run() </a:t>
            </a:r>
            <a:r>
              <a:rPr lang="ko-KR" altLang="en-US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메소드를 재정의한다</a:t>
            </a:r>
            <a:r>
              <a:rPr lang="en-US" altLang="ko-KR" sz="2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직사각형 2"/>
          <p:cNvSpPr>
            <a:spLocks noChangeArrowheads="1"/>
          </p:cNvSpPr>
          <p:nvPr/>
        </p:nvSpPr>
        <p:spPr bwMode="auto">
          <a:xfrm>
            <a:off x="3121690" y="4509120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run()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가지고 있는 클래스를 작성하고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클래스의 객체를 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호출할 때 전달한다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2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Review: Thread</a:t>
            </a:r>
            <a:r>
              <a:rPr lang="ko-KR" altLang="en-US" dirty="0"/>
              <a:t> 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2546350" y="13335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24580" name="그룹 7"/>
          <p:cNvGrpSpPr>
            <a:grpSpLocks/>
          </p:cNvGrpSpPr>
          <p:nvPr/>
        </p:nvGrpSpPr>
        <p:grpSpPr bwMode="auto">
          <a:xfrm>
            <a:off x="1357313" y="1484784"/>
            <a:ext cx="6743079" cy="4914429"/>
            <a:chOff x="1219201" y="1030391"/>
            <a:chExt cx="7099235" cy="5338898"/>
          </a:xfrm>
        </p:grpSpPr>
        <p:pic>
          <p:nvPicPr>
            <p:cNvPr id="24581" name="Picture 5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1030391"/>
              <a:ext cx="7085715" cy="27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5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721" y="3769289"/>
              <a:ext cx="7085715" cy="26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BCF7E1-0336-498C-89AF-22AF2BCFD0DA}"/>
              </a:ext>
            </a:extLst>
          </p:cNvPr>
          <p:cNvSpPr/>
          <p:nvPr/>
        </p:nvSpPr>
        <p:spPr>
          <a:xfrm>
            <a:off x="1403648" y="5805264"/>
            <a:ext cx="662473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641F7F-3B14-436F-9A5B-B9A99071ADAA}"/>
              </a:ext>
            </a:extLst>
          </p:cNvPr>
          <p:cNvSpPr/>
          <p:nvPr/>
        </p:nvSpPr>
        <p:spPr>
          <a:xfrm>
            <a:off x="1403648" y="5301208"/>
            <a:ext cx="6624736" cy="5040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BDAC05-9D4C-4980-8AF7-5379EA60E6D7}"/>
              </a:ext>
            </a:extLst>
          </p:cNvPr>
          <p:cNvSpPr/>
          <p:nvPr/>
        </p:nvSpPr>
        <p:spPr>
          <a:xfrm>
            <a:off x="1403648" y="3661800"/>
            <a:ext cx="6624736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4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200" dirty="0"/>
              <a:t>Review: Runnable </a:t>
            </a:r>
            <a:r>
              <a:rPr lang="ko-KR" altLang="en-US" sz="3200" dirty="0"/>
              <a:t>인터페이스를 통한 구현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85800" y="1333500"/>
            <a:ext cx="8212138" cy="3671888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 err="1">
                <a:latin typeface="맑은 고딕" pitchFamily="50" charset="-127"/>
                <a:ea typeface="맑은 고딕" pitchFamily="50" charset="-127"/>
              </a:rPr>
              <a:t>Runnable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인터페이스를 구현한 클래스를 작성한다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run() </a:t>
            </a:r>
            <a:r>
              <a:rPr kumimoji="1" lang="ko-KR" altLang="en-US" sz="2000" kern="0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재정의한다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Thread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객체를 생성하고 이때 </a:t>
            </a:r>
            <a:r>
              <a:rPr kumimoji="1" lang="en-US" altLang="ko-KR" sz="2000" kern="0" dirty="0" err="1">
                <a:latin typeface="맑은 고딕" pitchFamily="50" charset="-127"/>
                <a:ea typeface="맑은 고딕" pitchFamily="50" charset="-127"/>
              </a:rPr>
              <a:t>MyRunnable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객체를 인수로 전달한다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defRPr/>
            </a:pPr>
            <a:endParaRPr kumimoji="1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start()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를 호출하여서 </a:t>
            </a:r>
            <a:r>
              <a:rPr kumimoji="1" lang="ko-KR" altLang="en-US" sz="2000" kern="0" dirty="0" err="1">
                <a:latin typeface="맑은 고딕" pitchFamily="50" charset="-127"/>
                <a:ea typeface="맑은 고딕" pitchFamily="50" charset="-127"/>
              </a:rPr>
              <a:t>스레드를</a:t>
            </a:r>
            <a:r>
              <a:rPr kumimoji="1" lang="ko-KR" altLang="en-US" sz="2000" kern="0" dirty="0">
                <a:latin typeface="맑은 고딕" pitchFamily="50" charset="-127"/>
                <a:ea typeface="맑은 고딕" pitchFamily="50" charset="-127"/>
              </a:rPr>
              <a:t> 시작한다</a:t>
            </a:r>
            <a:r>
              <a:rPr kumimoji="1" lang="en-US" altLang="ko-KR" sz="2000" kern="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ko-KR" altLang="en-US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2674938"/>
            <a:ext cx="71151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818063"/>
            <a:ext cx="71088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5916613"/>
            <a:ext cx="71262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54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Review:</a:t>
            </a:r>
            <a:r>
              <a:rPr lang="ko-KR" altLang="en-US" sz="3600" dirty="0"/>
              <a:t> 예제</a:t>
            </a:r>
            <a:r>
              <a:rPr lang="en-US" altLang="ko-KR" sz="3600" dirty="0"/>
              <a:t>: sleep()</a:t>
            </a:r>
            <a:endParaRPr lang="ko-KR" altLang="en-US" sz="3600" dirty="0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655763" y="5043488"/>
            <a:ext cx="49069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Pride will have a fall.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Power is dangerous unless you have humility.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Office changes manners.</a:t>
            </a:r>
          </a:p>
          <a:p>
            <a:r>
              <a:rPr lang="en-US" altLang="ko-KR" sz="1400">
                <a:solidFill>
                  <a:schemeClr val="bg1"/>
                </a:solidFill>
              </a:rPr>
              <a:t>Empty vessels make the most sound.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26287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11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Review: Interrupt()</a:t>
            </a:r>
            <a:endParaRPr lang="ko-KR" altLang="en-US" dirty="0"/>
          </a:p>
        </p:txBody>
      </p:sp>
      <p:sp>
        <p:nvSpPr>
          <p:cNvPr id="26627" name="내용 개체 틀 3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903812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인터럽트</a:t>
            </a:r>
            <a:r>
              <a:rPr lang="en-US" altLang="ko-KR" sz="2000" dirty="0"/>
              <a:t>(interrupt)</a:t>
            </a:r>
            <a:r>
              <a:rPr lang="ko-KR" altLang="en-US" sz="2000" dirty="0"/>
              <a:t>는 하나의 </a:t>
            </a:r>
            <a:r>
              <a:rPr lang="ko-KR" altLang="en-US" sz="2000" dirty="0" err="1"/>
              <a:t>스레드가</a:t>
            </a:r>
            <a:r>
              <a:rPr lang="ko-KR" altLang="en-US" sz="2000" dirty="0"/>
              <a:t> 실행하고 있는 작업을 중지하도록 하는 </a:t>
            </a:r>
            <a:r>
              <a:rPr lang="ko-KR" altLang="en-US" sz="2000" dirty="0" err="1"/>
              <a:t>메카니즘이다</a:t>
            </a:r>
            <a:r>
              <a:rPr lang="en-US" altLang="ko-KR" sz="2000" dirty="0"/>
              <a:t>. 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>
              <a:buFont typeface="Symbol" pitchFamily="18" charset="2"/>
              <a:buNone/>
            </a:pPr>
            <a:endParaRPr lang="en-US" altLang="ko-KR" sz="2000" dirty="0"/>
          </a:p>
          <a:p>
            <a:pPr eaLnBrk="1" hangingPunct="1"/>
            <a:r>
              <a:rPr lang="ko-KR" altLang="en-US" sz="2000" dirty="0"/>
              <a:t>그런데 만약 </a:t>
            </a:r>
            <a:r>
              <a:rPr lang="ko-KR" altLang="en-US" sz="2000" dirty="0" err="1"/>
              <a:t>스레드가</a:t>
            </a:r>
            <a:r>
              <a:rPr lang="ko-KR" altLang="en-US" sz="2000" dirty="0"/>
              <a:t> 실행 중에 한번도 </a:t>
            </a:r>
            <a:r>
              <a:rPr lang="en-US" altLang="ko-KR" sz="2000" dirty="0"/>
              <a:t>sleep()</a:t>
            </a:r>
            <a:r>
              <a:rPr lang="ko-KR" altLang="en-US" sz="2000" dirty="0"/>
              <a:t>을 호출하지 않는다면 </a:t>
            </a:r>
            <a:r>
              <a:rPr lang="en-US" altLang="ko-KR" sz="2000" dirty="0" err="1"/>
              <a:t>InterruptedException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받지못한다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26628" name="그룹 8"/>
          <p:cNvGrpSpPr>
            <a:grpSpLocks/>
          </p:cNvGrpSpPr>
          <p:nvPr/>
        </p:nvGrpSpPr>
        <p:grpSpPr bwMode="auto">
          <a:xfrm>
            <a:off x="1214438" y="2036763"/>
            <a:ext cx="7169150" cy="3948112"/>
            <a:chOff x="1272970" y="1811440"/>
            <a:chExt cx="7169161" cy="3948486"/>
          </a:xfrm>
        </p:grpSpPr>
        <p:grpSp>
          <p:nvGrpSpPr>
            <p:cNvPr id="26629" name="그룹 6"/>
            <p:cNvGrpSpPr>
              <a:grpSpLocks/>
            </p:cNvGrpSpPr>
            <p:nvPr/>
          </p:nvGrpSpPr>
          <p:grpSpPr bwMode="auto">
            <a:xfrm>
              <a:off x="1317522" y="1811440"/>
              <a:ext cx="7124609" cy="2071180"/>
              <a:chOff x="1317522" y="1811440"/>
              <a:chExt cx="7124609" cy="2071180"/>
            </a:xfrm>
          </p:grpSpPr>
          <p:pic>
            <p:nvPicPr>
              <p:cNvPr id="26631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7522" y="1811440"/>
                <a:ext cx="7114286" cy="72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3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131" y="2516905"/>
                <a:ext cx="7120000" cy="1365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663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970" y="4811355"/>
              <a:ext cx="7120000" cy="948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404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만들 때 주의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run() </a:t>
            </a:r>
            <a:r>
              <a:rPr lang="ko-KR" altLang="en-US" dirty="0" err="1"/>
              <a:t>메소드가</a:t>
            </a:r>
            <a:r>
              <a:rPr lang="ko-KR" altLang="en-US" dirty="0"/>
              <a:t> 종료하면 </a:t>
            </a:r>
            <a:r>
              <a:rPr lang="ko-KR" altLang="en-US" dirty="0" err="1"/>
              <a:t>스레드는</a:t>
            </a:r>
            <a:r>
              <a:rPr lang="ko-KR" altLang="en-US" dirty="0"/>
              <a:t> 종료한다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스레드가</a:t>
            </a:r>
            <a:r>
              <a:rPr lang="ko-KR" altLang="en-US" dirty="0"/>
              <a:t> 계속 살아있게 하려면 </a:t>
            </a:r>
            <a:r>
              <a:rPr lang="en-US" altLang="ko-KR" dirty="0"/>
              <a:t>run() </a:t>
            </a:r>
            <a:r>
              <a:rPr lang="ko-KR" altLang="en-US" dirty="0" err="1"/>
              <a:t>메소드</a:t>
            </a:r>
            <a:r>
              <a:rPr lang="ko-KR" altLang="en-US" dirty="0"/>
              <a:t> 내 무한루프 작성</a:t>
            </a:r>
            <a:endParaRPr lang="en-US" altLang="ko-KR" dirty="0"/>
          </a:p>
          <a:p>
            <a:r>
              <a:rPr lang="ko-KR" altLang="en-US" dirty="0"/>
              <a:t>한번 종료한 </a:t>
            </a:r>
            <a:r>
              <a:rPr lang="ko-KR" altLang="en-US" dirty="0" err="1"/>
              <a:t>스레드는</a:t>
            </a:r>
            <a:r>
              <a:rPr lang="ko-KR" altLang="en-US" dirty="0"/>
              <a:t> 다시 시작시킬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다시 </a:t>
            </a:r>
            <a:r>
              <a:rPr lang="ko-KR" altLang="en-US" dirty="0" err="1"/>
              <a:t>스레드</a:t>
            </a:r>
            <a:r>
              <a:rPr lang="ko-KR" altLang="en-US" dirty="0"/>
              <a:t> 객체를 생성하고 </a:t>
            </a:r>
            <a:r>
              <a:rPr lang="en-US" altLang="ko-KR" dirty="0"/>
              <a:t>start()</a:t>
            </a:r>
            <a:r>
              <a:rPr lang="ko-KR" altLang="en-US" dirty="0"/>
              <a:t>를 호출해야 함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ko-KR" altLang="en-US" dirty="0" err="1"/>
              <a:t>스레드에서</a:t>
            </a:r>
            <a:r>
              <a:rPr lang="ko-KR" altLang="en-US" dirty="0"/>
              <a:t> 다른 </a:t>
            </a:r>
            <a:r>
              <a:rPr lang="ko-KR" altLang="en-US" dirty="0" err="1"/>
              <a:t>스레드를</a:t>
            </a:r>
            <a:r>
              <a:rPr lang="ko-KR" altLang="en-US" dirty="0"/>
              <a:t> 강제 종료할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뒤에서 다룸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29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7123</TotalTime>
  <Words>1412</Words>
  <Application>Microsoft Office PowerPoint</Application>
  <PresentationFormat>화면 슬라이드 쇼(4:3)</PresentationFormat>
  <Paragraphs>283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Comic Sans MS</vt:lpstr>
      <vt:lpstr>Symbol</vt:lpstr>
      <vt:lpstr>투명도</vt:lpstr>
      <vt:lpstr>(Intermediate) Java Programming  </vt:lpstr>
      <vt:lpstr>JAVA: Thread</vt:lpstr>
      <vt:lpstr>Review : 중간 점검 문제</vt:lpstr>
      <vt:lpstr>Review: 스레드 생성과 실행</vt:lpstr>
      <vt:lpstr>Review: Thread 클래스 </vt:lpstr>
      <vt:lpstr>Review: Runnable 인터페이스를 통한 구현</vt:lpstr>
      <vt:lpstr>Review: 예제: sleep()</vt:lpstr>
      <vt:lpstr>Review: Interrupt()</vt:lpstr>
      <vt:lpstr>스레드 만들 때 주의 사항</vt:lpstr>
      <vt:lpstr>스레드의 상태</vt:lpstr>
      <vt:lpstr>조인</vt:lpstr>
      <vt:lpstr>예제</vt:lpstr>
      <vt:lpstr>예제</vt:lpstr>
      <vt:lpstr>실행결과</vt:lpstr>
      <vt:lpstr>중간 점검</vt:lpstr>
      <vt:lpstr>스레드 동기화(Thread Synchronization)</vt:lpstr>
      <vt:lpstr>두 스레드의 프린터 동시 쓰기로 충돌하는 사례</vt:lpstr>
      <vt:lpstr>공유 집계판에 동시 접근하는 사례</vt:lpstr>
      <vt:lpstr>스레드 동기화 기법</vt:lpstr>
      <vt:lpstr>synchronized 블록 지정</vt:lpstr>
      <vt:lpstr>synchronized 사용 예 : 공유 집계판 사례를 코딩</vt:lpstr>
      <vt:lpstr>SharedBoard의 add()를 스레드1이 실행하고 있는 동안, 스레드2가 호출하면 스레드2는 대기</vt:lpstr>
      <vt:lpstr>공유집계판 사례에서 synchronized 사용하지 않아 충돌로 인해 데이터에 오류가 발생한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161</cp:revision>
  <dcterms:created xsi:type="dcterms:W3CDTF">2015-09-01T01:16:03Z</dcterms:created>
  <dcterms:modified xsi:type="dcterms:W3CDTF">2020-11-17T05:18:48Z</dcterms:modified>
</cp:coreProperties>
</file>