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1103" r:id="rId2"/>
    <p:sldId id="1144" r:id="rId3"/>
    <p:sldId id="283" r:id="rId4"/>
    <p:sldId id="301" r:id="rId5"/>
    <p:sldId id="286" r:id="rId6"/>
    <p:sldId id="1145" r:id="rId7"/>
    <p:sldId id="298" r:id="rId8"/>
    <p:sldId id="290" r:id="rId9"/>
    <p:sldId id="1143" r:id="rId10"/>
    <p:sldId id="291" r:id="rId11"/>
    <p:sldId id="292" r:id="rId12"/>
    <p:sldId id="293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3" autoAdjust="0"/>
    <p:restoredTop sz="94634" autoAdjust="0"/>
  </p:normalViewPr>
  <p:slideViewPr>
    <p:cSldViewPr>
      <p:cViewPr varScale="1">
        <p:scale>
          <a:sx n="101" d="100"/>
          <a:sy n="101" d="100"/>
        </p:scale>
        <p:origin x="84" y="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11190-B4FA-4C08-8468-21211CDAA88E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2B08B-167A-4E85-804B-FA0666C68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2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E8BBA85-6DD4-4B97-838A-C215DC3BDDC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/>
              <a:t>(Intermediate)</a:t>
            </a:r>
            <a:br>
              <a:rPr lang="en-US" altLang="ko-KR" sz="3600" dirty="0"/>
            </a:br>
            <a:r>
              <a:rPr lang="en-US" altLang="ko-KR" dirty="0"/>
              <a:t>Java Programming 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4077072"/>
            <a:ext cx="7846640" cy="1180728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Multithreading: Wait and Notify</a:t>
            </a:r>
          </a:p>
          <a:p>
            <a:pPr algn="ctr"/>
            <a:r>
              <a:rPr lang="en-US" altLang="ko-KR" dirty="0"/>
              <a:t>Chapter 13</a:t>
            </a:r>
          </a:p>
        </p:txBody>
      </p:sp>
    </p:spTree>
    <p:extLst>
      <p:ext uri="{BB962C8B-B14F-4D97-AF65-F5344CB8AC3E}">
        <p14:creationId xmlns:p14="http://schemas.microsoft.com/office/powerpoint/2010/main" val="3890396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5724128" y="5954601"/>
            <a:ext cx="2884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잠자는 </a:t>
            </a:r>
            <a:r>
              <a:rPr lang="en-US" altLang="ko-KR" sz="1200" dirty="0"/>
              <a:t>4</a:t>
            </a:r>
            <a:r>
              <a:rPr lang="ko-KR" altLang="en-US" sz="1200" dirty="0"/>
              <a:t>개의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중 하나만 깨운다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선택받지</a:t>
            </a:r>
            <a:r>
              <a:rPr lang="ko-KR" altLang="en-US" sz="1200" dirty="0"/>
              <a:t> 못한 </a:t>
            </a:r>
            <a:r>
              <a:rPr lang="en-US" altLang="ko-KR" sz="1200" dirty="0"/>
              <a:t>3 </a:t>
            </a:r>
            <a:r>
              <a:rPr lang="ko-KR" altLang="en-US" sz="1200" dirty="0"/>
              <a:t>개의 </a:t>
            </a:r>
            <a:r>
              <a:rPr lang="ko-KR" altLang="en-US" sz="1200" dirty="0" err="1"/>
              <a:t>스레드는</a:t>
            </a:r>
            <a:endParaRPr lang="en-US" altLang="ko-KR" sz="1200" dirty="0"/>
          </a:p>
          <a:p>
            <a:r>
              <a:rPr lang="ko-KR" altLang="en-US" sz="1200" dirty="0"/>
              <a:t> 계속 잠을 잔다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59146" y="4725144"/>
            <a:ext cx="3655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4 </a:t>
            </a:r>
            <a:r>
              <a:rPr lang="ko-KR" altLang="en-US" sz="1200" dirty="0">
                <a:solidFill>
                  <a:srgbClr val="0070C0"/>
                </a:solidFill>
              </a:rPr>
              <a:t>개의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스레드가</a:t>
            </a:r>
            <a:r>
              <a:rPr lang="ko-KR" altLang="en-US" sz="1200" dirty="0">
                <a:solidFill>
                  <a:srgbClr val="0070C0"/>
                </a:solidFill>
              </a:rPr>
              <a:t> 모두 </a:t>
            </a:r>
            <a:r>
              <a:rPr lang="en-US" altLang="ko-KR" sz="1200" dirty="0" err="1">
                <a:solidFill>
                  <a:srgbClr val="0070C0"/>
                </a:solidFill>
              </a:rPr>
              <a:t>ObjectS.wait</a:t>
            </a:r>
            <a:r>
              <a:rPr lang="en-US" altLang="ko-KR" sz="1200" dirty="0">
                <a:solidFill>
                  <a:srgbClr val="0070C0"/>
                </a:solidFill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</a:rPr>
              <a:t>를 호출하여 대기하고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en-US" altLang="ko-KR" sz="1200" dirty="0" err="1">
                <a:solidFill>
                  <a:srgbClr val="0070C0"/>
                </a:solidFill>
              </a:rPr>
              <a:t>ThreadA</a:t>
            </a:r>
            <a:r>
              <a:rPr lang="ko-KR" altLang="en-US" sz="1200" dirty="0">
                <a:solidFill>
                  <a:srgbClr val="0070C0"/>
                </a:solidFill>
              </a:rPr>
              <a:t>는 </a:t>
            </a:r>
            <a:r>
              <a:rPr lang="en-US" altLang="ko-KR" sz="1200" dirty="0" err="1">
                <a:solidFill>
                  <a:srgbClr val="0070C0"/>
                </a:solidFill>
              </a:rPr>
              <a:t>ObjectS.notifyAll</a:t>
            </a:r>
            <a:r>
              <a:rPr lang="en-US" altLang="ko-KR" sz="1200" dirty="0">
                <a:solidFill>
                  <a:srgbClr val="0070C0"/>
                </a:solidFill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</a:rPr>
              <a:t>를 호출하여 대기중인 </a:t>
            </a:r>
            <a:r>
              <a:rPr lang="en-US" altLang="ko-KR" sz="1200" dirty="0">
                <a:solidFill>
                  <a:srgbClr val="0070C0"/>
                </a:solidFill>
              </a:rPr>
              <a:t>4</a:t>
            </a:r>
            <a:r>
              <a:rPr lang="ko-KR" altLang="en-US" sz="1200" dirty="0">
                <a:solidFill>
                  <a:srgbClr val="0070C0"/>
                </a:solidFill>
              </a:rPr>
              <a:t>개의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스레드를</a:t>
            </a:r>
            <a:r>
              <a:rPr lang="ko-KR" altLang="en-US" sz="1200" dirty="0">
                <a:solidFill>
                  <a:srgbClr val="0070C0"/>
                </a:solidFill>
              </a:rPr>
              <a:t> 모두 깨우는 경우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5285" y="2486190"/>
            <a:ext cx="385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4 </a:t>
            </a:r>
            <a:r>
              <a:rPr lang="ko-KR" altLang="en-US" sz="1200" dirty="0">
                <a:solidFill>
                  <a:srgbClr val="0070C0"/>
                </a:solidFill>
              </a:rPr>
              <a:t>개의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스레드가</a:t>
            </a:r>
            <a:r>
              <a:rPr lang="ko-KR" altLang="en-US" sz="1200" dirty="0">
                <a:solidFill>
                  <a:srgbClr val="0070C0"/>
                </a:solidFill>
              </a:rPr>
              <a:t> 모두 </a:t>
            </a:r>
            <a:r>
              <a:rPr lang="en-US" altLang="ko-KR" sz="1200" dirty="0" err="1">
                <a:solidFill>
                  <a:srgbClr val="0070C0"/>
                </a:solidFill>
              </a:rPr>
              <a:t>ObjectS.wait</a:t>
            </a:r>
            <a:r>
              <a:rPr lang="en-US" altLang="ko-KR" sz="1200" dirty="0">
                <a:solidFill>
                  <a:srgbClr val="0070C0"/>
                </a:solidFill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</a:rPr>
              <a:t>를 호출하여 대기하고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en-US" altLang="ko-KR" sz="1200" dirty="0" err="1">
                <a:solidFill>
                  <a:srgbClr val="0070C0"/>
                </a:solidFill>
              </a:rPr>
              <a:t>ThreadA</a:t>
            </a:r>
            <a:r>
              <a:rPr lang="ko-KR" altLang="en-US" sz="1200" dirty="0">
                <a:solidFill>
                  <a:srgbClr val="0070C0"/>
                </a:solidFill>
              </a:rPr>
              <a:t>는 </a:t>
            </a:r>
            <a:r>
              <a:rPr lang="en-US" altLang="ko-KR" sz="1200" dirty="0" err="1">
                <a:solidFill>
                  <a:srgbClr val="0070C0"/>
                </a:solidFill>
              </a:rPr>
              <a:t>ObjectS.notify</a:t>
            </a:r>
            <a:r>
              <a:rPr lang="en-US" altLang="ko-KR" sz="1200" dirty="0">
                <a:solidFill>
                  <a:srgbClr val="0070C0"/>
                </a:solidFill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</a:rPr>
              <a:t>를 호출하여 대기 중인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</a:t>
            </a:r>
            <a:r>
              <a:rPr lang="ko-KR" altLang="en-US" sz="1200" dirty="0">
                <a:solidFill>
                  <a:srgbClr val="0070C0"/>
                </a:solidFill>
              </a:rPr>
              <a:t> 중 하나만 깨우는 경우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52355" y="465625"/>
            <a:ext cx="3705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Thread A</a:t>
            </a:r>
            <a:r>
              <a:rPr lang="ko-KR" altLang="en-US" sz="1200" dirty="0">
                <a:solidFill>
                  <a:srgbClr val="0070C0"/>
                </a:solidFill>
              </a:rPr>
              <a:t>가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ObjectS.wait</a:t>
            </a:r>
            <a:r>
              <a:rPr lang="en-US" altLang="ko-KR" sz="1200" dirty="0">
                <a:solidFill>
                  <a:srgbClr val="0070C0"/>
                </a:solidFill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</a:rPr>
              <a:t>를 호출하여 무한 대기하고</a:t>
            </a:r>
            <a:r>
              <a:rPr lang="en-US" altLang="ko-KR" sz="1200" dirty="0">
                <a:solidFill>
                  <a:srgbClr val="0070C0"/>
                </a:solidFill>
              </a:rPr>
              <a:t>, Thread B</a:t>
            </a:r>
            <a:r>
              <a:rPr lang="ko-KR" altLang="en-US" sz="1200" dirty="0">
                <a:solidFill>
                  <a:srgbClr val="0070C0"/>
                </a:solidFill>
              </a:rPr>
              <a:t>가 </a:t>
            </a:r>
            <a:r>
              <a:rPr lang="en-US" altLang="ko-KR" sz="1200" dirty="0" err="1">
                <a:solidFill>
                  <a:srgbClr val="0070C0"/>
                </a:solidFill>
              </a:rPr>
              <a:t>ObjectS.notify</a:t>
            </a:r>
            <a:r>
              <a:rPr lang="en-US" altLang="ko-KR" sz="1200" dirty="0">
                <a:solidFill>
                  <a:srgbClr val="0070C0"/>
                </a:solidFill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</a:rPr>
              <a:t>를 호출하여 </a:t>
            </a:r>
            <a:r>
              <a:rPr lang="en-US" altLang="ko-KR" sz="1200" dirty="0" err="1">
                <a:solidFill>
                  <a:srgbClr val="0070C0"/>
                </a:solidFill>
              </a:rPr>
              <a:t>ObjectS</a:t>
            </a:r>
            <a:r>
              <a:rPr lang="ko-KR" altLang="en-US" sz="1200" dirty="0">
                <a:solidFill>
                  <a:srgbClr val="0070C0"/>
                </a:solidFill>
              </a:rPr>
              <a:t>에 대기하고 있는 </a:t>
            </a:r>
            <a:r>
              <a:rPr lang="en-US" altLang="ko-KR" sz="1200" dirty="0">
                <a:solidFill>
                  <a:srgbClr val="0070C0"/>
                </a:solidFill>
              </a:rPr>
              <a:t>Thread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ko-KR" altLang="en-US" sz="1200" dirty="0">
                <a:solidFill>
                  <a:srgbClr val="0070C0"/>
                </a:solidFill>
              </a:rPr>
              <a:t>를 깨운다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247" y="188640"/>
            <a:ext cx="4572000" cy="150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419" y="1606448"/>
            <a:ext cx="4811656" cy="268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247" y="4210805"/>
            <a:ext cx="4761772" cy="262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45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29858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13-6 : wait(), notify()</a:t>
            </a:r>
            <a:r>
              <a:rPr lang="ko-KR" altLang="en-US" dirty="0"/>
              <a:t>를 </a:t>
            </a:r>
            <a:br>
              <a:rPr lang="en-US" altLang="ko-KR" dirty="0"/>
            </a:br>
            <a:r>
              <a:rPr lang="ko-KR" altLang="en-US" dirty="0"/>
              <a:t>이용한 바 채우기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56176" y="1124744"/>
            <a:ext cx="2808312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/>
              <a:t>public class </a:t>
            </a:r>
            <a:r>
              <a:rPr lang="en-US" altLang="ko-KR" sz="1000" b="1" dirty="0" err="1"/>
              <a:t>TabAndThreadEx</a:t>
            </a:r>
            <a:r>
              <a:rPr lang="en-US" altLang="ko-KR" sz="1000" b="1" dirty="0"/>
              <a:t>  extends </a:t>
            </a:r>
            <a:r>
              <a:rPr lang="en-US" altLang="ko-KR" sz="1000" b="1" dirty="0" err="1"/>
              <a:t>JFrame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 bar = new 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(100); </a:t>
            </a:r>
            <a:r>
              <a:rPr lang="ko-KR" altLang="en-US" sz="1000" dirty="0"/>
              <a:t>	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TabAndThreadEx</a:t>
            </a:r>
            <a:r>
              <a:rPr lang="en-US" altLang="ko-KR" sz="1000" dirty="0"/>
              <a:t>(String title) {</a:t>
            </a:r>
          </a:p>
          <a:p>
            <a:pPr defTabSz="180000"/>
            <a:r>
              <a:rPr lang="en-US" altLang="ko-KR" sz="1000" dirty="0"/>
              <a:t>		super(title);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this.setDefaultCloseOperation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			(</a:t>
            </a:r>
            <a:r>
              <a:rPr lang="en-US" altLang="ko-KR" sz="1000" dirty="0" err="1"/>
              <a:t>JFrame.EXIT_ON_CLOSE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Container c = </a:t>
            </a:r>
            <a:r>
              <a:rPr lang="en-US" altLang="ko-KR" sz="1000" dirty="0" err="1"/>
              <a:t>getContentPane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c.setLayout</a:t>
            </a:r>
            <a:r>
              <a:rPr lang="en-US" altLang="ko-KR" sz="1000" dirty="0"/>
              <a:t>(null);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bar.setBackground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Color.ORANGE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bar.setOpaque</a:t>
            </a:r>
            <a:r>
              <a:rPr lang="en-US" altLang="ko-KR" sz="1000" dirty="0"/>
              <a:t>(true);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bar.setLocation</a:t>
            </a:r>
            <a:r>
              <a:rPr lang="en-US" altLang="ko-KR" sz="1000" dirty="0"/>
              <a:t>(20,  50);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bar.setSize</a:t>
            </a:r>
            <a:r>
              <a:rPr lang="en-US" altLang="ko-KR" sz="1000" dirty="0"/>
              <a:t>(300, 20);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 err="1"/>
              <a:t>c.add</a:t>
            </a:r>
            <a:r>
              <a:rPr lang="en-US" altLang="ko-KR" sz="1000" dirty="0"/>
              <a:t>(bar);</a:t>
            </a:r>
          </a:p>
          <a:p>
            <a:pPr defTabSz="180000"/>
            <a:r>
              <a:rPr lang="en-US" altLang="ko-KR" sz="1000" dirty="0"/>
              <a:t>		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b="1" dirty="0" err="1"/>
              <a:t>c.addKeyListener</a:t>
            </a:r>
            <a:r>
              <a:rPr lang="en-US" altLang="ko-KR" sz="1000" b="1" dirty="0"/>
              <a:t>(new </a:t>
            </a:r>
            <a:r>
              <a:rPr lang="en-US" altLang="ko-KR" sz="1000" b="1" dirty="0" err="1"/>
              <a:t>KeyAdapter</a:t>
            </a:r>
            <a:r>
              <a:rPr lang="en-US" altLang="ko-KR" sz="1000" b="1" dirty="0"/>
              <a:t>()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		public void </a:t>
            </a:r>
            <a:r>
              <a:rPr lang="en-US" altLang="ko-KR" sz="1000" dirty="0" err="1"/>
              <a:t>keyPressed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KeyEvent</a:t>
            </a:r>
            <a:r>
              <a:rPr lang="en-US" altLang="ko-KR" sz="1000" dirty="0"/>
              <a:t> e) </a:t>
            </a:r>
          </a:p>
          <a:p>
            <a:pPr defTabSz="180000"/>
            <a:r>
              <a:rPr lang="en-US" altLang="ko-KR" sz="1000" dirty="0"/>
              <a:t>			{</a:t>
            </a:r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b="1" dirty="0" err="1"/>
              <a:t>bar.fill</a:t>
            </a:r>
            <a:r>
              <a:rPr lang="en-US" altLang="ko-KR" sz="1000" b="1" dirty="0"/>
              <a:t>(); </a:t>
            </a:r>
          </a:p>
          <a:p>
            <a:pPr defTabSz="180000"/>
            <a:r>
              <a:rPr lang="en-US" altLang="ko-KR" sz="1000" dirty="0"/>
              <a:t>			}</a:t>
            </a:r>
          </a:p>
          <a:p>
            <a:pPr defTabSz="180000"/>
            <a:r>
              <a:rPr lang="en-US" altLang="ko-KR" sz="1000" dirty="0"/>
              <a:t>		});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setSize</a:t>
            </a:r>
            <a:r>
              <a:rPr lang="en-US" altLang="ko-KR" sz="1000" dirty="0"/>
              <a:t>(350,200);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setVisible</a:t>
            </a:r>
            <a:r>
              <a:rPr lang="en-US" altLang="ko-KR" sz="1000" dirty="0"/>
              <a:t>(true);</a:t>
            </a:r>
          </a:p>
          <a:p>
            <a:pPr defTabSz="180000"/>
            <a:r>
              <a:rPr lang="en-US" altLang="ko-KR" sz="1000" dirty="0"/>
              <a:t>		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c.requestFocus</a:t>
            </a:r>
            <a:r>
              <a:rPr lang="en-US" altLang="ko-KR" sz="1000" dirty="0"/>
              <a:t>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 err="1"/>
              <a:t>ConsumerThread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 = new 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ConsumerThread</a:t>
            </a:r>
            <a:r>
              <a:rPr lang="en-US" altLang="ko-KR" sz="1000" dirty="0"/>
              <a:t>(bar);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 err="1"/>
              <a:t>th.start</a:t>
            </a:r>
            <a:r>
              <a:rPr lang="en-US" altLang="ko-KR" sz="1000" dirty="0"/>
              <a:t>(); // </a:t>
            </a:r>
            <a:r>
              <a:rPr lang="ko-KR" altLang="en-US" sz="1000" dirty="0" err="1"/>
              <a:t>스레드</a:t>
            </a:r>
            <a:r>
              <a:rPr lang="ko-KR" altLang="en-US" sz="1000" dirty="0"/>
              <a:t> 시작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public 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new </a:t>
            </a:r>
            <a:r>
              <a:rPr lang="en-US" altLang="ko-KR" sz="1000" dirty="0" err="1"/>
              <a:t>TabAndThreadEx</a:t>
            </a:r>
            <a:r>
              <a:rPr lang="en-US" altLang="ko-KR" sz="1000" dirty="0"/>
              <a:t>(</a:t>
            </a:r>
          </a:p>
          <a:p>
            <a:pPr defTabSz="180000"/>
            <a:r>
              <a:rPr lang="en-US" altLang="ko-KR" sz="1000" dirty="0"/>
              <a:t>			"</a:t>
            </a:r>
            <a:r>
              <a:rPr lang="ko-KR" altLang="en-US" sz="1000" dirty="0" err="1"/>
              <a:t>아무키나</a:t>
            </a:r>
            <a:r>
              <a:rPr lang="ko-KR" altLang="en-US" sz="1000" dirty="0"/>
              <a:t> 빨리 눌러 바 채우기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0" y="1346285"/>
            <a:ext cx="314324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javax.swing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java.awt.event</a:t>
            </a:r>
            <a:r>
              <a:rPr lang="en-US" altLang="ko-KR" sz="1000" dirty="0"/>
              <a:t>.*;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MyLabel</a:t>
            </a:r>
            <a:r>
              <a:rPr lang="en-US" altLang="ko-KR" sz="1000" b="1" dirty="0"/>
              <a:t> extends </a:t>
            </a:r>
            <a:r>
              <a:rPr lang="en-US" altLang="ko-KR" sz="1000" b="1" dirty="0" err="1"/>
              <a:t>JLabel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 = 0; // </a:t>
            </a:r>
            <a:r>
              <a:rPr lang="ko-KR" altLang="en-US" sz="1000" dirty="0"/>
              <a:t>바의 크기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) { 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this.maxBarSize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public void </a:t>
            </a:r>
            <a:r>
              <a:rPr lang="en-US" altLang="ko-KR" sz="1000" dirty="0" err="1"/>
              <a:t>paintComponent</a:t>
            </a:r>
            <a:r>
              <a:rPr lang="en-US" altLang="ko-KR" sz="1000" dirty="0"/>
              <a:t>(Graphics g)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super.paintComponent</a:t>
            </a:r>
            <a:r>
              <a:rPr lang="en-US" altLang="ko-KR" sz="1000" dirty="0"/>
              <a:t>(g);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g.setColor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Color.MAGENTA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width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)(((double)(</a:t>
            </a:r>
            <a:r>
              <a:rPr lang="en-US" altLang="ko-KR" sz="1000" dirty="0" err="1"/>
              <a:t>this.getWidth</a:t>
            </a:r>
            <a:r>
              <a:rPr lang="en-US" altLang="ko-KR" sz="1000" dirty="0"/>
              <a:t>()))</a:t>
            </a:r>
          </a:p>
          <a:p>
            <a:pPr defTabSz="180000"/>
            <a:r>
              <a:rPr lang="en-US" altLang="ko-KR" sz="1000" dirty="0"/>
              <a:t>				/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*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if(width==0) return; 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g.fillRect</a:t>
            </a:r>
            <a:r>
              <a:rPr lang="en-US" altLang="ko-KR" sz="1000" dirty="0"/>
              <a:t>(0, 0, width, </a:t>
            </a:r>
            <a:r>
              <a:rPr lang="en-US" altLang="ko-KR" sz="1000" dirty="0" err="1"/>
              <a:t>this.getHeight</a:t>
            </a:r>
            <a:r>
              <a:rPr lang="en-US" altLang="ko-KR" sz="1000" dirty="0"/>
              <a:t>());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synchronized void fill()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	if(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 ==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	try {</a:t>
            </a:r>
          </a:p>
          <a:p>
            <a:pPr defTabSz="180000"/>
            <a:r>
              <a:rPr lang="en-US" altLang="ko-KR" sz="1000" dirty="0"/>
              <a:t>				wait();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} catch 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e) { return; 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++;</a:t>
            </a:r>
          </a:p>
          <a:p>
            <a:pPr defTabSz="180000"/>
            <a:r>
              <a:rPr lang="en-US" altLang="ko-KR" sz="1000" dirty="0"/>
              <a:t>		repaint(); // </a:t>
            </a:r>
            <a:r>
              <a:rPr lang="ko-KR" altLang="en-US" sz="1000" dirty="0"/>
              <a:t>바 다시 그리기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/>
              <a:t>notify();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14678" y="1353177"/>
            <a:ext cx="2797482" cy="45550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synchronized void consume()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	if(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 == 0) {</a:t>
            </a:r>
          </a:p>
          <a:p>
            <a:pPr defTabSz="180000"/>
            <a:r>
              <a:rPr lang="en-US" altLang="ko-KR" sz="1000" dirty="0"/>
              <a:t>			try {</a:t>
            </a:r>
          </a:p>
          <a:p>
            <a:pPr defTabSz="180000"/>
            <a:r>
              <a:rPr lang="en-US" altLang="ko-KR" sz="1000" dirty="0"/>
              <a:t>				wait(); 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} catch 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e)</a:t>
            </a:r>
          </a:p>
          <a:p>
            <a:pPr defTabSz="180000"/>
            <a:r>
              <a:rPr lang="en-US" altLang="ko-KR" sz="1000" dirty="0"/>
              <a:t>				 { return; 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--;</a:t>
            </a:r>
          </a:p>
          <a:p>
            <a:pPr defTabSz="180000"/>
            <a:r>
              <a:rPr lang="en-US" altLang="ko-KR" sz="1000" dirty="0"/>
              <a:t>		repaint(); // </a:t>
            </a:r>
            <a:r>
              <a:rPr lang="ko-KR" altLang="en-US" sz="1000" dirty="0"/>
              <a:t>바 다시 그리기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/>
              <a:t>notify(); 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	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ConsumerThread</a:t>
            </a:r>
            <a:r>
              <a:rPr lang="en-US" altLang="ko-KR" sz="1000" b="1" dirty="0"/>
              <a:t> extends Thread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 bar;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ConsumerThread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 bar)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this.bar</a:t>
            </a:r>
            <a:r>
              <a:rPr lang="en-US" altLang="ko-KR" sz="1000" dirty="0"/>
              <a:t> = bar;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public void run() {</a:t>
            </a:r>
          </a:p>
          <a:p>
            <a:pPr defTabSz="180000"/>
            <a:r>
              <a:rPr lang="en-US" altLang="ko-KR" sz="1000" dirty="0"/>
              <a:t>		while(true) {</a:t>
            </a:r>
          </a:p>
          <a:p>
            <a:pPr defTabSz="180000"/>
            <a:r>
              <a:rPr lang="en-US" altLang="ko-KR" sz="1000" dirty="0"/>
              <a:t>			try {</a:t>
            </a:r>
          </a:p>
          <a:p>
            <a:pPr defTabSz="180000"/>
            <a:r>
              <a:rPr lang="en-US" altLang="ko-KR" sz="1000" dirty="0"/>
              <a:t>				sleep(200);</a:t>
            </a:r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b="1" dirty="0" err="1"/>
              <a:t>bar.consume</a:t>
            </a:r>
            <a:r>
              <a:rPr lang="en-US" altLang="ko-KR" sz="1000" b="1" dirty="0"/>
              <a:t>(); </a:t>
            </a:r>
          </a:p>
          <a:p>
            <a:pPr defTabSz="180000"/>
            <a:r>
              <a:rPr lang="en-US" altLang="ko-KR" sz="1000" dirty="0"/>
              <a:t>			} catch 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e)</a:t>
            </a:r>
          </a:p>
          <a:p>
            <a:pPr defTabSz="180000"/>
            <a:r>
              <a:rPr lang="en-US" altLang="ko-KR" sz="1000" dirty="0"/>
              <a:t>			 { return; 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73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88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879988" y="3586767"/>
            <a:ext cx="25891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키를 반복하여 빨리 누른 화면</a:t>
            </a:r>
            <a:endParaRPr kumimoji="1" 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23728" y="3613666"/>
            <a:ext cx="1027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ko-KR" sz="1400" dirty="0">
                <a:solidFill>
                  <a:srgbClr val="000000"/>
                </a:solidFill>
                <a:latin typeface="+mn-ea"/>
                <a:cs typeface="굴림" pitchFamily="50" charset="-127"/>
              </a:rPr>
              <a:t>초기 화면 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22078"/>
            <a:ext cx="3176662" cy="18255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22078"/>
            <a:ext cx="3176662" cy="18255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9186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458200" cy="1927225"/>
          </a:xfrm>
        </p:spPr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Review: </a:t>
            </a:r>
            <a:r>
              <a:rPr lang="en-US" altLang="ko-KR" sz="3600" b="1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SYnchronization</a:t>
            </a:r>
            <a:endParaRPr lang="ko-KR" altLang="en-US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147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Review: Thread Synchronization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멀티스레드</a:t>
            </a:r>
            <a:r>
              <a:rPr lang="ko-KR" altLang="en-US" dirty="0"/>
              <a:t> 프로그램 작성시 주의점</a:t>
            </a:r>
            <a:endParaRPr lang="en-US" altLang="ko-KR" dirty="0"/>
          </a:p>
          <a:p>
            <a:pPr lvl="1"/>
            <a:r>
              <a:rPr lang="ko-KR" altLang="en-US" dirty="0"/>
              <a:t>다수의 </a:t>
            </a:r>
            <a:r>
              <a:rPr lang="ko-KR" altLang="en-US" dirty="0" err="1"/>
              <a:t>스레드가</a:t>
            </a:r>
            <a:r>
              <a:rPr lang="ko-KR" altLang="en-US" dirty="0"/>
              <a:t> 공유 데이터에 동시에 접근하는 경우</a:t>
            </a:r>
            <a:endParaRPr lang="en-US" altLang="ko-KR" dirty="0"/>
          </a:p>
          <a:p>
            <a:pPr lvl="2"/>
            <a:r>
              <a:rPr lang="ko-KR" altLang="en-US" dirty="0"/>
              <a:t>공유 데이터의 값에 예상치 못한 결과 발생 가능</a:t>
            </a:r>
            <a:endParaRPr lang="en-US" altLang="ko-KR" dirty="0"/>
          </a:p>
          <a:p>
            <a:r>
              <a:rPr lang="ko-KR" altLang="en-US" dirty="0" err="1"/>
              <a:t>스레드</a:t>
            </a:r>
            <a:r>
              <a:rPr lang="ko-KR" altLang="en-US" dirty="0"/>
              <a:t> 동기화</a:t>
            </a:r>
            <a:endParaRPr lang="en-US" altLang="ko-KR" dirty="0"/>
          </a:p>
          <a:p>
            <a:pPr lvl="1"/>
            <a:r>
              <a:rPr lang="ko-KR" altLang="en-US" dirty="0" err="1"/>
              <a:t>멀티스레드의</a:t>
            </a:r>
            <a:r>
              <a:rPr lang="ko-KR" altLang="en-US" dirty="0"/>
              <a:t> 공유 데이터의 동시 접근 문제 해결책</a:t>
            </a:r>
            <a:endParaRPr lang="en-US" altLang="ko-KR" dirty="0"/>
          </a:p>
          <a:p>
            <a:pPr lvl="2"/>
            <a:r>
              <a:rPr lang="ko-KR" altLang="en-US" dirty="0"/>
              <a:t>공유 데이터를 접근하는 모든 </a:t>
            </a:r>
            <a:r>
              <a:rPr lang="ko-KR" altLang="en-US" dirty="0" err="1"/>
              <a:t>스레드의</a:t>
            </a:r>
            <a:r>
              <a:rPr lang="ko-KR" altLang="en-US" dirty="0"/>
              <a:t> 한 줄 세우기</a:t>
            </a:r>
            <a:endParaRPr lang="en-US" altLang="ko-KR" dirty="0"/>
          </a:p>
          <a:p>
            <a:pPr lvl="2"/>
            <a:r>
              <a:rPr lang="ko-KR" altLang="en-US" dirty="0"/>
              <a:t>한 </a:t>
            </a:r>
            <a:r>
              <a:rPr lang="ko-KR" altLang="en-US" dirty="0" err="1"/>
              <a:t>스레드가</a:t>
            </a:r>
            <a:r>
              <a:rPr lang="ko-KR" altLang="en-US" dirty="0"/>
              <a:t> 공유 데이터에 대한 작업을 끝낼 때까지 다른 </a:t>
            </a:r>
            <a:r>
              <a:rPr lang="ko-KR" altLang="en-US" dirty="0" err="1"/>
              <a:t>스레드가</a:t>
            </a:r>
            <a:r>
              <a:rPr lang="ko-KR" altLang="en-US" dirty="0"/>
              <a:t> 대기 하도록 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1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Review: </a:t>
            </a:r>
            <a:r>
              <a:rPr lang="ko-KR" altLang="en-US" dirty="0"/>
              <a:t>스레드 동기화 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스레드</a:t>
            </a:r>
            <a:r>
              <a:rPr lang="ko-KR" altLang="en-US" dirty="0"/>
              <a:t> 동기화</a:t>
            </a:r>
            <a:endParaRPr lang="en-US" altLang="ko-KR" dirty="0"/>
          </a:p>
          <a:p>
            <a:pPr lvl="1"/>
            <a:r>
              <a:rPr lang="ko-KR" altLang="en-US" dirty="0"/>
              <a:t>공유 데이터에 동시에</a:t>
            </a:r>
            <a:r>
              <a:rPr lang="en-US" altLang="ko-KR" dirty="0"/>
              <a:t> </a:t>
            </a:r>
            <a:r>
              <a:rPr lang="ko-KR" altLang="en-US" dirty="0"/>
              <a:t>접근하는 다수의 </a:t>
            </a:r>
            <a:r>
              <a:rPr lang="ko-KR" altLang="en-US" dirty="0" err="1"/>
              <a:t>스레드가</a:t>
            </a:r>
            <a:r>
              <a:rPr lang="ko-KR" altLang="en-US" dirty="0"/>
              <a:t> 공유 데이터를 배타적으로 접근하기 위해 상호 협력</a:t>
            </a:r>
            <a:r>
              <a:rPr lang="en-US" altLang="ko-KR" dirty="0"/>
              <a:t>(coordination)</a:t>
            </a:r>
            <a:r>
              <a:rPr lang="ko-KR" altLang="en-US" dirty="0"/>
              <a:t>하는 것</a:t>
            </a:r>
            <a:endParaRPr lang="en-US" altLang="ko-KR" dirty="0"/>
          </a:p>
          <a:p>
            <a:pPr lvl="1"/>
            <a:r>
              <a:rPr lang="ko-KR" altLang="en-US" dirty="0"/>
              <a:t>동기화의 핵심</a:t>
            </a:r>
            <a:endParaRPr lang="en-US" altLang="ko-KR" dirty="0"/>
          </a:p>
          <a:p>
            <a:pPr lvl="2"/>
            <a:r>
              <a:rPr lang="ko-KR" altLang="en-US" dirty="0" err="1"/>
              <a:t>스레드의</a:t>
            </a:r>
            <a:r>
              <a:rPr lang="ko-KR" altLang="en-US" dirty="0"/>
              <a:t> 공유 데이터에 대한 배타적 독점 접근 보장</a:t>
            </a:r>
          </a:p>
          <a:p>
            <a:r>
              <a:rPr lang="ko-KR" altLang="en-US" dirty="0"/>
              <a:t>자바에서 </a:t>
            </a:r>
            <a:r>
              <a:rPr lang="ko-KR" altLang="en-US" dirty="0" err="1"/>
              <a:t>스레드</a:t>
            </a:r>
            <a:r>
              <a:rPr lang="ko-KR" altLang="en-US" dirty="0"/>
              <a:t> 동기화를 위한 방법</a:t>
            </a:r>
            <a:endParaRPr lang="en-US" altLang="ko-KR" dirty="0"/>
          </a:p>
          <a:p>
            <a:pPr lvl="1"/>
            <a:r>
              <a:rPr lang="en-US" altLang="ko-KR" dirty="0"/>
              <a:t>synchronized</a:t>
            </a:r>
            <a:r>
              <a:rPr lang="ko-KR" altLang="en-US" dirty="0"/>
              <a:t>로 동기화 블록 지정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wait()-notify() </a:t>
            </a:r>
            <a:r>
              <a:rPr lang="ko-KR" altLang="en-US" b="1" dirty="0" err="1">
                <a:solidFill>
                  <a:srgbClr val="FF0000"/>
                </a:solidFill>
              </a:rPr>
              <a:t>메소드로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스레드</a:t>
            </a:r>
            <a:r>
              <a:rPr lang="ko-KR" altLang="en-US" b="1" dirty="0">
                <a:solidFill>
                  <a:srgbClr val="FF0000"/>
                </a:solidFill>
              </a:rPr>
              <a:t> 실행 순서 제어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82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Review: synchronized </a:t>
            </a:r>
            <a:r>
              <a:rPr lang="ko-KR" altLang="en-US" dirty="0"/>
              <a:t>블록 지정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1560" y="1412776"/>
            <a:ext cx="8153400" cy="275876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synchronized</a:t>
            </a:r>
            <a:r>
              <a:rPr lang="ko-KR" altLang="en-US" dirty="0"/>
              <a:t> 키워드</a:t>
            </a:r>
            <a:endParaRPr lang="en-US" altLang="ko-KR" dirty="0"/>
          </a:p>
          <a:p>
            <a:pPr lvl="1"/>
            <a:r>
              <a:rPr lang="ko-KR" altLang="en-US" dirty="0"/>
              <a:t>한 </a:t>
            </a:r>
            <a:r>
              <a:rPr lang="ko-KR" altLang="en-US" dirty="0" err="1"/>
              <a:t>스레드가</a:t>
            </a:r>
            <a:r>
              <a:rPr lang="ko-KR" altLang="en-US" dirty="0"/>
              <a:t> 독점 실행해야 하는 부분</a:t>
            </a:r>
            <a:r>
              <a:rPr lang="en-US" altLang="ko-KR" dirty="0"/>
              <a:t>(</a:t>
            </a:r>
            <a:r>
              <a:rPr lang="ko-KR" altLang="en-US" dirty="0"/>
              <a:t>동기화 코드</a:t>
            </a:r>
            <a:r>
              <a:rPr lang="en-US" altLang="ko-KR" dirty="0"/>
              <a:t>)</a:t>
            </a:r>
            <a:r>
              <a:rPr lang="ko-KR" altLang="en-US" dirty="0"/>
              <a:t>을 표시하는 키워드</a:t>
            </a:r>
            <a:endParaRPr lang="en-US" altLang="ko-KR" dirty="0"/>
          </a:p>
          <a:p>
            <a:pPr lvl="2"/>
            <a:r>
              <a:rPr lang="ko-KR" altLang="en-US" dirty="0"/>
              <a:t>임계 영역</a:t>
            </a:r>
            <a:r>
              <a:rPr lang="en-US" altLang="ko-KR" dirty="0"/>
              <a:t>(critical section)</a:t>
            </a:r>
            <a:r>
              <a:rPr lang="ko-KR" altLang="en-US" dirty="0"/>
              <a:t> 표기 키워드</a:t>
            </a:r>
            <a:endParaRPr lang="en-US" altLang="ko-KR" dirty="0"/>
          </a:p>
          <a:p>
            <a:pPr lvl="1"/>
            <a:r>
              <a:rPr lang="ko-KR" altLang="en-US" dirty="0" err="1"/>
              <a:t>메소드</a:t>
            </a:r>
            <a:r>
              <a:rPr lang="ko-KR" altLang="en-US" dirty="0"/>
              <a:t> 전체 혹은 코드 블록 </a:t>
            </a:r>
            <a:endParaRPr lang="en-US" altLang="ko-KR" dirty="0"/>
          </a:p>
          <a:p>
            <a:r>
              <a:rPr lang="en-US" altLang="ko-KR" dirty="0"/>
              <a:t>synchronized </a:t>
            </a:r>
            <a:r>
              <a:rPr lang="ko-KR" altLang="en-US" dirty="0"/>
              <a:t>블록에 대한 컴파일러의 처리</a:t>
            </a:r>
            <a:endParaRPr lang="en-US" altLang="ko-KR" dirty="0"/>
          </a:p>
          <a:p>
            <a:pPr lvl="1"/>
            <a:r>
              <a:rPr lang="ko-KR" altLang="en-US" dirty="0"/>
              <a:t>먼저 실행한 </a:t>
            </a:r>
            <a:r>
              <a:rPr lang="ko-KR" altLang="en-US" dirty="0" err="1"/>
              <a:t>스레드가</a:t>
            </a:r>
            <a:r>
              <a:rPr lang="ko-KR" altLang="en-US" dirty="0"/>
              <a:t> 모니터 소유</a:t>
            </a:r>
            <a:endParaRPr lang="en-US" altLang="ko-KR" dirty="0"/>
          </a:p>
          <a:p>
            <a:pPr lvl="2"/>
            <a:r>
              <a:rPr lang="ko-KR" altLang="en-US" dirty="0"/>
              <a:t>모니터란 해당 객체를 독점적으로 사용할 수 있는 권한</a:t>
            </a:r>
            <a:endParaRPr lang="en-US" altLang="ko-KR" dirty="0"/>
          </a:p>
          <a:p>
            <a:pPr lvl="1"/>
            <a:r>
              <a:rPr lang="ko-KR" altLang="en-US" dirty="0"/>
              <a:t>모니터를 소유한 </a:t>
            </a:r>
            <a:r>
              <a:rPr lang="ko-KR" altLang="en-US" dirty="0" err="1"/>
              <a:t>스레드가</a:t>
            </a:r>
            <a:r>
              <a:rPr lang="ko-KR" altLang="en-US" dirty="0"/>
              <a:t> 모니터를 내놓을 때까지 다른 </a:t>
            </a:r>
            <a:r>
              <a:rPr lang="ko-KR" altLang="en-US" dirty="0" err="1"/>
              <a:t>스레드</a:t>
            </a:r>
            <a:r>
              <a:rPr lang="ko-KR" altLang="en-US" dirty="0"/>
              <a:t> 대기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5152623"/>
            <a:ext cx="2088777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synchronized </a:t>
            </a:r>
            <a:r>
              <a:rPr lang="en-US" altLang="ko-KR" sz="1200" dirty="0"/>
              <a:t>void add()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dirty="0" err="1"/>
              <a:t>getCurrentSum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n+=10;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setCurrentSum</a:t>
            </a:r>
            <a:r>
              <a:rPr lang="en-US" altLang="ko-KR" sz="1200" dirty="0"/>
              <a:t>(n);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06019" y="4044628"/>
            <a:ext cx="2270237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dirty="0"/>
              <a:t>void execute() {</a:t>
            </a:r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다른</a:t>
            </a:r>
            <a:r>
              <a:rPr lang="en-US" altLang="ko-KR" sz="1200" dirty="0"/>
              <a:t> </a:t>
            </a:r>
            <a:r>
              <a:rPr lang="ko-KR" altLang="en-US" sz="1200" dirty="0"/>
              <a:t>코드들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// </a:t>
            </a:r>
          </a:p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	synchronized(this) </a:t>
            </a:r>
            <a:r>
              <a:rPr lang="en-US" altLang="ko-KR" sz="1200" dirty="0">
                <a:solidFill>
                  <a:srgbClr val="FF0000"/>
                </a:solidFill>
              </a:rPr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dirty="0" err="1"/>
              <a:t>getCurrentSum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n+=10;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setCurrentSum</a:t>
            </a:r>
            <a:r>
              <a:rPr lang="en-US" altLang="ko-KR" sz="1200" dirty="0"/>
              <a:t>(n);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>
                <a:solidFill>
                  <a:srgbClr val="FF0000"/>
                </a:solidFill>
              </a:rPr>
              <a:t>}</a:t>
            </a:r>
          </a:p>
          <a:p>
            <a:pPr defTabSz="180000"/>
            <a:r>
              <a:rPr lang="en-US" altLang="ko-KR" sz="1200" dirty="0"/>
              <a:t>	// </a:t>
            </a:r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다른 코드들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783338" y="6187716"/>
            <a:ext cx="166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synchronized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3470" y="6187716"/>
            <a:ext cx="1876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synchronized </a:t>
            </a:r>
            <a:r>
              <a:rPr lang="ko-KR" altLang="en-US" sz="1200" dirty="0"/>
              <a:t>코드 블록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458200" cy="1927225"/>
          </a:xfrm>
        </p:spPr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Thread: Wait / NOTIFY</a:t>
            </a:r>
            <a:endParaRPr lang="ko-KR" altLang="en-US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970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producer-consumer </a:t>
            </a:r>
            <a:r>
              <a:rPr lang="ko-KR" altLang="en-US" dirty="0"/>
              <a:t>문제와 동기화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66429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producer-consumer 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1"/>
            <a:r>
              <a:rPr lang="en-US" altLang="ko-KR" dirty="0"/>
              <a:t>producer : </a:t>
            </a:r>
            <a:r>
              <a:rPr lang="ko-KR" altLang="en-US" dirty="0"/>
              <a:t>공유 메모리에 데이터를 공급하는 </a:t>
            </a:r>
            <a:r>
              <a:rPr lang="ko-KR" altLang="en-US" dirty="0" err="1"/>
              <a:t>스레드</a:t>
            </a:r>
            <a:endParaRPr lang="en-US" altLang="ko-KR" dirty="0"/>
          </a:p>
          <a:p>
            <a:pPr lvl="1"/>
            <a:r>
              <a:rPr lang="en-US" altLang="ko-KR" dirty="0"/>
              <a:t>consumer : </a:t>
            </a:r>
            <a:r>
              <a:rPr lang="ko-KR" altLang="en-US" dirty="0"/>
              <a:t>공유 메모리의 데이터를 소비하는 </a:t>
            </a:r>
            <a:r>
              <a:rPr lang="ko-KR" altLang="en-US" dirty="0" err="1"/>
              <a:t>스레드</a:t>
            </a:r>
            <a:endParaRPr lang="en-US" altLang="ko-KR" dirty="0"/>
          </a:p>
          <a:p>
            <a:pPr lvl="1"/>
            <a:r>
              <a:rPr lang="ko-KR" altLang="en-US" dirty="0"/>
              <a:t>문제의 본질</a:t>
            </a:r>
            <a:endParaRPr lang="en-US" altLang="ko-KR" dirty="0"/>
          </a:p>
          <a:p>
            <a:pPr lvl="2"/>
            <a:r>
              <a:rPr lang="en-US" altLang="ko-KR" dirty="0"/>
              <a:t>producer</a:t>
            </a:r>
            <a:r>
              <a:rPr lang="ko-KR" altLang="en-US" dirty="0"/>
              <a:t>와 </a:t>
            </a:r>
            <a:r>
              <a:rPr lang="en-US" altLang="ko-KR" dirty="0"/>
              <a:t>consumer </a:t>
            </a:r>
            <a:r>
              <a:rPr lang="ko-KR" altLang="en-US" dirty="0"/>
              <a:t>가 동시에 공유 데이터를 접근하는 문제</a:t>
            </a:r>
            <a:endParaRPr lang="en-US" altLang="ko-KR" dirty="0"/>
          </a:p>
          <a:p>
            <a:r>
              <a:rPr lang="en-US" altLang="ko-KR" dirty="0"/>
              <a:t>producer-consumer </a:t>
            </a:r>
            <a:r>
              <a:rPr lang="ko-KR" altLang="en-US" dirty="0"/>
              <a:t>문제 사례</a:t>
            </a:r>
            <a:endParaRPr lang="en-US" altLang="ko-KR" dirty="0"/>
          </a:p>
          <a:p>
            <a:pPr lvl="1"/>
            <a:r>
              <a:rPr lang="ko-KR" altLang="en-US" dirty="0"/>
              <a:t>미디어 플레이어</a:t>
            </a:r>
            <a:endParaRPr lang="en-US" altLang="ko-KR" dirty="0"/>
          </a:p>
          <a:p>
            <a:pPr lvl="2"/>
            <a:r>
              <a:rPr lang="en-US" altLang="ko-KR" dirty="0"/>
              <a:t>producer:</a:t>
            </a:r>
            <a:r>
              <a:rPr lang="ko-KR" altLang="en-US" dirty="0" err="1"/>
              <a:t>입력스레드</a:t>
            </a:r>
            <a:r>
              <a:rPr lang="en-US" altLang="ko-KR" dirty="0"/>
              <a:t>, consumer:</a:t>
            </a:r>
            <a:r>
              <a:rPr lang="ko-KR" altLang="en-US" dirty="0" err="1"/>
              <a:t>재생스레드</a:t>
            </a:r>
            <a:r>
              <a:rPr lang="en-US" altLang="ko-KR" dirty="0"/>
              <a:t>, </a:t>
            </a:r>
            <a:r>
              <a:rPr lang="ko-KR" altLang="en-US" dirty="0"/>
              <a:t>공유데이터</a:t>
            </a:r>
            <a:r>
              <a:rPr lang="en-US" altLang="ko-KR" dirty="0"/>
              <a:t>:</a:t>
            </a:r>
            <a:r>
              <a:rPr lang="ko-KR" altLang="en-US" dirty="0"/>
              <a:t>비디오버퍼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77072"/>
            <a:ext cx="7985087" cy="241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23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wait(), notify(), </a:t>
            </a:r>
            <a:r>
              <a:rPr lang="en-US" altLang="ko-KR" dirty="0" err="1"/>
              <a:t>notifyAll</a:t>
            </a:r>
            <a:r>
              <a:rPr lang="en-US" altLang="ko-KR" dirty="0"/>
              <a:t>()</a:t>
            </a:r>
            <a:r>
              <a:rPr lang="ko-KR" altLang="en-US" dirty="0"/>
              <a:t>를 이용한 동기화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동기화 객체</a:t>
            </a:r>
            <a:endParaRPr lang="en-US" altLang="ko-KR" dirty="0"/>
          </a:p>
          <a:p>
            <a:pPr lvl="1"/>
            <a:r>
              <a:rPr lang="ko-KR" altLang="en-US" dirty="0"/>
              <a:t>두 개 이상의 </a:t>
            </a:r>
            <a:r>
              <a:rPr lang="ko-KR" altLang="en-US" dirty="0" err="1"/>
              <a:t>스레드</a:t>
            </a:r>
            <a:r>
              <a:rPr lang="ko-KR" altLang="en-US" dirty="0"/>
              <a:t> 동기화에 사용되는 객체</a:t>
            </a:r>
            <a:endParaRPr lang="en-US" altLang="ko-KR" dirty="0"/>
          </a:p>
          <a:p>
            <a:r>
              <a:rPr lang="ko-KR" altLang="en-US" dirty="0"/>
              <a:t>동기화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en-US" altLang="ko-KR" dirty="0"/>
              <a:t>wait()</a:t>
            </a:r>
          </a:p>
          <a:p>
            <a:pPr lvl="2"/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 err="1"/>
              <a:t>스레드가</a:t>
            </a:r>
            <a:r>
              <a:rPr lang="ko-KR" altLang="en-US" dirty="0"/>
              <a:t> </a:t>
            </a:r>
            <a:r>
              <a:rPr lang="en-US" altLang="ko-KR" dirty="0"/>
              <a:t>notify()</a:t>
            </a:r>
            <a:r>
              <a:rPr lang="ko-KR" altLang="en-US" dirty="0"/>
              <a:t>를 불러줄 때까지 기다린다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notify()</a:t>
            </a:r>
          </a:p>
          <a:p>
            <a:pPr lvl="2"/>
            <a:r>
              <a:rPr lang="en-US" altLang="ko-KR" dirty="0"/>
              <a:t>wait()</a:t>
            </a:r>
            <a:r>
              <a:rPr lang="ko-KR" altLang="en-US" dirty="0"/>
              <a:t>를 호출하여 대기중인 </a:t>
            </a:r>
            <a:r>
              <a:rPr lang="ko-KR" altLang="en-US" dirty="0" err="1"/>
              <a:t>스레드를</a:t>
            </a:r>
            <a:r>
              <a:rPr lang="ko-KR" altLang="en-US" dirty="0"/>
              <a:t> 깨우고 </a:t>
            </a:r>
            <a:r>
              <a:rPr lang="en-US" altLang="ko-KR" dirty="0"/>
              <a:t>RUNNABLE </a:t>
            </a:r>
            <a:r>
              <a:rPr lang="ko-KR" altLang="en-US" dirty="0"/>
              <a:t>상태로 만든다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개 이상의 </a:t>
            </a:r>
            <a:r>
              <a:rPr lang="ko-KR" altLang="en-US" dirty="0" err="1"/>
              <a:t>스레드가</a:t>
            </a:r>
            <a:r>
              <a:rPr lang="ko-KR" altLang="en-US" dirty="0"/>
              <a:t> </a:t>
            </a:r>
            <a:r>
              <a:rPr lang="ko-KR" altLang="en-US" dirty="0" err="1"/>
              <a:t>대기중이라도</a:t>
            </a:r>
            <a:r>
              <a:rPr lang="ko-KR" altLang="en-US" dirty="0"/>
              <a:t> 오직 한 </a:t>
            </a:r>
            <a:r>
              <a:rPr lang="ko-KR" altLang="en-US" dirty="0" err="1"/>
              <a:t>스레드만</a:t>
            </a:r>
            <a:r>
              <a:rPr lang="ko-KR" altLang="en-US" dirty="0"/>
              <a:t> 깨운다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notifyAll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wait()</a:t>
            </a:r>
            <a:r>
              <a:rPr lang="ko-KR" altLang="en-US" dirty="0"/>
              <a:t>를 호출하여 대기중인 모든 </a:t>
            </a:r>
            <a:r>
              <a:rPr lang="ko-KR" altLang="en-US" dirty="0" err="1"/>
              <a:t>스레드를</a:t>
            </a:r>
            <a:r>
              <a:rPr lang="ko-KR" altLang="en-US" dirty="0"/>
              <a:t> 깨우고 모두 </a:t>
            </a:r>
            <a:r>
              <a:rPr lang="en-US" altLang="ko-KR" dirty="0"/>
              <a:t>RUNNABLE </a:t>
            </a:r>
            <a:r>
              <a:rPr lang="ko-KR" altLang="en-US" dirty="0"/>
              <a:t>상태로 만든다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synchronized </a:t>
            </a:r>
            <a:r>
              <a:rPr lang="ko-KR" altLang="en-US" dirty="0"/>
              <a:t>블록 내에서만 사용되어야 함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wait(), notify(), </a:t>
            </a:r>
            <a:r>
              <a:rPr lang="en-US" altLang="ko-KR" dirty="0" err="1"/>
              <a:t>notifyAll</a:t>
            </a:r>
            <a:r>
              <a:rPr lang="en-US" altLang="ko-KR" dirty="0"/>
              <a:t>()</a:t>
            </a:r>
            <a:r>
              <a:rPr lang="ko-KR" altLang="en-US" dirty="0"/>
              <a:t>은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ko-KR" altLang="en-US" dirty="0"/>
              <a:t>모든 객체가 동기화 객체가 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Thread </a:t>
            </a:r>
            <a:r>
              <a:rPr lang="ko-KR" altLang="en-US" dirty="0"/>
              <a:t>객체도 동기화 객체로 사용될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29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C2011-EE8F-4C99-AF65-50E09FB1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Lifecycle of a Thread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639DFF-070A-472D-BD50-BC5FD8C13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13183"/>
            <a:ext cx="874395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44E119-D038-4F19-A2C0-2FB6C07C9341}"/>
              </a:ext>
            </a:extLst>
          </p:cNvPr>
          <p:cNvSpPr txBox="1"/>
          <p:nvPr/>
        </p:nvSpPr>
        <p:spPr>
          <a:xfrm>
            <a:off x="2502686" y="242088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(start)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704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6665</TotalTime>
  <Words>1115</Words>
  <Application>Microsoft Office PowerPoint</Application>
  <PresentationFormat>화면 슬라이드 쇼(4:3)</PresentationFormat>
  <Paragraphs>187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돋움</vt:lpstr>
      <vt:lpstr>맑은 고딕</vt:lpstr>
      <vt:lpstr>Arial</vt:lpstr>
      <vt:lpstr>투명도</vt:lpstr>
      <vt:lpstr>(Intermediate) Java Programming  </vt:lpstr>
      <vt:lpstr>JAVA: Review: SYnchronization</vt:lpstr>
      <vt:lpstr>Review: Thread Synchronization</vt:lpstr>
      <vt:lpstr>Review: 스레드 동기화 기법</vt:lpstr>
      <vt:lpstr>Review: synchronized 블록 지정</vt:lpstr>
      <vt:lpstr>JAVA: Thread: Wait / NOTIFY</vt:lpstr>
      <vt:lpstr>producer-consumer 문제와 동기화</vt:lpstr>
      <vt:lpstr>wait(), notify(), notifyAll()를 이용한 동기화</vt:lpstr>
      <vt:lpstr>Lifecycle of a Thread</vt:lpstr>
      <vt:lpstr>PowerPoint 프레젠테이션</vt:lpstr>
      <vt:lpstr>예제 13-6 : wait(), notify()를  이용한 바 채우기</vt:lpstr>
      <vt:lpstr>실행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(Intermediate) Java Programming</dc:title>
  <dc:creator>user</dc:creator>
  <cp:lastModifiedBy>박상일</cp:lastModifiedBy>
  <cp:revision>162</cp:revision>
  <dcterms:created xsi:type="dcterms:W3CDTF">2015-09-01T01:16:03Z</dcterms:created>
  <dcterms:modified xsi:type="dcterms:W3CDTF">2020-11-17T08:43:24Z</dcterms:modified>
</cp:coreProperties>
</file>