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937" r:id="rId2"/>
    <p:sldId id="1142" r:id="rId3"/>
    <p:sldId id="1143" r:id="rId4"/>
    <p:sldId id="535" r:id="rId5"/>
    <p:sldId id="538" r:id="rId6"/>
    <p:sldId id="1144" r:id="rId7"/>
    <p:sldId id="536" r:id="rId8"/>
    <p:sldId id="537" r:id="rId9"/>
    <p:sldId id="539" r:id="rId10"/>
    <p:sldId id="540" r:id="rId11"/>
    <p:sldId id="541" r:id="rId12"/>
    <p:sldId id="54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4634" autoAdjust="0"/>
  </p:normalViewPr>
  <p:slideViewPr>
    <p:cSldViewPr>
      <p:cViewPr varScale="1">
        <p:scale>
          <a:sx n="101" d="100"/>
          <a:sy n="101" d="100"/>
        </p:scale>
        <p:origin x="8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11190-B4FA-4C08-8468-21211CDAA88E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B08B-167A-4E85-804B-FA0666C68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2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7EA0663-4A0B-46BA-A3E9-E11A035F7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0C8AE61-2406-461E-AE58-E07FB8FB5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4C470-A12D-4611-953A-709B5DEEB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748C319-C840-44BC-9C5B-1B0446998FF1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9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1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E8BBA85-6DD4-4B97-838A-C215DC3BDDC4}" type="datetimeFigureOut">
              <a:rPr lang="ko-KR" altLang="en-US" smtClean="0"/>
              <a:t>2020-11-21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96DC3B-22D6-430C-A29C-4EEB4D356E7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youtube.com/watch?v=UocF4ycBnY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600" dirty="0"/>
              <a:t>(Intermediate)</a:t>
            </a:r>
            <a:br>
              <a:rPr lang="en-US" altLang="ko-KR" sz="3600" dirty="0"/>
            </a:br>
            <a:r>
              <a:rPr lang="en-US" altLang="ko-KR" dirty="0"/>
              <a:t>Java Programming 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846640" cy="11807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Thread Practice</a:t>
            </a:r>
          </a:p>
          <a:p>
            <a:pPr algn="ctr"/>
            <a:r>
              <a:rPr lang="en-US" altLang="ko-KR" dirty="0"/>
              <a:t>Chapter 13</a:t>
            </a:r>
          </a:p>
        </p:txBody>
      </p:sp>
    </p:spTree>
    <p:extLst>
      <p:ext uri="{BB962C8B-B14F-4D97-AF65-F5344CB8AC3E}">
        <p14:creationId xmlns:p14="http://schemas.microsoft.com/office/powerpoint/2010/main" val="168998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1DD5E92-FDB5-40B1-9581-B5121E25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04664"/>
            <a:ext cx="8572500" cy="796925"/>
          </a:xfrm>
        </p:spPr>
        <p:txBody>
          <a:bodyPr/>
          <a:lstStyle/>
          <a:p>
            <a:r>
              <a:rPr lang="ko-KR" altLang="en-US" dirty="0"/>
              <a:t>운동학을 프로그래밍하자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98FF8CEC-95D2-4DEC-A714-D1C649AB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572500" cy="5429250"/>
          </a:xfrm>
        </p:spPr>
        <p:txBody>
          <a:bodyPr/>
          <a:lstStyle/>
          <a:p>
            <a:pPr marL="514350" indent="-51435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/</a:t>
            </a:r>
            <a:r>
              <a:rPr lang="ko-KR" altLang="en-US" dirty="0"/>
              <a:t>가속도를 저장할 변수를 만든다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en-US" altLang="ko-KR" dirty="0" err="1"/>
              <a:t>m_p</a:t>
            </a:r>
            <a:r>
              <a:rPr lang="en-US" altLang="ko-KR" dirty="0"/>
              <a:t>, </a:t>
            </a:r>
            <a:r>
              <a:rPr lang="en-US" altLang="ko-KR" dirty="0" err="1"/>
              <a:t>m_v</a:t>
            </a:r>
            <a:r>
              <a:rPr lang="en-US" altLang="ko-KR" dirty="0"/>
              <a:t>, </a:t>
            </a:r>
            <a:r>
              <a:rPr lang="en-US" altLang="ko-KR" dirty="0" err="1"/>
              <a:t>m_a</a:t>
            </a:r>
            <a:r>
              <a:rPr lang="en-US" altLang="ko-KR" dirty="0"/>
              <a:t> )</a:t>
            </a:r>
          </a:p>
          <a:p>
            <a:pPr marL="514350" indent="-514350">
              <a:buFont typeface="맑은 고딕" panose="020B0503020000020004" pitchFamily="50" charset="-127"/>
              <a:buAutoNum type="arabicPeriod"/>
            </a:pPr>
            <a:endParaRPr lang="en-US" altLang="ko-KR" dirty="0"/>
          </a:p>
          <a:p>
            <a:pPr marL="514350" indent="-51435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정해진 시간마다 다음의 일을 반복</a:t>
            </a:r>
            <a:endParaRPr lang="en-US" altLang="ko-KR" dirty="0"/>
          </a:p>
          <a:p>
            <a:pPr marL="914400" lvl="1" indent="-45720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주어진 상태에서의 힘 계산 </a:t>
            </a:r>
            <a:r>
              <a:rPr lang="en-US" altLang="ko-KR" dirty="0"/>
              <a:t>(ex</a:t>
            </a:r>
            <a:r>
              <a:rPr lang="en-US" altLang="ko-KR" sz="2000" dirty="0"/>
              <a:t>) </a:t>
            </a:r>
            <a:r>
              <a:rPr lang="ko-KR" altLang="en-US" dirty="0"/>
              <a:t>중력 </a:t>
            </a:r>
            <a:r>
              <a:rPr lang="en-US" altLang="ko-KR" dirty="0"/>
              <a:t>or </a:t>
            </a:r>
            <a:r>
              <a:rPr lang="ko-KR" altLang="en-US" dirty="0" err="1"/>
              <a:t>스프링힘</a:t>
            </a:r>
            <a:r>
              <a:rPr lang="en-US" altLang="ko-KR" dirty="0"/>
              <a:t>)</a:t>
            </a:r>
          </a:p>
          <a:p>
            <a:pPr marL="914400" lvl="1" indent="-45720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가속도</a:t>
            </a:r>
            <a:r>
              <a:rPr lang="en-US" altLang="ko-KR" dirty="0"/>
              <a:t> </a:t>
            </a:r>
            <a:r>
              <a:rPr lang="ko-KR" altLang="en-US" dirty="0"/>
              <a:t>값 갱신</a:t>
            </a:r>
            <a:r>
              <a:rPr lang="en-US" altLang="ko-KR" dirty="0"/>
              <a:t>	          ( a = f/m )</a:t>
            </a:r>
          </a:p>
          <a:p>
            <a:pPr marL="914400" lvl="1" indent="-45720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속도 값 갱신</a:t>
            </a:r>
            <a:r>
              <a:rPr lang="en-US" altLang="ko-KR" dirty="0"/>
              <a:t>		          ( v = v + a * dt )</a:t>
            </a:r>
          </a:p>
          <a:p>
            <a:pPr marL="914400" lvl="1" indent="-45720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위치 값 갱신</a:t>
            </a:r>
            <a:r>
              <a:rPr lang="en-US" altLang="ko-KR" dirty="0"/>
              <a:t>		          ( p = p + v * dt )</a:t>
            </a:r>
          </a:p>
          <a:p>
            <a:pPr marL="914400" lvl="1" indent="-457200">
              <a:buFont typeface="맑은 고딕" panose="020B0503020000020004" pitchFamily="50" charset="-127"/>
              <a:buAutoNum type="arabicPeriod"/>
            </a:pPr>
            <a:r>
              <a:rPr lang="ko-KR" altLang="en-US" dirty="0"/>
              <a:t>변경된 위치에 그림 그리기</a:t>
            </a:r>
          </a:p>
        </p:txBody>
      </p:sp>
    </p:spTree>
    <p:extLst>
      <p:ext uri="{BB962C8B-B14F-4D97-AF65-F5344CB8AC3E}">
        <p14:creationId xmlns:p14="http://schemas.microsoft.com/office/powerpoint/2010/main" val="28152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51B0B75-0A6C-40F5-8880-F996DA6B462D}"/>
              </a:ext>
            </a:extLst>
          </p:cNvPr>
          <p:cNvSpPr/>
          <p:nvPr/>
        </p:nvSpPr>
        <p:spPr>
          <a:xfrm>
            <a:off x="214313" y="5643563"/>
            <a:ext cx="2357437" cy="4286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63" name="제목 1">
            <a:extLst>
              <a:ext uri="{FF2B5EF4-FFF2-40B4-BE49-F238E27FC236}">
                <a16:creationId xmlns:a16="http://schemas.microsoft.com/office/drawing/2014/main" id="{2B9E05DC-CF21-42C7-A452-DC0B9DF6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572500" cy="796925"/>
          </a:xfrm>
        </p:spPr>
        <p:txBody>
          <a:bodyPr/>
          <a:lstStyle/>
          <a:p>
            <a:r>
              <a:rPr lang="ko-KR" altLang="en-US" dirty="0"/>
              <a:t>코딩 연습</a:t>
            </a:r>
          </a:p>
        </p:txBody>
      </p:sp>
      <p:sp>
        <p:nvSpPr>
          <p:cNvPr id="15364" name="내용 개체 틀 2">
            <a:extLst>
              <a:ext uri="{FF2B5EF4-FFF2-40B4-BE49-F238E27FC236}">
                <a16:creationId xmlns:a16="http://schemas.microsoft.com/office/drawing/2014/main" id="{CB9F6B80-03CD-4EB4-84B3-6AD99E4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공 튕기기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4C7B046-A315-4235-9DBB-89EA2ED7A758}"/>
              </a:ext>
            </a:extLst>
          </p:cNvPr>
          <p:cNvCxnSpPr/>
          <p:nvPr/>
        </p:nvCxnSpPr>
        <p:spPr>
          <a:xfrm>
            <a:off x="142875" y="5643563"/>
            <a:ext cx="25003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913EC44F-614D-49DA-B799-97D136F08D4D}"/>
              </a:ext>
            </a:extLst>
          </p:cNvPr>
          <p:cNvSpPr/>
          <p:nvPr/>
        </p:nvSpPr>
        <p:spPr>
          <a:xfrm>
            <a:off x="1054100" y="2143125"/>
            <a:ext cx="714375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아래쪽 화살표 6">
            <a:extLst>
              <a:ext uri="{FF2B5EF4-FFF2-40B4-BE49-F238E27FC236}">
                <a16:creationId xmlns:a16="http://schemas.microsoft.com/office/drawing/2014/main" id="{5DC24D05-F883-4C71-9E72-C19609796131}"/>
              </a:ext>
            </a:extLst>
          </p:cNvPr>
          <p:cNvSpPr/>
          <p:nvPr/>
        </p:nvSpPr>
        <p:spPr>
          <a:xfrm>
            <a:off x="1214438" y="3071813"/>
            <a:ext cx="357187" cy="2071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B145F-134D-419B-A6AB-F5FD3C7450DD}"/>
              </a:ext>
            </a:extLst>
          </p:cNvPr>
          <p:cNvSpPr txBox="1"/>
          <p:nvPr/>
        </p:nvSpPr>
        <p:spPr>
          <a:xfrm>
            <a:off x="3071813" y="1457325"/>
            <a:ext cx="6072187" cy="5016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defRPr/>
            </a:pPr>
            <a:r>
              <a:rPr lang="ko-KR" altLang="en-US" sz="2000" dirty="0"/>
              <a:t>아래와 같은 순서대로 각자 코딩 해 보자</a:t>
            </a: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/>
              <a:t>정해진 위치에서 공이 자유 낙하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 a = g</a:t>
            </a: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/>
              <a:t>마우스로 클릭하면 공의 위치를 다시 </a:t>
            </a:r>
            <a:r>
              <a:rPr lang="ko-KR" altLang="en-US" sz="2000" dirty="0" err="1"/>
              <a:t>세팅</a:t>
            </a: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/>
              <a:t>밑에 벽이 있어 공이 다시 튀겨 올라 간다</a:t>
            </a:r>
            <a:br>
              <a:rPr lang="en-US" altLang="ko-KR" sz="2000" dirty="0"/>
            </a:br>
            <a:r>
              <a:rPr lang="ko-KR" altLang="en-US" sz="2000" dirty="0"/>
              <a:t>벽에 닿는 순간 다음과 같이 값을 변경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p(</a:t>
            </a:r>
            <a:r>
              <a:rPr lang="en-US" altLang="ko-KR" sz="2000" dirty="0" err="1"/>
              <a:t>t+dt</a:t>
            </a:r>
            <a:r>
              <a:rPr lang="en-US" altLang="ko-KR" sz="2000" dirty="0"/>
              <a:t>) = </a:t>
            </a:r>
            <a:r>
              <a:rPr lang="ko-KR" altLang="en-US" sz="2000" dirty="0"/>
              <a:t>벽과 닿은 위치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v(</a:t>
            </a:r>
            <a:r>
              <a:rPr lang="en-US" altLang="ko-KR" sz="2000" dirty="0" err="1"/>
              <a:t>t+dt</a:t>
            </a:r>
            <a:r>
              <a:rPr lang="en-US" altLang="ko-KR" sz="2000" dirty="0"/>
              <a:t>) = - e * v (t)  (e: </a:t>
            </a:r>
            <a:r>
              <a:rPr lang="ko-KR" altLang="en-US" sz="2000" dirty="0"/>
              <a:t>반발계수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/>
              <a:t>0.8)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ko-KR" sz="2000" dirty="0"/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000" dirty="0"/>
              <a:t>마우스로 공을 클릭하면 그 순간만 가속도 증가</a:t>
            </a:r>
            <a:br>
              <a:rPr lang="en-US" altLang="ko-KR" sz="2000" dirty="0"/>
            </a:br>
            <a:r>
              <a:rPr lang="en-US" altLang="ko-KR" sz="2000" dirty="0"/>
              <a:t>(= </a:t>
            </a:r>
            <a:r>
              <a:rPr lang="ko-KR" altLang="en-US" sz="2000" dirty="0" err="1"/>
              <a:t>드리볼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 a(t) = g + f    (f:  </a:t>
            </a:r>
            <a:r>
              <a:rPr lang="ko-KR" altLang="en-US" sz="2000" dirty="0">
                <a:sym typeface="Wingdings" pitchFamily="2" charset="2"/>
              </a:rPr>
              <a:t>임의의 값</a:t>
            </a:r>
            <a:r>
              <a:rPr lang="en-US" altLang="ko-KR" sz="2000" dirty="0">
                <a:sym typeface="Wingdings" pitchFamily="2" charset="2"/>
              </a:rPr>
              <a:t>)</a:t>
            </a:r>
            <a:br>
              <a:rPr lang="en-US" altLang="ko-KR" sz="2000" dirty="0">
                <a:sym typeface="Wingdings" pitchFamily="2" charset="2"/>
              </a:rPr>
            </a:b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이 후 다시 </a:t>
            </a:r>
            <a:r>
              <a:rPr lang="en-US" altLang="ko-KR" sz="2000" dirty="0">
                <a:sym typeface="Wingdings" pitchFamily="2" charset="2"/>
              </a:rPr>
              <a:t>a = g</a:t>
            </a:r>
            <a:r>
              <a:rPr lang="ko-KR" altLang="en-US" sz="2000" dirty="0">
                <a:sym typeface="Wingdings" pitchFamily="2" charset="2"/>
              </a:rPr>
              <a:t>로 회귀 해야 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50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E8D91EC6-7A26-4612-8394-86F4075E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8572500" cy="796925"/>
          </a:xfrm>
        </p:spPr>
        <p:txBody>
          <a:bodyPr/>
          <a:lstStyle/>
          <a:p>
            <a:r>
              <a:rPr lang="ko-KR" altLang="en-US" dirty="0"/>
              <a:t>더 다양한 예제를 찾아보자</a:t>
            </a:r>
          </a:p>
        </p:txBody>
      </p:sp>
      <p:pic>
        <p:nvPicPr>
          <p:cNvPr id="16387" name="Picture 8" descr="smokin2-9">
            <a:extLst>
              <a:ext uri="{FF2B5EF4-FFF2-40B4-BE49-F238E27FC236}">
                <a16:creationId xmlns:a16="http://schemas.microsoft.com/office/drawing/2014/main" id="{76B21F39-1C51-4ABD-8A5E-AC1C6E27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57313"/>
            <a:ext cx="380206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2">
            <a:extLst>
              <a:ext uri="{FF2B5EF4-FFF2-40B4-BE49-F238E27FC236}">
                <a16:creationId xmlns:a16="http://schemas.microsoft.com/office/drawing/2014/main" id="{0688A328-FBB4-489B-ADFC-14E1224C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285875"/>
            <a:ext cx="2443163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>
            <a:extLst>
              <a:ext uri="{FF2B5EF4-FFF2-40B4-BE49-F238E27FC236}">
                <a16:creationId xmlns:a16="http://schemas.microsoft.com/office/drawing/2014/main" id="{677BC4F2-CF37-4F31-8C35-29B656DB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1857375"/>
            <a:ext cx="2322512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2" descr="http://www.darwin3d.com/gamedev/gdm0599.gif">
            <a:extLst>
              <a:ext uri="{FF2B5EF4-FFF2-40B4-BE49-F238E27FC236}">
                <a16:creationId xmlns:a16="http://schemas.microsoft.com/office/drawing/2014/main" id="{52E9184B-E46B-4F1E-80B5-4DC60E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497388"/>
            <a:ext cx="2357437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4" descr="http://uttumuttu.com/cloth/images/clothmax.jpg">
            <a:extLst>
              <a:ext uri="{FF2B5EF4-FFF2-40B4-BE49-F238E27FC236}">
                <a16:creationId xmlns:a16="http://schemas.microsoft.com/office/drawing/2014/main" id="{6BEE2DE7-C3AF-4321-8488-284A3CFC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500563"/>
            <a:ext cx="2928938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03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458200" cy="1927225"/>
          </a:xfrm>
        </p:spPr>
        <p:txBody>
          <a:bodyPr/>
          <a:lstStyle/>
          <a:p>
            <a:r>
              <a:rPr lang="en-US" altLang="ko-KR" sz="72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JAVA:</a:t>
            </a:r>
            <a:b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en-US" altLang="ko-KR" sz="3600" b="1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Thread Practice: Dynamics</a:t>
            </a:r>
            <a:endParaRPr lang="ko-KR" alt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23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D02BC5C-8BB7-4026-878B-2351213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14589"/>
            <a:ext cx="8572500" cy="796925"/>
          </a:xfrm>
        </p:spPr>
        <p:txBody>
          <a:bodyPr/>
          <a:lstStyle/>
          <a:p>
            <a:r>
              <a:rPr lang="ko-KR" altLang="en-US" dirty="0"/>
              <a:t>코딩 연습 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8994E211-A698-4257-AD21-32173D5A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 dirty="0"/>
              <a:t>사각형이 죽</a:t>
            </a:r>
            <a:r>
              <a:rPr lang="en-US" altLang="ko-KR" dirty="0"/>
              <a:t>~ </a:t>
            </a:r>
            <a:r>
              <a:rPr lang="ko-KR" altLang="en-US" dirty="0"/>
              <a:t>움직이는 장면 만들기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F7FFC446-AB09-4D24-97A5-30FAC324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071688"/>
            <a:ext cx="4256087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>
            <a:extLst>
              <a:ext uri="{FF2B5EF4-FFF2-40B4-BE49-F238E27FC236}">
                <a16:creationId xmlns:a16="http://schemas.microsoft.com/office/drawing/2014/main" id="{7FBE3D6A-2F14-4A43-AD95-BD8076E5576C}"/>
              </a:ext>
            </a:extLst>
          </p:cNvPr>
          <p:cNvSpPr/>
          <p:nvPr/>
        </p:nvSpPr>
        <p:spPr>
          <a:xfrm>
            <a:off x="1857375" y="3214688"/>
            <a:ext cx="2428875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68D92-487A-4180-B523-D15861346708}"/>
              </a:ext>
            </a:extLst>
          </p:cNvPr>
          <p:cNvSpPr txBox="1"/>
          <p:nvPr/>
        </p:nvSpPr>
        <p:spPr>
          <a:xfrm>
            <a:off x="5143500" y="1843088"/>
            <a:ext cx="3571875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위치 저장 변수 선언</a:t>
            </a:r>
            <a:br>
              <a:rPr lang="en-US" altLang="ko-KR" dirty="0"/>
            </a:br>
            <a:r>
              <a:rPr lang="en-US" altLang="ko-KR" dirty="0"/>
              <a:t>    Point </a:t>
            </a:r>
            <a:r>
              <a:rPr lang="en-US" altLang="ko-KR" dirty="0" err="1"/>
              <a:t>pt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위치에 </a:t>
            </a:r>
            <a:r>
              <a:rPr lang="ko-KR" altLang="en-US" b="1" dirty="0" err="1"/>
              <a:t>사각형그리기</a:t>
            </a:r>
            <a:endParaRPr lang="en-US" altLang="ko-KR" b="1" dirty="0"/>
          </a:p>
          <a:p>
            <a:pPr>
              <a:defRPr/>
            </a:pPr>
            <a:r>
              <a:rPr lang="en-US" altLang="ko-KR" dirty="0"/>
              <a:t>    (</a:t>
            </a:r>
            <a:r>
              <a:rPr lang="en-US" altLang="ko-KR" dirty="0" err="1"/>
              <a:t>paintComponent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    </a:t>
            </a:r>
            <a:r>
              <a:rPr lang="en-US" altLang="ko-KR" dirty="0" err="1"/>
              <a:t>g.drawRect</a:t>
            </a:r>
            <a:r>
              <a:rPr lang="en-US" altLang="ko-KR" dirty="0"/>
              <a:t>(</a:t>
            </a:r>
            <a:r>
              <a:rPr lang="en-US" altLang="ko-KR" dirty="0" err="1"/>
              <a:t>pt.x</a:t>
            </a:r>
            <a:r>
              <a:rPr lang="en-US" altLang="ko-KR" dirty="0"/>
              <a:t>, …);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패널에 </a:t>
            </a:r>
            <a:r>
              <a:rPr lang="en-US" altLang="ko-KR" b="1" dirty="0"/>
              <a:t>Runnable </a:t>
            </a:r>
            <a:r>
              <a:rPr lang="ko-KR" altLang="en-US" b="1" dirty="0"/>
              <a:t>인터페이스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(</a:t>
            </a:r>
            <a:r>
              <a:rPr lang="en-US" altLang="ko-KR" dirty="0"/>
              <a:t>public void run())</a:t>
            </a:r>
          </a:p>
          <a:p>
            <a:pPr>
              <a:defRPr/>
            </a:pP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4. Thread </a:t>
            </a:r>
            <a:r>
              <a:rPr lang="ko-KR" altLang="en-US" b="1" dirty="0"/>
              <a:t>정의 및 시작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Thread</a:t>
            </a:r>
            <a:r>
              <a:rPr lang="ko-KR" altLang="en-US" b="1" dirty="0"/>
              <a:t> </a:t>
            </a:r>
            <a:r>
              <a:rPr lang="en-US" altLang="ko-KR" b="1" dirty="0"/>
              <a:t>t</a:t>
            </a:r>
            <a:r>
              <a:rPr lang="ko-KR" altLang="en-US" b="1" dirty="0"/>
              <a:t> </a:t>
            </a:r>
            <a:r>
              <a:rPr lang="en-US" altLang="ko-KR" b="1" dirty="0"/>
              <a:t>= new Thread(this)</a:t>
            </a:r>
            <a:r>
              <a:rPr lang="en-US" altLang="ko-KR" dirty="0"/>
              <a:t>;</a:t>
            </a:r>
          </a:p>
          <a:p>
            <a:pPr>
              <a:defRPr/>
            </a:pP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5. run </a:t>
            </a:r>
            <a:r>
              <a:rPr lang="ko-KR" altLang="en-US" b="1" dirty="0"/>
              <a:t>함수 구현</a:t>
            </a:r>
            <a:endParaRPr lang="en-US" altLang="ko-KR" b="1" dirty="0"/>
          </a:p>
          <a:p>
            <a:pPr>
              <a:defRPr/>
            </a:pPr>
            <a:r>
              <a:rPr lang="en-US" altLang="ko-KR" b="1" dirty="0"/>
              <a:t>    </a:t>
            </a:r>
            <a:r>
              <a:rPr lang="en-US" altLang="ko-KR" dirty="0"/>
              <a:t>(run)</a:t>
            </a:r>
          </a:p>
          <a:p>
            <a:pPr>
              <a:defRPr/>
            </a:pPr>
            <a:r>
              <a:rPr lang="en-US" altLang="ko-KR" dirty="0"/>
              <a:t>    while(true)</a:t>
            </a:r>
          </a:p>
          <a:p>
            <a:pPr>
              <a:defRPr/>
            </a:pPr>
            <a:r>
              <a:rPr lang="en-US" altLang="ko-KR" dirty="0"/>
              <a:t>	…..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C2696415-7DD4-43BA-B1E9-647B62BA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8572500" cy="796925"/>
          </a:xfrm>
        </p:spPr>
        <p:txBody>
          <a:bodyPr/>
          <a:lstStyle/>
          <a:p>
            <a:r>
              <a:rPr lang="ko-KR" altLang="en-US" dirty="0"/>
              <a:t>운동학 </a:t>
            </a:r>
            <a:r>
              <a:rPr lang="en-US" altLang="ko-KR" dirty="0"/>
              <a:t>( = Dynamics)</a:t>
            </a:r>
            <a:endParaRPr lang="ko-KR" altLang="en-US" dirty="0"/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9A66498B-12D5-4104-84D8-184EC206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도형의 위치를 의미하는 변수의 값을 시간에 따라 변화 시켜 주는 것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Ex)</a:t>
            </a:r>
            <a:endParaRPr lang="ko-KR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61F2C1E1-5782-4952-B1D6-1C7ABF1B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428875"/>
            <a:ext cx="4256088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>
            <a:extLst>
              <a:ext uri="{FF2B5EF4-FFF2-40B4-BE49-F238E27FC236}">
                <a16:creationId xmlns:a16="http://schemas.microsoft.com/office/drawing/2014/main" id="{53AFC2E2-0EA9-4BCE-BB0F-ED9DEC0EDF79}"/>
              </a:ext>
            </a:extLst>
          </p:cNvPr>
          <p:cNvSpPr/>
          <p:nvPr/>
        </p:nvSpPr>
        <p:spPr>
          <a:xfrm>
            <a:off x="2500313" y="3571875"/>
            <a:ext cx="2428875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C798D-FBBE-439E-9CBD-652DF52B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3214688"/>
            <a:ext cx="33258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400"/>
              <a:t>속도 일정</a:t>
            </a:r>
            <a:endParaRPr lang="en-US" altLang="ko-KR" sz="2400"/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ko-KR" altLang="en-US" sz="2400">
                <a:sym typeface="Wingdings" panose="05000000000000000000" pitchFamily="2" charset="2"/>
              </a:rPr>
              <a:t>재미 없다</a:t>
            </a:r>
            <a:r>
              <a:rPr lang="en-US" altLang="ko-KR" sz="2400">
                <a:sym typeface="Wingdings" panose="05000000000000000000" pitchFamily="2" charset="2"/>
              </a:rPr>
              <a:t>!</a:t>
            </a:r>
          </a:p>
          <a:p>
            <a:pPr eaLnBrk="1" hangingPunct="1">
              <a:buFont typeface="Wingdings" panose="05000000000000000000" pitchFamily="2" charset="2"/>
              <a:buChar char="è"/>
            </a:pPr>
            <a:endParaRPr lang="en-US" altLang="ko-KR" sz="2400">
              <a:sym typeface="Wingdings" panose="05000000000000000000" pitchFamily="2" charset="2"/>
            </a:endParaRPr>
          </a:p>
          <a:p>
            <a:pPr eaLnBrk="1" hangingPunct="1"/>
            <a:r>
              <a:rPr lang="ko-KR" altLang="en-US" sz="2400"/>
              <a:t>보다 복잡한 움직임은</a:t>
            </a:r>
            <a:r>
              <a:rPr lang="en-US" altLang="ko-KR" sz="2400"/>
              <a:t>?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191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052C-E983-46B6-A4DC-7BB9185D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Having more fun with the Thread</a:t>
            </a:r>
            <a:endParaRPr lang="ko-KR" altLang="en-US" dirty="0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596B3ECD-11D8-4497-882E-2FCA52F4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en-US" altLang="ko-KR" dirty="0"/>
              <a:t>Still Image</a:t>
            </a:r>
          </a:p>
          <a:p>
            <a:pPr lvl="1"/>
            <a:r>
              <a:rPr lang="en-US" altLang="ko-KR" dirty="0"/>
              <a:t>One Image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Animation</a:t>
            </a:r>
          </a:p>
          <a:p>
            <a:pPr lvl="1"/>
            <a:r>
              <a:rPr lang="en-US" altLang="ko-KR" dirty="0"/>
              <a:t>Lots of Images!</a:t>
            </a:r>
          </a:p>
          <a:p>
            <a:pPr lvl="1"/>
            <a:r>
              <a:rPr lang="en-US" altLang="ko-KR" dirty="0">
                <a:hlinkClick r:id="rId2"/>
              </a:rPr>
              <a:t>http://www.youtube.com/watch?v=UocF4ycBnYE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220" name="Picture 2" descr="http://www.ibiblio.org/wm/paint/auth/cezanne/sl/still-life/cezanne.still-life.jpg">
            <a:extLst>
              <a:ext uri="{FF2B5EF4-FFF2-40B4-BE49-F238E27FC236}">
                <a16:creationId xmlns:a16="http://schemas.microsoft.com/office/drawing/2014/main" id="{4D4EA570-BEB5-4F64-B372-B719C722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43125"/>
            <a:ext cx="257175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>
            <a:extLst>
              <a:ext uri="{FF2B5EF4-FFF2-40B4-BE49-F238E27FC236}">
                <a16:creationId xmlns:a16="http://schemas.microsoft.com/office/drawing/2014/main" id="{49021754-FF46-4797-84CA-F6CDE3A0C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147888"/>
            <a:ext cx="1793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Cézanne, Paul </a:t>
            </a:r>
            <a:br>
              <a:rPr lang="en-US" altLang="ko-KR" b="1"/>
            </a:br>
            <a:r>
              <a:rPr lang="en-US" altLang="ko-KR" b="1"/>
              <a:t>Still Life </a:t>
            </a:r>
          </a:p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1D02C-054C-45DA-84E5-17669D7A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2875"/>
            <a:ext cx="8572500" cy="796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Having more fun with the Timer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99C7D-5D12-46BB-94B2-037718512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214438"/>
            <a:ext cx="8572500" cy="5429250"/>
          </a:xfrm>
        </p:spPr>
        <p:txBody>
          <a:bodyPr/>
          <a:lstStyle/>
          <a:p>
            <a:r>
              <a:rPr lang="ko-KR" altLang="en-US"/>
              <a:t>시간에 따라 그림이 변한다</a:t>
            </a:r>
            <a:r>
              <a:rPr lang="en-US" altLang="ko-KR"/>
              <a:t>  = </a:t>
            </a:r>
            <a:r>
              <a:rPr lang="en-US" altLang="ko-KR" b="1" u="sng">
                <a:solidFill>
                  <a:srgbClr val="0070C0"/>
                </a:solidFill>
              </a:rPr>
              <a:t>Dynamics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도형의 값</a:t>
            </a:r>
            <a:r>
              <a:rPr lang="en-US" altLang="ko-KR"/>
              <a:t>(values/properties)?</a:t>
            </a:r>
          </a:p>
          <a:p>
            <a:pPr lvl="1"/>
            <a:r>
              <a:rPr lang="ko-KR" altLang="en-US"/>
              <a:t>색</a:t>
            </a:r>
            <a:endParaRPr lang="en-US" altLang="ko-KR"/>
          </a:p>
          <a:p>
            <a:pPr lvl="1"/>
            <a:r>
              <a:rPr lang="ko-KR" altLang="en-US"/>
              <a:t>모양</a:t>
            </a:r>
            <a:endParaRPr lang="en-US" altLang="ko-KR"/>
          </a:p>
          <a:p>
            <a:pPr lvl="1"/>
            <a:r>
              <a:rPr lang="ko-KR" altLang="en-US"/>
              <a:t>위치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0B15F229-5BC3-4F74-952E-D1B077F3EFCF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1143000"/>
            <a:ext cx="1885950" cy="1412875"/>
            <a:chOff x="2205746" y="1142984"/>
            <a:chExt cx="1885453" cy="141349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40BD189-D0D6-4A98-B9C5-6359491D0540}"/>
                </a:ext>
              </a:extLst>
            </p:cNvPr>
            <p:cNvCxnSpPr/>
            <p:nvPr/>
          </p:nvCxnSpPr>
          <p:spPr>
            <a:xfrm rot="5400000">
              <a:off x="2714923" y="1214679"/>
              <a:ext cx="786157" cy="6427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F54166-8782-43AE-82E5-F69053CE9DD8}"/>
                </a:ext>
              </a:extLst>
            </p:cNvPr>
            <p:cNvCxnSpPr/>
            <p:nvPr/>
          </p:nvCxnSpPr>
          <p:spPr>
            <a:xfrm>
              <a:off x="2715199" y="1142984"/>
              <a:ext cx="857024" cy="7861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D900B4-9C99-4D94-8F64-B6078D4AEEC1}"/>
                </a:ext>
              </a:extLst>
            </p:cNvPr>
            <p:cNvSpPr txBox="1"/>
            <p:nvPr/>
          </p:nvSpPr>
          <p:spPr>
            <a:xfrm rot="21278198">
              <a:off x="2205746" y="1910083"/>
              <a:ext cx="1885453" cy="6463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값</a:t>
              </a:r>
              <a:r>
                <a:rPr lang="en-US" altLang="ko-KR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숫자</a:t>
              </a:r>
              <a:r>
                <a:rPr lang="en-US" altLang="ko-KR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ko-KR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EDE4-EED2-42A6-9176-CA598941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20688"/>
            <a:ext cx="85725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dirty="0"/>
              <a:t>보다 재미있는 운동을 위한 </a:t>
            </a:r>
            <a:br>
              <a:rPr lang="en-US" altLang="ko-KR" dirty="0"/>
            </a:br>
            <a:r>
              <a:rPr lang="ko-KR" altLang="en-US" dirty="0"/>
              <a:t>약간의 물리 수업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8EF3A-2CBD-4E6D-B722-3FF6353C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715375" cy="5429250"/>
          </a:xfrm>
        </p:spPr>
        <p:txBody>
          <a:bodyPr/>
          <a:lstStyle/>
          <a:p>
            <a:r>
              <a:rPr lang="ko-KR" altLang="en-US"/>
              <a:t>물체의 운동을 기술하기 위해 필요한 값들</a:t>
            </a:r>
            <a:endParaRPr lang="en-US" altLang="ko-KR"/>
          </a:p>
          <a:p>
            <a:pPr lvl="1"/>
            <a:r>
              <a:rPr lang="ko-KR" altLang="en-US"/>
              <a:t>위치 </a:t>
            </a:r>
            <a:r>
              <a:rPr lang="en-US" altLang="ko-KR"/>
              <a:t>(position)	: </a:t>
            </a:r>
            <a:r>
              <a:rPr lang="ko-KR" altLang="en-US"/>
              <a:t>보통 </a:t>
            </a:r>
            <a:r>
              <a:rPr lang="en-US" altLang="ko-KR"/>
              <a:t>p </a:t>
            </a:r>
            <a:r>
              <a:rPr lang="ko-KR" altLang="en-US"/>
              <a:t>로 표현</a:t>
            </a:r>
            <a:endParaRPr lang="en-US" altLang="ko-KR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FF0000"/>
                </a:solidFill>
              </a:rPr>
              <a:t>					   p(t) : t</a:t>
            </a:r>
            <a:r>
              <a:rPr lang="ko-KR" altLang="en-US">
                <a:solidFill>
                  <a:srgbClr val="FF0000"/>
                </a:solidFill>
              </a:rPr>
              <a:t>초 때 위치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속도 </a:t>
            </a:r>
            <a:r>
              <a:rPr lang="en-US" altLang="ko-KR"/>
              <a:t>(velocity)		: </a:t>
            </a:r>
            <a:r>
              <a:rPr lang="ko-KR" altLang="en-US"/>
              <a:t>위치의 시간에 따른 변화 </a:t>
            </a:r>
            <a:r>
              <a:rPr lang="en-US" altLang="ko-KR"/>
              <a:t>(dp/dt)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FF0000"/>
                </a:solidFill>
              </a:rPr>
              <a:t>					   v(t)= p(t+1) – p(t)</a:t>
            </a:r>
          </a:p>
          <a:p>
            <a:pPr lvl="1"/>
            <a:r>
              <a:rPr lang="ko-KR" altLang="en-US"/>
              <a:t>가속도</a:t>
            </a:r>
            <a:r>
              <a:rPr lang="en-US" altLang="ko-KR"/>
              <a:t> (acceleration)	: </a:t>
            </a:r>
            <a:r>
              <a:rPr lang="ko-KR" altLang="en-US"/>
              <a:t>속도의 시간에 따른 변화</a:t>
            </a:r>
            <a:r>
              <a:rPr lang="en-US" altLang="ko-KR"/>
              <a:t> (dv/dt)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FF0000"/>
                </a:solidFill>
              </a:rPr>
              <a:t>					   a(t) = v(t+1) – v(t)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4D536-086D-49F9-9713-2142501F9126}"/>
              </a:ext>
            </a:extLst>
          </p:cNvPr>
          <p:cNvSpPr txBox="1"/>
          <p:nvPr/>
        </p:nvSpPr>
        <p:spPr>
          <a:xfrm>
            <a:off x="394395" y="5632152"/>
            <a:ext cx="8378825" cy="830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/>
              <a:t>시간에 따른 위치가 주어지면 속도</a:t>
            </a:r>
            <a:r>
              <a:rPr lang="en-US" altLang="ko-KR" sz="2400" dirty="0"/>
              <a:t>, </a:t>
            </a:r>
            <a:r>
              <a:rPr lang="ko-KR" altLang="en-US" sz="2400" dirty="0"/>
              <a:t>가속도를 구할 수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ko-KR" altLang="en-US" sz="2400" dirty="0"/>
              <a:t>그 반대는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81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37F69866-9B36-4F8E-8016-13A5033A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76672"/>
            <a:ext cx="8572500" cy="796925"/>
          </a:xfrm>
        </p:spPr>
        <p:txBody>
          <a:bodyPr/>
          <a:lstStyle/>
          <a:p>
            <a:r>
              <a:rPr lang="ko-KR" altLang="en-US"/>
              <a:t>가속도가 주어지면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75FB6467-3532-46C5-9443-EEE1F248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84747"/>
            <a:ext cx="8715375" cy="5429250"/>
          </a:xfrm>
        </p:spPr>
        <p:txBody>
          <a:bodyPr/>
          <a:lstStyle/>
          <a:p>
            <a:r>
              <a:rPr lang="ko-KR" altLang="en-US" dirty="0"/>
              <a:t>물체의 운동을 기술하기 위해 필요한 값들</a:t>
            </a:r>
            <a:endParaRPr lang="en-US" altLang="ko-KR" dirty="0"/>
          </a:p>
          <a:p>
            <a:pPr lvl="1"/>
            <a:r>
              <a:rPr lang="ko-KR" altLang="en-US" dirty="0"/>
              <a:t>가속도</a:t>
            </a:r>
            <a:r>
              <a:rPr lang="en-US" altLang="ko-KR" dirty="0"/>
              <a:t> (acceleration)	: </a:t>
            </a:r>
            <a:r>
              <a:rPr lang="ko-KR" altLang="en-US" dirty="0"/>
              <a:t>보통 </a:t>
            </a:r>
            <a:r>
              <a:rPr lang="en-US" altLang="ko-KR" dirty="0"/>
              <a:t>a 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					   a(t) : t </a:t>
            </a:r>
            <a:r>
              <a:rPr lang="ko-KR" altLang="en-US" dirty="0">
                <a:solidFill>
                  <a:srgbClr val="FF0000"/>
                </a:solidFill>
              </a:rPr>
              <a:t>초 때 가속도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속도 </a:t>
            </a:r>
            <a:r>
              <a:rPr lang="en-US" altLang="ko-KR" dirty="0"/>
              <a:t>(velocity)		: 1 </a:t>
            </a:r>
            <a:r>
              <a:rPr lang="ko-KR" altLang="en-US" dirty="0"/>
              <a:t>초 후 속도차이는 가속도 만큼</a:t>
            </a:r>
            <a:endParaRPr lang="en-US" altLang="ko-KR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</a:rPr>
              <a:t>					   v(t+1) = v(t) + a(t)*1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(position)		: 1 </a:t>
            </a:r>
            <a:r>
              <a:rPr lang="ko-KR" altLang="en-US" dirty="0"/>
              <a:t>초 후 위치 차이는 속도 만큼</a:t>
            </a:r>
            <a:r>
              <a:rPr lang="en-US" altLang="ko-KR" dirty="0">
                <a:solidFill>
                  <a:srgbClr val="FF0000"/>
                </a:solidFill>
              </a:rPr>
              <a:t>					   	   p(t+1) = p(t) + v(t)*1</a:t>
            </a:r>
            <a:r>
              <a:rPr lang="ko-KR" altLang="en-US" dirty="0">
                <a:solidFill>
                  <a:srgbClr val="FF0000"/>
                </a:solidFill>
              </a:rPr>
              <a:t>초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34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6F82571A-9ED5-4951-A891-0B55D2E4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88640"/>
            <a:ext cx="8715375" cy="939800"/>
          </a:xfrm>
        </p:spPr>
        <p:txBody>
          <a:bodyPr/>
          <a:lstStyle/>
          <a:p>
            <a:r>
              <a:rPr lang="ko-KR" altLang="en-US" dirty="0"/>
              <a:t>가속도를 주는 식</a:t>
            </a:r>
            <a:r>
              <a:rPr lang="en-US" altLang="ko-KR" dirty="0"/>
              <a:t>: </a:t>
            </a:r>
            <a:r>
              <a:rPr lang="ko-KR" altLang="en-US" dirty="0"/>
              <a:t>운동방정식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FDA72FD4-1559-43C0-AD00-66B230A2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86" y="1214438"/>
            <a:ext cx="8715375" cy="5643562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ko-KR" altLang="en-US" dirty="0" err="1"/>
              <a:t>뉴튼의</a:t>
            </a:r>
            <a:r>
              <a:rPr lang="ko-KR" altLang="en-US" dirty="0"/>
              <a:t> 운동 방정식</a:t>
            </a:r>
            <a:r>
              <a:rPr lang="en-US" altLang="ko-KR" dirty="0"/>
              <a:t>(Equation of Motion)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ko-KR" dirty="0"/>
              <a:t> </a:t>
            </a:r>
            <a:r>
              <a:rPr lang="en-US" altLang="ko-KR" sz="5200" b="1" dirty="0">
                <a:solidFill>
                  <a:srgbClr val="0070C0"/>
                </a:solidFill>
              </a:rPr>
              <a:t>f = ma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힘이 주어지면 가속도를 계산할 수 있다</a:t>
            </a:r>
            <a:r>
              <a:rPr lang="en-US" altLang="ko-KR" dirty="0"/>
              <a:t>. 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가속도가 주어지면 </a:t>
            </a:r>
            <a:r>
              <a:rPr lang="el-GR" altLang="ko-KR" dirty="0">
                <a:solidFill>
                  <a:srgbClr val="0070C0"/>
                </a:solidFill>
              </a:rPr>
              <a:t>Δ</a:t>
            </a:r>
            <a:r>
              <a:rPr lang="en-US" altLang="ko-KR" dirty="0">
                <a:solidFill>
                  <a:srgbClr val="0070C0"/>
                </a:solidFill>
              </a:rPr>
              <a:t>t </a:t>
            </a:r>
            <a:r>
              <a:rPr lang="ko-KR" altLang="en-US" dirty="0">
                <a:solidFill>
                  <a:srgbClr val="0070C0"/>
                </a:solidFill>
              </a:rPr>
              <a:t>초 </a:t>
            </a:r>
            <a:r>
              <a:rPr lang="ko-KR" altLang="en-US" dirty="0"/>
              <a:t>후의 속도가 계산 가능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속도가 주어지면 </a:t>
            </a:r>
            <a:r>
              <a:rPr lang="el-GR" altLang="ko-KR" dirty="0">
                <a:solidFill>
                  <a:srgbClr val="0070C0"/>
                </a:solidFill>
              </a:rPr>
              <a:t>Δ</a:t>
            </a:r>
            <a:r>
              <a:rPr lang="en-US" altLang="ko-KR" dirty="0">
                <a:solidFill>
                  <a:srgbClr val="0070C0"/>
                </a:solidFill>
              </a:rPr>
              <a:t>t </a:t>
            </a:r>
            <a:r>
              <a:rPr lang="ko-KR" altLang="en-US" dirty="0">
                <a:solidFill>
                  <a:srgbClr val="0070C0"/>
                </a:solidFill>
              </a:rPr>
              <a:t>초 </a:t>
            </a:r>
            <a:r>
              <a:rPr lang="ko-KR" altLang="en-US" dirty="0"/>
              <a:t>후의 위치가 계산 가능</a:t>
            </a: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endParaRPr lang="en-US" altLang="ko-KR" dirty="0"/>
          </a:p>
          <a:p>
            <a:pPr>
              <a:buFont typeface="Arial" charset="0"/>
              <a:buChar char="•"/>
              <a:defRPr/>
            </a:pPr>
            <a:r>
              <a:rPr lang="en-US" altLang="ko-KR" dirty="0"/>
              <a:t>Ex) </a:t>
            </a:r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자유낙하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힘 </a:t>
            </a:r>
            <a:r>
              <a:rPr lang="en-US" altLang="ko-KR" dirty="0"/>
              <a:t>= </a:t>
            </a:r>
            <a:r>
              <a:rPr lang="ko-KR" altLang="en-US" dirty="0"/>
              <a:t>중력가속도</a:t>
            </a:r>
            <a:r>
              <a:rPr lang="en-US" altLang="ko-KR" dirty="0"/>
              <a:t> g</a:t>
            </a:r>
            <a:r>
              <a:rPr lang="ko-KR" altLang="en-US" dirty="0"/>
              <a:t> </a:t>
            </a:r>
            <a:r>
              <a:rPr lang="en-US" altLang="ko-KR" dirty="0"/>
              <a:t>( =-9.8m/sec</a:t>
            </a:r>
            <a:r>
              <a:rPr lang="en-US" altLang="ko-KR" baseline="30000" dirty="0"/>
              <a:t>2 </a:t>
            </a:r>
            <a:r>
              <a:rPr lang="en-US" altLang="ko-KR" dirty="0"/>
              <a:t>) * </a:t>
            </a:r>
            <a:r>
              <a:rPr lang="ko-KR" altLang="en-US" dirty="0"/>
              <a:t>무게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–"/>
              <a:defRPr/>
            </a:pPr>
            <a:r>
              <a:rPr lang="ko-KR" altLang="en-US" dirty="0"/>
              <a:t>스프링</a:t>
            </a: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힘 </a:t>
            </a:r>
            <a:r>
              <a:rPr lang="en-US" altLang="ko-KR" dirty="0"/>
              <a:t>= </a:t>
            </a:r>
            <a:r>
              <a:rPr lang="ko-KR" altLang="en-US" dirty="0"/>
              <a:t>기준 위치와의 차이 </a:t>
            </a:r>
            <a:r>
              <a:rPr lang="en-US" altLang="ko-KR" dirty="0"/>
              <a:t>f = k x  (k: </a:t>
            </a:r>
            <a:r>
              <a:rPr lang="ko-KR" altLang="en-US" dirty="0"/>
              <a:t>스프링 상수</a:t>
            </a:r>
            <a:r>
              <a:rPr lang="en-US" altLang="ko-KR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9139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6753</TotalTime>
  <Words>706</Words>
  <Application>Microsoft Office PowerPoint</Application>
  <PresentationFormat>화면 슬라이드 쇼(4:3)</PresentationFormat>
  <Paragraphs>106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굴림</vt:lpstr>
      <vt:lpstr>맑은 고딕</vt:lpstr>
      <vt:lpstr>Arial</vt:lpstr>
      <vt:lpstr>Wingdings</vt:lpstr>
      <vt:lpstr>투명도</vt:lpstr>
      <vt:lpstr>(Intermediate) Java Programming  </vt:lpstr>
      <vt:lpstr>JAVA: Thread Practice: Dynamics</vt:lpstr>
      <vt:lpstr>코딩 연습 </vt:lpstr>
      <vt:lpstr>운동학 ( = Dynamics)</vt:lpstr>
      <vt:lpstr>Having more fun with the Thread</vt:lpstr>
      <vt:lpstr>Having more fun with the Timer</vt:lpstr>
      <vt:lpstr>보다 재미있는 운동을 위한  약간의 물리 수업!</vt:lpstr>
      <vt:lpstr>가속도가 주어지면?</vt:lpstr>
      <vt:lpstr>가속도를 주는 식: 운동방정식</vt:lpstr>
      <vt:lpstr>운동학을 프로그래밍하자!</vt:lpstr>
      <vt:lpstr>코딩 연습</vt:lpstr>
      <vt:lpstr>더 다양한 예제를 찾아보자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(Intermediate) Java Programming</dc:title>
  <dc:creator>user</dc:creator>
  <cp:lastModifiedBy>박상일</cp:lastModifiedBy>
  <cp:revision>164</cp:revision>
  <dcterms:created xsi:type="dcterms:W3CDTF">2015-09-01T01:16:03Z</dcterms:created>
  <dcterms:modified xsi:type="dcterms:W3CDTF">2020-11-21T10:52:32Z</dcterms:modified>
</cp:coreProperties>
</file>