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7"/>
  </p:notesMasterIdLst>
  <p:sldIdLst>
    <p:sldId id="513" r:id="rId2"/>
    <p:sldId id="518" r:id="rId3"/>
    <p:sldId id="522" r:id="rId4"/>
    <p:sldId id="526" r:id="rId5"/>
    <p:sldId id="524" r:id="rId6"/>
    <p:sldId id="514" r:id="rId7"/>
    <p:sldId id="515" r:id="rId8"/>
    <p:sldId id="533" r:id="rId9"/>
    <p:sldId id="532" r:id="rId10"/>
    <p:sldId id="534" r:id="rId11"/>
    <p:sldId id="535" r:id="rId12"/>
    <p:sldId id="536" r:id="rId13"/>
    <p:sldId id="263" r:id="rId14"/>
    <p:sldId id="268" r:id="rId15"/>
    <p:sldId id="537" r:id="rId1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62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97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6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9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8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5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FB1E8FFE-E3C0-4E4D-BB4F-044966E00A31}" type="slidenum">
              <a:rPr lang="ko-KR" altLang="en-US" b="0" i="0" smtClean="0">
                <a:latin typeface="굴림" pitchFamily="50" charset="-127"/>
              </a:rPr>
              <a:pPr eaLnBrk="1" hangingPunct="1"/>
              <a:t>12</a:t>
            </a:fld>
            <a:endParaRPr lang="en-US" altLang="ko-KR" b="0" i="0">
              <a:latin typeface="굴림" pitchFamily="50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8CBA4805-A3A5-4BE2-8AD0-B869C19F0968}" type="slidenum">
              <a:rPr lang="ko-KR" altLang="en-US" b="0" i="0" smtClean="0">
                <a:latin typeface="굴림" pitchFamily="50" charset="-127"/>
              </a:rPr>
              <a:pPr eaLnBrk="1" hangingPunct="1"/>
              <a:t>13</a:t>
            </a:fld>
            <a:endParaRPr lang="en-US" altLang="ko-KR" b="0" i="0">
              <a:latin typeface="굴림" pitchFamily="50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20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61496EF8-59BA-4A54-AE78-79F7620746B8}" type="slidenum">
              <a:rPr lang="ko-KR" altLang="en-US" b="0" i="0" smtClean="0">
                <a:latin typeface="굴림" pitchFamily="50" charset="-127"/>
              </a:rPr>
              <a:pPr eaLnBrk="1" hangingPunct="1"/>
              <a:t>14</a:t>
            </a:fld>
            <a:endParaRPr lang="en-US" altLang="ko-KR" b="0" i="0">
              <a:latin typeface="굴림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82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강좌개요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강좌개요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riendship+algorithm+big+bang+theory&amp;source=lmns&amp;bih=625&amp;biw=1280&amp;hl=ko&amp;sa=X&amp;ved=2ahUKEwjt1Ofzw8frAhUB7ZQKHZbZD4AQ_AUoAHoECAEQA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ando715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강좌개요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357688" y="4857750"/>
            <a:ext cx="1639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Algorithm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0" name="AutoShape 154"/>
          <p:cNvSpPr>
            <a:spLocks noChangeArrowheads="1"/>
          </p:cNvSpPr>
          <p:nvPr/>
        </p:nvSpPr>
        <p:spPr bwMode="auto">
          <a:xfrm>
            <a:off x="3786188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강좌개요</a:t>
            </a:r>
            <a:endParaRPr lang="en-US" altLang="ko-KR" sz="1600" b="1" dirty="0"/>
          </a:p>
        </p:txBody>
      </p:sp>
      <p:pic>
        <p:nvPicPr>
          <p:cNvPr id="9224" name="Picture 142" descr="C:\Documents and Settings\kook\Local Settings\Temporary Internet Files\Content.IE5\VYQ9SJB9\MCj034583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3643313"/>
            <a:ext cx="1000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3" descr="C:\Documents and Settings\kook\Local Settings\Temporary Internet Files\Content.IE5\DXD59AUB\MCj034583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571875"/>
            <a:ext cx="6429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3" descr="C:\Documents and Settings\kook\Local Settings\Temporary Internet Files\Content.IE5\PS1M7HL9\MCj037085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429000"/>
            <a:ext cx="1214437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6286500" y="4857750"/>
            <a:ext cx="163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2357438" y="4857750"/>
            <a:ext cx="156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9229" name="AutoShape 154"/>
          <p:cNvSpPr>
            <a:spLocks noChangeArrowheads="1"/>
          </p:cNvSpPr>
          <p:nvPr/>
        </p:nvSpPr>
        <p:spPr bwMode="auto">
          <a:xfrm>
            <a:off x="5929313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및 시험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702624" cy="4392488"/>
          </a:xfrm>
        </p:spPr>
        <p:txBody>
          <a:bodyPr/>
          <a:lstStyle/>
          <a:p>
            <a:pPr latinLnBrk="0"/>
            <a:r>
              <a:rPr lang="ko-KR" altLang="en-US" b="1" dirty="0"/>
              <a:t>과제</a:t>
            </a:r>
            <a:endParaRPr lang="en-US" altLang="ko-KR" dirty="0">
              <a:solidFill>
                <a:schemeClr val="tx2"/>
              </a:solidFill>
            </a:endParaRPr>
          </a:p>
          <a:p>
            <a:pPr lvl="1" latinLnBrk="0"/>
            <a:r>
              <a:rPr lang="ko-KR" altLang="en-US" dirty="0"/>
              <a:t>실습 시간에 주어지는 프로그래밍 문제 </a:t>
            </a:r>
            <a:endParaRPr lang="en-US" altLang="ko-KR" dirty="0"/>
          </a:p>
          <a:p>
            <a:pPr lvl="1" latinLnBrk="0"/>
            <a:r>
              <a:rPr lang="ko-KR" altLang="en-US" dirty="0"/>
              <a:t>부정행위시 </a:t>
            </a:r>
            <a:r>
              <a:rPr lang="en-US" altLang="ko-KR" b="1" dirty="0"/>
              <a:t>0</a:t>
            </a:r>
            <a:r>
              <a:rPr lang="ko-KR" altLang="en-US" dirty="0"/>
              <a:t>점 부여</a:t>
            </a:r>
            <a:r>
              <a:rPr lang="en-US" altLang="ko-KR" dirty="0"/>
              <a:t>,</a:t>
            </a:r>
            <a:r>
              <a:rPr lang="ko-KR" altLang="en-US" dirty="0"/>
              <a:t> 반복하면 </a:t>
            </a:r>
            <a:r>
              <a:rPr lang="en-US" altLang="ko-KR" b="1" dirty="0"/>
              <a:t>F</a:t>
            </a:r>
          </a:p>
          <a:p>
            <a:pPr lvl="1" latinLnBrk="0"/>
            <a:r>
              <a:rPr lang="ko-KR" altLang="en-US" dirty="0"/>
              <a:t>알고리즘 설계 관련 보고서</a:t>
            </a:r>
            <a:endParaRPr lang="en-US" altLang="ko-KR" b="1" dirty="0"/>
          </a:p>
          <a:p>
            <a:pPr latinLnBrk="0"/>
            <a:endParaRPr lang="en-US" altLang="ko-KR" b="1" dirty="0"/>
          </a:p>
          <a:p>
            <a:pPr latinLnBrk="0"/>
            <a:r>
              <a:rPr lang="ko-KR" altLang="en-US" b="1" dirty="0"/>
              <a:t>중간</a:t>
            </a:r>
            <a:r>
              <a:rPr lang="en-US" altLang="ko-KR" b="1" dirty="0"/>
              <a:t>/</a:t>
            </a:r>
            <a:r>
              <a:rPr lang="ko-KR" altLang="en-US" b="1" dirty="0"/>
              <a:t>기말 고사</a:t>
            </a:r>
            <a:r>
              <a:rPr lang="en-US" altLang="ko-KR" b="1" dirty="0"/>
              <a:t>(</a:t>
            </a:r>
            <a:r>
              <a:rPr lang="ko-KR" altLang="en-US" b="1" dirty="0"/>
              <a:t>대면 시험 원칙</a:t>
            </a:r>
            <a:r>
              <a:rPr lang="en-US" altLang="ko-KR" b="1" dirty="0"/>
              <a:t>)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 latinLnBrk="0"/>
            <a:r>
              <a:rPr lang="ko-KR" altLang="en-US" b="1" dirty="0"/>
              <a:t>예정일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고사 주간 수요일</a:t>
            </a:r>
            <a:r>
              <a:rPr lang="en-US" altLang="ko-KR" dirty="0"/>
              <a:t> </a:t>
            </a:r>
            <a:r>
              <a:rPr lang="en-US" altLang="ko-KR" b="1" dirty="0"/>
              <a:t>6</a:t>
            </a:r>
            <a:r>
              <a:rPr lang="en-US" altLang="ko-KR" dirty="0"/>
              <a:t>pm </a:t>
            </a:r>
          </a:p>
          <a:p>
            <a:pPr lvl="1" latinLnBrk="0"/>
            <a:r>
              <a:rPr lang="ko-KR" altLang="en-US" dirty="0"/>
              <a:t>부정행위시 </a:t>
            </a:r>
            <a:r>
              <a:rPr lang="en-US" altLang="ko-KR" b="1" dirty="0"/>
              <a:t>F</a:t>
            </a:r>
            <a:endParaRPr lang="ko-KR" altLang="en-US" dirty="0">
              <a:ea typeface="맑은 고딕" pitchFamily="50" charset="-127"/>
            </a:endParaRPr>
          </a:p>
          <a:p>
            <a:pPr lvl="1" latinLnBrk="0"/>
            <a:r>
              <a:rPr lang="ko-KR" altLang="en-US" dirty="0"/>
              <a:t>코로나 확산 추이에 따라 온라인으로 변경될 수 있음</a:t>
            </a:r>
            <a:endParaRPr lang="en-US" altLang="ko-KR" dirty="0"/>
          </a:p>
          <a:p>
            <a:pPr lvl="1" latinLnBrk="0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6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32848" cy="4691608"/>
          </a:xfrm>
        </p:spPr>
        <p:txBody>
          <a:bodyPr/>
          <a:lstStyle/>
          <a:p>
            <a:pPr latinLnBrk="0"/>
            <a:r>
              <a:rPr lang="ko-KR" altLang="en-US" b="1" dirty="0"/>
              <a:t>학교기준 적용</a:t>
            </a:r>
            <a:endParaRPr lang="en-US" altLang="ko-KR" b="1" dirty="0"/>
          </a:p>
          <a:p>
            <a:pPr lvl="1" latinLnBrk="0">
              <a:defRPr/>
            </a:pPr>
            <a:r>
              <a:rPr lang="ko-KR" altLang="en-US" dirty="0">
                <a:ea typeface="맑은 고딕" pitchFamily="50" charset="-127"/>
              </a:rPr>
              <a:t>학기 </a:t>
            </a:r>
            <a:r>
              <a:rPr lang="ko-KR" altLang="en-US" dirty="0" err="1">
                <a:ea typeface="맑은 고딕" pitchFamily="50" charset="-127"/>
              </a:rPr>
              <a:t>총수업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이론</a:t>
            </a:r>
            <a:r>
              <a:rPr lang="en-US" altLang="ko-KR" dirty="0">
                <a:ea typeface="맑은 고딕" pitchFamily="50" charset="-127"/>
              </a:rPr>
              <a:t>+</a:t>
            </a:r>
            <a:r>
              <a:rPr lang="ko-KR" altLang="en-US" dirty="0">
                <a:ea typeface="맑은 고딕" pitchFamily="50" charset="-127"/>
              </a:rPr>
              <a:t>실습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이상 결석은 </a:t>
            </a:r>
            <a:r>
              <a:rPr lang="en-US" altLang="ko-KR" b="1" dirty="0">
                <a:ea typeface="맑은 고딕" pitchFamily="50" charset="-127"/>
              </a:rPr>
              <a:t>FA</a:t>
            </a:r>
          </a:p>
          <a:p>
            <a:pPr lvl="1" latinLnBrk="0">
              <a:defRPr/>
            </a:pP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ko-KR" altLang="en-US" dirty="0">
                <a:ea typeface="맑은 고딕" pitchFamily="50" charset="-127"/>
              </a:rPr>
              <a:t>온라인 이론 강의</a:t>
            </a:r>
            <a:r>
              <a:rPr lang="en-US" altLang="ko-KR" dirty="0">
                <a:ea typeface="맑은 고딕" pitchFamily="50" charset="-127"/>
              </a:rPr>
              <a:t>: </a:t>
            </a:r>
          </a:p>
          <a:p>
            <a:pPr lvl="2" latinLnBrk="0">
              <a:defRPr/>
            </a:pPr>
            <a:r>
              <a:rPr lang="ko-KR" altLang="en-US" b="1" dirty="0">
                <a:ea typeface="맑은 고딕" pitchFamily="50" charset="-127"/>
              </a:rPr>
              <a:t>출석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기한내 강의 모듈 시청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defRPr/>
            </a:pPr>
            <a:r>
              <a:rPr lang="ko-KR" altLang="en-US" b="1" dirty="0">
                <a:ea typeface="맑은 고딕" pitchFamily="50" charset="-127"/>
              </a:rPr>
              <a:t>결석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기한내 강의 모듈 </a:t>
            </a:r>
            <a:r>
              <a:rPr lang="ko-KR" altLang="en-US" dirty="0" err="1">
                <a:ea typeface="맑은 고딕" pitchFamily="50" charset="-127"/>
              </a:rPr>
              <a:t>미시청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ko-KR" altLang="en-US" dirty="0">
                <a:ea typeface="맑은 고딕" pitchFamily="50" charset="-127"/>
              </a:rPr>
              <a:t>온라인</a:t>
            </a:r>
            <a:r>
              <a:rPr lang="en-US" altLang="ko-KR" dirty="0">
                <a:ea typeface="맑은 고딕" pitchFamily="50" charset="-127"/>
              </a:rPr>
              <a:t>/</a:t>
            </a:r>
            <a:r>
              <a:rPr lang="ko-KR" altLang="en-US" dirty="0">
                <a:ea typeface="맑은 고딕" pitchFamily="50" charset="-127"/>
              </a:rPr>
              <a:t>대면 실습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defRPr/>
            </a:pPr>
            <a:r>
              <a:rPr lang="ko-KR" altLang="en-US" b="1" dirty="0">
                <a:ea typeface="맑은 고딕" pitchFamily="50" charset="-127"/>
              </a:rPr>
              <a:t>출석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수업시작 </a:t>
            </a:r>
            <a:r>
              <a:rPr lang="en-US" altLang="ko-KR" b="1" dirty="0">
                <a:ea typeface="맑은 고딕" pitchFamily="50" charset="-127"/>
              </a:rPr>
              <a:t>5</a:t>
            </a:r>
            <a:r>
              <a:rPr lang="ko-KR" altLang="en-US" dirty="0">
                <a:ea typeface="맑은 고딕" pitchFamily="50" charset="-127"/>
              </a:rPr>
              <a:t>분까지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defRPr/>
            </a:pPr>
            <a:r>
              <a:rPr lang="ko-KR" altLang="en-US" b="1" dirty="0">
                <a:ea typeface="맑은 고딕" pitchFamily="50" charset="-127"/>
              </a:rPr>
              <a:t>지각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수업시간 </a:t>
            </a:r>
            <a:r>
              <a:rPr lang="en-US" altLang="ko-KR" b="1" dirty="0">
                <a:ea typeface="맑은 고딕" pitchFamily="50" charset="-127"/>
              </a:rPr>
              <a:t>15</a:t>
            </a:r>
            <a:r>
              <a:rPr lang="ko-KR" altLang="en-US" dirty="0">
                <a:ea typeface="맑은 고딕" pitchFamily="50" charset="-127"/>
              </a:rPr>
              <a:t>분까지</a:t>
            </a:r>
            <a:endParaRPr lang="en-US" altLang="ko-KR" dirty="0">
              <a:ea typeface="맑은 고딕" pitchFamily="50" charset="-127"/>
            </a:endParaRPr>
          </a:p>
          <a:p>
            <a:pPr lvl="2" latinLnBrk="0">
              <a:defRPr/>
            </a:pPr>
            <a:r>
              <a:rPr lang="ko-KR" altLang="en-US" b="1" dirty="0">
                <a:ea typeface="맑은 고딕" pitchFamily="50" charset="-127"/>
              </a:rPr>
              <a:t>결석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수업시간 </a:t>
            </a:r>
            <a:r>
              <a:rPr lang="en-US" altLang="ko-KR" b="1" dirty="0">
                <a:ea typeface="맑은 고딕" pitchFamily="50" charset="-127"/>
              </a:rPr>
              <a:t>15</a:t>
            </a:r>
            <a:r>
              <a:rPr lang="ko-KR" altLang="en-US" dirty="0" err="1">
                <a:ea typeface="맑은 고딕" pitchFamily="50" charset="-127"/>
              </a:rPr>
              <a:t>분이후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강좌개요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8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알고리즘이란</a:t>
            </a:r>
            <a:r>
              <a:rPr lang="en-US" altLang="ko-KR" dirty="0">
                <a:ea typeface="굴림" pitchFamily="50" charset="-127"/>
              </a:rPr>
              <a:t>?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pic>
        <p:nvPicPr>
          <p:cNvPr id="1351696" name="Picture 16" descr="이미지를 클릭하시면 창이 닫힙니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2912"/>
            <a:ext cx="38100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F935908-1F00-4F19-814F-C455780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BA9B807-A5F5-4C39-80C6-2445A246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ko-KR" altLang="en-US" dirty="0"/>
              <a:t>강좌개요</a:t>
            </a: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1B6666-F957-4E1E-ABD5-BDFCC59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친구 사귀기 알고리즘</a:t>
            </a:r>
          </a:p>
        </p:txBody>
      </p:sp>
      <p:pic>
        <p:nvPicPr>
          <p:cNvPr id="5" name="Picture 2" descr="http://images.t-shirts.com/friendship-algorithm-logo-hr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70" y="1628800"/>
            <a:ext cx="625906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C1EE7-F04E-4F4C-9AA0-78F643D6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6426878-A671-4217-898C-26D20837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ko-KR" altLang="en-US" dirty="0"/>
              <a:t>강좌개요</a:t>
            </a: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0224BD6-7F36-43AB-9769-A03C148F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알고리즘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itchFamily="50" charset="-127"/>
              </a:rPr>
              <a:t>주어진 문제의 해결을 위한 논리적 절차나 방법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  <a:p>
            <a:pPr eaLnBrk="1" hangingPunct="1"/>
            <a:r>
              <a:rPr lang="ko-KR" altLang="en-US" dirty="0">
                <a:ea typeface="굴림" pitchFamily="50" charset="-127"/>
              </a:rPr>
              <a:t>어원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1" eaLnBrk="1" hangingPunct="1"/>
            <a:r>
              <a:rPr lang="ko-KR" altLang="en-US" dirty="0">
                <a:ea typeface="굴림" pitchFamily="50" charset="-127"/>
              </a:rPr>
              <a:t>원래는 인도에서 </a:t>
            </a:r>
            <a:r>
              <a:rPr lang="ko-KR" altLang="en-US" dirty="0" err="1">
                <a:ea typeface="굴림" pitchFamily="50" charset="-127"/>
              </a:rPr>
              <a:t>아랍를</a:t>
            </a:r>
            <a:r>
              <a:rPr lang="ko-KR" altLang="en-US" dirty="0">
                <a:ea typeface="굴림" pitchFamily="50" charset="-127"/>
              </a:rPr>
              <a:t> 거쳐 유럽에 보급된 필산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ko-KR" altLang="en-US" dirty="0">
                <a:ea typeface="굴림" pitchFamily="50" charset="-127"/>
              </a:rPr>
              <a:t>筆算</a:t>
            </a:r>
            <a:r>
              <a:rPr lang="en-US" altLang="ko-KR" dirty="0">
                <a:ea typeface="굴림" pitchFamily="50" charset="-127"/>
              </a:rPr>
              <a:t>)</a:t>
            </a:r>
            <a:r>
              <a:rPr lang="ko-KR" altLang="en-US" dirty="0">
                <a:ea typeface="굴림" pitchFamily="50" charset="-127"/>
              </a:rPr>
              <a:t>을 뜻하며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ko-KR" altLang="en-US" dirty="0">
                <a:ea typeface="굴림" pitchFamily="50" charset="-127"/>
              </a:rPr>
              <a:t>아랍의 수학자인 </a:t>
            </a:r>
            <a:r>
              <a:rPr lang="ko-KR" altLang="en-US" b="1" dirty="0" err="1">
                <a:solidFill>
                  <a:schemeClr val="accent2"/>
                </a:solidFill>
                <a:ea typeface="굴림" pitchFamily="50" charset="-127"/>
              </a:rPr>
              <a:t>알콰리즈미</a:t>
            </a:r>
            <a:r>
              <a:rPr lang="ko-KR" altLang="en-US" dirty="0" err="1">
                <a:ea typeface="굴림" pitchFamily="50" charset="-127"/>
              </a:rPr>
              <a:t>의</a:t>
            </a:r>
            <a:r>
              <a:rPr lang="ko-KR" altLang="en-US" dirty="0">
                <a:ea typeface="굴림" pitchFamily="50" charset="-127"/>
              </a:rPr>
              <a:t> 이름에서 유래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오해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en-US" altLang="ko-KR" dirty="0" err="1">
                <a:ea typeface="굴림" pitchFamily="50" charset="-127"/>
              </a:rPr>
              <a:t>algiros</a:t>
            </a:r>
            <a:r>
              <a:rPr lang="en-US" altLang="ko-KR" dirty="0">
                <a:ea typeface="굴림" pitchFamily="50" charset="-127"/>
              </a:rPr>
              <a:t> [painful] + </a:t>
            </a:r>
            <a:r>
              <a:rPr lang="en-US" altLang="ko-KR" dirty="0" err="1">
                <a:ea typeface="굴림" pitchFamily="50" charset="-127"/>
              </a:rPr>
              <a:t>arithmos</a:t>
            </a:r>
            <a:r>
              <a:rPr lang="en-US" altLang="ko-KR" dirty="0">
                <a:ea typeface="굴림" pitchFamily="50" charset="-127"/>
              </a:rPr>
              <a:t> [number]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86F9438-77DB-4491-A09F-E77FDA97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429001"/>
            <a:ext cx="171546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A2F5C58-33C9-48FA-B65D-EC1BED0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DF2861D-508B-4233-9C67-8BF6EF09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ko-KR" altLang="en-US" dirty="0"/>
              <a:t>강좌개요</a:t>
            </a:r>
            <a:endParaRPr lang="en-US" altLang="ko-KR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C533E23-FF3A-4412-A5A4-BCB220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EB64E-A37D-456B-8668-C769597F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알고리즘과 자료구조의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15D3D-7F5E-422D-A15C-A724405A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r>
              <a:rPr lang="en-US" altLang="ko-KR" dirty="0"/>
              <a:t>(1/2</a:t>
            </a:r>
            <a:r>
              <a:rPr lang="ko-KR" altLang="en-US" dirty="0"/>
              <a:t>쪽 분량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서적</a:t>
            </a:r>
            <a:r>
              <a:rPr lang="en-US" altLang="ko-KR" dirty="0"/>
              <a:t>, </a:t>
            </a:r>
            <a:r>
              <a:rPr lang="ko-KR" altLang="en-US" dirty="0"/>
              <a:t>웹사이트 등 참고 가능</a:t>
            </a:r>
            <a:endParaRPr lang="en-US" altLang="ko-KR" dirty="0"/>
          </a:p>
          <a:p>
            <a:pPr lvl="1"/>
            <a:r>
              <a:rPr lang="ko-KR" altLang="en-US" dirty="0"/>
              <a:t>스스로 생각을 정리하여 작성할 것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마감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dirty="0"/>
              <a:t>9/15 </a:t>
            </a:r>
            <a:r>
              <a:rPr lang="ko-KR" altLang="en-US" b="1" dirty="0"/>
              <a:t>화요일 자정</a:t>
            </a:r>
            <a:endParaRPr lang="en-US" altLang="ko-KR" b="1" dirty="0"/>
          </a:p>
          <a:p>
            <a:pPr lvl="1"/>
            <a:r>
              <a:rPr lang="ko-KR" altLang="en-US" b="1" dirty="0"/>
              <a:t>평가</a:t>
            </a:r>
            <a:r>
              <a:rPr lang="en-US" altLang="ko-KR" b="1" dirty="0"/>
              <a:t>: </a:t>
            </a:r>
            <a:r>
              <a:rPr lang="ko-KR" altLang="en-US" dirty="0"/>
              <a:t>성실하게 작성되어 있으면</a:t>
            </a:r>
            <a:r>
              <a:rPr lang="en-US" altLang="ko-KR" dirty="0"/>
              <a:t>, </a:t>
            </a:r>
            <a:r>
              <a:rPr lang="ko-KR" altLang="en-US" dirty="0"/>
              <a:t>내용이 틀리더라도 만점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이후 온라인 실습 시간에 논의 예정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39239-BDAD-4AE9-880E-0A6C97CC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935A8-7CC0-4615-AD43-079DB3A5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6CBBD-14A4-4946-9162-9D89DB3C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4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129620"/>
          </a:xfrm>
        </p:spPr>
        <p:txBody>
          <a:bodyPr/>
          <a:lstStyle/>
          <a:p>
            <a:r>
              <a:rPr lang="ko-KR" altLang="en-US" b="1" dirty="0"/>
              <a:t>강좌 개요</a:t>
            </a:r>
            <a:endParaRPr lang="en-US" altLang="ko-KR" b="1" dirty="0"/>
          </a:p>
          <a:p>
            <a:r>
              <a:rPr lang="ko-KR" altLang="en-US" b="1" dirty="0"/>
              <a:t>교재</a:t>
            </a:r>
            <a:endParaRPr lang="en-US" altLang="ko-KR" b="1" dirty="0"/>
          </a:p>
          <a:p>
            <a:r>
              <a:rPr lang="ko-KR" altLang="en-US" b="1" dirty="0"/>
              <a:t>강의 스케줄</a:t>
            </a:r>
            <a:endParaRPr lang="en-US" altLang="ko-KR" b="1" dirty="0"/>
          </a:p>
          <a:p>
            <a:r>
              <a:rPr lang="ko-KR" altLang="en-US" b="1" dirty="0"/>
              <a:t>강의 방식</a:t>
            </a:r>
            <a:endParaRPr lang="en-US" altLang="ko-KR" b="1" dirty="0"/>
          </a:p>
          <a:p>
            <a:r>
              <a:rPr lang="ko-KR" altLang="en-US" b="1" dirty="0"/>
              <a:t>학점</a:t>
            </a:r>
            <a:endParaRPr lang="en-US" altLang="ko-KR" b="1" dirty="0"/>
          </a:p>
          <a:p>
            <a:r>
              <a:rPr lang="ko-KR" altLang="en-US" b="1" dirty="0"/>
              <a:t>과제 및 시험</a:t>
            </a:r>
            <a:endParaRPr lang="en-US" altLang="ko-KR" b="1" dirty="0"/>
          </a:p>
          <a:p>
            <a:r>
              <a:rPr lang="ko-KR" altLang="en-US" b="1" dirty="0"/>
              <a:t>출석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129620"/>
          </a:xfrm>
        </p:spPr>
        <p:txBody>
          <a:bodyPr/>
          <a:lstStyle/>
          <a:p>
            <a:r>
              <a:rPr lang="ko-KR" altLang="en-US" b="1" dirty="0"/>
              <a:t>교수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송오영</a:t>
            </a:r>
            <a:endParaRPr lang="en-US" altLang="ko-KR" dirty="0"/>
          </a:p>
          <a:p>
            <a:pPr lvl="1"/>
            <a:r>
              <a:rPr lang="en-US" altLang="ko-KR" dirty="0">
                <a:ea typeface="맑은 고딕" pitchFamily="50" charset="-127"/>
              </a:rPr>
              <a:t>Office: </a:t>
            </a:r>
            <a:r>
              <a:rPr lang="ko-KR" altLang="en-US" dirty="0">
                <a:ea typeface="맑은 고딕" pitchFamily="50" charset="-127"/>
              </a:rPr>
              <a:t>센</a:t>
            </a:r>
            <a:r>
              <a:rPr lang="en-US" altLang="ko-KR" dirty="0">
                <a:ea typeface="맑은 고딕" pitchFamily="50" charset="-127"/>
              </a:rPr>
              <a:t>623</a:t>
            </a:r>
          </a:p>
          <a:p>
            <a:pPr lvl="1"/>
            <a:r>
              <a:rPr lang="en-US" altLang="ko-KR" dirty="0">
                <a:ea typeface="맑은 고딕" pitchFamily="50" charset="-127"/>
              </a:rPr>
              <a:t>Office Hour: </a:t>
            </a:r>
            <a:r>
              <a:rPr lang="ko-KR" altLang="en-US" dirty="0">
                <a:ea typeface="맑은 고딕" pitchFamily="50" charset="-127"/>
              </a:rPr>
              <a:t>월수 </a:t>
            </a:r>
            <a:r>
              <a:rPr lang="en-US" altLang="ko-KR" dirty="0">
                <a:ea typeface="맑은 고딕" pitchFamily="50" charset="-127"/>
              </a:rPr>
              <a:t>12:30-1:30</a:t>
            </a:r>
          </a:p>
          <a:p>
            <a:pPr lvl="1"/>
            <a:r>
              <a:rPr lang="en-US" altLang="ko-KR" dirty="0">
                <a:ea typeface="맑은 고딕" pitchFamily="50" charset="-127"/>
              </a:rPr>
              <a:t>Tel: 02-3408-3830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조교</a:t>
            </a:r>
            <a:r>
              <a:rPr lang="en-US" altLang="ko-KR" b="1" dirty="0"/>
              <a:t>: </a:t>
            </a:r>
            <a:r>
              <a:rPr lang="ko-KR" altLang="en-US" dirty="0"/>
              <a:t>한도연</a:t>
            </a:r>
            <a:r>
              <a:rPr lang="en-US" altLang="ko-KR" dirty="0"/>
              <a:t>(</a:t>
            </a:r>
            <a:r>
              <a:rPr lang="en-US" altLang="ko-KR" u="sng" dirty="0">
                <a:hlinkClick r:id="rId2"/>
              </a:rPr>
              <a:t>hando715@gmail.com</a:t>
            </a:r>
            <a:r>
              <a:rPr lang="en-US" altLang="ko-KR" u="sng" dirty="0"/>
              <a:t>)</a:t>
            </a:r>
          </a:p>
          <a:p>
            <a:endParaRPr lang="en-US" altLang="ko-KR" u="sng" dirty="0"/>
          </a:p>
          <a:p>
            <a:r>
              <a:rPr lang="ko-KR" altLang="en-US" b="1" dirty="0"/>
              <a:t>필수 선수과목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</a:p>
          <a:p>
            <a:pPr lvl="1"/>
            <a:r>
              <a:rPr lang="ko-KR" altLang="en-US" dirty="0"/>
              <a:t>고급</a:t>
            </a:r>
            <a:r>
              <a:rPr lang="en-US" altLang="ko-KR" dirty="0"/>
              <a:t> C</a:t>
            </a:r>
          </a:p>
          <a:p>
            <a:pPr lvl="1"/>
            <a:r>
              <a:rPr lang="ko-KR" altLang="en-US" dirty="0"/>
              <a:t>자료구조 및 실습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4536504" cy="4608512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latin typeface="맑은 고딕" pitchFamily="50" charset="-127"/>
              </a:rPr>
              <a:t>알고리즘</a:t>
            </a:r>
            <a:r>
              <a:rPr lang="en-US" altLang="ko-KR" b="1" dirty="0">
                <a:latin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</a:rPr>
              <a:t>원리와 응용</a:t>
            </a:r>
            <a:endParaRPr lang="en-US" altLang="ko-KR" b="1" dirty="0"/>
          </a:p>
          <a:p>
            <a:pPr lvl="1">
              <a:defRPr/>
            </a:pPr>
            <a:r>
              <a:rPr lang="ko-KR" altLang="en-US" dirty="0">
                <a:latin typeface="맑은 고딕" pitchFamily="50" charset="-127"/>
              </a:rPr>
              <a:t>국형준 저</a:t>
            </a:r>
            <a:r>
              <a:rPr lang="en-US" altLang="ko-KR" dirty="0">
                <a:latin typeface="맑은 고딕" pitchFamily="50" charset="-127"/>
              </a:rPr>
              <a:t>, 21</a:t>
            </a:r>
            <a:r>
              <a:rPr lang="ko-KR" altLang="en-US" dirty="0" err="1">
                <a:latin typeface="맑은 고딕" pitchFamily="50" charset="-127"/>
              </a:rPr>
              <a:t>세기사</a:t>
            </a:r>
            <a:r>
              <a:rPr lang="ko-KR" altLang="en-US" dirty="0">
                <a:latin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</a:rPr>
              <a:t>2018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1449700"/>
            <a:ext cx="3326306" cy="4636750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046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학기 교재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14564" cy="457200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55576" y="1556792"/>
            <a:ext cx="4608512" cy="469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b="1" dirty="0">
                <a:latin typeface="맑은 고딕" pitchFamily="50" charset="-127"/>
              </a:rPr>
              <a:t>데이터구조</a:t>
            </a:r>
            <a:r>
              <a:rPr lang="en-US" altLang="ko-KR" sz="1800" b="1" dirty="0">
                <a:latin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</a:rPr>
              <a:t>원리와 응용</a:t>
            </a:r>
            <a:endParaRPr lang="en-US" altLang="ko-KR" sz="1800" b="1" kern="0" dirty="0">
              <a:latin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>
                <a:latin typeface="맑은 고딕" pitchFamily="50" charset="-127"/>
              </a:rPr>
              <a:t>국형준 저</a:t>
            </a:r>
            <a:r>
              <a:rPr lang="en-US" altLang="ko-KR" sz="2000" dirty="0">
                <a:latin typeface="맑은 고딕" pitchFamily="50" charset="-127"/>
              </a:rPr>
              <a:t>, 21</a:t>
            </a:r>
            <a:r>
              <a:rPr lang="ko-KR" altLang="en-US" sz="2000" dirty="0" err="1">
                <a:latin typeface="맑은 고딕" pitchFamily="50" charset="-127"/>
              </a:rPr>
              <a:t>세기사</a:t>
            </a:r>
            <a:r>
              <a:rPr lang="ko-KR" altLang="en-US" sz="2000" dirty="0">
                <a:latin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</a:rPr>
              <a:t>2019</a:t>
            </a:r>
            <a:endParaRPr lang="en-US" altLang="ko-KR" sz="2000" kern="0" dirty="0">
              <a:latin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FDD7B4-E2DB-4BA3-91D1-08BA84692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75" y="1556791"/>
            <a:ext cx="3072846" cy="4568661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수강전</a:t>
            </a:r>
            <a:r>
              <a:rPr lang="ko-KR" altLang="en-US" dirty="0"/>
              <a:t> 반드시 복습할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</a:p>
          <a:p>
            <a:r>
              <a:rPr lang="ko-KR" altLang="en-US" dirty="0"/>
              <a:t>알고리즘 분석기법</a:t>
            </a:r>
            <a:r>
              <a:rPr lang="en-US" altLang="ko-KR" dirty="0"/>
              <a:t> (</a:t>
            </a:r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ko-KR" dirty="0"/>
              <a:t>(Big-Oh),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dirty="0"/>
              <a:t>(Big-Omega),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dirty="0"/>
              <a:t>(Big-Theta)</a:t>
            </a:r>
          </a:p>
          <a:p>
            <a:r>
              <a:rPr lang="ko-KR" altLang="en-US" dirty="0"/>
              <a:t>재귀 </a:t>
            </a:r>
            <a:r>
              <a:rPr lang="en-US" altLang="ko-KR" dirty="0"/>
              <a:t>(2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재귀알고리즘을 이해하고 작성할 수 있는 능력</a:t>
            </a:r>
            <a:endParaRPr lang="en-US" altLang="ko-KR" dirty="0"/>
          </a:p>
          <a:p>
            <a:r>
              <a:rPr lang="ko-KR" altLang="en-US" dirty="0"/>
              <a:t>데이터구조 </a:t>
            </a:r>
            <a:r>
              <a:rPr lang="en-US" altLang="ko-KR" dirty="0"/>
              <a:t>(3, 4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기초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연결리스트</a:t>
            </a:r>
            <a:r>
              <a:rPr lang="ko-KR" altLang="en-US" dirty="0"/>
              <a:t> </a:t>
            </a:r>
            <a:r>
              <a:rPr lang="en-US" altLang="ko-KR" dirty="0"/>
              <a:t>(3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/>
              <a:t>ADT: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tx2"/>
                </a:solidFill>
              </a:rPr>
              <a:t>리스트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2"/>
                </a:solidFill>
              </a:rPr>
              <a:t>집합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2"/>
                </a:solidFill>
              </a:rPr>
              <a:t>스택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2"/>
                </a:solidFill>
              </a:rPr>
              <a:t>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2"/>
                </a:solidFill>
              </a:rPr>
              <a:t>트리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이진트리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분리집합</a:t>
            </a:r>
            <a:r>
              <a:rPr lang="en-US" altLang="ko-KR" dirty="0"/>
              <a:t> (4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atinLnBrk="0"/>
            <a:r>
              <a:rPr lang="ko-KR" altLang="en-US" dirty="0"/>
              <a:t>수강 필수배경 부족한 경우</a:t>
            </a:r>
            <a:endParaRPr lang="en-US" altLang="ko-KR" dirty="0"/>
          </a:p>
          <a:p>
            <a:pPr lvl="1" latinLnBrk="0"/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1~4</a:t>
            </a:r>
            <a:r>
              <a:rPr lang="ko-KR" altLang="en-US" dirty="0"/>
              <a:t>장 자율학습</a:t>
            </a:r>
            <a:r>
              <a:rPr lang="en-US" altLang="ko-KR" dirty="0"/>
              <a:t> </a:t>
            </a:r>
            <a:r>
              <a:rPr lang="ko-KR" altLang="en-US" dirty="0"/>
              <a:t>권장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스케줄 </a:t>
            </a:r>
            <a:r>
              <a:rPr lang="en-US" altLang="ko-KR" dirty="0"/>
              <a:t>(</a:t>
            </a:r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 이후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714908"/>
          </a:xfrm>
        </p:spPr>
        <p:txBody>
          <a:bodyPr/>
          <a:lstStyle/>
          <a:p>
            <a:r>
              <a:rPr lang="ko-KR" altLang="en-US" sz="2000" dirty="0"/>
              <a:t>고급</a:t>
            </a:r>
            <a:r>
              <a:rPr lang="en-US" altLang="ko-KR" sz="2000" dirty="0"/>
              <a:t> ADTs</a:t>
            </a:r>
          </a:p>
          <a:p>
            <a:pPr lvl="1"/>
            <a:r>
              <a:rPr lang="ko-KR" altLang="en-US" sz="1800" dirty="0"/>
              <a:t>우선순위 큐</a:t>
            </a:r>
            <a:r>
              <a:rPr lang="en-US" altLang="ko-KR" sz="1800" dirty="0"/>
              <a:t> ADT</a:t>
            </a:r>
          </a:p>
          <a:p>
            <a:pPr lvl="1"/>
            <a:r>
              <a:rPr lang="ko-KR" altLang="en-US" sz="1800" dirty="0"/>
              <a:t>사전</a:t>
            </a:r>
            <a:r>
              <a:rPr lang="en-US" altLang="ko-KR" sz="1800" dirty="0"/>
              <a:t> ADT</a:t>
            </a:r>
          </a:p>
          <a:p>
            <a:pPr lvl="1"/>
            <a:r>
              <a:rPr lang="ko-KR" altLang="en-US" sz="1800" dirty="0"/>
              <a:t>그래프</a:t>
            </a:r>
            <a:r>
              <a:rPr lang="en-US" altLang="ko-KR" sz="1800" dirty="0"/>
              <a:t> ADT</a:t>
            </a:r>
          </a:p>
          <a:p>
            <a:r>
              <a:rPr lang="ko-KR" altLang="en-US" sz="2000" dirty="0"/>
              <a:t>정렬 기법</a:t>
            </a:r>
            <a:endParaRPr lang="en-US" altLang="ko-KR" sz="2000" dirty="0"/>
          </a:p>
          <a:p>
            <a:pPr lvl="1"/>
            <a:r>
              <a:rPr lang="ko-KR" altLang="en-US" sz="1800" dirty="0"/>
              <a:t>선택 정렬</a:t>
            </a:r>
            <a:endParaRPr lang="en-US" altLang="ko-KR" sz="1800" dirty="0"/>
          </a:p>
          <a:p>
            <a:pPr lvl="1"/>
            <a:r>
              <a:rPr lang="ko-KR" altLang="en-US" sz="1800" dirty="0"/>
              <a:t>삽입 정렬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힙</a:t>
            </a:r>
            <a:r>
              <a:rPr lang="ko-KR" altLang="en-US" sz="1800" dirty="0"/>
              <a:t> 정렬</a:t>
            </a:r>
            <a:endParaRPr lang="en-US" altLang="ko-KR" sz="1800" dirty="0"/>
          </a:p>
          <a:p>
            <a:pPr lvl="1"/>
            <a:r>
              <a:rPr lang="ko-KR" altLang="en-US" sz="1800" dirty="0"/>
              <a:t>합병 정렬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퀵</a:t>
            </a:r>
            <a:r>
              <a:rPr lang="ko-KR" altLang="en-US" sz="1800" dirty="0"/>
              <a:t> 정렬</a:t>
            </a:r>
            <a:endParaRPr lang="en-US" altLang="ko-KR" sz="1800" dirty="0"/>
          </a:p>
          <a:p>
            <a:r>
              <a:rPr lang="ko-KR" altLang="en-US" sz="2000" dirty="0"/>
              <a:t>탐색 기법</a:t>
            </a:r>
            <a:endParaRPr lang="en-US" altLang="ko-KR" sz="2000" dirty="0"/>
          </a:p>
          <a:p>
            <a:pPr lvl="1"/>
            <a:r>
              <a:rPr lang="ko-KR" altLang="en-US" sz="1800" dirty="0"/>
              <a:t>선형탐색</a:t>
            </a:r>
            <a:endParaRPr lang="en-US" altLang="ko-KR" sz="1800" dirty="0"/>
          </a:p>
          <a:p>
            <a:pPr lvl="1"/>
            <a:r>
              <a:rPr lang="ko-KR" altLang="en-US" sz="1800" dirty="0"/>
              <a:t>이진탐색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트리탐색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해싱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0" y="1571612"/>
            <a:ext cx="424847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그래프 알고리즘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순회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ko-KR" altLang="en-US" sz="1800" kern="0" noProof="0" dirty="0">
                <a:latin typeface="맑은 고딕" pitchFamily="50" charset="-127"/>
              </a:rPr>
              <a:t>이행적 폐쇄</a:t>
            </a:r>
            <a:endParaRPr lang="en-US" altLang="ko-KR" sz="1800" kern="0" noProof="0" dirty="0"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위상정렬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ko-KR" altLang="en-US" sz="1800" kern="0" dirty="0" err="1">
                <a:latin typeface="맑은 고딕" pitchFamily="50" charset="-127"/>
              </a:rPr>
              <a:t>최소신장트리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최단 경로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알고리즘 설계 기법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깊이우선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너비우선 탐색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분할통치법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동적프로그래밍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탐욕법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000" kern="0" dirty="0">
                <a:latin typeface="맑은 고딕" pitchFamily="50" charset="-127"/>
              </a:rPr>
              <a:t>알고리즘 분석 기법</a:t>
            </a:r>
            <a:endParaRPr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</a:rPr>
              <a:t>실행시간 분석</a:t>
            </a:r>
            <a:r>
              <a:rPr lang="en-US" altLang="ko-KR" sz="1800" kern="0" dirty="0">
                <a:latin typeface="맑은 고딕" pitchFamily="50" charset="-127"/>
              </a:rPr>
              <a:t>: </a:t>
            </a:r>
            <a:r>
              <a:rPr lang="ko-KR" altLang="en-US" sz="1800" kern="0" dirty="0">
                <a:latin typeface="맑은 고딕" pitchFamily="50" charset="-127"/>
              </a:rPr>
              <a:t>최악</a:t>
            </a:r>
            <a:r>
              <a:rPr lang="en-US" altLang="ko-KR" sz="1800" kern="0" dirty="0">
                <a:latin typeface="맑은 고딕" pitchFamily="50" charset="-127"/>
              </a:rPr>
              <a:t>, </a:t>
            </a:r>
            <a:r>
              <a:rPr lang="ko-KR" altLang="en-US" sz="1800" kern="0" dirty="0" err="1">
                <a:latin typeface="맑은 고딕" pitchFamily="50" charset="-127"/>
              </a:rPr>
              <a:t>상각</a:t>
            </a:r>
            <a:r>
              <a:rPr lang="en-US" altLang="ko-KR" sz="1800" kern="0" dirty="0">
                <a:latin typeface="맑은 고딕" pitchFamily="50" charset="-127"/>
              </a:rPr>
              <a:t>,</a:t>
            </a:r>
            <a:r>
              <a:rPr lang="ko-KR" altLang="en-US" sz="1800" kern="0" dirty="0">
                <a:latin typeface="맑은 고딕" pitchFamily="50" charset="-127"/>
              </a:rPr>
              <a:t>기대</a:t>
            </a:r>
            <a:endParaRPr lang="en-US" altLang="ko-KR" sz="1800" kern="0" dirty="0">
              <a:latin typeface="맑은 고딕" pitchFamily="50" charset="-127"/>
            </a:endParaRPr>
          </a:p>
          <a:p>
            <a:pPr marL="742950" lvl="1" indent="-285750" algn="l" latinLnBrk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</a:rPr>
              <a:t>재귀알고리즘 분석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F6BF-8AC6-42A5-AD77-AB840771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4C847-1AB6-4E7E-B3A9-A8A6516F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 4</a:t>
            </a:r>
            <a:r>
              <a:rPr lang="ko-KR" altLang="en-US" dirty="0"/>
              <a:t>일 이전</a:t>
            </a:r>
            <a:endParaRPr lang="en-US" altLang="ko-KR" dirty="0"/>
          </a:p>
          <a:p>
            <a:pPr lvl="1"/>
            <a:r>
              <a:rPr lang="ko-KR" altLang="en-US" dirty="0"/>
              <a:t>온라인 녹화 강의</a:t>
            </a:r>
            <a:r>
              <a:rPr lang="en-US" altLang="ko-KR" dirty="0"/>
              <a:t>(Blackboard)</a:t>
            </a:r>
          </a:p>
          <a:p>
            <a:pPr lvl="1"/>
            <a:r>
              <a:rPr lang="ko-KR" altLang="en-US" dirty="0"/>
              <a:t>온라인 실습</a:t>
            </a:r>
            <a:r>
              <a:rPr lang="en-US" altLang="ko-KR" dirty="0"/>
              <a:t>(</a:t>
            </a:r>
            <a:r>
              <a:rPr lang="en-US" altLang="ko-KR" dirty="0" err="1"/>
              <a:t>Webex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이후</a:t>
            </a:r>
            <a:endParaRPr lang="en-US" altLang="ko-KR" dirty="0"/>
          </a:p>
          <a:p>
            <a:pPr lvl="1"/>
            <a:r>
              <a:rPr lang="ko-KR" altLang="en-US" dirty="0"/>
              <a:t>온라인 녹화 강의</a:t>
            </a:r>
            <a:r>
              <a:rPr lang="en-US" altLang="ko-KR" dirty="0"/>
              <a:t>(Blackboard)</a:t>
            </a:r>
          </a:p>
          <a:p>
            <a:pPr lvl="1"/>
            <a:r>
              <a:rPr lang="ko-KR" altLang="en-US" dirty="0"/>
              <a:t>하이브리드 실습</a:t>
            </a:r>
            <a:r>
              <a:rPr lang="en-US" altLang="ko-KR" dirty="0"/>
              <a:t>(</a:t>
            </a:r>
            <a:r>
              <a:rPr lang="ko-KR" altLang="en-US" dirty="0"/>
              <a:t>실습실</a:t>
            </a:r>
            <a:r>
              <a:rPr lang="en-US" altLang="ko-KR" dirty="0"/>
              <a:t>/</a:t>
            </a:r>
            <a:r>
              <a:rPr lang="en-US" altLang="ko-KR" dirty="0" err="1"/>
              <a:t>Webex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수강생의 </a:t>
            </a:r>
            <a:r>
              <a:rPr lang="en-US" altLang="ko-KR" dirty="0"/>
              <a:t>½:</a:t>
            </a:r>
            <a:r>
              <a:rPr lang="ko-KR" altLang="en-US" dirty="0"/>
              <a:t> 대면 실습</a:t>
            </a:r>
            <a:endParaRPr lang="en-US" altLang="ko-KR" dirty="0"/>
          </a:p>
          <a:p>
            <a:pPr lvl="2"/>
            <a:r>
              <a:rPr lang="ko-KR" altLang="en-US" dirty="0"/>
              <a:t>수강생의 </a:t>
            </a:r>
            <a:r>
              <a:rPr lang="en-US" altLang="ko-KR" dirty="0"/>
              <a:t>½:</a:t>
            </a:r>
            <a:r>
              <a:rPr lang="ko-KR" altLang="en-US" dirty="0"/>
              <a:t> 온라인 실습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주단위로 변경</a:t>
            </a:r>
            <a:r>
              <a:rPr lang="en-US" altLang="ko-KR" dirty="0"/>
              <a:t>, </a:t>
            </a:r>
            <a:r>
              <a:rPr lang="ko-KR" altLang="en-US" dirty="0"/>
              <a:t>수강생은 </a:t>
            </a:r>
            <a:r>
              <a:rPr lang="en-US" altLang="ko-KR" dirty="0"/>
              <a:t>2</a:t>
            </a:r>
            <a:r>
              <a:rPr lang="ko-KR" altLang="en-US" dirty="0"/>
              <a:t>주에 한 번씩 대면실습</a:t>
            </a:r>
            <a:endParaRPr lang="en-US" altLang="ko-KR" dirty="0"/>
          </a:p>
          <a:p>
            <a:r>
              <a:rPr lang="ko-KR" altLang="en-US" dirty="0"/>
              <a:t>코로나 추이에 따라 방식</a:t>
            </a:r>
            <a:r>
              <a:rPr lang="en-US" altLang="ko-KR" dirty="0"/>
              <a:t>/</a:t>
            </a:r>
            <a:r>
              <a:rPr lang="ko-KR" altLang="en-US" dirty="0"/>
              <a:t>일시 변동 가능</a:t>
            </a:r>
            <a:endParaRPr lang="en-US" altLang="ko-KR" dirty="0"/>
          </a:p>
          <a:p>
            <a:r>
              <a:rPr lang="ko-KR" altLang="en-US" dirty="0"/>
              <a:t>블랙보드 공지 수시로 확인</a:t>
            </a:r>
            <a:endParaRPr lang="en-US" altLang="ko-KR" dirty="0"/>
          </a:p>
          <a:p>
            <a:r>
              <a:rPr lang="ko-KR" altLang="en-US" dirty="0"/>
              <a:t>온라인 실습 반드시 출석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245D6-227D-49E1-95A9-847543D8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B329-2650-4E65-9981-EE6B3FDC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5AA37-C664-442B-AE7A-93BAAFA1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49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4464496" cy="4691608"/>
          </a:xfrm>
        </p:spPr>
        <p:txBody>
          <a:bodyPr/>
          <a:lstStyle/>
          <a:p>
            <a:pPr latinLnBrk="0"/>
            <a:r>
              <a:rPr lang="ko-KR" altLang="en-US" sz="3600" b="1" dirty="0"/>
              <a:t>과제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실습 </a:t>
            </a:r>
            <a:r>
              <a:rPr lang="en-US" altLang="ko-KR" sz="3600" b="1" dirty="0">
                <a:solidFill>
                  <a:schemeClr val="tx2"/>
                </a:solidFill>
              </a:rPr>
              <a:t>30</a:t>
            </a:r>
            <a:r>
              <a:rPr lang="en-US" altLang="ko-KR" sz="3600" dirty="0">
                <a:solidFill>
                  <a:schemeClr val="tx2"/>
                </a:solidFill>
              </a:rPr>
              <a:t>%</a:t>
            </a:r>
          </a:p>
          <a:p>
            <a:pPr latinLnBrk="0"/>
            <a:endParaRPr lang="en-US" altLang="ko-KR" sz="3600" b="1" dirty="0"/>
          </a:p>
          <a:p>
            <a:pPr latinLnBrk="0"/>
            <a:r>
              <a:rPr lang="ko-KR" altLang="en-US" sz="3600" b="1" dirty="0"/>
              <a:t>중간고사 </a:t>
            </a:r>
            <a:r>
              <a:rPr lang="en-US" altLang="ko-KR" sz="3600" b="1" dirty="0">
                <a:solidFill>
                  <a:schemeClr val="tx2"/>
                </a:solidFill>
              </a:rPr>
              <a:t>20</a:t>
            </a:r>
            <a:r>
              <a:rPr lang="en-US" altLang="ko-KR" sz="3600" dirty="0">
                <a:solidFill>
                  <a:schemeClr val="tx2"/>
                </a:solidFill>
              </a:rPr>
              <a:t>%</a:t>
            </a:r>
          </a:p>
          <a:p>
            <a:pPr latinLnBrk="0"/>
            <a:endParaRPr lang="en-US" altLang="ko-KR" sz="3600" b="1" dirty="0"/>
          </a:p>
          <a:p>
            <a:pPr latinLnBrk="0"/>
            <a:r>
              <a:rPr lang="ko-KR" altLang="en-US" sz="3600" b="1" dirty="0"/>
              <a:t>기말고사 </a:t>
            </a:r>
            <a:r>
              <a:rPr lang="en-US" altLang="ko-KR" sz="3600" b="1" dirty="0">
                <a:solidFill>
                  <a:schemeClr val="tx2"/>
                </a:solidFill>
              </a:rPr>
              <a:t>40</a:t>
            </a:r>
            <a:r>
              <a:rPr lang="en-US" altLang="ko-KR" sz="3600" dirty="0">
                <a:solidFill>
                  <a:schemeClr val="tx2"/>
                </a:solidFill>
              </a:rPr>
              <a:t>%</a:t>
            </a:r>
          </a:p>
          <a:p>
            <a:pPr latinLnBrk="0"/>
            <a:endParaRPr lang="en-US" altLang="ko-KR" sz="3600" b="1" dirty="0"/>
          </a:p>
          <a:p>
            <a:pPr latinLnBrk="0"/>
            <a:r>
              <a:rPr lang="ko-KR" altLang="en-US" sz="3600" b="1" dirty="0"/>
              <a:t>출석 </a:t>
            </a:r>
            <a:r>
              <a:rPr lang="en-US" altLang="ko-KR" sz="3600" b="1" dirty="0">
                <a:solidFill>
                  <a:schemeClr val="tx2"/>
                </a:solidFill>
              </a:rPr>
              <a:t>10</a:t>
            </a:r>
            <a:r>
              <a:rPr lang="en-US" altLang="ko-KR" sz="3600" dirty="0">
                <a:solidFill>
                  <a:schemeClr val="tx2"/>
                </a:solidFill>
              </a:rPr>
              <a:t>%</a:t>
            </a:r>
            <a:endParaRPr lang="en-US" altLang="ko-KR" sz="36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0DAA8BE-81D7-4192-AF5B-3940E3E8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171688" cy="457200"/>
          </a:xfrm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880FDAF-5E7C-43B4-B199-890BF71F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ko-KR" altLang="en-US"/>
              <a:t>강좌개요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28923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543</Words>
  <Application>Microsoft Office PowerPoint</Application>
  <PresentationFormat>화면 슬라이드 쇼(4:3)</PresentationFormat>
  <Paragraphs>190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Tahoma</vt:lpstr>
      <vt:lpstr>Times New Roman</vt:lpstr>
      <vt:lpstr>Wingdings</vt:lpstr>
      <vt:lpstr>lecture</vt:lpstr>
      <vt:lpstr>강좌개요</vt:lpstr>
      <vt:lpstr>Outline</vt:lpstr>
      <vt:lpstr>강좌 개요</vt:lpstr>
      <vt:lpstr>주교재</vt:lpstr>
      <vt:lpstr>1학기 교재(참고)</vt:lpstr>
      <vt:lpstr>수강전 반드시 복습할 사항</vt:lpstr>
      <vt:lpstr>강의 스케줄 (주교재 5장 이후)</vt:lpstr>
      <vt:lpstr>강의 방식 </vt:lpstr>
      <vt:lpstr>학점</vt:lpstr>
      <vt:lpstr>과제 및 시험</vt:lpstr>
      <vt:lpstr>출석</vt:lpstr>
      <vt:lpstr>알고리즘이란?</vt:lpstr>
      <vt:lpstr>친구 사귀기 알고리즘</vt:lpstr>
      <vt:lpstr>알고리즘</vt:lpstr>
      <vt:lpstr>알고리즘과 자료구조의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/>
  <cp:lastModifiedBy/>
  <cp:revision>94</cp:revision>
  <dcterms:created xsi:type="dcterms:W3CDTF">2009-07-21T09:46:05Z</dcterms:created>
  <dcterms:modified xsi:type="dcterms:W3CDTF">2020-09-01T08:49:36Z</dcterms:modified>
</cp:coreProperties>
</file>