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9" r:id="rId4"/>
    <p:sldId id="270" r:id="rId5"/>
    <p:sldId id="271" r:id="rId6"/>
    <p:sldId id="275" r:id="rId7"/>
    <p:sldId id="276" r:id="rId8"/>
    <p:sldId id="277" r:id="rId9"/>
    <p:sldId id="280" r:id="rId10"/>
    <p:sldId id="278" r:id="rId11"/>
    <p:sldId id="291" r:id="rId12"/>
    <p:sldId id="292" r:id="rId13"/>
    <p:sldId id="293" r:id="rId14"/>
    <p:sldId id="294" r:id="rId15"/>
    <p:sldId id="295" r:id="rId16"/>
    <p:sldId id="279" r:id="rId17"/>
    <p:sldId id="285" r:id="rId18"/>
    <p:sldId id="296" r:id="rId19"/>
    <p:sldId id="298" r:id="rId20"/>
    <p:sldId id="299" r:id="rId21"/>
    <p:sldId id="282" r:id="rId22"/>
    <p:sldId id="286" r:id="rId23"/>
    <p:sldId id="300" r:id="rId24"/>
    <p:sldId id="301" r:id="rId25"/>
    <p:sldId id="302" r:id="rId26"/>
    <p:sldId id="304" r:id="rId27"/>
    <p:sldId id="305" r:id="rId28"/>
    <p:sldId id="307" r:id="rId29"/>
    <p:sldId id="281" r:id="rId30"/>
    <p:sldId id="284" r:id="rId31"/>
    <p:sldId id="308" r:id="rId32"/>
    <p:sldId id="309" r:id="rId33"/>
    <p:sldId id="283" r:id="rId34"/>
    <p:sldId id="287" r:id="rId35"/>
    <p:sldId id="310" r:id="rId36"/>
    <p:sldId id="314" r:id="rId37"/>
    <p:sldId id="311" r:id="rId38"/>
    <p:sldId id="315" r:id="rId39"/>
    <p:sldId id="316" r:id="rId40"/>
    <p:sldId id="317" r:id="rId41"/>
    <p:sldId id="31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7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4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4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8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3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3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3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4A68015-4269-4BBF-B63B-4C5B5B9EA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8" y="175282"/>
            <a:ext cx="5414255" cy="1110813"/>
          </a:xfrm>
        </p:spPr>
        <p:txBody>
          <a:bodyPr>
            <a:noAutofit/>
          </a:bodyPr>
          <a:lstStyle/>
          <a:p>
            <a:pPr algn="l"/>
            <a:r>
              <a:rPr lang="en-US" altLang="ko-KR" sz="6000" dirty="0">
                <a:solidFill>
                  <a:schemeClr val="tx2">
                    <a:alpha val="80000"/>
                  </a:schemeClr>
                </a:solidFill>
              </a:rPr>
              <a:t>AI </a:t>
            </a:r>
            <a:r>
              <a:rPr lang="ko-KR" altLang="en-US" sz="6000" dirty="0">
                <a:solidFill>
                  <a:schemeClr val="tx2">
                    <a:alpha val="80000"/>
                  </a:schemeClr>
                </a:solidFill>
              </a:rPr>
              <a:t>입문</a:t>
            </a:r>
          </a:p>
        </p:txBody>
      </p:sp>
      <p:pic>
        <p:nvPicPr>
          <p:cNvPr id="4" name="Picture 3" descr="컴퓨터 회로 보드">
            <a:extLst>
              <a:ext uri="{FF2B5EF4-FFF2-40B4-BE49-F238E27FC236}">
                <a16:creationId xmlns:a16="http://schemas.microsoft.com/office/drawing/2014/main" id="{38C9EFC1-9954-44D7-9907-F07F3868E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0" r="13146" b="-1"/>
          <a:stretch/>
        </p:blipFill>
        <p:spPr>
          <a:xfrm>
            <a:off x="6055836" y="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4EE5D809-D2AC-4442-8F86-4EEDDC28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36" y="2883249"/>
            <a:ext cx="6567659" cy="379947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b="1" dirty="0">
                <a:solidFill>
                  <a:schemeClr val="tx2">
                    <a:alpha val="80000"/>
                  </a:schemeClr>
                </a:solidFill>
                <a:latin typeface="+mj-lt"/>
              </a:rPr>
              <a:t>9</a:t>
            </a:r>
            <a:r>
              <a:rPr lang="ko-KR" altLang="en-US" b="1" dirty="0">
                <a:solidFill>
                  <a:schemeClr val="tx2">
                    <a:alpha val="80000"/>
                  </a:schemeClr>
                </a:solidFill>
                <a:latin typeface="+mj-lt"/>
              </a:rPr>
              <a:t>주차 </a:t>
            </a:r>
            <a:r>
              <a:rPr lang="en-US" altLang="ko-KR" b="1" dirty="0">
                <a:solidFill>
                  <a:schemeClr val="tx2">
                    <a:alpha val="80000"/>
                  </a:schemeClr>
                </a:solidFill>
                <a:latin typeface="+mj-lt"/>
              </a:rPr>
              <a:t>- </a:t>
            </a:r>
            <a:r>
              <a:rPr lang="ko-KR" altLang="en-US" b="1" dirty="0" err="1">
                <a:solidFill>
                  <a:schemeClr val="tx2">
                    <a:alpha val="80000"/>
                  </a:schemeClr>
                </a:solidFill>
                <a:latin typeface="+mj-lt"/>
              </a:rPr>
              <a:t>딥러닝과</a:t>
            </a:r>
            <a:r>
              <a:rPr lang="ko-KR" altLang="en-US" b="1" dirty="0">
                <a:solidFill>
                  <a:schemeClr val="tx2">
                    <a:alpha val="80000"/>
                  </a:schemeClr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tx2">
                    <a:alpha val="80000"/>
                  </a:schemeClr>
                </a:solidFill>
                <a:latin typeface="+mj-lt"/>
              </a:rPr>
              <a:t>CNN</a:t>
            </a:r>
            <a:r>
              <a:rPr lang="ko-KR" altLang="en-US" b="1" dirty="0">
                <a:solidFill>
                  <a:schemeClr val="tx2">
                    <a:alpha val="80000"/>
                  </a:schemeClr>
                </a:solidFill>
                <a:latin typeface="+mj-lt"/>
              </a:rPr>
              <a:t> 이해</a:t>
            </a:r>
            <a:endParaRPr lang="en-US" altLang="ko-KR" b="1" dirty="0">
              <a:solidFill>
                <a:schemeClr val="tx2">
                  <a:alpha val="80000"/>
                </a:schemeClr>
              </a:solidFill>
              <a:latin typeface="+mj-lt"/>
            </a:endParaRPr>
          </a:p>
          <a:p>
            <a:pPr algn="l"/>
            <a:r>
              <a:rPr lang="en-US" altLang="ko-KR" dirty="0">
                <a:solidFill>
                  <a:schemeClr val="tx2">
                    <a:alpha val="80000"/>
                  </a:schemeClr>
                </a:solidFill>
                <a:latin typeface="+mj-lt"/>
              </a:rPr>
              <a:t>1. </a:t>
            </a:r>
            <a:r>
              <a:rPr lang="ko-KR" altLang="en-US" dirty="0">
                <a:solidFill>
                  <a:schemeClr val="tx2">
                    <a:alpha val="80000"/>
                  </a:schemeClr>
                </a:solidFill>
                <a:latin typeface="+mj-lt"/>
              </a:rPr>
              <a:t>딥러닝 개요</a:t>
            </a:r>
            <a:endParaRPr lang="en-US" altLang="ko-KR" dirty="0">
              <a:solidFill>
                <a:schemeClr val="tx2">
                  <a:alpha val="80000"/>
                </a:schemeClr>
              </a:solidFill>
              <a:latin typeface="+mj-lt"/>
            </a:endParaRPr>
          </a:p>
          <a:p>
            <a:pPr algn="l"/>
            <a:r>
              <a:rPr lang="en-US" altLang="ko-KR" dirty="0">
                <a:solidFill>
                  <a:schemeClr val="tx2">
                    <a:alpha val="80000"/>
                  </a:schemeClr>
                </a:solidFill>
                <a:latin typeface="+mj-lt"/>
              </a:rPr>
              <a:t>2. </a:t>
            </a:r>
            <a:r>
              <a:rPr lang="ko-KR" altLang="en-US" dirty="0">
                <a:solidFill>
                  <a:schemeClr val="tx2">
                    <a:alpha val="80000"/>
                  </a:schemeClr>
                </a:solidFill>
                <a:latin typeface="+mj-lt"/>
              </a:rPr>
              <a:t>컴퓨터비전 소개</a:t>
            </a:r>
            <a:endParaRPr lang="en-US" altLang="ko-KR" dirty="0">
              <a:solidFill>
                <a:schemeClr val="tx2">
                  <a:alpha val="80000"/>
                </a:schemeClr>
              </a:solidFill>
              <a:latin typeface="+mj-lt"/>
            </a:endParaRPr>
          </a:p>
          <a:p>
            <a:pPr algn="l"/>
            <a:r>
              <a:rPr lang="en-US" altLang="ko-KR" dirty="0">
                <a:solidFill>
                  <a:schemeClr val="tx2">
                    <a:alpha val="80000"/>
                  </a:schemeClr>
                </a:solidFill>
                <a:latin typeface="+mj-lt"/>
              </a:rPr>
              <a:t>3. CNN</a:t>
            </a:r>
            <a:r>
              <a:rPr lang="ko-KR" altLang="en-US" dirty="0">
                <a:solidFill>
                  <a:schemeClr val="tx2">
                    <a:alpha val="80000"/>
                  </a:schemeClr>
                </a:solidFill>
                <a:latin typeface="+mj-lt"/>
              </a:rPr>
              <a:t>개요</a:t>
            </a:r>
            <a:endParaRPr lang="en-US" altLang="ko-KR" dirty="0">
              <a:solidFill>
                <a:schemeClr val="tx2">
                  <a:alpha val="80000"/>
                </a:schemeClr>
              </a:solidFill>
              <a:latin typeface="+mj-lt"/>
            </a:endParaRPr>
          </a:p>
          <a:p>
            <a:pPr algn="l"/>
            <a:r>
              <a:rPr lang="en-US" altLang="ko-KR" dirty="0">
                <a:solidFill>
                  <a:schemeClr val="tx2">
                    <a:alpha val="80000"/>
                  </a:schemeClr>
                </a:solidFill>
                <a:latin typeface="+mj-lt"/>
              </a:rPr>
              <a:t>4. </a:t>
            </a:r>
            <a:r>
              <a:rPr lang="ko-KR" altLang="en-US" dirty="0" err="1">
                <a:solidFill>
                  <a:schemeClr val="tx2">
                    <a:alpha val="80000"/>
                  </a:schemeClr>
                </a:solidFill>
                <a:latin typeface="+mj-lt"/>
              </a:rPr>
              <a:t>합성곱</a:t>
            </a:r>
            <a:r>
              <a:rPr lang="ko-KR" altLang="en-US" dirty="0">
                <a:solidFill>
                  <a:schemeClr val="tx2">
                    <a:alpha val="80000"/>
                  </a:schemeClr>
                </a:solidFill>
                <a:latin typeface="+mj-lt"/>
              </a:rPr>
              <a:t> 계층</a:t>
            </a:r>
            <a:endParaRPr lang="en-US" altLang="ko-KR" dirty="0">
              <a:solidFill>
                <a:schemeClr val="tx2">
                  <a:alpha val="80000"/>
                </a:schemeClr>
              </a:solidFill>
              <a:latin typeface="+mj-lt"/>
            </a:endParaRPr>
          </a:p>
          <a:p>
            <a:pPr algn="l"/>
            <a:r>
              <a:rPr lang="en-US" altLang="ko-KR" dirty="0">
                <a:solidFill>
                  <a:schemeClr val="tx2">
                    <a:alpha val="80000"/>
                  </a:schemeClr>
                </a:solidFill>
                <a:latin typeface="+mj-lt"/>
              </a:rPr>
              <a:t>5. </a:t>
            </a:r>
            <a:r>
              <a:rPr lang="ko-KR" altLang="en-US" dirty="0" err="1">
                <a:solidFill>
                  <a:schemeClr val="tx2">
                    <a:alpha val="80000"/>
                  </a:schemeClr>
                </a:solidFill>
                <a:latin typeface="+mj-lt"/>
              </a:rPr>
              <a:t>풀링</a:t>
            </a:r>
            <a:r>
              <a:rPr lang="en-US" altLang="ko-KR" dirty="0">
                <a:solidFill>
                  <a:schemeClr val="tx2">
                    <a:alpha val="80000"/>
                  </a:schemeClr>
                </a:solidFill>
                <a:latin typeface="+mj-lt"/>
              </a:rPr>
              <a:t>(</a:t>
            </a:r>
            <a:r>
              <a:rPr lang="ko-KR" altLang="en-US" dirty="0" err="1">
                <a:solidFill>
                  <a:schemeClr val="tx2">
                    <a:alpha val="80000"/>
                  </a:schemeClr>
                </a:solidFill>
                <a:latin typeface="+mj-lt"/>
              </a:rPr>
              <a:t>서브샘플링</a:t>
            </a:r>
            <a:r>
              <a:rPr lang="en-US" altLang="ko-KR" dirty="0">
                <a:solidFill>
                  <a:schemeClr val="tx2">
                    <a:alpha val="80000"/>
                  </a:schemeClr>
                </a:solidFill>
                <a:latin typeface="+mj-lt"/>
              </a:rPr>
              <a:t>) </a:t>
            </a:r>
            <a:r>
              <a:rPr lang="ko-KR" altLang="en-US" dirty="0">
                <a:solidFill>
                  <a:schemeClr val="tx2">
                    <a:alpha val="80000"/>
                  </a:schemeClr>
                </a:solidFill>
                <a:latin typeface="+mj-lt"/>
              </a:rPr>
              <a:t>계층</a:t>
            </a:r>
            <a:endParaRPr lang="en-US" altLang="ko-KR" dirty="0">
              <a:solidFill>
                <a:schemeClr val="tx2">
                  <a:alpha val="80000"/>
                </a:schemeClr>
              </a:solidFill>
              <a:latin typeface="+mj-lt"/>
            </a:endParaRPr>
          </a:p>
          <a:p>
            <a:pPr algn="l"/>
            <a:r>
              <a:rPr lang="en-US" altLang="ko-KR" dirty="0">
                <a:solidFill>
                  <a:schemeClr val="tx2">
                    <a:alpha val="80000"/>
                  </a:schemeClr>
                </a:solidFill>
                <a:latin typeface="+mj-lt"/>
              </a:rPr>
              <a:t>6. </a:t>
            </a:r>
            <a:r>
              <a:rPr lang="ko-KR" altLang="en-US" dirty="0">
                <a:solidFill>
                  <a:schemeClr val="tx2">
                    <a:alpha val="80000"/>
                  </a:schemeClr>
                </a:solidFill>
                <a:latin typeface="+mj-lt"/>
              </a:rPr>
              <a:t>주요 </a:t>
            </a:r>
            <a:r>
              <a:rPr lang="en-US" altLang="ko-KR" dirty="0">
                <a:solidFill>
                  <a:schemeClr val="tx2">
                    <a:alpha val="80000"/>
                  </a:schemeClr>
                </a:solidFill>
                <a:latin typeface="+mj-lt"/>
              </a:rPr>
              <a:t>CNN</a:t>
            </a:r>
            <a:r>
              <a:rPr lang="ko-KR" altLang="en-US" dirty="0">
                <a:solidFill>
                  <a:schemeClr val="tx2">
                    <a:alpha val="80000"/>
                  </a:schemeClr>
                </a:solidFill>
                <a:latin typeface="+mj-lt"/>
              </a:rPr>
              <a:t>구조</a:t>
            </a:r>
            <a:endParaRPr lang="en-US" altLang="ko-KR" dirty="0">
              <a:solidFill>
                <a:schemeClr val="tx2">
                  <a:alpha val="80000"/>
                </a:schemeClr>
              </a:solidFill>
              <a:latin typeface="+mj-lt"/>
            </a:endParaRPr>
          </a:p>
          <a:p>
            <a:pPr algn="l"/>
            <a:r>
              <a:rPr lang="en-US" altLang="ko-KR" dirty="0">
                <a:solidFill>
                  <a:schemeClr val="tx2">
                    <a:alpha val="80000"/>
                  </a:schemeClr>
                </a:solidFill>
                <a:latin typeface="+mj-lt"/>
              </a:rPr>
              <a:t>7. </a:t>
            </a:r>
            <a:r>
              <a:rPr lang="ko-KR" altLang="en-US" dirty="0">
                <a:solidFill>
                  <a:schemeClr val="tx2">
                    <a:alpha val="80000"/>
                  </a:schemeClr>
                </a:solidFill>
                <a:latin typeface="+mj-lt"/>
              </a:rPr>
              <a:t>기울기 강하 학습의 파이썬 구현</a:t>
            </a:r>
            <a:endParaRPr lang="en-US" altLang="ko-KR" dirty="0">
              <a:solidFill>
                <a:schemeClr val="tx2">
                  <a:alpha val="80000"/>
                </a:schemeClr>
              </a:solidFill>
              <a:latin typeface="+mj-lt"/>
            </a:endParaRPr>
          </a:p>
          <a:p>
            <a:pPr algn="l"/>
            <a:endParaRPr lang="ko-KR" altLang="en-US" dirty="0">
              <a:solidFill>
                <a:schemeClr val="tx2"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7D751B70-B748-47FB-916E-AB173D71579D}"/>
              </a:ext>
            </a:extLst>
          </p:cNvPr>
          <p:cNvSpPr txBox="1">
            <a:spLocks/>
          </p:cNvSpPr>
          <p:nvPr/>
        </p:nvSpPr>
        <p:spPr>
          <a:xfrm>
            <a:off x="94792" y="1305514"/>
            <a:ext cx="5459670" cy="63338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chemeClr val="tx2">
                    <a:alpha val="80000"/>
                  </a:schemeClr>
                </a:solidFill>
                <a:latin typeface="+mj-lt"/>
              </a:rPr>
              <a:t>제어계측공학과 </a:t>
            </a:r>
            <a:r>
              <a:rPr lang="en-US" altLang="ko-KR" b="1" dirty="0">
                <a:solidFill>
                  <a:schemeClr val="tx2">
                    <a:alpha val="80000"/>
                  </a:schemeClr>
                </a:solidFill>
                <a:latin typeface="+mj-lt"/>
              </a:rPr>
              <a:t>201720647</a:t>
            </a:r>
            <a:r>
              <a:rPr lang="ko-KR" altLang="en-US" b="1" dirty="0">
                <a:solidFill>
                  <a:schemeClr val="tx2">
                    <a:alpha val="80000"/>
                  </a:schemeClr>
                </a:solidFill>
                <a:latin typeface="+mj-lt"/>
              </a:rPr>
              <a:t> 최정선</a:t>
            </a:r>
            <a:endParaRPr lang="en-US" altLang="ko-KR" b="1" dirty="0">
              <a:solidFill>
                <a:schemeClr val="tx2">
                  <a:alpha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425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2. </a:t>
            </a:r>
            <a:r>
              <a:rPr lang="ko-KR" altLang="en-US" sz="4000" dirty="0">
                <a:solidFill>
                  <a:schemeClr val="tx2"/>
                </a:solidFill>
              </a:rPr>
              <a:t>컴퓨터 비전 소개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5065907" y="356021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컴퓨터 비전 개요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5"/>
            <a:ext cx="10870415" cy="596293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△컴퓨터 비전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(Computer vision)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목표 및 연구 분야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컴퓨터 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SW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와 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HW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를 사용하여 인간의 시각적 인식 기능을 모사하는 것을 목표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2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차원 영상으로부터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3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차원 장면을 재구성하여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해석하고 이해하는 것을 연구하는 분야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=&gt;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영상처리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컴퓨터 그래픽스 등의 분야에서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손글씨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인식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불량 검사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영상을 합성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형태 변경 등 다양하게 응용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76B236CC-455B-4B27-B25F-57946460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9" y="2953725"/>
            <a:ext cx="11764457" cy="37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2. </a:t>
            </a:r>
            <a:r>
              <a:rPr lang="ko-KR" altLang="en-US" sz="4000" dirty="0">
                <a:solidFill>
                  <a:schemeClr val="tx2"/>
                </a:solidFill>
              </a:rPr>
              <a:t>컴퓨터 비전 소개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5065907" y="356021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컴퓨터 비전</a:t>
            </a:r>
            <a:r>
              <a:rPr lang="en-US" altLang="ko-KR" sz="2000" b="1" dirty="0">
                <a:solidFill>
                  <a:srgbClr val="FF731D"/>
                </a:solidFill>
                <a:latin typeface="Malgun Gothic"/>
              </a:rPr>
              <a:t>: </a:t>
            </a:r>
            <a:r>
              <a:rPr lang="ko-KR" altLang="en-US" sz="2000" b="1" dirty="0">
                <a:solidFill>
                  <a:srgbClr val="FF731D"/>
                </a:solidFill>
                <a:latin typeface="Malgun Gothic"/>
              </a:rPr>
              <a:t>특징 추출과 필터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5"/>
            <a:ext cx="10870415" cy="596293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△이미지의 이해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7632A8-3037-4AD8-95B8-FC5E48AD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1" y="1262482"/>
            <a:ext cx="5896168" cy="541040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29B89D3-0EB9-41BD-A2A4-3F789A04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294" y="1267047"/>
            <a:ext cx="6068272" cy="54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2. </a:t>
            </a:r>
            <a:r>
              <a:rPr lang="ko-KR" altLang="en-US" sz="4000" dirty="0">
                <a:solidFill>
                  <a:schemeClr val="tx2"/>
                </a:solidFill>
              </a:rPr>
              <a:t>컴퓨터 비전 소개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5065907" y="356021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컴퓨터 비전 개요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5"/>
            <a:ext cx="10870415" cy="596293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△컴퓨터 비전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(Computer vision)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목표 및 연구 분야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컴퓨터 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SW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와 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HW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를 사용하여 인간의 시각적 인식 기능을 모사하는 것을 목표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2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차원 영상으로부터 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3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차원 장면을 재구성하여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해석하고 이해하는 것을 연구하는 분야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관련분야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영상처리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(image processing),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패턴 인식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컴퓨터 그래픽스 등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응용 및 활용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손글씨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인식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.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얼굴인식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불량 검사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모션 캡처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경계 및 감시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영상 합성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형태 변경 등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5DD42F-1ECC-4C84-A701-63236BDC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1" y="2450121"/>
            <a:ext cx="9854133" cy="16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2. </a:t>
            </a:r>
            <a:r>
              <a:rPr lang="ko-KR" altLang="en-US" sz="4000" dirty="0">
                <a:solidFill>
                  <a:schemeClr val="tx2"/>
                </a:solidFill>
              </a:rPr>
              <a:t>컴퓨터 비전 소개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5065907" y="356021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컴퓨터 비전</a:t>
            </a: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: 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특징 추출과 필터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5"/>
            <a:ext cx="10870415" cy="596293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△이미지의 이해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7632A8-3037-4AD8-95B8-FC5E48AD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1" y="1262482"/>
            <a:ext cx="5896168" cy="541040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29B89D3-0EB9-41BD-A2A4-3F789A04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294" y="1267047"/>
            <a:ext cx="6068272" cy="54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6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2. </a:t>
            </a:r>
            <a:r>
              <a:rPr lang="ko-KR" altLang="en-US" sz="4000" dirty="0">
                <a:solidFill>
                  <a:schemeClr val="tx2"/>
                </a:solidFill>
              </a:rPr>
              <a:t>컴퓨터 비전 소개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5065907" y="356021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컴퓨터 비전</a:t>
            </a: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: 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특징 추출과 필터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9" name="부제목 2">
            <a:extLst>
              <a:ext uri="{FF2B5EF4-FFF2-40B4-BE49-F238E27FC236}">
                <a16:creationId xmlns:a16="http://schemas.microsoft.com/office/drawing/2014/main" id="{C0A1C2A3-36C5-4AF3-B278-D720C09893D9}"/>
              </a:ext>
            </a:extLst>
          </p:cNvPr>
          <p:cNvSpPr txBox="1">
            <a:spLocks/>
          </p:cNvSpPr>
          <p:nvPr/>
        </p:nvSpPr>
        <p:spPr>
          <a:xfrm>
            <a:off x="232556" y="723345"/>
            <a:ext cx="10870415" cy="596293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lang="en-US" altLang="ko-KR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Linear</a:t>
            </a:r>
            <a:r>
              <a:rPr lang="ko-KR" altLang="en-US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</a:t>
            </a:r>
            <a:r>
              <a:rPr lang="en-US" altLang="ko-KR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filtering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연산 유형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: Cross-correlation, Convolution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각 픽셀을 주변 픽셀의 선형결합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내적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)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으로 나타냄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=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선형 결합을 위한 오퍼레이터를 커널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마스크 또는 필터라 부름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69B722-6F45-4ECF-9EB0-BE905B1A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74" y="742693"/>
            <a:ext cx="5449484" cy="1931263"/>
          </a:xfrm>
          <a:prstGeom prst="rect">
            <a:avLst/>
          </a:prstGeom>
        </p:spPr>
      </p:pic>
      <p:sp>
        <p:nvSpPr>
          <p:cNvPr id="150" name="부제목 2">
            <a:extLst>
              <a:ext uri="{FF2B5EF4-FFF2-40B4-BE49-F238E27FC236}">
                <a16:creationId xmlns:a16="http://schemas.microsoft.com/office/drawing/2014/main" id="{2E589362-49C6-4197-8986-0F5389CA6971}"/>
              </a:ext>
            </a:extLst>
          </p:cNvPr>
          <p:cNvSpPr txBox="1">
            <a:spLocks/>
          </p:cNvSpPr>
          <p:nvPr/>
        </p:nvSpPr>
        <p:spPr>
          <a:xfrm>
            <a:off x="212896" y="2402066"/>
            <a:ext cx="10870415" cy="596293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필터 이동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: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컨볼루션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계산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4496A53-FE5D-4096-BF71-49B80D034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91" y="2986003"/>
            <a:ext cx="11760702" cy="33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7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2. </a:t>
            </a:r>
            <a:r>
              <a:rPr lang="ko-KR" altLang="en-US" sz="4000" dirty="0">
                <a:solidFill>
                  <a:schemeClr val="tx2"/>
                </a:solidFill>
              </a:rPr>
              <a:t>컴퓨터 비전 소개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5065907" y="356021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컴퓨터 비전</a:t>
            </a: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: 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특징 추출과 필터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7" name="부제목 2">
            <a:extLst>
              <a:ext uri="{FF2B5EF4-FFF2-40B4-BE49-F238E27FC236}">
                <a16:creationId xmlns:a16="http://schemas.microsoft.com/office/drawing/2014/main" id="{696AF173-7DFB-4986-982A-CB2B0E77F1D7}"/>
              </a:ext>
            </a:extLst>
          </p:cNvPr>
          <p:cNvSpPr txBox="1">
            <a:spLocks/>
          </p:cNvSpPr>
          <p:nvPr/>
        </p:nvSpPr>
        <p:spPr>
          <a:xfrm>
            <a:off x="232556" y="723345"/>
            <a:ext cx="10870415" cy="596293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lang="ko-KR" altLang="en-US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필터를 사용한 특징 추출 사례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에지의 강도와 방향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: Sobel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연산자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x-gradient: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세로 에지 추출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y-gradient: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가로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에지 추출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=&gt;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두개를 조합해서 에지를 추출한다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.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656B13-01A5-49BD-8564-675CC382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2" y="2430638"/>
            <a:ext cx="11805940" cy="42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5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3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6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8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9" name="Rectangle 2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0" name="Freeform: Shape 252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1" name="Right Triangle 2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2" name="Freeform: Shape 256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23" name="Group 2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1329186"/>
            <a:ext cx="5319585" cy="834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3. CNN </a:t>
            </a:r>
            <a:r>
              <a:rPr lang="ko-KR" altLang="en-US" sz="4000" dirty="0">
                <a:solidFill>
                  <a:schemeClr val="tx2"/>
                </a:solidFill>
              </a:rPr>
              <a:t>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302" name="부제목 2">
            <a:extLst>
              <a:ext uri="{FF2B5EF4-FFF2-40B4-BE49-F238E27FC236}">
                <a16:creationId xmlns:a16="http://schemas.microsoft.com/office/drawing/2014/main" id="{608DB6E8-4A01-44C4-A5B7-00DADE8DF66B}"/>
              </a:ext>
            </a:extLst>
          </p:cNvPr>
          <p:cNvSpPr txBox="1">
            <a:spLocks/>
          </p:cNvSpPr>
          <p:nvPr/>
        </p:nvSpPr>
        <p:spPr>
          <a:xfrm>
            <a:off x="192527" y="3517078"/>
            <a:ext cx="5189718" cy="277901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374" name="제목 1">
            <a:extLst>
              <a:ext uri="{FF2B5EF4-FFF2-40B4-BE49-F238E27FC236}">
                <a16:creationId xmlns:a16="http://schemas.microsoft.com/office/drawing/2014/main" id="{9C81A416-782F-4232-B1D1-007E7769B958}"/>
              </a:ext>
            </a:extLst>
          </p:cNvPr>
          <p:cNvSpPr txBox="1">
            <a:spLocks/>
          </p:cNvSpPr>
          <p:nvPr/>
        </p:nvSpPr>
        <p:spPr>
          <a:xfrm>
            <a:off x="189363" y="214806"/>
            <a:ext cx="5414255" cy="1110813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AI </a:t>
            </a:r>
            <a:r>
              <a:rPr kumimoji="0" lang="ko-KR" altLang="en-US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입문</a:t>
            </a:r>
          </a:p>
        </p:txBody>
      </p:sp>
      <p:pic>
        <p:nvPicPr>
          <p:cNvPr id="379" name="Picture 3" descr="컴퓨터 회로 보드">
            <a:extLst>
              <a:ext uri="{FF2B5EF4-FFF2-40B4-BE49-F238E27FC236}">
                <a16:creationId xmlns:a16="http://schemas.microsoft.com/office/drawing/2014/main" id="{16CCEBDB-FF13-4FD1-8A68-A02577637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0" r="13146" b="-1"/>
          <a:stretch/>
        </p:blipFill>
        <p:spPr>
          <a:xfrm>
            <a:off x="6055836" y="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134" name="부제목 2">
            <a:extLst>
              <a:ext uri="{FF2B5EF4-FFF2-40B4-BE49-F238E27FC236}">
                <a16:creationId xmlns:a16="http://schemas.microsoft.com/office/drawing/2014/main" id="{CCE8B7BA-2408-4B8C-9F08-1CEE8E62673B}"/>
              </a:ext>
            </a:extLst>
          </p:cNvPr>
          <p:cNvSpPr txBox="1">
            <a:spLocks/>
          </p:cNvSpPr>
          <p:nvPr/>
        </p:nvSpPr>
        <p:spPr>
          <a:xfrm>
            <a:off x="172867" y="3518404"/>
            <a:ext cx="5189718" cy="2116958"/>
          </a:xfrm>
          <a:prstGeom prst="rect">
            <a:avLst/>
          </a:prstGeom>
        </p:spPr>
        <p:txBody>
          <a:bodyPr lIns="109728" tIns="109728" rIns="109728" bIns="9144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학습내용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CNN</a:t>
            </a: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의 기술적 접근방법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34381F">
                    <a:alpha val="80000"/>
                  </a:srgbClr>
                </a:solidFill>
                <a:latin typeface="Malgun Gothic"/>
              </a:rPr>
              <a:t>CNN</a:t>
            </a:r>
            <a:r>
              <a:rPr lang="ko-KR" altLang="en-US" dirty="0">
                <a:solidFill>
                  <a:srgbClr val="34381F">
                    <a:alpha val="80000"/>
                  </a:srgbClr>
                </a:solidFill>
                <a:latin typeface="Malgun Gothic"/>
              </a:rPr>
              <a:t>의 기술적 특징</a:t>
            </a:r>
            <a:endParaRPr lang="en-US" altLang="ko-KR" dirty="0">
              <a:solidFill>
                <a:srgbClr val="34381F">
                  <a:alpha val="80000"/>
                </a:srgbClr>
              </a:solidFill>
              <a:latin typeface="Malgun Gothic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CNN</a:t>
            </a: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의 기본구조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50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3. CNN </a:t>
            </a:r>
            <a:r>
              <a:rPr lang="ko-KR" altLang="en-US" sz="4000" dirty="0">
                <a:solidFill>
                  <a:schemeClr val="tx2"/>
                </a:solidFill>
              </a:rPr>
              <a:t>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FF731D"/>
                </a:solidFill>
                <a:latin typeface="Malgun Gothic"/>
              </a:rPr>
              <a:t>들어가며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56179"/>
            <a:ext cx="10870415" cy="5506051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CNN</a:t>
            </a:r>
            <a:r>
              <a:rPr lang="en-US" altLang="ko-KR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(Convolutional Neural Network, </a:t>
            </a:r>
            <a:r>
              <a:rPr lang="ko-KR" altLang="en-US" sz="2000" b="1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합성곱</a:t>
            </a:r>
            <a:r>
              <a:rPr lang="ko-KR" altLang="en-US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신경망</a:t>
            </a:r>
            <a:r>
              <a:rPr lang="en-US" altLang="ko-KR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)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CNN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은 오랜 역사를 지니고 있으며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최근 </a:t>
            </a: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딥러닝의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붐을 불러일으키는데 중추 역할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1979, Fukushima, </a:t>
            </a:r>
            <a:r>
              <a:rPr kumimoji="0" lang="en-US" altLang="ko-KR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Neocognitron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1980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년대 말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Yann </a:t>
            </a:r>
            <a:r>
              <a:rPr lang="en-US" altLang="ko-KR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LeCun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&amp; </a:t>
            </a:r>
            <a:r>
              <a:rPr lang="en-US" altLang="ko-KR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Yoshua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</a:t>
            </a:r>
            <a:r>
              <a:rPr lang="en-US" altLang="ko-KR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Bengio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CNN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의 개념 착안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시각피질의 특징 추출을 위한 계층적 처리 구조와 </a:t>
            </a: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국서적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특징 </a:t>
            </a: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추출등을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모사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컴퓨팅 필요량의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최소하를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통해 주로 영상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/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비전 영역에 큰 장점을 지닌다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.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23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3. CNN </a:t>
            </a:r>
            <a:r>
              <a:rPr lang="ko-KR" altLang="en-US" sz="4000" dirty="0">
                <a:solidFill>
                  <a:schemeClr val="tx2"/>
                </a:solidFill>
              </a:rPr>
              <a:t>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FF731D"/>
                </a:solidFill>
                <a:latin typeface="Malgun Gothic"/>
              </a:rPr>
              <a:t>CNN</a:t>
            </a:r>
            <a:r>
              <a:rPr lang="ko-KR" altLang="en-US" sz="2000" b="1" dirty="0">
                <a:solidFill>
                  <a:srgbClr val="FF731D"/>
                </a:solidFill>
                <a:latin typeface="Malgun Gothic"/>
              </a:rPr>
              <a:t>의 기술적 배경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219574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△관찰 사항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특징의 이미지 영역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일부 특징은 전체 이미지 중에서 아주 작은 영역에 위치함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특징의 위치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동일한 특징이 이미지마다 다른 곳에 나타날 수 있음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47" name="부제목 2">
            <a:extLst>
              <a:ext uri="{FF2B5EF4-FFF2-40B4-BE49-F238E27FC236}">
                <a16:creationId xmlns:a16="http://schemas.microsoft.com/office/drawing/2014/main" id="{33F2FF42-A218-4DAD-A65F-4ABCC32C086B}"/>
              </a:ext>
            </a:extLst>
          </p:cNvPr>
          <p:cNvSpPr txBox="1">
            <a:spLocks/>
          </p:cNvSpPr>
          <p:nvPr/>
        </p:nvSpPr>
        <p:spPr>
          <a:xfrm>
            <a:off x="148250" y="4052387"/>
            <a:ext cx="10870415" cy="1477163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CNN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의 특징 추출 접근 방법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1.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특징추출 단위를 </a:t>
            </a: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전체이미지가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아닌 작은 단위 영역에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제한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2.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전체 이미지를 이 단위 영역으로 분리해 각각에 대해 특징 추출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4490D-D17E-4203-B82C-00FA074D1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695" y="824088"/>
            <a:ext cx="3641993" cy="15763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E15E2B-4895-4815-B1D7-8ADCB824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695" y="2615980"/>
            <a:ext cx="3641992" cy="1394631"/>
          </a:xfrm>
          <a:prstGeom prst="rect">
            <a:avLst/>
          </a:prstGeom>
        </p:spPr>
      </p:pic>
      <p:sp>
        <p:nvSpPr>
          <p:cNvPr id="149" name="부제목 2">
            <a:extLst>
              <a:ext uri="{FF2B5EF4-FFF2-40B4-BE49-F238E27FC236}">
                <a16:creationId xmlns:a16="http://schemas.microsoft.com/office/drawing/2014/main" id="{C18A4125-0B6F-42F6-BF34-10E63D1D23BE}"/>
              </a:ext>
            </a:extLst>
          </p:cNvPr>
          <p:cNvSpPr txBox="1">
            <a:spLocks/>
          </p:cNvSpPr>
          <p:nvPr/>
        </p:nvSpPr>
        <p:spPr>
          <a:xfrm>
            <a:off x="2405419" y="5571326"/>
            <a:ext cx="6685108" cy="670418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=&gt;</a:t>
            </a:r>
            <a:r>
              <a:rPr kumimoji="0" lang="ko-KR" altLang="en-US" sz="28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컨볼루션</a:t>
            </a:r>
            <a:r>
              <a:rPr kumimoji="0" lang="ko-KR" altLang="en-US" sz="28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en-US" altLang="ko-KR" sz="28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(Convolution)</a:t>
            </a:r>
            <a:r>
              <a:rPr kumimoji="0" lang="ko-KR" altLang="en-US" sz="28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기법 도입</a:t>
            </a:r>
            <a:endParaRPr kumimoji="0" lang="en-US" altLang="ko-KR" sz="28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95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3. CNN </a:t>
            </a:r>
            <a:r>
              <a:rPr lang="ko-KR" altLang="en-US" sz="4000" dirty="0">
                <a:solidFill>
                  <a:schemeClr val="tx2"/>
                </a:solidFill>
              </a:rPr>
              <a:t>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CNN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의 기술적 특징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219574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△전통적인 일반 신경망과 비교한 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CNN</a:t>
            </a:r>
            <a:r>
              <a:rPr lang="ko-KR" altLang="en-US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의 특징 추출 차별화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부분 연결 방식의 계층 사용</a:t>
            </a:r>
            <a:endParaRPr lang="en-US" altLang="ko-KR" sz="1600" noProof="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en-US" altLang="ko-KR" sz="1600" b="0" i="0" u="none" strike="noStrike" kern="1200" cap="none" spc="30" normalizeH="0" baseline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= </a:t>
            </a:r>
            <a:r>
              <a:rPr kumimoji="0" lang="ko-KR" altLang="en-US" sz="1600" b="0" i="0" u="none" strike="noStrike" kern="1200" cap="none" spc="30" normalizeH="0" baseline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특징 추출에 해당 영역만 고려하면 파라미터 개수는 매우 </a:t>
            </a:r>
            <a:r>
              <a:rPr kumimoji="0" lang="ko-KR" altLang="en-US" sz="1600" b="0" i="0" u="none" strike="noStrike" kern="1200" cap="none" spc="30" normalizeH="0" baseline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작아짐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필터를 학습 대상으로 삼음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=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다양한 특징의 자동 추출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10877B-3C0B-4CB7-AFA0-08705DF6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7" y="3027063"/>
            <a:ext cx="10993817" cy="352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4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3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6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8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9" name="Rectangle 2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0" name="Freeform: Shape 252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1" name="Right Triangle 2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: Shape 256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3" name="Group 2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1329186"/>
            <a:ext cx="5319585" cy="834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1. </a:t>
            </a:r>
            <a:r>
              <a:rPr lang="ko-KR" altLang="en-US" sz="4000" dirty="0">
                <a:solidFill>
                  <a:schemeClr val="tx2"/>
                </a:solidFill>
              </a:rPr>
              <a:t>딥러닝 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302" name="부제목 2">
            <a:extLst>
              <a:ext uri="{FF2B5EF4-FFF2-40B4-BE49-F238E27FC236}">
                <a16:creationId xmlns:a16="http://schemas.microsoft.com/office/drawing/2014/main" id="{608DB6E8-4A01-44C4-A5B7-00DADE8DF66B}"/>
              </a:ext>
            </a:extLst>
          </p:cNvPr>
          <p:cNvSpPr txBox="1">
            <a:spLocks/>
          </p:cNvSpPr>
          <p:nvPr/>
        </p:nvSpPr>
        <p:spPr>
          <a:xfrm>
            <a:off x="195694" y="3501972"/>
            <a:ext cx="4442074" cy="21169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ko-KR" altLang="en-US" sz="24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학습내용</a:t>
            </a:r>
            <a:endParaRPr lang="en-US" altLang="ko-KR" b="1" dirty="0">
              <a:solidFill>
                <a:srgbClr val="34381F">
                  <a:alpha val="80000"/>
                </a:srgbClr>
              </a:solidFill>
              <a:latin typeface="+mj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err="1">
                <a:solidFill>
                  <a:srgbClr val="34381F">
                    <a:alpha val="80000"/>
                  </a:srgbClr>
                </a:solidFill>
                <a:latin typeface="+mj-lt"/>
              </a:rPr>
              <a:t>딥러닝의</a:t>
            </a:r>
            <a:r>
              <a:rPr lang="ko-KR" altLang="en-US" dirty="0">
                <a:solidFill>
                  <a:srgbClr val="34381F">
                    <a:alpha val="80000"/>
                  </a:srgbClr>
                </a:solidFill>
                <a:latin typeface="+mj-lt"/>
              </a:rPr>
              <a:t> 등장과 확산</a:t>
            </a:r>
            <a:endParaRPr lang="en-US" altLang="ko-KR" dirty="0">
              <a:solidFill>
                <a:srgbClr val="34381F">
                  <a:alpha val="80000"/>
                </a:srgbClr>
              </a:solidFill>
              <a:latin typeface="+mj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딥러닝 개요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74" name="제목 1">
            <a:extLst>
              <a:ext uri="{FF2B5EF4-FFF2-40B4-BE49-F238E27FC236}">
                <a16:creationId xmlns:a16="http://schemas.microsoft.com/office/drawing/2014/main" id="{9C81A416-782F-4232-B1D1-007E7769B958}"/>
              </a:ext>
            </a:extLst>
          </p:cNvPr>
          <p:cNvSpPr txBox="1">
            <a:spLocks/>
          </p:cNvSpPr>
          <p:nvPr/>
        </p:nvSpPr>
        <p:spPr>
          <a:xfrm>
            <a:off x="189363" y="214806"/>
            <a:ext cx="5414255" cy="1110813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solidFill>
                  <a:schemeClr val="tx2">
                    <a:alpha val="80000"/>
                  </a:schemeClr>
                </a:solidFill>
              </a:rPr>
              <a:t>AI </a:t>
            </a:r>
            <a:r>
              <a:rPr lang="ko-KR" altLang="en-US" sz="6000" dirty="0">
                <a:solidFill>
                  <a:schemeClr val="tx2">
                    <a:alpha val="80000"/>
                  </a:schemeClr>
                </a:solidFill>
              </a:rPr>
              <a:t>입문</a:t>
            </a:r>
          </a:p>
        </p:txBody>
      </p:sp>
      <p:pic>
        <p:nvPicPr>
          <p:cNvPr id="379" name="Picture 3" descr="컴퓨터 회로 보드">
            <a:extLst>
              <a:ext uri="{FF2B5EF4-FFF2-40B4-BE49-F238E27FC236}">
                <a16:creationId xmlns:a16="http://schemas.microsoft.com/office/drawing/2014/main" id="{16CCEBDB-FF13-4FD1-8A68-A02577637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0" r="13146" b="-1"/>
          <a:stretch/>
        </p:blipFill>
        <p:spPr>
          <a:xfrm>
            <a:off x="6055836" y="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076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3. CNN </a:t>
            </a:r>
            <a:r>
              <a:rPr lang="ko-KR" altLang="en-US" sz="4000" dirty="0">
                <a:solidFill>
                  <a:schemeClr val="tx2"/>
                </a:solidFill>
              </a:rPr>
              <a:t>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367126" y="358800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CNN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의 기본 구조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219574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CNN 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계층 구성 사례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CNN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은 주로  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Convolution, Pooling(Subsampling), Fully-connected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계층으로 구성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Convolution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과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Pooling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은 쌍으로 이뤄짐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.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F08EA-9B6C-4318-A772-0D297C1C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24" y="2176880"/>
            <a:ext cx="5556630" cy="4423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283C9C-19EE-4C32-8EA9-B00F17039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7"/>
          <a:stretch/>
        </p:blipFill>
        <p:spPr>
          <a:xfrm>
            <a:off x="6162181" y="2183132"/>
            <a:ext cx="5811061" cy="44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9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3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6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8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9" name="Rectangle 2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0" name="Freeform: Shape 252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1" name="Right Triangle 2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2" name="Freeform: Shape 256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23" name="Group 2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1329186"/>
            <a:ext cx="5319585" cy="834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4. </a:t>
            </a:r>
            <a:r>
              <a:rPr lang="ko-KR" altLang="en-US" sz="4000" dirty="0" err="1">
                <a:solidFill>
                  <a:schemeClr val="tx2"/>
                </a:solidFill>
              </a:rPr>
              <a:t>합성곱</a:t>
            </a:r>
            <a:r>
              <a:rPr lang="ko-KR" altLang="en-US" sz="4000" dirty="0">
                <a:solidFill>
                  <a:schemeClr val="tx2"/>
                </a:solidFill>
              </a:rPr>
              <a:t> 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302" name="부제목 2">
            <a:extLst>
              <a:ext uri="{FF2B5EF4-FFF2-40B4-BE49-F238E27FC236}">
                <a16:creationId xmlns:a16="http://schemas.microsoft.com/office/drawing/2014/main" id="{608DB6E8-4A01-44C4-A5B7-00DADE8DF66B}"/>
              </a:ext>
            </a:extLst>
          </p:cNvPr>
          <p:cNvSpPr txBox="1">
            <a:spLocks/>
          </p:cNvSpPr>
          <p:nvPr/>
        </p:nvSpPr>
        <p:spPr>
          <a:xfrm>
            <a:off x="184363" y="3459953"/>
            <a:ext cx="5189718" cy="5338282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374" name="제목 1">
            <a:extLst>
              <a:ext uri="{FF2B5EF4-FFF2-40B4-BE49-F238E27FC236}">
                <a16:creationId xmlns:a16="http://schemas.microsoft.com/office/drawing/2014/main" id="{9C81A416-782F-4232-B1D1-007E7769B958}"/>
              </a:ext>
            </a:extLst>
          </p:cNvPr>
          <p:cNvSpPr txBox="1">
            <a:spLocks/>
          </p:cNvSpPr>
          <p:nvPr/>
        </p:nvSpPr>
        <p:spPr>
          <a:xfrm>
            <a:off x="189363" y="214806"/>
            <a:ext cx="5414255" cy="1110813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AI </a:t>
            </a:r>
            <a:r>
              <a:rPr kumimoji="0" lang="ko-KR" altLang="en-US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입문</a:t>
            </a:r>
          </a:p>
        </p:txBody>
      </p:sp>
      <p:pic>
        <p:nvPicPr>
          <p:cNvPr id="379" name="Picture 3" descr="컴퓨터 회로 보드">
            <a:extLst>
              <a:ext uri="{FF2B5EF4-FFF2-40B4-BE49-F238E27FC236}">
                <a16:creationId xmlns:a16="http://schemas.microsoft.com/office/drawing/2014/main" id="{16CCEBDB-FF13-4FD1-8A68-A02577637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0" r="13146" b="-1"/>
          <a:stretch/>
        </p:blipFill>
        <p:spPr>
          <a:xfrm>
            <a:off x="6055836" y="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134" name="부제목 2">
            <a:extLst>
              <a:ext uri="{FF2B5EF4-FFF2-40B4-BE49-F238E27FC236}">
                <a16:creationId xmlns:a16="http://schemas.microsoft.com/office/drawing/2014/main" id="{5768F3A9-3987-4F8E-873A-0F39D4C0C7C3}"/>
              </a:ext>
            </a:extLst>
          </p:cNvPr>
          <p:cNvSpPr txBox="1">
            <a:spLocks/>
          </p:cNvSpPr>
          <p:nvPr/>
        </p:nvSpPr>
        <p:spPr>
          <a:xfrm>
            <a:off x="215663" y="3514854"/>
            <a:ext cx="5189718" cy="3728619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학습내용</a:t>
            </a:r>
            <a:endParaRPr kumimoji="0" lang="en-US" altLang="ko-KR" sz="24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CNN</a:t>
            </a: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의 </a:t>
            </a:r>
            <a:r>
              <a:rPr kumimoji="0" lang="ko-KR" alt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합성곱</a:t>
            </a: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 연산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합성곱</a:t>
            </a: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 계층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err="1">
                <a:solidFill>
                  <a:srgbClr val="34381F">
                    <a:alpha val="80000"/>
                  </a:srgbClr>
                </a:solidFill>
                <a:latin typeface="Malgun Gothic"/>
              </a:rPr>
              <a:t>합성곱</a:t>
            </a:r>
            <a:r>
              <a:rPr lang="ko-KR" altLang="en-US" dirty="0">
                <a:solidFill>
                  <a:srgbClr val="34381F">
                    <a:alpha val="80000"/>
                  </a:srgbClr>
                </a:solidFill>
                <a:latin typeface="Malgun Gothic"/>
              </a:rPr>
              <a:t> 계층의 신경망 표현</a:t>
            </a:r>
            <a:endParaRPr lang="en-US" altLang="ko-KR" dirty="0">
              <a:solidFill>
                <a:srgbClr val="34381F">
                  <a:alpha val="80000"/>
                </a:srgbClr>
              </a:solidFill>
              <a:latin typeface="Malgun Gothic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합성곱</a:t>
            </a: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 계층이 종류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11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4. </a:t>
            </a:r>
            <a:r>
              <a:rPr lang="ko-KR" altLang="en-US" sz="4000" dirty="0" err="1">
                <a:solidFill>
                  <a:schemeClr val="tx2"/>
                </a:solidFill>
              </a:rPr>
              <a:t>합성곱</a:t>
            </a:r>
            <a:r>
              <a:rPr lang="ko-KR" altLang="en-US" sz="4000" dirty="0">
                <a:solidFill>
                  <a:schemeClr val="tx2"/>
                </a:solidFill>
              </a:rPr>
              <a:t> 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CNN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의 </a:t>
            </a: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합성곱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 연산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△기본사항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입력데이터에 필터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커널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)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를 이동하면서 반복적으로 적용해 출력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특징맵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)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생성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이동방향은 동일 차원에서는 낮은 인덱스에서 높은 인덱스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&amp;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낮은 차원에서 높은 차원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필터는 입력데이터의 경계를 넘지 않음 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DE1B9E-E2F0-4E9C-966A-236E0D64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11" y="2500694"/>
            <a:ext cx="10754003" cy="41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4. </a:t>
            </a:r>
            <a:r>
              <a:rPr lang="ko-KR" altLang="en-US" sz="4000" dirty="0" err="1">
                <a:solidFill>
                  <a:schemeClr val="tx2"/>
                </a:solidFill>
              </a:rPr>
              <a:t>합성곱</a:t>
            </a:r>
            <a:r>
              <a:rPr lang="ko-KR" altLang="en-US" sz="4000" dirty="0">
                <a:solidFill>
                  <a:schemeClr val="tx2"/>
                </a:solidFill>
              </a:rPr>
              <a:t> 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CNN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의 </a:t>
            </a: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합성곱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 연산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7" y="723346"/>
            <a:ext cx="5782158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스트라이드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(Stride)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합성곱은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차원별로 필터를 동일한 간격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(Stride)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으로 이동시키며 각각 실행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47" name="부제목 2">
            <a:extLst>
              <a:ext uri="{FF2B5EF4-FFF2-40B4-BE49-F238E27FC236}">
                <a16:creationId xmlns:a16="http://schemas.microsoft.com/office/drawing/2014/main" id="{7E2D9263-A066-4F2B-884E-7BB91677FBC5}"/>
              </a:ext>
            </a:extLst>
          </p:cNvPr>
          <p:cNvSpPr txBox="1">
            <a:spLocks/>
          </p:cNvSpPr>
          <p:nvPr/>
        </p:nvSpPr>
        <p:spPr>
          <a:xfrm>
            <a:off x="6095401" y="723346"/>
            <a:ext cx="5782158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lang="ko-KR" altLang="en-US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패딩</a:t>
            </a:r>
            <a:r>
              <a:rPr lang="en-US" altLang="ko-KR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(Padding)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입력 이미지 둘레에 일정한 크기의 데이터를 덧붙이는 것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합성곱으로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인해 출력 크기가 작아지는 현상 예방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368545F-88A2-47E9-B411-F7B5BF759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8"/>
          <a:stretch/>
        </p:blipFill>
        <p:spPr>
          <a:xfrm>
            <a:off x="189365" y="2188788"/>
            <a:ext cx="5640954" cy="2945228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FDB4556-782E-4E24-AA33-69ED6AD2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160" y="2188788"/>
            <a:ext cx="5688399" cy="2959065"/>
          </a:xfrm>
          <a:prstGeom prst="rect">
            <a:avLst/>
          </a:prstGeom>
        </p:spPr>
      </p:pic>
      <p:sp>
        <p:nvSpPr>
          <p:cNvPr id="149" name="부제목 2">
            <a:extLst>
              <a:ext uri="{FF2B5EF4-FFF2-40B4-BE49-F238E27FC236}">
                <a16:creationId xmlns:a16="http://schemas.microsoft.com/office/drawing/2014/main" id="{B61DB8F9-2D34-4B0A-B731-E693B042243C}"/>
              </a:ext>
            </a:extLst>
          </p:cNvPr>
          <p:cNvSpPr txBox="1">
            <a:spLocks/>
          </p:cNvSpPr>
          <p:nvPr/>
        </p:nvSpPr>
        <p:spPr>
          <a:xfrm>
            <a:off x="172824" y="5311296"/>
            <a:ext cx="10870415" cy="1092133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△패딩과 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스트라이드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고려시의 출력 크기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패딩은 출력을 증가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. </a:t>
            </a: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스트라이드는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출력 감소시키는 효과 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948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4. </a:t>
            </a:r>
            <a:r>
              <a:rPr lang="ko-KR" altLang="en-US" sz="4000" dirty="0" err="1">
                <a:solidFill>
                  <a:schemeClr val="tx2"/>
                </a:solidFill>
              </a:rPr>
              <a:t>합성곱</a:t>
            </a:r>
            <a:r>
              <a:rPr lang="ko-KR" altLang="en-US" sz="4000" dirty="0">
                <a:solidFill>
                  <a:schemeClr val="tx2"/>
                </a:solidFill>
              </a:rPr>
              <a:t> 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err="1">
                <a:solidFill>
                  <a:srgbClr val="FF731D"/>
                </a:solidFill>
                <a:latin typeface="Malgun Gothic"/>
              </a:rPr>
              <a:t>합성곱</a:t>
            </a:r>
            <a:r>
              <a:rPr lang="ko-KR" altLang="en-US" sz="2000" b="1" dirty="0">
                <a:solidFill>
                  <a:srgbClr val="FF731D"/>
                </a:solidFill>
                <a:latin typeface="Malgun Gothic"/>
              </a:rPr>
              <a:t> 계층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7" name="부제목 2">
            <a:extLst>
              <a:ext uri="{FF2B5EF4-FFF2-40B4-BE49-F238E27FC236}">
                <a16:creationId xmlns:a16="http://schemas.microsoft.com/office/drawing/2014/main" id="{9F676B45-60FE-4280-A216-E6AFC677D6AF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합성곱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계층 구성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입력특징맵을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받아 내장 필터로 </a:t>
            </a: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합성곱을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수행후에 </a:t>
            </a: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출력특징맵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산출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필터는 여러 개 사용할 수 있으며 각각 독립적으로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1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개의 특징 맵 생성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=&gt;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각 필터에 대해 생성된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특징맵은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출력특징맵의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채널로 사용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1F598A-61F9-4B8C-8609-6190A1AE4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60"/>
          <a:stretch/>
        </p:blipFill>
        <p:spPr>
          <a:xfrm>
            <a:off x="1548165" y="2606392"/>
            <a:ext cx="9128895" cy="37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13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4. </a:t>
            </a:r>
            <a:r>
              <a:rPr lang="ko-KR" altLang="en-US" sz="4000" dirty="0" err="1">
                <a:solidFill>
                  <a:schemeClr val="tx2"/>
                </a:solidFill>
              </a:rPr>
              <a:t>합성곱</a:t>
            </a:r>
            <a:r>
              <a:rPr lang="ko-KR" altLang="en-US" sz="4000" dirty="0">
                <a:solidFill>
                  <a:schemeClr val="tx2"/>
                </a:solidFill>
              </a:rPr>
              <a:t> 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합성곱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 계층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7" name="부제목 2">
            <a:extLst>
              <a:ext uri="{FF2B5EF4-FFF2-40B4-BE49-F238E27FC236}">
                <a16:creationId xmlns:a16="http://schemas.microsoft.com/office/drawing/2014/main" id="{9F676B45-60FE-4280-A216-E6AFC677D6AF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△입력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필터 출력의 형상</a:t>
            </a:r>
            <a:r>
              <a:rPr lang="en-US" altLang="ko-KR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</a:t>
            </a:r>
            <a:r>
              <a:rPr lang="ko-KR" altLang="en-US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차원</a:t>
            </a:r>
            <a:r>
              <a:rPr lang="en-US" altLang="ko-KR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)</a:t>
            </a:r>
            <a:r>
              <a:rPr lang="ko-KR" altLang="en-US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크기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입력은 다차원 가능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필터는 입력과 항상 동일 형상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필터당 출력되는 출력의 채널은 항상 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1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개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D2C1A-EC7E-490C-87F6-AFF6632E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2" y="1850321"/>
            <a:ext cx="10059920" cy="48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5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4. </a:t>
            </a:r>
            <a:r>
              <a:rPr lang="ko-KR" altLang="en-US" sz="4000" dirty="0" err="1">
                <a:solidFill>
                  <a:schemeClr val="tx2"/>
                </a:solidFill>
              </a:rPr>
              <a:t>합성곱</a:t>
            </a:r>
            <a:r>
              <a:rPr lang="ko-KR" altLang="en-US" sz="4000" dirty="0">
                <a:solidFill>
                  <a:schemeClr val="tx2"/>
                </a:solidFill>
              </a:rPr>
              <a:t> 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합성곱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 계층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7" name="부제목 2">
            <a:extLst>
              <a:ext uri="{FF2B5EF4-FFF2-40B4-BE49-F238E27FC236}">
                <a16:creationId xmlns:a16="http://schemas.microsoft.com/office/drawing/2014/main" id="{9F676B45-60FE-4280-A216-E6AFC677D6AF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△입력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필터 출력의 형상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차원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)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크기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입력은 다차원 가능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필터는 입력과 항상 동일 형상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필터당 산출되는 출력의 채널은 항상 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1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개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3F0EB-7AFD-44A9-8ABF-056AC405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1" y="1852275"/>
            <a:ext cx="5973099" cy="483400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37319FA-72F4-49D8-A104-5CD04B2F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90" y="1858854"/>
            <a:ext cx="5876389" cy="48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0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4. </a:t>
            </a:r>
            <a:r>
              <a:rPr lang="ko-KR" altLang="en-US" sz="4000" dirty="0" err="1">
                <a:solidFill>
                  <a:schemeClr val="tx2"/>
                </a:solidFill>
              </a:rPr>
              <a:t>합성곱</a:t>
            </a:r>
            <a:r>
              <a:rPr lang="ko-KR" altLang="en-US" sz="4000" dirty="0">
                <a:solidFill>
                  <a:schemeClr val="tx2"/>
                </a:solidFill>
              </a:rPr>
              <a:t> 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합성곱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 계층의 신경망 표현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7" name="부제목 2">
            <a:extLst>
              <a:ext uri="{FF2B5EF4-FFF2-40B4-BE49-F238E27FC236}">
                <a16:creationId xmlns:a16="http://schemas.microsoft.com/office/drawing/2014/main" id="{9F676B45-60FE-4280-A216-E6AFC677D6AF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합성곱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계층의 신경망 표현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F0F8E79-13EA-4267-A0BC-BF5E3BD6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34" y="1219741"/>
            <a:ext cx="11445997" cy="5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4. </a:t>
            </a:r>
            <a:r>
              <a:rPr lang="ko-KR" altLang="en-US" sz="4000" dirty="0" err="1">
                <a:solidFill>
                  <a:schemeClr val="tx2"/>
                </a:solidFill>
              </a:rPr>
              <a:t>합성곱</a:t>
            </a:r>
            <a:r>
              <a:rPr lang="ko-KR" altLang="en-US" sz="4000" dirty="0">
                <a:solidFill>
                  <a:schemeClr val="tx2"/>
                </a:solidFill>
              </a:rPr>
              <a:t> 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합성곱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 계층의 종류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E563670-38D2-4F6D-B982-FC5891B0142D}"/>
              </a:ext>
            </a:extLst>
          </p:cNvPr>
          <p:cNvSpPr txBox="1">
            <a:spLocks/>
          </p:cNvSpPr>
          <p:nvPr/>
        </p:nvSpPr>
        <p:spPr>
          <a:xfrm>
            <a:off x="312766" y="723345"/>
            <a:ext cx="11677327" cy="60842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합성곱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계층의 종류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국소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(Locally connected) </a:t>
            </a: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합성곱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계층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: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필터의 종류 개수에 따른 변형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경사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(Titled)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합성곱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계층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: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일반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합성곱과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국소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합성곱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계층의 조합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AA1705D-4C4C-401D-A4CB-1F2BAF3A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41" y="2120866"/>
            <a:ext cx="10683839" cy="41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85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3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6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8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9" name="Rectangle 2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0" name="Freeform: Shape 252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1" name="Right Triangle 2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2" name="Freeform: Shape 256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23" name="Group 2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1329186"/>
            <a:ext cx="5987066" cy="834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5. </a:t>
            </a:r>
            <a:r>
              <a:rPr lang="ko-KR" altLang="en-US" sz="4000" dirty="0" err="1">
                <a:solidFill>
                  <a:schemeClr val="tx2"/>
                </a:solidFill>
              </a:rPr>
              <a:t>풀링</a:t>
            </a:r>
            <a:r>
              <a:rPr lang="en-US" altLang="ko-KR" sz="4000" dirty="0">
                <a:solidFill>
                  <a:schemeClr val="tx2"/>
                </a:solidFill>
              </a:rPr>
              <a:t>(</a:t>
            </a:r>
            <a:r>
              <a:rPr lang="ko-KR" altLang="en-US" sz="4000" dirty="0" err="1">
                <a:solidFill>
                  <a:schemeClr val="tx2"/>
                </a:solidFill>
              </a:rPr>
              <a:t>서브샘플링</a:t>
            </a:r>
            <a:r>
              <a:rPr lang="en-US" altLang="ko-KR" sz="4000" dirty="0">
                <a:solidFill>
                  <a:schemeClr val="tx2"/>
                </a:solidFill>
              </a:rPr>
              <a:t>) </a:t>
            </a:r>
            <a:r>
              <a:rPr lang="ko-KR" altLang="en-US" sz="4000" dirty="0">
                <a:solidFill>
                  <a:schemeClr val="tx2"/>
                </a:solidFill>
              </a:rPr>
              <a:t>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302" name="부제목 2">
            <a:extLst>
              <a:ext uri="{FF2B5EF4-FFF2-40B4-BE49-F238E27FC236}">
                <a16:creationId xmlns:a16="http://schemas.microsoft.com/office/drawing/2014/main" id="{608DB6E8-4A01-44C4-A5B7-00DADE8DF66B}"/>
              </a:ext>
            </a:extLst>
          </p:cNvPr>
          <p:cNvSpPr txBox="1">
            <a:spLocks/>
          </p:cNvSpPr>
          <p:nvPr/>
        </p:nvSpPr>
        <p:spPr>
          <a:xfrm>
            <a:off x="137988" y="3518353"/>
            <a:ext cx="6708215" cy="4052183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학습내용</a:t>
            </a:r>
            <a:endParaRPr kumimoji="0" lang="en-US" altLang="ko-KR" sz="24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34381F">
                    <a:alpha val="80000"/>
                  </a:srgbClr>
                </a:solidFill>
                <a:latin typeface="Malgun Gothic"/>
              </a:rPr>
              <a:t>도입 배경</a:t>
            </a:r>
            <a:endParaRPr lang="en-US" altLang="ko-KR" dirty="0">
              <a:solidFill>
                <a:srgbClr val="34381F">
                  <a:alpha val="80000"/>
                </a:srgbClr>
              </a:solidFill>
              <a:latin typeface="Malgun Gothic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풀링</a:t>
            </a:r>
            <a:r>
              <a:rPr lang="en-US" altLang="ko-KR" dirty="0">
                <a:solidFill>
                  <a:srgbClr val="34381F">
                    <a:alpha val="80000"/>
                  </a:srgbClr>
                </a:solidFill>
                <a:latin typeface="Malgun Gothic"/>
              </a:rPr>
              <a:t>(</a:t>
            </a:r>
            <a:r>
              <a:rPr lang="ko-KR" altLang="en-US" dirty="0">
                <a:solidFill>
                  <a:srgbClr val="34381F">
                    <a:alpha val="80000"/>
                  </a:srgbClr>
                </a:solidFill>
                <a:latin typeface="Malgun Gothic"/>
              </a:rPr>
              <a:t>서브 샘플링</a:t>
            </a:r>
            <a:r>
              <a:rPr lang="en-US" altLang="ko-KR" dirty="0">
                <a:solidFill>
                  <a:srgbClr val="34381F">
                    <a:alpha val="80000"/>
                  </a:srgbClr>
                </a:solidFill>
                <a:latin typeface="Malgun Gothic"/>
              </a:rPr>
              <a:t>) </a:t>
            </a:r>
            <a:r>
              <a:rPr lang="ko-KR" altLang="en-US" dirty="0">
                <a:solidFill>
                  <a:srgbClr val="34381F">
                    <a:alpha val="80000"/>
                  </a:srgbClr>
                </a:solidFill>
                <a:latin typeface="Malgun Gothic"/>
              </a:rPr>
              <a:t>연산</a:t>
            </a:r>
            <a:endParaRPr lang="en-US" altLang="ko-KR" dirty="0">
              <a:solidFill>
                <a:srgbClr val="34381F">
                  <a:alpha val="80000"/>
                </a:srgbClr>
              </a:solidFill>
              <a:latin typeface="Malgun Gothic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풀링</a:t>
            </a: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 계층의 신경망 표현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374" name="제목 1">
            <a:extLst>
              <a:ext uri="{FF2B5EF4-FFF2-40B4-BE49-F238E27FC236}">
                <a16:creationId xmlns:a16="http://schemas.microsoft.com/office/drawing/2014/main" id="{9C81A416-782F-4232-B1D1-007E7769B958}"/>
              </a:ext>
            </a:extLst>
          </p:cNvPr>
          <p:cNvSpPr txBox="1">
            <a:spLocks/>
          </p:cNvSpPr>
          <p:nvPr/>
        </p:nvSpPr>
        <p:spPr>
          <a:xfrm>
            <a:off x="189363" y="214806"/>
            <a:ext cx="5414255" cy="1110813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AI </a:t>
            </a:r>
            <a:r>
              <a:rPr kumimoji="0" lang="ko-KR" altLang="en-US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입문</a:t>
            </a:r>
          </a:p>
        </p:txBody>
      </p:sp>
      <p:pic>
        <p:nvPicPr>
          <p:cNvPr id="379" name="Picture 3" descr="컴퓨터 회로 보드">
            <a:extLst>
              <a:ext uri="{FF2B5EF4-FFF2-40B4-BE49-F238E27FC236}">
                <a16:creationId xmlns:a16="http://schemas.microsoft.com/office/drawing/2014/main" id="{16CCEBDB-FF13-4FD1-8A68-A02577637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0" r="13146" b="-1"/>
          <a:stretch/>
        </p:blipFill>
        <p:spPr>
          <a:xfrm>
            <a:off x="6055836" y="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826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1. </a:t>
            </a:r>
            <a:r>
              <a:rPr lang="ko-KR" altLang="en-US" sz="4000" dirty="0">
                <a:solidFill>
                  <a:schemeClr val="tx2"/>
                </a:solidFill>
              </a:rPr>
              <a:t>딥러닝 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4D4D3-9E74-4842-807D-056FFE59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34" y="2624250"/>
            <a:ext cx="9974720" cy="3731839"/>
          </a:xfrm>
          <a:prstGeom prst="rect">
            <a:avLst/>
          </a:prstGeom>
        </p:spPr>
      </p:pic>
      <p:sp>
        <p:nvSpPr>
          <p:cNvPr id="147" name="부제목 2">
            <a:extLst>
              <a:ext uri="{FF2B5EF4-FFF2-40B4-BE49-F238E27FC236}">
                <a16:creationId xmlns:a16="http://schemas.microsoft.com/office/drawing/2014/main" id="{4A78F040-EDC1-41F9-84D2-5C7329E214E5}"/>
              </a:ext>
            </a:extLst>
          </p:cNvPr>
          <p:cNvSpPr txBox="1">
            <a:spLocks/>
          </p:cNvSpPr>
          <p:nvPr/>
        </p:nvSpPr>
        <p:spPr>
          <a:xfrm>
            <a:off x="198351" y="723169"/>
            <a:ext cx="10870415" cy="188503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△신경망의 역사 및 주요 마일스톤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단층 신경망</a:t>
            </a:r>
            <a:r>
              <a:rPr kumimoji="0" lang="en-US" altLang="ko-KR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(Perceptron)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다층</a:t>
            </a:r>
            <a:r>
              <a:rPr kumimoji="0" lang="en-US" altLang="ko-KR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신경망 </a:t>
            </a:r>
            <a:r>
              <a:rPr kumimoji="0" lang="en-US" altLang="ko-KR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(MLP) </a:t>
            </a:r>
            <a:r>
              <a:rPr kumimoji="0" lang="ko-KR" altLang="en-US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문제점 多</a:t>
            </a:r>
            <a:endParaRPr kumimoji="0" lang="en-US" altLang="ko-KR" sz="160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심층 신경망 </a:t>
            </a:r>
            <a:r>
              <a:rPr kumimoji="0" lang="en-US" altLang="ko-KR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(Deep learning)</a:t>
            </a: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2000" b="1" dirty="0">
                <a:solidFill>
                  <a:srgbClr val="FF731D"/>
                </a:solidFill>
              </a:rPr>
              <a:t>들어가며</a:t>
            </a:r>
            <a:endParaRPr lang="en-US" altLang="ko-KR" sz="2000" b="1" dirty="0">
              <a:solidFill>
                <a:srgbClr val="FF73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0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5. </a:t>
            </a:r>
            <a:r>
              <a:rPr lang="ko-KR" altLang="en-US" sz="4000" dirty="0" err="1">
                <a:solidFill>
                  <a:schemeClr val="tx2"/>
                </a:solidFill>
              </a:rPr>
              <a:t>풀링</a:t>
            </a:r>
            <a:r>
              <a:rPr lang="en-US" altLang="ko-KR" sz="4000" dirty="0">
                <a:solidFill>
                  <a:schemeClr val="tx2"/>
                </a:solidFill>
              </a:rPr>
              <a:t>(</a:t>
            </a:r>
            <a:r>
              <a:rPr lang="ko-KR" altLang="en-US" sz="4000" dirty="0">
                <a:solidFill>
                  <a:schemeClr val="tx2"/>
                </a:solidFill>
              </a:rPr>
              <a:t>서브 </a:t>
            </a:r>
            <a:r>
              <a:rPr lang="ko-KR" altLang="en-US" sz="4000" dirty="0" err="1">
                <a:solidFill>
                  <a:schemeClr val="tx2"/>
                </a:solidFill>
              </a:rPr>
              <a:t>샘프링</a:t>
            </a:r>
            <a:r>
              <a:rPr lang="en-US" altLang="ko-KR" sz="4000" dirty="0">
                <a:solidFill>
                  <a:schemeClr val="tx2"/>
                </a:solidFill>
              </a:rPr>
              <a:t>) </a:t>
            </a:r>
            <a:r>
              <a:rPr lang="ko-KR" altLang="en-US" sz="4000" dirty="0">
                <a:solidFill>
                  <a:schemeClr val="tx2"/>
                </a:solidFill>
              </a:rPr>
              <a:t>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6189156" y="334561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풀링</a:t>
            </a:r>
            <a:r>
              <a:rPr lang="en-US" altLang="ko-KR" sz="2000" b="1" dirty="0">
                <a:solidFill>
                  <a:srgbClr val="FF731D"/>
                </a:solidFill>
                <a:latin typeface="Malgun Gothic"/>
              </a:rPr>
              <a:t>(</a:t>
            </a:r>
            <a:r>
              <a:rPr lang="ko-KR" altLang="en-US" sz="2000" b="1" dirty="0" err="1">
                <a:solidFill>
                  <a:srgbClr val="FF731D"/>
                </a:solidFill>
                <a:latin typeface="Malgun Gothic"/>
              </a:rPr>
              <a:t>서브샘플링</a:t>
            </a:r>
            <a:r>
              <a:rPr lang="en-US" altLang="ko-KR" sz="2000" b="1" dirty="0">
                <a:solidFill>
                  <a:srgbClr val="FF731D"/>
                </a:solidFill>
                <a:latin typeface="Malgun Gothic"/>
              </a:rPr>
              <a:t>) </a:t>
            </a:r>
            <a:r>
              <a:rPr lang="ko-KR" altLang="en-US" sz="2000" b="1" dirty="0">
                <a:solidFill>
                  <a:srgbClr val="FF731D"/>
                </a:solidFill>
                <a:latin typeface="Malgun Gothic"/>
              </a:rPr>
              <a:t>계층의 도입 배경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풀링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(Pooling)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도입배경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풀링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계층은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특징맵의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공간 해상도를 축소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=&gt;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연산량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감소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일부 특징의 이동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잡음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왜곡현상에 대한 강인성을 향상시켜주는 부수적 효과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DB3380-817A-457D-882C-422F3C51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811" y="893814"/>
            <a:ext cx="3949233" cy="19546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B3AE62-B512-4529-8966-D43B0C45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7" y="3010075"/>
            <a:ext cx="5459450" cy="329841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A360477-E4E0-431D-9A1B-5CCDDB726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434" y="3038467"/>
            <a:ext cx="6004038" cy="32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4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5. </a:t>
            </a:r>
            <a:r>
              <a:rPr lang="ko-KR" altLang="en-US" sz="4000" dirty="0" err="1">
                <a:solidFill>
                  <a:schemeClr val="tx2"/>
                </a:solidFill>
              </a:rPr>
              <a:t>풀링</a:t>
            </a:r>
            <a:r>
              <a:rPr lang="en-US" altLang="ko-KR" sz="4000" dirty="0">
                <a:solidFill>
                  <a:schemeClr val="tx2"/>
                </a:solidFill>
              </a:rPr>
              <a:t>(</a:t>
            </a:r>
            <a:r>
              <a:rPr lang="ko-KR" altLang="en-US" sz="4000" dirty="0">
                <a:solidFill>
                  <a:schemeClr val="tx2"/>
                </a:solidFill>
              </a:rPr>
              <a:t>서브 </a:t>
            </a:r>
            <a:r>
              <a:rPr lang="ko-KR" altLang="en-US" sz="4000" dirty="0" err="1">
                <a:solidFill>
                  <a:schemeClr val="tx2"/>
                </a:solidFill>
              </a:rPr>
              <a:t>샘프링</a:t>
            </a:r>
            <a:r>
              <a:rPr lang="en-US" altLang="ko-KR" sz="4000" dirty="0">
                <a:solidFill>
                  <a:schemeClr val="tx2"/>
                </a:solidFill>
              </a:rPr>
              <a:t>) </a:t>
            </a:r>
            <a:r>
              <a:rPr lang="ko-KR" altLang="en-US" sz="4000" dirty="0">
                <a:solidFill>
                  <a:schemeClr val="tx2"/>
                </a:solidFill>
              </a:rPr>
              <a:t>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6189156" y="334561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풀링</a:t>
            </a: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(</a:t>
            </a: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서브샘플링</a:t>
            </a: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) 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연산 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풀링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연산은 특정 픽셀 값을 주변의 요약 통계로 대치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합성곱처럼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스트라이드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단위로 이동해 가며 실행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합성곱과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유사하나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여러차이가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있음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출력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특징맵의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크기를 줄이는데 목적이 있음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학습 파라미터가 없음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258650-2A95-4CE4-ABFB-87C14703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46" y="1285360"/>
            <a:ext cx="6537881" cy="2189633"/>
          </a:xfrm>
          <a:prstGeom prst="rect">
            <a:avLst/>
          </a:prstGeom>
        </p:spPr>
      </p:pic>
      <p:sp>
        <p:nvSpPr>
          <p:cNvPr id="147" name="부제목 2">
            <a:extLst>
              <a:ext uri="{FF2B5EF4-FFF2-40B4-BE49-F238E27FC236}">
                <a16:creationId xmlns:a16="http://schemas.microsoft.com/office/drawing/2014/main" id="{2BF8B59A-E33C-4131-B872-7DE822E00926}"/>
              </a:ext>
            </a:extLst>
          </p:cNvPr>
          <p:cNvSpPr txBox="1">
            <a:spLocks/>
          </p:cNvSpPr>
          <p:nvPr/>
        </p:nvSpPr>
        <p:spPr>
          <a:xfrm>
            <a:off x="192528" y="3370810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풀링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연산의 종류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F9B7AB6-9A46-46C7-9228-04F38F2D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32" y="3952739"/>
            <a:ext cx="7841763" cy="26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1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5. </a:t>
            </a:r>
            <a:r>
              <a:rPr lang="ko-KR" altLang="en-US" sz="4000" dirty="0" err="1">
                <a:solidFill>
                  <a:schemeClr val="tx2"/>
                </a:solidFill>
              </a:rPr>
              <a:t>풀링</a:t>
            </a:r>
            <a:r>
              <a:rPr lang="en-US" altLang="ko-KR" sz="4000" dirty="0">
                <a:solidFill>
                  <a:schemeClr val="tx2"/>
                </a:solidFill>
              </a:rPr>
              <a:t>(</a:t>
            </a:r>
            <a:r>
              <a:rPr lang="ko-KR" altLang="en-US" sz="4000" dirty="0">
                <a:solidFill>
                  <a:schemeClr val="tx2"/>
                </a:solidFill>
              </a:rPr>
              <a:t>서브 </a:t>
            </a:r>
            <a:r>
              <a:rPr lang="ko-KR" altLang="en-US" sz="4000" dirty="0" err="1">
                <a:solidFill>
                  <a:schemeClr val="tx2"/>
                </a:solidFill>
              </a:rPr>
              <a:t>샘프링</a:t>
            </a:r>
            <a:r>
              <a:rPr lang="en-US" altLang="ko-KR" sz="4000" dirty="0">
                <a:solidFill>
                  <a:schemeClr val="tx2"/>
                </a:solidFill>
              </a:rPr>
              <a:t>) </a:t>
            </a:r>
            <a:r>
              <a:rPr lang="ko-KR" altLang="en-US" sz="4000" dirty="0">
                <a:solidFill>
                  <a:schemeClr val="tx2"/>
                </a:solidFill>
              </a:rPr>
              <a:t>계층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6189156" y="334561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풀링</a:t>
            </a: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(</a:t>
            </a: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서브샘플링</a:t>
            </a: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)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계층의 신경망 표현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풀링계층의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신경망 표현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가중치 없는 가상 연결선 및 </a:t>
            </a:r>
            <a:r>
              <a:rPr kumimoji="0" lang="ko-KR" altLang="en-US" sz="16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풀링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연산을 수행하는 노드로 구성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729988-044A-4DA4-87E1-36B5ED9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4" y="1809363"/>
            <a:ext cx="5972016" cy="471407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B08CAFF-BAAA-4424-8CB3-27C32CDC1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10" y="1816971"/>
            <a:ext cx="5776300" cy="47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3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6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8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9" name="Rectangle 2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0" name="Freeform: Shape 252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1" name="Right Triangle 2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2" name="Freeform: Shape 256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23" name="Group 2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1329186"/>
            <a:ext cx="5319585" cy="834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6. </a:t>
            </a:r>
            <a:r>
              <a:rPr lang="ko-KR" altLang="en-US" sz="4000" dirty="0">
                <a:solidFill>
                  <a:schemeClr val="tx2"/>
                </a:solidFill>
              </a:rPr>
              <a:t>주요 </a:t>
            </a:r>
            <a:r>
              <a:rPr lang="en-US" altLang="ko-KR" sz="4000" dirty="0">
                <a:solidFill>
                  <a:schemeClr val="tx2"/>
                </a:solidFill>
              </a:rPr>
              <a:t>CNN </a:t>
            </a:r>
            <a:r>
              <a:rPr lang="ko-KR" altLang="en-US" sz="4000" dirty="0">
                <a:solidFill>
                  <a:schemeClr val="tx2"/>
                </a:solidFill>
              </a:rPr>
              <a:t>구조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302" name="부제목 2">
            <a:extLst>
              <a:ext uri="{FF2B5EF4-FFF2-40B4-BE49-F238E27FC236}">
                <a16:creationId xmlns:a16="http://schemas.microsoft.com/office/drawing/2014/main" id="{608DB6E8-4A01-44C4-A5B7-00DADE8DF66B}"/>
              </a:ext>
            </a:extLst>
          </p:cNvPr>
          <p:cNvSpPr txBox="1">
            <a:spLocks/>
          </p:cNvSpPr>
          <p:nvPr/>
        </p:nvSpPr>
        <p:spPr>
          <a:xfrm>
            <a:off x="192527" y="3419414"/>
            <a:ext cx="5189718" cy="282554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학습내용</a:t>
            </a:r>
            <a:endParaRPr kumimoji="0" lang="en-US" altLang="ko-KR" sz="24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LeNet-5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err="1">
                <a:solidFill>
                  <a:srgbClr val="34381F">
                    <a:alpha val="80000"/>
                  </a:srgbClr>
                </a:solidFill>
                <a:latin typeface="Malgun Gothic"/>
              </a:rPr>
              <a:t>GoogleNet</a:t>
            </a:r>
            <a:endParaRPr lang="en-US" altLang="ko-KR" dirty="0">
              <a:solidFill>
                <a:srgbClr val="34381F">
                  <a:alpha val="80000"/>
                </a:srgbClr>
              </a:solidFill>
              <a:latin typeface="Malgun Gothic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ResNet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374" name="제목 1">
            <a:extLst>
              <a:ext uri="{FF2B5EF4-FFF2-40B4-BE49-F238E27FC236}">
                <a16:creationId xmlns:a16="http://schemas.microsoft.com/office/drawing/2014/main" id="{9C81A416-782F-4232-B1D1-007E7769B958}"/>
              </a:ext>
            </a:extLst>
          </p:cNvPr>
          <p:cNvSpPr txBox="1">
            <a:spLocks/>
          </p:cNvSpPr>
          <p:nvPr/>
        </p:nvSpPr>
        <p:spPr>
          <a:xfrm>
            <a:off x="189363" y="214806"/>
            <a:ext cx="5414255" cy="1110813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AI </a:t>
            </a:r>
            <a:r>
              <a:rPr kumimoji="0" lang="ko-KR" altLang="en-US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입문</a:t>
            </a:r>
          </a:p>
        </p:txBody>
      </p:sp>
      <p:pic>
        <p:nvPicPr>
          <p:cNvPr id="379" name="Picture 3" descr="컴퓨터 회로 보드">
            <a:extLst>
              <a:ext uri="{FF2B5EF4-FFF2-40B4-BE49-F238E27FC236}">
                <a16:creationId xmlns:a16="http://schemas.microsoft.com/office/drawing/2014/main" id="{16CCEBDB-FF13-4FD1-8A68-A02577637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0" r="13146" b="-1"/>
          <a:stretch/>
        </p:blipFill>
        <p:spPr>
          <a:xfrm>
            <a:off x="6055836" y="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6715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6. </a:t>
            </a:r>
            <a:r>
              <a:rPr lang="ko-KR" altLang="en-US" sz="4000" dirty="0">
                <a:solidFill>
                  <a:schemeClr val="tx2"/>
                </a:solidFill>
              </a:rPr>
              <a:t>주요 </a:t>
            </a:r>
            <a:r>
              <a:rPr lang="en-US" altLang="ko-KR" sz="4000" dirty="0">
                <a:solidFill>
                  <a:schemeClr val="tx2"/>
                </a:solidFill>
              </a:rPr>
              <a:t>CNN </a:t>
            </a:r>
            <a:r>
              <a:rPr lang="ko-KR" altLang="en-US" sz="4000" dirty="0">
                <a:solidFill>
                  <a:schemeClr val="tx2"/>
                </a:solidFill>
              </a:rPr>
              <a:t>구조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4520555" y="315604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주요 </a:t>
            </a: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CNN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모델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 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CNN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은 규모와 구성에 있어 다양한 형태로 분화 및 진화가 진행중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9A8750-4688-4E6F-A566-61E718C3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7" y="1278388"/>
            <a:ext cx="5249008" cy="2408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A22640-3163-4328-BE99-37A83B51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7" y="1283371"/>
            <a:ext cx="5353797" cy="2403195"/>
          </a:xfrm>
          <a:prstGeom prst="rect">
            <a:avLst/>
          </a:prstGeom>
        </p:spPr>
      </p:pic>
      <p:sp>
        <p:nvSpPr>
          <p:cNvPr id="147" name="부제목 2">
            <a:extLst>
              <a:ext uri="{FF2B5EF4-FFF2-40B4-BE49-F238E27FC236}">
                <a16:creationId xmlns:a16="http://schemas.microsoft.com/office/drawing/2014/main" id="{88378DC3-A712-435D-B745-B4D86F6F6743}"/>
              </a:ext>
            </a:extLst>
          </p:cNvPr>
          <p:cNvSpPr txBox="1">
            <a:spLocks/>
          </p:cNvSpPr>
          <p:nvPr/>
        </p:nvSpPr>
        <p:spPr>
          <a:xfrm>
            <a:off x="348553" y="3694274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 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CNN 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이후로 에러율은 급감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CB2772E-4D19-4ADD-BF11-BD8444849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274" y="4149835"/>
            <a:ext cx="8026678" cy="24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38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6. </a:t>
            </a:r>
            <a:r>
              <a:rPr lang="ko-KR" altLang="en-US" sz="4000" dirty="0">
                <a:solidFill>
                  <a:schemeClr val="tx2"/>
                </a:solidFill>
              </a:rPr>
              <a:t>주요 </a:t>
            </a:r>
            <a:r>
              <a:rPr lang="en-US" altLang="ko-KR" sz="4000" dirty="0">
                <a:solidFill>
                  <a:schemeClr val="tx2"/>
                </a:solidFill>
              </a:rPr>
              <a:t>CNN </a:t>
            </a:r>
            <a:r>
              <a:rPr lang="ko-KR" altLang="en-US" sz="4000" dirty="0">
                <a:solidFill>
                  <a:schemeClr val="tx2"/>
                </a:solidFill>
              </a:rPr>
              <a:t>구조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4520555" y="315604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CNN 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동작 체험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 웹사이트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: https://transcranial.github.io/keras-js/#/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C65371-7640-4B45-9359-C2163FF9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653"/>
            <a:ext cx="5996626" cy="3373102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A430CB8-19D8-486A-AD48-5CA76DC17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29" y="1084388"/>
            <a:ext cx="4538554" cy="216431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FF02DB76-2450-413D-831F-678F9C574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538" y="3858295"/>
            <a:ext cx="4521446" cy="19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5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3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6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8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9" name="Rectangle 2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0" name="Freeform: Shape 252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1" name="Right Triangle 2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2" name="Freeform: Shape 256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23" name="Group 2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제목 1">
            <a:extLst>
              <a:ext uri="{FF2B5EF4-FFF2-40B4-BE49-F238E27FC236}">
                <a16:creationId xmlns:a16="http://schemas.microsoft.com/office/drawing/2014/main" id="{9C81A416-782F-4232-B1D1-007E7769B958}"/>
              </a:ext>
            </a:extLst>
          </p:cNvPr>
          <p:cNvSpPr txBox="1">
            <a:spLocks/>
          </p:cNvSpPr>
          <p:nvPr/>
        </p:nvSpPr>
        <p:spPr>
          <a:xfrm>
            <a:off x="189363" y="214806"/>
            <a:ext cx="5414255" cy="1110813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AI </a:t>
            </a:r>
            <a:r>
              <a:rPr kumimoji="0" lang="ko-KR" altLang="en-US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입문</a:t>
            </a:r>
          </a:p>
        </p:txBody>
      </p:sp>
      <p:pic>
        <p:nvPicPr>
          <p:cNvPr id="379" name="Picture 3" descr="컴퓨터 회로 보드">
            <a:extLst>
              <a:ext uri="{FF2B5EF4-FFF2-40B4-BE49-F238E27FC236}">
                <a16:creationId xmlns:a16="http://schemas.microsoft.com/office/drawing/2014/main" id="{16CCEBDB-FF13-4FD1-8A68-A02577637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0" r="13146" b="-1"/>
          <a:stretch/>
        </p:blipFill>
        <p:spPr>
          <a:xfrm>
            <a:off x="7805250" y="0"/>
            <a:ext cx="4380535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1472669B-CB13-49B2-B9C5-F32BFA71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606FC8ED-57C7-4195-845B-128CA9183EF3}"/>
              </a:ext>
            </a:extLst>
          </p:cNvPr>
          <p:cNvSpPr txBox="1">
            <a:spLocks/>
          </p:cNvSpPr>
          <p:nvPr/>
        </p:nvSpPr>
        <p:spPr>
          <a:xfrm>
            <a:off x="208305" y="1329186"/>
            <a:ext cx="10427611" cy="834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ko-KR" sz="4000">
                <a:solidFill>
                  <a:schemeClr val="tx2"/>
                </a:solidFill>
              </a:rPr>
              <a:t>7. </a:t>
            </a:r>
            <a:r>
              <a:rPr lang="ko-KR" altLang="en-US" sz="4000">
                <a:solidFill>
                  <a:schemeClr val="tx2"/>
                </a:solidFill>
              </a:rPr>
              <a:t>기울기 강하 학습의 파이썬 구현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37" name="부제목 2">
            <a:extLst>
              <a:ext uri="{FF2B5EF4-FFF2-40B4-BE49-F238E27FC236}">
                <a16:creationId xmlns:a16="http://schemas.microsoft.com/office/drawing/2014/main" id="{A6580913-C9D9-4AA9-8A4F-6A6B43D2979D}"/>
              </a:ext>
            </a:extLst>
          </p:cNvPr>
          <p:cNvSpPr txBox="1">
            <a:spLocks/>
          </p:cNvSpPr>
          <p:nvPr/>
        </p:nvSpPr>
        <p:spPr>
          <a:xfrm>
            <a:off x="192527" y="3419414"/>
            <a:ext cx="5189718" cy="282554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학습내용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수치미분의 구현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err="1">
                <a:solidFill>
                  <a:srgbClr val="34381F">
                    <a:alpha val="80000"/>
                  </a:srgbClr>
                </a:solidFill>
                <a:latin typeface="Malgun Gothic"/>
              </a:rPr>
              <a:t>단변수</a:t>
            </a:r>
            <a:r>
              <a:rPr lang="ko-KR" altLang="en-US" dirty="0">
                <a:solidFill>
                  <a:srgbClr val="34381F">
                    <a:alpha val="80000"/>
                  </a:srgbClr>
                </a:solidFill>
                <a:latin typeface="Malgun Gothic"/>
              </a:rPr>
              <a:t> 함수의 접선 그리기</a:t>
            </a:r>
            <a:endParaRPr lang="en-US" altLang="ko-KR" dirty="0">
              <a:solidFill>
                <a:srgbClr val="34381F">
                  <a:alpha val="80000"/>
                </a:srgbClr>
              </a:solidFill>
              <a:latin typeface="Malgun Gothic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2</a:t>
            </a: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변수 함수의 </a:t>
            </a:r>
            <a:r>
              <a:rPr kumimoji="0" lang="ko-KR" alt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그래디언트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34381F">
                    <a:alpha val="80000"/>
                  </a:srgbClr>
                </a:solidFill>
                <a:latin typeface="Malgun Gothic"/>
              </a:rPr>
              <a:t>기울기 강하 학습 구현</a:t>
            </a:r>
            <a:endParaRPr lang="en-US" altLang="ko-KR" dirty="0">
              <a:solidFill>
                <a:srgbClr val="34381F">
                  <a:alpha val="80000"/>
                </a:srgbClr>
              </a:solidFill>
              <a:latin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4269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4" y="50367"/>
            <a:ext cx="11663237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7. </a:t>
            </a:r>
            <a:r>
              <a:rPr lang="ko-KR" altLang="en-US" sz="4000" dirty="0">
                <a:solidFill>
                  <a:schemeClr val="tx2"/>
                </a:solidFill>
              </a:rPr>
              <a:t>기울기 강하 학습의 파이썬 구현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8174089" y="345469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들어가며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7" name="부제목 2">
            <a:extLst>
              <a:ext uri="{FF2B5EF4-FFF2-40B4-BE49-F238E27FC236}">
                <a16:creationId xmlns:a16="http://schemas.microsoft.com/office/drawing/2014/main" id="{E8AA4DE7-1FB4-484D-9336-64252BE7F3E5}"/>
              </a:ext>
            </a:extLst>
          </p:cNvPr>
          <p:cNvSpPr txBox="1">
            <a:spLocks/>
          </p:cNvSpPr>
          <p:nvPr/>
        </p:nvSpPr>
        <p:spPr>
          <a:xfrm>
            <a:off x="312766" y="72334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△기울기 강하 학습 개요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f(x)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의 미분은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x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에 대한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f(x)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의 변화율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=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접선의 기울기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8D14FC-248C-41C3-A21A-6E80A163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1" y="1908621"/>
            <a:ext cx="8884084" cy="46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52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4" y="50367"/>
            <a:ext cx="11663237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7. </a:t>
            </a:r>
            <a:r>
              <a:rPr lang="ko-KR" altLang="en-US" sz="4000" dirty="0">
                <a:solidFill>
                  <a:schemeClr val="tx2"/>
                </a:solidFill>
              </a:rPr>
              <a:t>기울기 강하 학습의 파이썬 구현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8174089" y="345469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수치미분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 구현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6FF6F2-479E-487A-B4BD-D66F7C60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22" y="1041158"/>
            <a:ext cx="9655402" cy="494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90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4" y="50367"/>
            <a:ext cx="11663237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7. </a:t>
            </a:r>
            <a:r>
              <a:rPr lang="ko-KR" altLang="en-US" sz="4000" dirty="0">
                <a:solidFill>
                  <a:schemeClr val="tx2"/>
                </a:solidFill>
              </a:rPr>
              <a:t>기울기 강하 학습의 파이썬 구현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8174089" y="345469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단변수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 함수의 접선 그리기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6C7F2E-4E38-4F3B-A4F0-074ECC5A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60" y="1862952"/>
            <a:ext cx="5220079" cy="365169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38E2A-0A57-4534-852E-238D3FC4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84" y="1862952"/>
            <a:ext cx="5268350" cy="36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1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1. </a:t>
            </a:r>
            <a:r>
              <a:rPr lang="ko-KR" altLang="en-US" sz="4000" dirty="0">
                <a:solidFill>
                  <a:schemeClr val="tx2"/>
                </a:solidFill>
              </a:rPr>
              <a:t>딥러닝 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들어가며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192528" y="723346"/>
            <a:ext cx="10870415" cy="6185015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△다층신경망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(FNN)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의 근본적인 문제점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계층의 개수가 커지면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신경망의 학습이 제대로 이뤄지지 않음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(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</a:rPr>
              <a:t>역전파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 학습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원인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)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기울기 소실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(gradient vanishing),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기울기 폭증현상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(gradient explosion)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endParaRPr lang="en-US" altLang="ko-KR" sz="1600" dirty="0">
              <a:solidFill>
                <a:srgbClr val="34381F">
                  <a:alpha val="80000"/>
                </a:srgb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endParaRPr lang="en-US" altLang="ko-KR" sz="1600" dirty="0">
              <a:solidFill>
                <a:srgbClr val="34381F">
                  <a:alpha val="80000"/>
                </a:srgb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endParaRPr lang="en-US" altLang="ko-KR" sz="1600" dirty="0">
              <a:solidFill>
                <a:srgbClr val="34381F">
                  <a:alpha val="80000"/>
                </a:srgb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endParaRPr lang="en-US" altLang="ko-KR" sz="1600" dirty="0">
              <a:solidFill>
                <a:srgbClr val="34381F">
                  <a:alpha val="80000"/>
                </a:srgb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endParaRPr lang="en-US" altLang="ko-KR" sz="1600" dirty="0">
              <a:solidFill>
                <a:srgbClr val="34381F">
                  <a:alpha val="80000"/>
                </a:srgb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endParaRPr lang="en-US" altLang="ko-KR" sz="1600" dirty="0">
              <a:solidFill>
                <a:srgbClr val="34381F">
                  <a:alpha val="80000"/>
                </a:srgbClr>
              </a:solidFill>
            </a:endParaRPr>
          </a:p>
          <a:p>
            <a:pPr>
              <a:buClr>
                <a:srgbClr val="FFFFFF"/>
              </a:buClr>
              <a:defRPr/>
            </a:pP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</a:rPr>
              <a:t>두계층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0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의 노드와 계층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N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의 노드 간의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</a:rPr>
              <a:t>에러기울기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 비율은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SF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의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N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승에 비례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SF&lt;1: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기울기 소실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=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가중치변이가 거의 없다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.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SF&gt;1: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기울기 폭증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=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</a:rPr>
              <a:t>가중치변이가 매우 크다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</a:rPr>
              <a:t>.</a:t>
            </a:r>
          </a:p>
          <a:p>
            <a:pPr>
              <a:buClr>
                <a:srgbClr val="FFFFFF"/>
              </a:buClr>
              <a:defRPr/>
            </a:pPr>
            <a:endParaRPr lang="en-US" altLang="ko-KR" sz="1600" dirty="0">
              <a:solidFill>
                <a:srgbClr val="34381F">
                  <a:alpha val="80000"/>
                </a:srgb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b="1" dirty="0">
              <a:solidFill>
                <a:srgbClr val="34381F">
                  <a:alpha val="80000"/>
                </a:srgbClr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E0B4FE2-E0C2-443D-B3EF-0925DB46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" y="2373954"/>
            <a:ext cx="7005917" cy="200439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1D5C6527-EBBB-4694-8DF1-627D1F46A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3"/>
          <a:stretch/>
        </p:blipFill>
        <p:spPr>
          <a:xfrm>
            <a:off x="8188031" y="3640587"/>
            <a:ext cx="3843687" cy="2607813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095E2BAD-726A-4223-B2AD-3BF3FA1CE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388" y="1507171"/>
            <a:ext cx="3055039" cy="17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03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4" y="50367"/>
            <a:ext cx="11663237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7. </a:t>
            </a:r>
            <a:r>
              <a:rPr lang="ko-KR" altLang="en-US" sz="4000" dirty="0">
                <a:solidFill>
                  <a:schemeClr val="tx2"/>
                </a:solidFill>
              </a:rPr>
              <a:t>기울기 강하 학습의 파이썬 구현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8174089" y="345469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2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변수 함수의 미분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92E3D7-BD33-434D-8C3F-753355B4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6" y="955166"/>
            <a:ext cx="5487166" cy="28578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F257ED-7162-42B1-9281-3FDB7A14A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35" y="921372"/>
            <a:ext cx="5170347" cy="290553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AA778F8-C720-41A5-A63A-F7A4F3A85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36" y="4038205"/>
            <a:ext cx="5439534" cy="251707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B02BED1-D688-4525-800F-CA0847609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955" y="4054614"/>
            <a:ext cx="5130228" cy="251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75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4" y="50367"/>
            <a:ext cx="11663237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7. </a:t>
            </a:r>
            <a:r>
              <a:rPr lang="ko-KR" altLang="en-US" sz="4000" dirty="0">
                <a:solidFill>
                  <a:schemeClr val="tx2"/>
                </a:solidFill>
              </a:rPr>
              <a:t>기울기 강하 학습의 파이썬 구현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8174089" y="345469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기울기 하강학습 원리 구현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ACB29E-5629-4420-ABB2-9451087D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15" y="1189298"/>
            <a:ext cx="11399395" cy="53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1. </a:t>
            </a:r>
            <a:r>
              <a:rPr lang="ko-KR" altLang="en-US" sz="4000" dirty="0">
                <a:solidFill>
                  <a:schemeClr val="tx2"/>
                </a:solidFill>
              </a:rPr>
              <a:t>딥러닝 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 err="1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딥러닝의</a:t>
            </a: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 등장 및 확산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192528" y="723346"/>
            <a:ext cx="10870415" cy="1690961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△딥러닝 등장 배경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2006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년 힌튼 교수가 심층신경망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(Deep Neural Network)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의 학습 가능성 데모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ko-KR" altLang="en-US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스택 </a:t>
            </a:r>
            <a:r>
              <a:rPr kumimoji="0" lang="en-US" altLang="ko-KR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RBM </a:t>
            </a:r>
            <a:r>
              <a:rPr kumimoji="0" lang="ko-KR" altLang="en-US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기반 가중치 학습으로 가중치 문제 해결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=&gt;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많은 사람들의 관심 증가</a:t>
            </a:r>
            <a:endParaRPr kumimoji="0" lang="en-US" altLang="ko-KR" sz="160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51" name="부제목 2">
            <a:extLst>
              <a:ext uri="{FF2B5EF4-FFF2-40B4-BE49-F238E27FC236}">
                <a16:creationId xmlns:a16="http://schemas.microsoft.com/office/drawing/2014/main" id="{A2DDFFE5-0A3A-4C92-A5CB-7999E16F056B}"/>
              </a:ext>
            </a:extLst>
          </p:cNvPr>
          <p:cNvSpPr txBox="1">
            <a:spLocks/>
          </p:cNvSpPr>
          <p:nvPr/>
        </p:nvSpPr>
        <p:spPr>
          <a:xfrm>
            <a:off x="189363" y="2431044"/>
            <a:ext cx="10870415" cy="4426956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△딥러닝 관심 증대</a:t>
            </a:r>
            <a:endParaRPr kumimoji="0" lang="en-US" altLang="ko-KR" sz="20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오래전에 개발된 딥러닝 모델의 활용 시도</a:t>
            </a:r>
            <a:endParaRPr kumimoji="0" lang="en-US" altLang="ko-KR" sz="160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CNN,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LSTM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등의 그간 효과적인 학습 방법의 부재로 사장되었던 모델의 부활</a:t>
            </a:r>
            <a:endParaRPr kumimoji="0" lang="en-US" altLang="ko-KR" sz="160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안정적인 학습을 위한 다양한 기법 및 알고리즘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아키텍처 지원기술 개발 가속화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대규모 데이터셋 개발 착수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데이터량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多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GPU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등 대규모 학습에 필요한 컴퓨팅 환경 활용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컴퓨터 기술력 증가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다양한 응용의 딥러닝 모델 탐구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51003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1. </a:t>
            </a:r>
            <a:r>
              <a:rPr lang="ko-KR" altLang="en-US" sz="4000" dirty="0">
                <a:solidFill>
                  <a:schemeClr val="tx2"/>
                </a:solidFill>
              </a:rPr>
              <a:t>딥러닝 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딥러닝 개요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189363" y="727539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△딥러닝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(Deep learning)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다층 구조의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신경망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은닉층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계층 多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추출 특징 수 증대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계층적 추상화 학습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END-to-END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학습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Raw data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를 입력으로 특징 자동 추출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=&gt;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기존 러닝과 다르게 전문가 개입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수동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)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배제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A2A2EA-A714-4254-903E-88D351284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" t="4870" r="3660" b="8206"/>
          <a:stretch/>
        </p:blipFill>
        <p:spPr>
          <a:xfrm>
            <a:off x="5198181" y="766267"/>
            <a:ext cx="6776133" cy="219139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64EEC83-1C8A-4716-A4A9-8EF6A61F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56" y="3533679"/>
            <a:ext cx="6773175" cy="27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1. </a:t>
            </a:r>
            <a:r>
              <a:rPr lang="ko-KR" altLang="en-US" sz="4000" dirty="0">
                <a:solidFill>
                  <a:schemeClr val="tx2"/>
                </a:solidFill>
              </a:rPr>
              <a:t>딥러닝 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딥러닝 개요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198741" y="737375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△초기 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딥러닝의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기반 모델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다양한 망구조 조합 활용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: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컨볼루션망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순환망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F71D4A-9C5C-481E-BC0B-AE39ABDE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41" y="4774107"/>
            <a:ext cx="5136872" cy="1801939"/>
          </a:xfrm>
          <a:prstGeom prst="rect">
            <a:avLst/>
          </a:prstGeom>
        </p:spPr>
      </p:pic>
      <p:sp>
        <p:nvSpPr>
          <p:cNvPr id="147" name="부제목 2">
            <a:extLst>
              <a:ext uri="{FF2B5EF4-FFF2-40B4-BE49-F238E27FC236}">
                <a16:creationId xmlns:a16="http://schemas.microsoft.com/office/drawing/2014/main" id="{28FF6533-158F-45FE-9B73-33C669049245}"/>
              </a:ext>
            </a:extLst>
          </p:cNvPr>
          <p:cNvSpPr txBox="1">
            <a:spLocks/>
          </p:cNvSpPr>
          <p:nvPr/>
        </p:nvSpPr>
        <p:spPr>
          <a:xfrm>
            <a:off x="215171" y="2251101"/>
            <a:ext cx="6120797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컨볼루션망</a:t>
            </a: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</a:t>
            </a:r>
            <a:r>
              <a:rPr lang="en-US" altLang="ko-KR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Convolutional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)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여러노드가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가중치 공유를 통한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계산량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축소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위치와 위상적 특징 추출 효율화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서브 샘플링으로 공간 축소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합성곱신경망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(CNN)</a:t>
            </a:r>
          </a:p>
        </p:txBody>
      </p:sp>
      <p:sp>
        <p:nvSpPr>
          <p:cNvPr id="149" name="부제목 2">
            <a:extLst>
              <a:ext uri="{FF2B5EF4-FFF2-40B4-BE49-F238E27FC236}">
                <a16:creationId xmlns:a16="http://schemas.microsoft.com/office/drawing/2014/main" id="{99D244D6-6644-4D10-902B-CA9BAFC5E357}"/>
              </a:ext>
            </a:extLst>
          </p:cNvPr>
          <p:cNvSpPr txBox="1">
            <a:spLocks/>
          </p:cNvSpPr>
          <p:nvPr/>
        </p:nvSpPr>
        <p:spPr>
          <a:xfrm>
            <a:off x="6508612" y="2336278"/>
            <a:ext cx="5963359" cy="4484419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</a:t>
            </a:r>
            <a:r>
              <a:rPr kumimoji="0" lang="ko-KR" altLang="en-US" sz="2000" b="1" i="0" u="none" strike="noStrike" kern="1200" cap="none" spc="30" normalizeH="0" baseline="0" noProof="0" dirty="0" err="1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순환망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(Recurrent)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노드의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출력값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상태값을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되돌려 입력으로 사용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일종의 상태유지 효과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자연어 및 시계열에서 응용</a:t>
            </a:r>
            <a:endParaRPr lang="en-US" altLang="ko-KR" sz="1600" dirty="0">
              <a:solidFill>
                <a:srgbClr val="34381F">
                  <a:alpha val="80000"/>
                </a:srgbClr>
              </a:solidFill>
              <a:latin typeface="Malgun Gothic Semiligh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RNN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과 개선모델인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LSTM(Long Short-Term Memory)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F7503C-675A-473F-976F-7A4C190F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984" y="4804892"/>
            <a:ext cx="5140613" cy="18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5" y="50367"/>
            <a:ext cx="6612762" cy="73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1. </a:t>
            </a:r>
            <a:r>
              <a:rPr lang="ko-KR" altLang="en-US" sz="4000" dirty="0">
                <a:solidFill>
                  <a:schemeClr val="tx2"/>
                </a:solidFill>
              </a:rPr>
              <a:t>딥러닝 개요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67FE58F9-AF07-4D3F-8A94-F1948537262B}"/>
              </a:ext>
            </a:extLst>
          </p:cNvPr>
          <p:cNvSpPr txBox="1">
            <a:spLocks/>
          </p:cNvSpPr>
          <p:nvPr/>
        </p:nvSpPr>
        <p:spPr>
          <a:xfrm>
            <a:off x="3668379" y="372635"/>
            <a:ext cx="6612762" cy="37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50" normalizeH="0" baseline="0" noProof="0" dirty="0">
                <a:ln>
                  <a:noFill/>
                </a:ln>
                <a:solidFill>
                  <a:srgbClr val="FF731D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딥러닝 개요</a:t>
            </a:r>
            <a:endParaRPr kumimoji="0" lang="en-US" altLang="ko-KR" sz="2000" b="1" i="0" u="none" strike="noStrike" kern="1200" cap="none" spc="50" normalizeH="0" baseline="0" noProof="0" dirty="0">
              <a:ln>
                <a:noFill/>
              </a:ln>
              <a:solidFill>
                <a:srgbClr val="FF731D"/>
              </a:solidFill>
              <a:effectLst/>
              <a:uLnTx/>
              <a:uFillTx/>
              <a:latin typeface="Malgun Gothic"/>
              <a:ea typeface="+mj-ea"/>
              <a:cs typeface="+mj-cs"/>
            </a:endParaRPr>
          </a:p>
        </p:txBody>
      </p:sp>
      <p:sp>
        <p:nvSpPr>
          <p:cNvPr id="148" name="부제목 2">
            <a:extLst>
              <a:ext uri="{FF2B5EF4-FFF2-40B4-BE49-F238E27FC236}">
                <a16:creationId xmlns:a16="http://schemas.microsoft.com/office/drawing/2014/main" id="{76C1A9F9-3813-40E7-85BD-1EAB1DA9681C}"/>
              </a:ext>
            </a:extLst>
          </p:cNvPr>
          <p:cNvSpPr txBox="1">
            <a:spLocks/>
          </p:cNvSpPr>
          <p:nvPr/>
        </p:nvSpPr>
        <p:spPr>
          <a:xfrm>
            <a:off x="169998" y="688366"/>
            <a:ext cx="10870415" cy="458238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△딥러닝</a:t>
            </a:r>
            <a:r>
              <a:rPr kumimoji="0" lang="en-US" altLang="ko-KR" sz="20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활성화 배경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혁신 알고리즘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</a:t>
            </a:r>
            <a:r>
              <a:rPr lang="ko-KR" altLang="en-US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학습에러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 해결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)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공개 개발환경 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</a:t>
            </a:r>
            <a:r>
              <a:rPr lang="en-US" altLang="ko-KR" sz="1600" dirty="0" err="1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github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고성능 컴퓨팅 환경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(GPU,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클라우드</a:t>
            </a: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풍부한 대규모 학습 데이터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(SNS)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  <a:tabLst/>
              <a:defRPr/>
            </a:pPr>
            <a:r>
              <a:rPr kumimoji="0" lang="en-US" altLang="ko-KR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= </a:t>
            </a:r>
            <a:r>
              <a:rPr kumimoji="0" lang="ko-KR" altLang="en-US" sz="16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얼굴인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식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자율주행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, </a:t>
            </a:r>
            <a:r>
              <a:rPr lang="ko-KR" altLang="en-US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음성 학습 등 응용마다 특징이 다르다</a:t>
            </a:r>
            <a:r>
              <a:rPr lang="en-US" altLang="ko-KR" sz="1600" dirty="0">
                <a:solidFill>
                  <a:srgbClr val="34381F">
                    <a:alpha val="80000"/>
                  </a:srgbClr>
                </a:solidFill>
                <a:latin typeface="Malgun Gothic Semilight"/>
              </a:rPr>
              <a:t>.</a:t>
            </a:r>
            <a:endParaRPr kumimoji="0" lang="en-US" altLang="ko-KR" sz="16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F35A20-4A32-4CA3-8C38-AF5537BAA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00" y="804800"/>
            <a:ext cx="7111155" cy="20346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57613B-621B-4342-9366-392680F27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2" y="3466936"/>
            <a:ext cx="11710930" cy="32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3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3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16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8" name="Rectangle 2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19" name="Rectangle 250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0" name="Freeform: Shape 252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1" name="Right Triangle 2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322" name="Freeform: Shape 256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323" name="Group 2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F89B21-289E-4A48-88AE-E39323A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1329186"/>
            <a:ext cx="5319585" cy="834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2. </a:t>
            </a:r>
            <a:r>
              <a:rPr lang="ko-KR" altLang="en-US" sz="4000" dirty="0">
                <a:solidFill>
                  <a:schemeClr val="tx2"/>
                </a:solidFill>
              </a:rPr>
              <a:t>컴퓨터 비전 소개</a:t>
            </a:r>
            <a:endParaRPr lang="en-US" altLang="ko-KR" sz="4000" dirty="0">
              <a:solidFill>
                <a:schemeClr val="tx2"/>
              </a:solidFill>
            </a:endParaRPr>
          </a:p>
        </p:txBody>
      </p:sp>
      <p:sp>
        <p:nvSpPr>
          <p:cNvPr id="302" name="부제목 2">
            <a:extLst>
              <a:ext uri="{FF2B5EF4-FFF2-40B4-BE49-F238E27FC236}">
                <a16:creationId xmlns:a16="http://schemas.microsoft.com/office/drawing/2014/main" id="{608DB6E8-4A01-44C4-A5B7-00DADE8DF66B}"/>
              </a:ext>
            </a:extLst>
          </p:cNvPr>
          <p:cNvSpPr txBox="1">
            <a:spLocks/>
          </p:cNvSpPr>
          <p:nvPr/>
        </p:nvSpPr>
        <p:spPr>
          <a:xfrm>
            <a:off x="208305" y="3433919"/>
            <a:ext cx="5189718" cy="211695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600" kern="1200" spc="3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1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학습내용</a:t>
            </a:r>
            <a:endParaRPr kumimoji="0" lang="en-US" altLang="ko-KR" sz="2400" b="1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컴퓨터 비전 개요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컴퓨터 비전</a:t>
            </a:r>
            <a:r>
              <a:rPr kumimoji="0" lang="en-US" altLang="ko-KR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: </a:t>
            </a:r>
            <a:r>
              <a:rPr kumimoji="0" lang="ko-KR" alt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n-ea"/>
                <a:cs typeface="+mn-cs"/>
              </a:rPr>
              <a:t>특징추출과 필터</a:t>
            </a:r>
            <a:endParaRPr kumimoji="0" lang="en-US" altLang="ko-KR" sz="2400" b="0" i="0" u="none" strike="noStrike" kern="1200" cap="none" spc="30" normalizeH="0" baseline="0" noProof="0" dirty="0">
              <a:ln>
                <a:noFill/>
              </a:ln>
              <a:solidFill>
                <a:srgbClr val="34381F">
                  <a:alpha val="80000"/>
                </a:srgbClr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374" name="제목 1">
            <a:extLst>
              <a:ext uri="{FF2B5EF4-FFF2-40B4-BE49-F238E27FC236}">
                <a16:creationId xmlns:a16="http://schemas.microsoft.com/office/drawing/2014/main" id="{9C81A416-782F-4232-B1D1-007E7769B958}"/>
              </a:ext>
            </a:extLst>
          </p:cNvPr>
          <p:cNvSpPr txBox="1">
            <a:spLocks/>
          </p:cNvSpPr>
          <p:nvPr/>
        </p:nvSpPr>
        <p:spPr>
          <a:xfrm>
            <a:off x="189363" y="214806"/>
            <a:ext cx="5414255" cy="1110813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AI </a:t>
            </a:r>
            <a:r>
              <a:rPr kumimoji="0" lang="ko-KR" altLang="en-US" sz="6000" b="0" i="0" u="none" strike="noStrike" kern="1200" cap="none" spc="50" normalizeH="0" baseline="0" noProof="0" dirty="0">
                <a:ln>
                  <a:noFill/>
                </a:ln>
                <a:solidFill>
                  <a:srgbClr val="34381F">
                    <a:alpha val="80000"/>
                  </a:srgbClr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입문</a:t>
            </a:r>
          </a:p>
        </p:txBody>
      </p:sp>
      <p:pic>
        <p:nvPicPr>
          <p:cNvPr id="379" name="Picture 3" descr="컴퓨터 회로 보드">
            <a:extLst>
              <a:ext uri="{FF2B5EF4-FFF2-40B4-BE49-F238E27FC236}">
                <a16:creationId xmlns:a16="http://schemas.microsoft.com/office/drawing/2014/main" id="{16CCEBDB-FF13-4FD1-8A68-A02577637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0" r="13146" b="-1"/>
          <a:stretch/>
        </p:blipFill>
        <p:spPr>
          <a:xfrm>
            <a:off x="6055836" y="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760446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34381F"/>
      </a:dk2>
      <a:lt2>
        <a:srgbClr val="E8E2E3"/>
      </a:lt2>
      <a:accent1>
        <a:srgbClr val="43B19E"/>
      </a:accent1>
      <a:accent2>
        <a:srgbClr val="39B36B"/>
      </a:accent2>
      <a:accent3>
        <a:srgbClr val="46B645"/>
      </a:accent3>
      <a:accent4>
        <a:srgbClr val="6DB339"/>
      </a:accent4>
      <a:accent5>
        <a:srgbClr val="98A940"/>
      </a:accent5>
      <a:accent6>
        <a:srgbClr val="B39439"/>
      </a:accent6>
      <a:hlink>
        <a:srgbClr val="6B892D"/>
      </a:hlink>
      <a:folHlink>
        <a:srgbClr val="7F7F7F"/>
      </a:folHlink>
    </a:clrScheme>
    <a:fontScheme name="Custom 49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1506</Words>
  <Application>Microsoft Office PowerPoint</Application>
  <PresentationFormat>와이드스크린</PresentationFormat>
  <Paragraphs>265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Malgun Gothic Semilight</vt:lpstr>
      <vt:lpstr>Malgun Gothic</vt:lpstr>
      <vt:lpstr>Arial</vt:lpstr>
      <vt:lpstr>SineVTI</vt:lpstr>
      <vt:lpstr>AI 입문</vt:lpstr>
      <vt:lpstr>1. 딥러닝 개요</vt:lpstr>
      <vt:lpstr>1. 딥러닝 개요</vt:lpstr>
      <vt:lpstr>1. 딥러닝 개요</vt:lpstr>
      <vt:lpstr>1. 딥러닝 개요</vt:lpstr>
      <vt:lpstr>1. 딥러닝 개요</vt:lpstr>
      <vt:lpstr>1. 딥러닝 개요</vt:lpstr>
      <vt:lpstr>1. 딥러닝 개요</vt:lpstr>
      <vt:lpstr>2. 컴퓨터 비전 소개</vt:lpstr>
      <vt:lpstr>2. 컴퓨터 비전 소개</vt:lpstr>
      <vt:lpstr>2. 컴퓨터 비전 소개</vt:lpstr>
      <vt:lpstr>2. 컴퓨터 비전 소개</vt:lpstr>
      <vt:lpstr>2. 컴퓨터 비전 소개</vt:lpstr>
      <vt:lpstr>2. 컴퓨터 비전 소개</vt:lpstr>
      <vt:lpstr>2. 컴퓨터 비전 소개</vt:lpstr>
      <vt:lpstr>3. CNN 개요</vt:lpstr>
      <vt:lpstr>3. CNN 개요</vt:lpstr>
      <vt:lpstr>3. CNN 개요</vt:lpstr>
      <vt:lpstr>3. CNN 개요</vt:lpstr>
      <vt:lpstr>3. CNN 개요</vt:lpstr>
      <vt:lpstr>4. 합성곱 계층</vt:lpstr>
      <vt:lpstr>4. 합성곱 계층</vt:lpstr>
      <vt:lpstr>4. 합성곱 계층</vt:lpstr>
      <vt:lpstr>4. 합성곱 계층</vt:lpstr>
      <vt:lpstr>4. 합성곱 계층</vt:lpstr>
      <vt:lpstr>4. 합성곱 계층</vt:lpstr>
      <vt:lpstr>4. 합성곱 계층</vt:lpstr>
      <vt:lpstr>4. 합성곱 계층</vt:lpstr>
      <vt:lpstr>5. 풀링(서브샘플링) 계층</vt:lpstr>
      <vt:lpstr>5. 풀링(서브 샘프링) 계층</vt:lpstr>
      <vt:lpstr>5. 풀링(서브 샘프링) 계층</vt:lpstr>
      <vt:lpstr>5. 풀링(서브 샘프링) 계층</vt:lpstr>
      <vt:lpstr>6. 주요 CNN 구조</vt:lpstr>
      <vt:lpstr>6. 주요 CNN 구조</vt:lpstr>
      <vt:lpstr>6. 주요 CNN 구조</vt:lpstr>
      <vt:lpstr> </vt:lpstr>
      <vt:lpstr>7. 기울기 강하 학습의 파이썬 구현</vt:lpstr>
      <vt:lpstr>7. 기울기 강하 학습의 파이썬 구현</vt:lpstr>
      <vt:lpstr>7. 기울기 강하 학습의 파이썬 구현</vt:lpstr>
      <vt:lpstr>7. 기울기 강하 학습의 파이썬 구현</vt:lpstr>
      <vt:lpstr>7. 기울기 강하 학습의 파이썬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mqh</dc:creator>
  <cp:lastModifiedBy>mqh</cp:lastModifiedBy>
  <cp:revision>6</cp:revision>
  <dcterms:created xsi:type="dcterms:W3CDTF">2021-12-21T13:35:40Z</dcterms:created>
  <dcterms:modified xsi:type="dcterms:W3CDTF">2021-12-21T20:23:33Z</dcterms:modified>
</cp:coreProperties>
</file>