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2" r:id="rId4"/>
    <p:sldId id="263" r:id="rId5"/>
    <p:sldId id="261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F6D"/>
    <a:srgbClr val="A775DD"/>
    <a:srgbClr val="F35F82"/>
    <a:srgbClr val="63EF70"/>
    <a:srgbClr val="505559"/>
    <a:srgbClr val="EF3F43"/>
    <a:srgbClr val="F75C5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8" autoAdjust="0"/>
    <p:restoredTop sz="64424" autoAdjust="0"/>
  </p:normalViewPr>
  <p:slideViewPr>
    <p:cSldViewPr snapToGrid="0">
      <p:cViewPr varScale="1">
        <p:scale>
          <a:sx n="75" d="100"/>
          <a:sy n="75" d="100"/>
        </p:scale>
        <p:origin x="24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610AF-BA0E-496D-B0BA-A5238B5E3ACC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ACC0-A690-4591-9368-BC6A356C7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35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B8D32-063E-4624-A35D-D5941CD4025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7F56A-856A-434D-B4F1-452F35133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45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F56A-856A-434D-B4F1-452F351332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5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개발자로써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스킬을</a:t>
            </a:r>
            <a:r>
              <a:rPr lang="ko-KR" altLang="en-US" baseline="0" dirty="0" smtClean="0"/>
              <a:t> 향상시키는 </a:t>
            </a:r>
            <a:r>
              <a:rPr lang="ko-KR" altLang="en-US" dirty="0" smtClean="0"/>
              <a:t>것은 필수적이며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업무에 기반이 되는 요소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근래에 이르러 요구사항에 대한 관심과 이해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·</a:t>
            </a:r>
            <a:r>
              <a:rPr lang="ko-KR" altLang="en-US" dirty="0" smtClean="0"/>
              <a:t>협업 등이 동반되어야 </a:t>
            </a:r>
            <a:r>
              <a:rPr lang="en-US" altLang="ko-KR" dirty="0" smtClean="0"/>
              <a:t>quality</a:t>
            </a:r>
            <a:r>
              <a:rPr lang="ko-KR" altLang="en-US" dirty="0" smtClean="0"/>
              <a:t>있는 산출물이 나오는 것 같다고 느꼈습니다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일예로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재직중인 </a:t>
            </a:r>
            <a:r>
              <a:rPr lang="ko-KR" altLang="en-US" dirty="0" err="1" smtClean="0"/>
              <a:t>인터파크에는</a:t>
            </a:r>
            <a:r>
              <a:rPr lang="en-US" altLang="ko-KR" dirty="0" smtClean="0"/>
              <a:t>, SNS</a:t>
            </a:r>
            <a:r>
              <a:rPr lang="ko-KR" altLang="en-US" dirty="0" smtClean="0"/>
              <a:t>과 연동하는 서비스가 없었으며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타사에 있는 기능을 꼭 도입하고 싶어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관심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타사의 기능구현을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하였으며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직속개발팀장님과 기획팀을 설득하여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·</a:t>
            </a:r>
            <a:r>
              <a:rPr lang="ko-KR" altLang="en-US" dirty="0" smtClean="0"/>
              <a:t>협업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, Google,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와 연동개발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연동스펙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Ouath2.0)</a:t>
            </a:r>
            <a:r>
              <a:rPr lang="ko-KR" altLang="en-US" dirty="0" smtClean="0"/>
              <a:t>을 진행하였고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서비스 오픈 후 로그인률 </a:t>
            </a:r>
            <a:r>
              <a:rPr lang="en-US" altLang="ko-KR" dirty="0" smtClean="0"/>
              <a:t>25%, </a:t>
            </a:r>
            <a:r>
              <a:rPr lang="ko-KR" altLang="en-US" dirty="0" smtClean="0"/>
              <a:t>회원 </a:t>
            </a:r>
            <a:r>
              <a:rPr lang="ko-KR" altLang="en-US" dirty="0" err="1" smtClean="0"/>
              <a:t>가입률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15%</a:t>
            </a:r>
            <a:r>
              <a:rPr lang="ko-KR" altLang="en-US" dirty="0" smtClean="0"/>
              <a:t>향상으로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 우수사원상을 표창하였습니다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매년 대비 </a:t>
            </a:r>
            <a:r>
              <a:rPr lang="en-US" altLang="ko-KR" dirty="0" smtClean="0"/>
              <a:t>8.8</a:t>
            </a:r>
            <a:r>
              <a:rPr lang="ko-KR" altLang="en-US" dirty="0" smtClean="0"/>
              <a:t>배의 데이터가 증가하고 극변한다고 까지 말하는 정보화 시대에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Device</a:t>
            </a:r>
            <a:r>
              <a:rPr lang="ko-KR" altLang="en-US" dirty="0" smtClean="0"/>
              <a:t>간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또는 지속적인 요구사항에 주목하여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누구나 쉽고 </a:t>
            </a:r>
            <a:r>
              <a:rPr lang="ko-KR" altLang="en-US" dirty="0" err="1" smtClean="0"/>
              <a:t>다이나믹하게</a:t>
            </a:r>
            <a:r>
              <a:rPr lang="ko-KR" altLang="en-US" dirty="0" smtClean="0"/>
              <a:t> 접근 할 수 있는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를 제공할 수 있는 노력이 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 많은 요구를 충족시키며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최적의 성능을 만족시키기 위해서는 개발적 지식을 기반으로 체계적인 틀이 구성되어야 한다고 생각합니다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저의 목표는 이에 특화된 </a:t>
            </a:r>
            <a:r>
              <a:rPr lang="en-US" altLang="ko-KR" dirty="0" smtClean="0"/>
              <a:t>Library, </a:t>
            </a:r>
            <a:r>
              <a:rPr lang="en-US" altLang="ko-KR" dirty="0" err="1" smtClean="0"/>
              <a:t>FrameWork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OpenSource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베포하는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운동선수 출신의 근성과 노력으로 반드시 일궈내어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귀사에 중요한 인재가 될 것을 확신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F56A-856A-434D-B4F1-452F351332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0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F3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02074"/>
            <a:ext cx="6858000" cy="1355725"/>
          </a:xfrm>
        </p:spPr>
        <p:txBody>
          <a:bodyPr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981281" y="3730346"/>
            <a:ext cx="11733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7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7121"/>
            <a:ext cx="78867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27750" y="1334437"/>
            <a:ext cx="7887600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5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27750" y="1334437"/>
            <a:ext cx="7887600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27750" y="1334437"/>
            <a:ext cx="7887600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11"/>
          <p:cNvSpPr>
            <a:spLocks noGrp="1"/>
          </p:cNvSpPr>
          <p:nvPr>
            <p:ph type="pic" sz="quarter" idx="12"/>
          </p:nvPr>
        </p:nvSpPr>
        <p:spPr>
          <a:xfrm>
            <a:off x="627063" y="1622083"/>
            <a:ext cx="7888287" cy="260676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27063" y="4407242"/>
            <a:ext cx="7888287" cy="183703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4188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416747" y="2227809"/>
            <a:ext cx="4093026" cy="4006735"/>
          </a:xfrm>
          <a:prstGeom prst="rect">
            <a:avLst/>
          </a:prstGeom>
          <a:noFill/>
          <a:ln w="12700">
            <a:solidFill>
              <a:srgbClr val="D9D9D9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16904" y="1573253"/>
            <a:ext cx="4093026" cy="540327"/>
          </a:xfrm>
          <a:prstGeom prst="rect">
            <a:avLst/>
          </a:prstGeom>
          <a:solidFill>
            <a:srgbClr val="EF3F4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27750" y="1334437"/>
            <a:ext cx="7887600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4642213" y="2227809"/>
            <a:ext cx="4093026" cy="4006735"/>
          </a:xfrm>
          <a:prstGeom prst="rect">
            <a:avLst/>
          </a:prstGeom>
          <a:noFill/>
          <a:ln w="127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417130" y="1672684"/>
            <a:ext cx="4092575" cy="53975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417513" y="2227263"/>
            <a:ext cx="4092575" cy="4006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641850" y="2227263"/>
            <a:ext cx="4094163" cy="4006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4642438" y="1573253"/>
            <a:ext cx="4093026" cy="540327"/>
          </a:xfrm>
          <a:prstGeom prst="rect">
            <a:avLst/>
          </a:prstGeom>
          <a:solidFill>
            <a:srgbClr val="EF3F4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4642664" y="1679002"/>
            <a:ext cx="4092575" cy="53975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925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EF3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 userDrawn="1"/>
        </p:nvSpPr>
        <p:spPr>
          <a:xfrm>
            <a:off x="4392000" y="6356990"/>
            <a:ext cx="360000" cy="360000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94157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9" r:id="rId3"/>
    <p:sldLayoutId id="2147483661" r:id="rId4"/>
    <p:sldLayoutId id="2147483660" r:id="rId5"/>
    <p:sldLayoutId id="214748365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rgbClr val="4040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b="1" kern="1200">
          <a:solidFill>
            <a:srgbClr val="5055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5055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/>
              <a:t>경력사항 </a:t>
            </a:r>
            <a:r>
              <a:rPr lang="en-US" altLang="ko-KR" dirty="0" smtClean="0"/>
              <a:t>· </a:t>
            </a:r>
            <a:r>
              <a:rPr lang="ko-KR" altLang="en-US" dirty="0" err="1" smtClean="0"/>
              <a:t>포토폴리오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5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김현윤</a:t>
            </a:r>
            <a:endParaRPr lang="en-US" altLang="ko-KR" sz="1100" spc="-5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5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1100" spc="-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013. 8. ~ 2019. </a:t>
            </a:r>
            <a:r>
              <a:rPr lang="en-US" altLang="ko-KR" sz="1100" spc="-5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10(</a:t>
            </a:r>
            <a:r>
              <a:rPr lang="ko-KR" altLang="en-US" sz="1100" spc="-5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재직중</a:t>
            </a:r>
            <a:r>
              <a:rPr lang="en-US" altLang="ko-KR" sz="1100" spc="-5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1100" spc="-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100" spc="-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5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0841" y="1684349"/>
            <a:ext cx="2907219" cy="391905"/>
            <a:chOff x="620841" y="1684349"/>
            <a:chExt cx="2907219" cy="391905"/>
          </a:xfrm>
        </p:grpSpPr>
        <p:sp>
          <p:nvSpPr>
            <p:cNvPr id="28" name="타원 27"/>
            <p:cNvSpPr/>
            <p:nvPr/>
          </p:nvSpPr>
          <p:spPr>
            <a:xfrm>
              <a:off x="620841" y="1684349"/>
              <a:ext cx="391905" cy="391905"/>
            </a:xfrm>
            <a:prstGeom prst="ellipse">
              <a:avLst/>
            </a:prstGeom>
            <a:solidFill>
              <a:srgbClr val="EF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481" y="1684349"/>
              <a:ext cx="2350579" cy="39190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 err="1" smtClean="0"/>
                <a:t>인적사항</a:t>
              </a:r>
              <a:r>
                <a:rPr lang="ko-KR" altLang="en-US" dirty="0" smtClean="0"/>
                <a:t> 및 경력연혁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20841" y="2204142"/>
            <a:ext cx="1640666" cy="391905"/>
            <a:chOff x="620841" y="1684349"/>
            <a:chExt cx="1640666" cy="391905"/>
          </a:xfrm>
        </p:grpSpPr>
        <p:sp>
          <p:nvSpPr>
            <p:cNvPr id="17" name="타원 16"/>
            <p:cNvSpPr/>
            <p:nvPr/>
          </p:nvSpPr>
          <p:spPr>
            <a:xfrm>
              <a:off x="620841" y="1684349"/>
              <a:ext cx="391905" cy="391905"/>
            </a:xfrm>
            <a:prstGeom prst="ellipse">
              <a:avLst/>
            </a:prstGeom>
            <a:solidFill>
              <a:srgbClr val="EF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7482" y="1684349"/>
              <a:ext cx="1084025" cy="39190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 err="1" smtClean="0"/>
                <a:t>인터파크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28650" y="2723739"/>
            <a:ext cx="1869621" cy="391905"/>
            <a:chOff x="620841" y="1684349"/>
            <a:chExt cx="1869621" cy="391905"/>
          </a:xfrm>
        </p:grpSpPr>
        <p:sp>
          <p:nvSpPr>
            <p:cNvPr id="20" name="타원 19"/>
            <p:cNvSpPr/>
            <p:nvPr/>
          </p:nvSpPr>
          <p:spPr>
            <a:xfrm>
              <a:off x="620841" y="1684349"/>
              <a:ext cx="391905" cy="391905"/>
            </a:xfrm>
            <a:prstGeom prst="ellipse">
              <a:avLst/>
            </a:prstGeom>
            <a:solidFill>
              <a:srgbClr val="EF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77481" y="1684349"/>
              <a:ext cx="1312981" cy="39190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 err="1" smtClean="0"/>
                <a:t>크리스피드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20841" y="3243336"/>
            <a:ext cx="5404401" cy="391905"/>
            <a:chOff x="620841" y="1684349"/>
            <a:chExt cx="5404401" cy="391905"/>
          </a:xfrm>
        </p:grpSpPr>
        <p:sp>
          <p:nvSpPr>
            <p:cNvPr id="23" name="타원 22"/>
            <p:cNvSpPr/>
            <p:nvPr/>
          </p:nvSpPr>
          <p:spPr>
            <a:xfrm>
              <a:off x="620841" y="1684349"/>
              <a:ext cx="391905" cy="391905"/>
            </a:xfrm>
            <a:prstGeom prst="ellipse">
              <a:avLst/>
            </a:prstGeom>
            <a:solidFill>
              <a:srgbClr val="EF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77481" y="1684349"/>
              <a:ext cx="4847761" cy="39190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/>
                <a:t>입사 후 경력개발 계획 </a:t>
              </a:r>
              <a:r>
                <a:rPr lang="en-US" altLang="ko-KR" dirty="0"/>
                <a:t>(</a:t>
              </a:r>
              <a:r>
                <a:rPr lang="ko-KR" altLang="en-US" dirty="0"/>
                <a:t>당사 기여방안 및 포부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384221" y="6359978"/>
            <a:ext cx="383721" cy="359229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18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경력 및 </a:t>
            </a:r>
            <a:r>
              <a:rPr lang="ko-KR" altLang="en-US" dirty="0" err="1"/>
              <a:t>인적사항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84221" y="6359978"/>
            <a:ext cx="383721" cy="359229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flipH="1">
            <a:off x="649242" y="3746090"/>
            <a:ext cx="7886701" cy="118038"/>
          </a:xfrm>
          <a:prstGeom prst="rect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 flipH="1">
            <a:off x="649243" y="2822873"/>
            <a:ext cx="42576" cy="202852"/>
          </a:xfrm>
          <a:prstGeom prst="rect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706908" y="2829375"/>
            <a:ext cx="1798924" cy="19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800" b="1" dirty="0" smtClean="0">
                <a:solidFill>
                  <a:srgbClr val="505559"/>
                </a:solidFill>
                <a:latin typeface="+mn-ea"/>
              </a:rPr>
              <a:t>남서울대학교</a:t>
            </a:r>
            <a:r>
              <a:rPr lang="en-US" altLang="ko-KR" sz="800" b="1" dirty="0" smtClean="0">
                <a:solidFill>
                  <a:srgbClr val="505559"/>
                </a:solidFill>
                <a:latin typeface="+mn-ea"/>
              </a:rPr>
              <a:t>_</a:t>
            </a:r>
            <a:r>
              <a:rPr lang="ko-KR" altLang="en-US" sz="800" b="1" dirty="0" smtClean="0">
                <a:solidFill>
                  <a:srgbClr val="505559"/>
                </a:solidFill>
                <a:latin typeface="+mn-ea"/>
              </a:rPr>
              <a:t>컴퓨터공학 입학</a:t>
            </a:r>
            <a:endParaRPr lang="ko-KR" altLang="en-US" sz="800" dirty="0" smtClean="0">
              <a:solidFill>
                <a:srgbClr val="3D3C3E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2821" t="7958" r="-118" b="-10897"/>
          <a:stretch/>
        </p:blipFill>
        <p:spPr>
          <a:xfrm>
            <a:off x="1050291" y="2253436"/>
            <a:ext cx="556079" cy="575939"/>
          </a:xfrm>
          <a:prstGeom prst="ellipse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633" y="4074888"/>
            <a:ext cx="897769" cy="3333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816" y="2603353"/>
            <a:ext cx="946440" cy="333304"/>
          </a:xfrm>
          <a:prstGeom prst="rect">
            <a:avLst/>
          </a:prstGeom>
        </p:spPr>
      </p:pic>
      <p:sp>
        <p:nvSpPr>
          <p:cNvPr id="31" name="내용 개체 틀 2"/>
          <p:cNvSpPr txBox="1">
            <a:spLocks/>
          </p:cNvSpPr>
          <p:nvPr/>
        </p:nvSpPr>
        <p:spPr>
          <a:xfrm>
            <a:off x="811529" y="3036231"/>
            <a:ext cx="1338405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2008. 03 ~ 2013. 07</a:t>
            </a:r>
          </a:p>
        </p:txBody>
      </p:sp>
      <p:sp>
        <p:nvSpPr>
          <p:cNvPr id="49" name="타원 48"/>
          <p:cNvSpPr/>
          <p:nvPr/>
        </p:nvSpPr>
        <p:spPr>
          <a:xfrm>
            <a:off x="794534" y="3115766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811529" y="3199109"/>
            <a:ext cx="2973071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2013. 01 ~ 2013. 07 : </a:t>
            </a:r>
            <a:r>
              <a:rPr lang="en-US" altLang="ko-KR" sz="700" b="1" dirty="0" err="1" smtClean="0">
                <a:solidFill>
                  <a:srgbClr val="505559"/>
                </a:solidFill>
                <a:latin typeface="+mn-ea"/>
              </a:rPr>
              <a:t>NetWork</a:t>
            </a: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505559"/>
                </a:solidFill>
                <a:latin typeface="+mn-ea"/>
              </a:rPr>
              <a:t>Security </a:t>
            </a: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Internship</a:t>
            </a:r>
          </a:p>
        </p:txBody>
      </p:sp>
      <p:sp>
        <p:nvSpPr>
          <p:cNvPr id="58" name="타원 57"/>
          <p:cNvSpPr/>
          <p:nvPr/>
        </p:nvSpPr>
        <p:spPr>
          <a:xfrm>
            <a:off x="794534" y="3278644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내용 개체 틀 2"/>
          <p:cNvSpPr txBox="1">
            <a:spLocks/>
          </p:cNvSpPr>
          <p:nvPr/>
        </p:nvSpPr>
        <p:spPr>
          <a:xfrm>
            <a:off x="811529" y="3361986"/>
            <a:ext cx="1338405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조기졸업</a:t>
            </a:r>
            <a:endParaRPr lang="en-US" altLang="ko-KR" sz="700" b="1" dirty="0" smtClean="0">
              <a:solidFill>
                <a:srgbClr val="505559"/>
              </a:solidFill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94534" y="3441521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328330" y="3562041"/>
            <a:ext cx="1" cy="184049"/>
          </a:xfrm>
          <a:prstGeom prst="line">
            <a:avLst/>
          </a:prstGeom>
          <a:ln w="22225">
            <a:solidFill>
              <a:srgbClr val="50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71809" y="3859280"/>
            <a:ext cx="1" cy="184049"/>
          </a:xfrm>
          <a:prstGeom prst="line">
            <a:avLst/>
          </a:prstGeom>
          <a:ln w="22225">
            <a:solidFill>
              <a:srgbClr val="50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 flipH="1">
            <a:off x="3410633" y="4455635"/>
            <a:ext cx="42576" cy="202852"/>
          </a:xfrm>
          <a:prstGeom prst="rect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6" name="내용 개체 틀 2"/>
          <p:cNvSpPr txBox="1">
            <a:spLocks/>
          </p:cNvSpPr>
          <p:nvPr/>
        </p:nvSpPr>
        <p:spPr>
          <a:xfrm>
            <a:off x="3468298" y="4462137"/>
            <a:ext cx="1880942" cy="19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800" b="1" dirty="0" err="1" smtClean="0">
                <a:solidFill>
                  <a:srgbClr val="505559"/>
                </a:solidFill>
                <a:latin typeface="+mn-ea"/>
              </a:rPr>
              <a:t>크리스피드</a:t>
            </a:r>
            <a:r>
              <a:rPr lang="en-US" altLang="ko-KR" sz="800" b="1" dirty="0" smtClean="0">
                <a:solidFill>
                  <a:srgbClr val="505559"/>
                </a:solidFill>
                <a:latin typeface="+mn-ea"/>
              </a:rPr>
              <a:t>_</a:t>
            </a:r>
            <a:r>
              <a:rPr lang="ko-KR" altLang="en-US" sz="800" b="1" dirty="0" smtClean="0">
                <a:solidFill>
                  <a:srgbClr val="505559"/>
                </a:solidFill>
                <a:latin typeface="+mn-ea"/>
              </a:rPr>
              <a:t>공공사업부 개발팀 입사</a:t>
            </a:r>
            <a:endParaRPr lang="ko-KR" altLang="en-US" sz="800" dirty="0" smtClean="0">
              <a:solidFill>
                <a:srgbClr val="3D3C3E"/>
              </a:solidFill>
              <a:latin typeface="+mn-ea"/>
            </a:endParaRPr>
          </a:p>
        </p:txBody>
      </p:sp>
      <p:sp>
        <p:nvSpPr>
          <p:cNvPr id="67" name="내용 개체 틀 2"/>
          <p:cNvSpPr txBox="1">
            <a:spLocks/>
          </p:cNvSpPr>
          <p:nvPr/>
        </p:nvSpPr>
        <p:spPr>
          <a:xfrm>
            <a:off x="3572919" y="4668993"/>
            <a:ext cx="1338405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2013. 08 ~ 2016. 07</a:t>
            </a:r>
          </a:p>
        </p:txBody>
      </p:sp>
      <p:sp>
        <p:nvSpPr>
          <p:cNvPr id="68" name="타원 67"/>
          <p:cNvSpPr/>
          <p:nvPr/>
        </p:nvSpPr>
        <p:spPr>
          <a:xfrm>
            <a:off x="3555924" y="4748528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3555924" y="4885013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572919" y="4809649"/>
            <a:ext cx="2121081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서울대학교 차세대시스템</a:t>
            </a:r>
            <a:endParaRPr lang="en-US" altLang="ko-KR" sz="700" b="1" dirty="0" smtClean="0">
              <a:solidFill>
                <a:srgbClr val="505559"/>
              </a:solidFill>
              <a:latin typeface="+mn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555924" y="5021498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내용 개체 틀 2"/>
          <p:cNvSpPr txBox="1">
            <a:spLocks/>
          </p:cNvSpPr>
          <p:nvPr/>
        </p:nvSpPr>
        <p:spPr>
          <a:xfrm>
            <a:off x="3572919" y="4950305"/>
            <a:ext cx="2121081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세계김치연구소 차세대시스템</a:t>
            </a:r>
            <a:endParaRPr lang="en-US" altLang="ko-KR" sz="700" b="1" dirty="0" smtClean="0">
              <a:solidFill>
                <a:srgbClr val="505559"/>
              </a:solidFill>
              <a:latin typeface="+mn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555924" y="5157983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내용 개체 틀 2"/>
          <p:cNvSpPr txBox="1">
            <a:spLocks/>
          </p:cNvSpPr>
          <p:nvPr/>
        </p:nvSpPr>
        <p:spPr>
          <a:xfrm>
            <a:off x="3572919" y="5090961"/>
            <a:ext cx="2121082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b="1" dirty="0" err="1" smtClean="0">
                <a:solidFill>
                  <a:srgbClr val="505559"/>
                </a:solidFill>
                <a:latin typeface="+mn-ea"/>
              </a:rPr>
              <a:t>오송첨단의료산업진흥재단</a:t>
            </a: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 차세대세시스템</a:t>
            </a:r>
            <a:endParaRPr lang="en-US" altLang="ko-KR" sz="700" b="1" dirty="0" smtClean="0">
              <a:solidFill>
                <a:srgbClr val="505559"/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555924" y="5294467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내용 개체 틀 2"/>
          <p:cNvSpPr txBox="1">
            <a:spLocks/>
          </p:cNvSpPr>
          <p:nvPr/>
        </p:nvSpPr>
        <p:spPr>
          <a:xfrm>
            <a:off x="3572919" y="5231616"/>
            <a:ext cx="2121082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자동차부품연구원 차세대시스템</a:t>
            </a:r>
            <a:endParaRPr lang="en-US" altLang="ko-KR" sz="700" b="1" dirty="0" smtClean="0">
              <a:solidFill>
                <a:srgbClr val="505559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 flipH="1">
            <a:off x="5490528" y="2949237"/>
            <a:ext cx="42576" cy="202852"/>
          </a:xfrm>
          <a:prstGeom prst="rect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1" name="내용 개체 틀 2"/>
          <p:cNvSpPr txBox="1">
            <a:spLocks/>
          </p:cNvSpPr>
          <p:nvPr/>
        </p:nvSpPr>
        <p:spPr>
          <a:xfrm>
            <a:off x="5548193" y="2955739"/>
            <a:ext cx="1798924" cy="19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800" b="1" dirty="0" err="1" smtClean="0">
                <a:solidFill>
                  <a:srgbClr val="505559"/>
                </a:solidFill>
                <a:latin typeface="+mn-ea"/>
              </a:rPr>
              <a:t>인터파크</a:t>
            </a:r>
            <a:r>
              <a:rPr lang="en-US" altLang="ko-KR" sz="800" b="1" dirty="0" smtClean="0">
                <a:solidFill>
                  <a:srgbClr val="505559"/>
                </a:solidFill>
                <a:latin typeface="+mn-ea"/>
              </a:rPr>
              <a:t>_</a:t>
            </a:r>
            <a:r>
              <a:rPr lang="ko-KR" altLang="en-US" sz="800" b="1" dirty="0" smtClean="0">
                <a:solidFill>
                  <a:srgbClr val="505559"/>
                </a:solidFill>
                <a:latin typeface="+mn-ea"/>
              </a:rPr>
              <a:t>서비스</a:t>
            </a:r>
            <a:r>
              <a:rPr lang="en-US" altLang="ko-KR" sz="800" b="1" dirty="0" smtClean="0">
                <a:solidFill>
                  <a:srgbClr val="505559"/>
                </a:solidFill>
                <a:latin typeface="+mn-ea"/>
              </a:rPr>
              <a:t>INFRA</a:t>
            </a:r>
            <a:r>
              <a:rPr lang="ko-KR" altLang="en-US" sz="800" b="1" dirty="0" smtClean="0">
                <a:solidFill>
                  <a:srgbClr val="505559"/>
                </a:solidFill>
                <a:latin typeface="+mn-ea"/>
              </a:rPr>
              <a:t>팀 입사</a:t>
            </a:r>
            <a:endParaRPr lang="ko-KR" altLang="en-US" sz="800" dirty="0" smtClean="0">
              <a:solidFill>
                <a:srgbClr val="3D3C3E"/>
              </a:solidFill>
              <a:latin typeface="+mn-ea"/>
            </a:endParaRPr>
          </a:p>
        </p:txBody>
      </p:sp>
      <p:sp>
        <p:nvSpPr>
          <p:cNvPr id="82" name="내용 개체 틀 2"/>
          <p:cNvSpPr txBox="1">
            <a:spLocks/>
          </p:cNvSpPr>
          <p:nvPr/>
        </p:nvSpPr>
        <p:spPr>
          <a:xfrm>
            <a:off x="5652814" y="3162595"/>
            <a:ext cx="1338405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2013. 09 ~ </a:t>
            </a:r>
            <a:r>
              <a:rPr lang="ko-KR" altLang="en-US" sz="700" b="1" dirty="0" err="1" smtClean="0">
                <a:solidFill>
                  <a:srgbClr val="505559"/>
                </a:solidFill>
                <a:latin typeface="+mn-ea"/>
              </a:rPr>
              <a:t>재직중</a:t>
            </a:r>
            <a:endParaRPr lang="en-US" altLang="ko-KR" sz="700" b="1" dirty="0" smtClean="0">
              <a:solidFill>
                <a:srgbClr val="505559"/>
              </a:solidFill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635819" y="3242130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5652814" y="3325473"/>
            <a:ext cx="2973071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회원 </a:t>
            </a: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Process </a:t>
            </a: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개발</a:t>
            </a:r>
            <a:endParaRPr lang="en-US" altLang="ko-KR" sz="700" b="1" dirty="0" smtClean="0">
              <a:solidFill>
                <a:srgbClr val="505559"/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635819" y="3405008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5942036" y="3555121"/>
            <a:ext cx="1" cy="184049"/>
          </a:xfrm>
          <a:prstGeom prst="line">
            <a:avLst/>
          </a:prstGeom>
          <a:ln w="22225">
            <a:solidFill>
              <a:srgbClr val="50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>
          <a:xfrm>
            <a:off x="8409534" y="3606959"/>
            <a:ext cx="358140" cy="308741"/>
          </a:xfrm>
          <a:prstGeom prst="triangle">
            <a:avLst/>
          </a:prstGeom>
          <a:solidFill>
            <a:srgbClr val="EF3F43"/>
          </a:solidFill>
          <a:ln>
            <a:noFill/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r>
              <a:rPr lang="en-US" altLang="ko-KR" dirty="0" smtClean="0"/>
              <a:t>_Infra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1199"/>
            <a:ext cx="7886700" cy="48676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84221" y="6359978"/>
            <a:ext cx="383721" cy="359229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 smtClean="0"/>
              <a:t>회원 </a:t>
            </a:r>
            <a:r>
              <a:rPr lang="en-US" altLang="ko-KR" b="0" dirty="0" smtClean="0"/>
              <a:t>Server</a:t>
            </a:r>
            <a:endParaRPr lang="ko-KR" altLang="en-US" b="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0" dirty="0" smtClean="0"/>
              <a:t>회원</a:t>
            </a:r>
            <a:r>
              <a:rPr lang="en-US" altLang="ko-KR" b="0" dirty="0"/>
              <a:t>Process </a:t>
            </a:r>
            <a:r>
              <a:rPr lang="ko-KR" altLang="en-US" b="0" dirty="0"/>
              <a:t>개발 및 </a:t>
            </a:r>
            <a:r>
              <a:rPr lang="ko-KR" altLang="en-US" b="0" dirty="0" smtClean="0"/>
              <a:t>운용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</a:t>
            </a:r>
            <a:r>
              <a:rPr lang="en-US" altLang="ko-KR" b="0" dirty="0"/>
              <a:t>, </a:t>
            </a:r>
            <a:r>
              <a:rPr lang="ko-KR" altLang="en-US" b="0" dirty="0"/>
              <a:t>휴면</a:t>
            </a:r>
            <a:r>
              <a:rPr lang="en-US" altLang="ko-KR" b="0" dirty="0"/>
              <a:t>/</a:t>
            </a:r>
            <a:r>
              <a:rPr lang="en-US" altLang="ko-KR" b="0" dirty="0" err="1"/>
              <a:t>WakeUp</a:t>
            </a:r>
            <a:r>
              <a:rPr lang="en-US" altLang="ko-KR" b="0" dirty="0"/>
              <a:t>, </a:t>
            </a:r>
            <a:r>
              <a:rPr lang="ko-KR" altLang="en-US" b="0" dirty="0"/>
              <a:t>우수회원</a:t>
            </a:r>
            <a:r>
              <a:rPr lang="en-US" altLang="ko-KR" b="0" dirty="0"/>
              <a:t>(</a:t>
            </a:r>
            <a:r>
              <a:rPr lang="ko-KR" altLang="en-US" b="0" dirty="0"/>
              <a:t>회원등급</a:t>
            </a:r>
            <a:r>
              <a:rPr lang="en-US" altLang="ko-KR" b="0" dirty="0"/>
              <a:t>), SNS </a:t>
            </a:r>
            <a:r>
              <a:rPr lang="ko-KR" altLang="en-US" b="0" dirty="0"/>
              <a:t>연동설정</a:t>
            </a:r>
            <a:r>
              <a:rPr lang="en-US" altLang="ko-KR" b="0" dirty="0"/>
              <a:t>, </a:t>
            </a:r>
            <a:r>
              <a:rPr lang="ko-KR" altLang="en-US" b="0" dirty="0"/>
              <a:t>성인</a:t>
            </a:r>
            <a:r>
              <a:rPr lang="en-US" altLang="ko-KR" b="0" dirty="0"/>
              <a:t>/</a:t>
            </a:r>
            <a:r>
              <a:rPr lang="ko-KR" altLang="en-US" b="0" dirty="0"/>
              <a:t>본인인증</a:t>
            </a:r>
            <a:r>
              <a:rPr lang="en-US" altLang="ko-KR" b="0" dirty="0"/>
              <a:t>, Email/SMS/</a:t>
            </a:r>
            <a:r>
              <a:rPr lang="en-US" altLang="ko-KR" b="0" dirty="0" err="1"/>
              <a:t>AlimTalk</a:t>
            </a:r>
            <a:r>
              <a:rPr lang="en-US" altLang="ko-KR" b="0" dirty="0"/>
              <a:t> </a:t>
            </a:r>
            <a:r>
              <a:rPr lang="ko-KR" altLang="en-US" b="0" dirty="0"/>
              <a:t>등 회원에 대한 모든 </a:t>
            </a:r>
            <a:r>
              <a:rPr lang="en-US" altLang="ko-KR" b="0" dirty="0"/>
              <a:t>Process </a:t>
            </a:r>
            <a:r>
              <a:rPr lang="ko-KR" altLang="en-US" b="0" dirty="0" smtClean="0"/>
              <a:t>개</a:t>
            </a:r>
            <a:r>
              <a:rPr lang="ko-KR" altLang="en-US" dirty="0" smtClean="0"/>
              <a:t>발 </a:t>
            </a:r>
            <a:r>
              <a:rPr lang="ko-KR" altLang="en-US" dirty="0"/>
              <a:t>및 운영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en-US" altLang="ko-KR" b="0" dirty="0"/>
              <a:t>SSO Server </a:t>
            </a:r>
            <a:r>
              <a:rPr lang="ko-KR" altLang="en-US" b="0" dirty="0"/>
              <a:t>개발 및 운용</a:t>
            </a:r>
            <a:r>
              <a:rPr lang="en-US" altLang="ko-KR" b="0" dirty="0"/>
              <a:t>(</a:t>
            </a:r>
            <a:r>
              <a:rPr lang="ko-KR" altLang="en-US" b="0" dirty="0" err="1"/>
              <a:t>레거시</a:t>
            </a:r>
            <a:r>
              <a:rPr lang="en-US" altLang="ko-KR" b="0" dirty="0" smtClean="0"/>
              <a:t>)</a:t>
            </a:r>
          </a:p>
          <a:p>
            <a:pPr lvl="1"/>
            <a:r>
              <a:rPr lang="ko-KR" altLang="en-US" dirty="0" smtClean="0"/>
              <a:t>시스템그룹에 </a:t>
            </a:r>
            <a:r>
              <a:rPr lang="ko-KR" altLang="en-US" dirty="0"/>
              <a:t>대한 세션</a:t>
            </a:r>
            <a:r>
              <a:rPr lang="en-US" altLang="ko-KR" dirty="0"/>
              <a:t>(Cookie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  <a:r>
              <a:rPr lang="ko-KR" altLang="en-US" dirty="0"/>
              <a:t>정보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그룹으로 나누어져 있으며</a:t>
            </a:r>
            <a:r>
              <a:rPr lang="en-US" altLang="ko-KR" dirty="0"/>
              <a:t>, </a:t>
            </a:r>
            <a:r>
              <a:rPr lang="ko-KR" altLang="en-US" dirty="0"/>
              <a:t>각 그룹에는 쇼핑</a:t>
            </a:r>
            <a:r>
              <a:rPr lang="en-US" altLang="ko-KR" dirty="0"/>
              <a:t>/</a:t>
            </a:r>
            <a:r>
              <a:rPr lang="ko-KR" altLang="en-US" dirty="0"/>
              <a:t>도서</a:t>
            </a:r>
            <a:r>
              <a:rPr lang="en-US" altLang="ko-KR" dirty="0"/>
              <a:t>/</a:t>
            </a:r>
            <a:r>
              <a:rPr lang="ko-KR" altLang="en-US" dirty="0"/>
              <a:t>티켓</a:t>
            </a:r>
            <a:r>
              <a:rPr lang="en-US" altLang="ko-KR" dirty="0"/>
              <a:t>/</a:t>
            </a:r>
            <a:r>
              <a:rPr lang="ko-KR" altLang="en-US" dirty="0"/>
              <a:t>여행</a:t>
            </a:r>
            <a:r>
              <a:rPr lang="en-US" altLang="ko-KR" dirty="0"/>
              <a:t>, </a:t>
            </a:r>
            <a:r>
              <a:rPr lang="ko-KR" altLang="en-US" dirty="0"/>
              <a:t>아이마켓</a:t>
            </a:r>
            <a:r>
              <a:rPr lang="en-US" altLang="ko-KR" dirty="0"/>
              <a:t>, </a:t>
            </a:r>
            <a:r>
              <a:rPr lang="ko-KR" altLang="en-US" dirty="0"/>
              <a:t>해외쇼핑</a:t>
            </a:r>
            <a:r>
              <a:rPr lang="en-US" altLang="ko-KR" dirty="0"/>
              <a:t>/</a:t>
            </a:r>
            <a:r>
              <a:rPr lang="ko-KR" altLang="en-US" dirty="0"/>
              <a:t>해외여행 부문으로 이루어져있으며</a:t>
            </a:r>
            <a:r>
              <a:rPr lang="en-US" altLang="ko-KR" dirty="0"/>
              <a:t>, </a:t>
            </a:r>
            <a:r>
              <a:rPr lang="ko-KR" altLang="en-US" dirty="0"/>
              <a:t>각각의 시스템이 존재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회원정보수정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  <a:r>
              <a:rPr lang="en-US" altLang="ko-KR" dirty="0"/>
              <a:t>, </a:t>
            </a:r>
            <a:r>
              <a:rPr lang="ko-KR" altLang="en-US" dirty="0"/>
              <a:t>인증정보</a:t>
            </a:r>
            <a:r>
              <a:rPr lang="en-US" altLang="ko-KR" dirty="0"/>
              <a:t>, </a:t>
            </a:r>
            <a:r>
              <a:rPr lang="ko-KR" altLang="en-US" dirty="0"/>
              <a:t>패스워드 수정일 등 동기화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b="0" dirty="0"/>
              <a:t>API Server(about </a:t>
            </a:r>
            <a:r>
              <a:rPr lang="ko-KR" altLang="en-US" b="0" dirty="0"/>
              <a:t>회원</a:t>
            </a:r>
            <a:r>
              <a:rPr lang="en-US" altLang="ko-KR" b="0" dirty="0"/>
              <a:t>) </a:t>
            </a:r>
            <a:r>
              <a:rPr lang="ko-KR" altLang="en-US" b="0" dirty="0"/>
              <a:t>개발 및 </a:t>
            </a:r>
            <a:r>
              <a:rPr lang="ko-KR" altLang="en-US" b="0" dirty="0" smtClean="0"/>
              <a:t>운용</a:t>
            </a:r>
            <a:endParaRPr lang="en-US" altLang="ko-KR" b="0" dirty="0" smtClean="0"/>
          </a:p>
          <a:p>
            <a:pPr lvl="1"/>
            <a:r>
              <a:rPr lang="en-US" altLang="ko-KR" dirty="0"/>
              <a:t>3th-party system</a:t>
            </a:r>
            <a:r>
              <a:rPr lang="ko-KR" altLang="en-US" dirty="0"/>
              <a:t>에게 회원정보 제공 및 기타 회원서비스를 지원하기 위한 </a:t>
            </a:r>
            <a:r>
              <a:rPr lang="en-US" altLang="ko-KR" dirty="0"/>
              <a:t>API Server </a:t>
            </a:r>
            <a:r>
              <a:rPr lang="ko-KR" altLang="en-US" dirty="0"/>
              <a:t>개발 및 </a:t>
            </a:r>
            <a:r>
              <a:rPr lang="ko-KR" altLang="en-US" dirty="0" smtClean="0"/>
              <a:t>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b="0" dirty="0"/>
              <a:t>Membership BackOffice </a:t>
            </a:r>
            <a:r>
              <a:rPr lang="ko-KR" altLang="en-US" b="0" dirty="0"/>
              <a:t>시스템 구축</a:t>
            </a:r>
            <a:endParaRPr lang="en-US" altLang="ko-KR" b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0" dirty="0"/>
              <a:t>Batch Server </a:t>
            </a:r>
            <a:r>
              <a:rPr lang="ko-KR" altLang="en-US" b="0" dirty="0"/>
              <a:t>개발 및 </a:t>
            </a:r>
            <a:r>
              <a:rPr lang="ko-KR" altLang="en-US" b="0" dirty="0" smtClean="0"/>
              <a:t>운용</a:t>
            </a:r>
            <a:endParaRPr lang="en-US" altLang="ko-KR" b="0" dirty="0" smtClean="0"/>
          </a:p>
          <a:p>
            <a:pPr lvl="1"/>
            <a:r>
              <a:rPr lang="ko-KR" altLang="en-US" dirty="0"/>
              <a:t>회원서비스의 </a:t>
            </a:r>
            <a:r>
              <a:rPr lang="en-US" altLang="ko-KR" dirty="0"/>
              <a:t>health </a:t>
            </a:r>
            <a:r>
              <a:rPr lang="en-US" altLang="ko-KR" dirty="0" smtClean="0"/>
              <a:t>check</a:t>
            </a:r>
          </a:p>
          <a:p>
            <a:pPr lvl="1"/>
            <a:r>
              <a:rPr lang="ko-KR" altLang="en-US" dirty="0"/>
              <a:t>휴면</a:t>
            </a:r>
            <a:r>
              <a:rPr lang="en-US" altLang="ko-KR" dirty="0"/>
              <a:t>, </a:t>
            </a:r>
            <a:r>
              <a:rPr lang="ko-KR" altLang="en-US" dirty="0"/>
              <a:t>휴면대상자 메일안내</a:t>
            </a:r>
            <a:r>
              <a:rPr lang="en-US" altLang="ko-KR" dirty="0"/>
              <a:t>, PMIS </a:t>
            </a:r>
            <a:r>
              <a:rPr lang="ko-KR" altLang="en-US" dirty="0"/>
              <a:t>관련 데이터 삭제정책</a:t>
            </a:r>
            <a:r>
              <a:rPr lang="en-US" altLang="ko-KR" dirty="0"/>
              <a:t>(</a:t>
            </a:r>
            <a:r>
              <a:rPr lang="ko-KR" altLang="en-US" dirty="0"/>
              <a:t>법정대리인</a:t>
            </a:r>
            <a:r>
              <a:rPr lang="en-US" altLang="ko-KR" dirty="0"/>
              <a:t>, </a:t>
            </a:r>
            <a:r>
              <a:rPr lang="ko-KR" altLang="en-US" dirty="0" err="1"/>
              <a:t>과거배송지</a:t>
            </a:r>
            <a:r>
              <a:rPr lang="en-US" altLang="ko-KR" dirty="0"/>
              <a:t>, </a:t>
            </a:r>
            <a:r>
              <a:rPr lang="ko-KR" altLang="en-US" dirty="0"/>
              <a:t>임시비밀번호 데이터삭제 및 기타 </a:t>
            </a:r>
            <a:r>
              <a:rPr lang="ko-KR" altLang="en-US" dirty="0" err="1"/>
              <a:t>히스토리성</a:t>
            </a:r>
            <a:r>
              <a:rPr lang="ko-KR" altLang="en-US" dirty="0"/>
              <a:t> 데이터삭제</a:t>
            </a:r>
            <a:r>
              <a:rPr lang="en-US" altLang="ko-KR" dirty="0"/>
              <a:t>), </a:t>
            </a:r>
            <a:r>
              <a:rPr lang="ko-KR" altLang="en-US" dirty="0"/>
              <a:t>동기화 실패건 재동기화 및 </a:t>
            </a:r>
            <a:r>
              <a:rPr lang="en-US" altLang="ko-KR" dirty="0"/>
              <a:t>Monitoring, ARS </a:t>
            </a:r>
            <a:r>
              <a:rPr lang="ko-KR" altLang="en-US" dirty="0"/>
              <a:t>수신거부 데이터 이관 및 갱신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0" dirty="0" smtClean="0"/>
              <a:t>Batch Server</a:t>
            </a:r>
            <a:endParaRPr lang="ko-KR" altLang="en-US" b="0" dirty="0"/>
          </a:p>
        </p:txBody>
      </p:sp>
      <p:sp>
        <p:nvSpPr>
          <p:cNvPr id="13" name="직사각형 12"/>
          <p:cNvSpPr/>
          <p:nvPr/>
        </p:nvSpPr>
        <p:spPr>
          <a:xfrm>
            <a:off x="4384221" y="6359978"/>
            <a:ext cx="383721" cy="359229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크리스피드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84221" y="6359978"/>
            <a:ext cx="383721" cy="359229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650" y="1461279"/>
            <a:ext cx="7886700" cy="50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05559"/>
                </a:solidFill>
              </a:rPr>
              <a:t>자동차부품연구원 </a:t>
            </a:r>
            <a:r>
              <a:rPr lang="en-US" altLang="ko-KR" sz="1100" dirty="0">
                <a:solidFill>
                  <a:srgbClr val="505559"/>
                </a:solidFill>
              </a:rPr>
              <a:t>MIS(Management Information System</a:t>
            </a:r>
            <a:r>
              <a:rPr lang="en-US" altLang="ko-KR" sz="1100" dirty="0" smtClean="0">
                <a:solidFill>
                  <a:srgbClr val="505559"/>
                </a:solidFill>
              </a:rPr>
              <a:t>)</a:t>
            </a: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05559"/>
                </a:solidFill>
              </a:rPr>
              <a:t>담당업무</a:t>
            </a:r>
            <a:r>
              <a:rPr lang="en-US" altLang="ko-KR" sz="1100" dirty="0">
                <a:solidFill>
                  <a:srgbClr val="505559"/>
                </a:solidFill>
              </a:rPr>
              <a:t>: LIMS(</a:t>
            </a:r>
            <a:r>
              <a:rPr lang="ko-KR" altLang="en-US" sz="1100" dirty="0">
                <a:solidFill>
                  <a:srgbClr val="505559"/>
                </a:solidFill>
              </a:rPr>
              <a:t>시험분석</a:t>
            </a:r>
            <a:r>
              <a:rPr lang="en-US" altLang="ko-KR" sz="1100" dirty="0">
                <a:solidFill>
                  <a:srgbClr val="505559"/>
                </a:solidFill>
              </a:rPr>
              <a:t>) </a:t>
            </a:r>
            <a:r>
              <a:rPr lang="ko-KR" altLang="en-US" sz="1100" dirty="0">
                <a:solidFill>
                  <a:srgbClr val="505559"/>
                </a:solidFill>
              </a:rPr>
              <a:t>요구사항의 취합 및 분석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설계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개발 </a:t>
            </a:r>
            <a:r>
              <a:rPr lang="ko-KR" altLang="en-US" sz="1100" dirty="0" smtClean="0">
                <a:solidFill>
                  <a:srgbClr val="505559"/>
                </a:solidFill>
              </a:rPr>
              <a:t>이행</a:t>
            </a:r>
            <a:endParaRPr lang="en-US" altLang="ko-KR" sz="1100" dirty="0" smtClean="0">
              <a:solidFill>
                <a:srgbClr val="505559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505559"/>
                </a:solidFill>
              </a:rPr>
              <a:t>세부사항</a:t>
            </a:r>
            <a:r>
              <a:rPr lang="en-US" altLang="ko-KR" sz="1100" dirty="0">
                <a:solidFill>
                  <a:srgbClr val="505559"/>
                </a:solidFill>
              </a:rPr>
              <a:t>: </a:t>
            </a:r>
            <a:r>
              <a:rPr lang="ko-KR" altLang="en-US" sz="1100" dirty="0">
                <a:solidFill>
                  <a:srgbClr val="505559"/>
                </a:solidFill>
              </a:rPr>
              <a:t>자동차부품연구원에서 이행하는 시험신청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접수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계획관리에 대한 시스템 및 자산으로 포함되는 장비 및 모든 물품에 대한 자산관리시스템 </a:t>
            </a:r>
            <a:r>
              <a:rPr lang="ko-KR" altLang="en-US" sz="1100" dirty="0" smtClean="0">
                <a:solidFill>
                  <a:srgbClr val="505559"/>
                </a:solidFill>
              </a:rPr>
              <a:t>개발</a:t>
            </a:r>
            <a:endParaRPr lang="en-US" altLang="ko-KR" sz="1100" dirty="0" smtClean="0">
              <a:solidFill>
                <a:srgbClr val="505559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505559"/>
              </a:solidFill>
            </a:endParaRPr>
          </a:p>
          <a:p>
            <a:pPr marL="228600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rgbClr val="505559"/>
                </a:solidFill>
              </a:rPr>
              <a:t>오송첨단의료산업진흥재단</a:t>
            </a:r>
            <a:r>
              <a:rPr lang="ko-KR" altLang="en-US" sz="1100" dirty="0">
                <a:solidFill>
                  <a:srgbClr val="505559"/>
                </a:solidFill>
              </a:rPr>
              <a:t> </a:t>
            </a:r>
            <a:r>
              <a:rPr lang="en-US" altLang="ko-KR" sz="1100" dirty="0">
                <a:solidFill>
                  <a:srgbClr val="505559"/>
                </a:solidFill>
              </a:rPr>
              <a:t>MIS(Management Information System</a:t>
            </a:r>
            <a:r>
              <a:rPr lang="en-US" altLang="ko-KR" sz="1100" dirty="0" smtClean="0">
                <a:solidFill>
                  <a:srgbClr val="505559"/>
                </a:solidFill>
              </a:rPr>
              <a:t>)</a:t>
            </a: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05559"/>
                </a:solidFill>
              </a:rPr>
              <a:t>담당업무</a:t>
            </a:r>
            <a:r>
              <a:rPr lang="en-US" altLang="ko-KR" sz="1100" dirty="0">
                <a:solidFill>
                  <a:srgbClr val="505559"/>
                </a:solidFill>
              </a:rPr>
              <a:t>: </a:t>
            </a:r>
            <a:r>
              <a:rPr lang="ko-KR" altLang="en-US" sz="1100" dirty="0">
                <a:solidFill>
                  <a:srgbClr val="505559"/>
                </a:solidFill>
              </a:rPr>
              <a:t>구매</a:t>
            </a:r>
            <a:r>
              <a:rPr lang="en-US" altLang="ko-KR" sz="1100" dirty="0">
                <a:solidFill>
                  <a:srgbClr val="505559"/>
                </a:solidFill>
              </a:rPr>
              <a:t>/</a:t>
            </a:r>
            <a:r>
              <a:rPr lang="ko-KR" altLang="en-US" sz="1100" dirty="0">
                <a:solidFill>
                  <a:srgbClr val="505559"/>
                </a:solidFill>
              </a:rPr>
              <a:t>자산 모듈의 요구사항 취합 및 분석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설계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개발 </a:t>
            </a:r>
            <a:r>
              <a:rPr lang="ko-KR" altLang="en-US" sz="1100" dirty="0" smtClean="0">
                <a:solidFill>
                  <a:srgbClr val="505559"/>
                </a:solidFill>
              </a:rPr>
              <a:t>이행</a:t>
            </a:r>
            <a:endParaRPr lang="en-US" altLang="ko-KR" sz="1100" dirty="0" smtClean="0">
              <a:solidFill>
                <a:srgbClr val="505559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505559"/>
                </a:solidFill>
              </a:rPr>
              <a:t>세부사항</a:t>
            </a:r>
            <a:r>
              <a:rPr lang="en-US" altLang="ko-KR" sz="1100" dirty="0">
                <a:solidFill>
                  <a:srgbClr val="505559"/>
                </a:solidFill>
              </a:rPr>
              <a:t>: </a:t>
            </a:r>
            <a:r>
              <a:rPr lang="ko-KR" altLang="en-US" sz="1100" dirty="0">
                <a:solidFill>
                  <a:srgbClr val="505559"/>
                </a:solidFill>
              </a:rPr>
              <a:t>의료재단에서 물품구매를 위한 신청서작성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접수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승인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검수 등에 대한 시스템개발 및 구매 이후 재단의 자산으로 포함 될 수 있도록 시스템개발</a:t>
            </a:r>
            <a:r>
              <a:rPr lang="en-US" altLang="ko-KR" sz="1100" dirty="0">
                <a:solidFill>
                  <a:srgbClr val="505559"/>
                </a:solidFill>
              </a:rPr>
              <a:t>(</a:t>
            </a:r>
            <a:r>
              <a:rPr lang="ko-KR" altLang="en-US" sz="1100" dirty="0">
                <a:solidFill>
                  <a:srgbClr val="505559"/>
                </a:solidFill>
              </a:rPr>
              <a:t>감가상각 포함</a:t>
            </a:r>
            <a:r>
              <a:rPr lang="en-US" altLang="ko-KR" sz="1100" dirty="0" smtClean="0">
                <a:solidFill>
                  <a:srgbClr val="505559"/>
                </a:solidFill>
              </a:rPr>
              <a:t>)</a:t>
            </a: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505559"/>
              </a:solidFill>
            </a:endParaRPr>
          </a:p>
          <a:p>
            <a:pPr marL="228600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05559"/>
                </a:solidFill>
              </a:rPr>
              <a:t>세계김치연구소 </a:t>
            </a:r>
            <a:r>
              <a:rPr lang="en-US" altLang="ko-KR" sz="1100" dirty="0">
                <a:solidFill>
                  <a:srgbClr val="505559"/>
                </a:solidFill>
              </a:rPr>
              <a:t>MIS(Management Information System</a:t>
            </a:r>
            <a:r>
              <a:rPr lang="en-US" altLang="ko-KR" sz="1100" dirty="0" smtClean="0">
                <a:solidFill>
                  <a:srgbClr val="505559"/>
                </a:solidFill>
              </a:rPr>
              <a:t>)</a:t>
            </a: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505559"/>
                </a:solidFill>
              </a:rPr>
              <a:t>담당업무</a:t>
            </a:r>
            <a:r>
              <a:rPr lang="en-US" altLang="ko-KR" sz="1100" dirty="0">
                <a:solidFill>
                  <a:srgbClr val="505559"/>
                </a:solidFill>
              </a:rPr>
              <a:t>: </a:t>
            </a:r>
            <a:r>
              <a:rPr lang="ko-KR" altLang="en-US" sz="1100" dirty="0">
                <a:solidFill>
                  <a:srgbClr val="505559"/>
                </a:solidFill>
              </a:rPr>
              <a:t>구매</a:t>
            </a:r>
            <a:r>
              <a:rPr lang="en-US" altLang="ko-KR" sz="1100" dirty="0">
                <a:solidFill>
                  <a:srgbClr val="505559"/>
                </a:solidFill>
              </a:rPr>
              <a:t>/</a:t>
            </a:r>
            <a:r>
              <a:rPr lang="ko-KR" altLang="en-US" sz="1100" dirty="0">
                <a:solidFill>
                  <a:srgbClr val="505559"/>
                </a:solidFill>
              </a:rPr>
              <a:t>자산 모듈 요구사항 취합 및 분석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설계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개발 </a:t>
            </a:r>
            <a:r>
              <a:rPr lang="ko-KR" altLang="en-US" sz="1100" dirty="0" smtClean="0">
                <a:solidFill>
                  <a:srgbClr val="505559"/>
                </a:solidFill>
              </a:rPr>
              <a:t>이행</a:t>
            </a:r>
            <a:r>
              <a:rPr lang="en-US" altLang="ko-KR" sz="1100" dirty="0" smtClean="0">
                <a:solidFill>
                  <a:srgbClr val="505559"/>
                </a:solidFill>
              </a:rPr>
              <a:t>, </a:t>
            </a:r>
            <a:r>
              <a:rPr lang="ko-KR" altLang="en-US" sz="1100" dirty="0" smtClean="0">
                <a:solidFill>
                  <a:srgbClr val="505559"/>
                </a:solidFill>
              </a:rPr>
              <a:t>공통모듈</a:t>
            </a:r>
            <a:r>
              <a:rPr lang="en-US" altLang="ko-KR" sz="1100" dirty="0">
                <a:solidFill>
                  <a:srgbClr val="505559"/>
                </a:solidFill>
              </a:rPr>
              <a:t>(</a:t>
            </a:r>
            <a:r>
              <a:rPr lang="ko-KR" altLang="en-US" sz="1100" dirty="0" err="1">
                <a:solidFill>
                  <a:srgbClr val="505559"/>
                </a:solidFill>
              </a:rPr>
              <a:t>메인포탈</a:t>
            </a:r>
            <a:r>
              <a:rPr lang="ko-KR" altLang="en-US" sz="1100" dirty="0">
                <a:solidFill>
                  <a:srgbClr val="505559"/>
                </a:solidFill>
              </a:rPr>
              <a:t> </a:t>
            </a:r>
            <a:r>
              <a:rPr lang="en-US" altLang="ko-KR" sz="1100" dirty="0">
                <a:solidFill>
                  <a:srgbClr val="505559"/>
                </a:solidFill>
              </a:rPr>
              <a:t>front/back end</a:t>
            </a:r>
            <a:r>
              <a:rPr lang="en-US" altLang="ko-KR" sz="1100" dirty="0" smtClean="0">
                <a:solidFill>
                  <a:srgbClr val="505559"/>
                </a:solidFill>
              </a:rPr>
              <a:t>)</a:t>
            </a: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505559"/>
                </a:solidFill>
              </a:rPr>
              <a:t>세부사항</a:t>
            </a:r>
            <a:r>
              <a:rPr lang="en-US" altLang="ko-KR" sz="1100" dirty="0">
                <a:solidFill>
                  <a:srgbClr val="505559"/>
                </a:solidFill>
              </a:rPr>
              <a:t>: </a:t>
            </a:r>
            <a:r>
              <a:rPr lang="ko-KR" altLang="en-US" sz="1100" dirty="0">
                <a:solidFill>
                  <a:srgbClr val="505559"/>
                </a:solidFill>
              </a:rPr>
              <a:t>구매</a:t>
            </a:r>
            <a:r>
              <a:rPr lang="en-US" altLang="ko-KR" sz="1100" dirty="0">
                <a:solidFill>
                  <a:srgbClr val="505559"/>
                </a:solidFill>
              </a:rPr>
              <a:t>/</a:t>
            </a:r>
            <a:r>
              <a:rPr lang="ko-KR" altLang="en-US" sz="1100" dirty="0">
                <a:solidFill>
                  <a:srgbClr val="505559"/>
                </a:solidFill>
              </a:rPr>
              <a:t>자산 담당자와 협의 및 요구사항 정의 및 개발 이행</a:t>
            </a:r>
            <a:br>
              <a:rPr lang="ko-KR" altLang="en-US" sz="1100" dirty="0">
                <a:solidFill>
                  <a:srgbClr val="505559"/>
                </a:solidFill>
              </a:rPr>
            </a:br>
            <a:r>
              <a:rPr lang="en-US" altLang="ko-KR" sz="1100" dirty="0">
                <a:solidFill>
                  <a:srgbClr val="505559"/>
                </a:solidFill>
              </a:rPr>
              <a:t>Framework </a:t>
            </a:r>
            <a:r>
              <a:rPr lang="ko-KR" altLang="en-US" sz="1100" dirty="0">
                <a:solidFill>
                  <a:srgbClr val="505559"/>
                </a:solidFill>
              </a:rPr>
              <a:t>설정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각 업무에 사용하는 모듈</a:t>
            </a:r>
            <a:r>
              <a:rPr lang="en-US" altLang="ko-KR" sz="1100" dirty="0">
                <a:solidFill>
                  <a:srgbClr val="505559"/>
                </a:solidFill>
              </a:rPr>
              <a:t>(jar)</a:t>
            </a:r>
            <a:r>
              <a:rPr lang="ko-KR" altLang="en-US" sz="1100" dirty="0">
                <a:solidFill>
                  <a:srgbClr val="505559"/>
                </a:solidFill>
              </a:rPr>
              <a:t>개발 및 </a:t>
            </a:r>
            <a:r>
              <a:rPr lang="ko-KR" altLang="en-US" sz="1100" dirty="0" err="1">
                <a:solidFill>
                  <a:srgbClr val="505559"/>
                </a:solidFill>
              </a:rPr>
              <a:t>베포</a:t>
            </a:r>
            <a:r>
              <a:rPr lang="en-US" altLang="ko-KR" sz="1100" dirty="0">
                <a:solidFill>
                  <a:srgbClr val="505559"/>
                </a:solidFill>
              </a:rPr>
              <a:t>, Utility(=POJO) Java Class </a:t>
            </a:r>
            <a:r>
              <a:rPr lang="ko-KR" altLang="en-US" sz="1100" dirty="0" smtClean="0">
                <a:solidFill>
                  <a:srgbClr val="505559"/>
                </a:solidFill>
              </a:rPr>
              <a:t>제공</a:t>
            </a:r>
            <a:endParaRPr lang="en-US" altLang="ko-KR" sz="1100" dirty="0" smtClean="0">
              <a:solidFill>
                <a:srgbClr val="505559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505559"/>
              </a:solidFill>
            </a:endParaRPr>
          </a:p>
          <a:p>
            <a:pPr marL="228600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05559"/>
                </a:solidFill>
              </a:rPr>
              <a:t>서울대학교 </a:t>
            </a:r>
            <a:r>
              <a:rPr lang="en-US" altLang="ko-KR" sz="1100" dirty="0">
                <a:solidFill>
                  <a:srgbClr val="505559"/>
                </a:solidFill>
              </a:rPr>
              <a:t>MIS(Management Information System</a:t>
            </a:r>
            <a:r>
              <a:rPr lang="en-US" altLang="ko-KR" sz="1100" dirty="0" smtClean="0">
                <a:solidFill>
                  <a:srgbClr val="505559"/>
                </a:solidFill>
              </a:rPr>
              <a:t>)</a:t>
            </a:r>
            <a:endParaRPr lang="en-US" altLang="ko-KR" sz="1100" dirty="0">
              <a:solidFill>
                <a:srgbClr val="505559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505559"/>
                </a:solidFill>
              </a:rPr>
              <a:t>담당업무</a:t>
            </a:r>
            <a:r>
              <a:rPr lang="en-US" altLang="ko-KR" sz="1100" dirty="0">
                <a:solidFill>
                  <a:srgbClr val="505559"/>
                </a:solidFill>
              </a:rPr>
              <a:t>: Spring MVC 3.x </a:t>
            </a:r>
            <a:r>
              <a:rPr lang="ko-KR" altLang="en-US" sz="1100" dirty="0">
                <a:solidFill>
                  <a:srgbClr val="505559"/>
                </a:solidFill>
              </a:rPr>
              <a:t>초기 설정</a:t>
            </a:r>
            <a:r>
              <a:rPr lang="en-US" altLang="ko-KR" sz="1100" dirty="0">
                <a:solidFill>
                  <a:srgbClr val="505559"/>
                </a:solidFill>
              </a:rPr>
              <a:t>, </a:t>
            </a:r>
            <a:r>
              <a:rPr lang="ko-KR" altLang="en-US" sz="1100" dirty="0">
                <a:solidFill>
                  <a:srgbClr val="505559"/>
                </a:solidFill>
              </a:rPr>
              <a:t>공통모듈 </a:t>
            </a:r>
            <a:r>
              <a:rPr lang="ko-KR" altLang="en-US" sz="1100" dirty="0" err="1" smtClean="0">
                <a:solidFill>
                  <a:srgbClr val="505559"/>
                </a:solidFill>
              </a:rPr>
              <a:t>개발베포</a:t>
            </a:r>
            <a:endParaRPr lang="en-US" altLang="ko-KR" sz="1100" dirty="0" smtClean="0">
              <a:solidFill>
                <a:srgbClr val="505559"/>
              </a:solidFill>
            </a:endParaRPr>
          </a:p>
          <a:p>
            <a:pPr marL="685800" lvl="1" indent="-2286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505559"/>
                </a:solidFill>
              </a:rPr>
              <a:t>세부사항</a:t>
            </a:r>
            <a:r>
              <a:rPr lang="en-US" altLang="ko-KR" sz="1100" dirty="0">
                <a:solidFill>
                  <a:srgbClr val="505559"/>
                </a:solidFill>
              </a:rPr>
              <a:t>: </a:t>
            </a:r>
            <a:r>
              <a:rPr lang="ko-KR" altLang="en-US" sz="1100" dirty="0">
                <a:solidFill>
                  <a:srgbClr val="505559"/>
                </a:solidFill>
              </a:rPr>
              <a:t>공통코드 조회모듈개발</a:t>
            </a:r>
            <a:r>
              <a:rPr lang="en-US" altLang="ko-KR" sz="1100" dirty="0">
                <a:solidFill>
                  <a:srgbClr val="505559"/>
                </a:solidFill>
              </a:rPr>
              <a:t>(AOP, cache), </a:t>
            </a:r>
            <a:r>
              <a:rPr lang="ko-KR" altLang="en-US" sz="1100" dirty="0">
                <a:solidFill>
                  <a:srgbClr val="505559"/>
                </a:solidFill>
              </a:rPr>
              <a:t>전자결재호출 공통모듈 개발 등 각 업무에 사용하는 모듈</a:t>
            </a:r>
            <a:r>
              <a:rPr lang="en-US" altLang="ko-KR" sz="1100" dirty="0">
                <a:solidFill>
                  <a:srgbClr val="505559"/>
                </a:solidFill>
              </a:rPr>
              <a:t>(Class, JAR </a:t>
            </a:r>
            <a:r>
              <a:rPr lang="ko-KR" altLang="en-US" sz="1100" dirty="0">
                <a:solidFill>
                  <a:srgbClr val="505559"/>
                </a:solidFill>
              </a:rPr>
              <a:t>등</a:t>
            </a:r>
            <a:r>
              <a:rPr lang="en-US" altLang="ko-KR" sz="1100" dirty="0">
                <a:solidFill>
                  <a:srgbClr val="505559"/>
                </a:solidFill>
              </a:rPr>
              <a:t>)</a:t>
            </a:r>
            <a:r>
              <a:rPr lang="ko-KR" altLang="en-US" sz="1100" dirty="0">
                <a:solidFill>
                  <a:srgbClr val="505559"/>
                </a:solidFill>
              </a:rPr>
              <a:t>개발 및 </a:t>
            </a:r>
            <a:r>
              <a:rPr lang="ko-KR" altLang="en-US" sz="1100" dirty="0" err="1" smtClean="0">
                <a:solidFill>
                  <a:srgbClr val="505559"/>
                </a:solidFill>
              </a:rPr>
              <a:t>베포</a:t>
            </a:r>
            <a:r>
              <a:rPr lang="en-US" altLang="ko-KR" sz="1100" dirty="0" smtClean="0">
                <a:solidFill>
                  <a:srgbClr val="505559"/>
                </a:solidFill>
              </a:rPr>
              <a:t>, client/server </a:t>
            </a:r>
            <a:r>
              <a:rPr lang="en-US" altLang="ko-KR" sz="1100" dirty="0">
                <a:solidFill>
                  <a:srgbClr val="505559"/>
                </a:solidFill>
              </a:rPr>
              <a:t>layer</a:t>
            </a:r>
            <a:r>
              <a:rPr lang="ko-KR" altLang="en-US" sz="1100" dirty="0">
                <a:solidFill>
                  <a:srgbClr val="505559"/>
                </a:solidFill>
              </a:rPr>
              <a:t>의 </a:t>
            </a:r>
            <a:r>
              <a:rPr lang="en-US" altLang="ko-KR" sz="1100" dirty="0">
                <a:solidFill>
                  <a:srgbClr val="505559"/>
                </a:solidFill>
              </a:rPr>
              <a:t>Utility(=POJO) Class </a:t>
            </a:r>
            <a:r>
              <a:rPr lang="ko-KR" altLang="en-US" sz="1100" dirty="0" smtClean="0">
                <a:solidFill>
                  <a:srgbClr val="505559"/>
                </a:solidFill>
              </a:rPr>
              <a:t>제공</a:t>
            </a:r>
            <a:endParaRPr lang="ko-KR" altLang="en-US" sz="1100" dirty="0">
              <a:solidFill>
                <a:srgbClr val="5055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입사 후 경력개발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당사 </a:t>
            </a:r>
            <a:r>
              <a:rPr lang="ko-KR" altLang="en-US" dirty="0"/>
              <a:t>기여방안 및 </a:t>
            </a:r>
            <a:r>
              <a:rPr lang="ko-KR" altLang="en-US" dirty="0" smtClean="0"/>
              <a:t>포부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84221" y="6359978"/>
            <a:ext cx="383721" cy="359229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원"/>
          <p:cNvSpPr/>
          <p:nvPr/>
        </p:nvSpPr>
        <p:spPr>
          <a:xfrm>
            <a:off x="2448815" y="2068610"/>
            <a:ext cx="1239382" cy="1239382"/>
          </a:xfrm>
          <a:prstGeom prst="ellipse">
            <a:avLst/>
          </a:prstGeom>
          <a:solidFill>
            <a:srgbClr val="F887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1100" b="1" dirty="0" smtClean="0"/>
              <a:t>JavaScript / </a:t>
            </a:r>
            <a:r>
              <a:rPr lang="en-US" sz="1100" b="1" dirty="0" err="1" smtClean="0"/>
              <a:t>JQuery</a:t>
            </a:r>
            <a:endParaRPr lang="en-US" sz="1100" b="1" dirty="0" smtClean="0"/>
          </a:p>
        </p:txBody>
      </p:sp>
      <p:sp>
        <p:nvSpPr>
          <p:cNvPr id="14" name="원"/>
          <p:cNvSpPr/>
          <p:nvPr/>
        </p:nvSpPr>
        <p:spPr>
          <a:xfrm>
            <a:off x="6204696" y="1674634"/>
            <a:ext cx="1766440" cy="1787719"/>
          </a:xfrm>
          <a:prstGeom prst="ellipse">
            <a:avLst/>
          </a:prstGeom>
          <a:solidFill>
            <a:srgbClr val="FF5050">
              <a:alpha val="8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1100" b="1" dirty="0" smtClean="0"/>
              <a:t>Document </a:t>
            </a:r>
            <a:r>
              <a:rPr lang="en-US" sz="1100" b="1" dirty="0"/>
              <a:t>/ C</a:t>
            </a:r>
            <a:r>
              <a:rPr lang="en-US" sz="1100" b="1" dirty="0" smtClean="0"/>
              <a:t>ommunication / Sharing</a:t>
            </a:r>
            <a:endParaRPr sz="1100" b="1" dirty="0"/>
          </a:p>
        </p:txBody>
      </p:sp>
      <p:sp>
        <p:nvSpPr>
          <p:cNvPr id="17" name="원"/>
          <p:cNvSpPr/>
          <p:nvPr/>
        </p:nvSpPr>
        <p:spPr>
          <a:xfrm>
            <a:off x="2448815" y="3637182"/>
            <a:ext cx="1239382" cy="1239382"/>
          </a:xfrm>
          <a:prstGeom prst="ellipse">
            <a:avLst/>
          </a:prstGeom>
          <a:solidFill>
            <a:srgbClr val="A775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1100" b="1" dirty="0" smtClean="0"/>
              <a:t>Database</a:t>
            </a:r>
            <a:endParaRPr sz="1100" b="1" dirty="0"/>
          </a:p>
        </p:txBody>
      </p:sp>
      <p:sp>
        <p:nvSpPr>
          <p:cNvPr id="19" name="원"/>
          <p:cNvSpPr/>
          <p:nvPr/>
        </p:nvSpPr>
        <p:spPr>
          <a:xfrm>
            <a:off x="4038850" y="3637182"/>
            <a:ext cx="1239382" cy="1239382"/>
          </a:xfrm>
          <a:prstGeom prst="ellipse">
            <a:avLst/>
          </a:prstGeom>
          <a:solidFill>
            <a:srgbClr val="F35F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ko-KR" sz="1100" b="1" dirty="0"/>
              <a:t>Java / </a:t>
            </a:r>
            <a:r>
              <a:rPr lang="en-US" altLang="ko-KR" sz="1100" b="1" dirty="0" err="1"/>
              <a:t>Kotlin</a:t>
            </a:r>
            <a:r>
              <a:rPr lang="en-US" altLang="ko-KR" sz="1100" b="1" dirty="0"/>
              <a:t> / </a:t>
            </a:r>
            <a:r>
              <a:rPr lang="en-US" altLang="ko-KR" sz="1100" b="1" dirty="0" smtClean="0"/>
              <a:t>Python</a:t>
            </a:r>
            <a:endParaRPr lang="en-US" altLang="ko-KR" sz="1100" b="1" dirty="0"/>
          </a:p>
        </p:txBody>
      </p:sp>
      <p:sp>
        <p:nvSpPr>
          <p:cNvPr id="20" name="원"/>
          <p:cNvSpPr/>
          <p:nvPr/>
        </p:nvSpPr>
        <p:spPr>
          <a:xfrm>
            <a:off x="4038850" y="2068610"/>
            <a:ext cx="1239382" cy="1239382"/>
          </a:xfrm>
          <a:prstGeom prst="ellipse">
            <a:avLst/>
          </a:prstGeom>
          <a:solidFill>
            <a:srgbClr val="E5DF6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ko-KR" sz="1100" b="1" dirty="0" smtClean="0"/>
              <a:t>API</a:t>
            </a:r>
            <a:endParaRPr lang="en-US" altLang="ko-KR" sz="1100" b="1" dirty="0"/>
          </a:p>
        </p:txBody>
      </p:sp>
      <p:sp>
        <p:nvSpPr>
          <p:cNvPr id="18" name="원"/>
          <p:cNvSpPr/>
          <p:nvPr/>
        </p:nvSpPr>
        <p:spPr>
          <a:xfrm>
            <a:off x="3243832" y="2926192"/>
            <a:ext cx="1239382" cy="1239382"/>
          </a:xfrm>
          <a:prstGeom prst="ellipse">
            <a:avLst/>
          </a:prstGeom>
          <a:solidFill>
            <a:srgbClr val="63EF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1100" b="1" dirty="0" smtClean="0"/>
              <a:t>INFRA</a:t>
            </a:r>
            <a:endParaRPr sz="1100" b="1" dirty="0"/>
          </a:p>
        </p:txBody>
      </p:sp>
      <p:sp>
        <p:nvSpPr>
          <p:cNvPr id="2" name="줄무늬가 있는 오른쪽 화살표 1"/>
          <p:cNvSpPr/>
          <p:nvPr/>
        </p:nvSpPr>
        <p:spPr>
          <a:xfrm>
            <a:off x="5409678" y="2980332"/>
            <a:ext cx="795018" cy="327660"/>
          </a:xfrm>
          <a:prstGeom prst="stripedRightArrow">
            <a:avLst/>
          </a:prstGeom>
          <a:ln>
            <a:noFill/>
          </a:ln>
          <a:effectLst>
            <a:softEdge rad="0"/>
          </a:effectLst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H="1">
            <a:off x="3081723" y="5175327"/>
            <a:ext cx="42576" cy="202852"/>
          </a:xfrm>
          <a:prstGeom prst="rect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3139388" y="5181829"/>
            <a:ext cx="1798924" cy="19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800" b="1" dirty="0" smtClean="0">
                <a:solidFill>
                  <a:srgbClr val="505559"/>
                </a:solidFill>
                <a:latin typeface="+mn-ea"/>
              </a:rPr>
              <a:t>Full Stack Developer</a:t>
            </a:r>
            <a:endParaRPr lang="ko-KR" altLang="en-US" sz="800" dirty="0" smtClean="0">
              <a:solidFill>
                <a:srgbClr val="3D3C3E"/>
              </a:solidFill>
              <a:latin typeface="+mn-ea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3260827" y="5478506"/>
            <a:ext cx="1338405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개발자로써</a:t>
            </a: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, </a:t>
            </a: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개발은 필수요소</a:t>
            </a:r>
            <a:endParaRPr lang="en-US" altLang="ko-KR" sz="700" b="1" dirty="0" smtClean="0">
              <a:solidFill>
                <a:srgbClr val="505559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243832" y="5558041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6384461" y="3537154"/>
            <a:ext cx="1338405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협업</a:t>
            </a: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, Leading</a:t>
            </a:r>
            <a:r>
              <a:rPr lang="en-US" altLang="ko-KR" sz="700" b="1" dirty="0">
                <a:solidFill>
                  <a:srgbClr val="505559"/>
                </a:solidFill>
                <a:latin typeface="+mn-ea"/>
              </a:rPr>
              <a:t>, </a:t>
            </a:r>
            <a:r>
              <a:rPr lang="en-US" altLang="ko-KR" sz="700" b="1" dirty="0" smtClean="0">
                <a:solidFill>
                  <a:srgbClr val="505559"/>
                </a:solidFill>
                <a:latin typeface="+mn-ea"/>
              </a:rPr>
              <a:t>Following</a:t>
            </a:r>
          </a:p>
        </p:txBody>
      </p:sp>
      <p:sp>
        <p:nvSpPr>
          <p:cNvPr id="26" name="타원 25"/>
          <p:cNvSpPr/>
          <p:nvPr/>
        </p:nvSpPr>
        <p:spPr>
          <a:xfrm>
            <a:off x="6367466" y="3616689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3260827" y="5678561"/>
            <a:ext cx="1338405" cy="2000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b="1" dirty="0">
                <a:solidFill>
                  <a:srgbClr val="505559"/>
                </a:solidFill>
                <a:latin typeface="+mn-ea"/>
              </a:rPr>
              <a:t>꾸준한 관심과 노력을 </a:t>
            </a:r>
            <a:r>
              <a:rPr lang="ko-KR" altLang="en-US" sz="700" b="1" dirty="0" smtClean="0">
                <a:solidFill>
                  <a:srgbClr val="505559"/>
                </a:solidFill>
                <a:latin typeface="+mn-ea"/>
              </a:rPr>
              <a:t>요구</a:t>
            </a:r>
            <a:endParaRPr lang="en-US" altLang="ko-KR" sz="700" b="1" dirty="0">
              <a:solidFill>
                <a:srgbClr val="505559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43832" y="5758096"/>
            <a:ext cx="58182" cy="45719"/>
          </a:xfrm>
          <a:prstGeom prst="ellipse">
            <a:avLst/>
          </a:prstGeom>
          <a:solidFill>
            <a:srgbClr val="EF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2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8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512</Words>
  <Application>Microsoft Office PowerPoint</Application>
  <PresentationFormat>화면 슬라이드 쇼(4:3)</PresentationFormat>
  <Paragraphs>94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Helvetica Light</vt:lpstr>
      <vt:lpstr>맑은 고딕</vt:lpstr>
      <vt:lpstr>Arial</vt:lpstr>
      <vt:lpstr>Calibri</vt:lpstr>
      <vt:lpstr>Calibri Light</vt:lpstr>
      <vt:lpstr>Office 테마</vt:lpstr>
      <vt:lpstr>경력사항 · 포토폴리오</vt:lpstr>
      <vt:lpstr>목차</vt:lpstr>
      <vt:lpstr>경력 및 인적사항</vt:lpstr>
      <vt:lpstr>인터파크_Infra</vt:lpstr>
      <vt:lpstr>인터파크</vt:lpstr>
      <vt:lpstr>크리스피드</vt:lpstr>
      <vt:lpstr>입사 후 경력개발 계획 [당사 기여방안 및 포부]</vt:lpstr>
      <vt:lpstr>  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김은혜</dc:creator>
  <cp:lastModifiedBy>kim</cp:lastModifiedBy>
  <cp:revision>105</cp:revision>
  <dcterms:created xsi:type="dcterms:W3CDTF">2017-04-20T23:55:47Z</dcterms:created>
  <dcterms:modified xsi:type="dcterms:W3CDTF">2019-10-08T18:19:14Z</dcterms:modified>
</cp:coreProperties>
</file>