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70" r:id="rId11"/>
    <p:sldId id="266" r:id="rId12"/>
    <p:sldId id="267" r:id="rId13"/>
    <p:sldId id="269" r:id="rId14"/>
    <p:sldId id="271" r:id="rId15"/>
    <p:sldId id="272" r:id="rId16"/>
    <p:sldId id="263" r:id="rId17"/>
    <p:sldId id="273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3"/>
    <p:restoredTop sz="94681"/>
  </p:normalViewPr>
  <p:slideViewPr>
    <p:cSldViewPr snapToGrid="0">
      <p:cViewPr varScale="1">
        <p:scale>
          <a:sx n="215" d="100"/>
          <a:sy n="215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9A331-C69F-480E-AE73-C8239F769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9E45D-E15A-4792-42C3-BFD93DEAE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98CC1-9578-8918-AFBA-F7C9F0F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47CDF-011C-57F1-D034-3D53705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4B83-DFF1-8F21-D4FE-62F2ED3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38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3E41-79DB-DAFC-3D69-CD09DF2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7DAC8-7AEC-24F0-2EF7-553EA9DD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7CA3F-1761-1C45-9EFE-45287AF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207F5-A5B5-0B2F-6928-3F8A1FA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3E102-1741-0DE8-2801-502B9E2E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22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062B35-827C-6BD3-609D-E8F602735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D85A7-F1B8-3B73-1493-0C492225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142F9-B32F-18E5-1843-E9B1BBE6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E6C4F-48B3-824F-D9AF-1A09DC06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104A-DB01-074E-23EA-37181458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9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3D6B5-15A5-4F57-A4B0-9D5391E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9BA86-641C-EF81-9AE0-2967CF5D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6DB73-76CC-5DD4-083B-8D3843CF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97340-CB2A-623A-E794-F709D21E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A868-0B6D-68DF-00AA-E5C85F19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1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B1D2B-825B-EF99-12F6-A93D78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4AAE2-765D-4064-C14B-5749DDEB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8CA36-2D42-83E1-D259-4132C2E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01F9-68EA-72E0-B2E3-50FD6FAE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2A5FF-2C60-76E2-3029-AD45D82E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9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2BF5-3620-8BAF-6223-ACB3FB9A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DE514-D4AE-9CCF-479D-1827EC5B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32919-4EDB-6DCB-1E40-95D6E21E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58C58-60AC-43C5-D794-87137187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35A6D-E173-7213-3511-56D13EA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4271F-7550-A82A-7EF6-1342F724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2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C11C-EEE5-B043-4380-2F1A39AE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A97B9-DE3C-8361-AF11-3DA6FF89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F4401-A39C-DADF-98FB-01567144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9C723-323A-F392-40ED-B30BC0208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DED06-59B1-B9A1-0709-F6599DA3E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0A933-AEE2-08F0-F42C-69C99726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E96094-1AEB-6C6B-63F4-86588FD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4A52D-5BD8-88A0-CC04-C721E699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6CDF-0D3C-501F-6A15-DDBAA202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8DBBF-C337-60AB-FD2B-A795A9A3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73DB86-C6C9-5163-24F0-AC8EE2C8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AC4420-5AB4-C753-8692-3D8A2D20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2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685298-0742-D07B-F420-E0E3FAD2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3E9C31-4DAF-1E59-CD9E-D0E25A64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4A1F3-E611-1FC2-BCCC-39700A7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119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736C-01F2-34E0-286C-85F27DA8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7F1FE-FB59-8286-DF09-3C6BAD5E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33F67-C04A-6B05-3AC4-9B3B4C40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88204-41D0-B891-6754-4C9DA838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B3BE0-83D3-77B6-54A0-3BA40BE5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5C7BA-B697-2EE7-FD1A-4067DCF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72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48737-3CE9-6733-21D4-51545DF5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9A118-10F8-9FF8-DDB3-6F68453F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B69D2-E0AA-7F30-F741-0C2F7170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7269B-B178-3AE2-EED5-AA12290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B4D38-69A5-EFD0-5700-2910310F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871DC-5BC2-D586-C51D-51155E9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3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D33F0-7D99-1641-EE81-C8975E93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11C9A-EF36-D490-21C4-3DFCC4AE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BFC43-F3CD-540A-7D36-8945A1DA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CF382-2D19-F64B-ABD6-B5CDA25D9223}" type="datetimeFigureOut">
              <a:rPr kumimoji="1" lang="ko-Kore-KR" altLang="en-US" smtClean="0"/>
              <a:t>2024. 5. 19.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62C38-7031-3D3A-D384-7BEEB78E3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61AD4-A962-C636-0477-42EA5FDA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77F6D-9107-C84F-80D8-8F7B9005C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09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04CABA-15FA-1FC8-0ADF-2D59E97D25A6}"/>
              </a:ext>
            </a:extLst>
          </p:cNvPr>
          <p:cNvSpPr txBox="1"/>
          <p:nvPr/>
        </p:nvSpPr>
        <p:spPr>
          <a:xfrm>
            <a:off x="2075145" y="1536174"/>
            <a:ext cx="8041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ore-KR" altLang="en-US" sz="4000" dirty="0"/>
              <a:t>업캐스팅</a:t>
            </a:r>
            <a:r>
              <a:rPr kumimoji="1" lang="en-US" altLang="ko-KR" sz="4000" dirty="0"/>
              <a:t>(</a:t>
            </a:r>
            <a:r>
              <a:rPr kumimoji="1" lang="ko-KR" altLang="en-US" sz="4000" dirty="0"/>
              <a:t>묵시적 </a:t>
            </a:r>
            <a:r>
              <a:rPr kumimoji="1" lang="ko-KR" altLang="en-US" sz="4000" dirty="0" err="1"/>
              <a:t>형변환</a:t>
            </a:r>
            <a:r>
              <a:rPr kumimoji="1" lang="en-US" altLang="ko-KR" sz="4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sz="4000" dirty="0" err="1"/>
              <a:t>오버라이딩</a:t>
            </a:r>
            <a:endParaRPr kumimoji="1" lang="en-US" altLang="ko-KR" sz="40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4000" dirty="0" err="1"/>
              <a:t>가상메서드</a:t>
            </a:r>
            <a:endParaRPr kumimoji="1" lang="en-US" altLang="ko-KR" sz="4000" dirty="0"/>
          </a:p>
          <a:p>
            <a:pPr marL="342900" indent="-342900">
              <a:buAutoNum type="arabicPeriod"/>
            </a:pPr>
            <a:r>
              <a:rPr kumimoji="1" lang="ko-KR" altLang="en-US" sz="4000" dirty="0"/>
              <a:t>다운캐스팅</a:t>
            </a:r>
            <a:endParaRPr kumimoji="1" lang="en-US" altLang="ko-Kore-KR" sz="4000" dirty="0"/>
          </a:p>
        </p:txBody>
      </p:sp>
    </p:spTree>
    <p:extLst>
      <p:ext uri="{BB962C8B-B14F-4D97-AF65-F5344CB8AC3E}">
        <p14:creationId xmlns:p14="http://schemas.microsoft.com/office/powerpoint/2010/main" val="9966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605A43-5E01-532C-7124-E593AB7294DA}"/>
              </a:ext>
            </a:extLst>
          </p:cNvPr>
          <p:cNvSpPr txBox="1"/>
          <p:nvPr/>
        </p:nvSpPr>
        <p:spPr>
          <a:xfrm>
            <a:off x="3048990" y="32443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800" dirty="0"/>
              <a:t>묵시적형변환되지</a:t>
            </a:r>
            <a:r>
              <a:rPr kumimoji="1" lang="ko-KR" altLang="en-US" sz="1800" dirty="0"/>
              <a:t> 않은 </a:t>
            </a:r>
            <a:r>
              <a:rPr kumimoji="1" lang="ko-KR" altLang="en-US" sz="1800" dirty="0" err="1"/>
              <a:t>오버라이딩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8616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5C6DF1-F79F-6D17-117F-C3825918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9" y="632744"/>
            <a:ext cx="5397253" cy="247649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571814E-97AF-B761-2BC3-F3DE3EE1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0" y="3837380"/>
            <a:ext cx="5397253" cy="2387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0CB7A-910B-B3C8-2D4B-7C0B17AAA32D}"/>
              </a:ext>
            </a:extLst>
          </p:cNvPr>
          <p:cNvSpPr txBox="1"/>
          <p:nvPr/>
        </p:nvSpPr>
        <p:spPr>
          <a:xfrm>
            <a:off x="2147454" y="224364"/>
            <a:ext cx="29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부모클래스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A1E81-496B-53B0-12D7-92472A0309EB}"/>
              </a:ext>
            </a:extLst>
          </p:cNvPr>
          <p:cNvSpPr txBox="1"/>
          <p:nvPr/>
        </p:nvSpPr>
        <p:spPr>
          <a:xfrm>
            <a:off x="2147453" y="3437906"/>
            <a:ext cx="29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자식클래스</a:t>
            </a:r>
            <a:endParaRPr kumimoji="1" lang="ko-Kore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2D795C-3258-28DC-55CA-D0D33A94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03045"/>
              </p:ext>
            </p:extLst>
          </p:nvPr>
        </p:nvGraphicFramePr>
        <p:xfrm>
          <a:off x="6372432" y="1068697"/>
          <a:ext cx="5247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87">
                  <a:extLst>
                    <a:ext uri="{9D8B030D-6E8A-4147-A177-3AD203B41FA5}">
                      <a16:colId xmlns:a16="http://schemas.microsoft.com/office/drawing/2014/main" val="37700088"/>
                    </a:ext>
                  </a:extLst>
                </a:gridCol>
                <a:gridCol w="2623787">
                  <a:extLst>
                    <a:ext uri="{9D8B030D-6E8A-4147-A177-3AD203B41FA5}">
                      <a16:colId xmlns:a16="http://schemas.microsoft.com/office/drawing/2014/main" val="214527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부모클래스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자식클래스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Both()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오버라이딩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onlyChild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61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BF31AB-5126-2F5C-CC86-198C3A18F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05048"/>
              </p:ext>
            </p:extLst>
          </p:nvPr>
        </p:nvGraphicFramePr>
        <p:xfrm>
          <a:off x="6372432" y="3807238"/>
          <a:ext cx="5247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87">
                  <a:extLst>
                    <a:ext uri="{9D8B030D-6E8A-4147-A177-3AD203B41FA5}">
                      <a16:colId xmlns:a16="http://schemas.microsoft.com/office/drawing/2014/main" val="37700088"/>
                    </a:ext>
                  </a:extLst>
                </a:gridCol>
                <a:gridCol w="2623787">
                  <a:extLst>
                    <a:ext uri="{9D8B030D-6E8A-4147-A177-3AD203B41FA5}">
                      <a16:colId xmlns:a16="http://schemas.microsoft.com/office/drawing/2014/main" val="214527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부모클래스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자식클래스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Both()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오버라이딩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onlyChild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61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F4018D-6C3F-1FB0-9687-DAD6068E1C21}"/>
              </a:ext>
            </a:extLst>
          </p:cNvPr>
          <p:cNvSpPr txBox="1"/>
          <p:nvPr/>
        </p:nvSpPr>
        <p:spPr>
          <a:xfrm>
            <a:off x="7833756" y="699365"/>
            <a:ext cx="29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메서드가 정의된 위치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F5504-54C8-399C-819A-4FCEC1A0F71B}"/>
              </a:ext>
            </a:extLst>
          </p:cNvPr>
          <p:cNvSpPr txBox="1"/>
          <p:nvPr/>
        </p:nvSpPr>
        <p:spPr>
          <a:xfrm>
            <a:off x="7355445" y="3468048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각클래스가 사용가능한 메서드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C0E53-47D2-0F4F-8809-B269AB292AB1}"/>
              </a:ext>
            </a:extLst>
          </p:cNvPr>
          <p:cNvSpPr txBox="1"/>
          <p:nvPr/>
        </p:nvSpPr>
        <p:spPr>
          <a:xfrm>
            <a:off x="6096000" y="5396220"/>
            <a:ext cx="600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자식클래스는</a:t>
            </a:r>
            <a:r>
              <a:rPr kumimoji="1" lang="ko-KR" altLang="en-US" sz="1400" dirty="0"/>
              <a:t> 부모클래스를 상속받았기 때문에 부모클래스에 정의된 </a:t>
            </a:r>
            <a:r>
              <a:rPr kumimoji="1" lang="en-US" altLang="ko-KR" sz="1400" dirty="0" err="1"/>
              <a:t>onlnParents</a:t>
            </a:r>
            <a:r>
              <a:rPr kumimoji="1" lang="en-US" altLang="ko-KR" sz="1400" dirty="0"/>
              <a:t>()</a:t>
            </a:r>
            <a:r>
              <a:rPr kumimoji="1" lang="ko-KR" altLang="en-US" sz="1400" dirty="0"/>
              <a:t> 메서드를 사용가능</a:t>
            </a:r>
            <a:endParaRPr kumimoji="1" lang="en-US" altLang="ko-KR" sz="1400" dirty="0"/>
          </a:p>
          <a:p>
            <a:r>
              <a:rPr kumimoji="1" lang="ko-KR" altLang="en-US" sz="1400" dirty="0"/>
              <a:t>그러나 부모클래스는 </a:t>
            </a:r>
            <a:r>
              <a:rPr kumimoji="1" lang="ko-KR" altLang="en-US" sz="1400" dirty="0" err="1"/>
              <a:t>자식클래에</a:t>
            </a:r>
            <a:r>
              <a:rPr kumimoji="1" lang="ko-KR" altLang="en-US" sz="1400" dirty="0"/>
              <a:t> 정의된 </a:t>
            </a:r>
            <a:r>
              <a:rPr kumimoji="1" lang="en-US" altLang="ko-KR" sz="1400" dirty="0" err="1"/>
              <a:t>onlyChild</a:t>
            </a:r>
            <a:r>
              <a:rPr kumimoji="1" lang="ko-KR" altLang="en-US" sz="1400" dirty="0"/>
              <a:t>클래스를 사용불가능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67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486C64-D042-4CF1-B2B7-5BF1FA5A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03819"/>
              </p:ext>
            </p:extLst>
          </p:nvPr>
        </p:nvGraphicFramePr>
        <p:xfrm>
          <a:off x="6096000" y="2049690"/>
          <a:ext cx="5247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87">
                  <a:extLst>
                    <a:ext uri="{9D8B030D-6E8A-4147-A177-3AD203B41FA5}">
                      <a16:colId xmlns:a16="http://schemas.microsoft.com/office/drawing/2014/main" val="37700088"/>
                    </a:ext>
                  </a:extLst>
                </a:gridCol>
                <a:gridCol w="2623787">
                  <a:extLst>
                    <a:ext uri="{9D8B030D-6E8A-4147-A177-3AD203B41FA5}">
                      <a16:colId xmlns:a16="http://schemas.microsoft.com/office/drawing/2014/main" val="214527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부모클래스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자식클래스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Both()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오버라이딩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onlyChild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6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99B5A3-1931-52A4-67EC-72868438688A}"/>
              </a:ext>
            </a:extLst>
          </p:cNvPr>
          <p:cNvSpPr txBox="1"/>
          <p:nvPr/>
        </p:nvSpPr>
        <p:spPr>
          <a:xfrm>
            <a:off x="7079013" y="1710500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각클래스가 사용가능한 메서드</a:t>
            </a:r>
            <a:endParaRPr kumimoji="1" lang="ko-Kore-KR" altLang="en-US" dirty="0"/>
          </a:p>
        </p:txBody>
      </p:sp>
      <p:pic>
        <p:nvPicPr>
          <p:cNvPr id="11" name="내용 개체 틀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6F6FE9-1BCA-F9EB-D0A1-4C0B55E2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00" y="1101230"/>
            <a:ext cx="495429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DC8E91-EA3B-2B16-A6F4-CCB92491BB8B}"/>
              </a:ext>
            </a:extLst>
          </p:cNvPr>
          <p:cNvSpPr txBox="1"/>
          <p:nvPr/>
        </p:nvSpPr>
        <p:spPr>
          <a:xfrm>
            <a:off x="1122211" y="731898"/>
            <a:ext cx="490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형변환없이 인스턴스화 했을 경우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11732-2431-27F9-3CF3-0667AA145EEE}"/>
              </a:ext>
            </a:extLst>
          </p:cNvPr>
          <p:cNvSpPr txBox="1"/>
          <p:nvPr/>
        </p:nvSpPr>
        <p:spPr>
          <a:xfrm>
            <a:off x="2891642" y="2725388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부모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2A96B-2173-4A39-3FE1-A122009CC879}"/>
              </a:ext>
            </a:extLst>
          </p:cNvPr>
          <p:cNvSpPr txBox="1"/>
          <p:nvPr/>
        </p:nvSpPr>
        <p:spPr>
          <a:xfrm>
            <a:off x="3574181" y="3533050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부모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6A9C6-55EF-5C2A-F81F-7DB5456804AC}"/>
              </a:ext>
            </a:extLst>
          </p:cNvPr>
          <p:cNvSpPr txBox="1"/>
          <p:nvPr/>
        </p:nvSpPr>
        <p:spPr>
          <a:xfrm>
            <a:off x="3574180" y="3785242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부모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5D693-FD47-0BBC-F10D-6BDBEA53FB16}"/>
              </a:ext>
            </a:extLst>
          </p:cNvPr>
          <p:cNvSpPr txBox="1"/>
          <p:nvPr/>
        </p:nvSpPr>
        <p:spPr>
          <a:xfrm>
            <a:off x="2891642" y="2977580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자식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E67E4-B21C-EF73-BEF8-10010DBCDCC5}"/>
              </a:ext>
            </a:extLst>
          </p:cNvPr>
          <p:cNvSpPr txBox="1"/>
          <p:nvPr/>
        </p:nvSpPr>
        <p:spPr>
          <a:xfrm>
            <a:off x="3508540" y="4606975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자식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E4F90-D1A9-7500-8C01-1CCE767FC843}"/>
              </a:ext>
            </a:extLst>
          </p:cNvPr>
          <p:cNvSpPr txBox="1"/>
          <p:nvPr/>
        </p:nvSpPr>
        <p:spPr>
          <a:xfrm>
            <a:off x="3505942" y="4299198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오류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8BF677-E545-CF44-BE68-2BECED2FF8EF}"/>
              </a:ext>
            </a:extLst>
          </p:cNvPr>
          <p:cNvCxnSpPr>
            <a:endCxn id="13" idx="2"/>
          </p:cNvCxnSpPr>
          <p:nvPr/>
        </p:nvCxnSpPr>
        <p:spPr>
          <a:xfrm flipH="1">
            <a:off x="3642757" y="2636322"/>
            <a:ext cx="2591788" cy="3968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AB9351-12AF-C856-5B90-70B1054BD91B}"/>
              </a:ext>
            </a:extLst>
          </p:cNvPr>
          <p:cNvCxnSpPr>
            <a:cxnSpLocks/>
          </p:cNvCxnSpPr>
          <p:nvPr/>
        </p:nvCxnSpPr>
        <p:spPr>
          <a:xfrm flipH="1">
            <a:off x="4145479" y="3033165"/>
            <a:ext cx="2154381" cy="7115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8FD609-92E4-16BC-0ADD-FCF844F4EEEB}"/>
              </a:ext>
            </a:extLst>
          </p:cNvPr>
          <p:cNvCxnSpPr>
            <a:cxnSpLocks/>
          </p:cNvCxnSpPr>
          <p:nvPr/>
        </p:nvCxnSpPr>
        <p:spPr>
          <a:xfrm flipH="1">
            <a:off x="4204855" y="3382704"/>
            <a:ext cx="2290948" cy="12199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F579D8-1F50-0383-8B92-C98FE8287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00692"/>
              </p:ext>
            </p:extLst>
          </p:nvPr>
        </p:nvGraphicFramePr>
        <p:xfrm>
          <a:off x="6096000" y="4470619"/>
          <a:ext cx="5247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87">
                  <a:extLst>
                    <a:ext uri="{9D8B030D-6E8A-4147-A177-3AD203B41FA5}">
                      <a16:colId xmlns:a16="http://schemas.microsoft.com/office/drawing/2014/main" val="37700088"/>
                    </a:ext>
                  </a:extLst>
                </a:gridCol>
                <a:gridCol w="2623787">
                  <a:extLst>
                    <a:ext uri="{9D8B030D-6E8A-4147-A177-3AD203B41FA5}">
                      <a16:colId xmlns:a16="http://schemas.microsoft.com/office/drawing/2014/main" val="214527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부모클래스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자식클래스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Both()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오버라이딩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onlyChild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6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BF9C71-0917-0A57-F611-E5D1CBCB589B}"/>
              </a:ext>
            </a:extLst>
          </p:cNvPr>
          <p:cNvSpPr txBox="1"/>
          <p:nvPr/>
        </p:nvSpPr>
        <p:spPr>
          <a:xfrm>
            <a:off x="7557324" y="4101287"/>
            <a:ext cx="29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메서드가 정의된 위치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463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3F7E32-0EAB-6D42-A73B-A42C2E6F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5154"/>
              </p:ext>
            </p:extLst>
          </p:nvPr>
        </p:nvGraphicFramePr>
        <p:xfrm>
          <a:off x="1022595" y="1432185"/>
          <a:ext cx="3578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1609109142"/>
                    </a:ext>
                  </a:extLst>
                </a:gridCol>
                <a:gridCol w="1789216">
                  <a:extLst>
                    <a:ext uri="{9D8B030D-6E8A-4147-A177-3AD203B41FA5}">
                      <a16:colId xmlns:a16="http://schemas.microsoft.com/office/drawing/2014/main" val="283308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메서드</a:t>
                      </a:r>
                      <a:r>
                        <a:rPr lang="ko-KR" altLang="en-US" dirty="0"/>
                        <a:t> 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0xFF00FFAA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0x112233AA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0979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E50B04-8379-3C75-4871-A107C079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54810"/>
              </p:ext>
            </p:extLst>
          </p:nvPr>
        </p:nvGraphicFramePr>
        <p:xfrm>
          <a:off x="1022596" y="3429000"/>
          <a:ext cx="3578432" cy="147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2133020825"/>
                    </a:ext>
                  </a:extLst>
                </a:gridCol>
                <a:gridCol w="1789216">
                  <a:extLst>
                    <a:ext uri="{9D8B030D-6E8A-4147-A177-3AD203B41FA5}">
                      <a16:colId xmlns:a16="http://schemas.microsoft.com/office/drawing/2014/main" val="3817172256"/>
                    </a:ext>
                  </a:extLst>
                </a:gridCol>
              </a:tblGrid>
              <a:tr h="367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메서드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메서드주소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재정의됨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0x00335577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6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onlyParents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0x112233AA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onlyChild</a:t>
                      </a:r>
                      <a:r>
                        <a:rPr lang="en-US" altLang="ko-Kore-KR" dirty="0"/>
                        <a:t>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0x8899BB33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166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681861-6CE9-3A7A-4D4A-DBD0A4792587}"/>
              </a:ext>
            </a:extLst>
          </p:cNvPr>
          <p:cNvSpPr txBox="1"/>
          <p:nvPr/>
        </p:nvSpPr>
        <p:spPr>
          <a:xfrm>
            <a:off x="1022597" y="1056915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부모클래스의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FFAB-74B9-6918-C437-39BFB18EB0BE}"/>
              </a:ext>
            </a:extLst>
          </p:cNvPr>
          <p:cNvSpPr txBox="1"/>
          <p:nvPr/>
        </p:nvSpPr>
        <p:spPr>
          <a:xfrm>
            <a:off x="1022596" y="3059668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자식클래스의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871D48-5E02-C7D5-7E07-D74A2FE5D016}"/>
              </a:ext>
            </a:extLst>
          </p:cNvPr>
          <p:cNvSpPr/>
          <p:nvPr/>
        </p:nvSpPr>
        <p:spPr>
          <a:xfrm>
            <a:off x="7590974" y="1002187"/>
            <a:ext cx="2226624" cy="866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부모클래스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Both()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AAD9C7A-A9A5-66C9-81A9-B81CD4EE6D21}"/>
              </a:ext>
            </a:extLst>
          </p:cNvPr>
          <p:cNvSpPr/>
          <p:nvPr/>
        </p:nvSpPr>
        <p:spPr>
          <a:xfrm>
            <a:off x="7590974" y="3215604"/>
            <a:ext cx="2226624" cy="86628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자식클래스</a:t>
            </a:r>
            <a:endParaRPr kumimoji="1" lang="en-US" altLang="ko-Kore-KR" dirty="0"/>
          </a:p>
          <a:p>
            <a:pPr algn="ctr"/>
            <a:r>
              <a:rPr lang="en-US" altLang="ko-Kore-KR" dirty="0"/>
              <a:t>Both()</a:t>
            </a:r>
            <a:endParaRPr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7FA2446-D7D3-F046-A6A3-303DD48953B4}"/>
              </a:ext>
            </a:extLst>
          </p:cNvPr>
          <p:cNvSpPr/>
          <p:nvPr/>
        </p:nvSpPr>
        <p:spPr>
          <a:xfrm>
            <a:off x="7590974" y="2111560"/>
            <a:ext cx="2226624" cy="866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부모클래스</a:t>
            </a:r>
            <a:endParaRPr kumimoji="1" lang="en-US" altLang="ko-Kore-KR" dirty="0"/>
          </a:p>
          <a:p>
            <a:pPr algn="ctr"/>
            <a:r>
              <a:rPr lang="en-US" altLang="ko-Kore-KR" dirty="0" err="1"/>
              <a:t>OnlyParents</a:t>
            </a:r>
            <a:endParaRPr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2BFAEDD-C12B-67DD-3C88-071F68CA5F9B}"/>
              </a:ext>
            </a:extLst>
          </p:cNvPr>
          <p:cNvSpPr/>
          <p:nvPr/>
        </p:nvSpPr>
        <p:spPr>
          <a:xfrm>
            <a:off x="7590974" y="4319648"/>
            <a:ext cx="2226624" cy="86628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자식클래스</a:t>
            </a:r>
            <a:endParaRPr kumimoji="1" lang="en-US" altLang="ko-Kore-KR" dirty="0"/>
          </a:p>
          <a:p>
            <a:pPr algn="ctr"/>
            <a:r>
              <a:rPr lang="en-US" altLang="ko-Kore-KR" dirty="0" err="1"/>
              <a:t>onlyChild</a:t>
            </a:r>
            <a:r>
              <a:rPr lang="en-US" altLang="ko-Kore-KR" dirty="0"/>
              <a:t>()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D3C76-4189-CCB7-B251-939B95EAF1B0}"/>
              </a:ext>
            </a:extLst>
          </p:cNvPr>
          <p:cNvSpPr txBox="1"/>
          <p:nvPr/>
        </p:nvSpPr>
        <p:spPr>
          <a:xfrm>
            <a:off x="7974280" y="511313"/>
            <a:ext cx="17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메서드 영역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C5C15B-2C88-9EAC-122A-5573EBB9C5F3}"/>
              </a:ext>
            </a:extLst>
          </p:cNvPr>
          <p:cNvCxnSpPr/>
          <p:nvPr/>
        </p:nvCxnSpPr>
        <p:spPr>
          <a:xfrm flipV="1">
            <a:off x="4715163" y="1426247"/>
            <a:ext cx="2761674" cy="5531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7A8193-BF22-A013-BC5C-AF9955E4D324}"/>
              </a:ext>
            </a:extLst>
          </p:cNvPr>
          <p:cNvCxnSpPr>
            <a:cxnSpLocks/>
          </p:cNvCxnSpPr>
          <p:nvPr/>
        </p:nvCxnSpPr>
        <p:spPr>
          <a:xfrm>
            <a:off x="4715163" y="2388117"/>
            <a:ext cx="2761674" cy="212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6FB2F4-DF7F-0E96-47F8-F126FCAE5CA8}"/>
              </a:ext>
            </a:extLst>
          </p:cNvPr>
          <p:cNvCxnSpPr>
            <a:cxnSpLocks/>
          </p:cNvCxnSpPr>
          <p:nvPr/>
        </p:nvCxnSpPr>
        <p:spPr>
          <a:xfrm flipV="1">
            <a:off x="4715163" y="3648748"/>
            <a:ext cx="2761674" cy="333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37B827-5207-A433-B93E-14F3E000EFF4}"/>
              </a:ext>
            </a:extLst>
          </p:cNvPr>
          <p:cNvCxnSpPr>
            <a:cxnSpLocks/>
          </p:cNvCxnSpPr>
          <p:nvPr/>
        </p:nvCxnSpPr>
        <p:spPr>
          <a:xfrm flipV="1">
            <a:off x="4715163" y="2600696"/>
            <a:ext cx="2761674" cy="1757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0DE18C-85D2-8FC8-8454-9E0E2794BCA8}"/>
              </a:ext>
            </a:extLst>
          </p:cNvPr>
          <p:cNvCxnSpPr>
            <a:cxnSpLocks/>
          </p:cNvCxnSpPr>
          <p:nvPr/>
        </p:nvCxnSpPr>
        <p:spPr>
          <a:xfrm flipV="1">
            <a:off x="4715163" y="4752792"/>
            <a:ext cx="2761674" cy="8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F9D2C0-9B7B-CA6F-3885-BAEE257995CF}"/>
              </a:ext>
            </a:extLst>
          </p:cNvPr>
          <p:cNvSpPr txBox="1"/>
          <p:nvPr/>
        </p:nvSpPr>
        <p:spPr>
          <a:xfrm>
            <a:off x="3048990" y="3244334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 err="1"/>
              <a:t>묵시적형변환된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오버라이딩</a:t>
            </a:r>
            <a:endParaRPr kumimoji="1" lang="en-US" altLang="ko-KR" dirty="0"/>
          </a:p>
          <a:p>
            <a:pPr algn="ctr"/>
            <a:r>
              <a:rPr kumimoji="1" lang="en-US" altLang="ko-KR" sz="1800" dirty="0"/>
              <a:t>+</a:t>
            </a:r>
          </a:p>
          <a:p>
            <a:pPr algn="ctr"/>
            <a:r>
              <a:rPr kumimoji="1" lang="ko-KR" altLang="en-US" dirty="0" err="1"/>
              <a:t>가상메서드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164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3F7E32-0EAB-6D42-A73B-A42C2E6F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97463"/>
              </p:ext>
            </p:extLst>
          </p:nvPr>
        </p:nvGraphicFramePr>
        <p:xfrm>
          <a:off x="1022595" y="1432185"/>
          <a:ext cx="3578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1609109142"/>
                    </a:ext>
                  </a:extLst>
                </a:gridCol>
                <a:gridCol w="1789216">
                  <a:extLst>
                    <a:ext uri="{9D8B030D-6E8A-4147-A177-3AD203B41FA5}">
                      <a16:colId xmlns:a16="http://schemas.microsoft.com/office/drawing/2014/main" val="283308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메서드</a:t>
                      </a:r>
                      <a:r>
                        <a:rPr lang="ko-KR" altLang="en-US" dirty="0"/>
                        <a:t> 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0xFF00FFAA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1579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E50B04-8379-3C75-4871-A107C079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9169"/>
              </p:ext>
            </p:extLst>
          </p:nvPr>
        </p:nvGraphicFramePr>
        <p:xfrm>
          <a:off x="1022594" y="2910588"/>
          <a:ext cx="3578432" cy="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2133020825"/>
                    </a:ext>
                  </a:extLst>
                </a:gridCol>
                <a:gridCol w="1789216">
                  <a:extLst>
                    <a:ext uri="{9D8B030D-6E8A-4147-A177-3AD203B41FA5}">
                      <a16:colId xmlns:a16="http://schemas.microsoft.com/office/drawing/2014/main" val="3817172256"/>
                    </a:ext>
                  </a:extLst>
                </a:gridCol>
              </a:tblGrid>
              <a:tr h="367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메서드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메서드주소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재정의됨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0x00335577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618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681861-6CE9-3A7A-4D4A-DBD0A4792587}"/>
              </a:ext>
            </a:extLst>
          </p:cNvPr>
          <p:cNvSpPr txBox="1"/>
          <p:nvPr/>
        </p:nvSpPr>
        <p:spPr>
          <a:xfrm>
            <a:off x="1022597" y="1056915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부모클래스의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FFAB-74B9-6918-C437-39BFB18EB0BE}"/>
              </a:ext>
            </a:extLst>
          </p:cNvPr>
          <p:cNvSpPr txBox="1"/>
          <p:nvPr/>
        </p:nvSpPr>
        <p:spPr>
          <a:xfrm>
            <a:off x="1022594" y="2541256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자식클래스의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871D48-5E02-C7D5-7E07-D74A2FE5D016}"/>
              </a:ext>
            </a:extLst>
          </p:cNvPr>
          <p:cNvSpPr/>
          <p:nvPr/>
        </p:nvSpPr>
        <p:spPr>
          <a:xfrm>
            <a:off x="7590974" y="1369880"/>
            <a:ext cx="2226624" cy="866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부모클래스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Both()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AAD9C7A-A9A5-66C9-81A9-B81CD4EE6D21}"/>
              </a:ext>
            </a:extLst>
          </p:cNvPr>
          <p:cNvSpPr/>
          <p:nvPr/>
        </p:nvSpPr>
        <p:spPr>
          <a:xfrm>
            <a:off x="7590974" y="2910588"/>
            <a:ext cx="2226624" cy="86628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자식클래스</a:t>
            </a:r>
            <a:endParaRPr kumimoji="1" lang="en-US" altLang="ko-Kore-KR" dirty="0"/>
          </a:p>
          <a:p>
            <a:pPr algn="ctr"/>
            <a:r>
              <a:rPr lang="en-US" altLang="ko-Kore-KR" dirty="0"/>
              <a:t>Both()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D3C76-4189-CCB7-B251-939B95EAF1B0}"/>
              </a:ext>
            </a:extLst>
          </p:cNvPr>
          <p:cNvSpPr txBox="1"/>
          <p:nvPr/>
        </p:nvSpPr>
        <p:spPr>
          <a:xfrm>
            <a:off x="7962405" y="872249"/>
            <a:ext cx="17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메서드 영역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C5C15B-2C88-9EAC-122A-5573EBB9C5F3}"/>
              </a:ext>
            </a:extLst>
          </p:cNvPr>
          <p:cNvCxnSpPr>
            <a:cxnSpLocks/>
          </p:cNvCxnSpPr>
          <p:nvPr/>
        </p:nvCxnSpPr>
        <p:spPr>
          <a:xfrm>
            <a:off x="4715163" y="1803025"/>
            <a:ext cx="28078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6FB2F4-DF7F-0E96-47F8-F126FCAE5CA8}"/>
              </a:ext>
            </a:extLst>
          </p:cNvPr>
          <p:cNvCxnSpPr>
            <a:cxnSpLocks/>
          </p:cNvCxnSpPr>
          <p:nvPr/>
        </p:nvCxnSpPr>
        <p:spPr>
          <a:xfrm>
            <a:off x="4715163" y="3279668"/>
            <a:ext cx="28078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BE60-5632-EADC-E78A-EB3196B1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94" y="4385471"/>
            <a:ext cx="4135476" cy="1545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ED8F9B-AA95-6088-C88D-2F78B4182245}"/>
              </a:ext>
            </a:extLst>
          </p:cNvPr>
          <p:cNvSpPr txBox="1"/>
          <p:nvPr/>
        </p:nvSpPr>
        <p:spPr>
          <a:xfrm>
            <a:off x="2350653" y="4016139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형변환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CBFAEAA-4BE0-910B-D0A6-A67C5B0B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18" y="4364051"/>
            <a:ext cx="4135476" cy="15691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FA941F-13F6-CA20-E79E-1E337968F08B}"/>
              </a:ext>
            </a:extLst>
          </p:cNvPr>
          <p:cNvSpPr txBox="1"/>
          <p:nvPr/>
        </p:nvSpPr>
        <p:spPr>
          <a:xfrm>
            <a:off x="7781634" y="3994719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형변환</a:t>
            </a:r>
            <a:r>
              <a:rPr kumimoji="1" lang="en-US" altLang="ko-KR" dirty="0"/>
              <a:t>O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7A1FA-DA0C-C328-9DB5-5ED2AE17E60D}"/>
              </a:ext>
            </a:extLst>
          </p:cNvPr>
          <p:cNvSpPr txBox="1"/>
          <p:nvPr/>
        </p:nvSpPr>
        <p:spPr>
          <a:xfrm>
            <a:off x="2934078" y="5241149"/>
            <a:ext cx="22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부모</a:t>
            </a:r>
            <a:r>
              <a:rPr kumimoji="1" lang="ko-KR" altLang="en-US" dirty="0">
                <a:solidFill>
                  <a:srgbClr val="FF0000"/>
                </a:solidFill>
              </a:rPr>
              <a:t>입니다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CC2D3-596A-9DE9-35B0-478477B1F1AF}"/>
              </a:ext>
            </a:extLst>
          </p:cNvPr>
          <p:cNvSpPr txBox="1"/>
          <p:nvPr/>
        </p:nvSpPr>
        <p:spPr>
          <a:xfrm>
            <a:off x="8145926" y="5241149"/>
            <a:ext cx="22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자식</a:t>
            </a:r>
            <a:r>
              <a:rPr kumimoji="1" lang="ko-KR" altLang="en-US" dirty="0">
                <a:solidFill>
                  <a:srgbClr val="FF0000"/>
                </a:solidFill>
              </a:rPr>
              <a:t>입니다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D8086-E13B-BE60-FD91-5E052F8AB7A8}"/>
              </a:ext>
            </a:extLst>
          </p:cNvPr>
          <p:cNvSpPr txBox="1"/>
          <p:nvPr/>
        </p:nvSpPr>
        <p:spPr>
          <a:xfrm>
            <a:off x="5777605" y="5985276"/>
            <a:ext cx="585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가상</a:t>
            </a:r>
            <a:r>
              <a:rPr kumimoji="1" lang="ko-KR" altLang="en-US" dirty="0"/>
              <a:t> 메서드 </a:t>
            </a:r>
            <a:r>
              <a:rPr kumimoji="1" lang="ko-KR" altLang="en-US" dirty="0" err="1"/>
              <a:t>떄문에</a:t>
            </a:r>
            <a:r>
              <a:rPr kumimoji="1" lang="ko-KR" altLang="en-US" dirty="0"/>
              <a:t> 자식클래스에 정의된 메서드가 호출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437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DCFD30-27F1-1A90-776A-C15788933990}"/>
              </a:ext>
            </a:extLst>
          </p:cNvPr>
          <p:cNvSpPr txBox="1"/>
          <p:nvPr/>
        </p:nvSpPr>
        <p:spPr>
          <a:xfrm>
            <a:off x="837678" y="2079786"/>
            <a:ext cx="8268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B0F0"/>
                </a:solidFill>
                <a:effectLst/>
                <a:highlight>
                  <a:srgbClr val="121212"/>
                </a:highlight>
                <a:latin typeface="-apple-system"/>
              </a:rPr>
              <a:t>선언한 클래스형이 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아닌 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highlight>
                  <a:srgbClr val="121212"/>
                </a:highlight>
                <a:latin typeface="-apple-system"/>
              </a:rPr>
              <a:t>생성된 인스턴스</a:t>
            </a:r>
            <a:r>
              <a:rPr lang="ko-KR" altLang="en-US" b="0" i="0" u="none" strike="noStrike" dirty="0">
                <a:solidFill>
                  <a:schemeClr val="bg1"/>
                </a:solidFill>
                <a:effectLst/>
                <a:highlight>
                  <a:srgbClr val="121212"/>
                </a:highlight>
                <a:latin typeface="-apple-system"/>
              </a:rPr>
              <a:t>의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highlight>
                  <a:srgbClr val="121212"/>
                </a:highlight>
                <a:latin typeface="-apple-system"/>
              </a:rPr>
              <a:t> </a:t>
            </a:r>
            <a:r>
              <a:rPr lang="ko-KR" altLang="en-US" b="0" i="0" u="none" strike="noStrike" dirty="0">
                <a:solidFill>
                  <a:schemeClr val="bg1"/>
                </a:solidFill>
                <a:effectLst/>
                <a:highlight>
                  <a:srgbClr val="121212"/>
                </a:highlight>
                <a:latin typeface="-apple-system"/>
              </a:rPr>
              <a:t>메서드를 호출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하는 것</a:t>
            </a:r>
            <a:r>
              <a:rPr lang="en-US" altLang="ko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,</a:t>
            </a:r>
          </a:p>
          <a:p>
            <a:r>
              <a:rPr lang="en-US" altLang="ko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 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이렇게 메서드가 호출되는 기술을 </a:t>
            </a:r>
            <a:r>
              <a:rPr lang="en-US" altLang="ko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'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가상 메서드</a:t>
            </a:r>
            <a:r>
              <a:rPr lang="en-US" altLang="ko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(</a:t>
            </a:r>
            <a:r>
              <a:rPr lang="en-US" altLang="ko-Kore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virtual method)'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라 합니다</a:t>
            </a:r>
            <a:r>
              <a:rPr lang="en-US" altLang="ko-KR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A12B4-0E3C-AB01-135D-F758559AC1A2}"/>
              </a:ext>
            </a:extLst>
          </p:cNvPr>
          <p:cNvSpPr txBox="1"/>
          <p:nvPr/>
        </p:nvSpPr>
        <p:spPr>
          <a:xfrm>
            <a:off x="837678" y="1371692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u="none" strike="noStrike" dirty="0" err="1">
                <a:effectLst/>
                <a:latin typeface="-apple-system"/>
              </a:rPr>
              <a:t>가상메서드란</a:t>
            </a:r>
            <a:r>
              <a:rPr lang="en-US" altLang="ko-KR" b="1" i="0" u="none" strike="noStrike" dirty="0">
                <a:effectLst/>
                <a:latin typeface="-apple-system"/>
              </a:rPr>
              <a:t>?</a:t>
            </a:r>
            <a:endParaRPr lang="ko-KR" altLang="en-US" b="1" i="0" u="none" strike="noStrike" dirty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0577F-4288-FD4E-068E-710DCBB317D8}"/>
              </a:ext>
            </a:extLst>
          </p:cNvPr>
          <p:cNvSpPr txBox="1"/>
          <p:nvPr/>
        </p:nvSpPr>
        <p:spPr>
          <a:xfrm>
            <a:off x="1689265" y="3505591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Parents p = </a:t>
            </a:r>
            <a:r>
              <a:rPr lang="en-US" altLang="ko-Kore-KR" sz="2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Child();</a:t>
            </a: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02EC3C78-E3B3-56D5-555E-0E770A7B185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837678" y="2402952"/>
            <a:ext cx="1098000" cy="1189334"/>
          </a:xfrm>
          <a:prstGeom prst="bentConnector4">
            <a:avLst>
              <a:gd name="adj1" fmla="val -20820"/>
              <a:gd name="adj2" fmla="val 6358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C0217A1-195A-DD88-9144-BE193B1AB545}"/>
              </a:ext>
            </a:extLst>
          </p:cNvPr>
          <p:cNvCxnSpPr>
            <a:cxnSpLocks/>
          </p:cNvCxnSpPr>
          <p:nvPr/>
        </p:nvCxnSpPr>
        <p:spPr>
          <a:xfrm rot="5400000">
            <a:off x="3595618" y="2774436"/>
            <a:ext cx="1145985" cy="4030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617048B-051A-A5EB-36AB-1E3D912E2E72}"/>
              </a:ext>
            </a:extLst>
          </p:cNvPr>
          <p:cNvSpPr/>
          <p:nvPr/>
        </p:nvSpPr>
        <p:spPr>
          <a:xfrm>
            <a:off x="1597231" y="3505590"/>
            <a:ext cx="1478478" cy="5320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5B29-0C1D-67F0-6D20-48D5D9E4A005}"/>
              </a:ext>
            </a:extLst>
          </p:cNvPr>
          <p:cNvSpPr/>
          <p:nvPr/>
        </p:nvSpPr>
        <p:spPr>
          <a:xfrm>
            <a:off x="3237511" y="3505590"/>
            <a:ext cx="1787237" cy="532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31352-DB13-E1CA-70FA-4D68EB8C0BC8}"/>
              </a:ext>
            </a:extLst>
          </p:cNvPr>
          <p:cNvSpPr txBox="1"/>
          <p:nvPr/>
        </p:nvSpPr>
        <p:spPr>
          <a:xfrm>
            <a:off x="1690241" y="437176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Parents p = </a:t>
            </a:r>
            <a:r>
              <a:rPr lang="en-US" altLang="ko-Kore-KR" sz="2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sz="24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Parnets</a:t>
            </a:r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880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C13988-EC57-7BC3-9830-EE9F8E176F96}"/>
              </a:ext>
            </a:extLst>
          </p:cNvPr>
          <p:cNvSpPr/>
          <p:nvPr/>
        </p:nvSpPr>
        <p:spPr>
          <a:xfrm>
            <a:off x="7612083" y="1335974"/>
            <a:ext cx="2766951" cy="39722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371AF-CCEA-FEDE-B020-75936BC84353}"/>
              </a:ext>
            </a:extLst>
          </p:cNvPr>
          <p:cNvSpPr/>
          <p:nvPr/>
        </p:nvSpPr>
        <p:spPr>
          <a:xfrm>
            <a:off x="7947560" y="3102563"/>
            <a:ext cx="1864427" cy="20921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BF379-1F8A-FBB0-3E73-D05486DB31CC}"/>
              </a:ext>
            </a:extLst>
          </p:cNvPr>
          <p:cNvSpPr txBox="1"/>
          <p:nvPr/>
        </p:nvSpPr>
        <p:spPr>
          <a:xfrm>
            <a:off x="7471559" y="11803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</a:t>
            </a:r>
            <a:r>
              <a:rPr lang="ko-KR" alt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가 만든 인스턴스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754D4-808A-3A1E-09C4-5636F3D28E4A}"/>
              </a:ext>
            </a:extLst>
          </p:cNvPr>
          <p:cNvSpPr txBox="1"/>
          <p:nvPr/>
        </p:nvSpPr>
        <p:spPr>
          <a:xfrm>
            <a:off x="5830784" y="284204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로 인해 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super()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을 통해</a:t>
            </a:r>
            <a:endParaRPr lang="en-US" altLang="ko-KR" dirty="0">
              <a:solidFill>
                <a:srgbClr val="BCBEC4"/>
              </a:solidFill>
              <a:highlight>
                <a:srgbClr val="1E1F22"/>
              </a:highlight>
            </a:endParaRPr>
          </a:p>
          <a:p>
            <a:pPr algn="ctr"/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호출한 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Parents()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생성자가 만든 인스턴스</a:t>
            </a:r>
            <a:endParaRPr lang="en-US" altLang="ko-KR" dirty="0">
              <a:solidFill>
                <a:srgbClr val="BCBEC4"/>
              </a:solidFill>
              <a:highlight>
                <a:srgbClr val="1E1F22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A0BD-A50F-BAF5-96BF-A7D9116835E6}"/>
              </a:ext>
            </a:extLst>
          </p:cNvPr>
          <p:cNvSpPr txBox="1"/>
          <p:nvPr/>
        </p:nvSpPr>
        <p:spPr>
          <a:xfrm>
            <a:off x="7713024" y="1804189"/>
            <a:ext cx="21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Both()</a:t>
            </a:r>
          </a:p>
          <a:p>
            <a:r>
              <a:rPr lang="en-US" altLang="ko-Kore-KR" dirty="0" err="1"/>
              <a:t>onlyChild</a:t>
            </a:r>
            <a:r>
              <a:rPr lang="en-US" altLang="ko-Kore-KR" dirty="0"/>
              <a:t>()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D4370-855E-F3BE-E399-C35C6D734CEA}"/>
              </a:ext>
            </a:extLst>
          </p:cNvPr>
          <p:cNvSpPr txBox="1"/>
          <p:nvPr/>
        </p:nvSpPr>
        <p:spPr>
          <a:xfrm>
            <a:off x="8003968" y="3642885"/>
            <a:ext cx="21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Both()</a:t>
            </a:r>
          </a:p>
          <a:p>
            <a:r>
              <a:rPr lang="en-US" altLang="ko-Kore-KR" dirty="0" err="1"/>
              <a:t>onlyParents</a:t>
            </a:r>
            <a:r>
              <a:rPr lang="en-US" altLang="ko-Kore-KR" dirty="0"/>
              <a:t>()</a:t>
            </a:r>
            <a:endParaRPr kumimoji="1" lang="en-US" altLang="ko-Kore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AF364-DB08-2494-254B-2A4B9C787D33}"/>
              </a:ext>
            </a:extLst>
          </p:cNvPr>
          <p:cNvSpPr txBox="1"/>
          <p:nvPr/>
        </p:nvSpPr>
        <p:spPr>
          <a:xfrm>
            <a:off x="1435927" y="2429837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Parents p = </a:t>
            </a:r>
            <a:r>
              <a:rPr lang="en-US" altLang="ko-Kore-KR" sz="2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Child();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350690-17FA-29D2-7140-E9A0A82406CF}"/>
              </a:ext>
            </a:extLst>
          </p:cNvPr>
          <p:cNvSpPr/>
          <p:nvPr/>
        </p:nvSpPr>
        <p:spPr>
          <a:xfrm>
            <a:off x="1385948" y="2394660"/>
            <a:ext cx="1478478" cy="5320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668448-8A4B-36AA-37C9-C78BE605B4F2}"/>
              </a:ext>
            </a:extLst>
          </p:cNvPr>
          <p:cNvSpPr/>
          <p:nvPr/>
        </p:nvSpPr>
        <p:spPr>
          <a:xfrm>
            <a:off x="3026228" y="2394660"/>
            <a:ext cx="1787237" cy="532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2D08D-BF78-B8D7-46EA-118B90BA6F2D}"/>
              </a:ext>
            </a:extLst>
          </p:cNvPr>
          <p:cNvSpPr txBox="1"/>
          <p:nvPr/>
        </p:nvSpPr>
        <p:spPr>
          <a:xfrm>
            <a:off x="414648" y="1713260"/>
            <a:ext cx="651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B0F0"/>
                </a:solidFill>
                <a:effectLst/>
                <a:highlight>
                  <a:srgbClr val="121212"/>
                </a:highlight>
                <a:latin typeface="-apple-system"/>
              </a:rPr>
              <a:t>선언한 클래스형이 </a:t>
            </a:r>
            <a:r>
              <a:rPr lang="ko-KR" altLang="en-US" b="0" i="0" u="none" strike="noStrike" dirty="0">
                <a:solidFill>
                  <a:srgbClr val="ECECEC"/>
                </a:solidFill>
                <a:effectLst/>
                <a:highlight>
                  <a:srgbClr val="121212"/>
                </a:highlight>
                <a:latin typeface="-apple-system"/>
              </a:rPr>
              <a:t>아닌 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highlight>
                  <a:srgbClr val="121212"/>
                </a:highlight>
                <a:latin typeface="-apple-system"/>
              </a:rPr>
              <a:t>생성된 인스턴스</a:t>
            </a:r>
            <a:r>
              <a:rPr lang="ko-KR" altLang="en-US" b="0" i="0" u="none" strike="noStrike" dirty="0">
                <a:solidFill>
                  <a:schemeClr val="bg1"/>
                </a:solidFill>
                <a:effectLst/>
                <a:highlight>
                  <a:srgbClr val="121212"/>
                </a:highlight>
                <a:latin typeface="-apple-system"/>
              </a:rPr>
              <a:t>의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highlight>
                  <a:srgbClr val="121212"/>
                </a:highlight>
                <a:latin typeface="-apple-system"/>
              </a:rPr>
              <a:t> </a:t>
            </a:r>
            <a:r>
              <a:rPr lang="ko-KR" altLang="en-US" b="0" i="0" u="none" strike="noStrike" dirty="0">
                <a:solidFill>
                  <a:schemeClr val="bg1"/>
                </a:solidFill>
                <a:effectLst/>
                <a:highlight>
                  <a:srgbClr val="121212"/>
                </a:highlight>
                <a:latin typeface="-apple-system"/>
              </a:rPr>
              <a:t>메서드를 호출</a:t>
            </a:r>
            <a:endParaRPr lang="en-US" altLang="ko-KR" b="0" i="0" u="none" strike="noStrike" dirty="0">
              <a:solidFill>
                <a:srgbClr val="ECECEC"/>
              </a:solidFill>
              <a:effectLst/>
              <a:highlight>
                <a:srgbClr val="121212"/>
              </a:highlight>
              <a:latin typeface="-apple-system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02D9F6-5C69-91AA-3FC5-7A9525F03A2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813465" y="2021305"/>
            <a:ext cx="2798618" cy="63936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F44CAB-54A0-6314-D53F-DD7C95589C3E}"/>
              </a:ext>
            </a:extLst>
          </p:cNvPr>
          <p:cNvSpPr txBox="1"/>
          <p:nvPr/>
        </p:nvSpPr>
        <p:spPr>
          <a:xfrm>
            <a:off x="484910" y="1253242"/>
            <a:ext cx="6786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u="none" strike="noStrike" dirty="0" err="1">
                <a:effectLst/>
                <a:latin typeface="-apple-system"/>
              </a:rPr>
              <a:t>가상메서드란</a:t>
            </a:r>
            <a:r>
              <a:rPr lang="en-US" altLang="ko-KR" b="1" i="0" u="none" strike="noStrike" dirty="0">
                <a:effectLst/>
                <a:latin typeface="-apple-system"/>
              </a:rPr>
              <a:t>?</a:t>
            </a:r>
            <a:endParaRPr lang="ko-KR" altLang="en-US" b="1" i="0" u="none" strike="noStrike" dirty="0"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6EE79A-C0A5-588E-DEFA-15A35337B0D3}"/>
              </a:ext>
            </a:extLst>
          </p:cNvPr>
          <p:cNvSpPr txBox="1"/>
          <p:nvPr/>
        </p:nvSpPr>
        <p:spPr>
          <a:xfrm>
            <a:off x="1040916" y="3642885"/>
            <a:ext cx="567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선언한 클래스형이 </a:t>
            </a:r>
            <a:r>
              <a:rPr kumimoji="1" lang="en-US" altLang="ko-KR" b="1" dirty="0"/>
              <a:t>Parents</a:t>
            </a:r>
            <a:r>
              <a:rPr kumimoji="1" lang="ko-KR" altLang="en-US" b="1" dirty="0"/>
              <a:t>이지만</a:t>
            </a:r>
            <a:endParaRPr kumimoji="1" lang="en-US" altLang="ko-Kore-KR" b="1" dirty="0"/>
          </a:p>
          <a:p>
            <a:r>
              <a:rPr kumimoji="1" lang="en-US" altLang="ko-Kore-KR" b="1" dirty="0"/>
              <a:t>Child()</a:t>
            </a:r>
            <a:r>
              <a:rPr kumimoji="1" lang="ko-KR" altLang="en-US" b="1" dirty="0"/>
              <a:t>가 생성한 인스턴스의 메소드를 호출하게 된다</a:t>
            </a:r>
            <a:r>
              <a:rPr kumimoji="1" lang="en-US" altLang="ko-KR" dirty="0"/>
              <a:t>.</a:t>
            </a:r>
          </a:p>
          <a:p>
            <a:r>
              <a:rPr lang="en-US" altLang="ko-Kore-KR" dirty="0">
                <a:solidFill>
                  <a:srgbClr val="BCBEC4"/>
                </a:solidFill>
                <a:highlight>
                  <a:srgbClr val="1E1F22"/>
                </a:highlight>
              </a:rPr>
              <a:t>Parents p = </a:t>
            </a:r>
            <a:r>
              <a:rPr lang="en-US" altLang="ko-Kore-KR" dirty="0">
                <a:solidFill>
                  <a:srgbClr val="CF8E6D"/>
                </a:solidFill>
                <a:highlight>
                  <a:srgbClr val="1E1F22"/>
                </a:highlight>
              </a:rPr>
              <a:t>new </a:t>
            </a:r>
            <a:r>
              <a:rPr lang="en-US" altLang="ko-Kore-KR" dirty="0">
                <a:solidFill>
                  <a:srgbClr val="BCBEC4"/>
                </a:solidFill>
                <a:highlight>
                  <a:srgbClr val="1E1F22"/>
                </a:highlight>
              </a:rPr>
              <a:t>Child();</a:t>
            </a:r>
          </a:p>
          <a:p>
            <a:r>
              <a:rPr lang="en-US" altLang="ko-Kore-KR" dirty="0" err="1">
                <a:solidFill>
                  <a:srgbClr val="BCBEC4"/>
                </a:solidFill>
                <a:highlight>
                  <a:srgbClr val="1E1F22"/>
                </a:highlight>
              </a:rPr>
              <a:t>p.Both</a:t>
            </a:r>
            <a:r>
              <a:rPr lang="en-US" altLang="ko-Kore-KR" dirty="0">
                <a:solidFill>
                  <a:srgbClr val="BCBEC4"/>
                </a:solidFill>
                <a:highlight>
                  <a:srgbClr val="1E1F22"/>
                </a:highlight>
              </a:rPr>
              <a:t>() </a:t>
            </a:r>
            <a:r>
              <a:rPr lang="ko-Kore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은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 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“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자식입니다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”</a:t>
            </a:r>
            <a:r>
              <a:rPr lang="ko-KR" altLang="en-US" dirty="0" err="1">
                <a:solidFill>
                  <a:srgbClr val="BCBEC4"/>
                </a:solidFill>
                <a:highlight>
                  <a:srgbClr val="1E1F22"/>
                </a:highlight>
              </a:rPr>
              <a:t>를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 출력합니다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.</a:t>
            </a:r>
            <a:endParaRPr lang="en-US" altLang="ko-Kore-KR" dirty="0">
              <a:solidFill>
                <a:srgbClr val="BCBEC4"/>
              </a:solidFill>
              <a:highlight>
                <a:srgbClr val="1E1F22"/>
              </a:highlight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419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6E579D-3B2E-81FC-1691-99264F27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75334"/>
              </p:ext>
            </p:extLst>
          </p:nvPr>
        </p:nvGraphicFramePr>
        <p:xfrm>
          <a:off x="2111661" y="1487063"/>
          <a:ext cx="1789216" cy="11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2133020825"/>
                    </a:ext>
                  </a:extLst>
                </a:gridCol>
              </a:tblGrid>
              <a:tr h="367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메서드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6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재정의됨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0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BD446-D6F6-5B22-7990-26CCE576F0C8}"/>
              </a:ext>
            </a:extLst>
          </p:cNvPr>
          <p:cNvSpPr txBox="1"/>
          <p:nvPr/>
        </p:nvSpPr>
        <p:spPr>
          <a:xfrm>
            <a:off x="1136894" y="1118785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부모클래스의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FEBACDB-38FB-CDEC-E7BF-A6D72583FD92}"/>
              </a:ext>
            </a:extLst>
          </p:cNvPr>
          <p:cNvSpPr/>
          <p:nvPr/>
        </p:nvSpPr>
        <p:spPr>
          <a:xfrm>
            <a:off x="7759788" y="1735541"/>
            <a:ext cx="2226624" cy="86628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자식클래스</a:t>
            </a:r>
            <a:endParaRPr kumimoji="1" lang="en-US" altLang="ko-Kore-KR" dirty="0"/>
          </a:p>
          <a:p>
            <a:pPr algn="ctr"/>
            <a:r>
              <a:rPr lang="en-US" altLang="ko-Kore-KR" dirty="0"/>
              <a:t>Both()</a:t>
            </a:r>
            <a:endParaRPr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B1B1D1-2751-27C7-267C-9680381ABEA9}"/>
              </a:ext>
            </a:extLst>
          </p:cNvPr>
          <p:cNvCxnSpPr>
            <a:cxnSpLocks/>
          </p:cNvCxnSpPr>
          <p:nvPr/>
        </p:nvCxnSpPr>
        <p:spPr>
          <a:xfrm flipV="1">
            <a:off x="4426405" y="1233081"/>
            <a:ext cx="3123411" cy="73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46242A-DCE9-8C58-0BB6-EBEB038D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5473"/>
              </p:ext>
            </p:extLst>
          </p:nvPr>
        </p:nvGraphicFramePr>
        <p:xfrm>
          <a:off x="2112663" y="4678614"/>
          <a:ext cx="1789216" cy="11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2133020825"/>
                    </a:ext>
                  </a:extLst>
                </a:gridCol>
              </a:tblGrid>
              <a:tr h="367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메서드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Both()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6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Both()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재정의됨</a:t>
                      </a:r>
                      <a:r>
                        <a:rPr lang="en-US" altLang="ko-KR" dirty="0"/>
                        <a:t>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49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1EDAC2-AA4E-86B8-BACF-F1BB46C0682E}"/>
              </a:ext>
            </a:extLst>
          </p:cNvPr>
          <p:cNvSpPr txBox="1"/>
          <p:nvPr/>
        </p:nvSpPr>
        <p:spPr>
          <a:xfrm>
            <a:off x="1136894" y="4301368"/>
            <a:ext cx="35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부모클래스의</a:t>
            </a:r>
            <a:r>
              <a:rPr kumimoji="1" lang="ko-KR" altLang="en-US" dirty="0"/>
              <a:t> 가상 메서드 테이블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3940FAB-C4CC-F62F-0CC1-D669EA38B865}"/>
              </a:ext>
            </a:extLst>
          </p:cNvPr>
          <p:cNvSpPr/>
          <p:nvPr/>
        </p:nvSpPr>
        <p:spPr>
          <a:xfrm>
            <a:off x="7760790" y="5354469"/>
            <a:ext cx="2226624" cy="86628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자식클래스</a:t>
            </a:r>
            <a:endParaRPr kumimoji="1" lang="en-US" altLang="ko-Kore-KR" dirty="0"/>
          </a:p>
          <a:p>
            <a:pPr algn="ctr"/>
            <a:r>
              <a:rPr lang="en-US" altLang="ko-Kore-KR" dirty="0"/>
              <a:t>Both()</a:t>
            </a:r>
            <a:endParaRPr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43F6A1-1607-07FF-90E1-DBE923210EB8}"/>
              </a:ext>
            </a:extLst>
          </p:cNvPr>
          <p:cNvCxnSpPr>
            <a:cxnSpLocks/>
          </p:cNvCxnSpPr>
          <p:nvPr/>
        </p:nvCxnSpPr>
        <p:spPr>
          <a:xfrm flipV="1">
            <a:off x="4113584" y="4867323"/>
            <a:ext cx="3491376" cy="294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3D7C59-9152-D983-4AD5-7D0539E6378D}"/>
              </a:ext>
            </a:extLst>
          </p:cNvPr>
          <p:cNvSpPr txBox="1"/>
          <p:nvPr/>
        </p:nvSpPr>
        <p:spPr>
          <a:xfrm>
            <a:off x="2868027" y="296449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2400" dirty="0"/>
              <a:t>묵시적형변환되지</a:t>
            </a:r>
            <a:r>
              <a:rPr kumimoji="1" lang="ko-KR" altLang="en-US" sz="2400" dirty="0"/>
              <a:t> 않은 </a:t>
            </a:r>
            <a:r>
              <a:rPr kumimoji="1" lang="ko-KR" altLang="en-US" sz="2400" dirty="0" err="1"/>
              <a:t>오버라이딩</a:t>
            </a:r>
            <a:endParaRPr kumimoji="1"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C11C0-FEEB-0344-2D1B-47F43A4A6AD9}"/>
              </a:ext>
            </a:extLst>
          </p:cNvPr>
          <p:cNvSpPr txBox="1"/>
          <p:nvPr/>
        </p:nvSpPr>
        <p:spPr>
          <a:xfrm>
            <a:off x="3048501" y="3572418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2400" dirty="0"/>
              <a:t>묵시적형변환된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오버라이딩</a:t>
            </a:r>
            <a:endParaRPr kumimoji="1" lang="en-US" altLang="ko-KR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A8368-4001-67FB-5F0B-B97D7D8824C5}"/>
              </a:ext>
            </a:extLst>
          </p:cNvPr>
          <p:cNvCxnSpPr>
            <a:cxnSpLocks/>
          </p:cNvCxnSpPr>
          <p:nvPr/>
        </p:nvCxnSpPr>
        <p:spPr>
          <a:xfrm flipV="1">
            <a:off x="4426405" y="1233081"/>
            <a:ext cx="3123411" cy="1143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E90B33-994F-C639-F796-BDE05DAE8A35}"/>
              </a:ext>
            </a:extLst>
          </p:cNvPr>
          <p:cNvSpPr txBox="1"/>
          <p:nvPr/>
        </p:nvSpPr>
        <p:spPr>
          <a:xfrm>
            <a:off x="3242541" y="2683975"/>
            <a:ext cx="597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err="1"/>
              <a:t>묵시적형변환이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되지않은</a:t>
            </a:r>
            <a:r>
              <a:rPr kumimoji="1" lang="ko-KR" altLang="en-US" sz="1400" dirty="0"/>
              <a:t> 경우에는 메서드가 </a:t>
            </a:r>
            <a:r>
              <a:rPr kumimoji="1" lang="ko-KR" altLang="en-US" sz="1400" dirty="0" err="1"/>
              <a:t>오버라이딩</a:t>
            </a:r>
            <a:r>
              <a:rPr kumimoji="1" lang="ko-KR" altLang="en-US" sz="1400" dirty="0"/>
              <a:t> 유무에 상관없이 본인클래스의 메서드를 호출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795AA69-9AF9-4A00-803D-B2DCDBBDE4A7}"/>
              </a:ext>
            </a:extLst>
          </p:cNvPr>
          <p:cNvSpPr/>
          <p:nvPr/>
        </p:nvSpPr>
        <p:spPr>
          <a:xfrm>
            <a:off x="7759788" y="799937"/>
            <a:ext cx="2226624" cy="866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부모클래스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Both()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A10257C-E26C-424E-8595-E5DC5E3D7166}"/>
              </a:ext>
            </a:extLst>
          </p:cNvPr>
          <p:cNvSpPr/>
          <p:nvPr/>
        </p:nvSpPr>
        <p:spPr>
          <a:xfrm>
            <a:off x="7760790" y="4373660"/>
            <a:ext cx="2226624" cy="866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부모클래스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Both()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D9FFB7-E4F3-DDE0-F12B-A68ACBAE8A66}"/>
              </a:ext>
            </a:extLst>
          </p:cNvPr>
          <p:cNvCxnSpPr>
            <a:cxnSpLocks/>
          </p:cNvCxnSpPr>
          <p:nvPr/>
        </p:nvCxnSpPr>
        <p:spPr>
          <a:xfrm>
            <a:off x="4085646" y="5642779"/>
            <a:ext cx="3591503" cy="260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FAA17B-89A8-DBC8-3508-4C6677A47CDE}"/>
              </a:ext>
            </a:extLst>
          </p:cNvPr>
          <p:cNvSpPr txBox="1"/>
          <p:nvPr/>
        </p:nvSpPr>
        <p:spPr>
          <a:xfrm>
            <a:off x="3006269" y="6220026"/>
            <a:ext cx="6097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 err="1"/>
              <a:t>묵시적형변환</a:t>
            </a:r>
            <a:r>
              <a:rPr kumimoji="1" lang="ko-KR" altLang="en-US" sz="1400" dirty="0"/>
              <a:t> 경우에는 메서드가 </a:t>
            </a:r>
            <a:r>
              <a:rPr kumimoji="1" lang="ko-KR" altLang="en-US" sz="1400" dirty="0" err="1"/>
              <a:t>오버라이딩</a:t>
            </a:r>
            <a:r>
              <a:rPr kumimoji="1" lang="ko-KR" altLang="en-US" sz="1400" dirty="0"/>
              <a:t> 유무에 따라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생성된 인스턴스의 메서드를 호출한다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242A3C-A11C-AAC3-BCB6-93EF566C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2" y="625642"/>
            <a:ext cx="4607960" cy="22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FB51B-BD9C-737D-9EED-DBC7E38A8ABD}"/>
              </a:ext>
            </a:extLst>
          </p:cNvPr>
          <p:cNvSpPr txBox="1"/>
          <p:nvPr/>
        </p:nvSpPr>
        <p:spPr>
          <a:xfrm>
            <a:off x="1052763" y="120316"/>
            <a:ext cx="41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다형성</a:t>
            </a:r>
            <a:r>
              <a:rPr kumimoji="1" lang="ko-KR" altLang="en-US" dirty="0"/>
              <a:t> 예시</a:t>
            </a:r>
            <a:r>
              <a:rPr kumimoji="1" lang="en-US" altLang="ko-KR" dirty="0"/>
              <a:t>)</a:t>
            </a:r>
          </a:p>
          <a:p>
            <a:r>
              <a:rPr kumimoji="1" lang="en-US" altLang="ko-Kore-KR" dirty="0"/>
              <a:t>Collection </a:t>
            </a:r>
            <a:r>
              <a:rPr kumimoji="1" lang="ko-Kore-KR" altLang="en-US" dirty="0"/>
              <a:t>인터페이스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A41E62-F266-E8F5-A0C0-F40F05D9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92" y="2838784"/>
            <a:ext cx="6422724" cy="209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5C50AC-BB62-E64E-128F-6DCC75C5A925}"/>
              </a:ext>
            </a:extLst>
          </p:cNvPr>
          <p:cNvSpPr txBox="1"/>
          <p:nvPr/>
        </p:nvSpPr>
        <p:spPr>
          <a:xfrm>
            <a:off x="1179095" y="5257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List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부모클래스이기</a:t>
            </a:r>
            <a:r>
              <a:rPr kumimoji="1" lang="ko-KR" altLang="en-US" dirty="0"/>
              <a:t> 때문에</a:t>
            </a:r>
            <a:endParaRPr kumimoji="1" lang="en-US" altLang="ko-KR" dirty="0"/>
          </a:p>
          <a:p>
            <a:r>
              <a:rPr kumimoji="1" lang="en-US" altLang="ko-KR" dirty="0" err="1"/>
              <a:t>ArrayList</a:t>
            </a:r>
            <a:r>
              <a:rPr kumimoji="1" lang="en-US" altLang="ko-KR" dirty="0"/>
              <a:t>, LinkedList</a:t>
            </a:r>
            <a:r>
              <a:rPr kumimoji="1" lang="ko-KR" altLang="en-US" dirty="0"/>
              <a:t>을 유용하게 </a:t>
            </a:r>
            <a:r>
              <a:rPr kumimoji="1" lang="ko-KR" altLang="en-US" dirty="0" err="1"/>
              <a:t>사용할수있다</a:t>
            </a:r>
            <a:r>
              <a:rPr kumimoji="1" lang="en-US" altLang="ko-KR" dirty="0"/>
              <a:t>.(</a:t>
            </a:r>
            <a:r>
              <a:rPr kumimoji="1" lang="ko-KR" altLang="en-US" dirty="0" err="1"/>
              <a:t>다형성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00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605A43-5E01-532C-7124-E593AB7294DA}"/>
              </a:ext>
            </a:extLst>
          </p:cNvPr>
          <p:cNvSpPr txBox="1"/>
          <p:nvPr/>
        </p:nvSpPr>
        <p:spPr>
          <a:xfrm>
            <a:off x="3048990" y="32443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/>
              <a:t>업캐스팅</a:t>
            </a:r>
            <a:r>
              <a:rPr kumimoji="1" lang="en-US" altLang="ko-KR" sz="1800" dirty="0"/>
              <a:t>(</a:t>
            </a:r>
            <a:r>
              <a:rPr kumimoji="1" lang="ko-KR" altLang="en-US" sz="1800" dirty="0" err="1"/>
              <a:t>묵시적형변환</a:t>
            </a:r>
            <a:r>
              <a:rPr kumimoji="1"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19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B6E49-4BBC-ADB1-37E5-7A432A83EC85}"/>
              </a:ext>
            </a:extLst>
          </p:cNvPr>
          <p:cNvSpPr txBox="1"/>
          <p:nvPr/>
        </p:nvSpPr>
        <p:spPr>
          <a:xfrm>
            <a:off x="940334" y="1187114"/>
            <a:ext cx="9394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정현</a:t>
            </a:r>
            <a:r>
              <a:rPr kumimoji="1" lang="ko-KR" altLang="en-US" dirty="0"/>
              <a:t>씨 </a:t>
            </a:r>
            <a:r>
              <a:rPr kumimoji="1" lang="en-US" altLang="ko-KR" dirty="0" err="1"/>
              <a:t>Qusetion</a:t>
            </a:r>
            <a:endParaRPr kumimoji="1" lang="en-US" altLang="ko-KR" dirty="0"/>
          </a:p>
          <a:p>
            <a:r>
              <a:rPr kumimoji="1" lang="ko-KR" altLang="en-US" dirty="0"/>
              <a:t>부모클래스가 자식클래스 보다 기능이 적은데 업캐스팅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묵시적형변환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하면</a:t>
            </a:r>
            <a:endParaRPr kumimoji="1" lang="en-US" altLang="ko-KR" dirty="0"/>
          </a:p>
          <a:p>
            <a:r>
              <a:rPr kumimoji="1" lang="ko-KR" altLang="en-US" dirty="0"/>
              <a:t>자식클래스의 기능을 사용하지 못하기 </a:t>
            </a:r>
            <a:r>
              <a:rPr kumimoji="1" lang="ko-KR" altLang="en-US" dirty="0" err="1"/>
              <a:t>떄문에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안좋은거아니냐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답변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맞는말</a:t>
            </a:r>
            <a:endParaRPr kumimoji="1" lang="en-US" altLang="ko-KR" dirty="0"/>
          </a:p>
          <a:p>
            <a:r>
              <a:rPr kumimoji="1" lang="ko-KR" altLang="en-US" dirty="0"/>
              <a:t>부모클래스는 자식클래스의 메서드를 </a:t>
            </a:r>
            <a:r>
              <a:rPr kumimoji="1" lang="ko-KR" altLang="en-US" dirty="0" err="1"/>
              <a:t>사용하지못한다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그렇지만 부모클래스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는 인터페이스이기 때문에 </a:t>
            </a:r>
            <a:r>
              <a:rPr kumimoji="1" lang="ko-KR" altLang="en-US" dirty="0" err="1"/>
              <a:t>추상메서드로</a:t>
            </a:r>
            <a:r>
              <a:rPr kumimoji="1" lang="ko-KR" altLang="en-US" dirty="0"/>
              <a:t> 틀을 잡아놓고</a:t>
            </a:r>
            <a:endParaRPr kumimoji="1" lang="en-US" altLang="ko-KR" dirty="0"/>
          </a:p>
          <a:p>
            <a:r>
              <a:rPr kumimoji="1" lang="en-US" altLang="ko-KR" dirty="0" err="1"/>
              <a:t>ArrayList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는 그 </a:t>
            </a:r>
            <a:r>
              <a:rPr kumimoji="1" lang="ko-KR" altLang="en-US" dirty="0" err="1"/>
              <a:t>추상메서드를</a:t>
            </a:r>
            <a:r>
              <a:rPr kumimoji="1" lang="ko-KR" altLang="en-US" dirty="0"/>
              <a:t> 재정의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오버라이딩</a:t>
            </a:r>
            <a:r>
              <a:rPr kumimoji="1" lang="en-US" altLang="ko-KR" dirty="0"/>
              <a:t>)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List</a:t>
            </a:r>
            <a:r>
              <a:rPr kumimoji="1" lang="ko-KR" altLang="en-US" dirty="0"/>
              <a:t>의 메서드를 호출해도 </a:t>
            </a:r>
            <a:r>
              <a:rPr kumimoji="1" lang="ko-KR" altLang="en-US" dirty="0" err="1"/>
              <a:t>가상메서드</a:t>
            </a:r>
            <a:r>
              <a:rPr kumimoji="1" lang="ko-KR" altLang="en-US" dirty="0"/>
              <a:t> 원리로 인해 각각의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, LinkedList</a:t>
            </a:r>
            <a:r>
              <a:rPr kumimoji="1" lang="ko-KR" altLang="en-US" dirty="0"/>
              <a:t>에서 재정의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오버라이딩</a:t>
            </a:r>
            <a:r>
              <a:rPr kumimoji="1" lang="en-US" altLang="ko-KR" dirty="0"/>
              <a:t>)</a:t>
            </a:r>
            <a:r>
              <a:rPr kumimoji="1" lang="ko-KR" altLang="en-US" dirty="0"/>
              <a:t>된 메서드가 호출된다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</a:t>
            </a:r>
            <a:r>
              <a:rPr kumimoji="1" lang="ko-KR" altLang="en-US" dirty="0" err="1"/>
              <a:t>떄문에</a:t>
            </a:r>
            <a:r>
              <a:rPr kumimoji="1" lang="ko-KR" altLang="en-US" dirty="0"/>
              <a:t> 문제되지 않음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8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F1D0B-5D90-2E7D-BD64-3BF84C0B81D0}"/>
              </a:ext>
            </a:extLst>
          </p:cNvPr>
          <p:cNvSpPr txBox="1"/>
          <p:nvPr/>
        </p:nvSpPr>
        <p:spPr>
          <a:xfrm>
            <a:off x="1999013" y="1582340"/>
            <a:ext cx="8193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업캐스팅이란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상위 클래스로 자동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묵시적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형변환</a:t>
            </a:r>
            <a:endParaRPr kumimoji="1" lang="en-US" altLang="ko-KR" dirty="0"/>
          </a:p>
          <a:p>
            <a:pPr algn="l"/>
            <a:endParaRPr lang="en-US" altLang="ko-Kore-KR" b="0" i="0" u="none" strike="noStrike" dirty="0">
              <a:effectLst/>
              <a:latin typeface="-apple-system"/>
            </a:endParaRPr>
          </a:p>
          <a:p>
            <a:pPr algn="l"/>
            <a:r>
              <a:rPr lang="en-US" altLang="ko-Kore-KR" b="0" i="0" u="none" strike="noStrike" dirty="0">
                <a:effectLst/>
                <a:latin typeface="-apple-system"/>
              </a:rPr>
              <a:t>Parent</a:t>
            </a:r>
            <a:r>
              <a:rPr lang="ko-KR" altLang="en-US" b="0" i="0" u="none" strike="noStrike" dirty="0">
                <a:effectLst/>
                <a:latin typeface="-apple-system"/>
              </a:rPr>
              <a:t>와 </a:t>
            </a:r>
            <a:r>
              <a:rPr lang="en-US" altLang="ko-Kore-KR" b="0" i="0" u="none" strike="noStrike" dirty="0">
                <a:effectLst/>
                <a:latin typeface="-apple-system"/>
              </a:rPr>
              <a:t>Child</a:t>
            </a:r>
            <a:r>
              <a:rPr lang="ko-KR" altLang="en-US" b="0" i="0" u="none" strike="noStrike" dirty="0">
                <a:effectLst/>
                <a:latin typeface="-apple-system"/>
              </a:rPr>
              <a:t>의 관계를 생각해보면</a:t>
            </a:r>
            <a:r>
              <a:rPr lang="en-US" altLang="ko-KR" b="0" i="0" u="none" strike="noStrike" dirty="0">
                <a:effectLst/>
                <a:latin typeface="-apple-system"/>
              </a:rPr>
              <a:t>,</a:t>
            </a:r>
          </a:p>
          <a:p>
            <a:pPr algn="l"/>
            <a:r>
              <a:rPr lang="ko-KR" altLang="en-US" b="0" i="0" u="none" strike="noStrike" dirty="0">
                <a:effectLst/>
                <a:latin typeface="-apple-system"/>
              </a:rPr>
              <a:t>개념 면에서 보면 상위 클래스인 </a:t>
            </a:r>
            <a:r>
              <a:rPr lang="en-US" altLang="ko-Kore-KR" b="0" i="0" u="none" strike="noStrike" dirty="0">
                <a:effectLst/>
                <a:latin typeface="-apple-system"/>
              </a:rPr>
              <a:t>Parent</a:t>
            </a:r>
            <a:r>
              <a:rPr lang="ko-KR" altLang="en-US" b="0" i="0" u="none" strike="noStrike" dirty="0">
                <a:effectLst/>
                <a:latin typeface="-apple-system"/>
              </a:rPr>
              <a:t>가 </a:t>
            </a:r>
            <a:r>
              <a:rPr lang="en-US" altLang="ko-Kore-KR" b="0" i="0" u="none" strike="noStrike" dirty="0">
                <a:effectLst/>
                <a:latin typeface="-apple-system"/>
              </a:rPr>
              <a:t>Child</a:t>
            </a:r>
            <a:r>
              <a:rPr lang="ko-KR" altLang="en-US" b="0" i="0" u="none" strike="noStrike" dirty="0">
                <a:effectLst/>
                <a:latin typeface="-apple-system"/>
              </a:rPr>
              <a:t>보다 일반적인 개념</a:t>
            </a:r>
          </a:p>
          <a:p>
            <a:pPr algn="l"/>
            <a:r>
              <a:rPr lang="ko-KR" altLang="en-US" b="0" i="0" u="none" strike="noStrike" dirty="0">
                <a:effectLst/>
                <a:latin typeface="-apple-system"/>
              </a:rPr>
              <a:t>기능 면에서 보면 </a:t>
            </a:r>
            <a:r>
              <a:rPr lang="en-US" altLang="ko-Kore-KR" b="0" i="0" u="none" strike="noStrike" dirty="0">
                <a:effectLst/>
                <a:latin typeface="-apple-system"/>
              </a:rPr>
              <a:t>Child</a:t>
            </a:r>
            <a:r>
              <a:rPr lang="ko-KR" altLang="en-US" b="0" i="0" u="none" strike="noStrike" dirty="0">
                <a:effectLst/>
                <a:latin typeface="-apple-system"/>
              </a:rPr>
              <a:t>가 </a:t>
            </a:r>
            <a:r>
              <a:rPr lang="en-US" altLang="ko-Kore-KR" b="0" i="0" u="none" strike="noStrike" dirty="0">
                <a:effectLst/>
                <a:latin typeface="-apple-system"/>
              </a:rPr>
              <a:t>Parent</a:t>
            </a:r>
            <a:r>
              <a:rPr lang="ko-KR" altLang="en-US" b="0" i="0" u="none" strike="noStrike" dirty="0">
                <a:effectLst/>
                <a:latin typeface="-apple-system"/>
              </a:rPr>
              <a:t>보다 기능 이 더 많습니다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u="none" strike="noStrike" dirty="0">
                <a:effectLst/>
                <a:latin typeface="-apple-system"/>
              </a:rPr>
              <a:t>왜냐하면 상속받은 자식클래스는 부모클래스의 기능을 모두 사용할 수 있고 추가로 많은 기능을 구현하기 때문입니다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</a:p>
          <a:p>
            <a:pPr algn="l"/>
            <a:endParaRPr lang="en-US" altLang="ko-Kore-KR" b="0" i="0" u="none" strike="noStrike" dirty="0">
              <a:effectLst/>
              <a:latin typeface="-apple-system"/>
            </a:endParaRPr>
          </a:p>
          <a:p>
            <a:pPr algn="l"/>
            <a:endParaRPr lang="en-US" altLang="ko-Kore-KR" dirty="0">
              <a:latin typeface="-apple-system"/>
            </a:endParaRPr>
          </a:p>
          <a:p>
            <a:pPr algn="l"/>
            <a:r>
              <a:rPr lang="ko-KR" altLang="en-US" b="0" i="0" u="none" strike="noStrike" dirty="0">
                <a:effectLst/>
                <a:latin typeface="-apple-system"/>
              </a:rPr>
              <a:t>하위클래스 객체 → 상위클래스의 자료형으로 자동 </a:t>
            </a:r>
            <a:r>
              <a:rPr lang="ko-KR" altLang="en-US" b="0" i="0" u="none" strike="noStrike" dirty="0" err="1">
                <a:effectLst/>
                <a:latin typeface="-apple-system"/>
              </a:rPr>
              <a:t>형변환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ko-KR" altLang="en-US" b="0" i="0" u="none" strike="noStrike" dirty="0" err="1">
                <a:effectLst/>
                <a:latin typeface="-apple-system"/>
              </a:rPr>
              <a:t>다형성</a:t>
            </a:r>
            <a:r>
              <a:rPr lang="en-US" altLang="ko-KR" b="0" i="0" u="none" strike="noStrike" dirty="0">
                <a:effectLst/>
                <a:latin typeface="-apple-system"/>
              </a:rPr>
              <a:t>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489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072FC1-4C47-79D4-CF6E-230697B20E68}"/>
              </a:ext>
            </a:extLst>
          </p:cNvPr>
          <p:cNvSpPr txBox="1"/>
          <p:nvPr/>
        </p:nvSpPr>
        <p:spPr>
          <a:xfrm>
            <a:off x="6683828" y="149035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부모클래스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E516E-AF30-C2CD-EFC6-A03B8D81DDE0}"/>
              </a:ext>
            </a:extLst>
          </p:cNvPr>
          <p:cNvSpPr txBox="1"/>
          <p:nvPr/>
        </p:nvSpPr>
        <p:spPr>
          <a:xfrm>
            <a:off x="6683828" y="4333652"/>
            <a:ext cx="361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자식클래스</a:t>
            </a: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B416A4-99E5-148D-1C54-EF217F8B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7" y="559135"/>
            <a:ext cx="5943600" cy="2324100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51708E-A500-76F0-5DC2-A608E7C3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7" y="3364334"/>
            <a:ext cx="5943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29B3A4-356A-08F9-8673-218685F82C33}"/>
              </a:ext>
            </a:extLst>
          </p:cNvPr>
          <p:cNvSpPr txBox="1"/>
          <p:nvPr/>
        </p:nvSpPr>
        <p:spPr>
          <a:xfrm>
            <a:off x="846117" y="2597129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Parents p = </a:t>
            </a:r>
            <a:r>
              <a:rPr lang="en-US" altLang="ko-Kore-KR" sz="32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sz="32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551D51-A8FB-C4FD-0ECE-AA983847CEC3}"/>
              </a:ext>
            </a:extLst>
          </p:cNvPr>
          <p:cNvSpPr/>
          <p:nvPr/>
        </p:nvSpPr>
        <p:spPr>
          <a:xfrm>
            <a:off x="7612083" y="1335974"/>
            <a:ext cx="2766951" cy="39722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AFEB0-5DBD-E6C5-1385-000526367D1E}"/>
              </a:ext>
            </a:extLst>
          </p:cNvPr>
          <p:cNvSpPr/>
          <p:nvPr/>
        </p:nvSpPr>
        <p:spPr>
          <a:xfrm>
            <a:off x="7947560" y="3102563"/>
            <a:ext cx="1864427" cy="20921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6D2C8E-15AC-0A00-3CFA-1944E0261D85}"/>
              </a:ext>
            </a:extLst>
          </p:cNvPr>
          <p:cNvSpPr/>
          <p:nvPr/>
        </p:nvSpPr>
        <p:spPr>
          <a:xfrm>
            <a:off x="2873829" y="2597129"/>
            <a:ext cx="2196935" cy="6620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8B234-B875-2D00-1D98-AAD462CDBDEE}"/>
              </a:ext>
            </a:extLst>
          </p:cNvPr>
          <p:cNvSpPr txBox="1"/>
          <p:nvPr/>
        </p:nvSpPr>
        <p:spPr>
          <a:xfrm>
            <a:off x="1240971" y="3409991"/>
            <a:ext cx="561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New</a:t>
            </a:r>
            <a:r>
              <a:rPr kumimoji="1" lang="ko-KR" altLang="en-US" dirty="0"/>
              <a:t>메서드 와 </a:t>
            </a:r>
            <a:r>
              <a:rPr kumimoji="1" lang="en-US" altLang="ko-KR" dirty="0"/>
              <a:t>Child()</a:t>
            </a:r>
            <a:r>
              <a:rPr kumimoji="1" lang="ko-KR" altLang="en-US" dirty="0"/>
              <a:t>생성자 메서드로 인해</a:t>
            </a:r>
            <a:endParaRPr kumimoji="1" lang="en-US" altLang="ko-KR" dirty="0"/>
          </a:p>
          <a:p>
            <a:r>
              <a:rPr kumimoji="1" lang="en-US" altLang="ko-KR" dirty="0"/>
              <a:t>Child</a:t>
            </a:r>
            <a:r>
              <a:rPr kumimoji="1" lang="ko-KR" altLang="en-US" dirty="0"/>
              <a:t>클래스내부에 변수 및 메서드가 인스턴스화 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Child</a:t>
            </a:r>
            <a:r>
              <a:rPr kumimoji="1" lang="ko-KR" altLang="en-US" dirty="0"/>
              <a:t>클래스는 </a:t>
            </a:r>
            <a:r>
              <a:rPr kumimoji="1" lang="en-US" altLang="ko-KR" dirty="0"/>
              <a:t>Parents</a:t>
            </a:r>
            <a:r>
              <a:rPr kumimoji="1" lang="ko-KR" altLang="en-US" dirty="0"/>
              <a:t>클래스를 상속받았기 때문에 자동으로 컴파일러가 </a:t>
            </a:r>
            <a:r>
              <a:rPr kumimoji="1" lang="en-US" altLang="ko-KR" dirty="0"/>
              <a:t>super()</a:t>
            </a:r>
            <a:r>
              <a:rPr kumimoji="1" lang="ko-KR" altLang="en-US" dirty="0"/>
              <a:t>메서드를 통해 </a:t>
            </a:r>
            <a:r>
              <a:rPr kumimoji="1" lang="en-US" altLang="ko-KR" dirty="0"/>
              <a:t>Parents</a:t>
            </a:r>
            <a:r>
              <a:rPr kumimoji="1" lang="ko-KR" altLang="en-US" dirty="0"/>
              <a:t>클래스가 인스턴스화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반환값은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인스턴스화된</a:t>
            </a:r>
            <a:r>
              <a:rPr kumimoji="1" lang="ko-KR" altLang="en-US" dirty="0"/>
              <a:t> 객체의 </a:t>
            </a:r>
            <a:r>
              <a:rPr kumimoji="1" lang="ko-KR" altLang="en-US" dirty="0" err="1"/>
              <a:t>주소값이</a:t>
            </a:r>
            <a:r>
              <a:rPr kumimoji="1" lang="ko-KR" altLang="en-US" dirty="0"/>
              <a:t> 반환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04BF5-E23E-8C10-2E41-0CE05DB47606}"/>
              </a:ext>
            </a:extLst>
          </p:cNvPr>
          <p:cNvSpPr txBox="1"/>
          <p:nvPr/>
        </p:nvSpPr>
        <p:spPr>
          <a:xfrm>
            <a:off x="7926779" y="1858488"/>
            <a:ext cx="1852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Name_c</a:t>
            </a:r>
            <a:endParaRPr kumimoji="1" lang="en-US" altLang="ko-Kore-KR" dirty="0"/>
          </a:p>
          <a:p>
            <a:r>
              <a:rPr kumimoji="1" lang="en-US" altLang="ko-Kore-KR" dirty="0" err="1"/>
              <a:t>Age_c</a:t>
            </a:r>
            <a:endParaRPr kumimoji="1" lang="en-US" altLang="ko-Kore-KR" dirty="0"/>
          </a:p>
          <a:p>
            <a:r>
              <a:rPr kumimoji="1" lang="en-US" altLang="ko-Kore-KR" dirty="0" err="1"/>
              <a:t>Print_c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Name_p</a:t>
            </a:r>
            <a:endParaRPr kumimoji="1" lang="en-US" altLang="ko-Kore-KR" dirty="0"/>
          </a:p>
          <a:p>
            <a:r>
              <a:rPr kumimoji="1" lang="en-US" altLang="ko-Kore-KR" dirty="0" err="1"/>
              <a:t>Age_p</a:t>
            </a:r>
            <a:endParaRPr kumimoji="1" lang="en-US" altLang="ko-Kore-KR" dirty="0"/>
          </a:p>
          <a:p>
            <a:r>
              <a:rPr kumimoji="1" lang="en-US" altLang="ko-Kore-KR" dirty="0" err="1"/>
              <a:t>Print_p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73FD95-84F9-2F3E-E85E-2257C4FCD6D9}"/>
              </a:ext>
            </a:extLst>
          </p:cNvPr>
          <p:cNvSpPr/>
          <p:nvPr/>
        </p:nvSpPr>
        <p:spPr>
          <a:xfrm>
            <a:off x="644238" y="2597129"/>
            <a:ext cx="2196935" cy="6620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F627F-623E-2FA3-C9B6-C2FB56CD8EE8}"/>
              </a:ext>
            </a:extLst>
          </p:cNvPr>
          <p:cNvSpPr txBox="1"/>
          <p:nvPr/>
        </p:nvSpPr>
        <p:spPr>
          <a:xfrm>
            <a:off x="1053935" y="1168713"/>
            <a:ext cx="454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Parents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자료형인</a:t>
            </a:r>
            <a:r>
              <a:rPr kumimoji="1" lang="ko-KR" altLang="en-US" dirty="0"/>
              <a:t> 참조변수</a:t>
            </a:r>
            <a:r>
              <a:rPr kumimoji="1" lang="en-US" altLang="ko-KR" dirty="0"/>
              <a:t>p</a:t>
            </a:r>
            <a:r>
              <a:rPr kumimoji="1" lang="ko-KR" altLang="en-US" dirty="0"/>
              <a:t>는</a:t>
            </a:r>
            <a:endParaRPr kumimoji="1" lang="en-US" altLang="ko-KR" dirty="0"/>
          </a:p>
          <a:p>
            <a:r>
              <a:rPr kumimoji="1" lang="ko-KR" altLang="en-US" dirty="0"/>
              <a:t>자료형이 </a:t>
            </a:r>
            <a:r>
              <a:rPr kumimoji="1" lang="en-US" altLang="ko-KR" dirty="0"/>
              <a:t>Parents</a:t>
            </a:r>
            <a:r>
              <a:rPr kumimoji="1" lang="ko-KR" altLang="en-US" dirty="0" err="1"/>
              <a:t>이기떄문에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Parents</a:t>
            </a:r>
            <a:r>
              <a:rPr kumimoji="1" lang="ko-KR" altLang="en-US" dirty="0"/>
              <a:t>클래스에 </a:t>
            </a:r>
            <a:r>
              <a:rPr kumimoji="1" lang="ko-KR" altLang="en-US" dirty="0" err="1"/>
              <a:t>정의되어있는</a:t>
            </a:r>
            <a:r>
              <a:rPr kumimoji="1" lang="ko-KR" altLang="en-US" dirty="0"/>
              <a:t> 변수 및 메서드밖에 사용하지 못합니다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897F6-C3A0-2159-6AEB-B2A66A495A4F}"/>
              </a:ext>
            </a:extLst>
          </p:cNvPr>
          <p:cNvSpPr txBox="1"/>
          <p:nvPr/>
        </p:nvSpPr>
        <p:spPr>
          <a:xfrm>
            <a:off x="8089076" y="1105141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 </a:t>
            </a:r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Child()</a:t>
            </a:r>
            <a:endParaRPr lang="ko-Kore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D7647-EB5F-093A-EEC2-346CFD65FE98}"/>
              </a:ext>
            </a:extLst>
          </p:cNvPr>
          <p:cNvSpPr txBox="1"/>
          <p:nvPr/>
        </p:nvSpPr>
        <p:spPr>
          <a:xfrm>
            <a:off x="8167252" y="2914152"/>
            <a:ext cx="7095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Parents p 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81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BDA921-7874-DCD2-2C4A-8C62DA47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990600"/>
            <a:ext cx="6413500" cy="4876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B5DFE2-1394-BEC2-5626-3C5F0CEDE158}"/>
              </a:ext>
            </a:extLst>
          </p:cNvPr>
          <p:cNvSpPr txBox="1"/>
          <p:nvPr/>
        </p:nvSpPr>
        <p:spPr>
          <a:xfrm>
            <a:off x="7465513" y="2705622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부모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0FD5-23FA-FB52-141C-A3412B72E7EA}"/>
              </a:ext>
            </a:extLst>
          </p:cNvPr>
          <p:cNvSpPr txBox="1"/>
          <p:nvPr/>
        </p:nvSpPr>
        <p:spPr>
          <a:xfrm>
            <a:off x="5386192" y="3429000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부모입니다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49D04-3D5B-E419-B88C-04DCAC68E49E}"/>
              </a:ext>
            </a:extLst>
          </p:cNvPr>
          <p:cNvSpPr txBox="1"/>
          <p:nvPr/>
        </p:nvSpPr>
        <p:spPr>
          <a:xfrm>
            <a:off x="7465513" y="3059668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C6FA06F-C86D-C054-B721-ECA101B2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517650"/>
            <a:ext cx="6311900" cy="382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8260D-7E1A-924C-838C-F8E4A99CDC4A}"/>
              </a:ext>
            </a:extLst>
          </p:cNvPr>
          <p:cNvSpPr txBox="1"/>
          <p:nvPr/>
        </p:nvSpPr>
        <p:spPr>
          <a:xfrm>
            <a:off x="7202466" y="3319397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부모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2F1F6-85A9-9305-F6A3-35AF9FAA8A0C}"/>
              </a:ext>
            </a:extLst>
          </p:cNvPr>
          <p:cNvSpPr txBox="1"/>
          <p:nvPr/>
        </p:nvSpPr>
        <p:spPr>
          <a:xfrm>
            <a:off x="7202466" y="3688729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C400F-2B17-ACE9-909D-A1948B243A9B}"/>
              </a:ext>
            </a:extLst>
          </p:cNvPr>
          <p:cNvSpPr txBox="1"/>
          <p:nvPr/>
        </p:nvSpPr>
        <p:spPr>
          <a:xfrm>
            <a:off x="5152982" y="3992857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자식입니다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0CF08-C4EE-D525-282A-6A258563164B}"/>
              </a:ext>
            </a:extLst>
          </p:cNvPr>
          <p:cNvSpPr txBox="1"/>
          <p:nvPr/>
        </p:nvSpPr>
        <p:spPr>
          <a:xfrm>
            <a:off x="2141950" y="963652"/>
            <a:ext cx="85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자식클래스와</a:t>
            </a:r>
            <a:r>
              <a:rPr kumimoji="1" lang="ko-KR" altLang="en-US" dirty="0"/>
              <a:t> 부모클래스의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 모두 동일한 이름으로 </a:t>
            </a:r>
            <a:r>
              <a:rPr kumimoji="1" lang="ko-KR" altLang="en-US" dirty="0" err="1"/>
              <a:t>정의했을경우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7596F-5F7E-5CF3-F4A4-1D61D00D25D2}"/>
              </a:ext>
            </a:extLst>
          </p:cNvPr>
          <p:cNvSpPr txBox="1"/>
          <p:nvPr/>
        </p:nvSpPr>
        <p:spPr>
          <a:xfrm>
            <a:off x="2839232" y="5490476"/>
            <a:ext cx="674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메서드는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오버라이딩에</a:t>
            </a:r>
            <a:r>
              <a:rPr kumimoji="1" lang="ko-KR" altLang="en-US" dirty="0"/>
              <a:t> 의해서 자식클래스에서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오버라이딩된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자식입니다</a:t>
            </a:r>
            <a:r>
              <a:rPr kumimoji="1" lang="en-US" altLang="ko-KR" dirty="0"/>
              <a:t>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출력하는 메서드가 호출됩니다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93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D79FFB-ADDB-011D-5991-429E0C7E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18" y="524963"/>
            <a:ext cx="4795038" cy="290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262757-6274-2807-6593-6F56E7AFEE56}"/>
              </a:ext>
            </a:extLst>
          </p:cNvPr>
          <p:cNvSpPr txBox="1"/>
          <p:nvPr/>
        </p:nvSpPr>
        <p:spPr>
          <a:xfrm>
            <a:off x="950411" y="3684016"/>
            <a:ext cx="106424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u="none" strike="noStrike" dirty="0">
                <a:effectLst/>
                <a:latin typeface="-apple-system"/>
              </a:rPr>
              <a:t>1.</a:t>
            </a:r>
            <a:r>
              <a:rPr lang="ko-KR" altLang="en-US" b="0" i="0" u="none" strike="noStrike" dirty="0">
                <a:effectLst/>
                <a:latin typeface="-apple-system"/>
              </a:rPr>
              <a:t> 업캐스팅에 의해 </a:t>
            </a:r>
            <a:r>
              <a:rPr lang="en-US" altLang="ko-Kore-KR" b="0" i="0" u="none" strike="noStrike" dirty="0">
                <a:effectLst/>
                <a:latin typeface="-apple-system"/>
              </a:rPr>
              <a:t>Child</a:t>
            </a:r>
            <a:r>
              <a:rPr lang="ko-KR" altLang="en-US" b="0" i="0" u="none" strike="noStrike" dirty="0">
                <a:effectLst/>
                <a:latin typeface="-apple-system"/>
              </a:rPr>
              <a:t>이 </a:t>
            </a:r>
            <a:r>
              <a:rPr lang="en-US" altLang="ko-Kore-KR" b="0" i="0" u="none" strike="noStrike" dirty="0" err="1">
                <a:effectLst/>
                <a:latin typeface="-apple-system"/>
              </a:rPr>
              <a:t>Praent</a:t>
            </a:r>
            <a:r>
              <a:rPr lang="en-US" altLang="ko-KR" dirty="0" err="1">
                <a:latin typeface="-apple-system"/>
              </a:rPr>
              <a:t>s</a:t>
            </a:r>
            <a:r>
              <a:rPr lang="ko-KR" altLang="en-US" b="0" i="0" u="none" strike="noStrike" dirty="0">
                <a:effectLst/>
                <a:latin typeface="-apple-system"/>
              </a:rPr>
              <a:t>형으로 변환되었습니다</a:t>
            </a:r>
            <a:r>
              <a:rPr lang="en-US" altLang="ko-KR" b="0" i="0" u="none" strike="noStrike" dirty="0">
                <a:effectLst/>
                <a:latin typeface="-apple-system"/>
              </a:rPr>
              <a:t>. (</a:t>
            </a:r>
            <a:r>
              <a:rPr lang="ko-KR" altLang="en-US" b="0" i="0" u="none" strike="noStrike" dirty="0" err="1">
                <a:effectLst/>
                <a:latin typeface="-apple-system"/>
              </a:rPr>
              <a:t>형변환</a:t>
            </a:r>
            <a:r>
              <a:rPr lang="en-US" altLang="ko-KR" b="0" i="0" u="none" strike="noStrike" dirty="0">
                <a:effectLst/>
                <a:latin typeface="-apple-system"/>
              </a:rPr>
              <a:t>)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-apple-system"/>
            </a:endParaRPr>
          </a:p>
          <a:p>
            <a:pPr algn="l"/>
            <a:r>
              <a:rPr lang="en-US" altLang="ko-KR" b="0" i="0" u="none" strike="noStrike" dirty="0">
                <a:effectLst/>
                <a:latin typeface="-apple-system"/>
              </a:rPr>
              <a:t>2.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r>
              <a:rPr lang="en-US" altLang="ko-KR" b="0" i="0" u="none" strike="noStrike" dirty="0">
                <a:effectLst/>
                <a:latin typeface="-apple-system"/>
              </a:rPr>
              <a:t>print</a:t>
            </a:r>
            <a:r>
              <a:rPr lang="en-US" altLang="ko-Kore-KR" b="0" i="0" u="none" strike="noStrike" dirty="0">
                <a:effectLst/>
                <a:latin typeface="-apple-system"/>
              </a:rPr>
              <a:t>() </a:t>
            </a:r>
            <a:r>
              <a:rPr lang="ko-KR" altLang="en-US" b="0" i="0" u="none" strike="noStrike" dirty="0">
                <a:effectLst/>
                <a:latin typeface="-apple-system"/>
              </a:rPr>
              <a:t>메서드가 호출되었습니다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u="none" strike="noStrike" dirty="0">
              <a:effectLst/>
              <a:latin typeface="-apple-system"/>
            </a:endParaRPr>
          </a:p>
          <a:p>
            <a:pPr algn="l"/>
            <a:r>
              <a:rPr lang="en-US" altLang="ko-Kore-KR" b="0" i="0" u="none" strike="noStrike" dirty="0">
                <a:effectLst/>
                <a:latin typeface="-apple-system"/>
              </a:rPr>
              <a:t>3. print()</a:t>
            </a:r>
            <a:r>
              <a:rPr lang="ko-KR" altLang="en-US" b="0" i="0" u="none" strike="noStrike" dirty="0">
                <a:effectLst/>
                <a:latin typeface="-apple-system"/>
              </a:rPr>
              <a:t>는 하위 클래스에서 재정의된 메서드이며 </a:t>
            </a:r>
            <a:r>
              <a:rPr lang="en-US" altLang="ko-Kore-KR" b="0" i="0" u="none" strike="noStrike" dirty="0">
                <a:effectLst/>
                <a:latin typeface="-apple-system"/>
              </a:rPr>
              <a:t>Child </a:t>
            </a:r>
            <a:r>
              <a:rPr lang="ko-KR" altLang="en-US" b="0" i="0" u="none" strike="noStrike" dirty="0">
                <a:effectLst/>
                <a:latin typeface="-apple-system"/>
              </a:rPr>
              <a:t>클래스와 </a:t>
            </a:r>
            <a:r>
              <a:rPr lang="en-US" altLang="ko-Kore-KR" b="0" i="0" u="none" strike="noStrike" dirty="0">
                <a:effectLst/>
                <a:latin typeface="-apple-system"/>
              </a:rPr>
              <a:t>Parent </a:t>
            </a:r>
            <a:r>
              <a:rPr lang="ko-KR" altLang="en-US" b="0" i="0" u="none" strike="noStrike" dirty="0">
                <a:effectLst/>
                <a:latin typeface="-apple-system"/>
              </a:rPr>
              <a:t>클래스에 모두 존재합니다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u="none" strike="noStrike" dirty="0">
              <a:effectLst/>
              <a:latin typeface="-apple-system"/>
            </a:endParaRPr>
          </a:p>
          <a:p>
            <a:pPr algn="l"/>
            <a:r>
              <a:rPr lang="en-US" altLang="ko-Kore-KR" b="0" i="0" u="none" strike="noStrike" dirty="0">
                <a:effectLst/>
                <a:latin typeface="-apple-system"/>
              </a:rPr>
              <a:t>4. </a:t>
            </a:r>
            <a:r>
              <a:rPr lang="en-US" altLang="ko-Kore-KR" dirty="0">
                <a:latin typeface="-apple-system"/>
              </a:rPr>
              <a:t>Parents</a:t>
            </a:r>
            <a:r>
              <a:rPr lang="ko-KR" altLang="en-US" b="0" i="0" u="none" strike="noStrike" dirty="0">
                <a:effectLst/>
                <a:latin typeface="-apple-system"/>
              </a:rPr>
              <a:t>형으로 선언되었다고 하더라도 </a:t>
            </a:r>
            <a:r>
              <a:rPr lang="en-US" altLang="ko-KR" b="0" i="0" u="none" strike="noStrike" dirty="0">
                <a:effectLst/>
                <a:latin typeface="-apple-system"/>
              </a:rPr>
              <a:t>print</a:t>
            </a:r>
            <a:r>
              <a:rPr lang="en-US" altLang="ko-Kore-KR" b="0" i="0" u="none" strike="noStrike" dirty="0">
                <a:effectLst/>
                <a:latin typeface="-apple-system"/>
              </a:rPr>
              <a:t>()</a:t>
            </a:r>
            <a:r>
              <a:rPr lang="ko-KR" altLang="en-US" b="0" i="0" u="none" strike="noStrike" dirty="0">
                <a:effectLst/>
                <a:latin typeface="-apple-system"/>
              </a:rPr>
              <a:t>은 </a:t>
            </a:r>
            <a:r>
              <a:rPr lang="en-US" altLang="ko-Kore-KR" b="0" i="0" u="none" strike="noStrike" dirty="0">
                <a:effectLst/>
                <a:latin typeface="-apple-system"/>
              </a:rPr>
              <a:t>Child</a:t>
            </a:r>
            <a:r>
              <a:rPr lang="ko-KR" altLang="en-US" b="0" i="0" u="none" strike="noStrike" dirty="0">
                <a:effectLst/>
                <a:latin typeface="-apple-system"/>
              </a:rPr>
              <a:t>에서 재정의된 메서드가 호출됩니다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latin typeface="-apple-system"/>
            </a:endParaRPr>
          </a:p>
          <a:p>
            <a:pPr algn="l"/>
            <a:r>
              <a:rPr lang="en-US" altLang="ko-KR" b="0" i="0" u="none" strike="noStrike" dirty="0">
                <a:effectLst/>
                <a:latin typeface="-apple-system"/>
              </a:rPr>
              <a:t>5. </a:t>
            </a:r>
            <a:r>
              <a:rPr lang="ko-KR" altLang="en-US" b="0" i="0" u="none" strike="noStrike" dirty="0">
                <a:effectLst/>
                <a:latin typeface="-apple-system"/>
              </a:rPr>
              <a:t>재정의된 메서드가 호출되는 이유는 </a:t>
            </a:r>
            <a:r>
              <a:rPr lang="ko-KR" altLang="en-US" b="0" i="0" u="none" strike="noStrike" dirty="0" err="1">
                <a:effectLst/>
                <a:latin typeface="-apple-system"/>
              </a:rPr>
              <a:t>가상메서드</a:t>
            </a:r>
            <a:r>
              <a:rPr lang="ko-KR" altLang="en-US" b="0" i="0" u="none" strike="noStrike" dirty="0">
                <a:effectLst/>
                <a:latin typeface="-apple-system"/>
              </a:rPr>
              <a:t> 때문</a:t>
            </a:r>
            <a:r>
              <a:rPr lang="en-US" altLang="ko-KR" dirty="0">
                <a:latin typeface="-apple-system"/>
              </a:rPr>
              <a:t>!</a:t>
            </a:r>
            <a:endParaRPr lang="en-US" altLang="ko-KR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0220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93BCE-EA45-2141-27FF-FF2597A2E600}"/>
              </a:ext>
            </a:extLst>
          </p:cNvPr>
          <p:cNvSpPr txBox="1"/>
          <p:nvPr/>
        </p:nvSpPr>
        <p:spPr>
          <a:xfrm>
            <a:off x="3141426" y="2828835"/>
            <a:ext cx="590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400" dirty="0"/>
              <a:t>오버라이딩</a:t>
            </a:r>
            <a:endParaRPr kumimoji="1" lang="en-US" altLang="ko-Kore-KR" sz="2400" dirty="0"/>
          </a:p>
          <a:p>
            <a:pPr marL="457200" indent="-457200" algn="ctr">
              <a:buAutoNum type="arabicPeriod"/>
            </a:pPr>
            <a:r>
              <a:rPr kumimoji="1" lang="ko-Kore-KR" altLang="en-US" sz="2400" dirty="0"/>
              <a:t>묵시적형변환되지</a:t>
            </a:r>
            <a:r>
              <a:rPr kumimoji="1" lang="ko-KR" altLang="en-US" sz="2400" dirty="0"/>
              <a:t> 않은 </a:t>
            </a:r>
            <a:r>
              <a:rPr kumimoji="1" lang="ko-KR" altLang="en-US" sz="2400" dirty="0" err="1"/>
              <a:t>오버라이딩</a:t>
            </a:r>
            <a:endParaRPr kumimoji="1" lang="en-US" altLang="ko-KR" sz="2400" dirty="0"/>
          </a:p>
          <a:p>
            <a:pPr marL="457200" indent="-457200" algn="ctr">
              <a:buAutoNum type="arabicPeriod"/>
            </a:pPr>
            <a:r>
              <a:rPr kumimoji="1" lang="ko-KR" altLang="en-US" sz="2400" dirty="0" err="1"/>
              <a:t>묵시적형변환된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오버라이딩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640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721</Words>
  <Application>Microsoft Macintosh PowerPoint</Application>
  <PresentationFormat>와이드스크린</PresentationFormat>
  <Paragraphs>205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김정훈</dc:creator>
  <cp:lastModifiedBy>김정훈</cp:lastModifiedBy>
  <cp:revision>4</cp:revision>
  <dcterms:created xsi:type="dcterms:W3CDTF">2024-05-19T01:10:57Z</dcterms:created>
  <dcterms:modified xsi:type="dcterms:W3CDTF">2024-05-19T06:49:46Z</dcterms:modified>
</cp:coreProperties>
</file>