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9" r:id="rId10"/>
    <p:sldId id="267" r:id="rId11"/>
    <p:sldId id="268" r:id="rId12"/>
    <p:sldId id="270" r:id="rId13"/>
    <p:sldId id="273" r:id="rId14"/>
    <p:sldId id="272" r:id="rId15"/>
    <p:sldId id="274" r:id="rId16"/>
    <p:sldId id="264" r:id="rId17"/>
    <p:sldId id="265" r:id="rId18"/>
    <p:sldId id="266" r:id="rId19"/>
    <p:sldId id="275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/>
    <p:restoredTop sz="94694"/>
  </p:normalViewPr>
  <p:slideViewPr>
    <p:cSldViewPr snapToGrid="0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3832-F4D1-7993-6B4F-CD7EE4B7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96CEE9-ACEB-4B7C-CE46-371D48AB9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D219-197F-9E6D-C81D-BA5B39C3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3978B-1122-F7A2-000E-E0E6466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5825E-3EDC-C87B-D6AF-F68928D3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717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C6A4A-6D7F-947C-F0A5-02896BAB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24315-8BE1-CAE6-833E-E234F82F1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8B551-39CF-AB13-9B86-4338226C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506BE-DE8F-34F7-D7EC-10E4DE89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A8DAE-325F-73D2-ADD6-7621E511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867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81230A-2073-3A9F-3B5E-8B471579B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9C9F7-77D3-4DBA-72EB-A8BE4B653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DE709-C376-1E89-8EE6-8D4E8B6B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5B165-5B08-B53E-B057-62D39C6F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1A426-3F4C-0E41-4C4B-F2C70BE5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488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81253-F85A-3092-3614-273F5082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ACC39-747A-D3E4-778E-F0F4A82B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1D9FF-B99E-F000-560D-8121A291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D0E7E-F254-E22E-09FA-DBEF3F2F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7DEC0-3153-3E75-A0EA-72590EC2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38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BAD4D-AE51-7B77-2D7E-4024C747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C8A38-1FDB-7DD4-B320-EF5C3DFD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7381D-6507-FCF4-CB4B-7EC3E92D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815DC-ED69-14D5-034B-8899CD6F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6D6A5-1828-613E-498C-380C6811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36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7D076-7684-9C37-6C9E-44F71A2A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B37FF-B80D-BC24-CBA8-FB6FE464D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A51453-DE67-684B-CD4F-FFC0D6521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4E30F-1431-3A3C-2B4B-C5F6FA0A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04980-B2DB-A102-B2CA-8BF329C3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9A7A2-4833-F1E6-098C-77E7F2B6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1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5553A-E032-20EC-B7C2-643AF444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C37B4-2EC8-35BF-12DB-ABC300F66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A8EEF-A001-F2B1-49C7-4F3D0BE9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EFF850-1C63-AA72-8D7D-DF87E29C0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559436-B268-4289-BA52-DAAA9FC75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EFBAB9-6EF9-4557-F21B-2B63A5A6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2FF2F2-7EB6-780B-6F45-03C63EE7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7C55F6-4306-D705-6FB5-D15982F4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3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E49DB-FFA8-A938-3845-99A714B8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A04205-2A5A-945B-E291-98AC790A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B36046-5280-C5AD-0D39-2A498B78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228C75-1156-8D6E-A9E0-DD65A04C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40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B168EA-49FD-7EA0-0E6D-07D85185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2C9C0E-75AF-F916-7072-45664B9A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D9866-9B7C-52FE-3599-5803063B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02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55DC1-38AB-0853-B4E1-D2A7B89A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AF003-178C-E66D-33D2-994581B13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9CD55-0AD8-BEF5-76D2-3F02620E6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DB0CB-8B8F-04FC-96AE-E18FE9C0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68D7CC-4879-BCB5-B8C4-82E45AAD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2A214-031D-D666-6057-9065FD4D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470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FEE0-52C1-E012-3424-C6CE14B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1D508-B108-A6D0-22AF-43ED0D60F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163A7-E0F5-3DE9-11BA-34217D7C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B32F5-AABE-096E-E8DB-0396B9A7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2E9CB-5672-04E9-7EFC-CDFF8343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97EE4-BCB2-33FB-0A4F-55C4842B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205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A7AB86-10DC-1948-6128-DD082BD0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8FF66-8235-4F8C-D571-C9AC4B8A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80B10-720F-DA54-0514-AA399E1ED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CAE9A-526B-8B48-BA99-FE477F395C6F}" type="datetimeFigureOut">
              <a:rPr kumimoji="1" lang="ko-Kore-KR" altLang="en-US" smtClean="0"/>
              <a:t>2024. 5. 22.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CC432-0A26-31A7-37B5-036AB813E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1FDA0-6419-C9D5-D3C3-C48E7422C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FFAFE-32EC-DF43-AE8A-1E11BD34BDC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474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xtree.co.kr/p323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F3B81E-6429-3F00-19F7-7016926EC2AE}"/>
              </a:ext>
            </a:extLst>
          </p:cNvPr>
          <p:cNvSpPr txBox="1"/>
          <p:nvPr/>
        </p:nvSpPr>
        <p:spPr>
          <a:xfrm>
            <a:off x="394976" y="1859339"/>
            <a:ext cx="8072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시스템 오류</a:t>
            </a:r>
            <a:r>
              <a:rPr kumimoji="1" lang="en-US" altLang="ko-KR" b="1" dirty="0"/>
              <a:t>(</a:t>
            </a:r>
            <a:r>
              <a:rPr kumimoji="1" lang="en-US" altLang="ko-Kore-KR" b="1" dirty="0"/>
              <a:t>error)</a:t>
            </a:r>
          </a:p>
          <a:p>
            <a:r>
              <a:rPr kumimoji="1" lang="ko-KR" altLang="en-US" dirty="0"/>
              <a:t>자바 가상 </a:t>
            </a:r>
            <a:r>
              <a:rPr kumimoji="1" lang="ko-KR" altLang="en-US" dirty="0" err="1"/>
              <a:t>머신에서</a:t>
            </a:r>
            <a:r>
              <a:rPr kumimoji="1" lang="ko-KR" altLang="en-US" dirty="0"/>
              <a:t> 발생</a:t>
            </a:r>
          </a:p>
          <a:p>
            <a:r>
              <a:rPr kumimoji="1" lang="ko-KR" altLang="en-US" dirty="0"/>
              <a:t>시스템 오류의 예로는 사용 가능한 동적 메모리가 없는 경우나 스택 메모리의 </a:t>
            </a:r>
            <a:r>
              <a:rPr kumimoji="1" lang="ko-KR" altLang="en-US" dirty="0" err="1"/>
              <a:t>오버플로가</a:t>
            </a:r>
            <a:r>
              <a:rPr kumimoji="1" lang="ko-KR" altLang="en-US" dirty="0"/>
              <a:t> 발생한 경우 등이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이러한 시스템 오류는 프로그램에서 제어할 수 없습니다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b="1" dirty="0"/>
              <a:t>예외</a:t>
            </a:r>
            <a:r>
              <a:rPr kumimoji="1" lang="en-US" altLang="ko-KR" b="1" dirty="0"/>
              <a:t>(</a:t>
            </a:r>
            <a:r>
              <a:rPr kumimoji="1" lang="en-US" altLang="ko-Kore-KR" b="1" dirty="0"/>
              <a:t>exception)</a:t>
            </a:r>
          </a:p>
          <a:p>
            <a:r>
              <a:rPr kumimoji="1" lang="ko-KR" altLang="en-US" dirty="0"/>
              <a:t>프로그램에서 제어할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예를 들어 프로그램에서 파일을 읽어 </a:t>
            </a:r>
            <a:r>
              <a:rPr kumimoji="1" lang="ko-KR" altLang="en-US" dirty="0" err="1"/>
              <a:t>사용하려는데</a:t>
            </a:r>
            <a:r>
              <a:rPr kumimoji="1" lang="ko-KR" altLang="en-US" dirty="0"/>
              <a:t> 파일이 없는 경우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네트워크로 데이터를 </a:t>
            </a:r>
            <a:r>
              <a:rPr kumimoji="1" lang="ko-KR" altLang="en-US" dirty="0" err="1"/>
              <a:t>전송하려는데</a:t>
            </a:r>
            <a:r>
              <a:rPr kumimoji="1" lang="ko-KR" altLang="en-US" dirty="0"/>
              <a:t> 연결이 안된 경우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배열 값을 출력하는데 배열 요소가 없는 경우 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725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5ACE596-8872-C524-4F4B-1C58C9C1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65100"/>
            <a:ext cx="7086600" cy="652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78622B-9468-7F42-A8BC-977C3205F951}"/>
              </a:ext>
            </a:extLst>
          </p:cNvPr>
          <p:cNvSpPr txBox="1"/>
          <p:nvPr/>
        </p:nvSpPr>
        <p:spPr>
          <a:xfrm>
            <a:off x="3489434" y="4085924"/>
            <a:ext cx="6863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b="0" i="0" u="none" strike="noStrike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KR"/>
              </a:rPr>
              <a:t>sayNick</a:t>
            </a:r>
            <a:r>
              <a:rPr lang="en-US" altLang="ko-Kore-KR" sz="1400" b="0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sz="1400" b="0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KR"/>
              </a:rPr>
              <a:t>메서드에서 </a:t>
            </a:r>
            <a:r>
              <a:rPr lang="en-US" altLang="ko-Kore-KR" sz="1400" b="0" i="0" u="none" strike="noStrike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KR"/>
              </a:rPr>
              <a:t>FoolException</a:t>
            </a:r>
            <a:r>
              <a:rPr lang="ko-KR" altLang="en-US" sz="1400" b="0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KR"/>
              </a:rPr>
              <a:t>을 발생시키고 예외 처리도 </a:t>
            </a:r>
            <a:r>
              <a:rPr lang="en-US" altLang="ko-Kore-KR" sz="1400" b="0" i="0" u="none" strike="noStrike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KR"/>
              </a:rPr>
              <a:t>sayNick</a:t>
            </a:r>
            <a:r>
              <a:rPr lang="en-US" altLang="ko-Kore-KR" sz="1400" b="0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sz="1400" b="0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KR"/>
              </a:rPr>
              <a:t>메서드에서 했다</a:t>
            </a:r>
            <a:r>
              <a:rPr lang="en-US" altLang="ko-KR" sz="1400" b="0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04C3670-F43C-8E1D-7F9F-1604BE4BDAC0}"/>
              </a:ext>
            </a:extLst>
          </p:cNvPr>
          <p:cNvCxnSpPr/>
          <p:nvPr/>
        </p:nvCxnSpPr>
        <p:spPr>
          <a:xfrm>
            <a:off x="4871405" y="2557083"/>
            <a:ext cx="0" cy="6392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8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2CE452D-CA22-4216-DFA9-32CE617E1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132" y="757785"/>
            <a:ext cx="6825077" cy="5342430"/>
          </a:xfr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80241E-1516-3106-B7FC-E92EC6809DD3}"/>
              </a:ext>
            </a:extLst>
          </p:cNvPr>
          <p:cNvCxnSpPr>
            <a:cxnSpLocks/>
          </p:cNvCxnSpPr>
          <p:nvPr/>
        </p:nvCxnSpPr>
        <p:spPr>
          <a:xfrm flipH="1">
            <a:off x="4717657" y="1408014"/>
            <a:ext cx="2985961" cy="33581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6D3D63-C27C-5B89-C5A7-8AA0DB6EB801}"/>
              </a:ext>
            </a:extLst>
          </p:cNvPr>
          <p:cNvSpPr txBox="1"/>
          <p:nvPr/>
        </p:nvSpPr>
        <p:spPr>
          <a:xfrm>
            <a:off x="5621942" y="4766209"/>
            <a:ext cx="60973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 main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메서드에서 컴파일 오류가 </a:t>
            </a:r>
            <a:r>
              <a:rPr lang="ko-KR" altLang="en-US" dirty="0">
                <a:solidFill>
                  <a:srgbClr val="24292F"/>
                </a:solidFill>
                <a:highlight>
                  <a:srgbClr val="FFFFFF"/>
                </a:highlight>
                <a:latin typeface="Noto Sans KR"/>
              </a:rPr>
              <a:t>발생</a:t>
            </a:r>
            <a:r>
              <a:rPr lang="en-US" altLang="ko-KR" dirty="0">
                <a:solidFill>
                  <a:srgbClr val="24292F"/>
                </a:solidFill>
                <a:highlight>
                  <a:srgbClr val="FFFFFF"/>
                </a:highlight>
                <a:latin typeface="Noto Sans KR"/>
              </a:rPr>
              <a:t>.</a:t>
            </a:r>
          </a:p>
          <a:p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throws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구문 때문에 </a:t>
            </a:r>
            <a:r>
              <a:rPr lang="en-US" altLang="ko-Kore-KR" b="0" i="0" u="none" strike="noStrike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FoolException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의 예외를 처리해야 하는 대상이 </a:t>
            </a:r>
            <a:r>
              <a:rPr lang="en-US" altLang="ko-Kore-KR" b="0" i="0" u="none" strike="noStrike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sayNick</a:t>
            </a:r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메서드에서 </a:t>
            </a:r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main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메서드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(</a:t>
            </a:r>
            <a:r>
              <a:rPr lang="en-US" altLang="ko-Kore-KR" b="0" i="0" u="none" strike="noStrike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sayNick</a:t>
            </a:r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메서드를 호출하는 메서드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)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로 변경되었기 때문이다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따라서 컴파일 오류를 해결하려면 이번에는 다음과 같이 </a:t>
            </a:r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main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메서드를 변경해야 한다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0209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BB8FF5D-3B5B-AED0-DC0C-B9E9FF6B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254000"/>
            <a:ext cx="73279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4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A533F-1E25-1C86-8501-966B017D16B7}"/>
              </a:ext>
            </a:extLst>
          </p:cNvPr>
          <p:cNvSpPr txBox="1"/>
          <p:nvPr/>
        </p:nvSpPr>
        <p:spPr>
          <a:xfrm>
            <a:off x="1866900" y="3105834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예외처리를 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(1)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b="0" i="0" u="none" strike="noStrike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메서드내부에서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하는 것이 좋을까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?</a:t>
            </a:r>
          </a:p>
          <a:p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아니면 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(2)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throws</a:t>
            </a:r>
            <a:r>
              <a:rPr lang="ko-KR" altLang="en-US" b="0" i="0" u="none" strike="noStrike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를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이용하여 예외 처리를 </a:t>
            </a:r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main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메서드에서 하는 것이 좋을까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?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596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60FB521-D24F-FF5C-EEE0-2E75C8EA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6" y="165101"/>
            <a:ext cx="5579796" cy="5139812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1E26311-4A4A-5A13-90B0-288BC79D8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82" y="165101"/>
            <a:ext cx="5842450" cy="5062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93D7DD-561E-2C58-F448-ADEDC4D3D89C}"/>
              </a:ext>
            </a:extLst>
          </p:cNvPr>
          <p:cNvSpPr txBox="1"/>
          <p:nvPr/>
        </p:nvSpPr>
        <p:spPr>
          <a:xfrm>
            <a:off x="230286" y="5020263"/>
            <a:ext cx="5523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메서드에서 예외를 처리하는 경우에는</a:t>
            </a:r>
            <a:endParaRPr lang="en-US" altLang="ko-KR" b="0" i="0" u="none" strike="noStrike" dirty="0">
              <a:solidFill>
                <a:srgbClr val="24292F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다음의 두 문장이 모두 수행된다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</a:p>
          <a:p>
            <a:r>
              <a:rPr lang="en-US" altLang="ko-Kore-KR" b="0" i="0" u="none" strike="noStrike" dirty="0" err="1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sample.sayNick</a:t>
            </a:r>
            <a:r>
              <a:rPr lang="en-US" altLang="ko-Kore-KR" b="0" i="0" u="none" strike="noStrike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(</a:t>
            </a:r>
            <a:r>
              <a:rPr lang="en-US" altLang="ko-Kore-KR" b="0" i="0" u="none" strike="noStrike" dirty="0">
                <a:solidFill>
                  <a:srgbClr val="880000"/>
                </a:solidFill>
                <a:effectLst/>
                <a:highlight>
                  <a:srgbClr val="F3F3F3"/>
                </a:highlight>
                <a:latin typeface="SF Mono"/>
              </a:rPr>
              <a:t>"</a:t>
            </a:r>
            <a:r>
              <a:rPr lang="ko-KR" altLang="en-US" b="0" i="0" u="none" strike="noStrike" dirty="0">
                <a:solidFill>
                  <a:srgbClr val="880000"/>
                </a:solidFill>
                <a:effectLst/>
                <a:highlight>
                  <a:srgbClr val="F3F3F3"/>
                </a:highlight>
                <a:latin typeface="SF Mono"/>
              </a:rPr>
              <a:t>바보</a:t>
            </a:r>
            <a:r>
              <a:rPr lang="en-US" altLang="ko-KR" b="0" i="0" u="none" strike="noStrike" dirty="0">
                <a:solidFill>
                  <a:srgbClr val="880000"/>
                </a:solidFill>
                <a:effectLst/>
                <a:highlight>
                  <a:srgbClr val="F3F3F3"/>
                </a:highlight>
                <a:latin typeface="SF Mono"/>
              </a:rPr>
              <a:t>"</a:t>
            </a:r>
            <a:r>
              <a:rPr lang="en-US" altLang="ko-KR" b="0" i="0" u="none" strike="noStrike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); </a:t>
            </a:r>
            <a:r>
              <a:rPr lang="en-US" altLang="ko-Kore-KR" b="0" i="0" u="none" strike="noStrike" dirty="0" err="1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sample.sayNick</a:t>
            </a:r>
            <a:r>
              <a:rPr lang="en-US" altLang="ko-Kore-KR" b="0" i="0" u="none" strike="noStrike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(</a:t>
            </a:r>
            <a:r>
              <a:rPr lang="en-US" altLang="ko-Kore-KR" b="0" i="0" u="none" strike="noStrike" dirty="0">
                <a:solidFill>
                  <a:srgbClr val="880000"/>
                </a:solidFill>
                <a:effectLst/>
                <a:highlight>
                  <a:srgbClr val="F3F3F3"/>
                </a:highlight>
                <a:latin typeface="SF Mono"/>
              </a:rPr>
              <a:t>"</a:t>
            </a:r>
            <a:r>
              <a:rPr lang="ko-KR" altLang="en-US" b="0" i="0" u="none" strike="noStrike" dirty="0">
                <a:solidFill>
                  <a:srgbClr val="880000"/>
                </a:solidFill>
                <a:effectLst/>
                <a:highlight>
                  <a:srgbClr val="F3F3F3"/>
                </a:highlight>
                <a:latin typeface="SF Mono"/>
              </a:rPr>
              <a:t>야호</a:t>
            </a:r>
            <a:r>
              <a:rPr lang="en-US" altLang="ko-KR" b="0" i="0" u="none" strike="noStrike" dirty="0">
                <a:solidFill>
                  <a:srgbClr val="880000"/>
                </a:solidFill>
                <a:effectLst/>
                <a:highlight>
                  <a:srgbClr val="F3F3F3"/>
                </a:highlight>
                <a:latin typeface="SF Mono"/>
              </a:rPr>
              <a:t>"</a:t>
            </a:r>
            <a:r>
              <a:rPr lang="en-US" altLang="ko-KR" b="0" i="0" u="none" strike="noStrike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);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661BF-D014-E28C-6525-348B4348A8B2}"/>
              </a:ext>
            </a:extLst>
          </p:cNvPr>
          <p:cNvSpPr txBox="1"/>
          <p:nvPr/>
        </p:nvSpPr>
        <p:spPr>
          <a:xfrm>
            <a:off x="5980015" y="5020263"/>
            <a:ext cx="6097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main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메서드에서 예외 처리를 한 경우에는</a:t>
            </a:r>
            <a:endParaRPr lang="en-US" altLang="ko-KR" b="0" i="0" u="none" strike="noStrike" dirty="0">
              <a:solidFill>
                <a:srgbClr val="24292F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r>
              <a:rPr lang="ko-KR" altLang="en-US" b="0" i="0" u="none" strike="noStrike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두번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째 문장인 </a:t>
            </a:r>
            <a:r>
              <a:rPr lang="en-US" altLang="ko-Kore-KR" dirty="0" err="1"/>
              <a:t>sample.sayNick</a:t>
            </a:r>
            <a:r>
              <a:rPr lang="en-US" altLang="ko-Kore-KR" dirty="0"/>
              <a:t>("</a:t>
            </a:r>
            <a:r>
              <a:rPr lang="en-US" altLang="ko-Kore-KR" dirty="0" err="1"/>
              <a:t>genious</a:t>
            </a:r>
            <a:r>
              <a:rPr lang="en-US" altLang="ko-Kore-KR" dirty="0"/>
              <a:t>");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가 수행되지 않는다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왜냐하면 이미 </a:t>
            </a:r>
            <a:r>
              <a:rPr lang="ko-KR" altLang="en-US" b="0" i="0" u="none" strike="noStrike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첫번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째 문장에서 예외가 발생하여 </a:t>
            </a:r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catch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문으로 빠져버리기 때문이다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844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CE45E-B3B4-56E7-4D48-BB2A5C9D0089}"/>
              </a:ext>
            </a:extLst>
          </p:cNvPr>
          <p:cNvSpPr txBox="1"/>
          <p:nvPr/>
        </p:nvSpPr>
        <p:spPr>
          <a:xfrm>
            <a:off x="1747373" y="3059668"/>
            <a:ext cx="8697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그럼 언제</a:t>
            </a:r>
            <a:r>
              <a:rPr lang="ko-KR" altLang="en-US" dirty="0">
                <a:solidFill>
                  <a:srgbClr val="24292F"/>
                </a:solidFill>
                <a:highlight>
                  <a:srgbClr val="FFFFFF"/>
                </a:highlight>
                <a:latin typeface="Noto Sans KR"/>
              </a:rPr>
              <a:t> </a:t>
            </a:r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throws</a:t>
            </a:r>
            <a:r>
              <a:rPr lang="ko-KR" altLang="en-US" b="0" i="0" u="none" strike="noStrike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를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이용하여 예외 처리를 호출한 메서드에서 처리하는 것이 좋을까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?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344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폰트, 도표, 라인이(가) 표시된 사진&#10;&#10;자동 생성된 설명">
            <a:extLst>
              <a:ext uri="{FF2B5EF4-FFF2-40B4-BE49-F238E27FC236}">
                <a16:creationId xmlns:a16="http://schemas.microsoft.com/office/drawing/2014/main" id="{8F7DCC08-C154-6A41-19F5-34B42AAE0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491061"/>
            <a:ext cx="8089900" cy="27559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72B60-1B77-BCC7-F8F0-C74AC52A1B75}"/>
              </a:ext>
            </a:extLst>
          </p:cNvPr>
          <p:cNvSpPr txBox="1"/>
          <p:nvPr/>
        </p:nvSpPr>
        <p:spPr>
          <a:xfrm>
            <a:off x="357352" y="3417754"/>
            <a:ext cx="11908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트랜잭션이란 하나의 작업 단위를 뜻한다.</a:t>
            </a:r>
            <a:endParaRPr lang="en-US" altLang="ko-Kore-KR" dirty="0"/>
          </a:p>
          <a:p>
            <a:endParaRPr lang="en-US" altLang="ko-Kore-KR" dirty="0"/>
          </a:p>
          <a:p>
            <a:pPr algn="l"/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쇼핑몰의 운영자는 이 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3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가지 일 중 하나라도 실패하면 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3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가지 모두 취소하고 ‘상품발송’ 전의 상태로 되돌리고 싶어 한다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dirty="0">
                <a:effectLst/>
              </a:rPr>
              <a:t>모두 취소하지 않으면 데이터 정합성이 크게 흔들리게 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이렇게 모두 취소하는 행위를 </a:t>
            </a:r>
            <a:r>
              <a:rPr lang="ko-KR" altLang="en-US" b="1" dirty="0">
                <a:effectLst/>
              </a:rPr>
              <a:t>롤백</a:t>
            </a:r>
            <a:r>
              <a:rPr lang="en-US" altLang="ko-KR" b="1" dirty="0">
                <a:effectLst/>
              </a:rPr>
              <a:t>(</a:t>
            </a:r>
            <a:r>
              <a:rPr lang="en-US" altLang="ko-Kore-KR" b="1" dirty="0">
                <a:effectLst/>
              </a:rPr>
              <a:t>rollback)</a:t>
            </a:r>
            <a:r>
              <a:rPr lang="ko-KR" altLang="en-US" dirty="0">
                <a:effectLst/>
              </a:rPr>
              <a:t>이라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여기서 데이터 정합성이란 간단히 말해 데이터들의 값이 서로 일관성 있게 일치하는 것을 말한다</a:t>
            </a:r>
            <a:r>
              <a:rPr lang="en-US" altLang="ko-KR" dirty="0">
                <a:effectLst/>
              </a:rPr>
              <a:t>.</a:t>
            </a:r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40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영수증, 대수학이(가) 표시된 사진&#10;&#10;자동 생성된 설명">
            <a:extLst>
              <a:ext uri="{FF2B5EF4-FFF2-40B4-BE49-F238E27FC236}">
                <a16:creationId xmlns:a16="http://schemas.microsoft.com/office/drawing/2014/main" id="{3F426FB5-0E85-6D3E-207C-6C8AEF87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9" y="0"/>
            <a:ext cx="262393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E68517-2F4E-2A9B-41E6-D9BFD5900BB2}"/>
              </a:ext>
            </a:extLst>
          </p:cNvPr>
          <p:cNvSpPr txBox="1"/>
          <p:nvPr/>
        </p:nvSpPr>
        <p:spPr>
          <a:xfrm>
            <a:off x="3184634" y="1337128"/>
            <a:ext cx="78617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이렇게 각각의 메서드에서 예외가 처리된다면 포장 메서드는 실행되었는데 발송 메서드는 실행이 안 되고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포장 메서드는 실행이 안되었는데도 발송 메서드는 실행이 될 수도 있다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</a:p>
          <a:p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잘못된 예외 처리로 이런 뒤죽박죽한 상황이 연출된 것이다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685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F674697-6E2B-91FC-CB82-C81D915E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171450"/>
            <a:ext cx="5194300" cy="651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981F85-B45C-CE3F-C551-309A09B2B9BB}"/>
              </a:ext>
            </a:extLst>
          </p:cNvPr>
          <p:cNvSpPr txBox="1"/>
          <p:nvPr/>
        </p:nvSpPr>
        <p:spPr>
          <a:xfrm>
            <a:off x="5644476" y="2413337"/>
            <a:ext cx="6097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다음과 같이 포장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영수증발행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발송 메서드에서는 각각 예외를 던지고 상품발송 메서드에서 던져진 예외를 처리한 뒤 모두 취소하는 것이 완벽한 트랜잭션 처리 방법이다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71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5E17CF-2E94-3934-BEB2-D891F2B5FF37}"/>
              </a:ext>
            </a:extLst>
          </p:cNvPr>
          <p:cNvSpPr txBox="1"/>
          <p:nvPr/>
        </p:nvSpPr>
        <p:spPr>
          <a:xfrm>
            <a:off x="1566042" y="2101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참고</a:t>
            </a:r>
            <a:endParaRPr lang="en-US" altLang="ko-Kore-KR" dirty="0"/>
          </a:p>
          <a:p>
            <a:r>
              <a:rPr lang="ko-Kore-KR" altLang="en-US" dirty="0">
                <a:hlinkClick r:id="rId2"/>
              </a:rPr>
              <a:t>https://www.nextree.co.kr/p3239/</a:t>
            </a:r>
            <a:endParaRPr lang="en-US" altLang="ko-Kore-KR" dirty="0"/>
          </a:p>
          <a:p>
            <a:r>
              <a:rPr lang="en-US" altLang="ko-Kore-KR" dirty="0"/>
              <a:t>https://</a:t>
            </a:r>
            <a:r>
              <a:rPr lang="en-US" altLang="ko-Kore-KR" dirty="0" err="1"/>
              <a:t>wikidocs.net</a:t>
            </a:r>
            <a:r>
              <a:rPr lang="en-US" altLang="ko-Kore-KR" dirty="0"/>
              <a:t>/229#_3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952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C8A1150-45BF-2286-E6A7-75243C1CF380}"/>
              </a:ext>
            </a:extLst>
          </p:cNvPr>
          <p:cNvSpPr/>
          <p:nvPr/>
        </p:nvSpPr>
        <p:spPr>
          <a:xfrm>
            <a:off x="5302328" y="1255817"/>
            <a:ext cx="1312224" cy="89658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3989606-FBC1-9F4E-200C-292E10D5BFD8}"/>
              </a:ext>
            </a:extLst>
          </p:cNvPr>
          <p:cNvSpPr/>
          <p:nvPr/>
        </p:nvSpPr>
        <p:spPr>
          <a:xfrm>
            <a:off x="4289958" y="2588823"/>
            <a:ext cx="1312224" cy="89658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E84DC3A-8D98-528A-017E-7D1493B5A46F}"/>
              </a:ext>
            </a:extLst>
          </p:cNvPr>
          <p:cNvSpPr/>
          <p:nvPr/>
        </p:nvSpPr>
        <p:spPr>
          <a:xfrm>
            <a:off x="6341420" y="2588822"/>
            <a:ext cx="1312224" cy="89658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1D026-35E8-3C41-138F-2C534F99FC7E}"/>
              </a:ext>
            </a:extLst>
          </p:cNvPr>
          <p:cNvSpPr txBox="1"/>
          <p:nvPr/>
        </p:nvSpPr>
        <p:spPr>
          <a:xfrm>
            <a:off x="5364403" y="1519445"/>
            <a:ext cx="12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Throwable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D496C-2B3B-87F7-4B79-32AD04E98B99}"/>
              </a:ext>
            </a:extLst>
          </p:cNvPr>
          <p:cNvSpPr txBox="1"/>
          <p:nvPr/>
        </p:nvSpPr>
        <p:spPr>
          <a:xfrm>
            <a:off x="1157842" y="4096985"/>
            <a:ext cx="1011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오류 클래스는 모두 </a:t>
            </a:r>
            <a:r>
              <a:rPr kumimoji="1" lang="en-US" altLang="ko-Kore-KR" dirty="0"/>
              <a:t>Throwable </a:t>
            </a:r>
            <a:r>
              <a:rPr kumimoji="1" lang="ko-KR" altLang="en-US" dirty="0"/>
              <a:t>클래스에서 상속받습니다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ore-KR" dirty="0"/>
              <a:t>Error </a:t>
            </a:r>
            <a:r>
              <a:rPr kumimoji="1" lang="ko-KR" altLang="en-US" dirty="0"/>
              <a:t>클래스의 하위 클래스는 시스템에서 발생하는 오류를 다루며 프로그램에서 제어하지 않습니다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프로그램에서 제어하는 부분은 </a:t>
            </a:r>
            <a:r>
              <a:rPr kumimoji="1" lang="en-US" altLang="ko-Kore-KR" dirty="0"/>
              <a:t>Exception </a:t>
            </a:r>
            <a:r>
              <a:rPr kumimoji="1" lang="ko-KR" altLang="en-US" dirty="0"/>
              <a:t>클래스와 그 하위에 있는 예외 클래스 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3392BE-D78D-422C-F6DA-9EDB10C7C069}"/>
              </a:ext>
            </a:extLst>
          </p:cNvPr>
          <p:cNvSpPr txBox="1"/>
          <p:nvPr/>
        </p:nvSpPr>
        <p:spPr>
          <a:xfrm>
            <a:off x="4612453" y="2852449"/>
            <a:ext cx="6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Error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DAE52-429B-C84B-6767-FEE9D45FC095}"/>
              </a:ext>
            </a:extLst>
          </p:cNvPr>
          <p:cNvSpPr txBox="1"/>
          <p:nvPr/>
        </p:nvSpPr>
        <p:spPr>
          <a:xfrm>
            <a:off x="6413333" y="2847110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Exception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66AFE1F-2A44-22B3-8E81-582ED104E98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946070" y="2152404"/>
            <a:ext cx="1012370" cy="436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953B854B-CEEF-1C5B-8E4F-2997A6CFCE3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58440" y="2152404"/>
            <a:ext cx="1039092" cy="436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6BBD94-4DE9-96BD-1096-EF6F7497897D}"/>
              </a:ext>
            </a:extLst>
          </p:cNvPr>
          <p:cNvSpPr txBox="1"/>
          <p:nvPr/>
        </p:nvSpPr>
        <p:spPr>
          <a:xfrm>
            <a:off x="3550720" y="2264908"/>
            <a:ext cx="11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제어</a:t>
            </a:r>
            <a:r>
              <a:rPr kumimoji="1" lang="ko-KR" altLang="en-US" dirty="0">
                <a:solidFill>
                  <a:srgbClr val="FF0000"/>
                </a:solidFill>
              </a:rPr>
              <a:t> 불가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6A922-4105-4E0C-1A81-748E69241A3D}"/>
              </a:ext>
            </a:extLst>
          </p:cNvPr>
          <p:cNvSpPr txBox="1"/>
          <p:nvPr/>
        </p:nvSpPr>
        <p:spPr>
          <a:xfrm>
            <a:off x="7073238" y="2196627"/>
            <a:ext cx="11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00B0F0"/>
                </a:solidFill>
              </a:rPr>
              <a:t>제어</a:t>
            </a:r>
            <a:r>
              <a:rPr kumimoji="1" lang="ko-KR" altLang="en-US" dirty="0">
                <a:solidFill>
                  <a:srgbClr val="00B0F0"/>
                </a:solidFill>
              </a:rPr>
              <a:t> 가능</a:t>
            </a:r>
            <a:endParaRPr kumimoji="1" lang="ko-Kore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7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741ABA4-0F13-BFFB-25F6-B74859A4AD97}"/>
              </a:ext>
            </a:extLst>
          </p:cNvPr>
          <p:cNvSpPr/>
          <p:nvPr/>
        </p:nvSpPr>
        <p:spPr>
          <a:xfrm>
            <a:off x="5302328" y="1255817"/>
            <a:ext cx="1312224" cy="89658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7B02A1D-673D-345E-2B35-F79F48D78E3D}"/>
              </a:ext>
            </a:extLst>
          </p:cNvPr>
          <p:cNvSpPr/>
          <p:nvPr/>
        </p:nvSpPr>
        <p:spPr>
          <a:xfrm>
            <a:off x="4289958" y="2588823"/>
            <a:ext cx="1312224" cy="89658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C318435-9DA2-F242-3AE5-2E01B53C54E8}"/>
              </a:ext>
            </a:extLst>
          </p:cNvPr>
          <p:cNvSpPr/>
          <p:nvPr/>
        </p:nvSpPr>
        <p:spPr>
          <a:xfrm>
            <a:off x="6341420" y="2588822"/>
            <a:ext cx="1312224" cy="89658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3FA11-07B9-A3C8-2CB0-7D2A5A48FE50}"/>
              </a:ext>
            </a:extLst>
          </p:cNvPr>
          <p:cNvSpPr txBox="1"/>
          <p:nvPr/>
        </p:nvSpPr>
        <p:spPr>
          <a:xfrm>
            <a:off x="5364403" y="1519445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Exception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EC730-A5C2-5EC7-B35F-FD9E384F09C8}"/>
              </a:ext>
            </a:extLst>
          </p:cNvPr>
          <p:cNvSpPr txBox="1"/>
          <p:nvPr/>
        </p:nvSpPr>
        <p:spPr>
          <a:xfrm>
            <a:off x="4361871" y="2840574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Exception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D648A-7369-F740-A7DC-FC44A2F94954}"/>
              </a:ext>
            </a:extLst>
          </p:cNvPr>
          <p:cNvSpPr txBox="1"/>
          <p:nvPr/>
        </p:nvSpPr>
        <p:spPr>
          <a:xfrm>
            <a:off x="5991615" y="2840574"/>
            <a:ext cx="20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RuntimeException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FC11043-0BC1-57B3-3CA4-015491E2FAD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946070" y="2152404"/>
            <a:ext cx="1012370" cy="436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0DA7BD5-8609-12E0-F683-E7096DD5610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958440" y="2152404"/>
            <a:ext cx="1039092" cy="436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97055E-61C4-4A09-2E5A-56DE62D93235}"/>
              </a:ext>
            </a:extLst>
          </p:cNvPr>
          <p:cNvSpPr txBox="1"/>
          <p:nvPr/>
        </p:nvSpPr>
        <p:spPr>
          <a:xfrm>
            <a:off x="313156" y="3591089"/>
            <a:ext cx="5782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Ex) </a:t>
            </a:r>
            <a:r>
              <a:rPr kumimoji="1" lang="ko-KR" altLang="en-US" dirty="0"/>
              <a:t>파일을 </a:t>
            </a:r>
            <a:r>
              <a:rPr kumimoji="1" lang="en-US" altLang="ko-KR" dirty="0"/>
              <a:t>Read, Write</a:t>
            </a:r>
            <a:r>
              <a:rPr kumimoji="1" lang="ko-KR" altLang="en-US" dirty="0"/>
              <a:t>할 때 발생</a:t>
            </a:r>
            <a:endParaRPr kumimoji="1" lang="en-US" altLang="ko-KR" dirty="0"/>
          </a:p>
          <a:p>
            <a:r>
              <a:rPr kumimoji="1" lang="ko-KR" altLang="en-US" dirty="0" err="1"/>
              <a:t>예외있든</a:t>
            </a:r>
            <a:r>
              <a:rPr kumimoji="1" lang="ko-KR" altLang="en-US" dirty="0"/>
              <a:t> 없든 처리가 안되어 있으면 컴파일 </a:t>
            </a:r>
            <a:r>
              <a:rPr kumimoji="1" lang="en-US" altLang="ko-Kore-KR" dirty="0"/>
              <a:t>X</a:t>
            </a:r>
          </a:p>
          <a:p>
            <a:r>
              <a:rPr kumimoji="1" lang="ko-KR" altLang="en-US" dirty="0"/>
              <a:t>예외의 체크는 컴파일시 체크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예외가 있으면 컴파일 </a:t>
            </a:r>
            <a:r>
              <a:rPr kumimoji="1" lang="en-US" altLang="ko-Kore-KR" dirty="0"/>
              <a:t>X</a:t>
            </a:r>
          </a:p>
          <a:p>
            <a:r>
              <a:rPr kumimoji="1" lang="ko-KR" altLang="en-US" dirty="0"/>
              <a:t>예외가 발생하든 </a:t>
            </a:r>
            <a:r>
              <a:rPr kumimoji="1" lang="ko-KR" altLang="en-US" dirty="0" err="1"/>
              <a:t>안하든</a:t>
            </a:r>
            <a:r>
              <a:rPr kumimoji="1" lang="ko-KR" altLang="en-US" dirty="0"/>
              <a:t> 반드시 적절한 예외 처리가 필요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1C8B2-8F4A-39AB-81AA-4D9E3951BC7A}"/>
              </a:ext>
            </a:extLst>
          </p:cNvPr>
          <p:cNvSpPr txBox="1"/>
          <p:nvPr/>
        </p:nvSpPr>
        <p:spPr>
          <a:xfrm>
            <a:off x="7653644" y="3668880"/>
            <a:ext cx="4566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RuntimeException</a:t>
            </a:r>
            <a:r>
              <a:rPr kumimoji="1" lang="ko-KR" altLang="en-US" b="1" dirty="0"/>
              <a:t>을 상속받은 예외 클래스</a:t>
            </a:r>
            <a:endParaRPr kumimoji="1" lang="en-US" altLang="ko-KR" dirty="0"/>
          </a:p>
          <a:p>
            <a:r>
              <a:rPr kumimoji="1" lang="ko-KR" altLang="en-US" dirty="0"/>
              <a:t>예외가 발생하더라도 컴파일 </a:t>
            </a:r>
            <a:r>
              <a:rPr kumimoji="1" lang="en-US" altLang="ko-Kore-KR" dirty="0"/>
              <a:t>O, </a:t>
            </a:r>
            <a:endParaRPr kumimoji="1" lang="ko-KR" altLang="en-US" dirty="0"/>
          </a:p>
          <a:p>
            <a:r>
              <a:rPr kumimoji="1" lang="ko-KR" altLang="en-US" dirty="0"/>
              <a:t>예외의 체크는 실행 중 체크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26370-A050-BF57-362D-C51558CA8A23}"/>
              </a:ext>
            </a:extLst>
          </p:cNvPr>
          <p:cNvSpPr txBox="1"/>
          <p:nvPr/>
        </p:nvSpPr>
        <p:spPr>
          <a:xfrm>
            <a:off x="2005620" y="5172601"/>
            <a:ext cx="818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1.</a:t>
            </a:r>
            <a:r>
              <a:rPr kumimoji="1" lang="ko-KR" altLang="en-US" b="1" dirty="0"/>
              <a:t> </a:t>
            </a:r>
            <a:r>
              <a:rPr kumimoji="1" lang="en-US" altLang="ko-Kore-KR" b="1" dirty="0" err="1"/>
              <a:t>RuntimeException</a:t>
            </a:r>
            <a:r>
              <a:rPr kumimoji="1" lang="ko-KR" altLang="en-US" b="1" dirty="0"/>
              <a:t>을 상속받은 클래스는 예외처리 </a:t>
            </a:r>
            <a:r>
              <a:rPr kumimoji="1" lang="ko-KR" altLang="en-US" b="1" dirty="0" err="1"/>
              <a:t>안해도</a:t>
            </a:r>
            <a:r>
              <a:rPr kumimoji="1" lang="ko-KR" altLang="en-US" b="1" dirty="0"/>
              <a:t> 컴파일 가능</a:t>
            </a:r>
            <a:endParaRPr kumimoji="1" lang="en-US" altLang="ko-KR" b="1" dirty="0"/>
          </a:p>
          <a:p>
            <a:r>
              <a:rPr kumimoji="1" lang="en-US" altLang="ko-KR" b="1" dirty="0"/>
              <a:t>2.</a:t>
            </a:r>
            <a:r>
              <a:rPr kumimoji="1" lang="ko-KR" altLang="en-US" b="1" dirty="0"/>
              <a:t> 그 외 </a:t>
            </a:r>
            <a:r>
              <a:rPr kumimoji="1" lang="en-US" altLang="ko-Kore-KR" b="1" dirty="0"/>
              <a:t>Exception</a:t>
            </a:r>
            <a:r>
              <a:rPr kumimoji="1" lang="ko-KR" altLang="en-US" b="1" dirty="0"/>
              <a:t>을 상속받은 클래스는 예외처리 </a:t>
            </a:r>
            <a:r>
              <a:rPr kumimoji="1" lang="ko-KR" altLang="en-US" b="1" dirty="0" err="1"/>
              <a:t>반드시해야</a:t>
            </a:r>
            <a:r>
              <a:rPr kumimoji="1" lang="ko-KR" altLang="en-US" b="1" dirty="0"/>
              <a:t> 컴파일 가능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37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56C2818A-76C9-7469-9BF1-9DA62136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2577"/>
            <a:ext cx="7772400" cy="1283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98345-14AB-2E24-E23A-7CA3D6B9790C}"/>
              </a:ext>
            </a:extLst>
          </p:cNvPr>
          <p:cNvSpPr txBox="1"/>
          <p:nvPr/>
        </p:nvSpPr>
        <p:spPr>
          <a:xfrm>
            <a:off x="2209800" y="870559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예외처리의</a:t>
            </a:r>
            <a:r>
              <a:rPr kumimoji="1" lang="ko-KR" altLang="en-US" dirty="0"/>
              <a:t> 기본문법</a:t>
            </a:r>
            <a:endParaRPr kumimoji="1" lang="ko-Kore-KR" altLang="en-US" dirty="0"/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BCB1E20-586E-8F94-734B-0576BF62A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47132"/>
            <a:ext cx="7772400" cy="2840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C83A6-F107-E05C-A350-0DD11A1DFA37}"/>
              </a:ext>
            </a:extLst>
          </p:cNvPr>
          <p:cNvSpPr txBox="1"/>
          <p:nvPr/>
        </p:nvSpPr>
        <p:spPr>
          <a:xfrm>
            <a:off x="7665928" y="3628454"/>
            <a:ext cx="4226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00B0F0"/>
                </a:solidFill>
              </a:rPr>
              <a:t>(1)</a:t>
            </a:r>
          </a:p>
          <a:p>
            <a:r>
              <a:rPr kumimoji="1" lang="en-US" altLang="ko-Kore-KR" dirty="0">
                <a:solidFill>
                  <a:srgbClr val="00B0F0"/>
                </a:solidFill>
              </a:rPr>
              <a:t>“</a:t>
            </a:r>
            <a:r>
              <a:rPr kumimoji="1" lang="en-US" altLang="ko-Kore-KR" dirty="0" err="1">
                <a:solidFill>
                  <a:srgbClr val="00B0F0"/>
                </a:solidFill>
              </a:rPr>
              <a:t>b.txt</a:t>
            </a:r>
            <a:r>
              <a:rPr kumimoji="1" lang="en-US" altLang="ko-Kore-KR" dirty="0">
                <a:solidFill>
                  <a:srgbClr val="00B0F0"/>
                </a:solidFill>
              </a:rPr>
              <a:t>”</a:t>
            </a:r>
            <a:r>
              <a:rPr kumimoji="1" lang="ko-KR" altLang="en-US" dirty="0">
                <a:solidFill>
                  <a:srgbClr val="00B0F0"/>
                </a:solidFill>
              </a:rPr>
              <a:t>라는 파일이 존재하지 </a:t>
            </a:r>
            <a:r>
              <a:rPr kumimoji="1" lang="ko-KR" altLang="en-US" dirty="0" err="1">
                <a:solidFill>
                  <a:srgbClr val="00B0F0"/>
                </a:solidFill>
              </a:rPr>
              <a:t>않을경우</a:t>
            </a:r>
            <a:endParaRPr kumimoji="1" lang="en-US" altLang="ko-KR" dirty="0">
              <a:solidFill>
                <a:srgbClr val="00B0F0"/>
              </a:solidFill>
            </a:endParaRPr>
          </a:p>
          <a:p>
            <a:r>
              <a:rPr kumimoji="1" lang="ko-KR" altLang="en-US" dirty="0">
                <a:solidFill>
                  <a:srgbClr val="00B0F0"/>
                </a:solidFill>
              </a:rPr>
              <a:t> </a:t>
            </a:r>
            <a:r>
              <a:rPr kumimoji="1" lang="en-US" altLang="ko-KR" dirty="0" err="1">
                <a:solidFill>
                  <a:srgbClr val="00B0F0"/>
                </a:solidFill>
              </a:rPr>
              <a:t>FileNotFoundException</a:t>
            </a:r>
            <a:r>
              <a:rPr kumimoji="1" lang="ko-KR" altLang="en-US" dirty="0">
                <a:solidFill>
                  <a:srgbClr val="00B0F0"/>
                </a:solidFill>
              </a:rPr>
              <a:t>이라는 예외발생</a:t>
            </a:r>
            <a:endParaRPr kumimoji="1" lang="ko-Kore-KR" altLang="en-US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84A4A-0225-84B8-4652-3F35D619CA99}"/>
              </a:ext>
            </a:extLst>
          </p:cNvPr>
          <p:cNvSpPr txBox="1"/>
          <p:nvPr/>
        </p:nvSpPr>
        <p:spPr>
          <a:xfrm>
            <a:off x="7709770" y="4551784"/>
            <a:ext cx="3765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00B0F0"/>
                </a:solidFill>
              </a:rPr>
              <a:t>(2)</a:t>
            </a:r>
          </a:p>
          <a:p>
            <a:r>
              <a:rPr kumimoji="1" lang="en-US" altLang="ko-KR" dirty="0">
                <a:solidFill>
                  <a:srgbClr val="00B0F0"/>
                </a:solidFill>
              </a:rPr>
              <a:t>catch</a:t>
            </a:r>
            <a:r>
              <a:rPr kumimoji="1" lang="ko-KR" altLang="en-US" dirty="0">
                <a:solidFill>
                  <a:srgbClr val="00B0F0"/>
                </a:solidFill>
              </a:rPr>
              <a:t>을 통해</a:t>
            </a:r>
            <a:endParaRPr kumimoji="1" lang="en-US" altLang="ko-KR" dirty="0">
              <a:solidFill>
                <a:srgbClr val="00B0F0"/>
              </a:solidFill>
            </a:endParaRPr>
          </a:p>
          <a:p>
            <a:r>
              <a:rPr kumimoji="1" lang="ko-KR" altLang="en-US" dirty="0">
                <a:solidFill>
                  <a:srgbClr val="00B0F0"/>
                </a:solidFill>
              </a:rPr>
              <a:t> </a:t>
            </a:r>
            <a:r>
              <a:rPr kumimoji="1" lang="en-US" altLang="ko-KR" dirty="0" err="1">
                <a:solidFill>
                  <a:srgbClr val="00B0F0"/>
                </a:solidFill>
              </a:rPr>
              <a:t>FileNotFoundException</a:t>
            </a:r>
            <a:r>
              <a:rPr kumimoji="1" lang="en-US" altLang="ko-KR" dirty="0">
                <a:solidFill>
                  <a:srgbClr val="00B0F0"/>
                </a:solidFill>
              </a:rPr>
              <a:t> e</a:t>
            </a:r>
            <a:r>
              <a:rPr kumimoji="1" lang="ko-KR" altLang="en-US" dirty="0">
                <a:solidFill>
                  <a:srgbClr val="00B0F0"/>
                </a:solidFill>
              </a:rPr>
              <a:t>는</a:t>
            </a:r>
            <a:endParaRPr kumimoji="1" lang="en-US" altLang="ko-KR" dirty="0">
              <a:solidFill>
                <a:srgbClr val="00B0F0"/>
              </a:solidFill>
            </a:endParaRPr>
          </a:p>
          <a:p>
            <a:r>
              <a:rPr kumimoji="1" lang="en-US" altLang="ko-KR" dirty="0" err="1">
                <a:solidFill>
                  <a:srgbClr val="00B0F0"/>
                </a:solidFill>
              </a:rPr>
              <a:t>FileNotFoundException</a:t>
            </a:r>
            <a:r>
              <a:rPr kumimoji="1" lang="ko-KR" altLang="en-US" dirty="0">
                <a:solidFill>
                  <a:srgbClr val="00B0F0"/>
                </a:solidFill>
              </a:rPr>
              <a:t>예외만 감지 </a:t>
            </a:r>
            <a:endParaRPr kumimoji="1"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1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E10D9C-A73D-7B58-F6FD-19AF69C24BC1}"/>
              </a:ext>
            </a:extLst>
          </p:cNvPr>
          <p:cNvSpPr txBox="1"/>
          <p:nvPr/>
        </p:nvSpPr>
        <p:spPr>
          <a:xfrm>
            <a:off x="0" y="1179992"/>
            <a:ext cx="330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예외처리에도</a:t>
            </a:r>
            <a:r>
              <a:rPr kumimoji="1" lang="ko-KR" altLang="en-US" dirty="0"/>
              <a:t> 존재하는 </a:t>
            </a:r>
            <a:r>
              <a:rPr kumimoji="1" lang="ko-KR" altLang="en-US" dirty="0" err="1"/>
              <a:t>다형성</a:t>
            </a:r>
            <a:endParaRPr kumimoji="1" lang="ko-Kore-KR" altLang="en-US" dirty="0"/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B8ABAD6-69EB-EA31-1FE4-AC97668C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" y="1580195"/>
            <a:ext cx="7772400" cy="2840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69D088-180F-D569-F5E4-747FE08159D8}"/>
              </a:ext>
            </a:extLst>
          </p:cNvPr>
          <p:cNvSpPr txBox="1"/>
          <p:nvPr/>
        </p:nvSpPr>
        <p:spPr>
          <a:xfrm>
            <a:off x="496866" y="4684131"/>
            <a:ext cx="11331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</a:t>
            </a:r>
            <a:r>
              <a:rPr kumimoji="1" lang="ko-KR" altLang="en-US" dirty="0"/>
              <a:t>는 자료형이</a:t>
            </a:r>
            <a:r>
              <a:rPr kumimoji="1" lang="en-US" altLang="ko-KR" dirty="0" err="1"/>
              <a:t>FileNotFoundException</a:t>
            </a:r>
            <a:r>
              <a:rPr kumimoji="1" lang="ko-KR" altLang="en-US" dirty="0"/>
              <a:t>예외만 감지가 가능하다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b="1" dirty="0"/>
              <a:t>모든 예외클래스는 </a:t>
            </a:r>
            <a:r>
              <a:rPr kumimoji="1" lang="en-US" altLang="ko-KR" b="1" dirty="0"/>
              <a:t>Exception</a:t>
            </a:r>
            <a:r>
              <a:rPr kumimoji="1" lang="ko-KR" altLang="en-US" b="1" dirty="0"/>
              <a:t>을 상속받기 때문에 </a:t>
            </a:r>
            <a:r>
              <a:rPr kumimoji="1" lang="en-US" altLang="ko-KR" b="1" dirty="0"/>
              <a:t>Exception e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사용하면 모든 예외를 한번에 처리가 가능하다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그렇지만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Exception</a:t>
            </a:r>
            <a:r>
              <a:rPr kumimoji="1" lang="ko-KR" altLang="en-US" dirty="0"/>
              <a:t>을 사용하게 되면 각각의 예외마다 </a:t>
            </a:r>
            <a:r>
              <a:rPr kumimoji="1" lang="ko-KR" altLang="en-US" dirty="0" err="1"/>
              <a:t>각가의</a:t>
            </a:r>
            <a:r>
              <a:rPr kumimoji="1" lang="ko-KR" altLang="en-US" dirty="0"/>
              <a:t> 처리가 불가능</a:t>
            </a:r>
            <a:r>
              <a:rPr kumimoji="1" lang="en-US" altLang="ko-KR" dirty="0"/>
              <a:t>.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BBBF17C-5342-2429-0596-EC42DEA90D01}"/>
              </a:ext>
            </a:extLst>
          </p:cNvPr>
          <p:cNvSpPr/>
          <p:nvPr/>
        </p:nvSpPr>
        <p:spPr>
          <a:xfrm>
            <a:off x="9340133" y="1639255"/>
            <a:ext cx="1312224" cy="89658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A26DB33-6D43-199E-13CC-B21AA20DFB14}"/>
              </a:ext>
            </a:extLst>
          </p:cNvPr>
          <p:cNvSpPr/>
          <p:nvPr/>
        </p:nvSpPr>
        <p:spPr>
          <a:xfrm>
            <a:off x="8327763" y="2972261"/>
            <a:ext cx="1312224" cy="89658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3347641-6CF4-F938-A94C-363D5570EA70}"/>
              </a:ext>
            </a:extLst>
          </p:cNvPr>
          <p:cNvSpPr/>
          <p:nvPr/>
        </p:nvSpPr>
        <p:spPr>
          <a:xfrm>
            <a:off x="10379225" y="2972260"/>
            <a:ext cx="1312224" cy="89658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25B2C-195D-8DD5-E40F-9524743659FF}"/>
              </a:ext>
            </a:extLst>
          </p:cNvPr>
          <p:cNvSpPr txBox="1"/>
          <p:nvPr/>
        </p:nvSpPr>
        <p:spPr>
          <a:xfrm>
            <a:off x="9402208" y="1902883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Exception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78A47-17A2-F4E8-993A-C56D5E08DDBF}"/>
              </a:ext>
            </a:extLst>
          </p:cNvPr>
          <p:cNvSpPr txBox="1"/>
          <p:nvPr/>
        </p:nvSpPr>
        <p:spPr>
          <a:xfrm>
            <a:off x="8399676" y="3224012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Exception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B7503-DFF4-3736-4DC9-5C6328D495F4}"/>
              </a:ext>
            </a:extLst>
          </p:cNvPr>
          <p:cNvSpPr txBox="1"/>
          <p:nvPr/>
        </p:nvSpPr>
        <p:spPr>
          <a:xfrm>
            <a:off x="10029420" y="3224012"/>
            <a:ext cx="20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RuntimeException</a:t>
            </a:r>
            <a:endParaRPr kumimoji="1" lang="ko-Kore-KR" altLang="en-US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96CC68F-5CE2-8061-E6C3-6DFA02874D6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983875" y="2535842"/>
            <a:ext cx="1012370" cy="436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A431964-DB51-D7E0-368D-315C23D8033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996245" y="2535842"/>
            <a:ext cx="1039092" cy="436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9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B9EE12B-F0E4-F5D2-D404-951999D83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448" y="1318321"/>
            <a:ext cx="797910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6AA6C-5A76-D0A0-2B98-9CF933C10360}"/>
              </a:ext>
            </a:extLst>
          </p:cNvPr>
          <p:cNvSpPr txBox="1"/>
          <p:nvPr/>
        </p:nvSpPr>
        <p:spPr>
          <a:xfrm>
            <a:off x="2106448" y="870559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각각의 예외를 처리하는 방법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24E2D-F277-2DED-7618-28576D467402}"/>
              </a:ext>
            </a:extLst>
          </p:cNvPr>
          <p:cNvSpPr txBox="1"/>
          <p:nvPr/>
        </p:nvSpPr>
        <p:spPr>
          <a:xfrm>
            <a:off x="5768235" y="3340101"/>
            <a:ext cx="2791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F0"/>
                </a:solidFill>
              </a:rPr>
              <a:t>(1)</a:t>
            </a:r>
            <a:r>
              <a:rPr kumimoji="1" lang="ko-KR" altLang="en-US" sz="1400" dirty="0">
                <a:solidFill>
                  <a:srgbClr val="00B0F0"/>
                </a:solidFill>
              </a:rPr>
              <a:t> </a:t>
            </a:r>
            <a:r>
              <a:rPr kumimoji="1" lang="en-US" altLang="ko-KR" sz="1400" dirty="0" err="1">
                <a:solidFill>
                  <a:srgbClr val="00B0F0"/>
                </a:solidFill>
              </a:rPr>
              <a:t>ArithmeticException</a:t>
            </a:r>
            <a:r>
              <a:rPr kumimoji="1" lang="en-US" altLang="ko-KR" sz="1400" dirty="0">
                <a:solidFill>
                  <a:srgbClr val="00B0F0"/>
                </a:solidFill>
              </a:rPr>
              <a:t> </a:t>
            </a:r>
            <a:r>
              <a:rPr kumimoji="1" lang="ko-KR" altLang="en-US" sz="1400" dirty="0">
                <a:solidFill>
                  <a:srgbClr val="00B0F0"/>
                </a:solidFill>
              </a:rPr>
              <a:t>예외 처리</a:t>
            </a:r>
            <a:endParaRPr kumimoji="1" lang="ko-Kore-KR" altLang="en-US" sz="1400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14ECA-6151-475B-0940-8FEFB1989F23}"/>
              </a:ext>
            </a:extLst>
          </p:cNvPr>
          <p:cNvSpPr txBox="1"/>
          <p:nvPr/>
        </p:nvSpPr>
        <p:spPr>
          <a:xfrm>
            <a:off x="5768235" y="3726308"/>
            <a:ext cx="2852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F0"/>
                </a:solidFill>
              </a:rPr>
              <a:t>(2)</a:t>
            </a:r>
            <a:r>
              <a:rPr kumimoji="1" lang="ko-KR" altLang="en-US" sz="1400" dirty="0">
                <a:solidFill>
                  <a:srgbClr val="00B0F0"/>
                </a:solidFill>
              </a:rPr>
              <a:t> </a:t>
            </a:r>
            <a:r>
              <a:rPr kumimoji="1" lang="en-US" altLang="ko-KR" sz="1400" dirty="0" err="1">
                <a:solidFill>
                  <a:srgbClr val="00B0F0"/>
                </a:solidFill>
              </a:rPr>
              <a:t>NullPointerException</a:t>
            </a:r>
            <a:r>
              <a:rPr kumimoji="1" lang="en-US" altLang="ko-KR" sz="1400" dirty="0">
                <a:solidFill>
                  <a:srgbClr val="00B0F0"/>
                </a:solidFill>
              </a:rPr>
              <a:t> </a:t>
            </a:r>
            <a:r>
              <a:rPr kumimoji="1" lang="ko-KR" altLang="en-US" sz="1400" dirty="0">
                <a:solidFill>
                  <a:srgbClr val="00B0F0"/>
                </a:solidFill>
              </a:rPr>
              <a:t>예외 처리</a:t>
            </a:r>
            <a:endParaRPr kumimoji="1" lang="ko-Kore-KR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D13C4-F3D5-7F2B-A521-29352A2A9EA2}"/>
              </a:ext>
            </a:extLst>
          </p:cNvPr>
          <p:cNvSpPr txBox="1"/>
          <p:nvPr/>
        </p:nvSpPr>
        <p:spPr>
          <a:xfrm>
            <a:off x="5768235" y="4157887"/>
            <a:ext cx="4546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F0"/>
                </a:solidFill>
              </a:rPr>
              <a:t>(3)</a:t>
            </a:r>
            <a:r>
              <a:rPr kumimoji="1" lang="ko-KR" altLang="en-US" sz="1400" dirty="0">
                <a:solidFill>
                  <a:srgbClr val="00B0F0"/>
                </a:solidFill>
              </a:rPr>
              <a:t> </a:t>
            </a:r>
            <a:r>
              <a:rPr kumimoji="1" lang="en-US" altLang="ko-KR" sz="1400" dirty="0">
                <a:solidFill>
                  <a:srgbClr val="00B0F0"/>
                </a:solidFill>
              </a:rPr>
              <a:t>Exception </a:t>
            </a:r>
            <a:r>
              <a:rPr kumimoji="1" lang="ko-KR" altLang="en-US" sz="1400" dirty="0">
                <a:solidFill>
                  <a:srgbClr val="00B0F0"/>
                </a:solidFill>
              </a:rPr>
              <a:t>예외 처리</a:t>
            </a:r>
            <a:endParaRPr kumimoji="1" lang="en-US" altLang="ko-KR" sz="1400" dirty="0">
              <a:solidFill>
                <a:srgbClr val="00B0F0"/>
              </a:solidFill>
            </a:endParaRPr>
          </a:p>
          <a:p>
            <a:r>
              <a:rPr kumimoji="1" lang="ko-KR" altLang="en-US" sz="1400" dirty="0">
                <a:solidFill>
                  <a:srgbClr val="00B0F0"/>
                </a:solidFill>
              </a:rPr>
              <a:t>마지막을 </a:t>
            </a:r>
            <a:r>
              <a:rPr kumimoji="1" lang="en-US" altLang="ko-KR" sz="1400" dirty="0">
                <a:solidFill>
                  <a:srgbClr val="00B0F0"/>
                </a:solidFill>
              </a:rPr>
              <a:t>Exception</a:t>
            </a:r>
            <a:r>
              <a:rPr kumimoji="1" lang="ko-KR" altLang="en-US" sz="1400" dirty="0">
                <a:solidFill>
                  <a:srgbClr val="00B0F0"/>
                </a:solidFill>
              </a:rPr>
              <a:t>예외 처리를 통해 나머지를 예외처리</a:t>
            </a:r>
            <a:endParaRPr kumimoji="1" lang="en-US" altLang="ko-KR" sz="1400" dirty="0">
              <a:solidFill>
                <a:srgbClr val="00B0F0"/>
              </a:solidFill>
            </a:endParaRPr>
          </a:p>
          <a:p>
            <a:r>
              <a:rPr kumimoji="1" lang="ko-KR" altLang="en-US" sz="1400" b="1" dirty="0">
                <a:solidFill>
                  <a:srgbClr val="00B0F0"/>
                </a:solidFill>
              </a:rPr>
              <a:t>반드시 마지막에 </a:t>
            </a:r>
            <a:r>
              <a:rPr kumimoji="1" lang="ko-KR" altLang="en-US" sz="1400" b="1" dirty="0" err="1">
                <a:solidFill>
                  <a:srgbClr val="00B0F0"/>
                </a:solidFill>
              </a:rPr>
              <a:t>처리할것</a:t>
            </a:r>
            <a:r>
              <a:rPr kumimoji="1" lang="en-US" altLang="ko-KR" sz="1400" b="1" dirty="0">
                <a:solidFill>
                  <a:srgbClr val="00B0F0"/>
                </a:solidFill>
              </a:rPr>
              <a:t>.</a:t>
            </a:r>
            <a:endParaRPr kumimoji="1" lang="ko-Kore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9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DDFCA2-65D2-B01E-F49A-AD629EDDFBDA}"/>
              </a:ext>
            </a:extLst>
          </p:cNvPr>
          <p:cNvSpPr txBox="1"/>
          <p:nvPr/>
        </p:nvSpPr>
        <p:spPr>
          <a:xfrm>
            <a:off x="708334" y="450937"/>
            <a:ext cx="169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try catch finally</a:t>
            </a: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4C9301E-CE5B-B700-C696-275FC3F8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4" y="1966401"/>
            <a:ext cx="5122857" cy="1991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57601-9288-552E-59B3-22E2B9B01057}"/>
              </a:ext>
            </a:extLst>
          </p:cNvPr>
          <p:cNvSpPr txBox="1"/>
          <p:nvPr/>
        </p:nvSpPr>
        <p:spPr>
          <a:xfrm>
            <a:off x="708334" y="3958223"/>
            <a:ext cx="1059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예외가 발생하든 </a:t>
            </a:r>
            <a:r>
              <a:rPr kumimoji="1" lang="ko-KR" altLang="en-US" sz="1400" dirty="0" err="1"/>
              <a:t>안하든</a:t>
            </a:r>
            <a:r>
              <a:rPr kumimoji="1" lang="ko-KR" altLang="en-US" sz="1400" dirty="0"/>
              <a:t> 반드시 </a:t>
            </a:r>
            <a:r>
              <a:rPr kumimoji="1" lang="ko-KR" altLang="en-US" sz="1400" dirty="0" err="1"/>
              <a:t>수행해야할</a:t>
            </a:r>
            <a:r>
              <a:rPr kumimoji="1" lang="ko-KR" altLang="en-US" sz="1400" dirty="0"/>
              <a:t> 코드가 </a:t>
            </a:r>
            <a:r>
              <a:rPr kumimoji="1" lang="ko-KR" altLang="en-US" sz="1400" dirty="0" err="1"/>
              <a:t>있을경우</a:t>
            </a:r>
            <a:r>
              <a:rPr kumimoji="1" lang="ko-KR" altLang="en-US" sz="1400" dirty="0"/>
              <a:t> 예외가 발생하면 해당 코드는 수행하지 않는다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400" dirty="0"/>
              <a:t>그렇기 </a:t>
            </a:r>
            <a:r>
              <a:rPr kumimoji="1" lang="ko-KR" altLang="en-US" sz="1400" dirty="0" err="1"/>
              <a:t>떄문에</a:t>
            </a:r>
            <a:r>
              <a:rPr kumimoji="1" lang="ko-KR" altLang="en-US" sz="1400" dirty="0"/>
              <a:t> </a:t>
            </a:r>
            <a:r>
              <a:rPr kumimoji="1" lang="en-US" altLang="ko-Kore-KR" sz="1400" dirty="0"/>
              <a:t>finally</a:t>
            </a:r>
            <a:r>
              <a:rPr kumimoji="1" lang="ko-KR" altLang="en-US" sz="1400" dirty="0"/>
              <a:t>을 사용하여 </a:t>
            </a:r>
            <a:r>
              <a:rPr kumimoji="1" lang="ko-KR" altLang="en-US" sz="1400" dirty="0" err="1"/>
              <a:t>처리해야한다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054F11B-1502-BA9F-6CF6-A3D1266E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66400"/>
            <a:ext cx="5859217" cy="199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8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로고, 폰트이(가) 표시된 사진&#10;&#10;자동 생성된 설명">
            <a:extLst>
              <a:ext uri="{FF2B5EF4-FFF2-40B4-BE49-F238E27FC236}">
                <a16:creationId xmlns:a16="http://schemas.microsoft.com/office/drawing/2014/main" id="{AB7AA236-A789-56E2-A83B-969001C0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966" y="370510"/>
            <a:ext cx="7326067" cy="6116980"/>
          </a:xfrm>
        </p:spPr>
      </p:pic>
    </p:spTree>
    <p:extLst>
      <p:ext uri="{BB962C8B-B14F-4D97-AF65-F5344CB8AC3E}">
        <p14:creationId xmlns:p14="http://schemas.microsoft.com/office/powerpoint/2010/main" val="219499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FAB95-9EF4-8E00-E65C-CD471926E1E4}"/>
              </a:ext>
            </a:extLst>
          </p:cNvPr>
          <p:cNvSpPr txBox="1"/>
          <p:nvPr/>
        </p:nvSpPr>
        <p:spPr>
          <a:xfrm>
            <a:off x="607048" y="2235341"/>
            <a:ext cx="3060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throw </a:t>
            </a:r>
            <a:r>
              <a:rPr kumimoji="1" lang="ko-KR" altLang="en-US" sz="2400" b="1" dirty="0"/>
              <a:t>와 </a:t>
            </a:r>
            <a:r>
              <a:rPr kumimoji="1" lang="en-US" altLang="ko-Kore-KR" sz="2400" b="1" dirty="0"/>
              <a:t>throws</a:t>
            </a:r>
            <a:r>
              <a:rPr kumimoji="1" lang="ko-KR" altLang="en-US" sz="2400" b="1" dirty="0"/>
              <a:t> 차이</a:t>
            </a:r>
            <a:endParaRPr kumimoji="1" lang="ko-Kore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F0A28-1BFD-8B62-6901-0F03660C7F65}"/>
              </a:ext>
            </a:extLst>
          </p:cNvPr>
          <p:cNvSpPr txBox="1"/>
          <p:nvPr/>
        </p:nvSpPr>
        <p:spPr>
          <a:xfrm>
            <a:off x="607048" y="2828835"/>
            <a:ext cx="11584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 </a:t>
            </a:r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throw: </a:t>
            </a:r>
            <a:r>
              <a:rPr lang="ko-KR" altLang="en-US" b="1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메서드 내에서 예외를 발생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시키는 데 사용된다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 </a:t>
            </a:r>
            <a:r>
              <a:rPr lang="en-US" altLang="ko-Kore-KR" b="0" i="0" u="none" strike="noStrike" dirty="0" err="1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thorws</a:t>
            </a:r>
            <a:r>
              <a:rPr lang="en-US" altLang="ko-Kore-KR" b="0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: </a:t>
            </a:r>
            <a:r>
              <a:rPr lang="ko-KR" altLang="en-US" b="1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메서드 선언부에서 사용되며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해당 메서드가 처리하지 않은 예외를 호출자에게 전달함을 나타낸다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.</a:t>
            </a:r>
            <a:br>
              <a:rPr lang="en-US" altLang="ko-KR" b="0" i="0" u="none" strike="noStrike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</a:br>
            <a:endParaRPr lang="en-US" altLang="ko-Kore-KR" b="0" i="0" u="none" strike="noStrike" dirty="0">
              <a:solidFill>
                <a:srgbClr val="24292F"/>
              </a:solidFill>
              <a:effectLst/>
              <a:highlight>
                <a:srgbClr val="FCFCFC"/>
              </a:highlight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90166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626</Words>
  <Application>Microsoft Macintosh PowerPoint</Application>
  <PresentationFormat>와이드스크린</PresentationFormat>
  <Paragraphs>77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KR</vt:lpstr>
      <vt:lpstr>SF Mono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김정훈</dc:creator>
  <cp:lastModifiedBy>김정훈</cp:lastModifiedBy>
  <cp:revision>4</cp:revision>
  <dcterms:created xsi:type="dcterms:W3CDTF">2024-05-21T15:50:39Z</dcterms:created>
  <dcterms:modified xsi:type="dcterms:W3CDTF">2024-05-22T06:54:22Z</dcterms:modified>
</cp:coreProperties>
</file>