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91" r:id="rId2"/>
  </p:sldMasterIdLst>
  <p:sldIdLst>
    <p:sldId id="382" r:id="rId3"/>
    <p:sldId id="544" r:id="rId4"/>
    <p:sldId id="545" r:id="rId5"/>
    <p:sldId id="546" r:id="rId6"/>
    <p:sldId id="410" r:id="rId7"/>
    <p:sldId id="412" r:id="rId8"/>
    <p:sldId id="411" r:id="rId9"/>
    <p:sldId id="504" r:id="rId10"/>
    <p:sldId id="416" r:id="rId11"/>
    <p:sldId id="503" r:id="rId12"/>
    <p:sldId id="505" r:id="rId13"/>
    <p:sldId id="421" r:id="rId14"/>
    <p:sldId id="547" r:id="rId15"/>
    <p:sldId id="550" r:id="rId16"/>
    <p:sldId id="548" r:id="rId17"/>
    <p:sldId id="549" r:id="rId18"/>
    <p:sldId id="523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2" r:id="rId29"/>
    <p:sldId id="54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0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58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26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39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8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63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74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99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66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6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73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59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38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2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5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2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0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8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0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1F8C-8D68-4B31-8183-247A8A23D393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3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606405" y="2841112"/>
            <a:ext cx="5365630" cy="18373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19835" y="0"/>
            <a:ext cx="9144000" cy="913471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제</a:t>
            </a:r>
            <a:r>
              <a:rPr lang="en-US" altLang="ko-KR" sz="4000" dirty="0" smtClean="0"/>
              <a:t>26</a:t>
            </a:r>
            <a:r>
              <a:rPr lang="ko-KR" altLang="en-US" sz="4000" dirty="0" smtClean="0"/>
              <a:t>강 </a:t>
            </a:r>
            <a:r>
              <a:rPr lang="ko-KR" altLang="en-US" sz="4000" dirty="0" smtClean="0"/>
              <a:t>테이블 레이아웃 응용실습</a:t>
            </a:r>
            <a:endParaRPr lang="ko-KR" altLang="en-US" sz="4000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658567" y="1243096"/>
            <a:ext cx="8395895" cy="5158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</a:rPr>
              <a:t>테이블레이아웃의 기본개념과 특성</a:t>
            </a:r>
            <a:endParaRPr lang="en-US" altLang="ko-KR" sz="2400" b="1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930" y="296076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prstClr val="black"/>
                </a:solidFill>
              </a:rPr>
              <a:t>학습 목표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3174554" y="3487942"/>
            <a:ext cx="5182497" cy="105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atinLnBrk="0">
              <a:buFont typeface="Arial" charset="0"/>
              <a:buChar char="•"/>
            </a:pP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레이아웃의 기본 속성 이해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buFont typeface="Arial" charset="0"/>
              <a:buChar char="•"/>
            </a:pP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레이아웃을 활용한 응용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buFont typeface="Arial" charset="0"/>
              <a:buChar char="•"/>
            </a:pPr>
            <a:r>
              <a:rPr lang="ko-KR" altLang="en-US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뷰와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연계된 </a:t>
            </a:r>
            <a:r>
              <a:rPr lang="ko-KR" altLang="en-US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설계를 이해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"/>
            <a:ext cx="1819835" cy="264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6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68416" y="786803"/>
            <a:ext cx="79449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&lt;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="60dp"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android:layout_column</a:t>
            </a:r>
            <a:r>
              <a:rPr lang="en-US" altLang="ko-KR" dirty="0"/>
              <a:t>="1"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="4" /&gt;</a:t>
            </a:r>
          </a:p>
          <a:p>
            <a:endParaRPr lang="en-US" altLang="ko-KR" dirty="0"/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="60dp"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="5" /&gt;</a:t>
            </a:r>
          </a:p>
          <a:p>
            <a:endParaRPr lang="en-US" altLang="ko-KR" dirty="0"/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="60dp"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="6"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&lt;/</a:t>
            </a:r>
            <a:r>
              <a:rPr lang="en-US" altLang="ko-KR" dirty="0" err="1"/>
              <a:t>TableLayout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15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4174" b="41500"/>
          <a:stretch/>
        </p:blipFill>
        <p:spPr>
          <a:xfrm>
            <a:off x="86264" y="664772"/>
            <a:ext cx="11343735" cy="56707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388" y="0"/>
            <a:ext cx="204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[MainActivity.java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6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429" y="93750"/>
            <a:ext cx="247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[AndroidManifest.xml]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0111" b="18555"/>
          <a:stretch/>
        </p:blipFill>
        <p:spPr>
          <a:xfrm>
            <a:off x="189781" y="463082"/>
            <a:ext cx="10817525" cy="62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1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8621" t="10483" r="38710" b="-34"/>
          <a:stretch/>
        </p:blipFill>
        <p:spPr>
          <a:xfrm>
            <a:off x="8238392" y="111400"/>
            <a:ext cx="3648808" cy="67229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8518" t="9330" r="38743" b="4722"/>
          <a:stretch/>
        </p:blipFill>
        <p:spPr>
          <a:xfrm>
            <a:off x="3982915" y="101014"/>
            <a:ext cx="3376246" cy="67437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479931" y="3648808"/>
            <a:ext cx="720969" cy="782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0"/>
          </p:cNvCxnSpPr>
          <p:nvPr/>
        </p:nvCxnSpPr>
        <p:spPr>
          <a:xfrm flipV="1">
            <a:off x="6840416" y="1222131"/>
            <a:ext cx="1397976" cy="2426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1692" y="30773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간단한 </a:t>
            </a:r>
            <a:r>
              <a:rPr lang="ko-KR" altLang="en-US" dirty="0" err="1" smtClean="0"/>
              <a:t>실습예제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80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1" y="1371858"/>
            <a:ext cx="9637058" cy="5420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115" y="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en-US" altLang="ko-KR" dirty="0" smtClean="0">
                <a:solidFill>
                  <a:prstClr val="black"/>
                </a:solidFill>
              </a:rPr>
              <a:t>strings.xml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5331" y="3693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&lt;resources&gt;</a:t>
            </a:r>
          </a:p>
          <a:p>
            <a:r>
              <a:rPr lang="en-US" altLang="ko-KR" dirty="0"/>
              <a:t>    &lt;string name="</a:t>
            </a:r>
            <a:r>
              <a:rPr lang="en-US" altLang="ko-KR" dirty="0" err="1"/>
              <a:t>app_name</a:t>
            </a:r>
            <a:r>
              <a:rPr lang="en-US" altLang="ko-KR" dirty="0"/>
              <a:t>"&gt;</a:t>
            </a:r>
            <a:r>
              <a:rPr lang="en-US" altLang="ko-KR" dirty="0" err="1"/>
              <a:t>TableLayoutTest</a:t>
            </a:r>
            <a:r>
              <a:rPr lang="en-US" altLang="ko-KR" dirty="0"/>
              <a:t>&lt;/string&gt;</a:t>
            </a:r>
          </a:p>
          <a:p>
            <a:r>
              <a:rPr lang="en-US" altLang="ko-KR" dirty="0"/>
              <a:t>&lt;/resources&gt;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96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6" y="537881"/>
            <a:ext cx="10748339" cy="60459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388" y="10693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[activity_main.xml]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40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469" y="263742"/>
            <a:ext cx="8123762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&lt;?xml version="1.0" encoding="utf-8</a:t>
            </a:r>
            <a:r>
              <a:rPr lang="en-US" altLang="ko-KR" dirty="0" smtClean="0"/>
              <a:t>"?&gt;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TableLayout</a:t>
            </a:r>
            <a:r>
              <a:rPr lang="en-US" altLang="ko-KR" dirty="0"/>
              <a:t> </a:t>
            </a:r>
            <a:r>
              <a:rPr lang="en-US" altLang="ko-KR" dirty="0" err="1"/>
              <a:t>xmlns:android</a:t>
            </a:r>
            <a:r>
              <a:rPr lang="en-US" altLang="ko-KR" dirty="0"/>
              <a:t>="http://schemas.android.com/</a:t>
            </a:r>
            <a:r>
              <a:rPr lang="en-US" altLang="ko-KR" dirty="0" err="1"/>
              <a:t>apk</a:t>
            </a:r>
            <a:r>
              <a:rPr lang="en-US" altLang="ko-KR" dirty="0"/>
              <a:t>/res/android"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 &gt;</a:t>
            </a:r>
          </a:p>
          <a:p>
            <a:endParaRPr lang="en-US" altLang="ko-KR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TableRow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TextView</a:t>
            </a:r>
            <a:r>
              <a:rPr lang="en-US" altLang="ko-KR" dirty="0"/>
              <a:t>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ko-KR" altLang="en-US" dirty="0"/>
              <a:t>주소</a:t>
            </a:r>
            <a:r>
              <a:rPr lang="en-US" altLang="ko-KR" dirty="0"/>
              <a:t>" </a:t>
            </a:r>
            <a:r>
              <a:rPr lang="en-US" altLang="ko-KR" dirty="0" smtClean="0"/>
              <a:t>/&gt;</a:t>
            </a:r>
            <a:endParaRPr lang="en-US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EditText</a:t>
            </a:r>
            <a:r>
              <a:rPr lang="en-US" altLang="ko-KR" dirty="0"/>
              <a:t>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ko-KR" altLang="en-US" dirty="0"/>
              <a:t>서울시종로구 </a:t>
            </a:r>
            <a:r>
              <a:rPr lang="en-US" altLang="ko-KR" dirty="0"/>
              <a:t>120"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TableRow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TextView</a:t>
            </a:r>
            <a:r>
              <a:rPr lang="en-US" altLang="ko-KR" dirty="0"/>
              <a:t>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ko-KR" altLang="en-US" dirty="0"/>
              <a:t>이름</a:t>
            </a:r>
            <a:r>
              <a:rPr lang="en-US" altLang="ko-KR" dirty="0"/>
              <a:t>" </a:t>
            </a:r>
            <a:r>
              <a:rPr lang="en-US" altLang="ko-KR" dirty="0" smtClean="0"/>
              <a:t>/&gt;</a:t>
            </a:r>
            <a:endParaRPr lang="en-US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EditText</a:t>
            </a:r>
            <a:r>
              <a:rPr lang="en-US" altLang="ko-KR" dirty="0"/>
              <a:t>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ko-KR" altLang="en-US" dirty="0"/>
              <a:t>홍길동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TableRow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/>
              <a:t>        &lt;Button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ko-KR" altLang="en-US" dirty="0"/>
              <a:t>저장</a:t>
            </a:r>
            <a:r>
              <a:rPr lang="en-US" altLang="ko-KR" dirty="0"/>
              <a:t>" </a:t>
            </a:r>
            <a:r>
              <a:rPr lang="en-US" altLang="ko-KR" dirty="0" smtClean="0"/>
              <a:t>/&gt;</a:t>
            </a:r>
            <a:endParaRPr lang="en-US" altLang="ko-KR" dirty="0"/>
          </a:p>
          <a:p>
            <a:r>
              <a:rPr lang="en-US" altLang="ko-KR" dirty="0"/>
              <a:t>        &lt;Button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ko-KR" altLang="en-US" dirty="0"/>
              <a:t>취소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TableLayout</a:t>
            </a:r>
            <a:r>
              <a:rPr lang="en-US" altLang="ko-KR" dirty="0"/>
              <a:t>&gt;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760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0898" y="0"/>
            <a:ext cx="6103638" cy="377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1800" dirty="0" smtClean="0"/>
              <a:t> 테이블레이아웃을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이용한 계산기 만들기</a:t>
            </a:r>
            <a:endParaRPr lang="en-US" altLang="ko-KR" sz="1800" dirty="0" smtClean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ko-KR" sz="1800" dirty="0"/>
          </a:p>
        </p:txBody>
      </p:sp>
      <p:sp>
        <p:nvSpPr>
          <p:cNvPr id="3" name="직사각형 2"/>
          <p:cNvSpPr/>
          <p:nvPr/>
        </p:nvSpPr>
        <p:spPr>
          <a:xfrm>
            <a:off x="391064" y="1315745"/>
            <a:ext cx="850277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6425" lvl="1" indent="-342900"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맑은 고딕" pitchFamily="50" charset="-127"/>
              </a:rPr>
              <a:t>화면 </a:t>
            </a:r>
            <a:r>
              <a:rPr lang="en-US" altLang="ko-KR" sz="1600" b="1" dirty="0" smtClean="0">
                <a:latin typeface="맑은 고딕" pitchFamily="50" charset="-127"/>
              </a:rPr>
              <a:t>UI</a:t>
            </a:r>
            <a:r>
              <a:rPr lang="ko-KR" altLang="en-US" sz="1600" b="1" dirty="0" smtClean="0">
                <a:latin typeface="맑은 고딕" pitchFamily="50" charset="-127"/>
              </a:rPr>
              <a:t>설계</a:t>
            </a:r>
            <a:endParaRPr lang="en-US" altLang="ko-KR" b="1" dirty="0"/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sz="1400" b="1" dirty="0" err="1"/>
              <a:t>TableLayout</a:t>
            </a:r>
            <a:r>
              <a:rPr lang="en-US" altLang="ko-KR" sz="1400" b="1" dirty="0"/>
              <a:t> 1</a:t>
            </a:r>
            <a:r>
              <a:rPr lang="ko-KR" altLang="en-US" sz="1400" b="1" dirty="0"/>
              <a:t>개와 </a:t>
            </a:r>
            <a:r>
              <a:rPr lang="en-US" altLang="ko-KR" sz="1400" b="1" dirty="0" err="1"/>
              <a:t>TableRow</a:t>
            </a:r>
            <a:r>
              <a:rPr lang="en-US" altLang="ko-KR" sz="1400" b="1" dirty="0"/>
              <a:t> 9</a:t>
            </a:r>
            <a:r>
              <a:rPr lang="ko-KR" altLang="en-US" sz="1400" b="1" dirty="0"/>
              <a:t>개로 </a:t>
            </a:r>
            <a:r>
              <a:rPr lang="ko-KR" altLang="en-US" sz="1400" b="1" dirty="0" smtClean="0"/>
              <a:t>구성</a:t>
            </a:r>
            <a:endParaRPr lang="en-US" altLang="ko-KR" sz="1400" b="1" dirty="0" smtClean="0"/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sz="1400" b="1" dirty="0"/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400" b="1" dirty="0" err="1"/>
              <a:t>에디트텍스트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숫자 버튼 </a:t>
            </a:r>
            <a:r>
              <a:rPr lang="en-US" altLang="ko-KR" sz="1400" b="1" dirty="0"/>
              <a:t>10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연산 버튼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텍스트뷰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개를 </a:t>
            </a:r>
            <a:r>
              <a:rPr lang="ko-KR" altLang="en-US" sz="1400" b="1" dirty="0" smtClean="0"/>
              <a:t>생성</a:t>
            </a:r>
            <a:endParaRPr lang="en-US" altLang="ko-KR" sz="1400" b="1" dirty="0" smtClean="0"/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sz="1400" b="1" dirty="0"/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400" b="1" dirty="0"/>
              <a:t>연산 버튼 </a:t>
            </a:r>
            <a:r>
              <a:rPr lang="ko-KR" altLang="en-US" sz="1400" b="1" dirty="0" err="1"/>
              <a:t>위젯에는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layout_margin</a:t>
            </a:r>
            <a:r>
              <a:rPr lang="ko-KR" altLang="en-US" sz="1400" b="1" dirty="0"/>
              <a:t>을 적절히 </a:t>
            </a:r>
            <a:r>
              <a:rPr lang="ko-KR" altLang="en-US" sz="1400" b="1" dirty="0" smtClean="0"/>
              <a:t>지정</a:t>
            </a:r>
            <a:endParaRPr lang="en-US" altLang="ko-KR" sz="1400" b="1" dirty="0" smtClean="0"/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sz="1400" b="1" dirty="0"/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400" b="1" dirty="0"/>
              <a:t>결과를 보여줄 </a:t>
            </a:r>
            <a:r>
              <a:rPr lang="en-US" altLang="ko-KR" sz="1400" b="1" dirty="0" err="1"/>
              <a:t>TextView</a:t>
            </a:r>
            <a:r>
              <a:rPr lang="ko-KR" altLang="en-US" sz="1400" b="1" dirty="0"/>
              <a:t>는 색상을 빨간색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글자 크기는 </a:t>
            </a:r>
            <a:r>
              <a:rPr lang="en-US" altLang="ko-KR" sz="1400" b="1" dirty="0" smtClean="0"/>
              <a:t>20dp</a:t>
            </a: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sz="1400" b="1" dirty="0"/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sz="1400" b="1" dirty="0"/>
              <a:t>각 </a:t>
            </a:r>
            <a:r>
              <a:rPr lang="ko-KR" altLang="en-US" sz="1400" b="1" dirty="0" err="1"/>
              <a:t>위젯의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id</a:t>
            </a:r>
            <a:r>
              <a:rPr lang="ko-KR" altLang="en-US" sz="1400" b="1" dirty="0"/>
              <a:t>는 위에서부터 </a:t>
            </a:r>
            <a:r>
              <a:rPr lang="en-US" altLang="ko-KR" sz="1400" b="1" dirty="0"/>
              <a:t>Edit1, Edit2, BtnNum0~9, </a:t>
            </a:r>
            <a:r>
              <a:rPr lang="en-US" altLang="ko-KR" sz="1400" b="1" dirty="0" err="1"/>
              <a:t>BtnAdd</a:t>
            </a:r>
            <a:r>
              <a:rPr lang="en-US" altLang="ko-KR" sz="1400" b="1" dirty="0"/>
              <a:t>, </a:t>
            </a:r>
          </a:p>
          <a:p>
            <a:pPr marL="539750" lvl="2" indent="0">
              <a:buNone/>
            </a:pPr>
            <a:r>
              <a:rPr lang="en-US" altLang="ko-KR" sz="1400" b="1" dirty="0"/>
              <a:t>      </a:t>
            </a:r>
            <a:r>
              <a:rPr lang="en-US" altLang="ko-KR" sz="1400" b="1" dirty="0" err="1"/>
              <a:t>BtnSub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BtnMul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BtnDiv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TextResult</a:t>
            </a:r>
            <a:endParaRPr lang="en-US" altLang="ko-KR" sz="1400" b="1" dirty="0"/>
          </a:p>
        </p:txBody>
      </p:sp>
      <p:pic>
        <p:nvPicPr>
          <p:cNvPr id="4" name="Picture 4" descr="스크린샷 2019-02-04 오후 2.43.5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05"/>
          <a:stretch/>
        </p:blipFill>
        <p:spPr>
          <a:xfrm>
            <a:off x="7946296" y="1315745"/>
            <a:ext cx="3216285" cy="51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4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37874" t="9509" r="39135" b="4950"/>
          <a:stretch/>
        </p:blipFill>
        <p:spPr>
          <a:xfrm>
            <a:off x="652537" y="720969"/>
            <a:ext cx="2703137" cy="60491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5162" y="241540"/>
            <a:ext cx="1317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/>
              <a:t>TabCalc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564864" y="3758463"/>
            <a:ext cx="723459" cy="787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6"/>
          </p:cNvCxnSpPr>
          <p:nvPr/>
        </p:nvCxnSpPr>
        <p:spPr>
          <a:xfrm flipV="1">
            <a:off x="3288323" y="1257300"/>
            <a:ext cx="5049771" cy="2894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8709" t="9998" r="38781" b="5171"/>
          <a:stretch/>
        </p:blipFill>
        <p:spPr>
          <a:xfrm>
            <a:off x="8405445" y="0"/>
            <a:ext cx="3323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32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4011" b="43485"/>
          <a:stretch/>
        </p:blipFill>
        <p:spPr>
          <a:xfrm>
            <a:off x="389764" y="369332"/>
            <a:ext cx="11186885" cy="63517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115" y="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en-US" altLang="ko-KR" dirty="0" smtClean="0">
                <a:solidFill>
                  <a:prstClr val="black"/>
                </a:solidFill>
              </a:rPr>
              <a:t>strings.xml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9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테이블레이아웃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85074" y="556513"/>
            <a:ext cx="11366500" cy="1601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itchFamily="2" charset="2"/>
              <a:buChar char="§"/>
              <a:defRPr sz="22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837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354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테이블레이아웃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</a:t>
            </a:r>
            <a:r>
              <a:rPr kumimoji="0" lang="en-US" altLang="ko-K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TableLayout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22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444500" marR="0" lvl="1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주로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위젯을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표 형태로 배치할 때 사용</a:t>
            </a:r>
          </a:p>
          <a:p>
            <a:pPr marL="444500" marR="0" lvl="1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TableRow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와 함께 사용되는데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TableRow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의 개수가 바로 행의 개수가 됨</a:t>
            </a:r>
          </a:p>
          <a:p>
            <a:pPr marL="444500" marR="0" lvl="1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열의 개수는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TableRow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안에 포함된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위젯의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수로 결정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3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행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열의 테이블레이아웃</a:t>
            </a: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4" y="2242070"/>
            <a:ext cx="4602879" cy="4206605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189988" y="3066800"/>
            <a:ext cx="6750478" cy="184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§"/>
              <a:defRPr sz="2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731837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463549" indent="0" algn="l" rtl="0" eaLnBrk="0" fontAlgn="base" hangingPunct="0">
              <a:spcBef>
                <a:spcPct val="0"/>
              </a:spcBef>
              <a:spcAft>
                <a:spcPct val="40000"/>
              </a:spcAft>
              <a:buFont typeface="Arial" pitchFamily="34" charset="0"/>
              <a:buNone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테이블레이아웃의 속성 </a:t>
            </a:r>
          </a:p>
          <a:p>
            <a:pPr marL="444500" marR="0" lvl="1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cs typeface="+mn-cs"/>
              </a:rPr>
              <a:t>layout_column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cs typeface="+mn-cs"/>
              </a:rPr>
              <a:t> :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cs typeface="+mn-cs"/>
              </a:rPr>
              <a:t>지정된 열에 현재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cs typeface="+mn-cs"/>
              </a:rPr>
              <a:t>위젯을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cs typeface="+mn-cs"/>
              </a:rPr>
              <a:t> 표시하라는 의미</a:t>
            </a:r>
          </a:p>
          <a:p>
            <a:pPr marL="444500" marR="0" lvl="1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cs typeface="+mn-cs"/>
              </a:rPr>
              <a:t>stretchColumns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cs typeface="+mn-cs"/>
              </a:rPr>
              <a:t> :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cs typeface="+mn-cs"/>
              </a:rPr>
              <a:t>지정된 열의 폭을 늘리라는 의미</a:t>
            </a:r>
          </a:p>
          <a:p>
            <a:pPr marL="444500" marR="0" lvl="1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cs typeface="+mn-cs"/>
              </a:rPr>
              <a:t>stretchColumns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cs typeface="+mn-cs"/>
              </a:rPr>
              <a:t> =“*”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cs typeface="+mn-cs"/>
              </a:rPr>
              <a:t> :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cs typeface="+mn-cs"/>
              </a:rPr>
              <a:t>각 셀을 같은 크기로 확장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cs typeface="+mn-cs"/>
              </a:rPr>
              <a:t>, </a:t>
            </a:r>
          </a:p>
          <a:p>
            <a:pPr marL="182562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None/>
              <a:tabLst/>
              <a:defRPr/>
            </a:pPr>
            <a:r>
              <a:rPr lang="en-US" altLang="ko-KR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/>
              </a:rPr>
              <a:t>                                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cs typeface="+mn-cs"/>
              </a:rPr>
              <a:t>전체 화면이 꽉 차는 효과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96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9163" y="-7422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[activity_main.xml]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23462" b="9378"/>
          <a:stretch/>
        </p:blipFill>
        <p:spPr>
          <a:xfrm>
            <a:off x="741872" y="295109"/>
            <a:ext cx="10739887" cy="654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6195" b="9404"/>
          <a:stretch/>
        </p:blipFill>
        <p:spPr>
          <a:xfrm>
            <a:off x="0" y="84108"/>
            <a:ext cx="9644332" cy="66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5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4785" y="429783"/>
            <a:ext cx="96702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&lt;?xml version="1.0" encoding="utf-8"?&gt;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TableLayout</a:t>
            </a:r>
            <a:r>
              <a:rPr lang="en-US" altLang="ko-KR" dirty="0"/>
              <a:t> </a:t>
            </a:r>
            <a:r>
              <a:rPr lang="en-US" altLang="ko-KR" dirty="0" err="1"/>
              <a:t>xmlns:android</a:t>
            </a:r>
            <a:r>
              <a:rPr lang="en-US" altLang="ko-KR" dirty="0"/>
              <a:t>="http://schemas.android.com/</a:t>
            </a:r>
            <a:r>
              <a:rPr lang="en-US" altLang="ko-KR" dirty="0" err="1"/>
              <a:t>apk</a:t>
            </a:r>
            <a:r>
              <a:rPr lang="en-US" altLang="ko-KR" dirty="0"/>
              <a:t>/res/android"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xmlns:tools</a:t>
            </a:r>
            <a:r>
              <a:rPr lang="en-US" altLang="ko-KR" dirty="0"/>
              <a:t>="http://schemas.android.com/tools"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android:id</a:t>
            </a:r>
            <a:r>
              <a:rPr lang="en-US" altLang="ko-KR" dirty="0"/>
              <a:t>="@+id/tableLayout1"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"&gt;</a:t>
            </a:r>
          </a:p>
          <a:p>
            <a:endParaRPr lang="en-US" altLang="ko-KR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EditText</a:t>
            </a:r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 = 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="@+id/Edit1"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android:layout_span</a:t>
            </a:r>
            <a:r>
              <a:rPr lang="en-US" altLang="ko-KR" dirty="0"/>
              <a:t>="5"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android:hint</a:t>
            </a:r>
            <a:r>
              <a:rPr lang="en-US" altLang="ko-KR" dirty="0"/>
              <a:t>="</a:t>
            </a:r>
            <a:r>
              <a:rPr lang="ko-KR" altLang="en-US" dirty="0"/>
              <a:t>숫자</a:t>
            </a:r>
            <a:r>
              <a:rPr lang="en-US" altLang="ko-KR" dirty="0"/>
              <a:t>1 </a:t>
            </a:r>
            <a:r>
              <a:rPr lang="ko-KR" altLang="en-US" dirty="0"/>
              <a:t>입력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EditText</a:t>
            </a:r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 = 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="@+id/Edit2"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android:layout_span</a:t>
            </a:r>
            <a:r>
              <a:rPr lang="en-US" altLang="ko-KR" dirty="0"/>
              <a:t>="5"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android:hint</a:t>
            </a:r>
            <a:r>
              <a:rPr lang="en-US" altLang="ko-KR" dirty="0"/>
              <a:t>="</a:t>
            </a:r>
            <a:r>
              <a:rPr lang="ko-KR" altLang="en-US" dirty="0"/>
              <a:t>숫자</a:t>
            </a:r>
            <a:r>
              <a:rPr lang="en-US" altLang="ko-KR" dirty="0"/>
              <a:t>2 </a:t>
            </a:r>
            <a:r>
              <a:rPr lang="ko-KR" altLang="en-US" dirty="0"/>
              <a:t>입력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34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73192" y="197346"/>
            <a:ext cx="79708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&lt;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 = 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="@+id/BtnNum0"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="0" /&gt;</a:t>
            </a:r>
          </a:p>
          <a:p>
            <a:endParaRPr lang="en-US" altLang="ko-KR" dirty="0"/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 = 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="@+id/BtnNum1"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="1"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 = 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="@+id/BtnNum2"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="2"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 = 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="@+id/BtnNum3"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="3"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 = 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="@+id/BtnNum4"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="4"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147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4619" y="335846"/>
            <a:ext cx="841938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&lt;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 = 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="@+id/BtnNum5"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="5"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 = 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="@+id/BtnNum6"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="6"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 = 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="@+id/BtnNum7"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="7"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 = 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="@+id/BtnNum8"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="8"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 = 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="@+id/BtnNum9"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="9"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01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419" y="0"/>
            <a:ext cx="90491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&lt;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 = 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</a:t>
            </a:r>
            <a:r>
              <a:rPr lang="en-US" altLang="ko-KR" dirty="0" err="1"/>
              <a:t>BtnAdd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android:layout_margin</a:t>
            </a:r>
            <a:r>
              <a:rPr lang="en-US" altLang="ko-KR" dirty="0"/>
              <a:t>="5dp"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android:layout_span</a:t>
            </a:r>
            <a:r>
              <a:rPr lang="en-US" altLang="ko-KR" dirty="0"/>
              <a:t>="5"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ko-KR" altLang="en-US" dirty="0"/>
              <a:t>더하기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 = 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</a:t>
            </a:r>
            <a:r>
              <a:rPr lang="en-US" altLang="ko-KR" dirty="0" err="1"/>
              <a:t>BtnSub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android:layout_margin</a:t>
            </a:r>
            <a:r>
              <a:rPr lang="en-US" altLang="ko-KR" dirty="0"/>
              <a:t>="5dp"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android:layout_span</a:t>
            </a:r>
            <a:r>
              <a:rPr lang="en-US" altLang="ko-KR" dirty="0"/>
              <a:t>="5"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ko-KR" altLang="en-US" dirty="0"/>
              <a:t>빼기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TableRow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 = 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</a:t>
            </a:r>
            <a:r>
              <a:rPr lang="en-US" altLang="ko-KR" dirty="0" err="1"/>
              <a:t>BtnMul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android:layout_margin</a:t>
            </a:r>
            <a:r>
              <a:rPr lang="en-US" altLang="ko-KR" dirty="0"/>
              <a:t>="5dp"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android:layout_span</a:t>
            </a:r>
            <a:r>
              <a:rPr lang="en-US" altLang="ko-KR" dirty="0"/>
              <a:t>="5"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ko-KR" altLang="en-US" dirty="0"/>
              <a:t>곱하기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40331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9291" y="751344"/>
            <a:ext cx="813470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 = "1"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</a:t>
            </a:r>
            <a:r>
              <a:rPr lang="en-US" altLang="ko-KR" dirty="0" err="1"/>
              <a:t>BtnDiv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android:layout_margin</a:t>
            </a:r>
            <a:r>
              <a:rPr lang="en-US" altLang="ko-KR" dirty="0"/>
              <a:t>="5dp"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android:layout_span</a:t>
            </a:r>
            <a:r>
              <a:rPr lang="en-US" altLang="ko-KR" dirty="0"/>
              <a:t>="5"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ko-KR" altLang="en-US" dirty="0"/>
              <a:t>나누기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TextView</a:t>
            </a:r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</a:t>
            </a:r>
            <a:r>
              <a:rPr lang="en-US" altLang="ko-KR" dirty="0" err="1"/>
              <a:t>TextResult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android:layout_margin</a:t>
            </a:r>
            <a:r>
              <a:rPr lang="en-US" altLang="ko-KR" dirty="0"/>
              <a:t>="5dp"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android:layout_span</a:t>
            </a:r>
            <a:r>
              <a:rPr lang="en-US" altLang="ko-KR" dirty="0"/>
              <a:t>="5"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ko-KR" altLang="en-US" dirty="0"/>
              <a:t>계산 결과 </a:t>
            </a:r>
            <a:r>
              <a:rPr lang="en-US" altLang="ko-KR" dirty="0"/>
              <a:t>: 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android:textColor</a:t>
            </a:r>
            <a:r>
              <a:rPr lang="en-US" altLang="ko-KR" dirty="0"/>
              <a:t>="#FF0000"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android:textSize</a:t>
            </a:r>
            <a:r>
              <a:rPr lang="en-US" altLang="ko-KR" dirty="0"/>
              <a:t>="20dp"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TableLayout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007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388" y="0"/>
            <a:ext cx="204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[MainActivity.java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315" t="-1121" r="38703" b="42616"/>
          <a:stretch/>
        </p:blipFill>
        <p:spPr>
          <a:xfrm>
            <a:off x="241540" y="465827"/>
            <a:ext cx="11481758" cy="613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88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247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defRPr/>
            </a:pPr>
            <a:r>
              <a:rPr lang="en-US" altLang="ko-KR" kern="0" dirty="0" smtClean="0">
                <a:solidFill>
                  <a:prstClr val="black"/>
                </a:solidFill>
              </a:rPr>
              <a:t>[AndroidManifest.xml]</a:t>
            </a:r>
            <a:endParaRPr lang="ko-KR" altLang="en-US" kern="0" dirty="0" smtClean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24837" b="19795"/>
          <a:stretch/>
        </p:blipFill>
        <p:spPr>
          <a:xfrm>
            <a:off x="120769" y="369332"/>
            <a:ext cx="10739888" cy="6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8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97729" y="171948"/>
            <a:ext cx="9457154" cy="510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60000" marR="0" lvl="0" indent="-34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/>
              </a:rPr>
              <a:t>속성</a:t>
            </a:r>
            <a:endParaRPr kumimoji="0" lang="ko-KR" altLang="ko-KR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/>
            </a:endParaRPr>
          </a:p>
          <a:p>
            <a:pPr marL="623525" marR="0" lvl="1" indent="-34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/>
              </a:rPr>
              <a:t>layout_span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/>
              </a:rPr>
              <a:t>은 열을 합쳐서 표시하라는 의미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/>
            </a:endParaRPr>
          </a:p>
          <a:p>
            <a:pPr marL="623525" marR="0" lvl="1" indent="-34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/>
              </a:rPr>
              <a:t>layout_column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/>
              </a:rPr>
              <a:t>은 지정된 열에 현재 </a:t>
            </a: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/>
              </a:rPr>
              <a:t>위젯을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/>
              </a:rPr>
              <a:t> 표시하라는 의미이며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/>
              </a:rPr>
              <a:t>0</a:t>
            </a: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/>
              </a:rPr>
              <a:t>부터시작됨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/>
            </a:endParaRPr>
          </a:p>
          <a:p>
            <a:pPr marL="623525" marR="0" lvl="1" indent="-34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/>
              </a:rPr>
              <a:t>stretchColumns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/>
              </a:rPr>
              <a:t>는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/>
              </a:rPr>
              <a:t>&lt;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/>
              </a:rPr>
              <a:t>TableLayout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/>
              </a:rPr>
              <a:t>&gt;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/>
              </a:rPr>
              <a:t>자체에 설정하는 속성으로 지정된 열의 폭을 늘리라는 의미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/>
            </a:endParaRPr>
          </a:p>
          <a:p>
            <a:pPr marL="623525" marR="0" lvl="1" indent="-34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234" y="2618034"/>
            <a:ext cx="4714810" cy="340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C:\Users\hp\AppData\Local\Temp\SNAGHTML1e1b93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2539" y="3917543"/>
            <a:ext cx="4286044" cy="2791374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66502" y="3401096"/>
            <a:ext cx="2325498" cy="330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272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스크린샷 2019-02-04 오후 2.42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2149" y="-76015"/>
            <a:ext cx="8331490" cy="681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0" y="92761"/>
            <a:ext cx="4081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ko-KR" altLang="en-US" dirty="0" smtClean="0"/>
              <a:t>테이블레이아웃 만들기 응용예제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49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8733" t="1410" r="7668" b="2404"/>
          <a:stretch/>
        </p:blipFill>
        <p:spPr>
          <a:xfrm>
            <a:off x="542516" y="681487"/>
            <a:ext cx="2846717" cy="58400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863" y="0"/>
            <a:ext cx="4320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solidFill>
                  <a:prstClr val="black"/>
                </a:solidFill>
              </a:rPr>
              <a:t>테이블 </a:t>
            </a:r>
            <a:r>
              <a:rPr lang="en-US" altLang="ko-KR" sz="2800" dirty="0" smtClean="0">
                <a:solidFill>
                  <a:prstClr val="black"/>
                </a:solidFill>
              </a:rPr>
              <a:t>Layout </a:t>
            </a:r>
            <a:r>
              <a:rPr lang="ko-KR" altLang="en-US" sz="2800" dirty="0" smtClean="0">
                <a:solidFill>
                  <a:prstClr val="black"/>
                </a:solidFill>
              </a:rPr>
              <a:t>설계실습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01953" y="4675517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7"/>
          </p:cNvCxnSpPr>
          <p:nvPr/>
        </p:nvCxnSpPr>
        <p:spPr>
          <a:xfrm flipV="1">
            <a:off x="1382442" y="1078302"/>
            <a:ext cx="7321611" cy="3731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8358" t="1635" r="8208" b="2767"/>
          <a:stretch/>
        </p:blipFill>
        <p:spPr>
          <a:xfrm>
            <a:off x="8497019" y="112142"/>
            <a:ext cx="3209026" cy="65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8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7350" b="41626"/>
          <a:stretch/>
        </p:blipFill>
        <p:spPr>
          <a:xfrm>
            <a:off x="120770" y="476264"/>
            <a:ext cx="11533517" cy="6044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115" y="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en-US" altLang="ko-KR" dirty="0" smtClean="0">
                <a:solidFill>
                  <a:prstClr val="black"/>
                </a:solidFill>
              </a:rPr>
              <a:t>strings.xml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388" y="10693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[activity_main.xml]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0970" b="9481"/>
          <a:stretch/>
        </p:blipFill>
        <p:spPr>
          <a:xfrm>
            <a:off x="733245" y="476264"/>
            <a:ext cx="9808235" cy="63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6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2917" b="9104"/>
          <a:stretch/>
        </p:blipFill>
        <p:spPr>
          <a:xfrm>
            <a:off x="163902" y="301924"/>
            <a:ext cx="9885872" cy="655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6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79895" y="265881"/>
            <a:ext cx="967021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&lt;?xml version="1.0" encoding="utf-8"?&gt;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TableLayout</a:t>
            </a:r>
            <a:r>
              <a:rPr lang="en-US" altLang="ko-KR" dirty="0"/>
              <a:t> </a:t>
            </a:r>
            <a:r>
              <a:rPr lang="en-US" altLang="ko-KR" dirty="0" err="1"/>
              <a:t>xmlns:android</a:t>
            </a:r>
            <a:r>
              <a:rPr lang="en-US" altLang="ko-KR" dirty="0"/>
              <a:t>="http://schemas.android.com/</a:t>
            </a:r>
            <a:r>
              <a:rPr lang="en-US" altLang="ko-KR" dirty="0" err="1"/>
              <a:t>apk</a:t>
            </a:r>
            <a:r>
              <a:rPr lang="en-US" altLang="ko-KR" dirty="0"/>
              <a:t>/res/android"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xmlns:tools</a:t>
            </a:r>
            <a:r>
              <a:rPr lang="en-US" altLang="ko-KR" dirty="0"/>
              <a:t>="http://schemas.android.com/tools"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android:id</a:t>
            </a:r>
            <a:r>
              <a:rPr lang="en-US" altLang="ko-KR" dirty="0"/>
              <a:t>="@+id/tableLayout1"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 &gt;</a:t>
            </a:r>
          </a:p>
          <a:p>
            <a:endParaRPr lang="en-US" altLang="ko-KR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="60dp"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="1" /&gt;</a:t>
            </a:r>
          </a:p>
          <a:p>
            <a:endParaRPr lang="en-US" altLang="ko-KR" dirty="0"/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="60dp"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android:layout_span</a:t>
            </a:r>
            <a:r>
              <a:rPr lang="en-US" altLang="ko-KR" dirty="0"/>
              <a:t>="2"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="2" /&gt;</a:t>
            </a:r>
          </a:p>
          <a:p>
            <a:endParaRPr lang="en-US" altLang="ko-KR" dirty="0"/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="60dp"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="3"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3891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1042</Words>
  <Application>Microsoft Office PowerPoint</Application>
  <PresentationFormat>와이드스크린</PresentationFormat>
  <Paragraphs>219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굴림</vt:lpstr>
      <vt:lpstr>맑은 고딕</vt:lpstr>
      <vt:lpstr>Arial</vt:lpstr>
      <vt:lpstr>Calibri</vt:lpstr>
      <vt:lpstr>Wingdings</vt:lpstr>
      <vt:lpstr>Office 테마</vt:lpstr>
      <vt:lpstr>9_Office 테마</vt:lpstr>
      <vt:lpstr>제26강 테이블 레이아웃 응용실습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뷰(View)와 위젯(Widget)</dc:title>
  <dc:creator>user</dc:creator>
  <cp:lastModifiedBy>Administrator</cp:lastModifiedBy>
  <cp:revision>169</cp:revision>
  <dcterms:created xsi:type="dcterms:W3CDTF">2018-03-27T14:43:58Z</dcterms:created>
  <dcterms:modified xsi:type="dcterms:W3CDTF">2023-04-29T11:45:08Z</dcterms:modified>
</cp:coreProperties>
</file>