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1" r:id="rId2"/>
  </p:sldMasterIdLst>
  <p:sldIdLst>
    <p:sldId id="382" r:id="rId3"/>
    <p:sldId id="519" r:id="rId4"/>
    <p:sldId id="522" r:id="rId5"/>
    <p:sldId id="520" r:id="rId6"/>
    <p:sldId id="524" r:id="rId7"/>
    <p:sldId id="525" r:id="rId8"/>
    <p:sldId id="526" r:id="rId9"/>
    <p:sldId id="527" r:id="rId10"/>
    <p:sldId id="528" r:id="rId11"/>
    <p:sldId id="529" r:id="rId12"/>
    <p:sldId id="521" r:id="rId13"/>
    <p:sldId id="530" r:id="rId14"/>
    <p:sldId id="531" r:id="rId15"/>
    <p:sldId id="532" r:id="rId16"/>
    <p:sldId id="533" r:id="rId17"/>
    <p:sldId id="506" r:id="rId18"/>
    <p:sldId id="511" r:id="rId19"/>
    <p:sldId id="513" r:id="rId20"/>
    <p:sldId id="512" r:id="rId21"/>
    <p:sldId id="514" r:id="rId22"/>
    <p:sldId id="515" r:id="rId23"/>
    <p:sldId id="517" r:id="rId24"/>
    <p:sldId id="51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0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8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26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39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8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6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7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99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66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6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73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59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38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2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5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2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0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8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0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1F8C-8D68-4B31-8183-247A8A23D39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F6038-6A9F-448C-AE1E-FED97451A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0550-DC3B-498B-B690-E2A63B25D09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B18E-D51A-40DC-89A5-2CABFD99843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668920" y="4817348"/>
            <a:ext cx="5365630" cy="18373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6362" y="363238"/>
            <a:ext cx="9144000" cy="913471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제</a:t>
            </a:r>
            <a:r>
              <a:rPr lang="en-US" altLang="ko-KR" sz="4000" dirty="0" smtClean="0"/>
              <a:t>27</a:t>
            </a:r>
            <a:r>
              <a:rPr lang="ko-KR" altLang="en-US" sz="4000" dirty="0" smtClean="0"/>
              <a:t>강 기타 레이아웃 응용실습</a:t>
            </a:r>
            <a:r>
              <a:rPr lang="en-US" altLang="ko-KR" sz="4000" dirty="0" smtClean="0"/>
              <a:t>(1)</a:t>
            </a:r>
            <a:endParaRPr lang="ko-KR" altLang="en-US" sz="4000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2194467" y="2265913"/>
            <a:ext cx="8395895" cy="1656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테이블레이아웃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 err="1" smtClean="0">
                <a:solidFill>
                  <a:srgbClr val="0070C0"/>
                </a:solidFill>
              </a:rPr>
              <a:t>그리드레이아웃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프레임레이아웃에서 버튼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뷰와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텍스트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뷰를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활용한 실습</a:t>
            </a:r>
            <a:endParaRPr lang="en-US" altLang="ko-KR" sz="2400" b="1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6644" y="479819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학습 목표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950268" y="5325369"/>
            <a:ext cx="4977407" cy="105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atinLnBrk="0">
              <a:buFont typeface="Arial" charset="0"/>
              <a:buChar char="•"/>
            </a:pP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레이아웃의 기본 속성을 이해한다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Arial" charset="0"/>
              <a:buChar char="•"/>
            </a:pP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종류의 레이아웃의 특성을 익힌다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Arial" charset="0"/>
              <a:buChar char="•"/>
            </a:pPr>
            <a:r>
              <a:rPr lang="ko-KR" altLang="en-US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뷰와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연계된 </a:t>
            </a:r>
            <a:r>
              <a:rPr lang="ko-KR" altLang="en-US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설계를 이해한다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"/>
            <a:ext cx="1819835" cy="26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6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24951" y="335846"/>
            <a:ext cx="79190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&lt;</a:t>
            </a:r>
            <a:r>
              <a:rPr lang="en-US" altLang="ko-KR" dirty="0" err="1"/>
              <a:t>TableRow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="1"&gt;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="@+id/button18"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android:layout_span</a:t>
            </a:r>
            <a:r>
              <a:rPr lang="en-US" altLang="ko-KR" dirty="0"/>
              <a:t>="2"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="0"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="@+id/button19"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="."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="@+id/button20"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="="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TableLayout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54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2986" b="43981"/>
          <a:stretch/>
        </p:blipFill>
        <p:spPr>
          <a:xfrm>
            <a:off x="156388" y="369332"/>
            <a:ext cx="11964986" cy="56260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388" y="0"/>
            <a:ext cx="204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[MainActivity.java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0082" b="20229"/>
          <a:stretch/>
        </p:blipFill>
        <p:spPr>
          <a:xfrm>
            <a:off x="103517" y="369332"/>
            <a:ext cx="11317857" cy="6354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4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[AndroidManifest.xml]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805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711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기타 레이아웃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dirty="0" err="1" smtClean="0"/>
              <a:t>그리드레이아웃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674509" y="798962"/>
            <a:ext cx="8963025" cy="129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6425" lvl="1" indent="-342900" latinLnBrk="0">
              <a:buFont typeface="Wingdings" pitchFamily="2" charset="2"/>
              <a:buChar char="v"/>
            </a:pPr>
            <a:r>
              <a:rPr lang="ko-KR" altLang="en-US" sz="2400" b="1" kern="0" smtClean="0">
                <a:latin typeface="맑은 고딕" pitchFamily="50" charset="-127"/>
                <a:ea typeface="맑은 고딕" pitchFamily="50" charset="-127"/>
              </a:rPr>
              <a:t>그리드레이아웃</a:t>
            </a:r>
            <a:r>
              <a:rPr lang="en-US" altLang="ko-KR" sz="2400" b="1" kern="0" smtClean="0">
                <a:latin typeface="맑은 고딕" pitchFamily="50" charset="-127"/>
                <a:ea typeface="맑은 고딕" pitchFamily="50" charset="-127"/>
              </a:rPr>
              <a:t>(GridLayout)</a:t>
            </a:r>
            <a:endParaRPr lang="en-US" altLang="ko-KR" b="1" kern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 latinLnBrk="0">
              <a:buFont typeface="Wingdings" pitchFamily="2" charset="2"/>
              <a:buChar char="ü"/>
            </a:pPr>
            <a:r>
              <a:rPr lang="ko-KR" altLang="en-US" b="1" kern="0" smtClean="0">
                <a:latin typeface="맑은 고딕" pitchFamily="50" charset="-127"/>
                <a:ea typeface="맑은 고딕" pitchFamily="50" charset="-127"/>
              </a:rPr>
              <a:t>테이블레이아웃처럼 위젯을 표 형태로 배치할 때 사용하지만 좀 더 직관적임</a:t>
            </a:r>
            <a:endParaRPr lang="en-US" altLang="ko-KR" b="1" kern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 latinLnBrk="0">
              <a:buFont typeface="Wingdings" pitchFamily="2" charset="2"/>
              <a:buChar char="ü"/>
            </a:pPr>
            <a:r>
              <a:rPr lang="en-US" altLang="ko-KR" b="1" kern="0" smtClean="0">
                <a:latin typeface="맑은 고딕" pitchFamily="50" charset="-127"/>
                <a:ea typeface="맑은 고딕" pitchFamily="50" charset="-127"/>
              </a:rPr>
              <a:t>Android 4.0(</a:t>
            </a:r>
            <a:r>
              <a:rPr lang="ko-KR" altLang="en-US" b="1" kern="0" smtClean="0">
                <a:latin typeface="맑은 고딕" pitchFamily="50" charset="-127"/>
                <a:ea typeface="맑은 고딕" pitchFamily="50" charset="-127"/>
              </a:rPr>
              <a:t>아이스크림 샌드위치</a:t>
            </a:r>
            <a:r>
              <a:rPr lang="en-US" altLang="ko-KR" b="1" kern="0" smtClean="0">
                <a:latin typeface="맑은 고딕" pitchFamily="50" charset="-127"/>
                <a:ea typeface="맑은 고딕" pitchFamily="50" charset="-127"/>
              </a:rPr>
              <a:t>, API 14)</a:t>
            </a:r>
            <a:r>
              <a:rPr lang="ko-KR" altLang="en-US" b="1" kern="0" smtClean="0">
                <a:latin typeface="맑은 고딕" pitchFamily="50" charset="-127"/>
                <a:ea typeface="맑은 고딕" pitchFamily="50" charset="-127"/>
              </a:rPr>
              <a:t>부터 지원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5" descr="스크린샷 2019-02-04 오후 2.5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4" y="2158521"/>
            <a:ext cx="4532126" cy="4267200"/>
          </a:xfrm>
          <a:prstGeom prst="rect">
            <a:avLst/>
          </a:prstGeom>
        </p:spPr>
      </p:pic>
      <p:pic>
        <p:nvPicPr>
          <p:cNvPr id="5" name="Picture 4" descr="스크린샷 2019-02-04 오후 2.5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14" y="2882421"/>
            <a:ext cx="206024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6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41595" y="255498"/>
            <a:ext cx="11048790" cy="5877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6425" lvl="1" indent="-342900" latinLnBrk="0">
              <a:buFont typeface="Wingdings" pitchFamily="2" charset="2"/>
              <a:buChar char="v"/>
            </a:pPr>
            <a:r>
              <a:rPr lang="ko-KR" altLang="en-US" sz="2400" b="1" kern="0" dirty="0" err="1" smtClean="0">
                <a:latin typeface="맑은 고딕" pitchFamily="50" charset="-127"/>
                <a:ea typeface="맑은 고딕" pitchFamily="50" charset="-127"/>
              </a:rPr>
              <a:t>그리드레이아웃</a:t>
            </a:r>
            <a:r>
              <a:rPr lang="en-US" altLang="ko-KR" sz="24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kern="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 latinLnBrk="0">
              <a:buFont typeface="Wingdings" pitchFamily="2" charset="2"/>
              <a:buChar char="ü"/>
            </a:pP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kern="0" dirty="0" err="1" smtClean="0">
                <a:latin typeface="맑은 고딕" pitchFamily="50" charset="-127"/>
                <a:ea typeface="맑은 고딕" pitchFamily="50" charset="-127"/>
              </a:rPr>
              <a:t>GridLayout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자체에 자주 사용되는 속성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 latinLnBrk="0">
              <a:buFont typeface="Wingdings" panose="05000000000000000000" pitchFamily="2" charset="2"/>
              <a:buChar char="Ø"/>
            </a:pPr>
            <a:r>
              <a:rPr lang="en-US" altLang="ko-KR" b="1" kern="0" dirty="0" err="1" smtClean="0">
                <a:latin typeface="맑은 고딕" pitchFamily="50" charset="-127"/>
                <a:ea typeface="맑은 고딕" pitchFamily="50" charset="-127"/>
              </a:rPr>
              <a:t>rowCount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행 개수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 latinLnBrk="0">
              <a:buFont typeface="Wingdings" panose="05000000000000000000" pitchFamily="2" charset="2"/>
              <a:buChar char="Ø"/>
            </a:pPr>
            <a:r>
              <a:rPr lang="en-US" altLang="ko-KR" b="1" kern="0" dirty="0" err="1" smtClean="0">
                <a:latin typeface="맑은 고딕" pitchFamily="50" charset="-127"/>
                <a:ea typeface="맑은 고딕" pitchFamily="50" charset="-127"/>
              </a:rPr>
              <a:t>columnCount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열의 수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 latinLnBrk="0">
              <a:buFont typeface="Wingdings" panose="05000000000000000000" pitchFamily="2" charset="2"/>
              <a:buChar char="Ø"/>
            </a:pP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Orientation : </a:t>
            </a:r>
            <a:r>
              <a:rPr lang="ko-KR" altLang="en-US" b="1" kern="0" dirty="0" err="1" smtClean="0">
                <a:latin typeface="맑은 고딕" pitchFamily="50" charset="-127"/>
                <a:ea typeface="맑은 고딕" pitchFamily="50" charset="-127"/>
              </a:rPr>
              <a:t>그리드를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 수평 방향을 우선할지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수직 방향을 우선할지를 결정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 latinLnBrk="0">
              <a:buFont typeface="Wingdings" panose="05000000000000000000" pitchFamily="2" charset="2"/>
              <a:buChar char="Ø"/>
            </a:pP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 latinLnBrk="0">
              <a:buFont typeface="Wingdings" pitchFamily="2" charset="2"/>
              <a:buChar char="ü"/>
            </a:pPr>
            <a:r>
              <a:rPr lang="ko-KR" altLang="en-US" b="1" kern="0" dirty="0" err="1" smtClean="0">
                <a:latin typeface="맑은 고딕" pitchFamily="50" charset="-127"/>
                <a:ea typeface="맑은 고딕" pitchFamily="50" charset="-127"/>
              </a:rPr>
              <a:t>그리드레이아웃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 안에 포함될 </a:t>
            </a:r>
            <a:r>
              <a:rPr lang="ko-KR" altLang="en-US" b="1" kern="0" dirty="0" err="1" smtClean="0">
                <a:latin typeface="맑은 고딕" pitchFamily="50" charset="-127"/>
                <a:ea typeface="맑은 고딕" pitchFamily="50" charset="-127"/>
              </a:rPr>
              <a:t>위젯에서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 자주 사용되는 속성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 latinLnBrk="0">
              <a:buFont typeface="Wingdings" panose="05000000000000000000" pitchFamily="2" charset="2"/>
              <a:buChar char="Ø"/>
            </a:pPr>
            <a:r>
              <a:rPr lang="en-US" altLang="ko-KR" b="1" kern="0" dirty="0" err="1" smtClean="0">
                <a:latin typeface="맑은 고딕" pitchFamily="50" charset="-127"/>
                <a:ea typeface="맑은 고딕" pitchFamily="50" charset="-127"/>
              </a:rPr>
              <a:t>Layout_row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자신이 위치할 행 번호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(0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번부터 시작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9350" lvl="3" indent="-342900" latinLnBrk="0">
              <a:buFont typeface="Wingdings" panose="05000000000000000000" pitchFamily="2" charset="2"/>
              <a:buChar char="Ø"/>
            </a:pPr>
            <a:r>
              <a:rPr lang="en-US" altLang="ko-KR" b="1" kern="0" dirty="0" err="1" smtClean="0">
                <a:latin typeface="맑은 고딕" pitchFamily="50" charset="-127"/>
                <a:ea typeface="맑은 고딕" pitchFamily="50" charset="-127"/>
              </a:rPr>
              <a:t>Layout_column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자신이 위치할 열 번호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(0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번부터 시작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9350" lvl="3" indent="-342900" latinLnBrk="0">
              <a:buFont typeface="Wingdings" panose="05000000000000000000" pitchFamily="2" charset="2"/>
              <a:buChar char="Ø"/>
            </a:pPr>
            <a:r>
              <a:rPr lang="en-US" altLang="ko-KR" b="1" kern="0" dirty="0" err="1" smtClean="0">
                <a:latin typeface="맑은 고딕" pitchFamily="50" charset="-127"/>
                <a:ea typeface="맑은 고딕" pitchFamily="50" charset="-127"/>
              </a:rPr>
              <a:t>Layout_rowSpan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행을 지정된 수만큼 확장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 latinLnBrk="0">
              <a:buFont typeface="Wingdings" panose="05000000000000000000" pitchFamily="2" charset="2"/>
              <a:buChar char="Ø"/>
            </a:pPr>
            <a:r>
              <a:rPr lang="en-US" altLang="ko-KR" b="1" kern="0" dirty="0" err="1" smtClean="0">
                <a:latin typeface="맑은 고딕" pitchFamily="50" charset="-127"/>
                <a:ea typeface="맑은 고딕" pitchFamily="50" charset="-127"/>
              </a:rPr>
              <a:t>layout_columnSpan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열을 지정된 수만큼 확장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 latinLnBrk="0">
              <a:buFont typeface="Wingdings" panose="05000000000000000000" pitchFamily="2" charset="2"/>
              <a:buChar char="Ø"/>
            </a:pPr>
            <a:r>
              <a:rPr lang="en-US" altLang="ko-KR" b="1" kern="0" dirty="0" err="1" smtClean="0">
                <a:latin typeface="맑은 고딕" pitchFamily="50" charset="-127"/>
                <a:ea typeface="맑은 고딕" pitchFamily="50" charset="-127"/>
              </a:rPr>
              <a:t>layout_gravity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주로 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fill, </a:t>
            </a:r>
            <a:r>
              <a:rPr lang="en-US" altLang="ko-KR" b="1" kern="0" dirty="0" err="1" smtClean="0">
                <a:latin typeface="맑은 고딕" pitchFamily="50" charset="-127"/>
                <a:ea typeface="맑은 고딕" pitchFamily="50" charset="-127"/>
              </a:rPr>
              <a:t>fill_vertical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kern="0" dirty="0" err="1" smtClean="0">
                <a:latin typeface="맑은 고딕" pitchFamily="50" charset="-127"/>
                <a:ea typeface="맑은 고딕" pitchFamily="50" charset="-127"/>
              </a:rPr>
              <a:t>fill_horizontal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등으로 지정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06450" lvl="3" indent="0" latinLnBrk="0">
              <a:buFontTx/>
              <a:buNone/>
            </a:pP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         	            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행 또는 열 </a:t>
            </a:r>
            <a:r>
              <a:rPr lang="ko-KR" altLang="en-US" b="1" kern="0" dirty="0" err="1" smtClean="0">
                <a:latin typeface="맑은 고딕" pitchFamily="50" charset="-127"/>
                <a:ea typeface="맑은 고딕" pitchFamily="50" charset="-127"/>
              </a:rPr>
              <a:t>확장시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kern="0" dirty="0" err="1" smtClean="0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 확장된 셀에 꽉 채우는 효과를 냄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67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-93241" y="1"/>
            <a:ext cx="3776720" cy="78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6425" lvl="1" indent="-342900" latinLnBrk="0">
              <a:buFont typeface="Wingdings" pitchFamily="2" charset="2"/>
              <a:buChar char="v"/>
            </a:pPr>
            <a:r>
              <a:rPr lang="ko-KR" altLang="en-US" sz="2400" b="1" kern="0" dirty="0" err="1" smtClean="0">
                <a:latin typeface="맑은 고딕" pitchFamily="50" charset="-127"/>
                <a:ea typeface="맑은 고딕" pitchFamily="50" charset="-127"/>
              </a:rPr>
              <a:t>그리드레이아웃</a:t>
            </a:r>
            <a:r>
              <a:rPr lang="en-US" altLang="ko-KR" sz="24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kern="0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9-02-04 오후 2.52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962" y="1"/>
            <a:ext cx="7513608" cy="69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2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38269" t="9506" r="38342" b="4721"/>
          <a:stretch/>
        </p:blipFill>
        <p:spPr>
          <a:xfrm>
            <a:off x="1028596" y="388537"/>
            <a:ext cx="3182919" cy="65657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19205"/>
            <a:ext cx="265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그리드</a:t>
            </a:r>
            <a:r>
              <a:rPr lang="en-US" altLang="ko-KR" dirty="0" smtClean="0"/>
              <a:t> Layout</a:t>
            </a:r>
            <a:r>
              <a:rPr lang="ko-KR" altLang="en-US" dirty="0"/>
              <a:t> 과제실습</a:t>
            </a:r>
          </a:p>
        </p:txBody>
      </p:sp>
      <p:sp>
        <p:nvSpPr>
          <p:cNvPr id="5" name="타원 4"/>
          <p:cNvSpPr/>
          <p:nvPr/>
        </p:nvSpPr>
        <p:spPr>
          <a:xfrm>
            <a:off x="3341076" y="2495357"/>
            <a:ext cx="685801" cy="713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6"/>
          </p:cNvCxnSpPr>
          <p:nvPr/>
        </p:nvCxnSpPr>
        <p:spPr>
          <a:xfrm flipV="1">
            <a:off x="4026877" y="1184141"/>
            <a:ext cx="4349538" cy="166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8186" t="9739" r="38344" b="4924"/>
          <a:stretch/>
        </p:blipFill>
        <p:spPr>
          <a:xfrm>
            <a:off x="8489305" y="134621"/>
            <a:ext cx="3248426" cy="66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8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9168" b="56987"/>
          <a:stretch/>
        </p:blipFill>
        <p:spPr>
          <a:xfrm>
            <a:off x="129396" y="723015"/>
            <a:ext cx="11998000" cy="4772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115" y="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smtClean="0">
                <a:solidFill>
                  <a:prstClr val="black"/>
                </a:solidFill>
              </a:rPr>
              <a:t>strings.xml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7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388" y="10693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[activity_main.xml]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0358" b="9628"/>
          <a:stretch/>
        </p:blipFill>
        <p:spPr>
          <a:xfrm>
            <a:off x="211388" y="607082"/>
            <a:ext cx="9933275" cy="63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41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388" y="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[activity_main.xml]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7778" b="8642"/>
          <a:stretch/>
        </p:blipFill>
        <p:spPr>
          <a:xfrm>
            <a:off x="2596552" y="0"/>
            <a:ext cx="9316527" cy="66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8804" t="9822" r="38598" b="5277"/>
          <a:stretch/>
        </p:blipFill>
        <p:spPr>
          <a:xfrm>
            <a:off x="3182815" y="716929"/>
            <a:ext cx="2905775" cy="6141071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182815" y="4747846"/>
            <a:ext cx="726113" cy="761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7"/>
          </p:cNvCxnSpPr>
          <p:nvPr/>
        </p:nvCxnSpPr>
        <p:spPr>
          <a:xfrm flipV="1">
            <a:off x="3802591" y="1230923"/>
            <a:ext cx="4813871" cy="3628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0" y="63979"/>
            <a:ext cx="6103638" cy="377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1800" dirty="0" smtClean="0"/>
              <a:t> 테이블레이아웃을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이용한 계산기 만들기</a:t>
            </a:r>
            <a:endParaRPr lang="en-US" altLang="ko-KR" sz="18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TableCaculator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8827" t="9712" r="38740" b="4428"/>
          <a:stretch/>
        </p:blipFill>
        <p:spPr>
          <a:xfrm>
            <a:off x="8740382" y="63979"/>
            <a:ext cx="3296287" cy="66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1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2257" y="197346"/>
            <a:ext cx="834174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&lt;?xml version="1.0" encoding="utf-8"?&gt;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GridLayout</a:t>
            </a:r>
            <a:r>
              <a:rPr lang="en-US" altLang="ko-KR" dirty="0"/>
              <a:t> </a:t>
            </a:r>
            <a:r>
              <a:rPr lang="en-US" altLang="ko-KR" dirty="0" err="1"/>
              <a:t>xmlns:android</a:t>
            </a:r>
            <a:r>
              <a:rPr lang="en-US" altLang="ko-KR" dirty="0"/>
              <a:t>="http://schemas.android.com/</a:t>
            </a:r>
            <a:r>
              <a:rPr lang="en-US" altLang="ko-KR" dirty="0" err="1"/>
              <a:t>apk</a:t>
            </a:r>
            <a:r>
              <a:rPr lang="en-US" altLang="ko-KR" dirty="0"/>
              <a:t>/res/android"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xmlns:tools</a:t>
            </a:r>
            <a:r>
              <a:rPr lang="en-US" altLang="ko-KR" dirty="0"/>
              <a:t>="http://schemas.android.com/tools"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fill_parent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android:columnCount</a:t>
            </a:r>
            <a:r>
              <a:rPr lang="en-US" altLang="ko-KR" dirty="0"/>
              <a:t>="4"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android:rowCount</a:t>
            </a:r>
            <a:r>
              <a:rPr lang="en-US" altLang="ko-KR" dirty="0"/>
              <a:t>="2" &gt;</a:t>
            </a:r>
          </a:p>
          <a:p>
            <a:endParaRPr lang="en-US" altLang="ko-KR" dirty="0"/>
          </a:p>
          <a:p>
            <a:r>
              <a:rPr lang="en-US" altLang="ko-KR" dirty="0"/>
              <a:t>    &lt;Button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android:layout_column</a:t>
            </a:r>
            <a:r>
              <a:rPr lang="en-US" altLang="ko-KR" dirty="0"/>
              <a:t>="0"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android:layout_gravity</a:t>
            </a:r>
            <a:r>
              <a:rPr lang="en-US" altLang="ko-KR" dirty="0"/>
              <a:t>="</a:t>
            </a:r>
            <a:r>
              <a:rPr lang="en-US" altLang="ko-KR" dirty="0" err="1"/>
              <a:t>fill_vertical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android:layout_row</a:t>
            </a:r>
            <a:r>
              <a:rPr lang="en-US" altLang="ko-KR" dirty="0"/>
              <a:t>="0"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android:layout_rowSpan</a:t>
            </a:r>
            <a:r>
              <a:rPr lang="en-US" altLang="ko-KR" dirty="0"/>
              <a:t>="2"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="1" /&gt;</a:t>
            </a:r>
          </a:p>
          <a:p>
            <a:endParaRPr lang="en-US" altLang="ko-KR" dirty="0"/>
          </a:p>
          <a:p>
            <a:r>
              <a:rPr lang="en-US" altLang="ko-KR" dirty="0"/>
              <a:t>    &lt;Button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android:layout_column</a:t>
            </a:r>
            <a:r>
              <a:rPr lang="en-US" altLang="ko-KR" dirty="0"/>
              <a:t>="1"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android:layout_columnSpan</a:t>
            </a:r>
            <a:r>
              <a:rPr lang="en-US" altLang="ko-KR" dirty="0"/>
              <a:t>="2"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android:layout_gravity</a:t>
            </a:r>
            <a:r>
              <a:rPr lang="en-US" altLang="ko-KR" dirty="0"/>
              <a:t>="</a:t>
            </a:r>
            <a:r>
              <a:rPr lang="en-US" altLang="ko-KR" dirty="0" err="1"/>
              <a:t>fill_horizontal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android:layout_row</a:t>
            </a:r>
            <a:r>
              <a:rPr lang="en-US" altLang="ko-KR" dirty="0"/>
              <a:t>="0"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="2"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81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0830" y="474345"/>
            <a:ext cx="78931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&lt;Button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android:layout_column</a:t>
            </a:r>
            <a:r>
              <a:rPr lang="en-US" altLang="ko-KR" dirty="0"/>
              <a:t>="3"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android:layout_row</a:t>
            </a:r>
            <a:r>
              <a:rPr lang="en-US" altLang="ko-KR" dirty="0"/>
              <a:t>="0"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="3" /&gt;</a:t>
            </a:r>
          </a:p>
          <a:p>
            <a:endParaRPr lang="en-US" altLang="ko-KR" dirty="0"/>
          </a:p>
          <a:p>
            <a:r>
              <a:rPr lang="en-US" altLang="ko-KR" dirty="0"/>
              <a:t>    &lt;Button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android:layout_column</a:t>
            </a:r>
            <a:r>
              <a:rPr lang="en-US" altLang="ko-KR" dirty="0"/>
              <a:t>="1"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android:layout_row</a:t>
            </a:r>
            <a:r>
              <a:rPr lang="en-US" altLang="ko-KR" dirty="0"/>
              <a:t>="1"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="4" /&gt;</a:t>
            </a:r>
          </a:p>
          <a:p>
            <a:endParaRPr lang="en-US" altLang="ko-KR" dirty="0"/>
          </a:p>
          <a:p>
            <a:r>
              <a:rPr lang="en-US" altLang="ko-KR" dirty="0"/>
              <a:t>    &lt;Button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android:layout_column</a:t>
            </a:r>
            <a:r>
              <a:rPr lang="en-US" altLang="ko-KR" dirty="0"/>
              <a:t>="2"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android:layout_row</a:t>
            </a:r>
            <a:r>
              <a:rPr lang="en-US" altLang="ko-KR" dirty="0"/>
              <a:t>="1"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="5" /&gt;</a:t>
            </a:r>
          </a:p>
          <a:p>
            <a:endParaRPr lang="en-US" altLang="ko-KR" dirty="0"/>
          </a:p>
          <a:p>
            <a:r>
              <a:rPr lang="en-US" altLang="ko-KR" dirty="0"/>
              <a:t>    &lt;Button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android:layout_column</a:t>
            </a:r>
            <a:r>
              <a:rPr lang="en-US" altLang="ko-KR" dirty="0"/>
              <a:t>="3"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android:layout_row</a:t>
            </a:r>
            <a:r>
              <a:rPr lang="en-US" altLang="ko-KR" dirty="0"/>
              <a:t>="1"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="6" /&gt;</a:t>
            </a:r>
          </a:p>
          <a:p>
            <a:endParaRPr lang="en-US" altLang="ko-KR" dirty="0"/>
          </a:p>
          <a:p>
            <a:r>
              <a:rPr lang="en-US" altLang="ko-KR" dirty="0"/>
              <a:t>&lt;/</a:t>
            </a:r>
            <a:r>
              <a:rPr lang="en-US" altLang="ko-KR" dirty="0" err="1"/>
              <a:t>GridLayout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41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9336" b="44560"/>
          <a:stretch/>
        </p:blipFill>
        <p:spPr>
          <a:xfrm>
            <a:off x="156388" y="369333"/>
            <a:ext cx="11867224" cy="6100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388" y="0"/>
            <a:ext cx="204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[MainActivity.java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3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9" y="93750"/>
            <a:ext cx="24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[AndroidManifest.xml]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5440" b="18457"/>
          <a:stretch/>
        </p:blipFill>
        <p:spPr>
          <a:xfrm>
            <a:off x="146650" y="543463"/>
            <a:ext cx="10360324" cy="63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5468" b="9182"/>
          <a:stretch/>
        </p:blipFill>
        <p:spPr>
          <a:xfrm>
            <a:off x="138022" y="295109"/>
            <a:ext cx="9514935" cy="6521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99163" y="-7422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[activity_main.xml]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1630" b="9658"/>
          <a:stretch/>
        </p:blipFill>
        <p:spPr>
          <a:xfrm>
            <a:off x="129397" y="102437"/>
            <a:ext cx="10282686" cy="66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1819" y="386651"/>
            <a:ext cx="97564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&lt;?xml version="1.0" encoding="utf-8"?&gt;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TableLayout</a:t>
            </a:r>
            <a:r>
              <a:rPr lang="en-US" altLang="ko-KR" dirty="0"/>
              <a:t> </a:t>
            </a:r>
            <a:r>
              <a:rPr lang="en-US" altLang="ko-KR" dirty="0" err="1"/>
              <a:t>xmlns:android</a:t>
            </a:r>
            <a:r>
              <a:rPr lang="en-US" altLang="ko-KR" dirty="0"/>
              <a:t>="http://schemas.android.com/</a:t>
            </a:r>
            <a:r>
              <a:rPr lang="en-US" altLang="ko-KR" dirty="0" err="1"/>
              <a:t>apk</a:t>
            </a:r>
            <a:r>
              <a:rPr lang="en-US" altLang="ko-KR" dirty="0"/>
              <a:t>/res/android"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xmlns:app</a:t>
            </a:r>
            <a:r>
              <a:rPr lang="en-US" altLang="ko-KR" dirty="0"/>
              <a:t>="http://schemas.android.com/</a:t>
            </a:r>
            <a:r>
              <a:rPr lang="en-US" altLang="ko-KR" dirty="0" err="1"/>
              <a:t>apk</a:t>
            </a:r>
            <a:r>
              <a:rPr lang="en-US" altLang="ko-KR" dirty="0"/>
              <a:t>/res-auto"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xmlns:tools</a:t>
            </a:r>
            <a:r>
              <a:rPr lang="en-US" altLang="ko-KR" dirty="0"/>
              <a:t>="http://schemas.android.com/tools"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android:background</a:t>
            </a:r>
            <a:r>
              <a:rPr lang="en-US" altLang="ko-KR" dirty="0"/>
              <a:t>="#EAE6E6"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android:stretchColumns</a:t>
            </a:r>
            <a:r>
              <a:rPr lang="en-US" altLang="ko-KR" dirty="0"/>
              <a:t>="*"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tools:context</a:t>
            </a:r>
            <a:r>
              <a:rPr lang="en-US" altLang="ko-KR" dirty="0"/>
              <a:t>=".</a:t>
            </a:r>
            <a:r>
              <a:rPr lang="en-US" altLang="ko-KR" dirty="0" err="1"/>
              <a:t>MainActivity</a:t>
            </a:r>
            <a:r>
              <a:rPr lang="en-US" altLang="ko-KR" dirty="0"/>
              <a:t>"&gt;</a:t>
            </a:r>
          </a:p>
          <a:p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TextView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</a:t>
            </a:r>
            <a:r>
              <a:rPr lang="en-US" altLang="ko-KR" dirty="0" err="1"/>
              <a:t>textView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="5"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android:background</a:t>
            </a:r>
            <a:r>
              <a:rPr lang="en-US" altLang="ko-KR" dirty="0"/>
              <a:t>="#FFFFFF"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android:backgroundTint</a:t>
            </a:r>
            <a:r>
              <a:rPr lang="en-US" altLang="ko-KR" dirty="0"/>
              <a:t>="#FA8D8D"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android:gravity</a:t>
            </a:r>
            <a:r>
              <a:rPr lang="en-US" altLang="ko-KR" dirty="0"/>
              <a:t>="</a:t>
            </a:r>
            <a:r>
              <a:rPr lang="en-US" altLang="ko-KR" dirty="0" err="1"/>
              <a:t>center|right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 err="1"/>
              <a:t>결과창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android:textColor</a:t>
            </a:r>
            <a:r>
              <a:rPr lang="en-US" altLang="ko-KR" dirty="0"/>
              <a:t>="#FFFFFF"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android:textSize</a:t>
            </a:r>
            <a:r>
              <a:rPr lang="en-US" altLang="ko-KR" dirty="0"/>
              <a:t>="50sp" /&gt;</a:t>
            </a:r>
          </a:p>
        </p:txBody>
      </p:sp>
    </p:spTree>
    <p:extLst>
      <p:ext uri="{BB962C8B-B14F-4D97-AF65-F5344CB8AC3E}">
        <p14:creationId xmlns:p14="http://schemas.microsoft.com/office/powerpoint/2010/main" val="317326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9894" y="335846"/>
            <a:ext cx="826410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&lt;</a:t>
            </a:r>
            <a:r>
              <a:rPr lang="en-US" altLang="ko-KR" dirty="0" err="1"/>
              <a:t>TableRow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="1"&gt;</a:t>
            </a:r>
          </a:p>
          <a:p>
            <a:endParaRPr lang="en-US" altLang="ko-KR" dirty="0"/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="@+id/button2"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="AC"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android:layout_column</a:t>
            </a:r>
            <a:r>
              <a:rPr lang="en-US" altLang="ko-KR" dirty="0"/>
              <a:t>="1"/&gt;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="@+id/button3"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="CE"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="@+id/button4"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="/"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154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4619" y="0"/>
            <a:ext cx="872130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&lt;</a:t>
            </a:r>
            <a:r>
              <a:rPr lang="en-US" altLang="ko-KR" dirty="0" err="1"/>
              <a:t>TableRow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="1"&gt;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="@+id/button5"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="7"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="@+id/button7"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="8" /&gt; 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="@+id/button8"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="9"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="@+id/button9"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="X"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70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39019" y="-79653"/>
            <a:ext cx="750498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&lt;</a:t>
            </a:r>
            <a:r>
              <a:rPr lang="en-US" altLang="ko-KR" dirty="0" err="1"/>
              <a:t>TableRow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="1"&gt;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="@+id/button10"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="4"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="@+id/button11"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="5"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="@+id/button12"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="6"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="@+id/button13"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ko-KR" altLang="en-US" dirty="0" err="1"/>
              <a:t>ㅡ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92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4453" y="-79653"/>
            <a:ext cx="866954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&lt;</a:t>
            </a:r>
            <a:r>
              <a:rPr lang="en-US" altLang="ko-KR" dirty="0" err="1"/>
              <a:t>TableRow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android:layout_weight</a:t>
            </a:r>
            <a:r>
              <a:rPr lang="en-US" altLang="ko-KR" dirty="0"/>
              <a:t>="1"&gt;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="@+id/button14"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="1"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="@+id/button15"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="2"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="@+id/button16"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="3" /&gt;</a:t>
            </a:r>
          </a:p>
          <a:p>
            <a:r>
              <a:rPr lang="en-US" altLang="ko-KR" dirty="0"/>
              <a:t>        &lt;Button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="@+id/button17"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="+" /&gt;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2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1018</Words>
  <Application>Microsoft Office PowerPoint</Application>
  <PresentationFormat>와이드스크린</PresentationFormat>
  <Paragraphs>220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9_Office 테마</vt:lpstr>
      <vt:lpstr>제27강 기타 레이아웃 응용실습(1)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뷰(View)와 위젯(Widget)</dc:title>
  <dc:creator>user</dc:creator>
  <cp:lastModifiedBy>Administrator</cp:lastModifiedBy>
  <cp:revision>171</cp:revision>
  <dcterms:created xsi:type="dcterms:W3CDTF">2018-03-27T14:43:58Z</dcterms:created>
  <dcterms:modified xsi:type="dcterms:W3CDTF">2023-04-30T09:40:30Z</dcterms:modified>
</cp:coreProperties>
</file>