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57" r:id="rId7"/>
    <p:sldId id="259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0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1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9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3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7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9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5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C717-9A57-4C05-94D1-8B2FB1FE604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BC09-F6F9-4343-9997-7E326A7A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41343&amp;cid=441&amp;categoryId=44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o.wikipedia.org/wiki/%EC%9C%A0%EB%8B%88%EC%BD%94%EB%93%9C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son.org/json-ko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05" y="50721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ko-KR" altLang="en-US" sz="2800" dirty="0" smtClean="0"/>
              <a:t>데이터를 표현하는 </a:t>
            </a:r>
            <a:r>
              <a:rPr lang="en-US" altLang="ko-KR" sz="2800" dirty="0" smtClean="0"/>
              <a:t>JSON</a:t>
            </a:r>
            <a:r>
              <a:rPr lang="ko-KR" altLang="en-US" sz="2800" dirty="0" smtClean="0"/>
              <a:t>형식과 </a:t>
            </a:r>
            <a:r>
              <a:rPr lang="en-US" altLang="ko-KR" sz="2800" dirty="0" smtClean="0"/>
              <a:t>XML</a:t>
            </a:r>
            <a:r>
              <a:rPr lang="ko-KR" altLang="en-US" sz="2800" dirty="0" smtClean="0"/>
              <a:t>형식</a:t>
            </a:r>
          </a:p>
          <a:p>
            <a:r>
              <a:rPr lang="en-US" altLang="ko-KR" sz="2800" dirty="0" smtClean="0"/>
              <a:t> </a:t>
            </a:r>
            <a:endParaRPr lang="ko-KR" altLang="en-US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9512" y="561698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JASON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은 데이터를 표현하는 문자포맷이다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대부분의 </a:t>
            </a:r>
            <a:r>
              <a:rPr lang="ko-KR" altLang="en-US" dirty="0" err="1"/>
              <a:t>웹브라우즈들은</a:t>
            </a:r>
            <a:r>
              <a:rPr lang="ko-KR" altLang="en-US" dirty="0"/>
              <a:t> 서버와 데이터 통신을 위해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 </a:t>
            </a:r>
            <a:r>
              <a:rPr lang="ko-KR" altLang="en-US" dirty="0"/>
              <a:t>방식의 데이터 처리를 </a:t>
            </a:r>
            <a:r>
              <a:rPr lang="ko-KR" altLang="en-US" dirty="0" smtClean="0"/>
              <a:t>지원한다</a:t>
            </a:r>
            <a:endParaRPr lang="ko-KR" alt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28600" y="0"/>
            <a:ext cx="3222625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8600" y="1700808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XML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611560" y="217587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은 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</a:t>
            </a:r>
            <a:r>
              <a:rPr lang="ko-KR" altLang="en-US" dirty="0"/>
              <a:t>의 약자로 디지털 데이터를 저장하는 문자열 포맷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23528" y="2822201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자세한 설명은 </a:t>
            </a:r>
            <a:r>
              <a:rPr lang="ko-KR" altLang="en-US" dirty="0" smtClean="0"/>
              <a:t>다음을 참조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://terms.naver.com/entry.nhn?docId=441343&amp;cid=441&amp;categoryId=441</a:t>
            </a:r>
            <a:r>
              <a:rPr lang="ko-KR" altLang="en-US" dirty="0"/>
              <a:t>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3406" y="37890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 smtClean="0"/>
              <a:t>&lt;user&gt;</a:t>
            </a:r>
          </a:p>
          <a:p>
            <a:r>
              <a:rPr lang="en-US" altLang="ko-KR" sz="2800" dirty="0" smtClean="0"/>
              <a:t>  &lt;name&gt;</a:t>
            </a:r>
            <a:r>
              <a:rPr lang="en-US" altLang="ko-KR" sz="2800" dirty="0" err="1" smtClean="0"/>
              <a:t>luffy</a:t>
            </a:r>
            <a:r>
              <a:rPr lang="en-US" altLang="ko-KR" sz="2800" dirty="0" smtClean="0"/>
              <a:t>&lt;/name&gt;</a:t>
            </a:r>
          </a:p>
          <a:p>
            <a:r>
              <a:rPr lang="en-US" altLang="ko-KR" sz="2800" dirty="0" smtClean="0"/>
              <a:t>  &lt;age&gt;18&lt;/age&gt;</a:t>
            </a:r>
          </a:p>
          <a:p>
            <a:r>
              <a:rPr lang="en-US" altLang="ko-KR" sz="2800" dirty="0" smtClean="0"/>
              <a:t>&lt;/user&gt;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53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4555" y="1052736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ffectLst/>
              </a:rPr>
              <a:t>. </a:t>
            </a:r>
            <a:r>
              <a:rPr lang="ko-KR" altLang="ko-KR" b="1" dirty="0" smtClean="0">
                <a:effectLst/>
              </a:rPr>
              <a:t>JSON</a:t>
            </a:r>
            <a:r>
              <a:rPr lang="ko-KR" altLang="ko-KR" dirty="0" smtClean="0">
                <a:effectLst/>
              </a:rPr>
              <a:t>(</a:t>
            </a:r>
            <a:r>
              <a:rPr lang="ko-KR" altLang="ko-KR" b="1" dirty="0" err="1" smtClean="0">
                <a:effectLst/>
              </a:rPr>
              <a:t>제이슨</a:t>
            </a:r>
            <a:r>
              <a:rPr lang="ko-KR" altLang="ko-KR" dirty="0" smtClean="0">
                <a:effectLst/>
              </a:rPr>
              <a:t>, JavaScript Object Notation)은, 인터넷에서 자료를 주고 받을 때 그 자료를 표현하는 방법이다. </a:t>
            </a:r>
            <a:endParaRPr lang="en-US" altLang="ko-KR" dirty="0" smtClean="0">
              <a:effectLst/>
            </a:endParaRPr>
          </a:p>
          <a:p>
            <a:endParaRPr lang="en-US" altLang="ko-KR" dirty="0" smtClean="0">
              <a:effectLst/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. </a:t>
            </a:r>
            <a:r>
              <a:rPr lang="ko-KR" altLang="ko-KR" dirty="0" smtClean="0">
                <a:effectLst/>
              </a:rPr>
              <a:t>자료의 종류에 큰 제한은 없으며, 특히 컴퓨터 프로그램의 </a:t>
            </a:r>
            <a:r>
              <a:rPr lang="ko-KR" altLang="ko-KR" dirty="0" err="1" smtClean="0">
                <a:effectLst/>
              </a:rPr>
              <a:t>변수값을</a:t>
            </a:r>
            <a:r>
              <a:rPr lang="ko-KR" altLang="ko-KR" dirty="0" smtClean="0">
                <a:effectLst/>
              </a:rPr>
              <a:t> 표현하는 데 적합하다.</a:t>
            </a:r>
            <a:endParaRPr lang="en-US" altLang="ko-KR" dirty="0" smtClean="0">
              <a:effectLst/>
            </a:endParaRPr>
          </a:p>
          <a:p>
            <a:endParaRPr lang="ko-KR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. </a:t>
            </a:r>
            <a:r>
              <a:rPr lang="ko-KR" altLang="ko-KR" dirty="0" smtClean="0">
                <a:effectLst/>
              </a:rPr>
              <a:t>그 형식은 자바스크립트의 구문 형식을 따르지만, 프로그래밍 언어나 플랫폼에 독립적이므로 C, C++, C#, 자바, 자바스크립트, 펄, </a:t>
            </a:r>
            <a:r>
              <a:rPr lang="ko-KR" altLang="ko-KR" dirty="0" err="1" smtClean="0">
                <a:effectLst/>
              </a:rPr>
              <a:t>파이썬</a:t>
            </a:r>
            <a:r>
              <a:rPr lang="ko-KR" altLang="ko-KR" dirty="0" smtClean="0">
                <a:effectLst/>
              </a:rPr>
              <a:t> 등 많은 언어에서 이용할 수 있다.</a:t>
            </a:r>
            <a:endParaRPr lang="en-US" altLang="ko-KR" dirty="0" smtClean="0">
              <a:effectLst/>
            </a:endParaRPr>
          </a:p>
          <a:p>
            <a:endParaRPr lang="ko-KR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. </a:t>
            </a:r>
            <a:r>
              <a:rPr lang="ko-KR" altLang="ko-KR" dirty="0" smtClean="0">
                <a:effectLst/>
              </a:rPr>
              <a:t>RFC 4627로 규격화되었다.</a:t>
            </a:r>
            <a:endParaRPr lang="ko-KR" altLang="ko-KR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944" y="116632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2. JSON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99121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정의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44554" y="4725144"/>
            <a:ext cx="8791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JSON 문법은 자바스크립트 표준인 ECMA-262 3판의 객체 문법에 바탕을 두며, </a:t>
            </a:r>
            <a:r>
              <a:rPr lang="ko-KR" altLang="ko-KR" dirty="0" err="1"/>
              <a:t>인코딩은</a:t>
            </a:r>
            <a:r>
              <a:rPr lang="ko-KR" altLang="ko-KR" dirty="0"/>
              <a:t> </a:t>
            </a:r>
            <a:r>
              <a:rPr lang="ko-KR" altLang="ko-KR" dirty="0">
                <a:hlinkClick r:id="rId2" tooltip="유니코드"/>
              </a:rPr>
              <a:t>유니코드</a:t>
            </a:r>
            <a:r>
              <a:rPr lang="ko-KR" altLang="ko-KR" dirty="0"/>
              <a:t>로 한다. 표현할 수 있는 기본 </a:t>
            </a:r>
            <a:r>
              <a:rPr lang="ko-KR" altLang="ko-KR" dirty="0" err="1"/>
              <a:t>자료형으로는</a:t>
            </a:r>
            <a:r>
              <a:rPr lang="ko-KR" altLang="ko-KR" dirty="0"/>
              <a:t> 수, 문자열, 참/거짓, null이 있고, 집합 </a:t>
            </a:r>
            <a:r>
              <a:rPr lang="ko-KR" altLang="ko-KR" dirty="0" err="1"/>
              <a:t>자료형으로는</a:t>
            </a:r>
            <a:r>
              <a:rPr lang="ko-KR" altLang="ko-KR" dirty="0"/>
              <a:t> 배열과 객체가 있다.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32" y="435581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문법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341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16632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 err="1" smtClean="0"/>
              <a:t>기본자료형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523272"/>
            <a:ext cx="8038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수 </a:t>
            </a:r>
            <a:r>
              <a:rPr lang="en-US" altLang="ko-KR" dirty="0" smtClean="0"/>
              <a:t>:</a:t>
            </a:r>
            <a:r>
              <a:rPr lang="ko-KR" altLang="ko-KR" dirty="0"/>
              <a:t>기본 </a:t>
            </a:r>
            <a:r>
              <a:rPr lang="ko-KR" altLang="ko-KR" dirty="0" err="1"/>
              <a:t>자료형의</a:t>
            </a:r>
            <a:r>
              <a:rPr lang="ko-KR" altLang="ko-KR" dirty="0"/>
              <a:t> 수는 다음과 같이 표현된다. 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ko-KR" altLang="ko-KR" dirty="0" smtClean="0"/>
              <a:t>C</a:t>
            </a:r>
            <a:r>
              <a:rPr lang="ko-KR" altLang="ko-KR" dirty="0"/>
              <a:t>나 Java에서의 8진수와 16진수를 표현하는 방법은 지원되지 않는다.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53803"/>
              </p:ext>
            </p:extLst>
          </p:nvPr>
        </p:nvGraphicFramePr>
        <p:xfrm>
          <a:off x="539553" y="1397000"/>
          <a:ext cx="7822008" cy="24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고정 소수점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부동 소수점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</a:p>
                    <a:p>
                      <a:pPr latinLnBrk="1"/>
                      <a:r>
                        <a:rPr lang="en-US" altLang="ko-KR" dirty="0" smtClean="0"/>
                        <a:t>1974</a:t>
                      </a:r>
                    </a:p>
                    <a:p>
                      <a:pPr latinLnBrk="1"/>
                      <a:r>
                        <a:rPr lang="en-US" altLang="ko-KR" dirty="0" smtClean="0"/>
                        <a:t>750</a:t>
                      </a:r>
                    </a:p>
                    <a:p>
                      <a:pPr latinLnBrk="1"/>
                      <a:r>
                        <a:rPr lang="en-US" altLang="ko-KR" dirty="0" smtClean="0"/>
                        <a:t>-114</a:t>
                      </a:r>
                    </a:p>
                    <a:p>
                      <a:pPr latinLnBrk="1"/>
                      <a:r>
                        <a:rPr lang="en-US" altLang="ko-KR" dirty="0" smtClean="0"/>
                        <a:t>-273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</a:t>
                      </a:r>
                    </a:p>
                    <a:p>
                      <a:pPr latinLnBrk="1"/>
                      <a:r>
                        <a:rPr lang="en-US" altLang="ko-KR" dirty="0" smtClean="0"/>
                        <a:t>-2.718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1e4</a:t>
                      </a:r>
                    </a:p>
                    <a:p>
                      <a:pPr latinLnBrk="1"/>
                      <a:r>
                        <a:rPr lang="en-US" altLang="ko-KR" dirty="0" smtClean="0"/>
                        <a:t>2.5e12</a:t>
                      </a:r>
                    </a:p>
                    <a:p>
                      <a:pPr latinLnBrk="1"/>
                      <a:r>
                        <a:rPr lang="en-US" altLang="ko-KR" dirty="0" smtClean="0"/>
                        <a:t>3.4e+4</a:t>
                      </a:r>
                    </a:p>
                    <a:p>
                      <a:pPr latinLnBrk="1"/>
                      <a:r>
                        <a:rPr lang="en-US" altLang="ko-KR" dirty="0" smtClean="0"/>
                        <a:t>4.56e-8</a:t>
                      </a:r>
                    </a:p>
                    <a:p>
                      <a:pPr latinLnBrk="1"/>
                      <a:r>
                        <a:rPr lang="en-US" altLang="ko-KR" dirty="0" smtClean="0"/>
                        <a:t>5.67E+10</a:t>
                      </a:r>
                    </a:p>
                    <a:p>
                      <a:pPr latinLnBrk="1"/>
                      <a:r>
                        <a:rPr lang="en-US" altLang="ko-KR" dirty="0" smtClean="0"/>
                        <a:t>6.78E-5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48477" y="400506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437439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</a:t>
            </a:r>
            <a:r>
              <a:rPr lang="ko-KR" altLang="en-US" dirty="0" smtClean="0"/>
              <a:t>항상 </a:t>
            </a:r>
            <a:r>
              <a:rPr lang="ko-KR" altLang="en-US" dirty="0"/>
              <a:t>큰 따옴표</a:t>
            </a:r>
            <a:r>
              <a:rPr lang="en-US" altLang="ko-KR" dirty="0"/>
              <a:t>(")</a:t>
            </a:r>
            <a:r>
              <a:rPr lang="ko-KR" altLang="en-US" dirty="0"/>
              <a:t>로 묶어야 하며</a:t>
            </a:r>
            <a:r>
              <a:rPr lang="en-US" altLang="ko-KR" dirty="0"/>
              <a:t>, </a:t>
            </a:r>
            <a:r>
              <a:rPr lang="ko-KR" altLang="en-US" dirty="0"/>
              <a:t>그 안에는 유니코드 문자들이 나열된다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유니코드 </a:t>
            </a:r>
            <a:r>
              <a:rPr lang="ko-KR" altLang="en-US" dirty="0"/>
              <a:t>중 </a:t>
            </a:r>
            <a:r>
              <a:rPr lang="ko-KR" altLang="en-US" dirty="0" err="1"/>
              <a:t>역슬래시</a:t>
            </a:r>
            <a:r>
              <a:rPr lang="en-US" altLang="ko-KR" dirty="0"/>
              <a:t>(\)</a:t>
            </a:r>
            <a:r>
              <a:rPr lang="ko-KR" altLang="en-US" dirty="0"/>
              <a:t>와 큰따옴표</a:t>
            </a:r>
            <a:r>
              <a:rPr lang="en-US" altLang="ko-KR" dirty="0"/>
              <a:t>(")</a:t>
            </a:r>
            <a:r>
              <a:rPr lang="ko-KR" altLang="en-US" dirty="0"/>
              <a:t>는 바로 사용할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.</a:t>
            </a:r>
            <a:r>
              <a:rPr lang="ko-KR" altLang="en-US" dirty="0" err="1" smtClean="0"/>
              <a:t>역슬래시는</a:t>
            </a:r>
            <a:r>
              <a:rPr lang="ko-KR" altLang="en-US" dirty="0" smtClean="0"/>
              <a:t> </a:t>
            </a:r>
            <a:r>
              <a:rPr lang="ko-KR" altLang="en-US" dirty="0"/>
              <a:t>제어문자를 표현하기 위해 사용되며 다음과 같은 의미를 지닌다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5445224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.\</a:t>
            </a:r>
            <a:r>
              <a:rPr lang="en-US" altLang="ko-KR" dirty="0"/>
              <a:t>b </a:t>
            </a:r>
            <a:r>
              <a:rPr lang="ko-KR" altLang="en-US" dirty="0" smtClean="0"/>
              <a:t>백스페이스    </a:t>
            </a:r>
            <a:r>
              <a:rPr lang="en-US" altLang="ko-KR" dirty="0" smtClean="0"/>
              <a:t>.\</a:t>
            </a:r>
            <a:r>
              <a:rPr lang="en-US" altLang="ko-KR" dirty="0"/>
              <a:t>f </a:t>
            </a:r>
            <a:r>
              <a:rPr lang="ko-KR" altLang="en-US" dirty="0"/>
              <a:t>폼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.\</a:t>
            </a:r>
            <a:r>
              <a:rPr lang="en-US" altLang="ko-KR" dirty="0"/>
              <a:t>n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  <a:p>
            <a:r>
              <a:rPr lang="en-US" altLang="ko-KR" dirty="0" smtClean="0"/>
              <a:t>.\</a:t>
            </a:r>
            <a:r>
              <a:rPr lang="en-US" altLang="ko-KR" dirty="0"/>
              <a:t>r </a:t>
            </a:r>
            <a:r>
              <a:rPr lang="ko-KR" altLang="en-US" dirty="0" err="1"/>
              <a:t>캐리지</a:t>
            </a:r>
            <a:r>
              <a:rPr lang="ko-KR" altLang="en-US" dirty="0"/>
              <a:t> </a:t>
            </a:r>
            <a:r>
              <a:rPr lang="ko-KR" altLang="en-US" dirty="0" smtClean="0"/>
              <a:t>리턴    </a:t>
            </a:r>
            <a:r>
              <a:rPr lang="en-US" altLang="ko-KR" dirty="0" smtClean="0"/>
              <a:t>.\</a:t>
            </a:r>
            <a:r>
              <a:rPr lang="en-US" altLang="ko-KR" dirty="0"/>
              <a:t>t </a:t>
            </a:r>
            <a:r>
              <a:rPr lang="ko-KR" altLang="en-US" dirty="0" smtClean="0"/>
              <a:t>탭           </a:t>
            </a:r>
            <a:r>
              <a:rPr lang="en-US" altLang="ko-KR" dirty="0" smtClean="0"/>
              <a:t>.\" </a:t>
            </a:r>
            <a:r>
              <a:rPr lang="ko-KR" altLang="en-US" dirty="0" smtClean="0"/>
              <a:t>따옴표    </a:t>
            </a:r>
            <a:r>
              <a:rPr lang="en-US" altLang="ko-KR" dirty="0" smtClean="0"/>
              <a:t>.\/ </a:t>
            </a:r>
            <a:r>
              <a:rPr lang="ko-KR" altLang="en-US" dirty="0" smtClean="0"/>
              <a:t>슬래시    </a:t>
            </a:r>
            <a:r>
              <a:rPr lang="en-US" altLang="ko-KR" dirty="0" smtClean="0"/>
              <a:t>.\\ </a:t>
            </a:r>
            <a:r>
              <a:rPr lang="ko-KR" altLang="en-US" dirty="0" err="1" smtClean="0"/>
              <a:t>역슬래시</a:t>
            </a:r>
            <a:endParaRPr lang="en-US" altLang="ko-KR" dirty="0" smtClean="0"/>
          </a:p>
          <a:p>
            <a:r>
              <a:rPr lang="en-US" altLang="ko-KR" dirty="0" smtClean="0"/>
              <a:t>.\</a:t>
            </a:r>
            <a:r>
              <a:rPr lang="en-US" altLang="ko-KR" dirty="0" err="1"/>
              <a:t>uHHHH</a:t>
            </a:r>
            <a:r>
              <a:rPr lang="en-US" altLang="ko-KR" dirty="0"/>
              <a:t> 16</a:t>
            </a:r>
            <a:r>
              <a:rPr lang="ko-KR" altLang="en-US" dirty="0"/>
              <a:t>진수 </a:t>
            </a:r>
            <a:r>
              <a:rPr lang="ko-KR" altLang="en-US" dirty="0" err="1"/>
              <a:t>네자리로되어</a:t>
            </a:r>
            <a:r>
              <a:rPr lang="ko-KR" altLang="en-US" dirty="0"/>
              <a:t> 있는 유니코드 문자</a:t>
            </a:r>
          </a:p>
        </p:txBody>
      </p:sp>
    </p:spTree>
    <p:extLst>
      <p:ext uri="{BB962C8B-B14F-4D97-AF65-F5344CB8AC3E}">
        <p14:creationId xmlns:p14="http://schemas.microsoft.com/office/powerpoint/2010/main" val="360682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698" y="2294720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smtClean="0">
                <a:effectLst/>
              </a:rPr>
              <a:t>배열</a:t>
            </a:r>
          </a:p>
          <a:p>
            <a:r>
              <a:rPr lang="ko-KR" altLang="ko-KR" dirty="0" smtClean="0">
                <a:effectLst/>
              </a:rPr>
              <a:t>배열은 대괄호[]로 나타낸다. 배열의 각 요소는 </a:t>
            </a:r>
            <a:r>
              <a:rPr lang="ko-KR" altLang="ko-KR" dirty="0" err="1" smtClean="0">
                <a:effectLst/>
              </a:rPr>
              <a:t>기본자료형이거나</a:t>
            </a:r>
            <a:r>
              <a:rPr lang="ko-KR" altLang="ko-KR" dirty="0" smtClean="0">
                <a:effectLst/>
              </a:rPr>
              <a:t> 배열, 객체이다. 각 요소들은 쉼표(,)로 구별된다. 각 요소가 나타나는 순서에 의미가 있다.</a:t>
            </a:r>
            <a:endParaRPr lang="ko-KR" altLang="ko-KR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1158" y="3374840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 smtClean="0">
                <a:effectLst/>
              </a:rPr>
              <a:t>[10, {"v": 20}, [30, "마흔"]]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5706" y="3761669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smtClean="0">
                <a:effectLst/>
              </a:rPr>
              <a:t>객체</a:t>
            </a:r>
          </a:p>
          <a:p>
            <a:r>
              <a:rPr lang="ko-KR" altLang="ko-KR" dirty="0" smtClean="0">
                <a:effectLst/>
              </a:rPr>
              <a:t>객체는 이름/값 쌍의 집합으로, 중괄호{}를 사용한다. 이름은 문자열이기 때문에 반드시 따옴표를 하며, 값은 </a:t>
            </a:r>
            <a:r>
              <a:rPr lang="ko-KR" altLang="ko-KR" dirty="0" err="1" smtClean="0">
                <a:effectLst/>
              </a:rPr>
              <a:t>기본자료형이거나</a:t>
            </a:r>
            <a:r>
              <a:rPr lang="ko-KR" altLang="ko-KR" dirty="0" smtClean="0">
                <a:effectLst/>
              </a:rPr>
              <a:t> 배열, 객체이다. 각 쌍들은 쉼표(,)로 구별된다. 각 쌍이 나오는 순서는 의미가 없다.</a:t>
            </a:r>
            <a:endParaRPr lang="ko-KR" altLang="ko-KR" dirty="0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9722" y="496199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smtClean="0">
                <a:effectLst/>
              </a:rPr>
              <a:t>{"name2": 50, "name3": "값3", "name1": true}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6640" y="5488411"/>
            <a:ext cx="9120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ko-KR" dirty="0" smtClean="0">
                <a:effectLst/>
              </a:rPr>
              <a:t>JSON 메시지 단위는 배열이나 객체이다. 위의 두 예는 JSON 메시지가 될 수 있다.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5002" y="5486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"1234"</a:t>
            </a:r>
          </a:p>
          <a:p>
            <a:r>
              <a:rPr lang="en-US" altLang="ko-KR" dirty="0"/>
              <a:t>"Love"</a:t>
            </a:r>
          </a:p>
          <a:p>
            <a:r>
              <a:rPr lang="en-US" altLang="ko-KR" dirty="0"/>
              <a:t>"O-</a:t>
            </a:r>
            <a:r>
              <a:rPr lang="en-US" altLang="ko-KR" dirty="0" err="1"/>
              <a:t>matic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한글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"\"JSON\""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8864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사용예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70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8864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smtClean="0">
                <a:effectLst/>
              </a:rPr>
              <a:t>예제</a:t>
            </a:r>
          </a:p>
          <a:p>
            <a:r>
              <a:rPr lang="ko-KR" altLang="ko-KR" dirty="0" smtClean="0">
                <a:effectLst/>
              </a:rPr>
              <a:t>다음은 한 사람에 관한 정보를 갖는 JSON 객체이다</a:t>
            </a:r>
            <a:endParaRPr lang="ko-KR" altLang="ko-KR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21300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smtClean="0">
                <a:effectLst/>
              </a:rPr>
              <a:t>{ "이름": "테스트", </a:t>
            </a:r>
            <a:endParaRPr lang="en-US" altLang="ko-KR" dirty="0" smtClean="0">
              <a:effectLst/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>
                <a:effectLst/>
              </a:rPr>
              <a:t>"나이": 25, </a:t>
            </a:r>
            <a:endParaRPr lang="en-US" altLang="ko-KR" dirty="0" smtClean="0">
              <a:effectLst/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>
                <a:effectLst/>
              </a:rPr>
              <a:t>"성별": "여", </a:t>
            </a:r>
            <a:endParaRPr lang="en-US" altLang="ko-KR" dirty="0" smtClean="0">
              <a:effectLst/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>
                <a:effectLst/>
              </a:rPr>
              <a:t>"주소": "서울특별시 양천구 목동", </a:t>
            </a:r>
            <a:endParaRPr lang="en-US" altLang="ko-KR" dirty="0" smtClean="0">
              <a:effectLst/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>
                <a:effectLst/>
              </a:rPr>
              <a:t>"특기": ["농구", "도술"], </a:t>
            </a:r>
            <a:endParaRPr lang="en-US" altLang="ko-KR" dirty="0" smtClean="0">
              <a:effectLst/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>
                <a:effectLst/>
              </a:rPr>
              <a:t>"가족관계": {"#": 2, "아버지": "홍</a:t>
            </a:r>
            <a:r>
              <a:rPr lang="ko-KR" altLang="en-US" dirty="0" smtClean="0">
                <a:effectLst/>
              </a:rPr>
              <a:t>길동</a:t>
            </a:r>
            <a:r>
              <a:rPr lang="ko-KR" altLang="ko-KR" dirty="0" smtClean="0">
                <a:effectLst/>
              </a:rPr>
              <a:t>", "어머니": "춘</a:t>
            </a:r>
            <a:r>
              <a:rPr lang="ko-KR" altLang="en-US" dirty="0" smtClean="0">
                <a:effectLst/>
              </a:rPr>
              <a:t>향이</a:t>
            </a:r>
            <a:r>
              <a:rPr lang="ko-KR" altLang="ko-KR" dirty="0" smtClean="0">
                <a:effectLst/>
              </a:rPr>
              <a:t>"},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</a:t>
            </a:r>
            <a:r>
              <a:rPr lang="ko-KR" altLang="ko-KR" dirty="0" smtClean="0">
                <a:effectLst/>
              </a:rPr>
              <a:t>"회사": ＂</a:t>
            </a:r>
            <a:r>
              <a:rPr lang="ko-KR" altLang="en-US" dirty="0" smtClean="0">
                <a:effectLst/>
              </a:rPr>
              <a:t>서울시 노원구 월계동</a:t>
            </a:r>
            <a:r>
              <a:rPr lang="ko-KR" altLang="ko-KR" dirty="0" smtClean="0">
                <a:effectLst/>
              </a:rPr>
              <a:t>" }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3292015"/>
            <a:ext cx="8748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 smtClean="0"/>
          </a:p>
          <a:p>
            <a:r>
              <a:rPr lang="en-US" altLang="ko-KR" dirty="0" smtClean="0"/>
              <a:t>-JSON</a:t>
            </a:r>
            <a:r>
              <a:rPr lang="ko-KR" altLang="en-US" dirty="0" smtClean="0"/>
              <a:t>은 텍스트로 이루어져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사람과 기계 모두 읽고 쓰기 쉽다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프로그래밍 언어와 플랫폼에 독립적이므로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시스템간에 객체를 교환하기에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자바스크립트의 문법을 채용했기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자바스크립트에서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곧바로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특성은 자바스크립트를 자주 사용하는 웹 환경에서 유리하다</a:t>
            </a:r>
            <a:r>
              <a:rPr lang="en-US" altLang="ko-KR" dirty="0" smtClean="0"/>
              <a:t>. -</a:t>
            </a:r>
            <a:r>
              <a:rPr lang="ko-KR" altLang="en-US" dirty="0" smtClean="0"/>
              <a:t>그러나 실질적으로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사용하면 외부에서 악성 코드가 유입될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모질라 </a:t>
            </a:r>
            <a:r>
              <a:rPr lang="ko-KR" altLang="en-US" dirty="0" err="1" smtClean="0"/>
              <a:t>파이어폭스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3.5, </a:t>
            </a:r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8, </a:t>
            </a:r>
            <a:r>
              <a:rPr lang="ko-KR" altLang="en-US" dirty="0" smtClean="0"/>
              <a:t>오페라 </a:t>
            </a:r>
            <a:r>
              <a:rPr lang="en-US" altLang="ko-KR" dirty="0" smtClean="0"/>
              <a:t>10.5,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 등 대부분의 최신 웹 브라우저는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전용 파서 기능을 내장하고 있으므로 이런 기능을 사용하는 것이 더 안전할 뿐만 아니라 빠른 방법이다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9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1417" y="938337"/>
            <a:ext cx="8511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Object Notation</a:t>
            </a:r>
            <a:r>
              <a:rPr lang="ko-KR" altLang="en-US" dirty="0" smtClean="0"/>
              <a:t>의 약자로 자바스크립트의 객체를 표현하는 문자열 포맷 방식이다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-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7489" y="170080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자세한 설명은 다음을 참조</a:t>
            </a:r>
            <a:r>
              <a:rPr lang="en-US" altLang="ko-KR" dirty="0"/>
              <a:t>. </a:t>
            </a:r>
            <a:r>
              <a:rPr lang="en-US" altLang="ko-KR" dirty="0">
                <a:hlinkClick r:id="rId2"/>
              </a:rPr>
              <a:t>http://json.org/json-ko.html</a:t>
            </a:r>
            <a:endParaRPr lang="ko-KR" altLang="en-US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자바스크립트의 </a:t>
            </a:r>
            <a:r>
              <a:rPr lang="ko-KR" altLang="en-US" dirty="0"/>
              <a:t>객체와는 약간의 차이점이 있다</a:t>
            </a:r>
            <a:r>
              <a:rPr lang="en-US" altLang="ko-KR" dirty="0"/>
              <a:t>. JSON</a:t>
            </a:r>
            <a:r>
              <a:rPr lang="ko-KR" altLang="en-US" dirty="0"/>
              <a:t>은 객체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블리언</a:t>
            </a:r>
            <a:r>
              <a:rPr lang="en-US" altLang="ko-KR" dirty="0"/>
              <a:t>, null</a:t>
            </a:r>
            <a:r>
              <a:rPr lang="ko-KR" altLang="en-US" dirty="0"/>
              <a:t>만을 가질 수 있으며</a:t>
            </a:r>
            <a:r>
              <a:rPr lang="en-US" altLang="ko-KR" dirty="0"/>
              <a:t>, </a:t>
            </a:r>
            <a:r>
              <a:rPr lang="ko-KR" altLang="en-US" dirty="0"/>
              <a:t>문자열은 무조건 큰따옴표를 사용하여야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5859" y="289062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"name":"</a:t>
            </a:r>
            <a:r>
              <a:rPr lang="en-US" altLang="ko-KR" dirty="0" err="1" smtClean="0"/>
              <a:t>luffy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"age":18,</a:t>
            </a:r>
          </a:p>
          <a:p>
            <a:r>
              <a:rPr lang="en-US" altLang="ko-KR" dirty="0" smtClean="0"/>
              <a:t> "</a:t>
            </a:r>
            <a:r>
              <a:rPr lang="en-US" altLang="ko-KR" dirty="0" err="1" smtClean="0"/>
              <a:t>hobbys</a:t>
            </a:r>
            <a:r>
              <a:rPr lang="en-US" altLang="ko-KR" dirty="0" smtClean="0"/>
              <a:t>":["</a:t>
            </a:r>
            <a:r>
              <a:rPr lang="ko-KR" altLang="en-US" dirty="0" smtClean="0"/>
              <a:t>펀치</a:t>
            </a:r>
            <a:r>
              <a:rPr lang="en-US" altLang="ko-KR" dirty="0" smtClean="0"/>
              <a:t>","</a:t>
            </a:r>
            <a:r>
              <a:rPr lang="ko-KR" altLang="en-US" dirty="0" smtClean="0"/>
              <a:t>먹기</a:t>
            </a:r>
            <a:r>
              <a:rPr lang="en-US" altLang="ko-KR" dirty="0" smtClean="0"/>
              <a:t>"],</a:t>
            </a:r>
          </a:p>
          <a:p>
            <a:r>
              <a:rPr lang="en-US" altLang="ko-KR" dirty="0" smtClean="0"/>
              <a:t> "ship":{</a:t>
            </a:r>
          </a:p>
          <a:p>
            <a:r>
              <a:rPr lang="en-US" altLang="ko-KR" dirty="0" smtClean="0"/>
              <a:t>          "no":1,</a:t>
            </a:r>
          </a:p>
          <a:p>
            <a:r>
              <a:rPr lang="en-US" altLang="ko-KR" dirty="0" smtClean="0"/>
              <a:t>          "id":"</a:t>
            </a:r>
            <a:r>
              <a:rPr lang="ko-KR" altLang="en-US" dirty="0" err="1" smtClean="0"/>
              <a:t>고잉메리호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     }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19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60648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Ex)</a:t>
            </a:r>
            <a:r>
              <a:rPr lang="ko-KR" altLang="en-US" dirty="0" smtClean="0"/>
              <a:t> 프로젝트 연구팀을 표기한다고 가정하자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테이블로 프로젝트 연구팀을 표기하면</a:t>
            </a:r>
          </a:p>
          <a:p>
            <a:r>
              <a:rPr lang="ko-KR" altLang="en-US" dirty="0" smtClean="0"/>
              <a:t> 속성에는 연구팀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연구팀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표시될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하지만 멤버는 또 각자의 속성이 있으니 테이블이 </a:t>
            </a:r>
            <a:r>
              <a:rPr lang="ko-KR" altLang="en-US" dirty="0" err="1" smtClean="0"/>
              <a:t>여러가지로</a:t>
            </a:r>
            <a:r>
              <a:rPr lang="ko-KR" altLang="en-US" dirty="0" smtClean="0"/>
              <a:t> 쪼개진다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이런 경우 객체로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하기가 굉장히 난감해진다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즉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차원적인 표현의 한계가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대안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은 고차원 형식의 데이터모델링을 표현할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객체를 바로 바로 </a:t>
            </a:r>
            <a:r>
              <a:rPr lang="ko-KR" altLang="en-US" dirty="0" err="1" smtClean="0"/>
              <a:t>파싱할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은 아래와 같이 표현이 가능하다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87624" y="3415102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{  "name" : "</a:t>
            </a:r>
            <a:r>
              <a:rPr lang="ko-KR" altLang="en-US" dirty="0" smtClean="0"/>
              <a:t>연구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  "room" : "10</a:t>
            </a:r>
            <a:r>
              <a:rPr lang="ko-KR" altLang="en-US" dirty="0" smtClean="0"/>
              <a:t>층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  "no" : "102",</a:t>
            </a:r>
          </a:p>
          <a:p>
            <a:r>
              <a:rPr lang="en-US" altLang="ko-KR" dirty="0" smtClean="0"/>
              <a:t>   "members" : [  { "name" : ＂</a:t>
            </a:r>
            <a:r>
              <a:rPr lang="ko-KR" altLang="en-US" dirty="0" err="1" smtClean="0"/>
              <a:t>김갑돌</a:t>
            </a:r>
            <a:r>
              <a:rPr lang="en-US" altLang="ko-KR" dirty="0" smtClean="0"/>
              <a:t>",  "age" : "24" },</a:t>
            </a:r>
          </a:p>
          <a:p>
            <a:r>
              <a:rPr lang="en-US" altLang="ko-KR" dirty="0" smtClean="0"/>
              <a:t>                       { “name" : 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",   "age" : "19“}</a:t>
            </a:r>
          </a:p>
          <a:p>
            <a:r>
              <a:rPr lang="en-US" altLang="ko-KR" dirty="0" smtClean="0"/>
              <a:t>]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36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903649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또한 아래와 같이 표현할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&lt;team&gt;</a:t>
            </a:r>
          </a:p>
          <a:p>
            <a:r>
              <a:rPr lang="en-US" altLang="ko-KR" dirty="0" smtClean="0"/>
              <a:t>   &lt;name&gt;</a:t>
            </a:r>
            <a:r>
              <a:rPr lang="ko-KR" altLang="en-US" dirty="0" smtClean="0"/>
              <a:t>연구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r>
              <a:rPr lang="en-US" altLang="ko-KR" dirty="0" smtClean="0"/>
              <a:t>&lt;/name&gt;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 err="1" smtClean="0"/>
              <a:t>room_floor</a:t>
            </a:r>
            <a:r>
              <a:rPr lang="en-US" altLang="ko-KR" dirty="0" smtClean="0"/>
              <a:t>&gt;10</a:t>
            </a:r>
            <a:r>
              <a:rPr lang="ko-KR" altLang="en-US" dirty="0" smtClean="0"/>
              <a:t>층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room_floor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&lt;members&gt;</a:t>
            </a:r>
          </a:p>
          <a:p>
            <a:r>
              <a:rPr lang="en-US" altLang="ko-KR" dirty="0" smtClean="0"/>
              <a:t>      &lt;</a:t>
            </a:r>
            <a:r>
              <a:rPr lang="en-US" altLang="ko-KR" dirty="0" err="1" smtClean="0"/>
              <a:t>member_name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김갑돌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member_name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&lt;</a:t>
            </a:r>
            <a:r>
              <a:rPr lang="en-US" altLang="ko-KR" dirty="0" err="1" smtClean="0"/>
              <a:t>mebmer_age</a:t>
            </a:r>
            <a:r>
              <a:rPr lang="en-US" altLang="ko-KR" dirty="0" smtClean="0"/>
              <a:t>&gt;24&lt;/</a:t>
            </a:r>
            <a:r>
              <a:rPr lang="en-US" altLang="ko-KR" dirty="0" err="1" smtClean="0"/>
              <a:t>member_age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&lt;</a:t>
            </a:r>
            <a:r>
              <a:rPr lang="en-US" altLang="ko-KR" dirty="0" err="1" smtClean="0"/>
              <a:t>member_name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member_name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&lt;</a:t>
            </a:r>
            <a:r>
              <a:rPr lang="en-US" altLang="ko-KR" dirty="0" err="1" smtClean="0"/>
              <a:t>member_age</a:t>
            </a:r>
            <a:r>
              <a:rPr lang="en-US" altLang="ko-KR" dirty="0" smtClean="0"/>
              <a:t>&gt;19&lt;/</a:t>
            </a:r>
            <a:r>
              <a:rPr lang="en-US" altLang="ko-KR" dirty="0" err="1" smtClean="0"/>
              <a:t>member_age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&lt;/members&gt;</a:t>
            </a:r>
          </a:p>
          <a:p>
            <a:r>
              <a:rPr lang="en-US" altLang="ko-KR" dirty="0" smtClean="0"/>
              <a:t>&lt;/team&gt;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sz="2000" dirty="0" smtClean="0"/>
              <a:t>그렇다면 왜 우리는 </a:t>
            </a:r>
            <a:r>
              <a:rPr lang="en-US" altLang="ko-KR" sz="2000" dirty="0" err="1" smtClean="0"/>
              <a:t>Json</a:t>
            </a:r>
            <a:r>
              <a:rPr lang="ko-KR" altLang="en-US" sz="2000" dirty="0" smtClean="0"/>
              <a:t>을 쓰는가</a:t>
            </a:r>
            <a:r>
              <a:rPr lang="en-US" altLang="ko-KR" sz="2000" dirty="0" smtClean="0"/>
              <a:t>? 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.XML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각자의 특징 차이가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.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기본적으로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속도가 빠르고 변환 데이터의 크기가 작다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은 규약이 있기 때문에 데이터가 </a:t>
            </a:r>
            <a:r>
              <a:rPr lang="en-US" altLang="ko-KR" dirty="0" smtClean="0"/>
              <a:t>valid</a:t>
            </a:r>
            <a:r>
              <a:rPr lang="ko-KR" altLang="en-US" dirty="0" smtClean="0"/>
              <a:t>한지 </a:t>
            </a:r>
            <a:r>
              <a:rPr lang="en-US" altLang="ko-KR" dirty="0" smtClean="0"/>
              <a:t>invalid</a:t>
            </a:r>
            <a:r>
              <a:rPr lang="ko-KR" altLang="en-US" dirty="0" smtClean="0"/>
              <a:t>한지를  검증할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협업 유리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98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959</Words>
  <Application>Microsoft Office PowerPoint</Application>
  <PresentationFormat>화면 슬라이드 쇼(4:3)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전응섭</dc:creator>
  <cp:lastModifiedBy>Administrator</cp:lastModifiedBy>
  <cp:revision>19</cp:revision>
  <dcterms:created xsi:type="dcterms:W3CDTF">2015-05-10T08:24:44Z</dcterms:created>
  <dcterms:modified xsi:type="dcterms:W3CDTF">2023-06-12T01:29:00Z</dcterms:modified>
</cp:coreProperties>
</file>