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4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4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FB67-271B-4B76-A68D-630B9C33D32A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FDC-3D13-4271-966A-EC9A25711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8962" y="70310"/>
            <a:ext cx="6181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latin typeface="+mj-lt"/>
                <a:ea typeface="HY견고딕" pitchFamily="18" charset="-127"/>
              </a:rPr>
              <a:t> 안드로이드를 </a:t>
            </a:r>
            <a:r>
              <a:rPr lang="ko-KR" altLang="en-US" sz="2800" dirty="0">
                <a:latin typeface="+mj-lt"/>
                <a:ea typeface="HY견고딕" pitchFamily="18" charset="-127"/>
              </a:rPr>
              <a:t>위한 자바</a:t>
            </a:r>
            <a:r>
              <a:rPr lang="en-US" altLang="ko-KR" sz="2800" dirty="0">
                <a:latin typeface="+mj-lt"/>
                <a:ea typeface="HY견고딕" pitchFamily="18" charset="-127"/>
              </a:rPr>
              <a:t>/XML </a:t>
            </a:r>
            <a:r>
              <a:rPr lang="ko-KR" altLang="en-US" sz="2800" dirty="0">
                <a:latin typeface="+mj-lt"/>
                <a:ea typeface="HY견고딕" pitchFamily="18" charset="-127"/>
              </a:rPr>
              <a:t>기초</a:t>
            </a:r>
            <a:endParaRPr lang="ko-KR" altLang="en-US" sz="2800" dirty="0">
              <a:latin typeface="+mj-lt"/>
              <a:ea typeface="HY견고딕" pitchFamily="18" charset="-127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815234" y="751239"/>
            <a:ext cx="5198703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학습 목차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1342773" y="1552589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01.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변수와 연산자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>
          <a:xfrm>
            <a:off x="1342773" y="2068889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02.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조건문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1342773" y="2585189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03.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9" name="텍스트 개체 틀 5"/>
          <p:cNvSpPr txBox="1">
            <a:spLocks/>
          </p:cNvSpPr>
          <p:nvPr/>
        </p:nvSpPr>
        <p:spPr>
          <a:xfrm>
            <a:off x="1342773" y="3101489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04.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예외처리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0" name="텍스트 개체 틀 6"/>
          <p:cNvSpPr txBox="1">
            <a:spLocks/>
          </p:cNvSpPr>
          <p:nvPr/>
        </p:nvSpPr>
        <p:spPr>
          <a:xfrm>
            <a:off x="1342773" y="3617789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05.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자바클래스의 정의와 안드로이드 클래스의 이해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1" name="텍스트 개체 틀 6"/>
          <p:cNvSpPr txBox="1">
            <a:spLocks/>
          </p:cNvSpPr>
          <p:nvPr/>
        </p:nvSpPr>
        <p:spPr>
          <a:xfrm>
            <a:off x="1342773" y="4134090"/>
            <a:ext cx="4896544" cy="2807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06. XML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202105" y="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switch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문과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if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비교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685683" y="521858"/>
            <a:ext cx="7560840" cy="110740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switch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하나의 변수가 다양한 값을 가질 때 구조적으로 표현 가능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default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는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case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값에 해당되지 않는 경우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8" y="1719069"/>
            <a:ext cx="9793097" cy="478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2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291959" y="0"/>
            <a:ext cx="5151566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반복문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756021" y="593866"/>
            <a:ext cx="7560840" cy="167877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조건에 따라 반복적으로 명령문을 실행할 때 사용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반복문에는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for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while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do while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문이 있음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R="0" lvl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1) for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48" y="2511705"/>
            <a:ext cx="9269847" cy="390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79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140559" y="92704"/>
            <a:ext cx="7560840" cy="72498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R="0" lvl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2) while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171450" marR="0" lvl="0" indent="-1714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4" y="1303670"/>
            <a:ext cx="7936880" cy="34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4" y="977724"/>
            <a:ext cx="7936880" cy="36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91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95536" y="41302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반복문의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흐름 제어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3" y="1341176"/>
            <a:ext cx="9701412" cy="44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7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151282" y="0"/>
            <a:ext cx="5151566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 처리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483459" y="773505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예외 처리문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83459" y="1678659"/>
            <a:ext cx="7560840" cy="32629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예외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의도하지 않은 상황이 발생하여 프로그램이 정지될 수 있는 에러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 처리를 통하여 비정상적 종료를 막을 수 있음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예외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처리문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 처리에는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736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‘try-catch’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문을 사용함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try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예외가 발생하는 명령문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catch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지정된 예외 상황을 인식하여 예외 처리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finally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 발생과 관련 없이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try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문을 벗어날 때 마지막으로 실행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0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16405" y="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try-catch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4735" y="567708"/>
            <a:ext cx="8192590" cy="4624031"/>
            <a:chOff x="323528" y="1052736"/>
            <a:chExt cx="8275736" cy="4624031"/>
          </a:xfrm>
        </p:grpSpPr>
        <p:grpSp>
          <p:nvGrpSpPr>
            <p:cNvPr id="4" name="그룹 3"/>
            <p:cNvGrpSpPr/>
            <p:nvPr/>
          </p:nvGrpSpPr>
          <p:grpSpPr>
            <a:xfrm>
              <a:off x="323528" y="1052736"/>
              <a:ext cx="8275736" cy="4624031"/>
              <a:chOff x="435588" y="3234239"/>
              <a:chExt cx="8275736" cy="348314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435588" y="3234239"/>
                <a:ext cx="8275736" cy="338777"/>
              </a:xfrm>
              <a:prstGeom prst="roundRect">
                <a:avLst>
                  <a:gd name="adj" fmla="val 3281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595927" y="3234795"/>
                <a:ext cx="7472509" cy="347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t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ry {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     //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발생 가능 명령문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} catch (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유형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1) {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     //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처리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} catch 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유형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2)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{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      //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처리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2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} catch 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유형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n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)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{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      //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처리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n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}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finally {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      // 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예외 상황과 관계없이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try-catch</a:t>
                </a: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문을 벗어날 때 실행</a:t>
                </a: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Tahoma" pitchFamily="34" charset="0"/>
                  </a:rPr>
                  <a:t>}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27584" y="1994434"/>
              <a:ext cx="1872208" cy="360040"/>
            </a:xfrm>
            <a:prstGeom prst="ellipse">
              <a:avLst/>
            </a:prstGeom>
            <a:solidFill>
              <a:srgbClr val="EE736C"/>
            </a:solidFill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예외 유형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1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발생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27584" y="2564904"/>
              <a:ext cx="1872208" cy="360040"/>
            </a:xfrm>
            <a:prstGeom prst="ellipse">
              <a:avLst/>
            </a:prstGeom>
            <a:solidFill>
              <a:srgbClr val="61AFAD"/>
            </a:solidFill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예외 유형</a:t>
              </a: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2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발생</a:t>
              </a:r>
            </a:p>
          </p:txBody>
        </p:sp>
        <p:cxnSp>
          <p:nvCxnSpPr>
            <p:cNvPr id="7" name="구부러진 연결선 6"/>
            <p:cNvCxnSpPr/>
            <p:nvPr/>
          </p:nvCxnSpPr>
          <p:spPr>
            <a:xfrm flipH="1">
              <a:off x="2267744" y="2168860"/>
              <a:ext cx="432048" cy="972108"/>
            </a:xfrm>
            <a:prstGeom prst="curvedConnector4">
              <a:avLst>
                <a:gd name="adj1" fmla="val -348449"/>
                <a:gd name="adj2" fmla="val 102477"/>
              </a:avLst>
            </a:prstGeom>
            <a:noFill/>
            <a:ln w="19050" cap="flat" cmpd="sng" algn="ctr">
              <a:solidFill>
                <a:srgbClr val="EE736C"/>
              </a:solidFill>
              <a:prstDash val="solid"/>
              <a:tailEnd type="arrow"/>
            </a:ln>
            <a:effectLst/>
          </p:spPr>
        </p:cxnSp>
        <p:cxnSp>
          <p:nvCxnSpPr>
            <p:cNvPr id="8" name="구부러진 연결선 7"/>
            <p:cNvCxnSpPr/>
            <p:nvPr/>
          </p:nvCxnSpPr>
          <p:spPr>
            <a:xfrm flipH="1">
              <a:off x="2267744" y="2744924"/>
              <a:ext cx="432048" cy="972108"/>
            </a:xfrm>
            <a:prstGeom prst="curvedConnector4">
              <a:avLst>
                <a:gd name="adj1" fmla="val -348449"/>
                <a:gd name="adj2" fmla="val 102477"/>
              </a:avLst>
            </a:prstGeom>
            <a:noFill/>
            <a:ln w="19050" cap="flat" cmpd="sng" algn="ctr">
              <a:solidFill>
                <a:srgbClr val="61AFAD"/>
              </a:solidFill>
              <a:prstDash val="solid"/>
              <a:tailEnd type="arrow"/>
            </a:ln>
            <a:effectLst/>
          </p:spPr>
        </p:cxnSp>
      </p:grpSp>
      <p:sp>
        <p:nvSpPr>
          <p:cNvPr id="12" name="텍스트 개체 틀 2"/>
          <p:cNvSpPr txBox="1">
            <a:spLocks/>
          </p:cNvSpPr>
          <p:nvPr/>
        </p:nvSpPr>
        <p:spPr>
          <a:xfrm>
            <a:off x="404735" y="5438968"/>
            <a:ext cx="7560840" cy="112096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예외처리 예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ex)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외부 파일을 읽거나 쓰면서 에러가 발생했을 시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    try { ... } catch(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IOException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e) { ... }</a:t>
            </a:r>
          </a:p>
        </p:txBody>
      </p:sp>
    </p:spTree>
    <p:extLst>
      <p:ext uri="{BB962C8B-B14F-4D97-AF65-F5344CB8AC3E}">
        <p14:creationId xmlns:p14="http://schemas.microsoft.com/office/powerpoint/2010/main" val="388270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84" y="117746"/>
            <a:ext cx="97360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3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자바 클래스 정의와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안드로이드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클래스의 이해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756021" y="835051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객체와 클래스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756020" y="1769757"/>
            <a:ext cx="8076513" cy="318031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객체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(Object)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실세계에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존재하는 다른 것과 구별되는 추상적인 것 또는 구체적인 것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데이터를 임시로 저장하는 변수와 유사함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데이터를 저장하는 속성 외에 행위에 대한 절차를 기술하는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메소드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(method)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가 있음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클래스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(Class)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객체를 생성하는 템플릿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객체의 특성을 기술하는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736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속성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736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(attribute)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과 행위를 기술하는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E736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메소드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736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(method)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로 구성됨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158144" y="67998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클래스 계층도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611559" y="558770"/>
            <a:ext cx="8076513" cy="247344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수퍼 클래스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(Super Class)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계층도에서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위에 있는 클래스이며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부모 클래스라고도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서브 클래스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(Sub Class)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계층도에서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아래에 있는 클래스이며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자식 클래스라고도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서브 클래스는 수퍼 클래스의 속성과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메소드를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B5A5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상속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받음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안드로이드 자바 클래스 계층도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4" name="Picture 2" descr="C:\Users\한혜인\Desktop\PPT\안드로이드(그림)\4장\4-91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73016"/>
            <a:ext cx="7921253" cy="300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6660232" y="4246349"/>
            <a:ext cx="288032" cy="288032"/>
          </a:xfrm>
          <a:prstGeom prst="ellipse">
            <a:avLst/>
          </a:prstGeom>
          <a:noFill/>
          <a:ln w="25400" cap="flat" cmpd="sng" algn="ctr">
            <a:solidFill>
              <a:srgbClr val="EE736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EB5A53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말풍선: 사각형 2"/>
          <p:cNvSpPr/>
          <p:nvPr/>
        </p:nvSpPr>
        <p:spPr>
          <a:xfrm>
            <a:off x="6688210" y="3032956"/>
            <a:ext cx="1881114" cy="637238"/>
          </a:xfrm>
          <a:prstGeom prst="wedgeRectCallout">
            <a:avLst>
              <a:gd name="adj1" fmla="val -31865"/>
              <a:gd name="adj2" fmla="val 71340"/>
            </a:avLst>
          </a:prstGeom>
          <a:solidFill>
            <a:srgbClr val="EFF7F7"/>
          </a:solidFill>
          <a:ln w="44450" cap="flat" cmpd="sng" algn="ctr">
            <a:solidFill>
              <a:srgbClr val="61AFA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36182" y="2816932"/>
            <a:ext cx="396044" cy="396044"/>
            <a:chOff x="8877461" y="716337"/>
            <a:chExt cx="396044" cy="396044"/>
          </a:xfrm>
        </p:grpSpPr>
        <p:sp>
          <p:nvSpPr>
            <p:cNvPr id="9" name="타원 8"/>
            <p:cNvSpPr/>
            <p:nvPr/>
          </p:nvSpPr>
          <p:spPr>
            <a:xfrm>
              <a:off x="8877461" y="716337"/>
              <a:ext cx="396044" cy="396044"/>
            </a:xfrm>
            <a:prstGeom prst="ellipse">
              <a:avLst/>
            </a:prstGeom>
            <a:solidFill>
              <a:srgbClr val="FCFADC"/>
            </a:solidFill>
            <a:ln w="25400" cap="flat" cmpd="sng" algn="ctr">
              <a:solidFill>
                <a:srgbClr val="EE9A0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298" b="42951" l="1991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35" t="20821" r="15054" b="62558"/>
            <a:stretch/>
          </p:blipFill>
          <p:spPr>
            <a:xfrm>
              <a:off x="8913465" y="770593"/>
              <a:ext cx="360040" cy="318026"/>
            </a:xfrm>
            <a:prstGeom prst="rect">
              <a:avLst/>
            </a:prstGeom>
          </p:spPr>
        </p:pic>
      </p:grpSp>
      <p:cxnSp>
        <p:nvCxnSpPr>
          <p:cNvPr id="11" name="구부러진 연결선 10"/>
          <p:cNvCxnSpPr>
            <a:stCxn id="5" idx="6"/>
            <a:endCxn id="7" idx="2"/>
          </p:cNvCxnSpPr>
          <p:nvPr/>
        </p:nvCxnSpPr>
        <p:spPr>
          <a:xfrm flipV="1">
            <a:off x="6948264" y="3670194"/>
            <a:ext cx="680503" cy="720171"/>
          </a:xfrm>
          <a:prstGeom prst="curvedConnector2">
            <a:avLst/>
          </a:prstGeom>
          <a:noFill/>
          <a:ln w="19050" cap="flat" cmpd="sng" algn="ctr">
            <a:solidFill>
              <a:srgbClr val="EB5A53"/>
            </a:solidFill>
            <a:prstDash val="solid"/>
            <a:tailEnd type="arrow"/>
          </a:ln>
          <a:effectLst/>
        </p:spPr>
      </p:cxnSp>
      <p:sp>
        <p:nvSpPr>
          <p:cNvPr id="12" name="텍스트 개체 틀 2"/>
          <p:cNvSpPr txBox="1">
            <a:spLocks/>
          </p:cNvSpPr>
          <p:nvPr/>
        </p:nvSpPr>
        <p:spPr>
          <a:xfrm>
            <a:off x="6787990" y="3140968"/>
            <a:ext cx="1681553" cy="42869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해당 표시는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상속관계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’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를 나타냄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0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42783" y="96497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3.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자바 클래스의 구현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42783" y="641611"/>
            <a:ext cx="7560840" cy="32629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클래스 정의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접근제한자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: public -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다른 클래스에서 접근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사용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가능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                private -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해당 클래스 내에서만 접근 가능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                protected -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해당 클래스와 상속받은 클래스에서만 접근 가능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클래스명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영문자 및 숫자 등이 가능하며 첫 문자는 대문자로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상속받는 클래스 정의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extends 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자바 클래스 간에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상속관계를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정의하는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예약어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ex)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안드로이드 프로젝트의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MainActivity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클래스 예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7032" y="1096253"/>
            <a:ext cx="8275736" cy="792088"/>
            <a:chOff x="435588" y="3234239"/>
            <a:chExt cx="8275736" cy="33877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95927" y="3245775"/>
              <a:ext cx="3960733" cy="32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접근제한자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class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클래스명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{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      ……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}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236" y="3976573"/>
            <a:ext cx="8275736" cy="792088"/>
            <a:chOff x="435588" y="3234239"/>
            <a:chExt cx="8275736" cy="33877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595927" y="3290202"/>
              <a:ext cx="3960733" cy="23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접근제한자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class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클래스명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extends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수퍼클래스명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{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      ……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}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03440" y="5560749"/>
            <a:ext cx="8275736" cy="684845"/>
            <a:chOff x="435588" y="3234239"/>
            <a:chExt cx="8275736" cy="3387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595927" y="3290202"/>
              <a:ext cx="5135588" cy="236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public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class  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MainActivity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extends  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AppCompatActivity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{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      ……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}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pic>
        <p:nvPicPr>
          <p:cNvPr id="13" name="Picture 2" descr="C:\Users\한혜인\Desktop\PPT\안드로이드(그림)\4장\4-93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07" y="4120589"/>
            <a:ext cx="2520280" cy="20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20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395536" y="41302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3.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자바 클래스의 구현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95536" y="958134"/>
            <a:ext cx="8496944" cy="32629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import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수퍼 클래스로부터 상속 받는다면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수퍼 클래스가 정의된 패키지를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import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해야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import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경로를 다 익히지 않아도 자동으로 편집해주는 기능이 있음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안드로이드 스튜디오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@Override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@ : Annotation(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수퍼 클래스로부터 상속받은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메소드를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재정의한다는 의미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표시하지 않아도 문법적으로 문제는 없음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표시를 하게 되면 재정의 대상이 되는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메소드명을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잘못 기재한 경우에 에러 발생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8" y="1794079"/>
            <a:ext cx="8275736" cy="338777"/>
            <a:chOff x="435588" y="3234239"/>
            <a:chExt cx="8275736" cy="33877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mport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패키지명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.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클래스명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116114" y="-60079"/>
            <a:ext cx="5151566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tx1"/>
                </a:solidFill>
                <a:ea typeface="HY견고딕" pitchFamily="18" charset="-127"/>
              </a:rPr>
              <a:t>변수와 연산자</a:t>
            </a:r>
            <a:endParaRPr lang="ko-KR" altLang="en-US" sz="2000" dirty="0">
              <a:solidFill>
                <a:schemeClr val="tx1"/>
              </a:solidFill>
              <a:ea typeface="HY견고딕" pitchFamily="18" charset="-127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95536" y="41302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변수의 정의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95536" y="958134"/>
            <a:ext cx="7560840" cy="16104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변수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컴퓨터 메모리에 데이터를 기록하는 임시 저장 장소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데이터형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DataType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에 따라 만들어 사용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변수를 정의하는 방법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2238" y="2636912"/>
            <a:ext cx="8275736" cy="338777"/>
            <a:chOff x="435588" y="3234239"/>
            <a:chExt cx="8275736" cy="33877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25599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데이터형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변수명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2238" y="3068457"/>
            <a:ext cx="8275736" cy="699823"/>
            <a:chOff x="435588" y="3746295"/>
            <a:chExt cx="8275736" cy="7628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35588" y="3746295"/>
              <a:ext cx="8275736" cy="762825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95927" y="3923764"/>
              <a:ext cx="325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nt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count;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count = 20;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3347864" y="4035374"/>
              <a:ext cx="48245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count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라는  정수형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(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int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)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변수를 선언하고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20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의 값을 할당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22238" y="3861048"/>
            <a:ext cx="8275736" cy="327526"/>
            <a:chOff x="422238" y="4736176"/>
            <a:chExt cx="8275736" cy="76282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422238" y="4736176"/>
              <a:ext cx="8275736" cy="762825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582577" y="5005978"/>
              <a:ext cx="325599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nt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count = 20;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3334514" y="5025255"/>
              <a:ext cx="48245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변수 선언과 동시에 값을 할당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95536" y="4365104"/>
            <a:ext cx="7560840" cy="864096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주석문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개발자의 이해를 돕기 위한 설명문으로 컴퓨터가 실행을 하지 않음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5442" y="5229200"/>
            <a:ext cx="8275736" cy="338777"/>
            <a:chOff x="435588" y="3234239"/>
            <a:chExt cx="8275736" cy="33877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25599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//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주석문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05442" y="5681505"/>
            <a:ext cx="8275736" cy="916145"/>
          </a:xfrm>
          <a:prstGeom prst="roundRect">
            <a:avLst>
              <a:gd name="adj" fmla="val 3281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65781" y="5786680"/>
            <a:ext cx="325599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/*</a:t>
            </a:r>
          </a:p>
          <a:p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1</a:t>
            </a:r>
          </a:p>
          <a:p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2</a:t>
            </a:r>
          </a:p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*/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317718" y="6021288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여러 행에 걸친 블록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347864" y="5301208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행 단위의 라인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309544" y="0"/>
            <a:ext cx="5151566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XML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791190" y="477234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 XML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791190" y="1022348"/>
            <a:ext cx="7560840" cy="2470866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XML(Extensible Markup Language)</a:t>
            </a: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W3C(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인터넷 표준 제정 단체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에서 제안한 기계가 읽을 수 있는 형태의 문서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부호화 할 수 있는 규칙들의 집합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XML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문서는 선언 부분과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엘리먼트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(Element)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들로 구성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선언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7892" y="3061166"/>
            <a:ext cx="8275736" cy="327526"/>
            <a:chOff x="422238" y="4736176"/>
            <a:chExt cx="8275736" cy="76282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22238" y="4736176"/>
              <a:ext cx="8275736" cy="762825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582577" y="4883262"/>
              <a:ext cx="6653719" cy="430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&lt;?xml version=“1.0” encoding=“utf-8”?&gt;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801096" y="4717350"/>
            <a:ext cx="8275736" cy="1080120"/>
          </a:xfrm>
          <a:prstGeom prst="roundRect">
            <a:avLst>
              <a:gd name="adj" fmla="val 3281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61435" y="4789358"/>
            <a:ext cx="78946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&lt;root element&gt;</a:t>
            </a: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&lt;child element&gt;</a:t>
            </a: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           &lt;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subchild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element&gt;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&lt;/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subchild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element&gt;</a:t>
            </a: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  &lt;/child element&gt;</a:t>
            </a:r>
          </a:p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&lt;/root element&gt;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17892" y="3493214"/>
            <a:ext cx="7560840" cy="123543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200"/>
              </a:lnSpc>
              <a:buFont typeface="Arial" pitchFamily="34" charset="0"/>
              <a:buChar char="•"/>
            </a:pP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XML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버전과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XML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문서 저장 시 </a:t>
            </a:r>
            <a:r>
              <a:rPr lang="ko-KR" alt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인코딩에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이용될 </a:t>
            </a:r>
            <a:r>
              <a:rPr lang="ko-KR" alt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문자코드셋을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지정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한글 </a:t>
            </a:r>
            <a:r>
              <a:rPr lang="ko-KR" altLang="en-US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문자코드셋은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‘utf-8’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‘</a:t>
            </a:r>
            <a:r>
              <a:rPr lang="en-US" altLang="ko-KR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euc-kr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’ (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디폴트 값은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utf-8)</a:t>
            </a:r>
          </a:p>
          <a:p>
            <a:endParaRPr lang="en-US" altLang="ko-KR" sz="10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엘리먼트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Blip>
                <a:blip r:embed="rId2"/>
              </a:buBlip>
            </a:pP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817892" y="5930190"/>
            <a:ext cx="7560840" cy="664042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200"/>
              </a:lnSpc>
              <a:buFont typeface="Arial" pitchFamily="34" charset="0"/>
              <a:buChar char="•"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r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oot element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는 하나 이상의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child element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를 가짐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각 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child element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도 하나 이상의 </a:t>
            </a:r>
            <a:r>
              <a:rPr lang="en-US" altLang="ko-KR" sz="15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subchild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element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를 가질 수 있음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ts val="2200"/>
              </a:lnSpc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9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395536" y="41302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XML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95536" y="958134"/>
            <a:ext cx="7560840" cy="527917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엘리먼트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데이터가 없는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엘리먼트는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empty element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라고 하며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    &lt;element&gt;&lt;/element&gt;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또는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&lt;element /&gt;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로 표현함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엘리먼트는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여러 개의 속성을 지정할 수 있으며 각 속성은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속성명과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속성값으로 표현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xml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문서의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주석문은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다음과 같이 처리함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2238" y="2492896"/>
            <a:ext cx="8275736" cy="327526"/>
            <a:chOff x="422238" y="4736176"/>
            <a:chExt cx="8275736" cy="76282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22238" y="4736176"/>
              <a:ext cx="8275736" cy="762825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582577" y="4883263"/>
              <a:ext cx="6653719" cy="430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&lt;element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속</a:t>
              </a: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성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명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=“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속성값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”&gt;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22238" y="4221088"/>
            <a:ext cx="8275736" cy="327526"/>
          </a:xfrm>
          <a:prstGeom prst="roundRect">
            <a:avLst>
              <a:gd name="adj" fmla="val 3281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82577" y="4284241"/>
            <a:ext cx="665371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&lt;!–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주석문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--&gt;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7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78169" y="5161085"/>
            <a:ext cx="3420208" cy="1046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78169" y="4044462"/>
            <a:ext cx="3420208" cy="1046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 txBox="1">
            <a:spLocks/>
          </p:cNvSpPr>
          <p:nvPr/>
        </p:nvSpPr>
        <p:spPr>
          <a:xfrm>
            <a:off x="114183" y="-43962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2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. XML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작성 예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09" y="388086"/>
            <a:ext cx="83438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Ex) </a:t>
            </a:r>
            <a:r>
              <a:rPr lang="ko-KR" altLang="en-US" dirty="0" smtClean="0"/>
              <a:t>고흐 </a:t>
            </a:r>
            <a:r>
              <a:rPr lang="ko-KR" altLang="en-US" dirty="0" err="1" smtClean="0"/>
              <a:t>고갱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두학생의</a:t>
            </a:r>
            <a:r>
              <a:rPr lang="ko-KR" altLang="en-US" dirty="0" smtClean="0"/>
              <a:t> 정보를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학생의 주요 정보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stud_id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성명</a:t>
            </a:r>
            <a:r>
              <a:rPr lang="en-US" altLang="ko-KR" dirty="0" smtClean="0"/>
              <a:t>(name)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전화번호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root element : student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child element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student</a:t>
            </a:r>
            <a:r>
              <a:rPr lang="ko-KR" altLang="en-US" dirty="0" smtClean="0"/>
              <a:t>를 정의 하는 방법 </a:t>
            </a:r>
            <a:r>
              <a:rPr lang="en-US" altLang="ko-KR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학번을 </a:t>
            </a:r>
            <a:r>
              <a:rPr lang="en-US" altLang="ko-KR" dirty="0" smtClean="0"/>
              <a:t>student </a:t>
            </a:r>
            <a:r>
              <a:rPr lang="ko-KR" altLang="en-US" dirty="0" err="1" smtClean="0"/>
              <a:t>엘리먼트의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stud_id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성명과 전화번호는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child element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tel</a:t>
            </a:r>
            <a:r>
              <a:rPr lang="ko-KR" altLang="en-US" dirty="0" smtClean="0"/>
              <a:t>로 구성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stud_id</a:t>
            </a:r>
            <a:r>
              <a:rPr lang="ko-KR" altLang="en-US" dirty="0" smtClean="0"/>
              <a:t>는 속성 대신에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&lt;?xml version=“1.0” encoding=“utf-8”?&gt;</a:t>
            </a:r>
          </a:p>
          <a:p>
            <a:r>
              <a:rPr lang="en-US" altLang="ko-KR" dirty="0" smtClean="0"/>
              <a:t>&lt;students&gt;</a:t>
            </a:r>
          </a:p>
          <a:p>
            <a:r>
              <a:rPr lang="en-US" altLang="ko-KR" dirty="0" smtClean="0"/>
              <a:t>       &lt;student 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=“2023001”&gt;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&lt;name&gt;</a:t>
            </a:r>
            <a:r>
              <a:rPr lang="ko-KR" altLang="en-US" dirty="0" smtClean="0"/>
              <a:t>고흐</a:t>
            </a:r>
            <a:r>
              <a:rPr lang="en-US" altLang="ko-KR" dirty="0" smtClean="0"/>
              <a:t>&lt;/name&gt;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&lt;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&gt;010-9001-001&lt;/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&lt;/student&gt;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>
                <a:solidFill>
                  <a:prstClr val="black"/>
                </a:solidFill>
              </a:rPr>
              <a:t>student </a:t>
            </a:r>
            <a:r>
              <a:rPr lang="en-US" altLang="ko-KR" dirty="0" err="1">
                <a:solidFill>
                  <a:prstClr val="black"/>
                </a:solidFill>
              </a:rPr>
              <a:t>stu_id</a:t>
            </a:r>
            <a:r>
              <a:rPr lang="en-US" altLang="ko-KR" dirty="0">
                <a:solidFill>
                  <a:prstClr val="black"/>
                </a:solidFill>
              </a:rPr>
              <a:t>=“</a:t>
            </a:r>
            <a:r>
              <a:rPr lang="en-US" altLang="ko-KR" dirty="0" smtClean="0">
                <a:solidFill>
                  <a:prstClr val="black"/>
                </a:solidFill>
              </a:rPr>
              <a:t>2023002”&gt;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            &lt;name&gt;</a:t>
            </a:r>
            <a:r>
              <a:rPr lang="ko-KR" altLang="en-US" dirty="0" err="1" smtClean="0">
                <a:solidFill>
                  <a:prstClr val="black"/>
                </a:solidFill>
              </a:rPr>
              <a:t>고</a:t>
            </a:r>
            <a:r>
              <a:rPr lang="ko-KR" altLang="en-US" dirty="0" err="1">
                <a:solidFill>
                  <a:prstClr val="black"/>
                </a:solidFill>
              </a:rPr>
              <a:t>갱</a:t>
            </a:r>
            <a:r>
              <a:rPr lang="en-US" altLang="ko-KR" dirty="0" smtClean="0">
                <a:solidFill>
                  <a:prstClr val="black"/>
                </a:solidFill>
              </a:rPr>
              <a:t>&lt;/</a:t>
            </a:r>
            <a:r>
              <a:rPr lang="en-US" altLang="ko-KR" dirty="0">
                <a:solidFill>
                  <a:prstClr val="black"/>
                </a:solidFill>
              </a:rPr>
              <a:t>name&gt;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            &lt;</a:t>
            </a:r>
            <a:r>
              <a:rPr lang="en-US" altLang="ko-KR" dirty="0" err="1" smtClean="0">
                <a:solidFill>
                  <a:prstClr val="black"/>
                </a:solidFill>
              </a:rPr>
              <a:t>tel</a:t>
            </a:r>
            <a:r>
              <a:rPr lang="en-US" altLang="ko-KR" dirty="0" smtClean="0">
                <a:solidFill>
                  <a:prstClr val="black"/>
                </a:solidFill>
              </a:rPr>
              <a:t>&gt;010-9001-002&lt;/</a:t>
            </a:r>
            <a:r>
              <a:rPr lang="en-US" altLang="ko-KR" dirty="0" err="1">
                <a:solidFill>
                  <a:prstClr val="black"/>
                </a:solidFill>
              </a:rPr>
              <a:t>tel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       &lt;/student&gt; </a:t>
            </a:r>
          </a:p>
          <a:p>
            <a:r>
              <a:rPr lang="en-US" altLang="ko-KR" dirty="0" smtClean="0"/>
              <a:t>&lt;/students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32685" y="4273062"/>
            <a:ext cx="3472961" cy="142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2023001,</a:t>
            </a:r>
            <a:r>
              <a:rPr lang="ko-KR" altLang="en-US" dirty="0" smtClean="0"/>
              <a:t>고흐</a:t>
            </a:r>
            <a:r>
              <a:rPr lang="en-US" altLang="ko-KR" dirty="0" smtClean="0"/>
              <a:t>,010-9001-001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2023002,</a:t>
            </a:r>
            <a:r>
              <a:rPr lang="ko-KR" altLang="en-US" dirty="0" err="1" smtClean="0"/>
              <a:t>고갱</a:t>
            </a:r>
            <a:r>
              <a:rPr lang="en-US" altLang="ko-KR" dirty="0" smtClean="0"/>
              <a:t>,010-9001-002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932485" y="4985239"/>
            <a:ext cx="1600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210898" y="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데이터형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8" y="676688"/>
            <a:ext cx="9200655" cy="368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488468" y="4548073"/>
            <a:ext cx="7560840" cy="16104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문자열을 처리하려면 배열을 이용하거나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, String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클래스를 이용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float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와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double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을 구분하기 위해 숫자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뒤에 알파벳을 붙여 구분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	- float 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숫자 뒤에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F(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또는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f)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를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붙임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	- double 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숫자 뒤에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D(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또는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d)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를 붙이거나 생략해도 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9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"/>
          <p:cNvSpPr txBox="1">
            <a:spLocks/>
          </p:cNvSpPr>
          <p:nvPr/>
        </p:nvSpPr>
        <p:spPr>
          <a:xfrm>
            <a:off x="395536" y="41302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데이터형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35588" y="1196752"/>
            <a:ext cx="7560840" cy="16104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데이터형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변환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서로 다른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데이터형에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값을 할당하려면 할당하고자 하는 데이터형으로 변환해야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ex)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실수형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(double)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변수를 정수형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(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)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변수에 할당하는 예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22237" y="2492896"/>
            <a:ext cx="10814331" cy="762825"/>
            <a:chOff x="435588" y="3746295"/>
            <a:chExt cx="8275736" cy="76282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35588" y="3746295"/>
              <a:ext cx="8275736" cy="762825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95927" y="3831431"/>
              <a:ext cx="325599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d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ouble </a:t>
              </a:r>
              <a:r>
                <a:rPr kumimoji="0" lang="en-US" altLang="ko-KR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sum_dbl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= 20.4;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nt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sum_int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= (</a:t>
              </a:r>
              <a:r>
                <a:rPr kumimoji="0" lang="en-US" altLang="ko-KR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int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)</a:t>
              </a:r>
              <a:r>
                <a:rPr kumimoji="0" lang="en-US" altLang="ko-KR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sum_dbl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;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3347864" y="3850708"/>
              <a:ext cx="482453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실수 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20.4</a:t>
              </a: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가 정수형인 </a:t>
              </a: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20</a:t>
              </a:r>
              <a:r>
                <a:rPr kumimoji="0" lang="ko-KR" alt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으로 변환되어 할당됨 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18" name="텍스트 개체 틀 2"/>
          <p:cNvSpPr txBox="1">
            <a:spLocks/>
          </p:cNvSpPr>
          <p:nvPr/>
        </p:nvSpPr>
        <p:spPr>
          <a:xfrm>
            <a:off x="435588" y="3546728"/>
            <a:ext cx="7560840" cy="16104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상수</a:t>
            </a:r>
            <a:endParaRPr lang="en-US" altLang="ko-KR" b="1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값이 할당되면 절대 변하지 않는 수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대문자로 선언하고 </a:t>
            </a:r>
            <a:r>
              <a:rPr lang="en-US" altLang="ko-KR" sz="1500" dirty="0" smtClean="0">
                <a:solidFill>
                  <a:srgbClr val="EE736C"/>
                </a:solidFill>
                <a:latin typeface="HY견고딕" pitchFamily="18" charset="-127"/>
                <a:ea typeface="HY견고딕" pitchFamily="18" charset="-127"/>
              </a:rPr>
              <a:t>final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키워드를 사용함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35588" y="4797152"/>
            <a:ext cx="8275736" cy="338777"/>
            <a:chOff x="435588" y="3234239"/>
            <a:chExt cx="8275736" cy="33877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595927" y="3270176"/>
              <a:ext cx="32559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final  double  PI = 3.14;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351574" y="122874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3.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연산자의 종류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6" y="834597"/>
            <a:ext cx="8743828" cy="572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66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/>
        </p:nvSpPr>
        <p:spPr>
          <a:xfrm>
            <a:off x="290028" y="105289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4.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배열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90028" y="650403"/>
            <a:ext cx="7560840" cy="1099266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배열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하나의 이름으로 같은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데이터형을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가진 연속적인 저장 공간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반복적인 처리가 필요할 때 유용하게 사용됨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배열을 생성하는 방법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ex) 3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개의 크기를 가진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차원 배열을 선언하고 값을 할당하는 예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4799" y="2369480"/>
            <a:ext cx="8275736" cy="338777"/>
            <a:chOff x="435588" y="3234239"/>
            <a:chExt cx="8275736" cy="33877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데이터형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[]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배열변수명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= new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데이터형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[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요소 수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];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678003" y="4046472"/>
            <a:ext cx="8275736" cy="987855"/>
          </a:xfrm>
          <a:prstGeom prst="roundRect">
            <a:avLst>
              <a:gd name="adj" fmla="val 3281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342" y="4141451"/>
            <a:ext cx="325599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i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[] score = new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int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[3];</a:t>
            </a:r>
          </a:p>
          <a:p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s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core[0] = 90;</a:t>
            </a:r>
          </a:p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score[1]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=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80;</a:t>
            </a:r>
          </a:p>
          <a:p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score[2]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=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85;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90279" y="4448067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크기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3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의 정수형 배열을 선언하고 성적을 각각 할당함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94799" y="2967650"/>
            <a:ext cx="8275736" cy="338777"/>
            <a:chOff x="435588" y="3234239"/>
            <a:chExt cx="8275736" cy="3387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데이터형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배열변수명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[]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= new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데이터형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[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요소 수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];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78003" y="5168147"/>
            <a:ext cx="8275736" cy="338777"/>
            <a:chOff x="435588" y="3234239"/>
            <a:chExt cx="8275736" cy="33877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nt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[] score = {90, 80, 85}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575644" y="5245202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배열 선언과 동시에 값을 할당할 수 있음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16113" y="0"/>
            <a:ext cx="5151566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조건문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588967" y="720751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1.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조건문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88967" y="1481889"/>
            <a:ext cx="7560840" cy="32629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조건문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참과 거짓을 판단하여 각각 다른 처리를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크게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if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문과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switch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문이 있음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연산자를 이용하여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조건문을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나타내는 방법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5669" y="3664723"/>
            <a:ext cx="8275736" cy="338777"/>
            <a:chOff x="435588" y="3234239"/>
            <a:chExt cx="8275736" cy="33877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f (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비교연산자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)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5669" y="4118034"/>
            <a:ext cx="8275736" cy="338777"/>
            <a:chOff x="435588" y="3234239"/>
            <a:chExt cx="8275736" cy="33877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35588" y="3234239"/>
              <a:ext cx="8275736" cy="338777"/>
            </a:xfrm>
            <a:prstGeom prst="roundRect">
              <a:avLst>
                <a:gd name="adj" fmla="val 328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595927" y="3316342"/>
              <a:ext cx="396073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i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f (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비교연산자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  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논리연산자  비교연산자 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Tahoma" pitchFamily="34" charset="0"/>
                </a:rPr>
                <a:t>)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045351" y="3741778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if ( a&gt;= 10 )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045351" y="4194790"/>
            <a:ext cx="4824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if ( a&gt;= 10  &amp;&amp;  b &lt; 100 )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80877" y="4430523"/>
            <a:ext cx="7560840" cy="161046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200"/>
              </a:lnSpc>
              <a:buFont typeface="Arial" pitchFamily="34" charset="0"/>
              <a:buChar char="•"/>
            </a:pP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비교연산자를 이용하여 참과 거짓을 조건 비교</a:t>
            </a:r>
            <a:endParaRPr lang="en-US" altLang="ko-KR" sz="1500" dirty="0" smtClean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lnSpc>
                <a:spcPts val="2200"/>
              </a:lnSpc>
              <a:buFont typeface="Arial" pitchFamily="34" charset="0"/>
              <a:buChar char="•"/>
            </a:pP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한 개 이상의 비교연산자를 이용한 병렬 비교에는 논리연산자가 추가로 사용됨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90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114182" y="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if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유형별 비교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1" y="609336"/>
            <a:ext cx="9820251" cy="624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3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>
          <a:xfrm>
            <a:off x="114182" y="0"/>
            <a:ext cx="7560840" cy="432048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2.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 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if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ahoma" pitchFamily="34" charset="0"/>
              </a:rPr>
              <a:t>문 유형별 비교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5" y="593150"/>
            <a:ext cx="9458320" cy="597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0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1241</Words>
  <Application>Microsoft Office PowerPoint</Application>
  <PresentationFormat>와이드스크린</PresentationFormat>
  <Paragraphs>251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Administrator</cp:lastModifiedBy>
  <cp:revision>29</cp:revision>
  <dcterms:created xsi:type="dcterms:W3CDTF">2020-04-06T13:23:11Z</dcterms:created>
  <dcterms:modified xsi:type="dcterms:W3CDTF">2023-03-26T13:03:18Z</dcterms:modified>
</cp:coreProperties>
</file>