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8"/>
  </p:notesMasterIdLst>
  <p:sldIdLst>
    <p:sldId id="257" r:id="rId2"/>
    <p:sldId id="273" r:id="rId3"/>
    <p:sldId id="2595" r:id="rId4"/>
    <p:sldId id="2597" r:id="rId5"/>
    <p:sldId id="2598" r:id="rId6"/>
    <p:sldId id="2590" r:id="rId7"/>
    <p:sldId id="2591" r:id="rId8"/>
    <p:sldId id="568" r:id="rId9"/>
    <p:sldId id="2522" r:id="rId10"/>
    <p:sldId id="569" r:id="rId11"/>
    <p:sldId id="571" r:id="rId12"/>
    <p:sldId id="572" r:id="rId13"/>
    <p:sldId id="573" r:id="rId14"/>
    <p:sldId id="574" r:id="rId15"/>
    <p:sldId id="575" r:id="rId16"/>
    <p:sldId id="584" r:id="rId17"/>
    <p:sldId id="2592" r:id="rId18"/>
    <p:sldId id="2567" r:id="rId19"/>
    <p:sldId id="2568" r:id="rId20"/>
    <p:sldId id="2569" r:id="rId21"/>
    <p:sldId id="2570" r:id="rId22"/>
    <p:sldId id="2571" r:id="rId23"/>
    <p:sldId id="2573" r:id="rId24"/>
    <p:sldId id="2574" r:id="rId25"/>
    <p:sldId id="2575" r:id="rId26"/>
    <p:sldId id="566" r:id="rId27"/>
    <p:sldId id="2593" r:id="rId28"/>
    <p:sldId id="2579" r:id="rId29"/>
    <p:sldId id="2580" r:id="rId30"/>
    <p:sldId id="2581" r:id="rId31"/>
    <p:sldId id="2582" r:id="rId32"/>
    <p:sldId id="2594" r:id="rId33"/>
    <p:sldId id="498" r:id="rId34"/>
    <p:sldId id="500" r:id="rId35"/>
    <p:sldId id="501" r:id="rId36"/>
    <p:sldId id="503" r:id="rId37"/>
    <p:sldId id="504" r:id="rId38"/>
    <p:sldId id="505" r:id="rId39"/>
    <p:sldId id="507" r:id="rId40"/>
    <p:sldId id="2550" r:id="rId41"/>
    <p:sldId id="483" r:id="rId42"/>
    <p:sldId id="525" r:id="rId43"/>
    <p:sldId id="526" r:id="rId44"/>
    <p:sldId id="527" r:id="rId45"/>
    <p:sldId id="2564" r:id="rId46"/>
    <p:sldId id="529" r:id="rId47"/>
    <p:sldId id="530" r:id="rId48"/>
    <p:sldId id="531" r:id="rId49"/>
    <p:sldId id="532" r:id="rId50"/>
    <p:sldId id="2558" r:id="rId51"/>
    <p:sldId id="533" r:id="rId52"/>
    <p:sldId id="2600" r:id="rId53"/>
    <p:sldId id="2601" r:id="rId54"/>
    <p:sldId id="535" r:id="rId55"/>
    <p:sldId id="536" r:id="rId56"/>
    <p:sldId id="2559" r:id="rId57"/>
    <p:sldId id="2599" r:id="rId58"/>
    <p:sldId id="538" r:id="rId59"/>
    <p:sldId id="2560" r:id="rId60"/>
    <p:sldId id="543" r:id="rId61"/>
    <p:sldId id="544" r:id="rId62"/>
    <p:sldId id="546" r:id="rId63"/>
    <p:sldId id="547" r:id="rId64"/>
    <p:sldId id="2556" r:id="rId65"/>
    <p:sldId id="577" r:id="rId66"/>
    <p:sldId id="580" r:id="rId67"/>
    <p:sldId id="2602" r:id="rId68"/>
    <p:sldId id="2603" r:id="rId69"/>
    <p:sldId id="2604" r:id="rId70"/>
    <p:sldId id="2605" r:id="rId71"/>
    <p:sldId id="2606" r:id="rId72"/>
    <p:sldId id="2607" r:id="rId73"/>
    <p:sldId id="2608" r:id="rId74"/>
    <p:sldId id="2609" r:id="rId75"/>
    <p:sldId id="2610" r:id="rId76"/>
    <p:sldId id="286" r:id="rId7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236"/>
    <a:srgbClr val="DEEBF7"/>
    <a:srgbClr val="4671EC"/>
    <a:srgbClr val="4FA7E3"/>
    <a:srgbClr val="94ADF4"/>
    <a:srgbClr val="82B3FD"/>
    <a:srgbClr val="F08E70"/>
    <a:srgbClr val="E77E4F"/>
    <a:srgbClr val="4679EC"/>
    <a:srgbClr val="459D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B9493-03DF-4D8C-8347-9326471DB46A}" type="datetimeFigureOut">
              <a:rPr lang="ko-KR" altLang="en-US" smtClean="0"/>
              <a:t>2023-04-10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BBB76-095D-4A7A-83E8-2C8440C25C8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58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676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181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_곰돌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AEC033F-552D-B751-AD1F-F6F4AD3AF2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410"/>
            <a:ext cx="12192000" cy="6954819"/>
          </a:xfrm>
          <a:prstGeom prst="rect">
            <a:avLst/>
          </a:prstGeom>
        </p:spPr>
      </p:pic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40" y="6278801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id="{3F2E6A11-E23E-4E32-B9A2-7BA8A7427D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인덕대학교 컴퓨터소프트웨어학과 빅데이터 고수정</a:t>
            </a:r>
          </a:p>
        </p:txBody>
      </p:sp>
    </p:spTree>
    <p:extLst>
      <p:ext uri="{BB962C8B-B14F-4D97-AF65-F5344CB8AC3E}">
        <p14:creationId xmlns:p14="http://schemas.microsoft.com/office/powerpoint/2010/main" val="33091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68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579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2165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id="{3F2E6A11-E23E-4E32-B9A2-7BA8A7427D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633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478402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07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/50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35744"/>
            <a:ext cx="10380133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43736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>
            <a:extLst>
              <a:ext uri="{FF2B5EF4-FFF2-40B4-BE49-F238E27FC236}">
                <a16:creationId xmlns:a16="http://schemas.microsoft.com/office/drawing/2014/main" id="{A890D42C-CBC3-4E2C-8104-62D167748B5F}"/>
              </a:ext>
            </a:extLst>
          </p:cNvPr>
          <p:cNvSpPr>
            <a:spLocks noChangeArrowheads="1"/>
          </p:cNvSpPr>
          <p:nvPr userDrawn="1"/>
        </p:nvSpPr>
        <p:spPr bwMode="invGray">
          <a:xfrm flipV="1">
            <a:off x="0" y="533400"/>
            <a:ext cx="1219200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8B3D50B1-709B-48F6-A843-8CD5A3DC13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5381" y="774420"/>
            <a:ext cx="11161239" cy="562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800">
                <a:solidFill>
                  <a:srgbClr val="437361"/>
                </a:solidFill>
              </a:defRPr>
            </a:lvl1pPr>
            <a:lvl2pPr marL="457200" indent="0">
              <a:buFontTx/>
              <a:buNone/>
              <a:defRPr sz="1600">
                <a:solidFill>
                  <a:srgbClr val="92D050"/>
                </a:solidFill>
              </a:defRPr>
            </a:lvl2pPr>
            <a:lvl3pPr marL="1200150" indent="-285750"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499790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452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2030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91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7616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719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650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/34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35744"/>
            <a:ext cx="10380133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43736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>
            <a:extLst>
              <a:ext uri="{FF2B5EF4-FFF2-40B4-BE49-F238E27FC236}">
                <a16:creationId xmlns:a16="http://schemas.microsoft.com/office/drawing/2014/main" id="{A890D42C-CBC3-4E2C-8104-62D167748B5F}"/>
              </a:ext>
            </a:extLst>
          </p:cNvPr>
          <p:cNvSpPr>
            <a:spLocks noChangeArrowheads="1"/>
          </p:cNvSpPr>
          <p:nvPr userDrawn="1"/>
        </p:nvSpPr>
        <p:spPr bwMode="invGray">
          <a:xfrm flipV="1">
            <a:off x="0" y="533400"/>
            <a:ext cx="1219200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8B3D50B1-709B-48F6-A843-8CD5A3DC13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5381" y="774420"/>
            <a:ext cx="11161239" cy="562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800">
                <a:solidFill>
                  <a:srgbClr val="437361"/>
                </a:solidFill>
              </a:defRPr>
            </a:lvl1pPr>
            <a:lvl2pPr marL="457200" indent="0">
              <a:buFontTx/>
              <a:buNone/>
              <a:defRPr sz="1600">
                <a:solidFill>
                  <a:srgbClr val="92D050"/>
                </a:solidFill>
              </a:defRPr>
            </a:lvl2pPr>
            <a:lvl3pPr marL="1200150" indent="-285750"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0004889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41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/34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84667" y="35744"/>
            <a:ext cx="10380133" cy="474662"/>
          </a:xfrm>
        </p:spPr>
        <p:txBody>
          <a:bodyPr>
            <a:noAutofit/>
          </a:bodyPr>
          <a:lstStyle>
            <a:lvl1pPr algn="l">
              <a:defRPr sz="1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여기서 잠깐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8B3D50B1-709B-48F6-A843-8CD5A3DC13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5381" y="774420"/>
            <a:ext cx="11161239" cy="562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800">
                <a:solidFill>
                  <a:srgbClr val="437361"/>
                </a:solidFill>
              </a:defRPr>
            </a:lvl1pPr>
            <a:lvl2pPr marL="457200" indent="0">
              <a:buFontTx/>
              <a:buNone/>
              <a:defRPr sz="1600">
                <a:solidFill>
                  <a:srgbClr val="92D050"/>
                </a:solidFill>
              </a:defRPr>
            </a:lvl2pPr>
            <a:lvl3pPr marL="1200150" indent="-285750"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736049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2393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1582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0999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3123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65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09915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8079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466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5340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3841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4786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1412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/49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384702" y="35744"/>
            <a:ext cx="10380133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4F784C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>
            <a:extLst>
              <a:ext uri="{FF2B5EF4-FFF2-40B4-BE49-F238E27FC236}">
                <a16:creationId xmlns:a16="http://schemas.microsoft.com/office/drawing/2014/main" id="{831AE5D0-6544-4F3D-8F08-3988C0280CB4}"/>
              </a:ext>
            </a:extLst>
          </p:cNvPr>
          <p:cNvSpPr>
            <a:spLocks noChangeArrowheads="1"/>
          </p:cNvSpPr>
          <p:nvPr userDrawn="1"/>
        </p:nvSpPr>
        <p:spPr bwMode="invGray">
          <a:xfrm flipV="1">
            <a:off x="0" y="533400"/>
            <a:ext cx="1219200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59DB4054-5931-4E49-BF04-B8D35B168B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5415" y="774420"/>
            <a:ext cx="11041225" cy="562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800">
                <a:solidFill>
                  <a:srgbClr val="437361"/>
                </a:solidFill>
              </a:defRPr>
            </a:lvl1pPr>
            <a:lvl2pPr marL="457200" indent="0">
              <a:buFontTx/>
              <a:buNone/>
              <a:defRPr sz="1600">
                <a:solidFill>
                  <a:srgbClr val="92D050"/>
                </a:solidFill>
              </a:defRPr>
            </a:lvl2pPr>
            <a:lvl3pPr marL="1200150" indent="-285750"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5500279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5002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 flipV="1">
            <a:off x="0" y="533400"/>
            <a:ext cx="1219200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35744"/>
            <a:ext cx="10380133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43736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 hasCustomPrompt="1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>
                <a:solidFill>
                  <a:srgbClr val="437361"/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346791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 flipV="1">
            <a:off x="0" y="533400"/>
            <a:ext cx="1219200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35744"/>
            <a:ext cx="10380133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43736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 hasCustomPrompt="1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>
                <a:solidFill>
                  <a:srgbClr val="437361"/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9283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2367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 flipV="1">
            <a:off x="0" y="533400"/>
            <a:ext cx="1219200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35744"/>
            <a:ext cx="10380133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43736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 hasCustomPrompt="1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>
                <a:solidFill>
                  <a:srgbClr val="437361"/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846162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9336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 flipV="1">
            <a:off x="0" y="533400"/>
            <a:ext cx="1219200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35744"/>
            <a:ext cx="10380133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43736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 hasCustomPrompt="1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>
                <a:solidFill>
                  <a:srgbClr val="437361"/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924554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 flipV="1">
            <a:off x="0" y="533400"/>
            <a:ext cx="1219200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35744"/>
            <a:ext cx="10380133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43736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 hasCustomPrompt="1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>
                <a:solidFill>
                  <a:srgbClr val="437361"/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798534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 flipV="1">
            <a:off x="0" y="533400"/>
            <a:ext cx="1219200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35744"/>
            <a:ext cx="10380133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43736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 hasCustomPrompt="1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>
                <a:solidFill>
                  <a:srgbClr val="437361"/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088021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 flipV="1">
            <a:off x="0" y="533400"/>
            <a:ext cx="1219200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35744"/>
            <a:ext cx="10380133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43736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 hasCustomPrompt="1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>
                <a:solidFill>
                  <a:srgbClr val="437361"/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74968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4865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6542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29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869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04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87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73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21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7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7" r:id="rId13"/>
    <p:sldLayoutId id="2147483688" r:id="rId14"/>
    <p:sldLayoutId id="2147483689" r:id="rId15"/>
    <p:sldLayoutId id="2147483690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09" r:id="rId34"/>
    <p:sldLayoutId id="2147483710" r:id="rId35"/>
    <p:sldLayoutId id="2147483711" r:id="rId36"/>
    <p:sldLayoutId id="2147483712" r:id="rId37"/>
    <p:sldLayoutId id="2147483713" r:id="rId38"/>
    <p:sldLayoutId id="2147483714" r:id="rId39"/>
    <p:sldLayoutId id="2147483715" r:id="rId40"/>
    <p:sldLayoutId id="2147483716" r:id="rId41"/>
    <p:sldLayoutId id="2147483717" r:id="rId42"/>
    <p:sldLayoutId id="2147483718" r:id="rId43"/>
    <p:sldLayoutId id="2147483719" r:id="rId44"/>
    <p:sldLayoutId id="2147483720" r:id="rId45"/>
    <p:sldLayoutId id="2147483721" r:id="rId46"/>
    <p:sldLayoutId id="2147483722" r:id="rId47"/>
    <p:sldLayoutId id="2147483723" r:id="rId48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6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9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8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93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08373" y="2780422"/>
            <a:ext cx="3375257" cy="106182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 algn="ctr"/>
            <a:r>
              <a:rPr lang="en-US" altLang="ko-KR" sz="3600" spc="-90" dirty="0">
                <a:ln w="6350">
                  <a:solidFill>
                    <a:schemeClr val="bg1">
                      <a:lumMod val="50000"/>
                    </a:schemeClr>
                  </a:solidFill>
                </a:ln>
                <a:pattFill prst="dkUpDiag">
                  <a:fgClr>
                    <a:schemeClr val="tx1">
                      <a:lumMod val="95000"/>
                      <a:lumOff val="5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Chapter6. </a:t>
            </a:r>
            <a:r>
              <a:rPr lang="ko-KR" altLang="en-US" sz="3600" spc="-90" dirty="0">
                <a:ln w="6350">
                  <a:solidFill>
                    <a:schemeClr val="bg1">
                      <a:lumMod val="50000"/>
                    </a:schemeClr>
                  </a:solidFill>
                </a:ln>
                <a:pattFill prst="dkUpDiag">
                  <a:fgClr>
                    <a:schemeClr val="tx1">
                      <a:lumMod val="95000"/>
                      <a:lumOff val="5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가공하기</a:t>
            </a:r>
          </a:p>
        </p:txBody>
      </p:sp>
      <p:sp>
        <p:nvSpPr>
          <p:cNvPr id="20" name="직사각형 19"/>
          <p:cNvSpPr/>
          <p:nvPr/>
        </p:nvSpPr>
        <p:spPr>
          <a:xfrm rot="2580000">
            <a:off x="2115205" y="2582422"/>
            <a:ext cx="94837" cy="396000"/>
          </a:xfrm>
          <a:prstGeom prst="rect">
            <a:avLst/>
          </a:prstGeom>
          <a:pattFill prst="dkUpDiag">
            <a:fgClr>
              <a:srgbClr val="E34E0B"/>
            </a:fgClr>
            <a:bgClr>
              <a:srgbClr val="F46424"/>
            </a:bgClr>
          </a:pattFill>
          <a:ln>
            <a:solidFill>
              <a:srgbClr val="E34E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2278339" y="3798135"/>
            <a:ext cx="7635325" cy="108000"/>
            <a:chOff x="810757" y="3798135"/>
            <a:chExt cx="7635325" cy="108000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918757" y="3852135"/>
              <a:ext cx="741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810757" y="3798135"/>
              <a:ext cx="108000" cy="108000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8338082" y="3798135"/>
              <a:ext cx="108000" cy="108000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87485">
            <a:off x="7664530" y="4013416"/>
            <a:ext cx="2312231" cy="4239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98649" y="3959914"/>
            <a:ext cx="2194705" cy="5309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 algn="ctr"/>
            <a:endParaRPr lang="ko-KR" altLang="en-US" sz="2400" spc="-90" dirty="0">
              <a:ln w="635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FA7EB3-C930-AF8A-7DA3-C9281410AE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203" y="4407701"/>
            <a:ext cx="1236271" cy="123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2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10"/>
                            </p:stCondLst>
                            <p:childTnLst>
                              <p:par>
                                <p:cTn id="1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81481E-6 L -0.41267 -0.01342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42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60"/>
                            </p:stCondLst>
                            <p:childTnLst>
                              <p:par>
                                <p:cTn id="17" presetID="4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268 -0.01343 C -0.40799 -0.03241 -0.40139 -0.05047 -0.38837 -0.05047 C -0.37379 -0.05047 -0.36858 -0.03241 -0.36389 -0.01343 C -0.35729 0.00763 -0.35261 0.02847 -0.33611 0.02847 C -0.32153 0.02847 -0.31667 0.00763 -0.31007 -0.01343 C -0.30695 -0.03241 -0.30052 -0.05047 -0.28577 -0.05047 C -0.27275 -0.05047 -0.26632 -0.03241 -0.26129 -0.01343 C -0.25643 0.00763 -0.24983 0.02847 -0.23525 0.02847 C -0.22049 0.02847 -0.2092 -0.01343 -0.2092 -0.0132 C -0.20434 -0.03241 -0.19931 -0.05047 -0.1849 -0.05047 C -0.17014 -0.05047 -0.16511 -0.03241 -0.16025 -0.01343 C -0.15382 0.00763 -0.14896 0.02847 -0.13264 0.02847 C -0.11788 0.02847 -0.11302 0.00763 -0.10834 -0.01343 C -0.10174 -0.03241 -0.09688 -0.05047 -0.08229 -0.05047 C -0.06927 -0.05047 -0.06268 -0.03241 -0.05764 -0.01343 C -0.05278 0.00763 -0.04636 0.02847 -0.0316 0.02847 C -0.01702 0.02847 -0.01216 0.00763 -0.00556 -0.01343 " pathEditMode="relative" rAng="0" ptsTypes="AAAAAAAAAAAAAAAAA">
                                      <p:cBhvr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47" y="23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60"/>
                            </p:stCondLst>
                            <p:childTnLst>
                              <p:par>
                                <p:cTn id="2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6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20" grpId="0" animBg="1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2. </a:t>
            </a:r>
            <a:r>
              <a:rPr lang="ko-KR" altLang="en-US" dirty="0">
                <a:solidFill>
                  <a:srgbClr val="FF0000"/>
                </a:solidFill>
              </a:rPr>
              <a:t>벡터만들기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324604-9A27-47FA-BA27-F5611877AE34}"/>
              </a:ext>
            </a:extLst>
          </p:cNvPr>
          <p:cNvSpPr/>
          <p:nvPr/>
        </p:nvSpPr>
        <p:spPr>
          <a:xfrm>
            <a:off x="2604831" y="1082693"/>
            <a:ext cx="7443269" cy="1686551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B77BED-6E8A-4A71-8A35-743D9CAB2B39}"/>
              </a:ext>
            </a:extLst>
          </p:cNvPr>
          <p:cNvSpPr txBox="1"/>
          <p:nvPr/>
        </p:nvSpPr>
        <p:spPr>
          <a:xfrm>
            <a:off x="2661627" y="1133047"/>
            <a:ext cx="7093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x &lt;- c(1,2,3) 	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숫자형 벡터</a:t>
            </a:r>
          </a:p>
          <a:p>
            <a:r>
              <a:rPr lang="en-US" altLang="ko-KR" sz="1600" dirty="0"/>
              <a:t>y &lt;- c("a","b","c") 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문자형 벡터</a:t>
            </a:r>
          </a:p>
          <a:p>
            <a:r>
              <a:rPr lang="en-US" altLang="ko-KR" sz="1600" dirty="0"/>
              <a:t>z &lt;- c(TRUE,TRUE, FALSE, TRUE) 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논리형 벡터</a:t>
            </a:r>
          </a:p>
          <a:p>
            <a:r>
              <a:rPr lang="en-US" altLang="ko-KR" sz="1600" dirty="0"/>
              <a:t>x 						</a:t>
            </a:r>
            <a:r>
              <a:rPr lang="en-US" altLang="ko-KR" sz="1600" dirty="0">
                <a:solidFill>
                  <a:srgbClr val="12734E"/>
                </a:solidFill>
              </a:rPr>
              <a:t># x</a:t>
            </a:r>
            <a:r>
              <a:rPr lang="ko-KR" altLang="en-US" sz="1600" dirty="0">
                <a:solidFill>
                  <a:srgbClr val="12734E"/>
                </a:solidFill>
              </a:rPr>
              <a:t>에 저장된 값을 출력</a:t>
            </a:r>
          </a:p>
          <a:p>
            <a:r>
              <a:rPr lang="en-US" altLang="ko-KR" sz="1600" dirty="0"/>
              <a:t>y</a:t>
            </a:r>
          </a:p>
          <a:p>
            <a:r>
              <a:rPr lang="en-US" altLang="ko-KR" sz="1600" dirty="0"/>
              <a:t>z</a:t>
            </a:r>
            <a:endParaRPr lang="en-US" altLang="ko-KR" sz="1600" dirty="0">
              <a:solidFill>
                <a:srgbClr val="12734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D640CC3-1524-4EFF-8185-91CF56C82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255" y="2904299"/>
            <a:ext cx="7443269" cy="2608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C340B4A1-0265-2411-8556-9C96B53A02CF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10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A331D-523E-180C-934E-9E478DEE23A2}"/>
              </a:ext>
            </a:extLst>
          </p:cNvPr>
          <p:cNvSpPr txBox="1"/>
          <p:nvPr/>
        </p:nvSpPr>
        <p:spPr>
          <a:xfrm>
            <a:off x="1957534" y="1133047"/>
            <a:ext cx="64633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397668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3. </a:t>
            </a:r>
            <a:r>
              <a:rPr lang="ko-KR" altLang="en-US" b="1" dirty="0">
                <a:solidFill>
                  <a:srgbClr val="FF0000"/>
                </a:solidFill>
              </a:rPr>
              <a:t>연속적인 숫자로 이루어진 벡터의 생성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78037B-6625-4975-A3DE-3AEF3760DB56}"/>
              </a:ext>
            </a:extLst>
          </p:cNvPr>
          <p:cNvSpPr/>
          <p:nvPr/>
        </p:nvSpPr>
        <p:spPr>
          <a:xfrm>
            <a:off x="2558532" y="1250066"/>
            <a:ext cx="7443269" cy="1191496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09C6D-7B2C-4AC1-92BE-67D4AED754B4}"/>
              </a:ext>
            </a:extLst>
          </p:cNvPr>
          <p:cNvSpPr txBox="1"/>
          <p:nvPr/>
        </p:nvSpPr>
        <p:spPr>
          <a:xfrm>
            <a:off x="2615328" y="1300421"/>
            <a:ext cx="7093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v1 &lt;- 50:90 </a:t>
            </a:r>
          </a:p>
          <a:p>
            <a:r>
              <a:rPr lang="en-US" altLang="ko-KR" sz="1600" dirty="0"/>
              <a:t>v1 </a:t>
            </a:r>
          </a:p>
          <a:p>
            <a:r>
              <a:rPr lang="en-US" altLang="ko-KR" sz="1600" dirty="0"/>
              <a:t>v2 &lt;- c(1,2,5, 50:90) </a:t>
            </a:r>
          </a:p>
          <a:p>
            <a:r>
              <a:rPr lang="en-US" altLang="ko-KR" sz="1600" dirty="0"/>
              <a:t>v2</a:t>
            </a:r>
            <a:endParaRPr lang="ko-KR" altLang="en-US" sz="1600" dirty="0">
              <a:solidFill>
                <a:srgbClr val="12734E"/>
              </a:solidFill>
            </a:endParaRPr>
          </a:p>
          <a:p>
            <a:endParaRPr lang="en-US" altLang="ko-KR" sz="1600" dirty="0">
              <a:solidFill>
                <a:srgbClr val="12734E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839DD0-72F3-4842-9F4C-3B37A6BA7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532" y="2641709"/>
            <a:ext cx="7443269" cy="2460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슬라이드 번호 개체 틀 1">
            <a:extLst>
              <a:ext uri="{FF2B5EF4-FFF2-40B4-BE49-F238E27FC236}">
                <a16:creationId xmlns:a16="http://schemas.microsoft.com/office/drawing/2014/main" id="{BDFABCFA-F422-5180-00AD-A29693311B47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11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804E60-365C-83CD-B5F5-4E5FF74FBAB5}"/>
              </a:ext>
            </a:extLst>
          </p:cNvPr>
          <p:cNvSpPr txBox="1"/>
          <p:nvPr/>
        </p:nvSpPr>
        <p:spPr>
          <a:xfrm>
            <a:off x="1940599" y="1300421"/>
            <a:ext cx="64633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351933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4. </a:t>
            </a:r>
            <a:r>
              <a:rPr lang="ko-KR" altLang="en-US" b="1" dirty="0">
                <a:solidFill>
                  <a:srgbClr val="FF0000"/>
                </a:solidFill>
              </a:rPr>
              <a:t>일정한 간격의 숫자로 이루어진 벡터 생성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78037B-6625-4975-A3DE-3AEF3760DB56}"/>
              </a:ext>
            </a:extLst>
          </p:cNvPr>
          <p:cNvSpPr/>
          <p:nvPr/>
        </p:nvSpPr>
        <p:spPr>
          <a:xfrm>
            <a:off x="2570107" y="1250066"/>
            <a:ext cx="7443269" cy="1191496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09C6D-7B2C-4AC1-92BE-67D4AED754B4}"/>
              </a:ext>
            </a:extLst>
          </p:cNvPr>
          <p:cNvSpPr txBox="1"/>
          <p:nvPr/>
        </p:nvSpPr>
        <p:spPr>
          <a:xfrm>
            <a:off x="2626903" y="1300420"/>
            <a:ext cx="7093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600" dirty="0"/>
              <a:t>v3 &lt;- seq(1,101,3) </a:t>
            </a:r>
          </a:p>
          <a:p>
            <a:r>
              <a:rPr lang="pt-BR" altLang="ko-KR" sz="1600" dirty="0"/>
              <a:t>v3 </a:t>
            </a:r>
          </a:p>
          <a:p>
            <a:r>
              <a:rPr lang="pt-BR" altLang="ko-KR" sz="1600" dirty="0"/>
              <a:t>v4 &lt;- seq(0.1,1.0,0.1) </a:t>
            </a:r>
          </a:p>
          <a:p>
            <a:r>
              <a:rPr lang="pt-BR" altLang="ko-KR" sz="1600" dirty="0"/>
              <a:t>v4</a:t>
            </a:r>
            <a:endParaRPr lang="ko-KR" altLang="en-US" sz="1600" dirty="0">
              <a:solidFill>
                <a:srgbClr val="12734E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409340-B264-4E48-8E4B-CD380EDF9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829" y="2623729"/>
            <a:ext cx="7443269" cy="2092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슬라이드 번호 개체 틀 1">
            <a:extLst>
              <a:ext uri="{FF2B5EF4-FFF2-40B4-BE49-F238E27FC236}">
                <a16:creationId xmlns:a16="http://schemas.microsoft.com/office/drawing/2014/main" id="{CD3F17EE-EB79-8C1B-62B6-FC19BEE70A6F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12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FDE384-DDB3-6D37-E12F-0E701931D12C}"/>
              </a:ext>
            </a:extLst>
          </p:cNvPr>
          <p:cNvSpPr txBox="1"/>
          <p:nvPr/>
        </p:nvSpPr>
        <p:spPr>
          <a:xfrm>
            <a:off x="1952174" y="1300420"/>
            <a:ext cx="64633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51697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5. </a:t>
            </a:r>
            <a:r>
              <a:rPr lang="ko-KR" altLang="en-US" b="1" dirty="0">
                <a:solidFill>
                  <a:srgbClr val="FF0000"/>
                </a:solidFill>
              </a:rPr>
              <a:t>반복된 숫자로 이루어진 벡터 생성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78037B-6625-4975-A3DE-3AEF3760DB56}"/>
              </a:ext>
            </a:extLst>
          </p:cNvPr>
          <p:cNvSpPr/>
          <p:nvPr/>
        </p:nvSpPr>
        <p:spPr>
          <a:xfrm>
            <a:off x="2558533" y="1250066"/>
            <a:ext cx="7443269" cy="162001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09C6D-7B2C-4AC1-92BE-67D4AED754B4}"/>
              </a:ext>
            </a:extLst>
          </p:cNvPr>
          <p:cNvSpPr txBox="1"/>
          <p:nvPr/>
        </p:nvSpPr>
        <p:spPr>
          <a:xfrm>
            <a:off x="2615329" y="1300420"/>
            <a:ext cx="7093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v5 &lt;- rep(1,times=5) 			</a:t>
            </a:r>
            <a:r>
              <a:rPr lang="en-US" altLang="ko-KR" sz="1600" dirty="0">
                <a:solidFill>
                  <a:srgbClr val="12734E"/>
                </a:solidFill>
              </a:rPr>
              <a:t># 1</a:t>
            </a:r>
            <a:r>
              <a:rPr lang="ko-KR" altLang="en-US" sz="1600" dirty="0">
                <a:solidFill>
                  <a:srgbClr val="12734E"/>
                </a:solidFill>
              </a:rPr>
              <a:t>을 </a:t>
            </a:r>
            <a:r>
              <a:rPr lang="en-US" altLang="ko-KR" sz="1600" dirty="0">
                <a:solidFill>
                  <a:srgbClr val="12734E"/>
                </a:solidFill>
              </a:rPr>
              <a:t>5</a:t>
            </a:r>
            <a:r>
              <a:rPr lang="ko-KR" altLang="en-US" sz="1600" dirty="0">
                <a:solidFill>
                  <a:srgbClr val="12734E"/>
                </a:solidFill>
              </a:rPr>
              <a:t>번 반복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/>
              <a:t>v5 </a:t>
            </a:r>
          </a:p>
          <a:p>
            <a:r>
              <a:rPr lang="en-US" altLang="ko-KR" sz="1600" dirty="0"/>
              <a:t>v6 &lt;- rep(1:5,times=3) 		</a:t>
            </a:r>
            <a:r>
              <a:rPr lang="en-US" altLang="ko-KR" sz="1600" dirty="0">
                <a:solidFill>
                  <a:srgbClr val="12734E"/>
                </a:solidFill>
              </a:rPr>
              <a:t># 1</a:t>
            </a:r>
            <a:r>
              <a:rPr lang="ko-KR" altLang="en-US" sz="1600" dirty="0">
                <a:solidFill>
                  <a:srgbClr val="12734E"/>
                </a:solidFill>
              </a:rPr>
              <a:t>에서 </a:t>
            </a:r>
            <a:r>
              <a:rPr lang="en-US" altLang="ko-KR" sz="1600" dirty="0">
                <a:solidFill>
                  <a:srgbClr val="12734E"/>
                </a:solidFill>
              </a:rPr>
              <a:t>5</a:t>
            </a:r>
            <a:r>
              <a:rPr lang="ko-KR" altLang="en-US" sz="1600" dirty="0">
                <a:solidFill>
                  <a:srgbClr val="12734E"/>
                </a:solidFill>
              </a:rPr>
              <a:t>까지 </a:t>
            </a:r>
            <a:r>
              <a:rPr lang="en-US" altLang="ko-KR" sz="1600" dirty="0">
                <a:solidFill>
                  <a:srgbClr val="12734E"/>
                </a:solidFill>
              </a:rPr>
              <a:t>3</a:t>
            </a:r>
            <a:r>
              <a:rPr lang="ko-KR" altLang="en-US" sz="1600" dirty="0">
                <a:solidFill>
                  <a:srgbClr val="12734E"/>
                </a:solidFill>
              </a:rPr>
              <a:t>번 반복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/>
              <a:t>v6 </a:t>
            </a:r>
          </a:p>
          <a:p>
            <a:r>
              <a:rPr lang="en-US" altLang="ko-KR" sz="1600" dirty="0"/>
              <a:t>v7 &lt;- rep(c(1,5,9), times=3) 		</a:t>
            </a:r>
            <a:r>
              <a:rPr lang="en-US" altLang="ko-KR" sz="1600" dirty="0">
                <a:solidFill>
                  <a:srgbClr val="12734E"/>
                </a:solidFill>
              </a:rPr>
              <a:t># 1, 5, 9</a:t>
            </a:r>
            <a:r>
              <a:rPr lang="ko-KR" altLang="en-US" sz="1600" dirty="0">
                <a:solidFill>
                  <a:srgbClr val="12734E"/>
                </a:solidFill>
              </a:rPr>
              <a:t>를 </a:t>
            </a:r>
            <a:r>
              <a:rPr lang="en-US" altLang="ko-KR" sz="1600" dirty="0">
                <a:solidFill>
                  <a:srgbClr val="12734E"/>
                </a:solidFill>
              </a:rPr>
              <a:t>3</a:t>
            </a:r>
            <a:r>
              <a:rPr lang="ko-KR" altLang="en-US" sz="1600" dirty="0">
                <a:solidFill>
                  <a:srgbClr val="12734E"/>
                </a:solidFill>
              </a:rPr>
              <a:t>번 반복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/>
              <a:t>v7</a:t>
            </a:r>
            <a:endParaRPr lang="ko-KR" altLang="en-US" sz="1600" dirty="0">
              <a:solidFill>
                <a:srgbClr val="12734E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D29F52-261C-44E5-87E9-C508B71E9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533" y="3069104"/>
            <a:ext cx="7443269" cy="2655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슬라이드 번호 개체 틀 1">
            <a:extLst>
              <a:ext uri="{FF2B5EF4-FFF2-40B4-BE49-F238E27FC236}">
                <a16:creationId xmlns:a16="http://schemas.microsoft.com/office/drawing/2014/main" id="{5D3FB753-DAA7-4744-C59C-AE9107EAEA36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13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452F80-DF5D-8871-66CB-781F9DD28022}"/>
              </a:ext>
            </a:extLst>
          </p:cNvPr>
          <p:cNvSpPr txBox="1"/>
          <p:nvPr/>
        </p:nvSpPr>
        <p:spPr>
          <a:xfrm>
            <a:off x="1939779" y="1300420"/>
            <a:ext cx="64633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33201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6. </a:t>
            </a:r>
            <a:r>
              <a:rPr lang="ko-KR" altLang="en-US" b="1" dirty="0">
                <a:solidFill>
                  <a:srgbClr val="FF0000"/>
                </a:solidFill>
              </a:rPr>
              <a:t>벡터의 원소값에 이름 지정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324604-9A27-47FA-BA27-F5611877AE34}"/>
              </a:ext>
            </a:extLst>
          </p:cNvPr>
          <p:cNvSpPr/>
          <p:nvPr/>
        </p:nvSpPr>
        <p:spPr>
          <a:xfrm>
            <a:off x="2546958" y="1043795"/>
            <a:ext cx="7443269" cy="1686551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B77BED-6E8A-4A71-8A35-743D9CAB2B39}"/>
              </a:ext>
            </a:extLst>
          </p:cNvPr>
          <p:cNvSpPr txBox="1"/>
          <p:nvPr/>
        </p:nvSpPr>
        <p:spPr>
          <a:xfrm>
            <a:off x="2603754" y="1094149"/>
            <a:ext cx="70939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score &lt;- c(90,85,70) 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성적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/>
              <a:t>score </a:t>
            </a:r>
          </a:p>
          <a:p>
            <a:r>
              <a:rPr lang="en-US" altLang="ko-KR" sz="1600" dirty="0"/>
              <a:t>names(score) 				</a:t>
            </a:r>
            <a:r>
              <a:rPr lang="en-US" altLang="ko-KR" sz="1600" dirty="0">
                <a:solidFill>
                  <a:srgbClr val="12734E"/>
                </a:solidFill>
              </a:rPr>
              <a:t># score</a:t>
            </a:r>
            <a:r>
              <a:rPr lang="ko-KR" altLang="en-US" sz="1600" dirty="0">
                <a:solidFill>
                  <a:srgbClr val="12734E"/>
                </a:solidFill>
              </a:rPr>
              <a:t>에 저장된 값들의 이름을 보이시오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/>
              <a:t>names(score) &lt;- c("John","Tom","Jane") 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값들에 이름을 부여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/>
              <a:t>names(score) 				</a:t>
            </a:r>
            <a:r>
              <a:rPr lang="en-US" altLang="ko-KR" sz="1600" dirty="0">
                <a:solidFill>
                  <a:srgbClr val="12734E"/>
                </a:solidFill>
              </a:rPr>
              <a:t># score</a:t>
            </a:r>
            <a:r>
              <a:rPr lang="ko-KR" altLang="en-US" sz="1600" dirty="0">
                <a:solidFill>
                  <a:srgbClr val="12734E"/>
                </a:solidFill>
              </a:rPr>
              <a:t>에 저장된 값들의 이름을 보이시오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/>
              <a:t>score 		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이름과 함께 값이 출력</a:t>
            </a:r>
          </a:p>
          <a:p>
            <a:endParaRPr lang="en-US" altLang="ko-KR" sz="1600" dirty="0">
              <a:solidFill>
                <a:srgbClr val="12734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7878C0-19E0-414C-A657-4112D5396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355" y="2753481"/>
            <a:ext cx="7443269" cy="377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C0EC5E-C835-4F90-A4B3-67BE75446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355" y="3117354"/>
            <a:ext cx="7443269" cy="57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76D516A-0C41-497C-8C97-05500F17B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355" y="3686625"/>
            <a:ext cx="7443269" cy="5474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1A0242-07FA-45C5-980B-DB7BE4D1C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5355" y="4222799"/>
            <a:ext cx="7443269" cy="325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813A322-DBE7-43B0-9F3D-C1E3847385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9665" y="4532623"/>
            <a:ext cx="7438959" cy="582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7778EEB-DDE8-4210-BC09-45455ACD74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9665" y="5096884"/>
            <a:ext cx="7438959" cy="918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6" name="슬라이드 번호 개체 틀 1">
            <a:extLst>
              <a:ext uri="{FF2B5EF4-FFF2-40B4-BE49-F238E27FC236}">
                <a16:creationId xmlns:a16="http://schemas.microsoft.com/office/drawing/2014/main" id="{9E6D8EA8-7685-4EBC-0BDA-5D5F17915191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14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BD464E-F699-8133-CBF4-2CDE0A7F8D13}"/>
              </a:ext>
            </a:extLst>
          </p:cNvPr>
          <p:cNvSpPr txBox="1"/>
          <p:nvPr/>
        </p:nvSpPr>
        <p:spPr>
          <a:xfrm>
            <a:off x="1900627" y="1094149"/>
            <a:ext cx="64633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349882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7. </a:t>
            </a:r>
            <a:r>
              <a:rPr lang="ko-KR" altLang="en-US" b="1" dirty="0">
                <a:solidFill>
                  <a:srgbClr val="FF0000"/>
                </a:solidFill>
              </a:rPr>
              <a:t>벡터에서 원소값 추출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324604-9A27-47FA-BA27-F5611877AE34}"/>
              </a:ext>
            </a:extLst>
          </p:cNvPr>
          <p:cNvSpPr/>
          <p:nvPr/>
        </p:nvSpPr>
        <p:spPr>
          <a:xfrm>
            <a:off x="641804" y="3643976"/>
            <a:ext cx="7443269" cy="1866237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B77BED-6E8A-4A71-8A35-743D9CAB2B39}"/>
              </a:ext>
            </a:extLst>
          </p:cNvPr>
          <p:cNvSpPr txBox="1"/>
          <p:nvPr/>
        </p:nvSpPr>
        <p:spPr>
          <a:xfrm>
            <a:off x="943612" y="3643976"/>
            <a:ext cx="70939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 &lt;- c(1,4,3,7,8) </a:t>
            </a:r>
          </a:p>
          <a:p>
            <a:r>
              <a:rPr lang="en-US" altLang="ko-KR" sz="1600" dirty="0"/>
              <a:t>d[1] </a:t>
            </a:r>
          </a:p>
          <a:p>
            <a:r>
              <a:rPr lang="en-US" altLang="ko-KR" sz="1600" dirty="0"/>
              <a:t>d[2] </a:t>
            </a:r>
          </a:p>
          <a:p>
            <a:r>
              <a:rPr lang="en-US" altLang="ko-KR" sz="1600" dirty="0"/>
              <a:t>d[3] </a:t>
            </a:r>
          </a:p>
          <a:p>
            <a:r>
              <a:rPr lang="en-US" altLang="ko-KR" sz="1600" dirty="0"/>
              <a:t>d[4] </a:t>
            </a:r>
          </a:p>
          <a:p>
            <a:r>
              <a:rPr lang="en-US" altLang="ko-KR" sz="1600" dirty="0"/>
              <a:t>d[5] </a:t>
            </a:r>
          </a:p>
          <a:p>
            <a:r>
              <a:rPr lang="en-US" altLang="ko-KR" sz="1600" dirty="0"/>
              <a:t>d[6]</a:t>
            </a:r>
            <a:endParaRPr lang="en-US" altLang="ko-KR" sz="1600" dirty="0">
              <a:solidFill>
                <a:srgbClr val="12734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FF6DE88-7993-4AE4-9E88-0FCEEF037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574" y="974439"/>
            <a:ext cx="3533775" cy="2171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98CB4D-2913-4675-84D6-AD6A4845614C}"/>
              </a:ext>
            </a:extLst>
          </p:cNvPr>
          <p:cNvSpPr txBox="1"/>
          <p:nvPr/>
        </p:nvSpPr>
        <p:spPr>
          <a:xfrm>
            <a:off x="4578289" y="2982007"/>
            <a:ext cx="2248344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벡터와 인덱스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894F86-4A6B-9327-EC8B-F9A25C8D5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881" y="3673468"/>
            <a:ext cx="1866900" cy="3076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슬라이드 번호 개체 틀 1">
            <a:extLst>
              <a:ext uri="{FF2B5EF4-FFF2-40B4-BE49-F238E27FC236}">
                <a16:creationId xmlns:a16="http://schemas.microsoft.com/office/drawing/2014/main" id="{856E8B45-BF9D-359B-3F47-C2B0C9FE07E0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15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911DC1-42D0-8964-867C-21FEF2654C70}"/>
              </a:ext>
            </a:extLst>
          </p:cNvPr>
          <p:cNvSpPr txBox="1"/>
          <p:nvPr/>
        </p:nvSpPr>
        <p:spPr>
          <a:xfrm>
            <a:off x="641804" y="3272010"/>
            <a:ext cx="64633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52135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8. </a:t>
            </a:r>
            <a:r>
              <a:rPr lang="ko-KR" altLang="en-US" dirty="0">
                <a:solidFill>
                  <a:srgbClr val="FF0000"/>
                </a:solidFill>
              </a:rPr>
              <a:t>벡터에 저장된 원소값 변경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324604-9A27-47FA-BA27-F5611877AE34}"/>
              </a:ext>
            </a:extLst>
          </p:cNvPr>
          <p:cNvSpPr/>
          <p:nvPr/>
        </p:nvSpPr>
        <p:spPr>
          <a:xfrm>
            <a:off x="2374365" y="913740"/>
            <a:ext cx="7443269" cy="1686551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B77BED-6E8A-4A71-8A35-743D9CAB2B39}"/>
              </a:ext>
            </a:extLst>
          </p:cNvPr>
          <p:cNvSpPr txBox="1"/>
          <p:nvPr/>
        </p:nvSpPr>
        <p:spPr>
          <a:xfrm>
            <a:off x="2460247" y="1088088"/>
            <a:ext cx="7093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v1 &lt;- c(1,5,7,8,9)</a:t>
            </a:r>
          </a:p>
          <a:p>
            <a:r>
              <a:rPr lang="en-US" altLang="ko-KR" sz="1600" dirty="0"/>
              <a:t>v1</a:t>
            </a:r>
          </a:p>
          <a:p>
            <a:r>
              <a:rPr lang="en-US" altLang="ko-KR" sz="1600" dirty="0"/>
              <a:t>v1[2] &lt;- 3 			</a:t>
            </a:r>
            <a:r>
              <a:rPr lang="en-US" altLang="ko-KR" sz="1600" dirty="0">
                <a:solidFill>
                  <a:srgbClr val="4F784C"/>
                </a:solidFill>
              </a:rPr>
              <a:t># v1</a:t>
            </a:r>
            <a:r>
              <a:rPr lang="ko-KR" altLang="en-US" sz="1600" dirty="0">
                <a:solidFill>
                  <a:srgbClr val="4F784C"/>
                </a:solidFill>
              </a:rPr>
              <a:t>의 </a:t>
            </a:r>
            <a:r>
              <a:rPr lang="en-US" altLang="ko-KR" sz="1600" dirty="0">
                <a:solidFill>
                  <a:srgbClr val="4F784C"/>
                </a:solidFill>
              </a:rPr>
              <a:t>2</a:t>
            </a:r>
            <a:r>
              <a:rPr lang="ko-KR" altLang="en-US" sz="1600" dirty="0">
                <a:solidFill>
                  <a:srgbClr val="4F784C"/>
                </a:solidFill>
              </a:rPr>
              <a:t>번째 값을 </a:t>
            </a:r>
            <a:r>
              <a:rPr lang="en-US" altLang="ko-KR" sz="1600" dirty="0">
                <a:solidFill>
                  <a:srgbClr val="4F784C"/>
                </a:solidFill>
              </a:rPr>
              <a:t>3</a:t>
            </a:r>
            <a:r>
              <a:rPr lang="ko-KR" altLang="en-US" sz="1600" dirty="0">
                <a:solidFill>
                  <a:srgbClr val="4F784C"/>
                </a:solidFill>
              </a:rPr>
              <a:t>으로 변경</a:t>
            </a:r>
          </a:p>
          <a:p>
            <a:r>
              <a:rPr lang="en-US" altLang="ko-KR" sz="1600" dirty="0"/>
              <a:t>v1</a:t>
            </a:r>
          </a:p>
          <a:p>
            <a:r>
              <a:rPr lang="en-US" altLang="ko-KR" sz="1600" dirty="0"/>
              <a:t>v1[c(1,5)] &lt;- c(10,20) 	</a:t>
            </a:r>
            <a:r>
              <a:rPr lang="en-US" altLang="ko-KR" sz="1600" dirty="0">
                <a:solidFill>
                  <a:srgbClr val="4F784C"/>
                </a:solidFill>
              </a:rPr>
              <a:t># v1</a:t>
            </a:r>
            <a:r>
              <a:rPr lang="ko-KR" altLang="en-US" sz="1600" dirty="0">
                <a:solidFill>
                  <a:srgbClr val="4F784C"/>
                </a:solidFill>
              </a:rPr>
              <a:t>의 </a:t>
            </a:r>
            <a:r>
              <a:rPr lang="en-US" altLang="ko-KR" sz="1600" dirty="0">
                <a:solidFill>
                  <a:srgbClr val="4F784C"/>
                </a:solidFill>
              </a:rPr>
              <a:t>1, 5</a:t>
            </a:r>
            <a:r>
              <a:rPr lang="ko-KR" altLang="en-US" sz="1600" dirty="0">
                <a:solidFill>
                  <a:srgbClr val="4F784C"/>
                </a:solidFill>
              </a:rPr>
              <a:t>번째 값을 각각 </a:t>
            </a:r>
            <a:r>
              <a:rPr lang="en-US" altLang="ko-KR" sz="1600" dirty="0">
                <a:solidFill>
                  <a:srgbClr val="4F784C"/>
                </a:solidFill>
              </a:rPr>
              <a:t>10, 20</a:t>
            </a:r>
            <a:r>
              <a:rPr lang="ko-KR" altLang="en-US" sz="1600" dirty="0">
                <a:solidFill>
                  <a:srgbClr val="4F784C"/>
                </a:solidFill>
              </a:rPr>
              <a:t>으로 변경</a:t>
            </a:r>
          </a:p>
          <a:p>
            <a:r>
              <a:rPr lang="en-US" altLang="ko-KR" sz="1600" dirty="0"/>
              <a:t>v1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E2FD14-F7DC-4F81-9F56-7648DC63E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247" y="2939113"/>
            <a:ext cx="7432092" cy="2637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6B2C5EE6-0ACF-5329-F373-5FEBF2A21D41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16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7A6B8D-E137-72FC-F3F3-18743E54056F}"/>
              </a:ext>
            </a:extLst>
          </p:cNvPr>
          <p:cNvSpPr txBox="1"/>
          <p:nvPr/>
        </p:nvSpPr>
        <p:spPr>
          <a:xfrm>
            <a:off x="1728034" y="913740"/>
            <a:ext cx="64633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38136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8523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78998" y="2972541"/>
            <a:ext cx="3938099" cy="8547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II. </a:t>
            </a:r>
            <a:r>
              <a:rPr lang="ko-KR" altLang="en-US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매트릭스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16000" y="4400303"/>
            <a:ext cx="5652001" cy="58189"/>
            <a:chOff x="823286" y="4380808"/>
            <a:chExt cx="5652001" cy="58189"/>
          </a:xfrm>
        </p:grpSpPr>
        <p:cxnSp>
          <p:nvCxnSpPr>
            <p:cNvPr id="16" name="직선 연결선 15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 rot="10800000">
            <a:off x="1524001" y="2399510"/>
            <a:ext cx="5652001" cy="58189"/>
            <a:chOff x="823286" y="4380808"/>
            <a:chExt cx="5652001" cy="58189"/>
          </a:xfrm>
        </p:grpSpPr>
        <p:cxnSp>
          <p:nvCxnSpPr>
            <p:cNvPr id="23" name="직선 연결선 22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10C796-5755-2804-C0A8-291F8676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02C6B8-6694-B1D6-8F17-D1855303CCEB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17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0583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1. </a:t>
            </a:r>
            <a:r>
              <a:rPr lang="ko-KR" altLang="en-US" dirty="0">
                <a:solidFill>
                  <a:srgbClr val="FF0000"/>
                </a:solidFill>
              </a:rPr>
              <a:t>매트릭스의 개념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46C1E3-E958-4D4E-9F3C-99A07FF93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625" y="1448781"/>
            <a:ext cx="6907194" cy="38013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BE2356-2C83-440A-9B50-5D7BA2EA9F51}"/>
              </a:ext>
            </a:extLst>
          </p:cNvPr>
          <p:cNvSpPr txBox="1"/>
          <p:nvPr/>
        </p:nvSpPr>
        <p:spPr>
          <a:xfrm>
            <a:off x="4307954" y="5250120"/>
            <a:ext cx="4002670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12734E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데이터 테이블에 사용하는 용어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C3887904-9707-95C8-8B8B-C38CCD89E231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18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FB670-9808-49EE-10A6-81FE41152E94}"/>
              </a:ext>
            </a:extLst>
          </p:cNvPr>
          <p:cNvSpPr txBox="1"/>
          <p:nvPr/>
        </p:nvSpPr>
        <p:spPr>
          <a:xfrm>
            <a:off x="3384611" y="84320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데이터 테이블의 모든 셀의 값들이 동일한 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310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2. </a:t>
            </a:r>
            <a:r>
              <a:rPr lang="ko-KR" altLang="en-US" dirty="0">
                <a:solidFill>
                  <a:srgbClr val="FF0000"/>
                </a:solidFill>
              </a:rPr>
              <a:t>매트릭스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087228" y="550357"/>
            <a:ext cx="10080625" cy="46307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b="1" spc="-150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spc="-150" dirty="0">
                <a:solidFill>
                  <a:schemeClr val="accent3">
                    <a:lumMod val="75000"/>
                  </a:schemeClr>
                </a:solidFill>
              </a:rPr>
              <a:t>2.1</a:t>
            </a:r>
            <a:r>
              <a:rPr lang="ko-KR" altLang="en-US" sz="1800" b="1" spc="-150" dirty="0">
                <a:solidFill>
                  <a:schemeClr val="accent3">
                    <a:lumMod val="75000"/>
                  </a:schemeClr>
                </a:solidFill>
              </a:rPr>
              <a:t> 기본적인 매트릭스 만들기</a:t>
            </a:r>
            <a:endParaRPr lang="en-US" altLang="ko-KR" sz="1800" b="1" spc="-150" dirty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spc="-150" dirty="0"/>
              <a:t>2</a:t>
            </a:r>
            <a:r>
              <a:rPr lang="ko-KR" altLang="en-US" sz="1600" spc="-150" dirty="0"/>
              <a:t>차원 테이블 형태의 자료구조로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매트릭스의 모든 셀에 저장되는 값은 동일한 자료형이어야 함</a:t>
            </a:r>
            <a:endParaRPr lang="en-US" altLang="ko-KR" sz="1600" spc="-15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spc="-150" dirty="0"/>
          </a:p>
          <a:p>
            <a:pPr marL="857250" lvl="2" indent="0">
              <a:lnSpc>
                <a:spcPct val="150000"/>
              </a:lnSpc>
              <a:buNone/>
            </a:pPr>
            <a:endParaRPr lang="en-US" altLang="ko-KR" sz="1400" spc="-15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49A1E5-54C2-4200-8111-B01A9100EA0B}"/>
              </a:ext>
            </a:extLst>
          </p:cNvPr>
          <p:cNvSpPr/>
          <p:nvPr/>
        </p:nvSpPr>
        <p:spPr>
          <a:xfrm>
            <a:off x="2256497" y="3243157"/>
            <a:ext cx="7739759" cy="741445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2F8929-23FC-4551-88CF-31AD0F7DFEB2}"/>
              </a:ext>
            </a:extLst>
          </p:cNvPr>
          <p:cNvSpPr txBox="1"/>
          <p:nvPr/>
        </p:nvSpPr>
        <p:spPr>
          <a:xfrm>
            <a:off x="2431161" y="3376383"/>
            <a:ext cx="8736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z &lt;- matrix(1:20, nrow=4, ncol=5)</a:t>
            </a:r>
            <a:r>
              <a:rPr lang="en-US" altLang="ko-KR" sz="1600" dirty="0">
                <a:solidFill>
                  <a:srgbClr val="437361"/>
                </a:solidFill>
              </a:rPr>
              <a:t> 		# 1</a:t>
            </a:r>
            <a:r>
              <a:rPr lang="ko-KR" altLang="en-US" sz="1600" dirty="0">
                <a:solidFill>
                  <a:srgbClr val="437361"/>
                </a:solidFill>
              </a:rPr>
              <a:t>부터 </a:t>
            </a:r>
            <a:r>
              <a:rPr lang="en-US" altLang="ko-KR" sz="1600" dirty="0">
                <a:solidFill>
                  <a:srgbClr val="437361"/>
                </a:solidFill>
              </a:rPr>
              <a:t>20</a:t>
            </a:r>
            <a:r>
              <a:rPr lang="ko-KR" altLang="en-US" sz="1600" dirty="0">
                <a:solidFill>
                  <a:srgbClr val="437361"/>
                </a:solidFill>
              </a:rPr>
              <a:t>까지 </a:t>
            </a:r>
            <a:r>
              <a:rPr lang="en-US" altLang="ko-KR" sz="1600" dirty="0">
                <a:solidFill>
                  <a:srgbClr val="437361"/>
                </a:solidFill>
              </a:rPr>
              <a:t>4</a:t>
            </a:r>
            <a:r>
              <a:rPr lang="ko-KR" altLang="en-US" sz="1600" dirty="0">
                <a:solidFill>
                  <a:srgbClr val="437361"/>
                </a:solidFill>
              </a:rPr>
              <a:t>행 </a:t>
            </a:r>
            <a:r>
              <a:rPr lang="en-US" altLang="ko-KR" sz="1600" dirty="0">
                <a:solidFill>
                  <a:srgbClr val="437361"/>
                </a:solidFill>
              </a:rPr>
              <a:t>5</a:t>
            </a:r>
            <a:r>
              <a:rPr lang="ko-KR" altLang="en-US" sz="1600" dirty="0">
                <a:solidFill>
                  <a:srgbClr val="437361"/>
                </a:solidFill>
              </a:rPr>
              <a:t>열로 열기준으로 구성</a:t>
            </a:r>
            <a:r>
              <a:rPr lang="en-US" altLang="ko-KR" sz="1600" dirty="0"/>
              <a:t>		</a:t>
            </a:r>
          </a:p>
          <a:p>
            <a:r>
              <a:rPr lang="en-US" altLang="ko-KR" sz="1600" dirty="0"/>
              <a:t>z					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매트릭스 </a:t>
            </a:r>
            <a:r>
              <a:rPr lang="en-US" altLang="ko-KR" sz="1600" dirty="0">
                <a:solidFill>
                  <a:srgbClr val="437361"/>
                </a:solidFill>
              </a:rPr>
              <a:t>z</a:t>
            </a:r>
            <a:r>
              <a:rPr lang="ko-KR" altLang="en-US" sz="1600" dirty="0">
                <a:solidFill>
                  <a:srgbClr val="437361"/>
                </a:solidFill>
              </a:rPr>
              <a:t>의 내용을 출력</a:t>
            </a:r>
          </a:p>
          <a:p>
            <a:endParaRPr lang="ko-KR" altLang="en-US" sz="1600" dirty="0">
              <a:solidFill>
                <a:srgbClr val="4F784C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A29B41-E9B0-4F15-B3A9-8BDE2C984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861" y="4150848"/>
            <a:ext cx="7443269" cy="598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360AE9-DDA4-42FD-B872-104911DFE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365" y="4706137"/>
            <a:ext cx="7443269" cy="148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906800-3037-4391-9318-EA47683058AA}"/>
              </a:ext>
            </a:extLst>
          </p:cNvPr>
          <p:cNvSpPr txBox="1"/>
          <p:nvPr/>
        </p:nvSpPr>
        <p:spPr>
          <a:xfrm>
            <a:off x="3613552" y="1765352"/>
            <a:ext cx="40446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matrix(1:20, nrow=4, ncol=5)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2685D8A-DA7C-43A2-9D31-C30A8F8E7B08}"/>
              </a:ext>
            </a:extLst>
          </p:cNvPr>
          <p:cNvCxnSpPr>
            <a:cxnSpLocks/>
          </p:cNvCxnSpPr>
          <p:nvPr/>
        </p:nvCxnSpPr>
        <p:spPr>
          <a:xfrm flipV="1">
            <a:off x="4212490" y="2078710"/>
            <a:ext cx="520435" cy="369332"/>
          </a:xfrm>
          <a:prstGeom prst="straightConnector1">
            <a:avLst/>
          </a:prstGeom>
          <a:ln>
            <a:solidFill>
              <a:srgbClr val="4F78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69574A2-48E9-4269-968A-A805AA05AD9E}"/>
              </a:ext>
            </a:extLst>
          </p:cNvPr>
          <p:cNvSpPr txBox="1"/>
          <p:nvPr/>
        </p:nvSpPr>
        <p:spPr>
          <a:xfrm>
            <a:off x="3555007" y="2458206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437361"/>
                </a:solidFill>
              </a:rPr>
              <a:t>매트릭스에 </a:t>
            </a:r>
            <a:endParaRPr lang="en-US" altLang="ko-KR" sz="1400" b="1" dirty="0">
              <a:solidFill>
                <a:srgbClr val="437361"/>
              </a:solidFill>
            </a:endParaRPr>
          </a:p>
          <a:p>
            <a:r>
              <a:rPr lang="ko-KR" altLang="en-US" sz="1400" b="1" dirty="0">
                <a:solidFill>
                  <a:srgbClr val="437361"/>
                </a:solidFill>
              </a:rPr>
              <a:t>저장될 값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82AEC6E-535D-4708-8B9D-674EC094C331}"/>
              </a:ext>
            </a:extLst>
          </p:cNvPr>
          <p:cNvCxnSpPr>
            <a:cxnSpLocks/>
          </p:cNvCxnSpPr>
          <p:nvPr/>
        </p:nvCxnSpPr>
        <p:spPr>
          <a:xfrm flipV="1">
            <a:off x="5635901" y="2046100"/>
            <a:ext cx="222149" cy="445258"/>
          </a:xfrm>
          <a:prstGeom prst="straightConnector1">
            <a:avLst/>
          </a:prstGeom>
          <a:ln>
            <a:solidFill>
              <a:srgbClr val="4F78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2A7F2F-0855-40AB-81B9-B0C545C346BC}"/>
              </a:ext>
            </a:extLst>
          </p:cNvPr>
          <p:cNvSpPr txBox="1"/>
          <p:nvPr/>
        </p:nvSpPr>
        <p:spPr>
          <a:xfrm>
            <a:off x="5076101" y="2455646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437361"/>
                </a:solidFill>
              </a:rPr>
              <a:t>행의 수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44AB8F8-FBCA-4E43-AACE-B11837C55107}"/>
              </a:ext>
            </a:extLst>
          </p:cNvPr>
          <p:cNvCxnSpPr>
            <a:cxnSpLocks/>
          </p:cNvCxnSpPr>
          <p:nvPr/>
        </p:nvCxnSpPr>
        <p:spPr>
          <a:xfrm flipV="1">
            <a:off x="6761026" y="2097320"/>
            <a:ext cx="225993" cy="394038"/>
          </a:xfrm>
          <a:prstGeom prst="straightConnector1">
            <a:avLst/>
          </a:prstGeom>
          <a:ln>
            <a:solidFill>
              <a:srgbClr val="4F78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3B1A78-4C24-4A49-8F58-CFCE9F38FF8B}"/>
              </a:ext>
            </a:extLst>
          </p:cNvPr>
          <p:cNvSpPr txBox="1"/>
          <p:nvPr/>
        </p:nvSpPr>
        <p:spPr>
          <a:xfrm>
            <a:off x="6201226" y="2455646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437361"/>
                </a:solidFill>
              </a:rPr>
              <a:t>열의 수</a:t>
            </a:r>
          </a:p>
        </p:txBody>
      </p:sp>
      <p:sp>
        <p:nvSpPr>
          <p:cNvPr id="17" name="슬라이드 번호 개체 틀 1">
            <a:extLst>
              <a:ext uri="{FF2B5EF4-FFF2-40B4-BE49-F238E27FC236}">
                <a16:creationId xmlns:a16="http://schemas.microsoft.com/office/drawing/2014/main" id="{5EDFDD1D-3748-2A59-24EB-6E411D39F810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19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6EDBF-6D59-1197-A54C-AF22BEC07090}"/>
              </a:ext>
            </a:extLst>
          </p:cNvPr>
          <p:cNvSpPr txBox="1"/>
          <p:nvPr/>
        </p:nvSpPr>
        <p:spPr>
          <a:xfrm>
            <a:off x="1579516" y="3273430"/>
            <a:ext cx="64633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코드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F97BEF0-1E8B-844B-4981-4DC3AF74446F}"/>
              </a:ext>
            </a:extLst>
          </p:cNvPr>
          <p:cNvCxnSpPr/>
          <p:nvPr/>
        </p:nvCxnSpPr>
        <p:spPr>
          <a:xfrm>
            <a:off x="3009530" y="5095783"/>
            <a:ext cx="0" cy="10956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C8BB05E-0267-3094-B95E-9094106C54B1}"/>
              </a:ext>
            </a:extLst>
          </p:cNvPr>
          <p:cNvCxnSpPr/>
          <p:nvPr/>
        </p:nvCxnSpPr>
        <p:spPr>
          <a:xfrm>
            <a:off x="3472649" y="5095783"/>
            <a:ext cx="0" cy="10956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6C40755-EC79-315C-7A84-0FB0DF42B965}"/>
              </a:ext>
            </a:extLst>
          </p:cNvPr>
          <p:cNvCxnSpPr/>
          <p:nvPr/>
        </p:nvCxnSpPr>
        <p:spPr>
          <a:xfrm>
            <a:off x="3889899" y="5095783"/>
            <a:ext cx="0" cy="10956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0A9DE94-E13A-727D-EC4D-0F6E69CD0853}"/>
              </a:ext>
            </a:extLst>
          </p:cNvPr>
          <p:cNvCxnSpPr/>
          <p:nvPr/>
        </p:nvCxnSpPr>
        <p:spPr>
          <a:xfrm>
            <a:off x="4231725" y="5095783"/>
            <a:ext cx="0" cy="10956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612DA5E-9A9D-0735-C400-E243206A8FF7}"/>
              </a:ext>
            </a:extLst>
          </p:cNvPr>
          <p:cNvCxnSpPr/>
          <p:nvPr/>
        </p:nvCxnSpPr>
        <p:spPr>
          <a:xfrm>
            <a:off x="4665841" y="5095783"/>
            <a:ext cx="0" cy="10956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15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34"/>
            <a:ext cx="12192000" cy="685800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386023" y="707664"/>
            <a:ext cx="7506059" cy="692068"/>
            <a:chOff x="837841" y="796083"/>
            <a:chExt cx="7506059" cy="692068"/>
          </a:xfrm>
        </p:grpSpPr>
        <p:sp>
          <p:nvSpPr>
            <p:cNvPr id="2" name="직사각형 1"/>
            <p:cNvSpPr/>
            <p:nvPr/>
          </p:nvSpPr>
          <p:spPr>
            <a:xfrm>
              <a:off x="837841" y="796083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목차</a:t>
              </a: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1009650" y="1442432"/>
              <a:ext cx="73342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1009650" y="1442432"/>
              <a:ext cx="1548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9720739" y="616521"/>
            <a:ext cx="1321301" cy="1380219"/>
            <a:chOff x="6080339" y="584535"/>
            <a:chExt cx="2416140" cy="241614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0009" y="610634"/>
              <a:ext cx="2336801" cy="2253594"/>
            </a:xfrm>
            <a:prstGeom prst="rect">
              <a:avLst/>
            </a:prstGeom>
            <a:effectLst>
              <a:outerShdw blurRad="266700" dist="76200" dir="7200000" algn="tr" rotWithShape="0">
                <a:prstClr val="black">
                  <a:alpha val="32000"/>
                </a:prstClr>
              </a:outerShdw>
            </a:effectLst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0339" y="584535"/>
              <a:ext cx="2416140" cy="241614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2986" y="726495"/>
              <a:ext cx="1960494" cy="2070956"/>
            </a:xfrm>
            <a:prstGeom prst="rect">
              <a:avLst/>
            </a:prstGeom>
          </p:spPr>
        </p:pic>
      </p:grpSp>
      <p:sp>
        <p:nvSpPr>
          <p:cNvPr id="3" name="직사각형 2"/>
          <p:cNvSpPr/>
          <p:nvPr/>
        </p:nvSpPr>
        <p:spPr>
          <a:xfrm rot="497648">
            <a:off x="9787281" y="955504"/>
            <a:ext cx="10070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주제</a:t>
            </a:r>
            <a:r>
              <a:rPr lang="en-US" altLang="ko-KR" sz="280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!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0654290A-FB5C-ADC3-2ED5-6108AEA1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B99259-0688-DA32-C104-2CA802B73088}"/>
              </a:ext>
            </a:extLst>
          </p:cNvPr>
          <p:cNvSpPr txBox="1"/>
          <p:nvPr/>
        </p:nvSpPr>
        <p:spPr>
          <a:xfrm>
            <a:off x="6339028" y="2661061"/>
            <a:ext cx="2045753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VI. 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특이값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63761E-633F-CAE2-2FEE-BDE2505DB3CD}"/>
              </a:ext>
            </a:extLst>
          </p:cNvPr>
          <p:cNvSpPr txBox="1"/>
          <p:nvPr/>
        </p:nvSpPr>
        <p:spPr>
          <a:xfrm>
            <a:off x="6339028" y="3348589"/>
            <a:ext cx="3084499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VII. 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정렬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8C03B8-B6F3-48DD-5FC5-0765824CBEC7}"/>
              </a:ext>
            </a:extLst>
          </p:cNvPr>
          <p:cNvSpPr txBox="1"/>
          <p:nvPr/>
        </p:nvSpPr>
        <p:spPr>
          <a:xfrm>
            <a:off x="6339028" y="4019684"/>
            <a:ext cx="4522392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VIII. 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분리와 선택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CA40D5-5985-810C-048B-2CAAFE57A848}"/>
              </a:ext>
            </a:extLst>
          </p:cNvPr>
          <p:cNvSpPr txBox="1"/>
          <p:nvPr/>
        </p:nvSpPr>
        <p:spPr>
          <a:xfrm>
            <a:off x="2497581" y="5495346"/>
            <a:ext cx="1933543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V. 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결측값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7342B-2D3D-8E2F-B3C1-8C6716D12DD6}"/>
              </a:ext>
            </a:extLst>
          </p:cNvPr>
          <p:cNvSpPr txBox="1"/>
          <p:nvPr/>
        </p:nvSpPr>
        <p:spPr>
          <a:xfrm>
            <a:off x="6333845" y="4731085"/>
            <a:ext cx="1983235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VIIII. 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응용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2167CF-44FE-CE32-64E1-81982091AA96}"/>
              </a:ext>
            </a:extLst>
          </p:cNvPr>
          <p:cNvSpPr txBox="1"/>
          <p:nvPr/>
        </p:nvSpPr>
        <p:spPr>
          <a:xfrm>
            <a:off x="2511663" y="2657412"/>
            <a:ext cx="16334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/>
              <a:t>I. 벡터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74E804-FF47-D28A-23F8-918207C9AB12}"/>
              </a:ext>
            </a:extLst>
          </p:cNvPr>
          <p:cNvSpPr txBox="1"/>
          <p:nvPr/>
        </p:nvSpPr>
        <p:spPr>
          <a:xfrm>
            <a:off x="2511662" y="3319605"/>
            <a:ext cx="26636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/>
              <a:t>II. 매트릭스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E51F2E-726F-57C8-07DE-AD3EC858E6A2}"/>
              </a:ext>
            </a:extLst>
          </p:cNvPr>
          <p:cNvSpPr txBox="1"/>
          <p:nvPr/>
        </p:nvSpPr>
        <p:spPr>
          <a:xfrm>
            <a:off x="2511663" y="4072531"/>
            <a:ext cx="33233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/>
              <a:t>III. 데이터프레임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3E8ECA-5CFC-3E5E-7777-36E10D55377B}"/>
              </a:ext>
            </a:extLst>
          </p:cNvPr>
          <p:cNvSpPr txBox="1"/>
          <p:nvPr/>
        </p:nvSpPr>
        <p:spPr>
          <a:xfrm>
            <a:off x="2511663" y="4833509"/>
            <a:ext cx="15408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/>
              <a:t>IV. 함수</a:t>
            </a:r>
          </a:p>
        </p:txBody>
      </p:sp>
    </p:spTree>
    <p:extLst>
      <p:ext uri="{BB962C8B-B14F-4D97-AF65-F5344CB8AC3E}">
        <p14:creationId xmlns:p14="http://schemas.microsoft.com/office/powerpoint/2010/main" val="3272083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6" grpId="0"/>
      <p:bldP spid="15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2. </a:t>
            </a:r>
            <a:r>
              <a:rPr lang="ko-KR" altLang="en-US" dirty="0">
                <a:solidFill>
                  <a:srgbClr val="FF0000"/>
                </a:solidFill>
              </a:rPr>
              <a:t>매트릭스만들기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087228" y="697103"/>
            <a:ext cx="10080625" cy="4630738"/>
          </a:xfrm>
        </p:spPr>
        <p:txBody>
          <a:bodyPr/>
          <a:lstStyle/>
          <a:p>
            <a:pPr marL="0" indent="0">
              <a:buNone/>
            </a:pPr>
            <a:endParaRPr lang="en-US" altLang="ko-KR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2.2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매트릭스에 저장될 값들을 행 방향으로 채우기</a:t>
            </a: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49A1E5-54C2-4200-8111-B01A9100EA0B}"/>
              </a:ext>
            </a:extLst>
          </p:cNvPr>
          <p:cNvSpPr/>
          <p:nvPr/>
        </p:nvSpPr>
        <p:spPr>
          <a:xfrm>
            <a:off x="2597137" y="1679724"/>
            <a:ext cx="7443269" cy="741445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2F8929-23FC-4551-88CF-31AD0F7DFEB2}"/>
              </a:ext>
            </a:extLst>
          </p:cNvPr>
          <p:cNvSpPr txBox="1"/>
          <p:nvPr/>
        </p:nvSpPr>
        <p:spPr>
          <a:xfrm>
            <a:off x="2653933" y="1730078"/>
            <a:ext cx="7093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z2 &lt;- matrix(1:20, nrow=4, ncol=5, byrow=T)</a:t>
            </a:r>
          </a:p>
          <a:p>
            <a:r>
              <a:rPr lang="en-US" altLang="ko-KR" sz="1600" dirty="0"/>
              <a:t>z2 	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매트릭스 </a:t>
            </a:r>
            <a:r>
              <a:rPr lang="en-US" altLang="ko-KR" sz="1600" dirty="0">
                <a:solidFill>
                  <a:srgbClr val="437361"/>
                </a:solidFill>
              </a:rPr>
              <a:t>z2</a:t>
            </a:r>
            <a:r>
              <a:rPr lang="ko-KR" altLang="en-US" sz="1600" dirty="0">
                <a:solidFill>
                  <a:srgbClr val="437361"/>
                </a:solidFill>
              </a:rPr>
              <a:t>의 내용을 출력</a:t>
            </a:r>
          </a:p>
          <a:p>
            <a:endParaRPr lang="ko-KR" altLang="en-US" sz="1600" dirty="0">
              <a:solidFill>
                <a:srgbClr val="4F784C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DB0304-81CE-4990-AD41-3BC3A36B3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607" y="2589705"/>
            <a:ext cx="7441799" cy="2048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A08FCB24-6040-DCB7-0276-A8AB967BBCFF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20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7994A3-E57D-4801-C246-21E107A1A9DA}"/>
              </a:ext>
            </a:extLst>
          </p:cNvPr>
          <p:cNvSpPr txBox="1"/>
          <p:nvPr/>
        </p:nvSpPr>
        <p:spPr>
          <a:xfrm>
            <a:off x="1973865" y="1703149"/>
            <a:ext cx="64633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코드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ECD26D2-B17A-70B7-1230-915B2B87CAC7}"/>
              </a:ext>
            </a:extLst>
          </p:cNvPr>
          <p:cNvCxnSpPr>
            <a:cxnSpLocks/>
          </p:cNvCxnSpPr>
          <p:nvPr/>
        </p:nvCxnSpPr>
        <p:spPr>
          <a:xfrm>
            <a:off x="3275860" y="3746377"/>
            <a:ext cx="21572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24DF082-1FEB-1241-5D2C-C7890C321CBE}"/>
              </a:ext>
            </a:extLst>
          </p:cNvPr>
          <p:cNvCxnSpPr>
            <a:cxnSpLocks/>
          </p:cNvCxnSpPr>
          <p:nvPr/>
        </p:nvCxnSpPr>
        <p:spPr>
          <a:xfrm>
            <a:off x="3275860" y="4067452"/>
            <a:ext cx="21572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3090BE0-2650-81A3-3390-85011B70E023}"/>
              </a:ext>
            </a:extLst>
          </p:cNvPr>
          <p:cNvCxnSpPr>
            <a:cxnSpLocks/>
          </p:cNvCxnSpPr>
          <p:nvPr/>
        </p:nvCxnSpPr>
        <p:spPr>
          <a:xfrm>
            <a:off x="3339483" y="4351539"/>
            <a:ext cx="21572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9B0D93A-2BEE-6451-1C68-90C4CF9B1134}"/>
              </a:ext>
            </a:extLst>
          </p:cNvPr>
          <p:cNvCxnSpPr>
            <a:cxnSpLocks/>
          </p:cNvCxnSpPr>
          <p:nvPr/>
        </p:nvCxnSpPr>
        <p:spPr>
          <a:xfrm>
            <a:off x="3339483" y="4555724"/>
            <a:ext cx="21572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11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2. </a:t>
            </a:r>
            <a:r>
              <a:rPr lang="ko-KR" altLang="en-US" dirty="0">
                <a:solidFill>
                  <a:srgbClr val="FF0000"/>
                </a:solidFill>
              </a:rPr>
              <a:t>매트릭스만들기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087228" y="779306"/>
            <a:ext cx="10080625" cy="4630738"/>
          </a:xfrm>
        </p:spPr>
        <p:txBody>
          <a:bodyPr/>
          <a:lstStyle/>
          <a:p>
            <a:pPr marL="0" indent="0">
              <a:buNone/>
            </a:pPr>
            <a:endParaRPr lang="en-US" altLang="ko-KR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2.3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기존 매트릭스에 벡터를 추가하여 새로운 매트릭스 만들기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49A1E5-54C2-4200-8111-B01A9100EA0B}"/>
              </a:ext>
            </a:extLst>
          </p:cNvPr>
          <p:cNvSpPr/>
          <p:nvPr/>
        </p:nvSpPr>
        <p:spPr>
          <a:xfrm>
            <a:off x="1783533" y="2193324"/>
            <a:ext cx="7443269" cy="321672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8E3CF9-4F8B-46E8-8F1E-3156B86C02D6}"/>
              </a:ext>
            </a:extLst>
          </p:cNvPr>
          <p:cNvSpPr txBox="1"/>
          <p:nvPr/>
        </p:nvSpPr>
        <p:spPr>
          <a:xfrm>
            <a:off x="1968729" y="2278190"/>
            <a:ext cx="72580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x &lt;- 1:4 	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벡터 </a:t>
            </a:r>
            <a:r>
              <a:rPr lang="en-US" altLang="ko-KR" sz="1600" dirty="0">
                <a:solidFill>
                  <a:srgbClr val="437361"/>
                </a:solidFill>
              </a:rPr>
              <a:t>x </a:t>
            </a:r>
            <a:r>
              <a:rPr lang="ko-KR" altLang="en-US" sz="1600" dirty="0">
                <a:solidFill>
                  <a:srgbClr val="437361"/>
                </a:solidFill>
              </a:rPr>
              <a:t>생성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y &lt;- 5:8 	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벡터 </a:t>
            </a:r>
            <a:r>
              <a:rPr lang="en-US" altLang="ko-KR" sz="1600" dirty="0">
                <a:solidFill>
                  <a:srgbClr val="437361"/>
                </a:solidFill>
              </a:rPr>
              <a:t>y </a:t>
            </a:r>
            <a:r>
              <a:rPr lang="ko-KR" altLang="en-US" sz="1600" dirty="0">
                <a:solidFill>
                  <a:srgbClr val="437361"/>
                </a:solidFill>
              </a:rPr>
              <a:t>생성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z &lt;- matrix(1:20, nrow=4, ncol=5) 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매트릭스 </a:t>
            </a:r>
            <a:r>
              <a:rPr lang="en-US" altLang="ko-KR" sz="1600" dirty="0">
                <a:solidFill>
                  <a:srgbClr val="437361"/>
                </a:solidFill>
              </a:rPr>
              <a:t>z </a:t>
            </a:r>
            <a:r>
              <a:rPr lang="ko-KR" altLang="en-US" sz="1600" dirty="0">
                <a:solidFill>
                  <a:srgbClr val="437361"/>
                </a:solidFill>
              </a:rPr>
              <a:t>생성 </a:t>
            </a:r>
            <a:endParaRPr lang="en-US" altLang="ko-KR" sz="1600" dirty="0">
              <a:solidFill>
                <a:srgbClr val="437361"/>
              </a:solidFill>
            </a:endParaRPr>
          </a:p>
          <a:p>
            <a:endParaRPr lang="en-US" altLang="ko-KR" sz="1600" dirty="0"/>
          </a:p>
          <a:p>
            <a:r>
              <a:rPr lang="en-US" altLang="ko-KR" sz="1600" dirty="0"/>
              <a:t>m1 &lt;- </a:t>
            </a:r>
            <a:r>
              <a:rPr lang="en-US" altLang="ko-KR" sz="1600" dirty="0">
                <a:solidFill>
                  <a:srgbClr val="FF0000"/>
                </a:solidFill>
              </a:rPr>
              <a:t>cbind</a:t>
            </a:r>
            <a:r>
              <a:rPr lang="en-US" altLang="ko-KR" sz="1600" dirty="0"/>
              <a:t>(x,y) 		</a:t>
            </a:r>
            <a:r>
              <a:rPr lang="en-US" altLang="ko-KR" sz="1600" dirty="0">
                <a:solidFill>
                  <a:srgbClr val="437361"/>
                </a:solidFill>
              </a:rPr>
              <a:t># x</a:t>
            </a:r>
            <a:r>
              <a:rPr lang="ko-KR" altLang="en-US" sz="1600" dirty="0">
                <a:solidFill>
                  <a:srgbClr val="437361"/>
                </a:solidFill>
              </a:rPr>
              <a:t>와 </a:t>
            </a:r>
            <a:r>
              <a:rPr lang="en-US" altLang="ko-KR" sz="1600" dirty="0">
                <a:solidFill>
                  <a:srgbClr val="437361"/>
                </a:solidFill>
              </a:rPr>
              <a:t>y</a:t>
            </a:r>
            <a:r>
              <a:rPr lang="ko-KR" altLang="en-US" sz="1600" dirty="0">
                <a:solidFill>
                  <a:srgbClr val="437361"/>
                </a:solidFill>
              </a:rPr>
              <a:t>를 </a:t>
            </a:r>
            <a:r>
              <a:rPr lang="ko-KR" altLang="en-US" sz="1600" dirty="0">
                <a:solidFill>
                  <a:srgbClr val="FF0000"/>
                </a:solidFill>
              </a:rPr>
              <a:t>열</a:t>
            </a:r>
            <a:r>
              <a:rPr lang="ko-KR" altLang="en-US" sz="1600" dirty="0">
                <a:solidFill>
                  <a:srgbClr val="437361"/>
                </a:solidFill>
              </a:rPr>
              <a:t> 방향으로 결합하여 매트릭스 생성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m1 			  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매트릭스 </a:t>
            </a:r>
            <a:r>
              <a:rPr lang="en-US" altLang="ko-KR" sz="1600" dirty="0">
                <a:solidFill>
                  <a:srgbClr val="437361"/>
                </a:solidFill>
              </a:rPr>
              <a:t>m1</a:t>
            </a:r>
            <a:r>
              <a:rPr lang="ko-KR" altLang="en-US" sz="1600" dirty="0">
                <a:solidFill>
                  <a:srgbClr val="437361"/>
                </a:solidFill>
              </a:rPr>
              <a:t>의 내용을 출력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m2 &lt;- </a:t>
            </a:r>
            <a:r>
              <a:rPr lang="en-US" altLang="ko-KR" sz="1600" dirty="0">
                <a:solidFill>
                  <a:srgbClr val="FF0000"/>
                </a:solidFill>
              </a:rPr>
              <a:t>rbind</a:t>
            </a:r>
            <a:r>
              <a:rPr lang="en-US" altLang="ko-KR" sz="1600" dirty="0"/>
              <a:t>(x,y) 			</a:t>
            </a:r>
            <a:r>
              <a:rPr lang="en-US" altLang="ko-KR" sz="1600" dirty="0">
                <a:solidFill>
                  <a:srgbClr val="437361"/>
                </a:solidFill>
              </a:rPr>
              <a:t># x</a:t>
            </a:r>
            <a:r>
              <a:rPr lang="ko-KR" altLang="en-US" sz="1600" dirty="0">
                <a:solidFill>
                  <a:srgbClr val="437361"/>
                </a:solidFill>
              </a:rPr>
              <a:t>와 </a:t>
            </a:r>
            <a:r>
              <a:rPr lang="en-US" altLang="ko-KR" sz="1600" dirty="0">
                <a:solidFill>
                  <a:srgbClr val="437361"/>
                </a:solidFill>
              </a:rPr>
              <a:t>y</a:t>
            </a:r>
            <a:r>
              <a:rPr lang="ko-KR" altLang="en-US" sz="1600" dirty="0">
                <a:solidFill>
                  <a:srgbClr val="437361"/>
                </a:solidFill>
              </a:rPr>
              <a:t>를 </a:t>
            </a:r>
            <a:r>
              <a:rPr lang="ko-KR" altLang="en-US" sz="1600" dirty="0">
                <a:solidFill>
                  <a:srgbClr val="FF0000"/>
                </a:solidFill>
              </a:rPr>
              <a:t>행</a:t>
            </a:r>
            <a:r>
              <a:rPr lang="ko-KR" altLang="en-US" sz="1600" dirty="0">
                <a:solidFill>
                  <a:srgbClr val="437361"/>
                </a:solidFill>
              </a:rPr>
              <a:t> 방향으로 결합하여 매트릭스 생성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m2 		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매트릭스 </a:t>
            </a:r>
            <a:r>
              <a:rPr lang="en-US" altLang="ko-KR" sz="1600" dirty="0">
                <a:solidFill>
                  <a:srgbClr val="437361"/>
                </a:solidFill>
              </a:rPr>
              <a:t>m2</a:t>
            </a:r>
            <a:r>
              <a:rPr lang="ko-KR" altLang="en-US" sz="1600" dirty="0">
                <a:solidFill>
                  <a:srgbClr val="437361"/>
                </a:solidFill>
              </a:rPr>
              <a:t>의 내용을 출력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m3 &lt;- </a:t>
            </a:r>
            <a:r>
              <a:rPr lang="en-US" altLang="ko-KR" sz="1600" dirty="0">
                <a:solidFill>
                  <a:srgbClr val="FF0000"/>
                </a:solidFill>
              </a:rPr>
              <a:t>rbind</a:t>
            </a:r>
            <a:r>
              <a:rPr lang="en-US" altLang="ko-KR" sz="1600" dirty="0"/>
              <a:t>(m2,x)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매트릭스 </a:t>
            </a:r>
            <a:r>
              <a:rPr lang="en-US" altLang="ko-KR" sz="1600" dirty="0">
                <a:solidFill>
                  <a:srgbClr val="437361"/>
                </a:solidFill>
              </a:rPr>
              <a:t>m2</a:t>
            </a:r>
            <a:r>
              <a:rPr lang="ko-KR" altLang="en-US" sz="1600" dirty="0">
                <a:solidFill>
                  <a:srgbClr val="437361"/>
                </a:solidFill>
              </a:rPr>
              <a:t>와 벡터 </a:t>
            </a:r>
            <a:r>
              <a:rPr lang="en-US" altLang="ko-KR" sz="1600" dirty="0">
                <a:solidFill>
                  <a:srgbClr val="437361"/>
                </a:solidFill>
              </a:rPr>
              <a:t>x</a:t>
            </a:r>
            <a:r>
              <a:rPr lang="ko-KR" altLang="en-US" sz="1600" dirty="0">
                <a:solidFill>
                  <a:srgbClr val="437361"/>
                </a:solidFill>
              </a:rPr>
              <a:t>를 </a:t>
            </a:r>
            <a:r>
              <a:rPr lang="ko-KR" altLang="en-US" sz="1600" dirty="0">
                <a:solidFill>
                  <a:srgbClr val="FF0000"/>
                </a:solidFill>
              </a:rPr>
              <a:t>행</a:t>
            </a:r>
            <a:r>
              <a:rPr lang="ko-KR" altLang="en-US" sz="1600" dirty="0">
                <a:solidFill>
                  <a:srgbClr val="437361"/>
                </a:solidFill>
              </a:rPr>
              <a:t> 방향으로 결합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m3 		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매트릭스 </a:t>
            </a:r>
            <a:r>
              <a:rPr lang="en-US" altLang="ko-KR" sz="1600" dirty="0">
                <a:solidFill>
                  <a:srgbClr val="437361"/>
                </a:solidFill>
              </a:rPr>
              <a:t>m3</a:t>
            </a:r>
            <a:r>
              <a:rPr lang="ko-KR" altLang="en-US" sz="1600" dirty="0">
                <a:solidFill>
                  <a:srgbClr val="437361"/>
                </a:solidFill>
              </a:rPr>
              <a:t>의 내용을 출력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m4 &lt;- </a:t>
            </a:r>
            <a:r>
              <a:rPr lang="en-US" altLang="ko-KR" sz="1600" dirty="0">
                <a:solidFill>
                  <a:srgbClr val="FF0000"/>
                </a:solidFill>
              </a:rPr>
              <a:t>cbind</a:t>
            </a:r>
            <a:r>
              <a:rPr lang="en-US" altLang="ko-KR" sz="1600" dirty="0"/>
              <a:t>(z,x) 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매트릭스 </a:t>
            </a:r>
            <a:r>
              <a:rPr lang="en-US" altLang="ko-KR" sz="1600" dirty="0">
                <a:solidFill>
                  <a:srgbClr val="437361"/>
                </a:solidFill>
              </a:rPr>
              <a:t>z</a:t>
            </a:r>
            <a:r>
              <a:rPr lang="ko-KR" altLang="en-US" sz="1600" dirty="0">
                <a:solidFill>
                  <a:srgbClr val="437361"/>
                </a:solidFill>
              </a:rPr>
              <a:t>와 벡터 </a:t>
            </a:r>
            <a:r>
              <a:rPr lang="en-US" altLang="ko-KR" sz="1600" dirty="0">
                <a:solidFill>
                  <a:srgbClr val="437361"/>
                </a:solidFill>
              </a:rPr>
              <a:t>x</a:t>
            </a:r>
            <a:r>
              <a:rPr lang="ko-KR" altLang="en-US" sz="1600" dirty="0">
                <a:solidFill>
                  <a:srgbClr val="437361"/>
                </a:solidFill>
              </a:rPr>
              <a:t>를 </a:t>
            </a:r>
            <a:r>
              <a:rPr lang="ko-KR" altLang="en-US" sz="1600" dirty="0">
                <a:solidFill>
                  <a:srgbClr val="FF0000"/>
                </a:solidFill>
              </a:rPr>
              <a:t>열</a:t>
            </a:r>
            <a:r>
              <a:rPr lang="ko-KR" altLang="en-US" sz="1600" dirty="0">
                <a:solidFill>
                  <a:srgbClr val="437361"/>
                </a:solidFill>
              </a:rPr>
              <a:t> 방향으로 결합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m4 		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매트릭스 </a:t>
            </a:r>
            <a:r>
              <a:rPr lang="en-US" altLang="ko-KR" sz="1600" dirty="0">
                <a:solidFill>
                  <a:srgbClr val="437361"/>
                </a:solidFill>
              </a:rPr>
              <a:t>m4</a:t>
            </a:r>
            <a:r>
              <a:rPr lang="ko-KR" altLang="en-US" sz="1600" dirty="0">
                <a:solidFill>
                  <a:srgbClr val="437361"/>
                </a:solidFill>
              </a:rPr>
              <a:t>의 내용을 출력</a:t>
            </a:r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A5603C6E-2A23-D241-2FAA-0F68AA22B54B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21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741B7-EC61-F080-B342-02C72E6A9228}"/>
              </a:ext>
            </a:extLst>
          </p:cNvPr>
          <p:cNvSpPr txBox="1"/>
          <p:nvPr/>
        </p:nvSpPr>
        <p:spPr>
          <a:xfrm>
            <a:off x="1783533" y="1823992"/>
            <a:ext cx="64633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413553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2. </a:t>
            </a:r>
            <a:r>
              <a:rPr lang="ko-KR" altLang="en-US" dirty="0">
                <a:solidFill>
                  <a:srgbClr val="FF0000"/>
                </a:solidFill>
              </a:rPr>
              <a:t>매트릭스만들기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4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90F513-11F3-4772-B399-E4E2C49E5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51" y="1415600"/>
            <a:ext cx="6058829" cy="866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FED0FF-A182-4854-9100-0079FF6E6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50" y="2233964"/>
            <a:ext cx="6073030" cy="2063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65678F2-6AC9-40C6-98C2-B0686A2B7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50" y="4297714"/>
            <a:ext cx="6073030" cy="149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D30FF4-807A-BEFE-E276-C63EFE35D7D1}"/>
              </a:ext>
            </a:extLst>
          </p:cNvPr>
          <p:cNvSpPr txBox="1"/>
          <p:nvPr/>
        </p:nvSpPr>
        <p:spPr>
          <a:xfrm>
            <a:off x="1171938" y="766967"/>
            <a:ext cx="892118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2.3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기존 매트릭스에 벡터를 추가하여 새로운 매트릭스 만들기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804AC4C2-D1F5-40D5-657A-3E8E7F1A6ECC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22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FE3340-25D7-86C3-5EB0-F4E94CA6D8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3742" y="1415600"/>
            <a:ext cx="5785771" cy="170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AFA8141-AB91-4487-3D25-EF0F555DD5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3742" y="3122450"/>
            <a:ext cx="5785771" cy="2055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8911ACE-5FDA-EB01-F94C-141AF0C20C6E}"/>
              </a:ext>
            </a:extLst>
          </p:cNvPr>
          <p:cNvSpPr/>
          <p:nvPr/>
        </p:nvSpPr>
        <p:spPr>
          <a:xfrm>
            <a:off x="603682" y="3122450"/>
            <a:ext cx="168675" cy="10678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5AEAD9-D910-570D-DD0E-71F6522AF30F}"/>
              </a:ext>
            </a:extLst>
          </p:cNvPr>
          <p:cNvSpPr/>
          <p:nvPr/>
        </p:nvSpPr>
        <p:spPr>
          <a:xfrm rot="5400000">
            <a:off x="1056778" y="4741402"/>
            <a:ext cx="191405" cy="12105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D12743-0364-FECC-C6A4-C5D22DA71437}"/>
              </a:ext>
            </a:extLst>
          </p:cNvPr>
          <p:cNvSpPr/>
          <p:nvPr/>
        </p:nvSpPr>
        <p:spPr>
          <a:xfrm rot="5400000">
            <a:off x="6973976" y="2138567"/>
            <a:ext cx="303649" cy="16641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98219E-8F25-13D4-EDB4-D4822517030A}"/>
              </a:ext>
            </a:extLst>
          </p:cNvPr>
          <p:cNvSpPr/>
          <p:nvPr/>
        </p:nvSpPr>
        <p:spPr>
          <a:xfrm>
            <a:off x="7618521" y="4010249"/>
            <a:ext cx="168675" cy="10678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38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3. </a:t>
            </a:r>
            <a:r>
              <a:rPr lang="ko-KR" altLang="en-US" dirty="0">
                <a:solidFill>
                  <a:srgbClr val="FF0000"/>
                </a:solidFill>
              </a:rPr>
              <a:t>매트릭스에서의 값 추출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046965" y="955016"/>
            <a:ext cx="10080625" cy="46307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3.1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인덱스값을 이용하여 매트릭스에서의 값 추출하기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매트릭스에서 특정 위치에 있는 값을 추출하는 방법은 벡터와 유사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값들의 위치를 나타내는 인덱스를 사용하는데</a:t>
            </a:r>
            <a:r>
              <a:rPr lang="en-US" altLang="ko-KR" sz="1600" dirty="0"/>
              <a:t>, 2</a:t>
            </a:r>
            <a:r>
              <a:rPr lang="ko-KR" altLang="en-US" sz="1600" dirty="0"/>
              <a:t>차원상에서 위치를 지정하려면 </a:t>
            </a:r>
            <a:r>
              <a:rPr lang="en-US" altLang="ko-KR" sz="1600" dirty="0"/>
              <a:t>2</a:t>
            </a:r>
            <a:r>
              <a:rPr lang="ko-KR" altLang="en-US" sz="1600" dirty="0"/>
              <a:t>개 필요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D59278-7C88-43D2-B428-487853C335D4}"/>
              </a:ext>
            </a:extLst>
          </p:cNvPr>
          <p:cNvSpPr/>
          <p:nvPr/>
        </p:nvSpPr>
        <p:spPr>
          <a:xfrm>
            <a:off x="2157892" y="2613951"/>
            <a:ext cx="7443269" cy="1810852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7BF636-7E9B-489E-B30E-CA8F62AEEDBB}"/>
              </a:ext>
            </a:extLst>
          </p:cNvPr>
          <p:cNvSpPr txBox="1"/>
          <p:nvPr/>
        </p:nvSpPr>
        <p:spPr>
          <a:xfrm>
            <a:off x="2348201" y="2575940"/>
            <a:ext cx="72580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z &lt;- matrix(1:20, nrow=4, ncol=5)  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매트릭스 </a:t>
            </a:r>
            <a:r>
              <a:rPr lang="en-US" altLang="ko-KR" sz="1600" dirty="0">
                <a:solidFill>
                  <a:srgbClr val="437361"/>
                </a:solidFill>
              </a:rPr>
              <a:t>z </a:t>
            </a:r>
            <a:r>
              <a:rPr lang="ko-KR" altLang="en-US" sz="1600" dirty="0">
                <a:solidFill>
                  <a:srgbClr val="437361"/>
                </a:solidFill>
              </a:rPr>
              <a:t>생성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z 				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매트릭스 </a:t>
            </a:r>
            <a:r>
              <a:rPr lang="en-US" altLang="ko-KR" sz="1600" dirty="0">
                <a:solidFill>
                  <a:srgbClr val="437361"/>
                </a:solidFill>
              </a:rPr>
              <a:t>z</a:t>
            </a:r>
            <a:r>
              <a:rPr lang="ko-KR" altLang="en-US" sz="1600" dirty="0">
                <a:solidFill>
                  <a:srgbClr val="437361"/>
                </a:solidFill>
              </a:rPr>
              <a:t>의 내용 출력 </a:t>
            </a:r>
            <a:endParaRPr lang="en-US" altLang="ko-KR" sz="1600" dirty="0">
              <a:solidFill>
                <a:srgbClr val="437361"/>
              </a:solidFill>
            </a:endParaRPr>
          </a:p>
          <a:p>
            <a:endParaRPr lang="en-US" altLang="ko-KR" sz="1600" dirty="0"/>
          </a:p>
          <a:p>
            <a:r>
              <a:rPr lang="en-US" altLang="ko-KR" sz="1600" dirty="0"/>
              <a:t>z[2,3] 						</a:t>
            </a:r>
            <a:r>
              <a:rPr lang="en-US" altLang="ko-KR" sz="1600" dirty="0">
                <a:solidFill>
                  <a:srgbClr val="437361"/>
                </a:solidFill>
              </a:rPr>
              <a:t># 2</a:t>
            </a:r>
            <a:r>
              <a:rPr lang="ko-KR" altLang="en-US" sz="1600" dirty="0">
                <a:solidFill>
                  <a:srgbClr val="437361"/>
                </a:solidFill>
              </a:rPr>
              <a:t>행 </a:t>
            </a:r>
            <a:r>
              <a:rPr lang="en-US" altLang="ko-KR" sz="1600" dirty="0">
                <a:solidFill>
                  <a:srgbClr val="437361"/>
                </a:solidFill>
              </a:rPr>
              <a:t>3</a:t>
            </a:r>
            <a:r>
              <a:rPr lang="ko-KR" altLang="en-US" sz="1600" dirty="0">
                <a:solidFill>
                  <a:srgbClr val="437361"/>
                </a:solidFill>
              </a:rPr>
              <a:t>열에 있는 값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z[1,4] 						</a:t>
            </a:r>
            <a:r>
              <a:rPr lang="en-US" altLang="ko-KR" sz="1600" dirty="0">
                <a:solidFill>
                  <a:srgbClr val="437361"/>
                </a:solidFill>
              </a:rPr>
              <a:t># 1</a:t>
            </a:r>
            <a:r>
              <a:rPr lang="ko-KR" altLang="en-US" sz="1600" dirty="0">
                <a:solidFill>
                  <a:srgbClr val="437361"/>
                </a:solidFill>
              </a:rPr>
              <a:t>행 </a:t>
            </a:r>
            <a:r>
              <a:rPr lang="en-US" altLang="ko-KR" sz="1600" dirty="0">
                <a:solidFill>
                  <a:srgbClr val="437361"/>
                </a:solidFill>
              </a:rPr>
              <a:t>4</a:t>
            </a:r>
            <a:r>
              <a:rPr lang="ko-KR" altLang="en-US" sz="1600" dirty="0">
                <a:solidFill>
                  <a:srgbClr val="437361"/>
                </a:solidFill>
              </a:rPr>
              <a:t>열에 있는 값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z[2,] 							</a:t>
            </a:r>
            <a:r>
              <a:rPr lang="en-US" altLang="ko-KR" sz="1600" dirty="0">
                <a:solidFill>
                  <a:srgbClr val="437361"/>
                </a:solidFill>
              </a:rPr>
              <a:t># 2</a:t>
            </a:r>
            <a:r>
              <a:rPr lang="ko-KR" altLang="en-US" sz="1600" dirty="0">
                <a:solidFill>
                  <a:srgbClr val="437361"/>
                </a:solidFill>
              </a:rPr>
              <a:t>행에 있는 모든 값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z[,4] 							</a:t>
            </a:r>
            <a:r>
              <a:rPr lang="en-US" altLang="ko-KR" sz="1600" dirty="0">
                <a:solidFill>
                  <a:srgbClr val="437361"/>
                </a:solidFill>
              </a:rPr>
              <a:t># 4</a:t>
            </a:r>
            <a:r>
              <a:rPr lang="ko-KR" altLang="en-US" sz="1600" dirty="0">
                <a:solidFill>
                  <a:srgbClr val="437361"/>
                </a:solidFill>
              </a:rPr>
              <a:t>열에 있는 모든 값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0B3799-9157-44AC-9DF1-7D61E1901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842" y="4443281"/>
            <a:ext cx="7437319" cy="1739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F2F78062-20E0-A487-0F2C-15A3F63F13F5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23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2B5E3C-3492-016A-02B4-86C39E721BF7}"/>
              </a:ext>
            </a:extLst>
          </p:cNvPr>
          <p:cNvSpPr txBox="1"/>
          <p:nvPr/>
        </p:nvSpPr>
        <p:spPr>
          <a:xfrm>
            <a:off x="1517511" y="2624794"/>
            <a:ext cx="64633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코드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9390B7-24BC-4E30-6CEC-926C0C9E0039}"/>
              </a:ext>
            </a:extLst>
          </p:cNvPr>
          <p:cNvSpPr/>
          <p:nvPr/>
        </p:nvSpPr>
        <p:spPr>
          <a:xfrm>
            <a:off x="2938509" y="5089860"/>
            <a:ext cx="248574" cy="10678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25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3. </a:t>
            </a:r>
            <a:r>
              <a:rPr lang="ko-KR" altLang="en-US" dirty="0">
                <a:solidFill>
                  <a:srgbClr val="FF0000"/>
                </a:solidFill>
              </a:rPr>
              <a:t>매트릭스에서의 값 추출</a:t>
            </a:r>
            <a:endParaRPr lang="ko-KR" altLang="en-US" dirty="0">
              <a:solidFill>
                <a:srgbClr val="12734E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4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7E1626-DE3C-4FF5-8C26-CA6EA9096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43" y="1128649"/>
            <a:ext cx="7460714" cy="5739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F83335-C033-476C-B882-8B9E328F2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643" y="1702549"/>
            <a:ext cx="7460714" cy="565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D66DBF-FB38-46F4-BC10-A9FF19074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644" y="2252632"/>
            <a:ext cx="7460714" cy="1152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A3F725-11F8-4D93-90FD-92CDA63B6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3032" y="3548342"/>
            <a:ext cx="4005445" cy="23831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3BC580-89BF-412A-B872-528939D9F54A}"/>
              </a:ext>
            </a:extLst>
          </p:cNvPr>
          <p:cNvSpPr txBox="1"/>
          <p:nvPr/>
        </p:nvSpPr>
        <p:spPr>
          <a:xfrm>
            <a:off x="2573030" y="5931541"/>
            <a:ext cx="4232883" cy="66546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12734E"/>
                </a:solidFill>
                <a:latin typeface="+mn-ea"/>
              </a:rPr>
              <a:t>3-3 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매트릭스에서 값의 위치 지정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591B0-B06C-16FA-60F2-679ABAAD043E}"/>
              </a:ext>
            </a:extLst>
          </p:cNvPr>
          <p:cNvSpPr txBox="1"/>
          <p:nvPr/>
        </p:nvSpPr>
        <p:spPr>
          <a:xfrm>
            <a:off x="824697" y="580348"/>
            <a:ext cx="6094070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3.1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인덱스값을 이용하여 매트릭스에서의 값 추출하기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슬라이드 번호 개체 틀 1">
            <a:extLst>
              <a:ext uri="{FF2B5EF4-FFF2-40B4-BE49-F238E27FC236}">
                <a16:creationId xmlns:a16="http://schemas.microsoft.com/office/drawing/2014/main" id="{B454A888-4F3B-56BA-8F2C-04A81770C9D6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24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170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3. </a:t>
            </a:r>
            <a:r>
              <a:rPr lang="ko-KR" altLang="en-US" dirty="0">
                <a:solidFill>
                  <a:srgbClr val="FF0000"/>
                </a:solidFill>
              </a:rPr>
              <a:t>매트릭스에서의 값 추출</a:t>
            </a:r>
            <a:endParaRPr lang="ko-KR" altLang="en-US" dirty="0">
              <a:solidFill>
                <a:srgbClr val="12734E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201178" y="316318"/>
            <a:ext cx="10080625" cy="4630738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3.2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매트릭스에서 여러 개의 값을 동시에 추출하기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D59278-7C88-43D2-B428-487853C335D4}"/>
              </a:ext>
            </a:extLst>
          </p:cNvPr>
          <p:cNvSpPr/>
          <p:nvPr/>
        </p:nvSpPr>
        <p:spPr>
          <a:xfrm>
            <a:off x="201178" y="2071380"/>
            <a:ext cx="5238923" cy="229643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C6E496-0F7B-4C39-B5DB-E18BF4294202}"/>
              </a:ext>
            </a:extLst>
          </p:cNvPr>
          <p:cNvSpPr txBox="1"/>
          <p:nvPr/>
        </p:nvSpPr>
        <p:spPr>
          <a:xfrm>
            <a:off x="342889" y="2169374"/>
            <a:ext cx="50972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z &lt;- matrix(1:20, nrow=4, ncol=5) 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매트릭스 </a:t>
            </a:r>
            <a:r>
              <a:rPr lang="en-US" altLang="ko-KR" sz="1600" dirty="0">
                <a:solidFill>
                  <a:srgbClr val="437361"/>
                </a:solidFill>
              </a:rPr>
              <a:t>z </a:t>
            </a:r>
            <a:r>
              <a:rPr lang="ko-KR" altLang="en-US" sz="1600" dirty="0">
                <a:solidFill>
                  <a:srgbClr val="437361"/>
                </a:solidFill>
              </a:rPr>
              <a:t>생성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z 		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매트릭스 </a:t>
            </a:r>
            <a:r>
              <a:rPr lang="en-US" altLang="ko-KR" sz="1600" dirty="0">
                <a:solidFill>
                  <a:srgbClr val="437361"/>
                </a:solidFill>
              </a:rPr>
              <a:t>z</a:t>
            </a:r>
            <a:r>
              <a:rPr lang="ko-KR" altLang="en-US" sz="1600" dirty="0">
                <a:solidFill>
                  <a:srgbClr val="437361"/>
                </a:solidFill>
              </a:rPr>
              <a:t>의 내용 출력 </a:t>
            </a:r>
            <a:endParaRPr lang="en-US" altLang="ko-KR" sz="1600" dirty="0">
              <a:solidFill>
                <a:srgbClr val="437361"/>
              </a:solidFill>
            </a:endParaRPr>
          </a:p>
          <a:p>
            <a:endParaRPr lang="en-US" altLang="ko-KR" sz="1600" dirty="0"/>
          </a:p>
          <a:p>
            <a:r>
              <a:rPr lang="en-US" altLang="ko-KR" sz="1600" dirty="0"/>
              <a:t>z[2, 1:3] 				</a:t>
            </a:r>
            <a:r>
              <a:rPr lang="en-US" altLang="ko-KR" sz="1600" dirty="0">
                <a:solidFill>
                  <a:srgbClr val="437361"/>
                </a:solidFill>
              </a:rPr>
              <a:t># 2</a:t>
            </a:r>
            <a:r>
              <a:rPr lang="ko-KR" altLang="en-US" sz="1600" dirty="0">
                <a:solidFill>
                  <a:srgbClr val="437361"/>
                </a:solidFill>
              </a:rPr>
              <a:t>행의 값 중 </a:t>
            </a:r>
            <a:r>
              <a:rPr lang="en-US" altLang="ko-KR" sz="1600" dirty="0">
                <a:solidFill>
                  <a:srgbClr val="437361"/>
                </a:solidFill>
              </a:rPr>
              <a:t>1~3</a:t>
            </a:r>
            <a:r>
              <a:rPr lang="ko-KR" altLang="en-US" sz="1600" dirty="0">
                <a:solidFill>
                  <a:srgbClr val="437361"/>
                </a:solidFill>
              </a:rPr>
              <a:t>열에 있는 값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z[1, c(1,2,4)] 			</a:t>
            </a:r>
            <a:r>
              <a:rPr lang="en-US" altLang="ko-KR" sz="1600" dirty="0">
                <a:solidFill>
                  <a:srgbClr val="437361"/>
                </a:solidFill>
              </a:rPr>
              <a:t># 1</a:t>
            </a:r>
            <a:r>
              <a:rPr lang="ko-KR" altLang="en-US" sz="1600" dirty="0">
                <a:solidFill>
                  <a:srgbClr val="437361"/>
                </a:solidFill>
              </a:rPr>
              <a:t>행의 값 중 </a:t>
            </a:r>
            <a:r>
              <a:rPr lang="en-US" altLang="ko-KR" sz="1600" dirty="0">
                <a:solidFill>
                  <a:srgbClr val="437361"/>
                </a:solidFill>
              </a:rPr>
              <a:t>1, 2, 4</a:t>
            </a:r>
            <a:r>
              <a:rPr lang="ko-KR" altLang="en-US" sz="1600" dirty="0">
                <a:solidFill>
                  <a:srgbClr val="437361"/>
                </a:solidFill>
              </a:rPr>
              <a:t>열에 있는 값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z[1:2, ] 				</a:t>
            </a:r>
            <a:r>
              <a:rPr lang="en-US" altLang="ko-KR" sz="1600" dirty="0">
                <a:solidFill>
                  <a:srgbClr val="437361"/>
                </a:solidFill>
              </a:rPr>
              <a:t># 1, 2</a:t>
            </a:r>
            <a:r>
              <a:rPr lang="ko-KR" altLang="en-US" sz="1600" dirty="0">
                <a:solidFill>
                  <a:srgbClr val="437361"/>
                </a:solidFill>
              </a:rPr>
              <a:t>행에 있는 모든 값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z[, c(1,4)] 				</a:t>
            </a:r>
            <a:r>
              <a:rPr lang="en-US" altLang="ko-KR" sz="1600" dirty="0">
                <a:solidFill>
                  <a:srgbClr val="437361"/>
                </a:solidFill>
              </a:rPr>
              <a:t># 1, 4</a:t>
            </a:r>
            <a:r>
              <a:rPr lang="ko-KR" altLang="en-US" sz="1600" dirty="0">
                <a:solidFill>
                  <a:srgbClr val="437361"/>
                </a:solidFill>
              </a:rPr>
              <a:t>열에 있는 모든 값 </a:t>
            </a:r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B3EBEFD4-9C33-16E1-4373-5955C5EEB33B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25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1A9DC5-E6A7-C04E-F81C-B20D91DBBE9F}"/>
              </a:ext>
            </a:extLst>
          </p:cNvPr>
          <p:cNvSpPr txBox="1"/>
          <p:nvPr/>
        </p:nvSpPr>
        <p:spPr>
          <a:xfrm>
            <a:off x="201178" y="1663705"/>
            <a:ext cx="64633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CECCDF0-03F4-3C55-2438-EEEC9FFB3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273" y="574955"/>
            <a:ext cx="6647727" cy="5708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9242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b="1" dirty="0">
                <a:solidFill>
                  <a:srgbClr val="FF0000"/>
                </a:solidFill>
              </a:rPr>
              <a:t>4. </a:t>
            </a:r>
            <a:r>
              <a:rPr lang="ko-KR" altLang="en-US" sz="3200" b="1" dirty="0">
                <a:solidFill>
                  <a:srgbClr val="FF0000"/>
                </a:solidFill>
              </a:rPr>
              <a:t>매트릭스의 행과 열에 이름 지정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D59278-7C88-43D2-B428-487853C335D4}"/>
              </a:ext>
            </a:extLst>
          </p:cNvPr>
          <p:cNvSpPr/>
          <p:nvPr/>
        </p:nvSpPr>
        <p:spPr>
          <a:xfrm>
            <a:off x="2142194" y="1092380"/>
            <a:ext cx="7443269" cy="204659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1C512F-4412-4EC4-898C-C0A8FE12FBCF}"/>
              </a:ext>
            </a:extLst>
          </p:cNvPr>
          <p:cNvSpPr txBox="1"/>
          <p:nvPr/>
        </p:nvSpPr>
        <p:spPr>
          <a:xfrm>
            <a:off x="2169872" y="1110441"/>
            <a:ext cx="70330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&gt;score &lt;- matrix(c(90,85,69,78, </a:t>
            </a:r>
          </a:p>
          <a:p>
            <a:r>
              <a:rPr lang="en-US" altLang="ko-KR" sz="1600" dirty="0"/>
              <a:t>	          	85,96,49,95, </a:t>
            </a:r>
          </a:p>
          <a:p>
            <a:r>
              <a:rPr lang="en-US" altLang="ko-KR" sz="1600" dirty="0"/>
              <a:t>	          	90,80,70,60), </a:t>
            </a:r>
          </a:p>
          <a:p>
            <a:r>
              <a:rPr lang="en-US" altLang="ko-KR" sz="1600" dirty="0"/>
              <a:t>	          	nrow=4, ncol=3) </a:t>
            </a:r>
          </a:p>
          <a:p>
            <a:r>
              <a:rPr lang="en-US" altLang="ko-KR" sz="1600" dirty="0"/>
              <a:t>&gt;score </a:t>
            </a:r>
          </a:p>
          <a:p>
            <a:r>
              <a:rPr lang="en-US" altLang="ko-KR" sz="1600" dirty="0"/>
              <a:t>&gt;rownames(score) &lt;- c('John','Tom','Mark','Jane’) </a:t>
            </a:r>
          </a:p>
          <a:p>
            <a:r>
              <a:rPr lang="en-US" altLang="ko-KR" sz="1600" dirty="0"/>
              <a:t>&gt;colnames(score) &lt;- c('English','Math','Science’) </a:t>
            </a:r>
          </a:p>
          <a:p>
            <a:r>
              <a:rPr lang="en-US" altLang="ko-KR" sz="1600" dirty="0"/>
              <a:t>&gt;score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sp>
        <p:nvSpPr>
          <p:cNvPr id="13" name="슬라이드 번호 개체 틀 1">
            <a:extLst>
              <a:ext uri="{FF2B5EF4-FFF2-40B4-BE49-F238E27FC236}">
                <a16:creationId xmlns:a16="http://schemas.microsoft.com/office/drawing/2014/main" id="{4701F1D2-2051-72DE-8752-BA865C8B68C5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26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152592-F8A6-74D1-F8F9-B0AA35F52395}"/>
              </a:ext>
            </a:extLst>
          </p:cNvPr>
          <p:cNvSpPr txBox="1"/>
          <p:nvPr/>
        </p:nvSpPr>
        <p:spPr>
          <a:xfrm>
            <a:off x="1509702" y="1125955"/>
            <a:ext cx="64633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8A8600-2E79-287A-0E1C-6C5BEF2F1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287" y="3485619"/>
            <a:ext cx="4264772" cy="2794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F92F209-F71F-0821-9BEB-6B26D9495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846" y="3533842"/>
            <a:ext cx="3952875" cy="29289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0416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8523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26950" y="2972541"/>
            <a:ext cx="3938099" cy="8547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III. </a:t>
            </a:r>
            <a:r>
              <a:rPr lang="ko-KR" altLang="en-US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데이터프레임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16000" y="4400303"/>
            <a:ext cx="5652001" cy="58189"/>
            <a:chOff x="823286" y="4380808"/>
            <a:chExt cx="5652001" cy="58189"/>
          </a:xfrm>
        </p:grpSpPr>
        <p:cxnSp>
          <p:nvCxnSpPr>
            <p:cNvPr id="16" name="직선 연결선 15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 rot="10800000">
            <a:off x="1524001" y="2399510"/>
            <a:ext cx="5652001" cy="58189"/>
            <a:chOff x="823286" y="4380808"/>
            <a:chExt cx="5652001" cy="58189"/>
          </a:xfrm>
        </p:grpSpPr>
        <p:cxnSp>
          <p:nvCxnSpPr>
            <p:cNvPr id="23" name="직선 연결선 22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10C796-5755-2804-C0A8-291F8676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6" name="슬라이드 번호 개체 틀 7">
            <a:extLst>
              <a:ext uri="{FF2B5EF4-FFF2-40B4-BE49-F238E27FC236}">
                <a16:creationId xmlns:a16="http://schemas.microsoft.com/office/drawing/2014/main" id="{0B045225-2B4E-2AA6-4E68-4889A764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/>
              <a:t>27</a:t>
            </a:fld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511139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1. </a:t>
            </a:r>
            <a:r>
              <a:rPr lang="ko-KR" altLang="en-US" dirty="0">
                <a:solidFill>
                  <a:srgbClr val="FF0000"/>
                </a:solidFill>
              </a:rPr>
              <a:t>데이터프레임의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087228" y="1018695"/>
            <a:ext cx="10080625" cy="46307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숫자형 벡터</a:t>
            </a:r>
            <a:r>
              <a:rPr lang="en-US" altLang="ko-KR" sz="1600" dirty="0"/>
              <a:t>, </a:t>
            </a:r>
            <a:r>
              <a:rPr lang="ko-KR" altLang="en-US" sz="1600" dirty="0"/>
              <a:t>문자형 벡터 등 서로 다른 형태의 데이터를 </a:t>
            </a:r>
            <a:r>
              <a:rPr lang="en-US" altLang="ko-KR" sz="1600" dirty="0"/>
              <a:t>2</a:t>
            </a:r>
            <a:r>
              <a:rPr lang="ko-KR" altLang="en-US" sz="1600" dirty="0"/>
              <a:t>차원 데이터 테이블 형태로 묶을 수 있는 자료구조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외관상으로는 매트릭스와 차이가 없지만 매트릭스에 저장되는 모든 값들이 동일한 자료형인 것과는 달리 데이터 프레임에는 서로 다른 자료형의 값들이 함께 저장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C54053-2DBA-4235-AF08-46819F468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639" y="2908160"/>
            <a:ext cx="4727801" cy="29109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96E42B-3C44-45B2-BFDE-90C2985FBE15}"/>
              </a:ext>
            </a:extLst>
          </p:cNvPr>
          <p:cNvSpPr txBox="1"/>
          <p:nvPr/>
        </p:nvSpPr>
        <p:spPr>
          <a:xfrm>
            <a:off x="4786856" y="5819079"/>
            <a:ext cx="3778410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매트릭스와 데이터프레임의 예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12D9CE0E-D487-164C-7EB6-BB903F4F7822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28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8502AF-D18A-8EB3-4554-768495948A17}"/>
              </a:ext>
            </a:extLst>
          </p:cNvPr>
          <p:cNvSpPr/>
          <p:nvPr/>
        </p:nvSpPr>
        <p:spPr>
          <a:xfrm>
            <a:off x="3799643" y="2995847"/>
            <a:ext cx="987213" cy="2579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E3BDDD-169A-EE67-10C7-0525699C82A5}"/>
              </a:ext>
            </a:extLst>
          </p:cNvPr>
          <p:cNvSpPr/>
          <p:nvPr/>
        </p:nvSpPr>
        <p:spPr>
          <a:xfrm>
            <a:off x="4822860" y="2995847"/>
            <a:ext cx="987213" cy="2579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AF5F90-5176-5B7F-481E-4D5A2F21294D}"/>
              </a:ext>
            </a:extLst>
          </p:cNvPr>
          <p:cNvSpPr/>
          <p:nvPr/>
        </p:nvSpPr>
        <p:spPr>
          <a:xfrm>
            <a:off x="5888323" y="2995847"/>
            <a:ext cx="885340" cy="257933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09A5A9-6C60-E209-55B7-7A10875FBA6D}"/>
              </a:ext>
            </a:extLst>
          </p:cNvPr>
          <p:cNvSpPr/>
          <p:nvPr/>
        </p:nvSpPr>
        <p:spPr>
          <a:xfrm>
            <a:off x="6775144" y="2995847"/>
            <a:ext cx="788632" cy="257933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83580F-967D-35AA-81FC-20F8497AD245}"/>
              </a:ext>
            </a:extLst>
          </p:cNvPr>
          <p:cNvSpPr/>
          <p:nvPr/>
        </p:nvSpPr>
        <p:spPr>
          <a:xfrm>
            <a:off x="7578054" y="2995847"/>
            <a:ext cx="788632" cy="257933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57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2. </a:t>
            </a:r>
            <a:r>
              <a:rPr lang="ko-KR" altLang="en-US" dirty="0">
                <a:solidFill>
                  <a:srgbClr val="FF0000"/>
                </a:solidFill>
              </a:rPr>
              <a:t>데이터프레임만들기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D59278-7C88-43D2-B428-487853C335D4}"/>
              </a:ext>
            </a:extLst>
          </p:cNvPr>
          <p:cNvSpPr/>
          <p:nvPr/>
        </p:nvSpPr>
        <p:spPr>
          <a:xfrm>
            <a:off x="2365644" y="1775066"/>
            <a:ext cx="7443269" cy="1143405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1C512F-4412-4EC4-898C-C0A8FE12FBCF}"/>
              </a:ext>
            </a:extLst>
          </p:cNvPr>
          <p:cNvSpPr txBox="1"/>
          <p:nvPr/>
        </p:nvSpPr>
        <p:spPr>
          <a:xfrm>
            <a:off x="2393322" y="1793125"/>
            <a:ext cx="70330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city &lt;- c("Seoul","Tokyo","Washington") 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문자로 이루어진 벡터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rank &lt;- c(1,3,2) 			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숫자로 이루어진 벡터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city.info &lt;- data.frame(city, rank) 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데이터프레임 생성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city.info 							</a:t>
            </a:r>
            <a:r>
              <a:rPr lang="en-US" altLang="ko-KR" sz="1600" dirty="0">
                <a:solidFill>
                  <a:srgbClr val="437361"/>
                </a:solidFill>
              </a:rPr>
              <a:t># city.info</a:t>
            </a:r>
            <a:r>
              <a:rPr lang="ko-KR" altLang="en-US" sz="1600" dirty="0">
                <a:solidFill>
                  <a:srgbClr val="437361"/>
                </a:solidFill>
              </a:rPr>
              <a:t>의 내용 출력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2B3CA1-A0C8-4FE8-98F3-AC8AE3912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323" y="3090705"/>
            <a:ext cx="7443269" cy="23946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슬라이드 번호 개체 틀 1">
            <a:extLst>
              <a:ext uri="{FF2B5EF4-FFF2-40B4-BE49-F238E27FC236}">
                <a16:creationId xmlns:a16="http://schemas.microsoft.com/office/drawing/2014/main" id="{D04D134D-9E4B-58F5-D807-47F3B430F627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29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E81A3D-D6EE-6E7D-E36B-A3CED763D3EC}"/>
              </a:ext>
            </a:extLst>
          </p:cNvPr>
          <p:cNvSpPr txBox="1"/>
          <p:nvPr/>
        </p:nvSpPr>
        <p:spPr>
          <a:xfrm>
            <a:off x="1705474" y="1793125"/>
            <a:ext cx="64633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424286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요약</a:t>
            </a:r>
            <a:r>
              <a:rPr lang="en-US" altLang="ko-KR" dirty="0">
                <a:solidFill>
                  <a:srgbClr val="FF0000"/>
                </a:solidFill>
              </a:rPr>
              <a:t>1. </a:t>
            </a:r>
            <a:r>
              <a:rPr lang="ko-KR" altLang="en-US" dirty="0">
                <a:solidFill>
                  <a:srgbClr val="FF0000"/>
                </a:solidFill>
              </a:rPr>
              <a:t>벡터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매트릭스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데이터 프레임</a:t>
            </a:r>
          </a:p>
        </p:txBody>
      </p: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4C30F7BE-46D5-49FA-420B-8EA154EB5915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3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4A34FB-E08B-FC36-B8CF-F64B7DC752C4}"/>
              </a:ext>
            </a:extLst>
          </p:cNvPr>
          <p:cNvSpPr txBox="1"/>
          <p:nvPr/>
        </p:nvSpPr>
        <p:spPr>
          <a:xfrm>
            <a:off x="1988116" y="1281743"/>
            <a:ext cx="2394494" cy="5041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lnSpc>
                <a:spcPct val="170000"/>
              </a:lnSpc>
            </a:pPr>
            <a:r>
              <a:rPr lang="en-US" altLang="ko-KR" sz="1800" dirty="0"/>
              <a:t>1</a:t>
            </a:r>
            <a:r>
              <a:rPr lang="ko-KR" altLang="en-US" sz="1800" dirty="0"/>
              <a:t>차원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</a:t>
            </a:r>
            <a:endParaRPr lang="en-US" altLang="ko-KR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CF622-524E-3CBC-0532-DCCC985568E3}"/>
              </a:ext>
            </a:extLst>
          </p:cNvPr>
          <p:cNvSpPr txBox="1"/>
          <p:nvPr/>
        </p:nvSpPr>
        <p:spPr>
          <a:xfrm>
            <a:off x="2363679" y="3244334"/>
            <a:ext cx="151586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dirty="0"/>
              <a:t>벡터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A98470-2ACF-384C-BA4E-C2B21FB773E0}"/>
              </a:ext>
            </a:extLst>
          </p:cNvPr>
          <p:cNvSpPr txBox="1"/>
          <p:nvPr/>
        </p:nvSpPr>
        <p:spPr>
          <a:xfrm>
            <a:off x="6232707" y="3120059"/>
            <a:ext cx="2572305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dirty="0"/>
              <a:t>매트릭스</a:t>
            </a:r>
            <a:endParaRPr lang="en-US" altLang="ko-KR" dirty="0"/>
          </a:p>
          <a:p>
            <a:pPr algn="ctr"/>
            <a:r>
              <a:rPr lang="en-US" altLang="ko-KR" dirty="0"/>
              <a:t>(matrix)</a:t>
            </a:r>
            <a:r>
              <a:rPr lang="ko-KR" alt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638AD3-5DB5-65D2-1D78-79542C84B460}"/>
              </a:ext>
            </a:extLst>
          </p:cNvPr>
          <p:cNvSpPr txBox="1"/>
          <p:nvPr/>
        </p:nvSpPr>
        <p:spPr>
          <a:xfrm>
            <a:off x="6104349" y="4448367"/>
            <a:ext cx="2775260" cy="778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lnSpc>
                <a:spcPct val="170000"/>
              </a:lnSpc>
            </a:pPr>
            <a:r>
              <a:rPr lang="ko-KR" altLang="en-US" sz="1400" dirty="0"/>
              <a:t>데이터 테이블의 모든 셀의 값들이 동일한 자료형</a:t>
            </a:r>
            <a:endParaRPr lang="en-US" altLang="ko-K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F73D6F-7005-DFA1-5CDB-4FDD42C77C88}"/>
              </a:ext>
            </a:extLst>
          </p:cNvPr>
          <p:cNvSpPr txBox="1"/>
          <p:nvPr/>
        </p:nvSpPr>
        <p:spPr>
          <a:xfrm>
            <a:off x="9033910" y="3093585"/>
            <a:ext cx="247694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dirty="0"/>
              <a:t>데이터 프레임</a:t>
            </a:r>
            <a:endParaRPr lang="en-US" altLang="ko-KR" dirty="0"/>
          </a:p>
          <a:p>
            <a:pPr algn="ctr"/>
            <a:r>
              <a:rPr lang="en-US" altLang="ko-KR" dirty="0"/>
              <a:t>(data frame): 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2BEDAA-4A39-C305-6EC6-26DCCBD02D1D}"/>
              </a:ext>
            </a:extLst>
          </p:cNvPr>
          <p:cNvSpPr txBox="1"/>
          <p:nvPr/>
        </p:nvSpPr>
        <p:spPr>
          <a:xfrm>
            <a:off x="9122757" y="4439195"/>
            <a:ext cx="2388093" cy="778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lnSpc>
                <a:spcPct val="170000"/>
              </a:lnSpc>
            </a:pPr>
            <a:r>
              <a:rPr lang="ko-KR" altLang="en-US" sz="1400" dirty="0"/>
              <a:t>자료형이 다른 컬럼들로 구성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B27081-4CD4-CD0C-AB99-CC30B2C031D7}"/>
              </a:ext>
            </a:extLst>
          </p:cNvPr>
          <p:cNvSpPr txBox="1"/>
          <p:nvPr/>
        </p:nvSpPr>
        <p:spPr>
          <a:xfrm>
            <a:off x="661755" y="2191919"/>
            <a:ext cx="5419462" cy="504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lnSpc>
                <a:spcPct val="170000"/>
              </a:lnSpc>
            </a:pPr>
            <a:r>
              <a:rPr lang="en-US" altLang="ko-KR" sz="1800" dirty="0"/>
              <a:t>‘</a:t>
            </a:r>
            <a:r>
              <a:rPr lang="ko-KR" altLang="en-US" sz="1800" dirty="0"/>
              <a:t>몸무게</a:t>
            </a:r>
            <a:r>
              <a:rPr lang="en-US" altLang="ko-KR" sz="1800" dirty="0"/>
              <a:t>’</a:t>
            </a:r>
            <a:r>
              <a:rPr lang="ko-KR" altLang="en-US" sz="1800" dirty="0"/>
              <a:t> 데이터와 같은 단일 주제의 데이터</a:t>
            </a:r>
            <a:endParaRPr lang="en-US" altLang="ko-KR" sz="1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3C5702-1AAB-45BC-02BF-6FBDF8405BA1}"/>
              </a:ext>
            </a:extLst>
          </p:cNvPr>
          <p:cNvSpPr txBox="1"/>
          <p:nvPr/>
        </p:nvSpPr>
        <p:spPr>
          <a:xfrm>
            <a:off x="6273858" y="2173921"/>
            <a:ext cx="52369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/>
              <a:t>‘</a:t>
            </a:r>
            <a:r>
              <a:rPr lang="ko-KR" altLang="en-US" sz="1800" dirty="0"/>
              <a:t>키</a:t>
            </a:r>
            <a:r>
              <a:rPr lang="en-US" altLang="ko-KR" sz="1800" dirty="0"/>
              <a:t>’, ‘</a:t>
            </a:r>
            <a:r>
              <a:rPr lang="ko-KR" altLang="en-US" sz="1800" dirty="0"/>
              <a:t>몸무게</a:t>
            </a:r>
            <a:r>
              <a:rPr lang="en-US" altLang="ko-KR" sz="1800" dirty="0"/>
              <a:t>’, ‘</a:t>
            </a:r>
            <a:r>
              <a:rPr lang="ko-KR" altLang="en-US" sz="1800" dirty="0"/>
              <a:t>나이</a:t>
            </a:r>
            <a:r>
              <a:rPr lang="en-US" altLang="ko-KR" sz="1800" dirty="0"/>
              <a:t>’</a:t>
            </a:r>
            <a:r>
              <a:rPr lang="ko-KR" altLang="en-US" sz="1800" dirty="0"/>
              <a:t> 와 같은 여러 주제의 데이터 </a:t>
            </a:r>
            <a:endParaRPr lang="ko-KR" altLang="en-US" dirty="0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1C6A0C2C-3644-4CE0-4BB7-E467E7F8A58A}"/>
              </a:ext>
            </a:extLst>
          </p:cNvPr>
          <p:cNvSpPr/>
          <p:nvPr/>
        </p:nvSpPr>
        <p:spPr>
          <a:xfrm>
            <a:off x="2902998" y="1917577"/>
            <a:ext cx="479394" cy="210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34CEAAB2-F2DF-FF66-3DCD-89B87B6BF3F3}"/>
              </a:ext>
            </a:extLst>
          </p:cNvPr>
          <p:cNvSpPr/>
          <p:nvPr/>
        </p:nvSpPr>
        <p:spPr>
          <a:xfrm>
            <a:off x="8565315" y="1948080"/>
            <a:ext cx="479394" cy="210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23DA2703-6527-E97D-9A34-D9A2A6FD5D8C}"/>
              </a:ext>
            </a:extLst>
          </p:cNvPr>
          <p:cNvSpPr/>
          <p:nvPr/>
        </p:nvSpPr>
        <p:spPr>
          <a:xfrm>
            <a:off x="2881913" y="2863715"/>
            <a:ext cx="479394" cy="210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091AADAE-3466-BF47-BED4-2E65B7649CEA}"/>
              </a:ext>
            </a:extLst>
          </p:cNvPr>
          <p:cNvSpPr/>
          <p:nvPr/>
        </p:nvSpPr>
        <p:spPr>
          <a:xfrm>
            <a:off x="8556563" y="2684047"/>
            <a:ext cx="646092" cy="210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D6CCB429-EB81-C9F6-80F0-8051C2309B5A}"/>
              </a:ext>
            </a:extLst>
          </p:cNvPr>
          <p:cNvSpPr/>
          <p:nvPr/>
        </p:nvSpPr>
        <p:spPr>
          <a:xfrm>
            <a:off x="7195813" y="4001039"/>
            <a:ext cx="646092" cy="210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CD781B50-2631-CF4B-E8B9-549E20192235}"/>
              </a:ext>
            </a:extLst>
          </p:cNvPr>
          <p:cNvSpPr/>
          <p:nvPr/>
        </p:nvSpPr>
        <p:spPr>
          <a:xfrm>
            <a:off x="9610837" y="3939283"/>
            <a:ext cx="646092" cy="210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A9CEAA-931C-FF4F-054A-2A1F1E9EFEE7}"/>
              </a:ext>
            </a:extLst>
          </p:cNvPr>
          <p:cNvSpPr txBox="1"/>
          <p:nvPr/>
        </p:nvSpPr>
        <p:spPr>
          <a:xfrm>
            <a:off x="7682362" y="1328028"/>
            <a:ext cx="2394494" cy="5041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lnSpc>
                <a:spcPct val="170000"/>
              </a:lnSpc>
            </a:pPr>
            <a:r>
              <a:rPr lang="en-US" altLang="ko-KR" dirty="0"/>
              <a:t>2</a:t>
            </a:r>
            <a:r>
              <a:rPr lang="ko-KR" altLang="en-US" dirty="0"/>
              <a:t>차</a:t>
            </a:r>
            <a:r>
              <a:rPr lang="ko-KR" altLang="en-US" sz="1800" dirty="0"/>
              <a:t>원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45403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6" grpId="0" animBg="1"/>
      <p:bldP spid="18" grpId="0" animBg="1"/>
      <p:bldP spid="20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4" grpId="0" animBg="1"/>
      <p:bldP spid="35" grpId="0" animBg="1"/>
      <p:bldP spid="3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 </a:t>
            </a:r>
            <a:r>
              <a:rPr lang="ko-KR" altLang="en-US" dirty="0">
                <a:solidFill>
                  <a:srgbClr val="FF0000"/>
                </a:solidFill>
              </a:rPr>
              <a:t>데이터프레임만들기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C2F108-F53E-474D-8FD8-B6E63142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693" y="3375074"/>
            <a:ext cx="7019925" cy="2905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744815-745A-4AA1-8047-0268D6A20857}"/>
              </a:ext>
            </a:extLst>
          </p:cNvPr>
          <p:cNvSpPr txBox="1"/>
          <p:nvPr/>
        </p:nvSpPr>
        <p:spPr>
          <a:xfrm>
            <a:off x="4763431" y="6235772"/>
            <a:ext cx="1507669" cy="40955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12734E"/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iris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데이터셋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0CC1F2-DF70-4A39-80FD-3C27AE9A7FFE}"/>
              </a:ext>
            </a:extLst>
          </p:cNvPr>
          <p:cNvSpPr/>
          <p:nvPr/>
        </p:nvSpPr>
        <p:spPr>
          <a:xfrm>
            <a:off x="2166020" y="1193003"/>
            <a:ext cx="7443269" cy="1503445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1212CA-6EC3-4037-B70F-A7DCF8E9D5BD}"/>
              </a:ext>
            </a:extLst>
          </p:cNvPr>
          <p:cNvSpPr txBox="1"/>
          <p:nvPr/>
        </p:nvSpPr>
        <p:spPr>
          <a:xfrm>
            <a:off x="2303991" y="1283005"/>
            <a:ext cx="7313312" cy="1323439"/>
          </a:xfrm>
          <a:prstGeom prst="rect">
            <a:avLst/>
          </a:prstGeom>
          <a:solidFill>
            <a:srgbClr val="DEEBF7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iris[,c(1:2)] 			</a:t>
            </a:r>
            <a:r>
              <a:rPr lang="en-US" altLang="ko-KR" sz="1600" dirty="0">
                <a:solidFill>
                  <a:srgbClr val="437361"/>
                </a:solidFill>
              </a:rPr>
              <a:t># 1, 2</a:t>
            </a:r>
            <a:r>
              <a:rPr lang="ko-KR" altLang="en-US" sz="1600" dirty="0">
                <a:solidFill>
                  <a:srgbClr val="437361"/>
                </a:solidFill>
              </a:rPr>
              <a:t>열의 모든 데이터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iris[,c(1,3,5)] 			</a:t>
            </a:r>
            <a:r>
              <a:rPr lang="en-US" altLang="ko-KR" sz="1600" dirty="0">
                <a:solidFill>
                  <a:srgbClr val="437361"/>
                </a:solidFill>
              </a:rPr>
              <a:t># 1, 3, 5</a:t>
            </a:r>
            <a:r>
              <a:rPr lang="ko-KR" altLang="en-US" sz="1600" dirty="0">
                <a:solidFill>
                  <a:srgbClr val="437361"/>
                </a:solidFill>
              </a:rPr>
              <a:t>열의 모든 데이터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iris[,c("Sepal.Length","Species")] 	</a:t>
            </a:r>
            <a:r>
              <a:rPr lang="en-US" altLang="ko-KR" sz="1600" dirty="0">
                <a:solidFill>
                  <a:srgbClr val="437361"/>
                </a:solidFill>
              </a:rPr>
              <a:t># 1, 5</a:t>
            </a:r>
            <a:r>
              <a:rPr lang="ko-KR" altLang="en-US" sz="1600" dirty="0">
                <a:solidFill>
                  <a:srgbClr val="437361"/>
                </a:solidFill>
              </a:rPr>
              <a:t>열의 모든 데이터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iris[1:5,] 				</a:t>
            </a:r>
            <a:r>
              <a:rPr lang="en-US" altLang="ko-KR" sz="1600" dirty="0">
                <a:solidFill>
                  <a:srgbClr val="437361"/>
                </a:solidFill>
              </a:rPr>
              <a:t># 1~5</a:t>
            </a:r>
            <a:r>
              <a:rPr lang="ko-KR" altLang="en-US" sz="1600" dirty="0">
                <a:solidFill>
                  <a:srgbClr val="437361"/>
                </a:solidFill>
              </a:rPr>
              <a:t>행의 모든 데이터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iris[1:5,c(1,3)] 			</a:t>
            </a:r>
            <a:r>
              <a:rPr lang="en-US" altLang="ko-KR" sz="1600" dirty="0">
                <a:solidFill>
                  <a:srgbClr val="437361"/>
                </a:solidFill>
              </a:rPr>
              <a:t># 1~5</a:t>
            </a:r>
            <a:r>
              <a:rPr lang="ko-KR" altLang="en-US" sz="1600" dirty="0">
                <a:solidFill>
                  <a:srgbClr val="437361"/>
                </a:solidFill>
              </a:rPr>
              <a:t>행의 데이터 중 </a:t>
            </a:r>
            <a:r>
              <a:rPr lang="en-US" altLang="ko-KR" sz="1600" dirty="0">
                <a:solidFill>
                  <a:srgbClr val="437361"/>
                </a:solidFill>
              </a:rPr>
              <a:t>1, 3</a:t>
            </a:r>
            <a:r>
              <a:rPr lang="ko-KR" altLang="en-US" sz="1600" dirty="0">
                <a:solidFill>
                  <a:srgbClr val="437361"/>
                </a:solidFill>
              </a:rPr>
              <a:t>열의 데이터</a:t>
            </a:r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C7A050A1-58EE-630C-24C6-4E498FF4F73E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30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F6DDB2-27C1-2367-AF8C-5BA941549753}"/>
              </a:ext>
            </a:extLst>
          </p:cNvPr>
          <p:cNvSpPr txBox="1"/>
          <p:nvPr/>
        </p:nvSpPr>
        <p:spPr>
          <a:xfrm>
            <a:off x="1519689" y="1193003"/>
            <a:ext cx="64633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346542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 </a:t>
            </a:r>
            <a:r>
              <a:rPr lang="ko-KR" altLang="en-US" dirty="0">
                <a:solidFill>
                  <a:srgbClr val="FF0000"/>
                </a:solidFill>
              </a:rPr>
              <a:t>데이터프레임만들기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710763-0EE9-45BE-9AB4-C615D0AB6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18" y="985648"/>
            <a:ext cx="5245209" cy="5294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53D66077-8497-9FCE-38C9-C0F3E26107D1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31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B04A04-76C3-2527-8FF1-D1F858FD3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980" y="1068110"/>
            <a:ext cx="6283071" cy="2930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F6E510-3D70-E1DF-EE86-E48ED4AFD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980" y="3998199"/>
            <a:ext cx="6283071" cy="12209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60529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8523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66690" y="2972541"/>
            <a:ext cx="3938099" cy="8547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IV. </a:t>
            </a:r>
            <a:r>
              <a:rPr lang="ko-KR" altLang="en-US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16000" y="4400303"/>
            <a:ext cx="5652001" cy="58189"/>
            <a:chOff x="823286" y="4380808"/>
            <a:chExt cx="5652001" cy="58189"/>
          </a:xfrm>
        </p:grpSpPr>
        <p:cxnSp>
          <p:nvCxnSpPr>
            <p:cNvPr id="16" name="직선 연결선 15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 rot="10800000">
            <a:off x="1524001" y="2399510"/>
            <a:ext cx="5652001" cy="58189"/>
            <a:chOff x="823286" y="4380808"/>
            <a:chExt cx="5652001" cy="58189"/>
          </a:xfrm>
        </p:grpSpPr>
        <p:cxnSp>
          <p:nvCxnSpPr>
            <p:cNvPr id="23" name="직선 연결선 22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10C796-5755-2804-C0A8-291F8676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58B5EDC-ADC5-55D0-29A5-3A898F150188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32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787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apply()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055687" y="779306"/>
            <a:ext cx="10080625" cy="46307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1.1 apply() </a:t>
            </a:r>
            <a:r>
              <a:rPr lang="ko-KR" altLang="en-US" sz="2000" b="1" dirty="0">
                <a:solidFill>
                  <a:srgbClr val="437361"/>
                </a:solidFill>
              </a:rPr>
              <a:t>함수의 개념</a:t>
            </a:r>
            <a:r>
              <a:rPr lang="ko-KR" altLang="en-US" sz="1800" b="1" dirty="0">
                <a:solidFill>
                  <a:schemeClr val="accent3"/>
                </a:solidFill>
              </a:rPr>
              <a:t>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반복 작업이 필요한 경우에는 반복문을 적용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apply() </a:t>
            </a:r>
            <a:r>
              <a:rPr lang="ko-KR" altLang="en-US" sz="1600" dirty="0"/>
              <a:t>함수의 문법</a:t>
            </a:r>
            <a:endParaRPr lang="en-US" altLang="ko-KR" sz="16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E33BEBC-6AD0-4EFC-A4DE-3A57E168E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492573"/>
              </p:ext>
            </p:extLst>
          </p:nvPr>
        </p:nvGraphicFramePr>
        <p:xfrm>
          <a:off x="2383087" y="2122425"/>
          <a:ext cx="7425824" cy="380048"/>
        </p:xfrm>
        <a:graphic>
          <a:graphicData uri="http://schemas.openxmlformats.org/drawingml/2006/table">
            <a:tbl>
              <a:tblPr/>
              <a:tblGrid>
                <a:gridCol w="7425824">
                  <a:extLst>
                    <a:ext uri="{9D8B030D-6E8A-4147-A177-3AD203B41FA5}">
                      <a16:colId xmlns:a16="http://schemas.microsoft.com/office/drawing/2014/main" val="4148651422"/>
                    </a:ext>
                  </a:extLst>
                </a:gridCol>
              </a:tblGrid>
              <a:tr h="1693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apply(</a:t>
                      </a:r>
                      <a:r>
                        <a:rPr lang="ko-KR" altLang="en-US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데이터셋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행</a:t>
                      </a:r>
                      <a:r>
                        <a:rPr lang="en-US" altLang="ko-KR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/</a:t>
                      </a:r>
                      <a:r>
                        <a:rPr lang="ko-KR" altLang="en-US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열방향 지정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적용 함수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282704"/>
                  </a:ext>
                </a:extLst>
              </a:tr>
            </a:tbl>
          </a:graphicData>
        </a:graphic>
      </p:graphicFrame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92580264-62CF-BD7E-356F-FB2E95293FE7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33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8F8EC-46D3-1122-A742-0CD6AFDD6DEA}"/>
              </a:ext>
            </a:extLst>
          </p:cNvPr>
          <p:cNvSpPr txBox="1"/>
          <p:nvPr/>
        </p:nvSpPr>
        <p:spPr>
          <a:xfrm>
            <a:off x="8363027" y="2826851"/>
            <a:ext cx="73538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fontAlgn="base"/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input</a:t>
            </a:r>
            <a:endParaRPr lang="ko-KR" altLang="en-US" b="0" i="0" dirty="0">
              <a:solidFill>
                <a:srgbClr val="000000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8365C-4585-1ED6-10D0-8FAD6D63F3DA}"/>
              </a:ext>
            </a:extLst>
          </p:cNvPr>
          <p:cNvSpPr txBox="1"/>
          <p:nvPr/>
        </p:nvSpPr>
        <p:spPr>
          <a:xfrm>
            <a:off x="597338" y="5549756"/>
            <a:ext cx="29209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&gt; a_m1 = apply(</a:t>
            </a:r>
            <a:r>
              <a:rPr lang="en-US" altLang="ko-KR" dirty="0">
                <a:solidFill>
                  <a:srgbClr val="FF0000"/>
                </a:solidFill>
              </a:rPr>
              <a:t>m1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B0F0"/>
                </a:solidFill>
              </a:rPr>
              <a:t>2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B050"/>
                </a:solidFill>
              </a:rPr>
              <a:t>sum)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B6A1B-0F37-0591-78EF-9E3827626D5B}"/>
              </a:ext>
            </a:extLst>
          </p:cNvPr>
          <p:cNvSpPr txBox="1"/>
          <p:nvPr/>
        </p:nvSpPr>
        <p:spPr>
          <a:xfrm>
            <a:off x="8356725" y="4382055"/>
            <a:ext cx="116534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output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BB75A4-2605-2C7C-A292-335AE2CB0D83}"/>
              </a:ext>
            </a:extLst>
          </p:cNvPr>
          <p:cNvSpPr txBox="1"/>
          <p:nvPr/>
        </p:nvSpPr>
        <p:spPr>
          <a:xfrm>
            <a:off x="4088132" y="4355528"/>
            <a:ext cx="352910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리스트 또는 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배열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의 형태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BD10F1-8B0C-2DD6-67CE-8DBFCE869965}"/>
              </a:ext>
            </a:extLst>
          </p:cNvPr>
          <p:cNvSpPr txBox="1"/>
          <p:nvPr/>
        </p:nvSpPr>
        <p:spPr>
          <a:xfrm>
            <a:off x="3725410" y="4995758"/>
            <a:ext cx="643194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- </a:t>
            </a:r>
            <a:r>
              <a:rPr lang="en-US" altLang="ko-KR" dirty="0">
                <a:solidFill>
                  <a:srgbClr val="FF0000"/>
                </a:solidFill>
                <a:latin typeface="se-nanumgothic"/>
              </a:rPr>
              <a:t>m1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-&gt;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적용하고자 하는 행렬 변수</a:t>
            </a:r>
            <a:endParaRPr lang="en-US" altLang="ko-KR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- </a:t>
            </a:r>
            <a:r>
              <a:rPr lang="en-US" altLang="ko-KR" b="0" i="0" dirty="0">
                <a:solidFill>
                  <a:srgbClr val="00B0F0"/>
                </a:solidFill>
                <a:effectLst/>
                <a:latin typeface="se-nanumgothic"/>
              </a:rPr>
              <a:t>2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-&gt;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방향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(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행 방향이면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1,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열 방향이면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2)</a:t>
            </a:r>
          </a:p>
          <a:p>
            <a:pPr algn="l" fontAlgn="base"/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- </a:t>
            </a:r>
            <a:r>
              <a:rPr lang="en-US" altLang="ko-KR" dirty="0">
                <a:solidFill>
                  <a:srgbClr val="00B050"/>
                </a:solidFill>
                <a:latin typeface="se-nanumgothic"/>
              </a:rPr>
              <a:t>sum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 구하고자 하는 값</a:t>
            </a:r>
            <a:endParaRPr lang="en-US" altLang="ko-KR" dirty="0">
              <a:solidFill>
                <a:srgbClr val="000000"/>
              </a:solidFill>
              <a:latin typeface="se-nanumgothic"/>
            </a:endParaRPr>
          </a:p>
          <a:p>
            <a:pPr algn="l" fontAlgn="base"/>
            <a:endParaRPr lang="en-US" altLang="ko-KR" dirty="0">
              <a:solidFill>
                <a:srgbClr val="000000"/>
              </a:solidFill>
              <a:latin typeface="se-nanum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1A8AFD-B5B7-9E5E-04D0-2CEE1B93F8DC}"/>
              </a:ext>
            </a:extLst>
          </p:cNvPr>
          <p:cNvSpPr txBox="1"/>
          <p:nvPr/>
        </p:nvSpPr>
        <p:spPr>
          <a:xfrm>
            <a:off x="4088132" y="2801761"/>
            <a:ext cx="330107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데이터 프레임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,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행렬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,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 벡터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 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835E8-9687-7390-BF8D-9D2C20769A9B}"/>
              </a:ext>
            </a:extLst>
          </p:cNvPr>
          <p:cNvSpPr txBox="1"/>
          <p:nvPr/>
        </p:nvSpPr>
        <p:spPr>
          <a:xfrm>
            <a:off x="4889137" y="3591908"/>
            <a:ext cx="169906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apply()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함수</a:t>
            </a:r>
            <a:endParaRPr lang="ko-KR" altLang="en-US" dirty="0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B868B808-958F-C33C-C703-383162024E01}"/>
              </a:ext>
            </a:extLst>
          </p:cNvPr>
          <p:cNvSpPr/>
          <p:nvPr/>
        </p:nvSpPr>
        <p:spPr>
          <a:xfrm>
            <a:off x="5485564" y="3350290"/>
            <a:ext cx="417250" cy="179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0A7118BC-6345-5CF8-A57B-C0F94341010F}"/>
              </a:ext>
            </a:extLst>
          </p:cNvPr>
          <p:cNvSpPr/>
          <p:nvPr/>
        </p:nvSpPr>
        <p:spPr>
          <a:xfrm>
            <a:off x="5530044" y="4084630"/>
            <a:ext cx="417250" cy="179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2BBE64-B45D-D995-7226-836C93D126E6}"/>
              </a:ext>
            </a:extLst>
          </p:cNvPr>
          <p:cNvSpPr txBox="1"/>
          <p:nvPr/>
        </p:nvSpPr>
        <p:spPr>
          <a:xfrm>
            <a:off x="3894124" y="581429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b="0" i="0" dirty="0">
                <a:solidFill>
                  <a:schemeClr val="accent1"/>
                </a:solidFill>
                <a:effectLst/>
                <a:latin typeface="se-nanumgothic"/>
              </a:rPr>
              <a:t>=&gt;m1</a:t>
            </a:r>
            <a:r>
              <a:rPr lang="ko-KR" altLang="en-US" b="0" i="0" dirty="0">
                <a:solidFill>
                  <a:schemeClr val="accent1"/>
                </a:solidFill>
                <a:effectLst/>
                <a:latin typeface="se-nanumgothic"/>
              </a:rPr>
              <a:t>행렬에서 열 방향으로 </a:t>
            </a:r>
            <a:r>
              <a:rPr lang="en-US" altLang="ko-KR" b="0" i="0" dirty="0">
                <a:solidFill>
                  <a:schemeClr val="accent1"/>
                </a:solidFill>
                <a:effectLst/>
                <a:latin typeface="se-nanumgothic"/>
              </a:rPr>
              <a:t>sum </a:t>
            </a:r>
            <a:r>
              <a:rPr lang="ko-KR" altLang="en-US" b="0" i="0" dirty="0">
                <a:solidFill>
                  <a:schemeClr val="accent1"/>
                </a:solidFill>
                <a:effectLst/>
                <a:latin typeface="se-nanumgothic"/>
              </a:rPr>
              <a:t>을 구함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47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apply()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937690" y="919031"/>
            <a:ext cx="10080625" cy="46307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1.2 apply() </a:t>
            </a:r>
            <a:r>
              <a:rPr lang="ko-KR" altLang="en-US" sz="2000" b="1" dirty="0">
                <a:solidFill>
                  <a:srgbClr val="437361"/>
                </a:solidFill>
              </a:rPr>
              <a:t>함수의 적용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771465-6655-4EBD-A110-BEBDD7E702BE}"/>
              </a:ext>
            </a:extLst>
          </p:cNvPr>
          <p:cNvSpPr/>
          <p:nvPr/>
        </p:nvSpPr>
        <p:spPr>
          <a:xfrm>
            <a:off x="480454" y="1813238"/>
            <a:ext cx="5712648" cy="948252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036D9-CDAD-4FD0-90EC-2868965C51F2}"/>
              </a:ext>
            </a:extLst>
          </p:cNvPr>
          <p:cNvSpPr txBox="1"/>
          <p:nvPr/>
        </p:nvSpPr>
        <p:spPr>
          <a:xfrm>
            <a:off x="534693" y="1927522"/>
            <a:ext cx="6408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apply(iris[1:15,1:4], 1, mean) 	</a:t>
            </a:r>
            <a:r>
              <a:rPr lang="en-US" altLang="ko-KR" sz="1600" dirty="0">
                <a:solidFill>
                  <a:srgbClr val="437361"/>
                </a:solidFill>
              </a:rPr>
              <a:t># 15</a:t>
            </a:r>
            <a:r>
              <a:rPr lang="ko-KR" altLang="en-US" sz="1600" dirty="0">
                <a:solidFill>
                  <a:srgbClr val="437361"/>
                </a:solidFill>
              </a:rPr>
              <a:t>줄</a:t>
            </a:r>
            <a:r>
              <a:rPr lang="en-US" altLang="ko-KR" sz="1600" dirty="0">
                <a:solidFill>
                  <a:srgbClr val="437361"/>
                </a:solidFill>
              </a:rPr>
              <a:t>, row </a:t>
            </a:r>
            <a:r>
              <a:rPr lang="ko-KR" altLang="en-US" sz="1600" dirty="0">
                <a:solidFill>
                  <a:srgbClr val="437361"/>
                </a:solidFill>
              </a:rPr>
              <a:t>방향으로 함수 적용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FB2CAB6F-07E8-6DC5-7C0A-37168F506808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34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5DFC66-809E-028F-9BF5-7533D08B599A}"/>
              </a:ext>
            </a:extLst>
          </p:cNvPr>
          <p:cNvSpPr txBox="1"/>
          <p:nvPr/>
        </p:nvSpPr>
        <p:spPr>
          <a:xfrm>
            <a:off x="513327" y="1408528"/>
            <a:ext cx="64633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B6380D-8D66-8ACF-1884-28F567CBC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502" y="1777860"/>
            <a:ext cx="5712648" cy="450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2BCCE9-12D8-2A5A-3B3B-695289F0B5E3}"/>
              </a:ext>
            </a:extLst>
          </p:cNvPr>
          <p:cNvSpPr txBox="1"/>
          <p:nvPr/>
        </p:nvSpPr>
        <p:spPr>
          <a:xfrm>
            <a:off x="7352407" y="1141566"/>
            <a:ext cx="3077006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apply(iris[1:15,1:4], 1, mean)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7A3EF1-3A83-B0CE-0D52-7A919A255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25" y="3126986"/>
            <a:ext cx="5324475" cy="1276350"/>
          </a:xfrm>
          <a:prstGeom prst="rect">
            <a:avLst/>
          </a:prstGeom>
        </p:spPr>
      </p:pic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20B2B272-4769-C0A8-05E7-F79FD4C771DA}"/>
              </a:ext>
            </a:extLst>
          </p:cNvPr>
          <p:cNvSpPr/>
          <p:nvPr/>
        </p:nvSpPr>
        <p:spPr>
          <a:xfrm>
            <a:off x="9778948" y="1141566"/>
            <a:ext cx="944916" cy="886122"/>
          </a:xfrm>
          <a:prstGeom prst="wedgeEllipse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평균</a:t>
            </a:r>
            <a:r>
              <a:rPr lang="en-US" altLang="ko-KR" sz="1400" dirty="0"/>
              <a:t>:2.550</a:t>
            </a:r>
            <a:endParaRPr lang="ko-KR" altLang="en-US" sz="1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1BD19D8-8FB7-19E8-0CD5-4A51B585B784}"/>
              </a:ext>
            </a:extLst>
          </p:cNvPr>
          <p:cNvSpPr/>
          <p:nvPr/>
        </p:nvSpPr>
        <p:spPr>
          <a:xfrm>
            <a:off x="339725" y="3530600"/>
            <a:ext cx="597965" cy="23938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AE67167-08F6-1B2F-3B3E-C93139D390AE}"/>
              </a:ext>
            </a:extLst>
          </p:cNvPr>
          <p:cNvSpPr/>
          <p:nvPr/>
        </p:nvSpPr>
        <p:spPr>
          <a:xfrm>
            <a:off x="1688055" y="3922381"/>
            <a:ext cx="597965" cy="23938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말풍선: 타원형 15">
            <a:extLst>
              <a:ext uri="{FF2B5EF4-FFF2-40B4-BE49-F238E27FC236}">
                <a16:creationId xmlns:a16="http://schemas.microsoft.com/office/drawing/2014/main" id="{A8182CB6-EB89-D1DA-6474-27286D0540E0}"/>
              </a:ext>
            </a:extLst>
          </p:cNvPr>
          <p:cNvSpPr/>
          <p:nvPr/>
        </p:nvSpPr>
        <p:spPr>
          <a:xfrm>
            <a:off x="9778948" y="4830313"/>
            <a:ext cx="944916" cy="886122"/>
          </a:xfrm>
          <a:prstGeom prst="wedgeEllipse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평균</a:t>
            </a:r>
            <a:r>
              <a:rPr lang="en-US" altLang="ko-KR" sz="1400" dirty="0"/>
              <a:t>:2.8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2423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 apply()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EA96DA-6592-F7AC-5092-A4D116CF0ADF}"/>
              </a:ext>
            </a:extLst>
          </p:cNvPr>
          <p:cNvSpPr txBox="1"/>
          <p:nvPr/>
        </p:nvSpPr>
        <p:spPr>
          <a:xfrm>
            <a:off x="1030287" y="777724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800" b="1" dirty="0">
                <a:solidFill>
                  <a:srgbClr val="437361"/>
                </a:solidFill>
              </a:rPr>
              <a:t>1.2 apply() </a:t>
            </a:r>
            <a:r>
              <a:rPr lang="ko-KR" altLang="en-US" sz="1800" b="1" dirty="0">
                <a:solidFill>
                  <a:srgbClr val="437361"/>
                </a:solidFill>
              </a:rPr>
              <a:t>함수의 적용</a:t>
            </a:r>
            <a:endParaRPr lang="en-US" altLang="ko-KR" sz="1800" b="1" dirty="0">
              <a:solidFill>
                <a:srgbClr val="437361"/>
              </a:solidFill>
            </a:endParaRPr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EBD2B2F7-07E1-8F2D-E678-306FD23C9D97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35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CD3AC0-3DD4-4FBE-8AD7-2E30C04F9C7A}"/>
              </a:ext>
            </a:extLst>
          </p:cNvPr>
          <p:cNvSpPr txBox="1"/>
          <p:nvPr/>
        </p:nvSpPr>
        <p:spPr>
          <a:xfrm>
            <a:off x="7822710" y="891735"/>
            <a:ext cx="2362763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apply(iris[,1:4], 2, mean)</a:t>
            </a:r>
            <a:endParaRPr lang="ko-KR" altLang="en-US" sz="16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006C05-3CC2-26DC-EC10-18D389AC0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60" y="1669720"/>
            <a:ext cx="5526323" cy="4122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6C0F362-F5E7-6AED-0097-03EB46418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6" y="2886410"/>
            <a:ext cx="5525993" cy="9756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4AAEDF-4586-A54B-CA48-6EC312CDE008}"/>
              </a:ext>
            </a:extLst>
          </p:cNvPr>
          <p:cNvSpPr/>
          <p:nvPr/>
        </p:nvSpPr>
        <p:spPr>
          <a:xfrm>
            <a:off x="239446" y="1819701"/>
            <a:ext cx="5301322" cy="948252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F69D54-6845-3CB7-6F4F-D307CD71F8A5}"/>
              </a:ext>
            </a:extLst>
          </p:cNvPr>
          <p:cNvSpPr txBox="1"/>
          <p:nvPr/>
        </p:nvSpPr>
        <p:spPr>
          <a:xfrm>
            <a:off x="160850" y="1911562"/>
            <a:ext cx="6408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apply(iris[,1:4], 2, mean) 	</a:t>
            </a:r>
            <a:r>
              <a:rPr lang="en-US" altLang="ko-KR" sz="1600" dirty="0">
                <a:solidFill>
                  <a:srgbClr val="437361"/>
                </a:solidFill>
              </a:rPr>
              <a:t># col </a:t>
            </a:r>
            <a:r>
              <a:rPr lang="ko-KR" altLang="en-US" sz="1600" dirty="0">
                <a:solidFill>
                  <a:srgbClr val="437361"/>
                </a:solidFill>
              </a:rPr>
              <a:t>방향으로 함수 적용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2DAB78-EBEB-FD9D-D28D-77481D7FA8D5}"/>
              </a:ext>
            </a:extLst>
          </p:cNvPr>
          <p:cNvSpPr txBox="1"/>
          <p:nvPr/>
        </p:nvSpPr>
        <p:spPr>
          <a:xfrm>
            <a:off x="237044" y="1471741"/>
            <a:ext cx="64633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코드</a:t>
            </a:r>
          </a:p>
        </p:txBody>
      </p:sp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9A4517FB-5044-E094-63CB-8C0AAB275196}"/>
              </a:ext>
            </a:extLst>
          </p:cNvPr>
          <p:cNvSpPr/>
          <p:nvPr/>
        </p:nvSpPr>
        <p:spPr>
          <a:xfrm>
            <a:off x="5473278" y="4705073"/>
            <a:ext cx="944916" cy="886122"/>
          </a:xfrm>
          <a:prstGeom prst="wedgeEllipseCallout">
            <a:avLst>
              <a:gd name="adj1" fmla="val 105063"/>
              <a:gd name="adj2" fmla="val 514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평균</a:t>
            </a:r>
            <a:r>
              <a:rPr lang="en-US" altLang="ko-KR" sz="1400" dirty="0"/>
              <a:t>:5,84333</a:t>
            </a:r>
            <a:endParaRPr lang="ko-KR" altLang="en-US" sz="14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4E9390B-14D0-8C2E-FEA7-FDAD3083C055}"/>
              </a:ext>
            </a:extLst>
          </p:cNvPr>
          <p:cNvSpPr/>
          <p:nvPr/>
        </p:nvSpPr>
        <p:spPr>
          <a:xfrm>
            <a:off x="339725" y="3530600"/>
            <a:ext cx="597965" cy="23938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56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사용자 정의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087228" y="846874"/>
            <a:ext cx="10680839" cy="46307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2.1 </a:t>
            </a:r>
            <a:r>
              <a:rPr lang="ko-KR" altLang="en-US" sz="2000" b="1" dirty="0">
                <a:solidFill>
                  <a:srgbClr val="437361"/>
                </a:solidFill>
              </a:rPr>
              <a:t>사용자 정의 함수 만들기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R</a:t>
            </a:r>
            <a:r>
              <a:rPr lang="ko-KR" altLang="en-US" sz="1600" dirty="0"/>
              <a:t>은 사용자들도 자신만의 함수를 만들어 사용할 수 있는 기능을 제공하는데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이를 사용자 정의 함수라고 함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사용자 정의 함수 문법</a:t>
            </a:r>
          </a:p>
          <a:p>
            <a:pPr marL="857250" lvl="2" indent="0">
              <a:lnSpc>
                <a:spcPct val="150000"/>
              </a:lnSpc>
              <a:buNone/>
            </a:pPr>
            <a:endParaRPr lang="en-US" altLang="ko-KR" sz="14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lnSpc>
                <a:spcPct val="150000"/>
              </a:lnSpc>
              <a:buNone/>
            </a:pPr>
            <a:endParaRPr lang="ko-KR" altLang="en-US" sz="14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E33BEBC-6AD0-4EFC-A4DE-3A57E168E914}"/>
              </a:ext>
            </a:extLst>
          </p:cNvPr>
          <p:cNvGraphicFramePr>
            <a:graphicFrameLocks noGrp="1"/>
          </p:cNvGraphicFramePr>
          <p:nvPr/>
        </p:nvGraphicFramePr>
        <p:xfrm>
          <a:off x="2540606" y="2438890"/>
          <a:ext cx="7425824" cy="1552448"/>
        </p:xfrm>
        <a:graphic>
          <a:graphicData uri="http://schemas.openxmlformats.org/drawingml/2006/table">
            <a:tbl>
              <a:tblPr/>
              <a:tblGrid>
                <a:gridCol w="7425824">
                  <a:extLst>
                    <a:ext uri="{9D8B030D-6E8A-4147-A177-3AD203B41FA5}">
                      <a16:colId xmlns:a16="http://schemas.microsoft.com/office/drawing/2014/main" val="4148651422"/>
                    </a:ext>
                  </a:extLst>
                </a:gridCol>
              </a:tblGrid>
              <a:tr h="14851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함수명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&lt;- function(</a:t>
                      </a:r>
                      <a:r>
                        <a:rPr lang="ko-KR" altLang="en-US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매개변수 목록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 {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실행할 명령문</a:t>
                      </a:r>
                      <a:r>
                        <a:rPr lang="en-US" altLang="ko-KR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들</a:t>
                      </a:r>
                      <a:r>
                        <a:rPr lang="en-US" altLang="ko-KR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 return(</a:t>
                      </a:r>
                      <a:r>
                        <a:rPr lang="ko-KR" altLang="en-US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함수의 실행 결과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}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282704"/>
                  </a:ext>
                </a:extLst>
              </a:tr>
            </a:tbl>
          </a:graphicData>
        </a:graphic>
      </p:graphicFrame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718EC088-0AA2-AAE8-DD09-ADB8A16E6FB5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36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5282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사용자 정의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055687" y="651671"/>
            <a:ext cx="10080625" cy="4630738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2.2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사용자 정의 함수를 만들고 사용하기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400" b="1" dirty="0">
              <a:solidFill>
                <a:schemeClr val="accent3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C53224-4CD6-497C-BD36-0CAD220E1062}"/>
              </a:ext>
            </a:extLst>
          </p:cNvPr>
          <p:cNvSpPr/>
          <p:nvPr/>
        </p:nvSpPr>
        <p:spPr>
          <a:xfrm>
            <a:off x="611829" y="4487756"/>
            <a:ext cx="7447242" cy="1338367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2E8AD2-413A-4C00-9D33-95576A3BFD70}"/>
              </a:ext>
            </a:extLst>
          </p:cNvPr>
          <p:cNvSpPr txBox="1"/>
          <p:nvPr/>
        </p:nvSpPr>
        <p:spPr>
          <a:xfrm>
            <a:off x="686072" y="4650974"/>
            <a:ext cx="3521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sz="1600" dirty="0"/>
              <a:t>mymax(10,15)</a:t>
            </a:r>
          </a:p>
          <a:p>
            <a:r>
              <a:rPr lang="nn-NO" altLang="ko-KR" sz="1600" dirty="0"/>
              <a:t>a &lt;- mymax(20,15)</a:t>
            </a:r>
          </a:p>
          <a:p>
            <a:r>
              <a:rPr lang="nn-NO" altLang="ko-KR" sz="1600" dirty="0"/>
              <a:t>b &lt;- mymax(31,45)</a:t>
            </a:r>
          </a:p>
          <a:p>
            <a:r>
              <a:rPr lang="nn-NO" altLang="ko-KR" sz="1600" dirty="0"/>
              <a:t>print(a+b)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CBD1F007-D55C-156E-3A77-111F73F2C567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37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13516-977B-589A-5A13-E8AD46331D24}"/>
              </a:ext>
            </a:extLst>
          </p:cNvPr>
          <p:cNvSpPr txBox="1"/>
          <p:nvPr/>
        </p:nvSpPr>
        <p:spPr>
          <a:xfrm>
            <a:off x="686072" y="2071696"/>
            <a:ext cx="64633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9DC9490-85F6-BA9A-E684-E6D773217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158" y="2583536"/>
            <a:ext cx="3063769" cy="1904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A11EAD-258E-2AE8-A0D7-3DB3832B014C}"/>
              </a:ext>
            </a:extLst>
          </p:cNvPr>
          <p:cNvSpPr/>
          <p:nvPr/>
        </p:nvSpPr>
        <p:spPr>
          <a:xfrm>
            <a:off x="611829" y="2435531"/>
            <a:ext cx="7460714" cy="2117512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C8E1F1-CD3F-5333-1E08-BF898A775745}"/>
              </a:ext>
            </a:extLst>
          </p:cNvPr>
          <p:cNvSpPr txBox="1"/>
          <p:nvPr/>
        </p:nvSpPr>
        <p:spPr>
          <a:xfrm>
            <a:off x="686072" y="2490940"/>
            <a:ext cx="3521100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n-NO" altLang="ko-KR" sz="1600" dirty="0"/>
              <a:t># </a:t>
            </a:r>
            <a:r>
              <a:rPr lang="ko-KR" altLang="en-US" sz="1600" dirty="0"/>
              <a:t>입력된 </a:t>
            </a:r>
            <a:r>
              <a:rPr lang="en-US" altLang="ko-KR" sz="1600" dirty="0"/>
              <a:t>2</a:t>
            </a:r>
            <a:r>
              <a:rPr lang="ko-KR" altLang="en-US" sz="1600" dirty="0"/>
              <a:t>개의 값 중 큰 값을 </a:t>
            </a:r>
            <a:r>
              <a:rPr lang="en-US" altLang="ko-KR" sz="1600" dirty="0"/>
              <a:t>return</a:t>
            </a:r>
            <a:endParaRPr lang="nn-NO" altLang="ko-KR" sz="1600" dirty="0"/>
          </a:p>
          <a:p>
            <a:r>
              <a:rPr lang="nn-NO" altLang="ko-KR" sz="1600" dirty="0"/>
              <a:t>mymax &lt;- function(x,y) {</a:t>
            </a:r>
          </a:p>
          <a:p>
            <a:r>
              <a:rPr lang="nn-NO" altLang="ko-KR" sz="1600" dirty="0"/>
              <a:t> num.max &lt;- x</a:t>
            </a:r>
          </a:p>
          <a:p>
            <a:r>
              <a:rPr lang="nn-NO" altLang="ko-KR" sz="1600" dirty="0"/>
              <a:t> if (y &gt; x) {</a:t>
            </a:r>
          </a:p>
          <a:p>
            <a:r>
              <a:rPr lang="nn-NO" altLang="ko-KR" sz="1600" dirty="0"/>
              <a:t> num.max &lt;- y</a:t>
            </a:r>
          </a:p>
          <a:p>
            <a:r>
              <a:rPr lang="nn-NO" altLang="ko-KR" sz="1600" dirty="0"/>
              <a:t> }</a:t>
            </a:r>
          </a:p>
          <a:p>
            <a:r>
              <a:rPr lang="nn-NO" altLang="ko-KR" sz="1600" dirty="0"/>
              <a:t> return(num.max)</a:t>
            </a:r>
          </a:p>
          <a:p>
            <a:r>
              <a:rPr lang="nn-NO" altLang="ko-KR" sz="1600" dirty="0"/>
              <a:t>}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870A3BC3-3E4A-AAC0-872A-317EBDAE9D4E}"/>
              </a:ext>
            </a:extLst>
          </p:cNvPr>
          <p:cNvSpPr/>
          <p:nvPr/>
        </p:nvSpPr>
        <p:spPr>
          <a:xfrm>
            <a:off x="2446622" y="1292121"/>
            <a:ext cx="751455" cy="1149854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X, Y</a:t>
            </a:r>
            <a:r>
              <a:rPr lang="ko-KR" altLang="en-US" sz="1050" dirty="0"/>
              <a:t>중 큰 값을 </a:t>
            </a:r>
            <a:r>
              <a:rPr lang="en-US" altLang="ko-KR" sz="1050" dirty="0"/>
              <a:t>return</a:t>
            </a:r>
          </a:p>
          <a:p>
            <a:pPr algn="ctr"/>
            <a:r>
              <a:rPr lang="ko-KR" altLang="en-US" sz="1050" dirty="0"/>
              <a:t>하는 함수</a:t>
            </a:r>
          </a:p>
        </p:txBody>
      </p:sp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A25C8424-BDEE-C00C-C8BD-8D10A62AD20B}"/>
              </a:ext>
            </a:extLst>
          </p:cNvPr>
          <p:cNvSpPr/>
          <p:nvPr/>
        </p:nvSpPr>
        <p:spPr>
          <a:xfrm>
            <a:off x="4207172" y="3044735"/>
            <a:ext cx="2841698" cy="1149854"/>
          </a:xfrm>
          <a:prstGeom prst="wedgeEllipseCallout">
            <a:avLst>
              <a:gd name="adj1" fmla="val -80064"/>
              <a:gd name="adj2" fmla="val -1470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</a:t>
            </a:r>
            <a:r>
              <a:rPr lang="en-US" altLang="ko-KR" sz="1400" dirty="0" err="1"/>
              <a:t>shift+enter</a:t>
            </a:r>
            <a:r>
              <a:rPr lang="en-US" altLang="ko-KR" sz="1400" dirty="0"/>
              <a:t>]</a:t>
            </a:r>
            <a:r>
              <a:rPr lang="ko-KR" altLang="en-US" sz="1400" dirty="0"/>
              <a:t>키로 여러 줄 입력</a:t>
            </a:r>
          </a:p>
        </p:txBody>
      </p:sp>
    </p:spTree>
    <p:extLst>
      <p:ext uri="{BB962C8B-B14F-4D97-AF65-F5344CB8AC3E}">
        <p14:creationId xmlns:p14="http://schemas.microsoft.com/office/powerpoint/2010/main" val="132258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사용자 정의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046965" y="481312"/>
            <a:ext cx="10080625" cy="4630738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2.3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사용자 정의 함수의 매개변수에 초기값 설정하기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400" b="1" dirty="0">
              <a:solidFill>
                <a:schemeClr val="accent3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2725897" y="1275991"/>
            <a:ext cx="7443269" cy="2328477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2817893" y="2281012"/>
            <a:ext cx="72671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/>
          </a:p>
          <a:p>
            <a:r>
              <a:rPr lang="en-US" altLang="ko-KR" sz="1600" dirty="0"/>
              <a:t>mydiv(x=10,y=3) 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매개변수 이름과 매개변수값을 쌍으로 입력</a:t>
            </a:r>
          </a:p>
          <a:p>
            <a:r>
              <a:rPr lang="en-US" altLang="ko-KR" sz="1600" dirty="0"/>
              <a:t>mydiv(10,3)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매개변수값만 입력</a:t>
            </a:r>
          </a:p>
          <a:p>
            <a:r>
              <a:rPr lang="en-US" altLang="ko-KR" sz="1600" dirty="0"/>
              <a:t>mydiv(10) 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en-US" altLang="ko-KR" sz="1600" dirty="0">
                <a:solidFill>
                  <a:srgbClr val="FF0000"/>
                </a:solidFill>
              </a:rPr>
              <a:t>x</a:t>
            </a:r>
            <a:r>
              <a:rPr lang="ko-KR" altLang="en-US" sz="1600" dirty="0">
                <a:solidFill>
                  <a:srgbClr val="FF0000"/>
                </a:solidFill>
              </a:rPr>
              <a:t>에 대한 값만 입력</a:t>
            </a:r>
            <a:r>
              <a:rPr lang="en-US" altLang="ko-KR" sz="1600" dirty="0">
                <a:solidFill>
                  <a:srgbClr val="FF0000"/>
                </a:solidFill>
              </a:rPr>
              <a:t>(y </a:t>
            </a:r>
            <a:r>
              <a:rPr lang="ko-KR" altLang="en-US" sz="1600" dirty="0">
                <a:solidFill>
                  <a:srgbClr val="FF0000"/>
                </a:solidFill>
              </a:rPr>
              <a:t>값이 생략됨</a:t>
            </a:r>
            <a:r>
              <a:rPr lang="en-US" altLang="ko-KR" sz="1600" dirty="0">
                <a:solidFill>
                  <a:srgbClr val="FF0000"/>
                </a:solidFill>
              </a:rPr>
              <a:t>)-&gt;</a:t>
            </a:r>
            <a:r>
              <a:rPr lang="ko-KR" altLang="en-US" sz="1600" dirty="0">
                <a:solidFill>
                  <a:srgbClr val="FF0000"/>
                </a:solidFill>
              </a:rPr>
              <a:t>지정된 값</a:t>
            </a:r>
            <a:r>
              <a:rPr lang="en-US" altLang="ko-KR" sz="1600" dirty="0">
                <a:solidFill>
                  <a:srgbClr val="FF0000"/>
                </a:solidFill>
              </a:rPr>
              <a:t>(y=2)</a:t>
            </a:r>
            <a:r>
              <a:rPr lang="ko-KR" altLang="en-US" sz="1600" dirty="0">
                <a:solidFill>
                  <a:srgbClr val="FF0000"/>
                </a:solidFill>
              </a:rPr>
              <a:t>사용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BBBEEB-9E85-81BD-6DB9-7D40BCDD4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754" y="3544907"/>
            <a:ext cx="7440178" cy="3205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F7FC559F-C88C-B8FC-1366-AA7E70EAF776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38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07B8A5-AB01-BE6D-3A36-45250ADA4BC5}"/>
              </a:ext>
            </a:extLst>
          </p:cNvPr>
          <p:cNvSpPr txBox="1"/>
          <p:nvPr/>
        </p:nvSpPr>
        <p:spPr>
          <a:xfrm>
            <a:off x="2125181" y="1283689"/>
            <a:ext cx="64633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E5DC4E-61C9-F004-4C28-F074E45D6E85}"/>
              </a:ext>
            </a:extLst>
          </p:cNvPr>
          <p:cNvSpPr txBox="1"/>
          <p:nvPr/>
        </p:nvSpPr>
        <p:spPr>
          <a:xfrm>
            <a:off x="2817127" y="1422651"/>
            <a:ext cx="2048318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ko-KR" sz="1400" dirty="0"/>
              <a:t>mydiv &lt;- function(x,y=2) {</a:t>
            </a:r>
          </a:p>
          <a:p>
            <a:pPr marL="0" indent="0">
              <a:buNone/>
            </a:pPr>
            <a:r>
              <a:rPr lang="en-US" altLang="ko-KR" sz="1400" dirty="0"/>
              <a:t> result &lt;- x/y</a:t>
            </a:r>
          </a:p>
          <a:p>
            <a:pPr marL="0" indent="0">
              <a:buNone/>
            </a:pPr>
            <a:r>
              <a:rPr lang="en-US" altLang="ko-KR" sz="1400" dirty="0"/>
              <a:t> return(result)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</p:txBody>
      </p:sp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A7E9F2A6-1871-ECBA-8AE4-B75478A33AF2}"/>
              </a:ext>
            </a:extLst>
          </p:cNvPr>
          <p:cNvSpPr/>
          <p:nvPr/>
        </p:nvSpPr>
        <p:spPr>
          <a:xfrm>
            <a:off x="4673940" y="272797"/>
            <a:ext cx="751455" cy="1149854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165800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사용자 정의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087228" y="593797"/>
            <a:ext cx="10080625" cy="4630738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2.4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함수가 반환하는 결과값이 여러 개일 때의 처리</a:t>
            </a:r>
          </a:p>
          <a:p>
            <a:pPr marL="0" indent="0">
              <a:buNone/>
            </a:pPr>
            <a:endParaRPr lang="en-US" altLang="ko-KR" sz="16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b="1" dirty="0">
              <a:solidFill>
                <a:schemeClr val="accent3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449893" y="2133788"/>
            <a:ext cx="3988857" cy="2958547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524134" y="3522675"/>
            <a:ext cx="3914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/>
          </a:p>
          <a:p>
            <a:r>
              <a:rPr lang="en-US" altLang="ko-KR" sz="1600" dirty="0">
                <a:solidFill>
                  <a:srgbClr val="FFC000"/>
                </a:solidFill>
              </a:rPr>
              <a:t>result</a:t>
            </a:r>
            <a:r>
              <a:rPr lang="en-US" altLang="ko-KR" sz="1600" dirty="0"/>
              <a:t> &lt;- myfunc(5,8)</a:t>
            </a:r>
          </a:p>
          <a:p>
            <a:r>
              <a:rPr lang="en-US" altLang="ko-KR" sz="1600" dirty="0"/>
              <a:t>s &lt;- </a:t>
            </a:r>
            <a:r>
              <a:rPr lang="en-US" altLang="ko-KR" sz="1600" dirty="0">
                <a:solidFill>
                  <a:srgbClr val="FFC000"/>
                </a:solidFill>
              </a:rPr>
              <a:t>result</a:t>
            </a:r>
            <a:r>
              <a:rPr lang="en-US" altLang="ko-KR" sz="1600" dirty="0"/>
              <a:t>$</a:t>
            </a:r>
            <a:r>
              <a:rPr lang="en-US" altLang="ko-KR" sz="1600" dirty="0">
                <a:solidFill>
                  <a:srgbClr val="00B050"/>
                </a:solidFill>
              </a:rPr>
              <a:t>sum</a:t>
            </a:r>
            <a:r>
              <a:rPr lang="en-US" altLang="ko-KR" sz="1600" dirty="0"/>
              <a:t> 			</a:t>
            </a:r>
            <a:r>
              <a:rPr lang="en-US" altLang="ko-KR" sz="1600" dirty="0">
                <a:solidFill>
                  <a:srgbClr val="437361"/>
                </a:solidFill>
              </a:rPr>
              <a:t># 5, 8</a:t>
            </a:r>
            <a:r>
              <a:rPr lang="ko-KR" altLang="en-US" sz="1600" dirty="0">
                <a:solidFill>
                  <a:srgbClr val="437361"/>
                </a:solidFill>
              </a:rPr>
              <a:t>의 합</a:t>
            </a:r>
          </a:p>
          <a:p>
            <a:r>
              <a:rPr lang="en-US" altLang="ko-KR" sz="1600" dirty="0"/>
              <a:t>m &lt;- </a:t>
            </a:r>
            <a:r>
              <a:rPr lang="en-US" altLang="ko-KR" sz="1600" dirty="0">
                <a:solidFill>
                  <a:srgbClr val="FFC000"/>
                </a:solidFill>
              </a:rPr>
              <a:t>result</a:t>
            </a:r>
            <a:r>
              <a:rPr lang="en-US" altLang="ko-KR" sz="1600" dirty="0"/>
              <a:t>$</a:t>
            </a:r>
            <a:r>
              <a:rPr lang="en-US" altLang="ko-KR" sz="1600" dirty="0">
                <a:solidFill>
                  <a:srgbClr val="00B050"/>
                </a:solidFill>
              </a:rPr>
              <a:t>mul</a:t>
            </a:r>
            <a:r>
              <a:rPr lang="en-US" altLang="ko-KR" sz="1600" dirty="0"/>
              <a:t> 			</a:t>
            </a:r>
            <a:r>
              <a:rPr lang="en-US" altLang="ko-KR" sz="1600" dirty="0">
                <a:solidFill>
                  <a:srgbClr val="437361"/>
                </a:solidFill>
              </a:rPr>
              <a:t># 5, 8</a:t>
            </a:r>
            <a:r>
              <a:rPr lang="ko-KR" altLang="en-US" sz="1600" dirty="0">
                <a:solidFill>
                  <a:srgbClr val="437361"/>
                </a:solidFill>
              </a:rPr>
              <a:t>의 곱</a:t>
            </a:r>
          </a:p>
          <a:p>
            <a:r>
              <a:rPr lang="en-US" altLang="ko-KR" sz="1600" dirty="0"/>
              <a:t>cat('5+8=', s, '\n’)                    #cat(~):~</a:t>
            </a:r>
            <a:r>
              <a:rPr lang="ko-KR" altLang="en-US" sz="1600" dirty="0"/>
              <a:t>를 출력</a:t>
            </a:r>
            <a:endParaRPr lang="en-US" altLang="ko-KR" sz="1600" dirty="0"/>
          </a:p>
          <a:p>
            <a:r>
              <a:rPr lang="en-US" altLang="ko-KR" sz="1600" dirty="0"/>
              <a:t>cat('5*8=', m, '\n') 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78A9DD1-122C-4CD8-B331-4214D2EB2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705" y="2030485"/>
            <a:ext cx="7443269" cy="38637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CD881A1B-0AC3-FE7E-0B18-051B49E2BAC8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39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DCFD-BA76-65A7-FA98-5F5DA35BC092}"/>
              </a:ext>
            </a:extLst>
          </p:cNvPr>
          <p:cNvSpPr txBox="1"/>
          <p:nvPr/>
        </p:nvSpPr>
        <p:spPr>
          <a:xfrm>
            <a:off x="440897" y="1781658"/>
            <a:ext cx="64633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BD9D0A-CC27-2586-A9A0-CCAACD4B1157}"/>
              </a:ext>
            </a:extLst>
          </p:cNvPr>
          <p:cNvSpPr txBox="1"/>
          <p:nvPr/>
        </p:nvSpPr>
        <p:spPr>
          <a:xfrm>
            <a:off x="524134" y="2361432"/>
            <a:ext cx="3282519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myfunc &lt;- function(x,y) 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val.sum </a:t>
            </a:r>
            <a:r>
              <a:rPr lang="en-US" altLang="ko-KR" sz="1400" dirty="0"/>
              <a:t>&lt;- x+y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val.mul </a:t>
            </a:r>
            <a:r>
              <a:rPr lang="en-US" altLang="ko-KR" sz="1400" dirty="0"/>
              <a:t>&lt;- x*y</a:t>
            </a:r>
          </a:p>
          <a:p>
            <a:r>
              <a:rPr lang="en-US" altLang="ko-KR" sz="1400" dirty="0"/>
              <a:t> return(list(</a:t>
            </a:r>
            <a:r>
              <a:rPr lang="en-US" altLang="ko-KR" sz="1400" dirty="0">
                <a:solidFill>
                  <a:srgbClr val="00B050"/>
                </a:solidFill>
              </a:rPr>
              <a:t>sum</a:t>
            </a:r>
            <a:r>
              <a:rPr lang="en-US" altLang="ko-KR" sz="1400" dirty="0"/>
              <a:t>=</a:t>
            </a:r>
            <a:r>
              <a:rPr lang="en-US" altLang="ko-KR" sz="1400" dirty="0">
                <a:solidFill>
                  <a:srgbClr val="FF0000"/>
                </a:solidFill>
              </a:rPr>
              <a:t>val.sum</a:t>
            </a:r>
            <a:r>
              <a:rPr lang="en-US" altLang="ko-KR" sz="1400" dirty="0"/>
              <a:t>, </a:t>
            </a:r>
            <a:r>
              <a:rPr lang="en-US" altLang="ko-KR" sz="1400" dirty="0">
                <a:solidFill>
                  <a:srgbClr val="00B050"/>
                </a:solidFill>
              </a:rPr>
              <a:t>mul</a:t>
            </a:r>
            <a:r>
              <a:rPr lang="en-US" altLang="ko-KR" sz="1400" dirty="0"/>
              <a:t>=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val.mul</a:t>
            </a:r>
            <a:r>
              <a:rPr lang="en-US" altLang="ko-KR" sz="1400" dirty="0"/>
              <a:t>)) 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433D8E51-D38E-CA6D-469D-FF6A6313F17E}"/>
              </a:ext>
            </a:extLst>
          </p:cNvPr>
          <p:cNvSpPr/>
          <p:nvPr/>
        </p:nvSpPr>
        <p:spPr>
          <a:xfrm>
            <a:off x="2995519" y="1796353"/>
            <a:ext cx="751455" cy="1149854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r>
              <a:rPr lang="ko-KR" altLang="en-US" sz="1050" dirty="0"/>
              <a:t>개의 값을 </a:t>
            </a:r>
            <a:r>
              <a:rPr lang="en-US" altLang="ko-KR" sz="1050" dirty="0"/>
              <a:t>return</a:t>
            </a:r>
            <a:r>
              <a:rPr lang="ko-KR" altLang="en-US" sz="1050" dirty="0"/>
              <a:t>하는 함수</a:t>
            </a:r>
          </a:p>
        </p:txBody>
      </p:sp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C0574694-9253-9862-EEDD-4D04EA49228B}"/>
              </a:ext>
            </a:extLst>
          </p:cNvPr>
          <p:cNvSpPr/>
          <p:nvPr/>
        </p:nvSpPr>
        <p:spPr>
          <a:xfrm>
            <a:off x="3717134" y="2774818"/>
            <a:ext cx="751455" cy="1149854"/>
          </a:xfrm>
          <a:prstGeom prst="wedgeEllipseCallout">
            <a:avLst>
              <a:gd name="adj1" fmla="val -231122"/>
              <a:gd name="adj2" fmla="val 5246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Return</a:t>
            </a:r>
            <a:r>
              <a:rPr lang="ko-KR" altLang="en-US" sz="1050" dirty="0"/>
              <a:t>된 값이 </a:t>
            </a:r>
            <a:r>
              <a:rPr lang="en-US" altLang="ko-KR" sz="1050" dirty="0">
                <a:solidFill>
                  <a:srgbClr val="00B050"/>
                </a:solidFill>
              </a:rPr>
              <a:t>sum, mul</a:t>
            </a:r>
            <a:r>
              <a:rPr lang="en-US" altLang="ko-KR" sz="1050" dirty="0"/>
              <a:t> </a:t>
            </a:r>
            <a:r>
              <a:rPr lang="ko-KR" altLang="en-US" sz="1050" dirty="0"/>
              <a:t>두 개임</a:t>
            </a:r>
          </a:p>
        </p:txBody>
      </p:sp>
    </p:spTree>
    <p:extLst>
      <p:ext uri="{BB962C8B-B14F-4D97-AF65-F5344CB8AC3E}">
        <p14:creationId xmlns:p14="http://schemas.microsoft.com/office/powerpoint/2010/main" val="7128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요약</a:t>
            </a:r>
            <a:r>
              <a:rPr lang="en-US" altLang="ko-KR" dirty="0">
                <a:solidFill>
                  <a:srgbClr val="FF0000"/>
                </a:solidFill>
              </a:rPr>
              <a:t>2. </a:t>
            </a:r>
            <a:r>
              <a:rPr lang="ko-KR" altLang="en-US" dirty="0">
                <a:solidFill>
                  <a:srgbClr val="FF0000"/>
                </a:solidFill>
              </a:rPr>
              <a:t>벡터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매트릭스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데이터프레임만들기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870012" y="3119156"/>
            <a:ext cx="5269700" cy="314275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b="1" spc="-150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spc="-150" dirty="0">
                <a:solidFill>
                  <a:schemeClr val="accent3">
                    <a:lumMod val="75000"/>
                  </a:schemeClr>
                </a:solidFill>
              </a:rPr>
              <a:t>        </a:t>
            </a:r>
            <a:r>
              <a:rPr lang="ko-KR" altLang="en-US" sz="1800" b="1" spc="-150" dirty="0">
                <a:solidFill>
                  <a:srgbClr val="4671EC"/>
                </a:solidFill>
              </a:rPr>
              <a:t>기본적인 매트릭스 만들기</a:t>
            </a:r>
            <a:endParaRPr lang="en-US" altLang="ko-KR" sz="1800" b="1" spc="-150" dirty="0">
              <a:solidFill>
                <a:srgbClr val="4671EC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spc="-150" dirty="0"/>
              <a:t>2</a:t>
            </a:r>
            <a:r>
              <a:rPr lang="ko-KR" altLang="en-US" sz="1600" spc="-150" dirty="0"/>
              <a:t>차원 테이블 형태의 자료구조로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매트릭스의 모든 셀에 저장되는 값은 동일한 자료형이어야 함</a:t>
            </a:r>
            <a:endParaRPr lang="en-US" altLang="ko-KR" sz="1600" spc="-15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spc="-150" dirty="0"/>
          </a:p>
          <a:p>
            <a:pPr marL="857250" lvl="2" indent="0">
              <a:lnSpc>
                <a:spcPct val="150000"/>
              </a:lnSpc>
              <a:buNone/>
            </a:pPr>
            <a:endParaRPr lang="en-US" altLang="ko-KR" sz="1400" spc="-15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906800-3037-4391-9318-EA47683058AA}"/>
              </a:ext>
            </a:extLst>
          </p:cNvPr>
          <p:cNvSpPr txBox="1"/>
          <p:nvPr/>
        </p:nvSpPr>
        <p:spPr>
          <a:xfrm>
            <a:off x="1367503" y="4496434"/>
            <a:ext cx="40446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matrix(1:20, nrow=4, ncol=5)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2685D8A-DA7C-43A2-9D31-C30A8F8E7B08}"/>
              </a:ext>
            </a:extLst>
          </p:cNvPr>
          <p:cNvCxnSpPr>
            <a:cxnSpLocks/>
          </p:cNvCxnSpPr>
          <p:nvPr/>
        </p:nvCxnSpPr>
        <p:spPr>
          <a:xfrm flipV="1">
            <a:off x="1966441" y="4809792"/>
            <a:ext cx="520435" cy="369332"/>
          </a:xfrm>
          <a:prstGeom prst="straightConnector1">
            <a:avLst/>
          </a:prstGeom>
          <a:ln>
            <a:solidFill>
              <a:srgbClr val="4F78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69574A2-48E9-4269-968A-A805AA05AD9E}"/>
              </a:ext>
            </a:extLst>
          </p:cNvPr>
          <p:cNvSpPr txBox="1"/>
          <p:nvPr/>
        </p:nvSpPr>
        <p:spPr>
          <a:xfrm>
            <a:off x="1308958" y="5189288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437361"/>
                </a:solidFill>
              </a:rPr>
              <a:t>매트릭스에 </a:t>
            </a:r>
            <a:endParaRPr lang="en-US" altLang="ko-KR" sz="1400" b="1" dirty="0">
              <a:solidFill>
                <a:srgbClr val="437361"/>
              </a:solidFill>
            </a:endParaRPr>
          </a:p>
          <a:p>
            <a:r>
              <a:rPr lang="ko-KR" altLang="en-US" sz="1400" b="1" dirty="0">
                <a:solidFill>
                  <a:srgbClr val="437361"/>
                </a:solidFill>
              </a:rPr>
              <a:t>저장될 값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82AEC6E-535D-4708-8B9D-674EC094C331}"/>
              </a:ext>
            </a:extLst>
          </p:cNvPr>
          <p:cNvCxnSpPr>
            <a:cxnSpLocks/>
          </p:cNvCxnSpPr>
          <p:nvPr/>
        </p:nvCxnSpPr>
        <p:spPr>
          <a:xfrm flipV="1">
            <a:off x="3389852" y="4777182"/>
            <a:ext cx="222149" cy="445258"/>
          </a:xfrm>
          <a:prstGeom prst="straightConnector1">
            <a:avLst/>
          </a:prstGeom>
          <a:ln>
            <a:solidFill>
              <a:srgbClr val="4F78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2A7F2F-0855-40AB-81B9-B0C545C346BC}"/>
              </a:ext>
            </a:extLst>
          </p:cNvPr>
          <p:cNvSpPr txBox="1"/>
          <p:nvPr/>
        </p:nvSpPr>
        <p:spPr>
          <a:xfrm>
            <a:off x="2830052" y="5186728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437361"/>
                </a:solidFill>
              </a:rPr>
              <a:t>행의 수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44AB8F8-FBCA-4E43-AACE-B11837C55107}"/>
              </a:ext>
            </a:extLst>
          </p:cNvPr>
          <p:cNvCxnSpPr>
            <a:cxnSpLocks/>
          </p:cNvCxnSpPr>
          <p:nvPr/>
        </p:nvCxnSpPr>
        <p:spPr>
          <a:xfrm flipV="1">
            <a:off x="4514977" y="4828402"/>
            <a:ext cx="225993" cy="394038"/>
          </a:xfrm>
          <a:prstGeom prst="straightConnector1">
            <a:avLst/>
          </a:prstGeom>
          <a:ln>
            <a:solidFill>
              <a:srgbClr val="4F78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3B1A78-4C24-4A49-8F58-CFCE9F38FF8B}"/>
              </a:ext>
            </a:extLst>
          </p:cNvPr>
          <p:cNvSpPr txBox="1"/>
          <p:nvPr/>
        </p:nvSpPr>
        <p:spPr>
          <a:xfrm>
            <a:off x="3955177" y="5186728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437361"/>
                </a:solidFill>
              </a:rPr>
              <a:t>열의 수</a:t>
            </a:r>
          </a:p>
        </p:txBody>
      </p:sp>
      <p:sp>
        <p:nvSpPr>
          <p:cNvPr id="17" name="슬라이드 번호 개체 틀 1">
            <a:extLst>
              <a:ext uri="{FF2B5EF4-FFF2-40B4-BE49-F238E27FC236}">
                <a16:creationId xmlns:a16="http://schemas.microsoft.com/office/drawing/2014/main" id="{5EDFDD1D-3748-2A59-24EB-6E411D39F810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4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CDAB68-ECE5-2F07-68D3-6381EC8BC39B}"/>
              </a:ext>
            </a:extLst>
          </p:cNvPr>
          <p:cNvSpPr txBox="1"/>
          <p:nvPr/>
        </p:nvSpPr>
        <p:spPr>
          <a:xfrm>
            <a:off x="6573349" y="1340864"/>
            <a:ext cx="4552025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4671EC"/>
                </a:solidFill>
              </a:rPr>
              <a:t>데이터프레임만들기</a:t>
            </a:r>
          </a:p>
          <a:p>
            <a:endParaRPr lang="en-US" altLang="ko-KR" dirty="0"/>
          </a:p>
          <a:p>
            <a:r>
              <a:rPr lang="ko-KR" altLang="en-US" dirty="0"/>
              <a:t># 문자로 이루어진 벡터</a:t>
            </a:r>
            <a:endParaRPr lang="en-US" altLang="ko-KR" dirty="0"/>
          </a:p>
          <a:p>
            <a:r>
              <a:rPr lang="ko-KR" altLang="en-US" dirty="0"/>
              <a:t>city &lt;- c("Seoul","Tokyo","Washington") 	</a:t>
            </a:r>
          </a:p>
          <a:p>
            <a:r>
              <a:rPr lang="ko-KR" altLang="en-US" dirty="0"/>
              <a:t># 숫자로 이루어진 벡터</a:t>
            </a:r>
            <a:endParaRPr lang="en-US" altLang="ko-KR" dirty="0"/>
          </a:p>
          <a:p>
            <a:r>
              <a:rPr lang="ko-KR" altLang="en-US" dirty="0"/>
              <a:t>rank &lt;- c(1,3,2) 	</a:t>
            </a:r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 데이터프레임 생성 			</a:t>
            </a:r>
          </a:p>
          <a:p>
            <a:r>
              <a:rPr lang="ko-KR" altLang="en-US" dirty="0"/>
              <a:t>city.info </a:t>
            </a:r>
            <a:r>
              <a:rPr lang="ko-KR" altLang="en-US" dirty="0">
                <a:solidFill>
                  <a:srgbClr val="FF0000"/>
                </a:solidFill>
              </a:rPr>
              <a:t>&lt;- data.frame</a:t>
            </a:r>
            <a:r>
              <a:rPr lang="ko-KR" altLang="en-US" dirty="0"/>
              <a:t>(city, rank) 		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C2B37D-244A-A1E5-B222-56A6A25F8CEE}"/>
              </a:ext>
            </a:extLst>
          </p:cNvPr>
          <p:cNvSpPr txBox="1"/>
          <p:nvPr/>
        </p:nvSpPr>
        <p:spPr>
          <a:xfrm>
            <a:off x="978763" y="1342814"/>
            <a:ext cx="5117237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4671EC"/>
                </a:solidFill>
              </a:rPr>
              <a:t>벡터에서 이름으로 값을 추출하기</a:t>
            </a:r>
          </a:p>
          <a:p>
            <a:endParaRPr lang="en-US" altLang="ko-KR" dirty="0"/>
          </a:p>
          <a:p>
            <a:r>
              <a:rPr lang="ko-KR" altLang="en-US" dirty="0"/>
              <a:t>GNP &lt;- c(2090,2450,960)</a:t>
            </a:r>
          </a:p>
          <a:p>
            <a:r>
              <a:rPr lang="ko-KR" altLang="en-US" dirty="0"/>
              <a:t>GNP</a:t>
            </a:r>
          </a:p>
          <a:p>
            <a:r>
              <a:rPr lang="ko-KR" altLang="en-US" dirty="0"/>
              <a:t>names(GNP) &lt;- c("Korea","Japan","Nepal")</a:t>
            </a:r>
          </a:p>
        </p:txBody>
      </p:sp>
    </p:spTree>
    <p:extLst>
      <p:ext uri="{BB962C8B-B14F-4D97-AF65-F5344CB8AC3E}">
        <p14:creationId xmlns:p14="http://schemas.microsoft.com/office/powerpoint/2010/main" val="85321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12" grpId="0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8523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78998" y="2972541"/>
            <a:ext cx="3938099" cy="8547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V. </a:t>
            </a:r>
            <a:r>
              <a:rPr lang="ko-KR" altLang="en-US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결측값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16000" y="4400303"/>
            <a:ext cx="5652001" cy="58189"/>
            <a:chOff x="823286" y="4380808"/>
            <a:chExt cx="5652001" cy="58189"/>
          </a:xfrm>
        </p:grpSpPr>
        <p:cxnSp>
          <p:nvCxnSpPr>
            <p:cNvPr id="16" name="직선 연결선 15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 rot="10800000">
            <a:off x="1524001" y="2399510"/>
            <a:ext cx="5652001" cy="58189"/>
            <a:chOff x="823286" y="4380808"/>
            <a:chExt cx="5652001" cy="58189"/>
          </a:xfrm>
        </p:grpSpPr>
        <p:cxnSp>
          <p:nvCxnSpPr>
            <p:cNvPr id="23" name="직선 연결선 22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10C796-5755-2804-C0A8-291F8676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93AC462-CCE4-B9FE-C64F-791E7E5EDED5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40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4847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결측값의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087228" y="2492054"/>
            <a:ext cx="10080625" cy="1547923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통계조사 응답자가 어떤 문항에 대해 응답을 안했다고 하면</a:t>
            </a:r>
            <a:r>
              <a:rPr lang="en-US" altLang="ko-KR" sz="1600" dirty="0"/>
              <a:t>, </a:t>
            </a:r>
            <a:r>
              <a:rPr lang="ko-KR" altLang="en-US" sz="1600" dirty="0"/>
              <a:t>그 문항의 데이터값은 결측값이 됨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데이터셋에 결측값이 섞여 있으면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 분석 시 여러 가지 문제를 야기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성적자료에 결측값이 포함되어 있다면</a:t>
            </a:r>
            <a:r>
              <a:rPr lang="en-US" altLang="ko-KR" sz="1600" dirty="0"/>
              <a:t>, </a:t>
            </a:r>
            <a:r>
              <a:rPr lang="ko-KR" altLang="en-US" sz="1600" dirty="0"/>
              <a:t>성적자료에 대한 합계 계산이나 평균 계산 등의 작업이 불가능</a:t>
            </a: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785E8-37BB-123A-8B96-CE666393FA69}"/>
              </a:ext>
            </a:extLst>
          </p:cNvPr>
          <p:cNvSpPr txBox="1"/>
          <p:nvPr/>
        </p:nvSpPr>
        <p:spPr>
          <a:xfrm>
            <a:off x="1549400" y="1483204"/>
            <a:ext cx="2451100" cy="462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결측값</a:t>
            </a:r>
            <a:r>
              <a:rPr lang="en-US" altLang="ko-KR" sz="1800" dirty="0"/>
              <a:t>(missing value)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2CB03-8CD8-85F3-BB88-C87D40B1B237}"/>
              </a:ext>
            </a:extLst>
          </p:cNvPr>
          <p:cNvSpPr txBox="1"/>
          <p:nvPr/>
        </p:nvSpPr>
        <p:spPr>
          <a:xfrm>
            <a:off x="4381500" y="139135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데이터를 수집하고 저장하는 과정에서 저장할 값을 얻지 못하는 경우 발생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6DA1B3-532E-A483-EE4B-41198904284C}"/>
              </a:ext>
            </a:extLst>
          </p:cNvPr>
          <p:cNvSpPr txBox="1"/>
          <p:nvPr/>
        </p:nvSpPr>
        <p:spPr>
          <a:xfrm>
            <a:off x="2108200" y="4726142"/>
            <a:ext cx="13335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sz="1800" dirty="0"/>
              <a:t>결측값의 처리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D0E4F5-EB6B-9954-CB40-A228341ADD58}"/>
              </a:ext>
            </a:extLst>
          </p:cNvPr>
          <p:cNvSpPr txBox="1"/>
          <p:nvPr/>
        </p:nvSpPr>
        <p:spPr>
          <a:xfrm>
            <a:off x="4151312" y="4494347"/>
            <a:ext cx="6985000" cy="878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800" dirty="0"/>
              <a:t>결측값을 제거하거나 제외하고</a:t>
            </a:r>
            <a:r>
              <a:rPr lang="en-US" altLang="ko-KR" sz="1800" dirty="0"/>
              <a:t>, </a:t>
            </a:r>
            <a:r>
              <a:rPr lang="ko-KR" altLang="en-US" sz="1800" dirty="0"/>
              <a:t>데이터를 분석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결측값을 추정하여 적당한 값으로 치환한 후</a:t>
            </a:r>
            <a:r>
              <a:rPr lang="en-US" altLang="ko-KR" sz="1800" dirty="0"/>
              <a:t>, </a:t>
            </a:r>
            <a:r>
              <a:rPr lang="ko-KR" altLang="en-US" sz="1800" dirty="0"/>
              <a:t>데이터를 분석</a:t>
            </a:r>
            <a:endParaRPr lang="en-US" altLang="ko-KR" sz="1800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A80BD01-2D39-D480-7B22-2DAFC7335A58}"/>
              </a:ext>
            </a:extLst>
          </p:cNvPr>
          <p:cNvSpPr/>
          <p:nvPr/>
        </p:nvSpPr>
        <p:spPr>
          <a:xfrm>
            <a:off x="3744912" y="4943583"/>
            <a:ext cx="584200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D2FDD50C-D16B-4CBE-6D41-CA3DA1536196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41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8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결측값의 결측값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055687" y="927920"/>
            <a:ext cx="10080625" cy="46307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2.1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결측값의 특성과 존재 여부 확인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A3BC-8E63-47FA-A899-3C7E3CD4148C}"/>
              </a:ext>
            </a:extLst>
          </p:cNvPr>
          <p:cNvSpPr/>
          <p:nvPr/>
        </p:nvSpPr>
        <p:spPr>
          <a:xfrm>
            <a:off x="2492234" y="1472826"/>
            <a:ext cx="1035115" cy="4736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6ED8C-CFEC-41FF-BE7B-021386F3DBD2}"/>
              </a:ext>
            </a:extLst>
          </p:cNvPr>
          <p:cNvSpPr/>
          <p:nvPr/>
        </p:nvSpPr>
        <p:spPr>
          <a:xfrm>
            <a:off x="2492234" y="1891922"/>
            <a:ext cx="8644078" cy="1461525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428DD-636F-45E9-8FD8-38A7FD7E64E0}"/>
              </a:ext>
            </a:extLst>
          </p:cNvPr>
          <p:cNvSpPr txBox="1"/>
          <p:nvPr/>
        </p:nvSpPr>
        <p:spPr>
          <a:xfrm>
            <a:off x="2712273" y="154039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CF69-4F31-4FBE-A647-C887BA021674}"/>
              </a:ext>
            </a:extLst>
          </p:cNvPr>
          <p:cNvSpPr txBox="1"/>
          <p:nvPr/>
        </p:nvSpPr>
        <p:spPr>
          <a:xfrm>
            <a:off x="2549030" y="2067551"/>
            <a:ext cx="8856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z &lt;- c(1,2,3,</a:t>
            </a:r>
            <a:r>
              <a:rPr lang="en-US" altLang="ko-KR" sz="1600" dirty="0">
                <a:solidFill>
                  <a:srgbClr val="FF0000"/>
                </a:solidFill>
              </a:rPr>
              <a:t>NA</a:t>
            </a:r>
            <a:r>
              <a:rPr lang="en-US" altLang="ko-KR" sz="1600" dirty="0"/>
              <a:t>,5,</a:t>
            </a:r>
            <a:r>
              <a:rPr lang="en-US" altLang="ko-KR" sz="1600" dirty="0">
                <a:solidFill>
                  <a:srgbClr val="FF0000"/>
                </a:solidFill>
              </a:rPr>
              <a:t>NA</a:t>
            </a:r>
            <a:r>
              <a:rPr lang="en-US" altLang="ko-KR" sz="1600" dirty="0"/>
              <a:t>,8)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결측값이 포함된 벡터 </a:t>
            </a:r>
            <a:r>
              <a:rPr lang="en-US" altLang="ko-KR" sz="1600" dirty="0">
                <a:solidFill>
                  <a:srgbClr val="4F784C"/>
                </a:solidFill>
              </a:rPr>
              <a:t>z</a:t>
            </a:r>
          </a:p>
          <a:p>
            <a:r>
              <a:rPr lang="en-US" altLang="ko-KR" sz="1600" dirty="0"/>
              <a:t>sum(z) 				</a:t>
            </a:r>
            <a:r>
              <a:rPr lang="en-US" altLang="ko-KR" sz="1600" dirty="0">
                <a:solidFill>
                  <a:srgbClr val="4F784C"/>
                </a:solidFill>
              </a:rPr>
              <a:t># z</a:t>
            </a:r>
            <a:r>
              <a:rPr lang="ko-KR" altLang="en-US" sz="1600" dirty="0">
                <a:solidFill>
                  <a:srgbClr val="4F784C"/>
                </a:solidFill>
              </a:rPr>
              <a:t>벡터가 정상 계산이 안 됨</a:t>
            </a:r>
          </a:p>
          <a:p>
            <a:r>
              <a:rPr lang="en-US" altLang="ko-KR" sz="1600" dirty="0">
                <a:solidFill>
                  <a:srgbClr val="4671EC"/>
                </a:solidFill>
              </a:rPr>
              <a:t>is.na</a:t>
            </a:r>
            <a:r>
              <a:rPr lang="en-US" altLang="ko-KR" sz="1600" dirty="0"/>
              <a:t>(z) 				</a:t>
            </a:r>
            <a:r>
              <a:rPr lang="en-US" altLang="ko-KR" sz="1600" dirty="0">
                <a:solidFill>
                  <a:srgbClr val="4F784C"/>
                </a:solidFill>
              </a:rPr>
              <a:t># z</a:t>
            </a:r>
            <a:r>
              <a:rPr lang="ko-KR" altLang="en-US" sz="1600" dirty="0">
                <a:solidFill>
                  <a:srgbClr val="4F784C"/>
                </a:solidFill>
              </a:rPr>
              <a:t>에 </a:t>
            </a:r>
            <a:r>
              <a:rPr lang="en-US" altLang="ko-KR" sz="1600" dirty="0">
                <a:solidFill>
                  <a:srgbClr val="FF0000"/>
                </a:solidFill>
              </a:rPr>
              <a:t>NA</a:t>
            </a:r>
            <a:r>
              <a:rPr lang="ko-KR" altLang="en-US" sz="1600" dirty="0">
                <a:solidFill>
                  <a:srgbClr val="4F784C"/>
                </a:solidFill>
              </a:rPr>
              <a:t>가 있는가를 문의</a:t>
            </a:r>
            <a:r>
              <a:rPr lang="en-US" altLang="ko-KR" sz="1600" dirty="0">
                <a:solidFill>
                  <a:srgbClr val="4F784C"/>
                </a:solidFill>
              </a:rPr>
              <a:t>(</a:t>
            </a:r>
            <a:r>
              <a:rPr lang="ko-KR" altLang="en-US" sz="1600" dirty="0">
                <a:solidFill>
                  <a:srgbClr val="4F784C"/>
                </a:solidFill>
              </a:rPr>
              <a:t>각 값에 대해 </a:t>
            </a:r>
            <a:r>
              <a:rPr lang="en-US" altLang="ko-KR" sz="1600" dirty="0">
                <a:solidFill>
                  <a:srgbClr val="4F784C"/>
                </a:solidFill>
              </a:rPr>
              <a:t>TRUE, FALSE</a:t>
            </a:r>
            <a:r>
              <a:rPr lang="ko-KR" altLang="en-US" sz="1600" dirty="0">
                <a:solidFill>
                  <a:srgbClr val="4F784C"/>
                </a:solidFill>
              </a:rPr>
              <a:t>로 결과가</a:t>
            </a:r>
            <a:r>
              <a:rPr lang="en-US" altLang="ko-KR" sz="1600" dirty="0">
                <a:solidFill>
                  <a:srgbClr val="4F784C"/>
                </a:solidFill>
              </a:rPr>
              <a:t> </a:t>
            </a:r>
            <a:r>
              <a:rPr lang="ko-KR" altLang="en-US" sz="1600" dirty="0">
                <a:solidFill>
                  <a:srgbClr val="4F784C"/>
                </a:solidFill>
              </a:rPr>
              <a:t>나타남</a:t>
            </a:r>
            <a:r>
              <a:rPr lang="en-US" altLang="ko-KR" sz="1600" dirty="0">
                <a:solidFill>
                  <a:srgbClr val="4F784C"/>
                </a:solidFill>
              </a:rPr>
              <a:t>)</a:t>
            </a:r>
          </a:p>
          <a:p>
            <a:r>
              <a:rPr lang="en-US" altLang="ko-KR" sz="1600" dirty="0"/>
              <a:t>sum(</a:t>
            </a:r>
            <a:r>
              <a:rPr lang="en-US" altLang="ko-KR" sz="1600" dirty="0">
                <a:solidFill>
                  <a:srgbClr val="4671EC"/>
                </a:solidFill>
              </a:rPr>
              <a:t>is.na</a:t>
            </a:r>
            <a:r>
              <a:rPr lang="en-US" altLang="ko-KR" sz="1600" dirty="0"/>
              <a:t>(z)) 			</a:t>
            </a:r>
            <a:r>
              <a:rPr lang="en-US" altLang="ko-KR" sz="1600" dirty="0">
                <a:solidFill>
                  <a:srgbClr val="4F784C"/>
                </a:solidFill>
              </a:rPr>
              <a:t># z</a:t>
            </a:r>
            <a:r>
              <a:rPr lang="ko-KR" altLang="en-US" sz="1600" dirty="0">
                <a:solidFill>
                  <a:srgbClr val="4F784C"/>
                </a:solidFill>
              </a:rPr>
              <a:t>에 있는 </a:t>
            </a:r>
            <a:r>
              <a:rPr lang="en-US" altLang="ko-KR" sz="1600" dirty="0">
                <a:solidFill>
                  <a:srgbClr val="FF0000"/>
                </a:solidFill>
              </a:rPr>
              <a:t>NA</a:t>
            </a:r>
            <a:r>
              <a:rPr lang="ko-KR" altLang="en-US" sz="1600" dirty="0">
                <a:solidFill>
                  <a:srgbClr val="4F784C"/>
                </a:solidFill>
              </a:rPr>
              <a:t>의 개수 확인</a:t>
            </a:r>
          </a:p>
          <a:p>
            <a:r>
              <a:rPr lang="en-US" altLang="ko-KR" sz="1600" dirty="0"/>
              <a:t>sum(z, </a:t>
            </a:r>
            <a:r>
              <a:rPr lang="en-US" altLang="ko-KR" sz="1600" dirty="0">
                <a:solidFill>
                  <a:srgbClr val="4671EC"/>
                </a:solidFill>
              </a:rPr>
              <a:t>na.rm=TRUE</a:t>
            </a:r>
            <a:r>
              <a:rPr lang="en-US" altLang="ko-KR" sz="1600" dirty="0"/>
              <a:t>) 		</a:t>
            </a:r>
            <a:r>
              <a:rPr lang="en-US" altLang="ko-KR" sz="1600" dirty="0">
                <a:solidFill>
                  <a:srgbClr val="4F784C"/>
                </a:solidFill>
              </a:rPr>
              <a:t># z</a:t>
            </a:r>
            <a:r>
              <a:rPr lang="ko-KR" altLang="en-US" sz="1600" dirty="0">
                <a:solidFill>
                  <a:srgbClr val="4F784C"/>
                </a:solidFill>
              </a:rPr>
              <a:t>에 있는 </a:t>
            </a:r>
            <a:r>
              <a:rPr lang="en-US" altLang="ko-KR" sz="1600" dirty="0">
                <a:solidFill>
                  <a:srgbClr val="FF0000"/>
                </a:solidFill>
              </a:rPr>
              <a:t>NA</a:t>
            </a:r>
            <a:r>
              <a:rPr lang="ko-KR" altLang="en-US" sz="1600" dirty="0">
                <a:solidFill>
                  <a:srgbClr val="4F784C"/>
                </a:solidFill>
              </a:rPr>
              <a:t>를 제외하고 합계를 계산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0D5DF82-FE92-4923-B601-5101BC822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234" y="3418797"/>
            <a:ext cx="7443269" cy="450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49F1525-173B-4B8C-8187-C724E8594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234" y="3838656"/>
            <a:ext cx="7443269" cy="639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7E9DA5A-6592-40E8-B28E-67779D29C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2234" y="4455280"/>
            <a:ext cx="7443269" cy="6092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561E30C-1917-4F14-9A47-A882769C1A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2234" y="5063791"/>
            <a:ext cx="7443269" cy="6437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E687E3D-5690-4CC8-A743-76A34E8CF1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6138" y="5614271"/>
            <a:ext cx="7443270" cy="809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2F9F0785-F955-CE1F-8FFE-D1A5A30E36DA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42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8033B72-518D-3948-63A7-3EA2F0D718F1}"/>
              </a:ext>
            </a:extLst>
          </p:cNvPr>
          <p:cNvSpPr/>
          <p:nvPr/>
        </p:nvSpPr>
        <p:spPr>
          <a:xfrm>
            <a:off x="4645395" y="4763795"/>
            <a:ext cx="512531" cy="2443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027EE47-14C4-3704-11D2-52C90CA4D456}"/>
              </a:ext>
            </a:extLst>
          </p:cNvPr>
          <p:cNvSpPr/>
          <p:nvPr/>
        </p:nvSpPr>
        <p:spPr>
          <a:xfrm>
            <a:off x="5712997" y="4745101"/>
            <a:ext cx="512531" cy="2443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8DB0081-B987-05D8-31E1-041D80C77CEC}"/>
              </a:ext>
            </a:extLst>
          </p:cNvPr>
          <p:cNvSpPr/>
          <p:nvPr/>
        </p:nvSpPr>
        <p:spPr>
          <a:xfrm>
            <a:off x="3373515" y="5794363"/>
            <a:ext cx="949910" cy="1833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64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결측값의 결측값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055687" y="949075"/>
            <a:ext cx="10080625" cy="4630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2.2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결측값 대체 및 제거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ko-KR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A3BC-8E63-47FA-A899-3C7E3CD4148C}"/>
              </a:ext>
            </a:extLst>
          </p:cNvPr>
          <p:cNvSpPr/>
          <p:nvPr/>
        </p:nvSpPr>
        <p:spPr>
          <a:xfrm>
            <a:off x="2365644" y="1403776"/>
            <a:ext cx="1035115" cy="4736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6ED8C-CFEC-41FF-BE7B-021386F3DBD2}"/>
              </a:ext>
            </a:extLst>
          </p:cNvPr>
          <p:cNvSpPr/>
          <p:nvPr/>
        </p:nvSpPr>
        <p:spPr>
          <a:xfrm>
            <a:off x="2365644" y="1877465"/>
            <a:ext cx="7443269" cy="168655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428DD-636F-45E9-8FD8-38A7FD7E64E0}"/>
              </a:ext>
            </a:extLst>
          </p:cNvPr>
          <p:cNvSpPr txBox="1"/>
          <p:nvPr/>
        </p:nvSpPr>
        <p:spPr>
          <a:xfrm>
            <a:off x="2585683" y="144865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CF69-4F31-4FBE-A647-C887BA021674}"/>
              </a:ext>
            </a:extLst>
          </p:cNvPr>
          <p:cNvSpPr txBox="1"/>
          <p:nvPr/>
        </p:nvSpPr>
        <p:spPr>
          <a:xfrm>
            <a:off x="2422440" y="1927819"/>
            <a:ext cx="7093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z1 &lt;- c(1,2,3</a:t>
            </a:r>
            <a:r>
              <a:rPr lang="en-US" altLang="ko-KR" sz="1600" dirty="0">
                <a:solidFill>
                  <a:srgbClr val="FF0000"/>
                </a:solidFill>
              </a:rPr>
              <a:t>,NA</a:t>
            </a:r>
            <a:r>
              <a:rPr lang="en-US" altLang="ko-KR" sz="1600" dirty="0"/>
              <a:t>,5,NA,8)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결측값이 포함된 벡터 </a:t>
            </a:r>
            <a:r>
              <a:rPr lang="en-US" altLang="ko-KR" sz="1600" dirty="0">
                <a:solidFill>
                  <a:srgbClr val="4F784C"/>
                </a:solidFill>
              </a:rPr>
              <a:t>z1</a:t>
            </a:r>
          </a:p>
          <a:p>
            <a:r>
              <a:rPr lang="en-US" altLang="ko-KR" sz="1600" dirty="0"/>
              <a:t>z2 &lt;- c(5,8,1,</a:t>
            </a:r>
            <a:r>
              <a:rPr lang="en-US" altLang="ko-KR" sz="1600" dirty="0">
                <a:solidFill>
                  <a:srgbClr val="FF0000"/>
                </a:solidFill>
              </a:rPr>
              <a:t>NA</a:t>
            </a:r>
            <a:r>
              <a:rPr lang="en-US" altLang="ko-KR" sz="1600" dirty="0"/>
              <a:t>,3,</a:t>
            </a:r>
            <a:r>
              <a:rPr lang="en-US" altLang="ko-KR" sz="1600" dirty="0">
                <a:solidFill>
                  <a:srgbClr val="FF0000"/>
                </a:solidFill>
              </a:rPr>
              <a:t>NA</a:t>
            </a:r>
            <a:r>
              <a:rPr lang="en-US" altLang="ko-KR" sz="1600" dirty="0"/>
              <a:t>,7)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결측값이 포함된 벡터 </a:t>
            </a:r>
            <a:r>
              <a:rPr lang="en-US" altLang="ko-KR" sz="1600" dirty="0">
                <a:solidFill>
                  <a:srgbClr val="4F784C"/>
                </a:solidFill>
              </a:rPr>
              <a:t>z2</a:t>
            </a:r>
          </a:p>
          <a:p>
            <a:r>
              <a:rPr lang="en-US" altLang="ko-KR" sz="1600" dirty="0"/>
              <a:t>z1[</a:t>
            </a:r>
            <a:r>
              <a:rPr lang="en-US" altLang="ko-KR" sz="1600" dirty="0">
                <a:solidFill>
                  <a:srgbClr val="4671EC"/>
                </a:solidFill>
              </a:rPr>
              <a:t>is.na(z1</a:t>
            </a:r>
            <a:r>
              <a:rPr lang="en-US" altLang="ko-KR" sz="1600" dirty="0"/>
              <a:t>)] &lt;- 0 				</a:t>
            </a:r>
            <a:r>
              <a:rPr lang="en-US" altLang="ko-KR" sz="1600" dirty="0">
                <a:solidFill>
                  <a:srgbClr val="4F784C"/>
                </a:solidFill>
              </a:rPr>
              <a:t>#z1</a:t>
            </a:r>
            <a:r>
              <a:rPr lang="ko-KR" altLang="en-US" sz="1600" dirty="0">
                <a:solidFill>
                  <a:srgbClr val="4F784C"/>
                </a:solidFill>
              </a:rPr>
              <a:t>에</a:t>
            </a:r>
            <a:r>
              <a:rPr lang="en-US" altLang="ko-KR" sz="1600" dirty="0">
                <a:solidFill>
                  <a:srgbClr val="4F784C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NA</a:t>
            </a:r>
            <a:r>
              <a:rPr lang="ko-KR" altLang="en-US" sz="1600" dirty="0">
                <a:solidFill>
                  <a:srgbClr val="4F784C"/>
                </a:solidFill>
              </a:rPr>
              <a:t>가 있는 경우 </a:t>
            </a:r>
            <a:r>
              <a:rPr lang="en-US" altLang="ko-KR" sz="1600" dirty="0">
                <a:solidFill>
                  <a:srgbClr val="FF0000"/>
                </a:solidFill>
              </a:rPr>
              <a:t>NA</a:t>
            </a:r>
            <a:r>
              <a:rPr lang="ko-KR" altLang="en-US" sz="1600" dirty="0">
                <a:solidFill>
                  <a:srgbClr val="4F784C"/>
                </a:solidFill>
              </a:rPr>
              <a:t>를</a:t>
            </a:r>
            <a:r>
              <a:rPr lang="en-US" altLang="ko-KR" sz="1600" dirty="0">
                <a:solidFill>
                  <a:srgbClr val="4F784C"/>
                </a:solidFill>
              </a:rPr>
              <a:t> </a:t>
            </a:r>
            <a:r>
              <a:rPr lang="ko-KR" altLang="en-US" sz="1600" dirty="0">
                <a:solidFill>
                  <a:srgbClr val="4F784C"/>
                </a:solidFill>
              </a:rPr>
              <a:t> </a:t>
            </a:r>
            <a:r>
              <a:rPr lang="en-US" altLang="ko-KR" sz="1600" dirty="0">
                <a:solidFill>
                  <a:srgbClr val="4F784C"/>
                </a:solidFill>
              </a:rPr>
              <a:t>0</a:t>
            </a:r>
            <a:r>
              <a:rPr lang="ko-KR" altLang="en-US" sz="1600" dirty="0">
                <a:solidFill>
                  <a:srgbClr val="4F784C"/>
                </a:solidFill>
              </a:rPr>
              <a:t>으로 치환</a:t>
            </a:r>
          </a:p>
          <a:p>
            <a:r>
              <a:rPr lang="en-US" altLang="ko-KR" sz="1600" dirty="0"/>
              <a:t>z1</a:t>
            </a:r>
          </a:p>
          <a:p>
            <a:r>
              <a:rPr lang="en-US" altLang="ko-KR" sz="1600" dirty="0"/>
              <a:t>z3 &lt;- as.vector(na.</a:t>
            </a:r>
            <a:r>
              <a:rPr lang="en-US" altLang="ko-KR" sz="1600" dirty="0">
                <a:solidFill>
                  <a:srgbClr val="4671EC"/>
                </a:solidFill>
              </a:rPr>
              <a:t>omit</a:t>
            </a:r>
            <a:r>
              <a:rPr lang="en-US" altLang="ko-KR" sz="1600" dirty="0"/>
              <a:t>(z2)) 		</a:t>
            </a:r>
            <a:r>
              <a:rPr lang="en-US" altLang="ko-KR" sz="1600" dirty="0">
                <a:solidFill>
                  <a:srgbClr val="4F784C"/>
                </a:solidFill>
              </a:rPr>
              <a:t># z2</a:t>
            </a:r>
            <a:r>
              <a:rPr lang="ko-KR" altLang="en-US" sz="1600" dirty="0">
                <a:solidFill>
                  <a:srgbClr val="4F784C"/>
                </a:solidFill>
              </a:rPr>
              <a:t>의 </a:t>
            </a:r>
            <a:r>
              <a:rPr lang="en-US" altLang="ko-KR" sz="1600" dirty="0">
                <a:solidFill>
                  <a:srgbClr val="FF0000"/>
                </a:solidFill>
              </a:rPr>
              <a:t>NA</a:t>
            </a:r>
            <a:r>
              <a:rPr lang="ko-KR" altLang="en-US" sz="1600" dirty="0">
                <a:solidFill>
                  <a:srgbClr val="4F784C"/>
                </a:solidFill>
              </a:rPr>
              <a:t>를 제거하고 새로운 벡터 생성</a:t>
            </a:r>
          </a:p>
          <a:p>
            <a:r>
              <a:rPr lang="en-US" altLang="ko-KR" sz="1600" dirty="0"/>
              <a:t>z3</a:t>
            </a:r>
            <a:endParaRPr lang="ko-KR" altLang="en-US" sz="1600" dirty="0">
              <a:solidFill>
                <a:srgbClr val="4F784C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0E32BD-D03F-45EE-B133-0225B8D0D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121" y="3787783"/>
            <a:ext cx="7429697" cy="1792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B3776B-6C51-449C-AF28-BE296A970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121" y="5539593"/>
            <a:ext cx="7429697" cy="633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E8EB69B8-81F4-BE10-BD53-8502B5ABB428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43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1091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5474" y="133346"/>
            <a:ext cx="11281052" cy="67134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rgbClr val="FF0000"/>
                </a:solidFill>
              </a:rPr>
              <a:t>3. </a:t>
            </a:r>
            <a:r>
              <a:rPr lang="ko-KR" altLang="en-US" b="1" dirty="0">
                <a:solidFill>
                  <a:srgbClr val="FF0000"/>
                </a:solidFill>
              </a:rPr>
              <a:t>매트릭스와 데이터프레임의 결측값 처리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3.1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결측값이 포함된 데이터프레임 생성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A3BC-8E63-47FA-A899-3C7E3CD4148C}"/>
              </a:ext>
            </a:extLst>
          </p:cNvPr>
          <p:cNvSpPr/>
          <p:nvPr/>
        </p:nvSpPr>
        <p:spPr>
          <a:xfrm>
            <a:off x="2500659" y="1898494"/>
            <a:ext cx="1035115" cy="4736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6ED8C-CFEC-41FF-BE7B-021386F3DBD2}"/>
              </a:ext>
            </a:extLst>
          </p:cNvPr>
          <p:cNvSpPr/>
          <p:nvPr/>
        </p:nvSpPr>
        <p:spPr>
          <a:xfrm>
            <a:off x="2500659" y="2372184"/>
            <a:ext cx="7443269" cy="1461525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428DD-636F-45E9-8FD8-38A7FD7E64E0}"/>
              </a:ext>
            </a:extLst>
          </p:cNvPr>
          <p:cNvSpPr txBox="1"/>
          <p:nvPr/>
        </p:nvSpPr>
        <p:spPr>
          <a:xfrm>
            <a:off x="2720698" y="19762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CF69-4F31-4FBE-A647-C887BA021674}"/>
              </a:ext>
            </a:extLst>
          </p:cNvPr>
          <p:cNvSpPr txBox="1"/>
          <p:nvPr/>
        </p:nvSpPr>
        <p:spPr>
          <a:xfrm>
            <a:off x="2557455" y="2422538"/>
            <a:ext cx="7093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4F784C"/>
                </a:solidFill>
              </a:rPr>
              <a:t># NA</a:t>
            </a:r>
            <a:r>
              <a:rPr lang="ko-KR" altLang="en-US" sz="1600" dirty="0">
                <a:solidFill>
                  <a:srgbClr val="4F784C"/>
                </a:solidFill>
              </a:rPr>
              <a:t>를 포함하는 </a:t>
            </a:r>
            <a:r>
              <a:rPr lang="en-US" altLang="ko-KR" sz="1600" dirty="0">
                <a:solidFill>
                  <a:srgbClr val="4F784C"/>
                </a:solidFill>
              </a:rPr>
              <a:t>test </a:t>
            </a:r>
            <a:r>
              <a:rPr lang="ko-KR" altLang="en-US" sz="1600" dirty="0">
                <a:solidFill>
                  <a:srgbClr val="4F784C"/>
                </a:solidFill>
              </a:rPr>
              <a:t>데이터 생성</a:t>
            </a:r>
          </a:p>
          <a:p>
            <a:r>
              <a:rPr lang="en-US" altLang="ko-KR" sz="1600" dirty="0"/>
              <a:t>x &lt;- iris</a:t>
            </a:r>
          </a:p>
          <a:p>
            <a:r>
              <a:rPr lang="en-US" altLang="ko-KR" sz="1600" dirty="0"/>
              <a:t>x[1,2]&lt;- </a:t>
            </a:r>
            <a:r>
              <a:rPr lang="en-US" altLang="ko-KR" sz="1600" dirty="0">
                <a:solidFill>
                  <a:srgbClr val="FF0000"/>
                </a:solidFill>
              </a:rPr>
              <a:t>NA;</a:t>
            </a:r>
            <a:r>
              <a:rPr lang="en-US" altLang="ko-KR" sz="1600" dirty="0"/>
              <a:t> x[1,3]&lt;- </a:t>
            </a:r>
            <a:r>
              <a:rPr lang="en-US" altLang="ko-KR" sz="1600" dirty="0">
                <a:solidFill>
                  <a:srgbClr val="FF0000"/>
                </a:solidFill>
              </a:rPr>
              <a:t>NA</a:t>
            </a:r>
          </a:p>
          <a:p>
            <a:r>
              <a:rPr lang="en-US" altLang="ko-KR" sz="1600" dirty="0"/>
              <a:t>x[2,3]&lt;- </a:t>
            </a:r>
            <a:r>
              <a:rPr lang="en-US" altLang="ko-KR" sz="1600" dirty="0">
                <a:solidFill>
                  <a:srgbClr val="FF0000"/>
                </a:solidFill>
              </a:rPr>
              <a:t>NA</a:t>
            </a:r>
            <a:r>
              <a:rPr lang="en-US" altLang="ko-KR" sz="1600" dirty="0"/>
              <a:t>; x[3,4]&lt;- </a:t>
            </a:r>
            <a:r>
              <a:rPr lang="en-US" altLang="ko-KR" sz="1600" dirty="0">
                <a:solidFill>
                  <a:srgbClr val="FF0000"/>
                </a:solidFill>
              </a:rPr>
              <a:t>NA</a:t>
            </a:r>
          </a:p>
          <a:p>
            <a:r>
              <a:rPr lang="en-US" altLang="ko-KR" sz="1600" dirty="0"/>
              <a:t>head(x)</a:t>
            </a:r>
            <a:endParaRPr lang="ko-KR" altLang="en-US" sz="1600" dirty="0">
              <a:solidFill>
                <a:srgbClr val="4F784C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2514953-B40B-47CA-BD43-40A443C05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564" y="3948450"/>
            <a:ext cx="7443269" cy="2360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771E8A58-490C-80E8-0C1C-7C9B13B5860C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44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E0CE73CE-C356-6FB3-02ED-FA21DF039579}"/>
              </a:ext>
            </a:extLst>
          </p:cNvPr>
          <p:cNvSpPr/>
          <p:nvPr/>
        </p:nvSpPr>
        <p:spPr>
          <a:xfrm>
            <a:off x="4722920" y="3860718"/>
            <a:ext cx="914400" cy="61264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x[1,2]</a:t>
            </a:r>
            <a:endParaRPr lang="ko-KR" altLang="en-US" dirty="0"/>
          </a:p>
        </p:txBody>
      </p: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3DBFBE82-1F71-3FD9-6A54-5A69581112D6}"/>
              </a:ext>
            </a:extLst>
          </p:cNvPr>
          <p:cNvSpPr/>
          <p:nvPr/>
        </p:nvSpPr>
        <p:spPr>
          <a:xfrm>
            <a:off x="6070599" y="3860718"/>
            <a:ext cx="914400" cy="61264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x[1,3]</a:t>
            </a:r>
            <a:endParaRPr lang="ko-KR" altLang="en-US" dirty="0"/>
          </a:p>
        </p:txBody>
      </p:sp>
      <p:sp>
        <p:nvSpPr>
          <p:cNvPr id="12" name="말풍선: 타원형 11">
            <a:extLst>
              <a:ext uri="{FF2B5EF4-FFF2-40B4-BE49-F238E27FC236}">
                <a16:creationId xmlns:a16="http://schemas.microsoft.com/office/drawing/2014/main" id="{A558CF13-FD15-AE84-C189-294958928D83}"/>
              </a:ext>
            </a:extLst>
          </p:cNvPr>
          <p:cNvSpPr/>
          <p:nvPr/>
        </p:nvSpPr>
        <p:spPr>
          <a:xfrm>
            <a:off x="5911790" y="5258858"/>
            <a:ext cx="914400" cy="612648"/>
          </a:xfrm>
          <a:prstGeom prst="wedgeEllipseCallout">
            <a:avLst>
              <a:gd name="adj1" fmla="val -28600"/>
              <a:gd name="adj2" fmla="val -83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x[2,3]</a:t>
            </a:r>
            <a:endParaRPr lang="ko-KR" altLang="en-US" dirty="0"/>
          </a:p>
        </p:txBody>
      </p:sp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CEFD1797-4606-B22B-07A0-0CB877A24380}"/>
              </a:ext>
            </a:extLst>
          </p:cNvPr>
          <p:cNvSpPr/>
          <p:nvPr/>
        </p:nvSpPr>
        <p:spPr>
          <a:xfrm>
            <a:off x="7557856" y="4709594"/>
            <a:ext cx="914400" cy="612648"/>
          </a:xfrm>
          <a:prstGeom prst="wedgeEllipseCallout">
            <a:avLst>
              <a:gd name="adj1" fmla="val -77144"/>
              <a:gd name="adj2" fmla="val 33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x[3,4]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070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solidFill>
                  <a:srgbClr val="FF0000"/>
                </a:solidFill>
              </a:rPr>
              <a:t>3. </a:t>
            </a:r>
            <a:r>
              <a:rPr lang="ko-KR" altLang="en-US" sz="3200" b="1" dirty="0">
                <a:solidFill>
                  <a:srgbClr val="FF0000"/>
                </a:solidFill>
              </a:rPr>
              <a:t>매트릭스와 데이터프레임의 결측값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046965" y="1113631"/>
            <a:ext cx="10080625" cy="4630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3.2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데이터프레임의 열별 결측값 확인</a:t>
            </a:r>
          </a:p>
          <a:p>
            <a:pPr marL="0" indent="0">
              <a:buNone/>
            </a:pP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ko-KR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A3BC-8E63-47FA-A899-3C7E3CD4148C}"/>
              </a:ext>
            </a:extLst>
          </p:cNvPr>
          <p:cNvSpPr/>
          <p:nvPr/>
        </p:nvSpPr>
        <p:spPr>
          <a:xfrm>
            <a:off x="956919" y="1534212"/>
            <a:ext cx="1035115" cy="4736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6ED8C-CFEC-41FF-BE7B-021386F3DBD2}"/>
              </a:ext>
            </a:extLst>
          </p:cNvPr>
          <p:cNvSpPr/>
          <p:nvPr/>
        </p:nvSpPr>
        <p:spPr>
          <a:xfrm>
            <a:off x="956919" y="2007902"/>
            <a:ext cx="7443269" cy="3343563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428DD-636F-45E9-8FD8-38A7FD7E64E0}"/>
              </a:ext>
            </a:extLst>
          </p:cNvPr>
          <p:cNvSpPr txBox="1"/>
          <p:nvPr/>
        </p:nvSpPr>
        <p:spPr>
          <a:xfrm>
            <a:off x="1176958" y="161718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CF69-4F31-4FBE-A647-C887BA021674}"/>
              </a:ext>
            </a:extLst>
          </p:cNvPr>
          <p:cNvSpPr txBox="1"/>
          <p:nvPr/>
        </p:nvSpPr>
        <p:spPr>
          <a:xfrm>
            <a:off x="956918" y="2007901"/>
            <a:ext cx="753331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4F784C"/>
                </a:solidFill>
              </a:rPr>
              <a:t># for</a:t>
            </a:r>
            <a:r>
              <a:rPr lang="ko-KR" altLang="en-US" sz="1600" dirty="0">
                <a:solidFill>
                  <a:srgbClr val="4F784C"/>
                </a:solidFill>
              </a:rPr>
              <a:t>문을 이용한 방법</a:t>
            </a:r>
          </a:p>
          <a:p>
            <a:r>
              <a:rPr lang="en-US" altLang="ko-KR" sz="1600" dirty="0"/>
              <a:t>for 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1:ncol(</a:t>
            </a:r>
            <a:r>
              <a:rPr lang="en-US" altLang="ko-KR" sz="1600" dirty="0">
                <a:solidFill>
                  <a:srgbClr val="FF0000"/>
                </a:solidFill>
              </a:rPr>
              <a:t>x</a:t>
            </a:r>
            <a:r>
              <a:rPr lang="en-US" altLang="ko-KR" sz="1600" dirty="0"/>
              <a:t>)) {</a:t>
            </a:r>
          </a:p>
          <a:p>
            <a:r>
              <a:rPr lang="en-US" altLang="ko-KR" sz="1600" dirty="0"/>
              <a:t> this.na &lt;- is.na(</a:t>
            </a:r>
            <a:r>
              <a:rPr lang="en-US" altLang="ko-KR" sz="1600" dirty="0">
                <a:solidFill>
                  <a:srgbClr val="FF0000"/>
                </a:solidFill>
              </a:rPr>
              <a:t>x</a:t>
            </a:r>
            <a:r>
              <a:rPr lang="en-US" altLang="ko-KR" sz="1600" dirty="0"/>
              <a:t>[,i])</a:t>
            </a:r>
          </a:p>
          <a:p>
            <a:r>
              <a:rPr lang="en-US" altLang="ko-KR" sz="1600" dirty="0"/>
              <a:t> cat(colnames(x)[i], “\t”, sum(this.na), “\n”)  ##</a:t>
            </a:r>
            <a:r>
              <a:rPr lang="ko-KR" altLang="en-US" sz="1600" dirty="0" err="1"/>
              <a:t>열이름을</a:t>
            </a:r>
            <a:r>
              <a:rPr lang="ko-KR" altLang="en-US" sz="1600" dirty="0"/>
              <a:t> 포함한 </a:t>
            </a:r>
            <a:r>
              <a:rPr lang="ko-KR" altLang="en-US" sz="1600" dirty="0" err="1"/>
              <a:t>열별</a:t>
            </a:r>
            <a:r>
              <a:rPr lang="ko-KR" altLang="en-US" sz="1600" dirty="0"/>
              <a:t> </a:t>
            </a:r>
            <a:r>
              <a:rPr lang="en-US" altLang="ko-KR" sz="1600" dirty="0"/>
              <a:t>NA</a:t>
            </a:r>
            <a:r>
              <a:rPr lang="ko-KR" altLang="en-US" sz="1600" dirty="0"/>
              <a:t>수를 출력</a:t>
            </a:r>
            <a:endParaRPr lang="en-US" altLang="ko-KR" sz="1600" dirty="0"/>
          </a:p>
          <a:p>
            <a:r>
              <a:rPr lang="en-US" altLang="ko-KR" sz="1600" dirty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rgbClr val="4F784C"/>
                </a:solidFill>
              </a:rPr>
              <a:t># apply</a:t>
            </a:r>
            <a:r>
              <a:rPr lang="ko-KR" altLang="en-US" sz="1600" dirty="0">
                <a:solidFill>
                  <a:srgbClr val="4F784C"/>
                </a:solidFill>
              </a:rPr>
              <a:t>를 이용한 방법</a:t>
            </a:r>
          </a:p>
          <a:p>
            <a:r>
              <a:rPr lang="en-US" altLang="ko-KR" sz="1600" dirty="0"/>
              <a:t>col_na &lt;- function(y) {</a:t>
            </a:r>
          </a:p>
          <a:p>
            <a:r>
              <a:rPr lang="en-US" altLang="ko-KR" sz="1600" dirty="0"/>
              <a:t> return(sum(is.na(y)))  //</a:t>
            </a:r>
            <a:r>
              <a:rPr lang="en-US" altLang="ko-KR" sz="1600" dirty="0">
                <a:solidFill>
                  <a:srgbClr val="FF0000"/>
                </a:solidFill>
              </a:rPr>
              <a:t>y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NA</a:t>
            </a:r>
            <a:r>
              <a:rPr lang="ko-KR" altLang="en-US" sz="1600" dirty="0">
                <a:solidFill>
                  <a:srgbClr val="FF0000"/>
                </a:solidFill>
              </a:rPr>
              <a:t>수의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함을 </a:t>
            </a:r>
            <a:r>
              <a:rPr lang="en-US" altLang="ko-KR" sz="1600" dirty="0">
                <a:solidFill>
                  <a:srgbClr val="FF0000"/>
                </a:solidFill>
              </a:rPr>
              <a:t>return</a:t>
            </a:r>
            <a:r>
              <a:rPr lang="ko-KR" altLang="en-US" sz="1600" dirty="0">
                <a:solidFill>
                  <a:srgbClr val="FF0000"/>
                </a:solidFill>
              </a:rPr>
              <a:t>함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/>
              <a:t>na_count &lt;-</a:t>
            </a:r>
            <a:r>
              <a:rPr lang="en-US" altLang="ko-KR" sz="1600" dirty="0">
                <a:solidFill>
                  <a:srgbClr val="FF0000"/>
                </a:solidFill>
              </a:rPr>
              <a:t>apply(x, 2, FUN=col_na)</a:t>
            </a:r>
            <a:r>
              <a:rPr lang="en-US" altLang="ko-KR" sz="1600" dirty="0"/>
              <a:t>                ##FUN</a:t>
            </a:r>
            <a:r>
              <a:rPr lang="ko-KR" altLang="en-US" sz="1600" dirty="0"/>
              <a:t>은 함수를 사용한다는 의미</a:t>
            </a:r>
            <a:endParaRPr lang="en-US" altLang="ko-KR" sz="1600" dirty="0"/>
          </a:p>
          <a:p>
            <a:r>
              <a:rPr lang="en-US" altLang="ko-KR" sz="1600" dirty="0"/>
              <a:t>na_count</a:t>
            </a:r>
            <a:endParaRPr lang="ko-KR" altLang="en-US" sz="1600" dirty="0"/>
          </a:p>
        </p:txBody>
      </p: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1D4F368F-BF90-4CF6-76E4-2CE82A944BB8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45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892" y="453573"/>
            <a:ext cx="2247900" cy="175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TextBox 9"/>
          <p:cNvSpPr txBox="1"/>
          <p:nvPr/>
        </p:nvSpPr>
        <p:spPr>
          <a:xfrm>
            <a:off x="8819836" y="2150868"/>
            <a:ext cx="265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ncol(x)&lt;- 3 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r>
              <a:rPr lang="ko-KR" altLang="en-US" dirty="0">
                <a:solidFill>
                  <a:srgbClr val="FF0000"/>
                </a:solidFill>
              </a:rPr>
              <a:t>의 열의 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73538" y="16071"/>
            <a:ext cx="2840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32744" y="1127359"/>
            <a:ext cx="394133" cy="277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NA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0486415" y="1127360"/>
            <a:ext cx="373820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NA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0486415" y="1482298"/>
            <a:ext cx="373820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NA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2702744" y="2555688"/>
            <a:ext cx="53764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4F784C"/>
                </a:solidFill>
              </a:rPr>
              <a:t>//x</a:t>
            </a:r>
            <a:r>
              <a:rPr lang="ko-KR" altLang="en-US" sz="1200" dirty="0">
                <a:solidFill>
                  <a:srgbClr val="4F784C"/>
                </a:solidFill>
              </a:rPr>
              <a:t>의 각 열의 </a:t>
            </a:r>
            <a:r>
              <a:rPr lang="en-US" altLang="ko-KR" sz="1200" dirty="0">
                <a:solidFill>
                  <a:srgbClr val="4F784C"/>
                </a:solidFill>
              </a:rPr>
              <a:t>NA </a:t>
            </a:r>
            <a:r>
              <a:rPr lang="ko-KR" altLang="en-US" sz="1200" dirty="0">
                <a:solidFill>
                  <a:srgbClr val="4F784C"/>
                </a:solidFill>
              </a:rPr>
              <a:t>여부 확인해서 </a:t>
            </a:r>
            <a:r>
              <a:rPr lang="en-US" altLang="ko-KR" sz="1200" dirty="0">
                <a:solidFill>
                  <a:srgbClr val="4F784C"/>
                </a:solidFill>
              </a:rPr>
              <a:t>this.na</a:t>
            </a:r>
            <a:r>
              <a:rPr lang="ko-KR" altLang="en-US" sz="1200" dirty="0">
                <a:solidFill>
                  <a:srgbClr val="4F784C"/>
                </a:solidFill>
              </a:rPr>
              <a:t>에 대입함</a:t>
            </a:r>
            <a:r>
              <a:rPr lang="en-US" altLang="ko-KR" sz="1200" dirty="0">
                <a:solidFill>
                  <a:srgbClr val="4F784C"/>
                </a:solidFill>
              </a:rPr>
              <a:t>(1</a:t>
            </a:r>
            <a:r>
              <a:rPr lang="ko-KR" altLang="en-US" sz="1200" dirty="0">
                <a:solidFill>
                  <a:srgbClr val="4F784C"/>
                </a:solidFill>
              </a:rPr>
              <a:t>열</a:t>
            </a:r>
            <a:r>
              <a:rPr lang="en-US" altLang="ko-KR" sz="1200" dirty="0">
                <a:solidFill>
                  <a:srgbClr val="4F784C"/>
                </a:solidFill>
              </a:rPr>
              <a:t>: </a:t>
            </a:r>
            <a:r>
              <a:rPr lang="en-US" altLang="ko-KR" sz="1200" dirty="0">
                <a:solidFill>
                  <a:srgbClr val="FF0000"/>
                </a:solidFill>
              </a:rPr>
              <a:t>FALSE, TRUE, FALSE, FALSE</a:t>
            </a:r>
            <a:r>
              <a:rPr lang="en-US" altLang="ko-KR" sz="1200" dirty="0">
                <a:solidFill>
                  <a:srgbClr val="4F784C"/>
                </a:solidFill>
              </a:rPr>
              <a:t>)</a:t>
            </a:r>
            <a:endParaRPr lang="ko-KR" altLang="en-US" sz="1200" dirty="0">
              <a:solidFill>
                <a:srgbClr val="4F784C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773538" y="2520200"/>
            <a:ext cx="223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colnames</a:t>
            </a:r>
            <a:r>
              <a:rPr lang="en-US" altLang="ko-KR" dirty="0"/>
              <a:t>(x)[1]</a:t>
            </a:r>
            <a:r>
              <a:rPr lang="en-US" altLang="ko-KR" dirty="0">
                <a:solidFill>
                  <a:srgbClr val="FF0000"/>
                </a:solidFill>
              </a:rPr>
              <a:t>English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779133" y="2916988"/>
            <a:ext cx="2133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colnames</a:t>
            </a:r>
            <a:r>
              <a:rPr lang="en-US" altLang="ko-KR" dirty="0"/>
              <a:t>(x)[2]</a:t>
            </a:r>
            <a:r>
              <a:rPr lang="en-US" altLang="ko-KR" dirty="0">
                <a:solidFill>
                  <a:srgbClr val="FF0000"/>
                </a:solidFill>
              </a:rPr>
              <a:t> Math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772244" y="3303071"/>
            <a:ext cx="2335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colnames</a:t>
            </a:r>
            <a:r>
              <a:rPr lang="en-US" altLang="ko-KR" dirty="0"/>
              <a:t>(x)[3]</a:t>
            </a:r>
            <a:r>
              <a:rPr lang="en-US" altLang="ko-KR" dirty="0">
                <a:solidFill>
                  <a:srgbClr val="FF0000"/>
                </a:solidFill>
              </a:rPr>
              <a:t> Science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865377" y="2520200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-&gt;1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842722" y="2924847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-&gt;0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898998" y="3324677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-&gt;2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2338754" y="1002323"/>
            <a:ext cx="6456230" cy="139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9334508" y="771516"/>
            <a:ext cx="553915" cy="12984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870954" y="764071"/>
            <a:ext cx="412265" cy="12984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396367" y="764070"/>
            <a:ext cx="553915" cy="12984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56919" y="2028555"/>
            <a:ext cx="7443269" cy="1439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25229" y="3527699"/>
            <a:ext cx="7443269" cy="1823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8772326" y="4374850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English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833111" y="4374850"/>
            <a:ext cx="689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Math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695731" y="4423250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Science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 flipH="1">
            <a:off x="8758627" y="4844819"/>
            <a:ext cx="292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1                     0                        2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616462" y="-79131"/>
            <a:ext cx="3217984" cy="4018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554534" y="4126042"/>
            <a:ext cx="3279912" cy="1414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형 설명선 35"/>
          <p:cNvSpPr/>
          <p:nvPr/>
        </p:nvSpPr>
        <p:spPr>
          <a:xfrm>
            <a:off x="3435837" y="5502536"/>
            <a:ext cx="1371600" cy="1028700"/>
          </a:xfrm>
          <a:prstGeom prst="wedgeEllipseCallout">
            <a:avLst>
              <a:gd name="adj1" fmla="val -84295"/>
              <a:gd name="adj2" fmla="val -9476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x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열기준으로</a:t>
            </a:r>
            <a:r>
              <a:rPr lang="ko-KR" altLang="en-US" sz="1100" dirty="0"/>
              <a:t> </a:t>
            </a:r>
            <a:r>
              <a:rPr lang="en-US" altLang="ko-KR" sz="1100" dirty="0" err="1"/>
              <a:t>col_na</a:t>
            </a:r>
            <a:r>
              <a:rPr lang="ko-KR" altLang="en-US" sz="1100" dirty="0"/>
              <a:t>함수를 실행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50469" y="76407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561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solidFill>
                  <a:srgbClr val="FF0000"/>
                </a:solidFill>
              </a:rPr>
              <a:t>3. </a:t>
            </a:r>
            <a:r>
              <a:rPr lang="ko-KR" altLang="en-US" sz="3200" b="1" dirty="0">
                <a:solidFill>
                  <a:srgbClr val="FF0000"/>
                </a:solidFill>
              </a:rPr>
              <a:t>매트릭스와 데이터프레임의 결측값 처리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DEE1B1-6B14-44C1-8E2C-35E808100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366" y="773706"/>
            <a:ext cx="7443269" cy="5851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6A95B23F-819A-4E2B-7159-BE74D37C6A2C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46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타원형 설명선 4"/>
          <p:cNvSpPr/>
          <p:nvPr/>
        </p:nvSpPr>
        <p:spPr>
          <a:xfrm>
            <a:off x="4605214" y="2583490"/>
            <a:ext cx="1371600" cy="1028700"/>
          </a:xfrm>
          <a:prstGeom prst="wedgeEllipseCallout">
            <a:avLst>
              <a:gd name="adj1" fmla="val -71474"/>
              <a:gd name="adj2" fmla="val -280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iris-&gt;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열기준으로</a:t>
            </a:r>
            <a:r>
              <a:rPr lang="ko-KR" altLang="en-US" sz="1100" dirty="0"/>
              <a:t> </a:t>
            </a:r>
            <a:r>
              <a:rPr lang="en-US" altLang="ko-KR" sz="1100" dirty="0"/>
              <a:t>NA </a:t>
            </a:r>
            <a:r>
              <a:rPr lang="ko-KR" altLang="en-US" sz="1100" dirty="0"/>
              <a:t>수를 출력</a:t>
            </a:r>
            <a:r>
              <a:rPr lang="en-US" altLang="ko-KR" sz="1100" dirty="0"/>
              <a:t>(</a:t>
            </a:r>
            <a:r>
              <a:rPr lang="ko-KR" altLang="en-US" sz="1100" dirty="0" err="1"/>
              <a:t>열이름도</a:t>
            </a:r>
            <a:r>
              <a:rPr lang="ko-KR" altLang="en-US" sz="1100" dirty="0"/>
              <a:t> 출력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6" name="타원형 설명선 5"/>
          <p:cNvSpPr/>
          <p:nvPr/>
        </p:nvSpPr>
        <p:spPr>
          <a:xfrm>
            <a:off x="8063522" y="4749329"/>
            <a:ext cx="1371600" cy="1028700"/>
          </a:xfrm>
          <a:prstGeom prst="wedgeEllipseCallout">
            <a:avLst>
              <a:gd name="adj1" fmla="val -97756"/>
              <a:gd name="adj2" fmla="val 650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iris-&gt;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열기준으로</a:t>
            </a:r>
            <a:r>
              <a:rPr lang="ko-KR" altLang="en-US" sz="1100" dirty="0"/>
              <a:t> </a:t>
            </a:r>
            <a:r>
              <a:rPr lang="en-US" altLang="ko-KR" sz="1100" dirty="0"/>
              <a:t>NA </a:t>
            </a:r>
            <a:r>
              <a:rPr lang="ko-KR" altLang="en-US" sz="1100" dirty="0"/>
              <a:t>수를 출력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552773-DDDE-C589-7CC5-838C69C04A17}"/>
              </a:ext>
            </a:extLst>
          </p:cNvPr>
          <p:cNvSpPr/>
          <p:nvPr/>
        </p:nvSpPr>
        <p:spPr>
          <a:xfrm>
            <a:off x="3746377" y="2210540"/>
            <a:ext cx="355106" cy="1401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6C0BFE-964B-B0FA-C7FB-480BD2F89500}"/>
              </a:ext>
            </a:extLst>
          </p:cNvPr>
          <p:cNvSpPr/>
          <p:nvPr/>
        </p:nvSpPr>
        <p:spPr>
          <a:xfrm rot="5400000">
            <a:off x="5664209" y="3829299"/>
            <a:ext cx="355106" cy="5237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37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solidFill>
                  <a:srgbClr val="FF0000"/>
                </a:solidFill>
              </a:rPr>
              <a:t>3. </a:t>
            </a:r>
            <a:r>
              <a:rPr lang="ko-KR" altLang="en-US" sz="3200" b="1" dirty="0">
                <a:solidFill>
                  <a:srgbClr val="FF0000"/>
                </a:solidFill>
              </a:rPr>
              <a:t>매트릭스와 데이터프레임의 결측값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213167" y="961336"/>
            <a:ext cx="10080625" cy="4630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3.3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데이터프레임의 행별 결측값 확인</a:t>
            </a:r>
          </a:p>
          <a:p>
            <a:pPr marL="0" indent="0">
              <a:buNone/>
            </a:pP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ko-KR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A3BC-8E63-47FA-A899-3C7E3CD4148C}"/>
              </a:ext>
            </a:extLst>
          </p:cNvPr>
          <p:cNvSpPr/>
          <p:nvPr/>
        </p:nvSpPr>
        <p:spPr>
          <a:xfrm>
            <a:off x="2365644" y="1403776"/>
            <a:ext cx="1035115" cy="4736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6ED8C-CFEC-41FF-BE7B-021386F3DBD2}"/>
              </a:ext>
            </a:extLst>
          </p:cNvPr>
          <p:cNvSpPr/>
          <p:nvPr/>
        </p:nvSpPr>
        <p:spPr>
          <a:xfrm>
            <a:off x="2365644" y="1877466"/>
            <a:ext cx="7443269" cy="123650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428DD-636F-45E9-8FD8-38A7FD7E64E0}"/>
              </a:ext>
            </a:extLst>
          </p:cNvPr>
          <p:cNvSpPr txBox="1"/>
          <p:nvPr/>
        </p:nvSpPr>
        <p:spPr>
          <a:xfrm>
            <a:off x="2585683" y="147134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CF69-4F31-4FBE-A647-C887BA021674}"/>
              </a:ext>
            </a:extLst>
          </p:cNvPr>
          <p:cNvSpPr txBox="1"/>
          <p:nvPr/>
        </p:nvSpPr>
        <p:spPr>
          <a:xfrm>
            <a:off x="2422440" y="1927819"/>
            <a:ext cx="7093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rowSums(is.na(x)) </a:t>
            </a:r>
            <a:r>
              <a:rPr lang="en-US" altLang="ko-KR" sz="1600" dirty="0">
                <a:solidFill>
                  <a:srgbClr val="4F784C"/>
                </a:solidFill>
              </a:rPr>
              <a:t>			# </a:t>
            </a:r>
            <a:r>
              <a:rPr lang="ko-KR" altLang="en-US" sz="1600" dirty="0">
                <a:solidFill>
                  <a:srgbClr val="4F784C"/>
                </a:solidFill>
              </a:rPr>
              <a:t>행별 </a:t>
            </a:r>
            <a:r>
              <a:rPr lang="en-US" altLang="ko-KR" sz="1600" dirty="0">
                <a:solidFill>
                  <a:srgbClr val="4F784C"/>
                </a:solidFill>
              </a:rPr>
              <a:t>NA</a:t>
            </a:r>
            <a:r>
              <a:rPr lang="ko-KR" altLang="en-US" sz="1600" dirty="0">
                <a:solidFill>
                  <a:srgbClr val="4F784C"/>
                </a:solidFill>
              </a:rPr>
              <a:t>의 개수</a:t>
            </a:r>
          </a:p>
          <a:p>
            <a:r>
              <a:rPr lang="en-US" altLang="ko-KR" sz="1600" dirty="0"/>
              <a:t>sum(rowSums(is.na(x))&gt;0) </a:t>
            </a:r>
            <a:r>
              <a:rPr lang="en-US" altLang="ko-KR" sz="1600" dirty="0">
                <a:solidFill>
                  <a:srgbClr val="4F784C"/>
                </a:solidFill>
              </a:rPr>
              <a:t>		# NA</a:t>
            </a:r>
            <a:r>
              <a:rPr lang="ko-KR" altLang="en-US" sz="1600" dirty="0">
                <a:solidFill>
                  <a:srgbClr val="4F784C"/>
                </a:solidFill>
              </a:rPr>
              <a:t>가 포함된 행의 개수</a:t>
            </a:r>
          </a:p>
          <a:p>
            <a:endParaRPr lang="en-US" altLang="ko-KR" sz="1600" dirty="0">
              <a:solidFill>
                <a:srgbClr val="4F784C"/>
              </a:solidFill>
            </a:endParaRPr>
          </a:p>
          <a:p>
            <a:r>
              <a:rPr lang="en-US" altLang="ko-KR" sz="1600" dirty="0"/>
              <a:t>sum(is.na(x)) </a:t>
            </a:r>
            <a:r>
              <a:rPr lang="en-US" altLang="ko-KR" sz="1600" dirty="0">
                <a:solidFill>
                  <a:srgbClr val="4F784C"/>
                </a:solidFill>
              </a:rPr>
              <a:t>				# </a:t>
            </a:r>
            <a:r>
              <a:rPr lang="ko-KR" altLang="en-US" sz="1600" dirty="0">
                <a:solidFill>
                  <a:srgbClr val="4F784C"/>
                </a:solidFill>
              </a:rPr>
              <a:t>데이터셋 전체에서 </a:t>
            </a:r>
            <a:r>
              <a:rPr lang="en-US" altLang="ko-KR" sz="1600" dirty="0">
                <a:solidFill>
                  <a:srgbClr val="4F784C"/>
                </a:solidFill>
              </a:rPr>
              <a:t>NA </a:t>
            </a:r>
            <a:r>
              <a:rPr lang="ko-KR" altLang="en-US" sz="1600" dirty="0">
                <a:solidFill>
                  <a:srgbClr val="4F784C"/>
                </a:solidFill>
              </a:rPr>
              <a:t>개수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4BE304-540D-4F7C-8854-85185B1B0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564" y="3324780"/>
            <a:ext cx="7461349" cy="29845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EC075281-0DAC-CB35-BCA2-A46BD21F8599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47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8381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solidFill>
                  <a:srgbClr val="FF0000"/>
                </a:solidFill>
              </a:rPr>
              <a:t>3. </a:t>
            </a:r>
            <a:r>
              <a:rPr lang="ko-KR" altLang="en-US" sz="3200" b="1" dirty="0">
                <a:solidFill>
                  <a:srgbClr val="FF0000"/>
                </a:solidFill>
              </a:rPr>
              <a:t>매트릭스와 데이터프레임의 결측값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046965" y="1013189"/>
            <a:ext cx="10080625" cy="4630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3.4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결측값을 제외하고 새로운 데이터셋 만들기</a:t>
            </a:r>
          </a:p>
          <a:p>
            <a:pPr marL="0" indent="0">
              <a:buNone/>
            </a:pP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ko-KR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A3BC-8E63-47FA-A899-3C7E3CD4148C}"/>
              </a:ext>
            </a:extLst>
          </p:cNvPr>
          <p:cNvSpPr/>
          <p:nvPr/>
        </p:nvSpPr>
        <p:spPr>
          <a:xfrm>
            <a:off x="2365644" y="1403776"/>
            <a:ext cx="1035115" cy="4736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6ED8C-CFEC-41FF-BE7B-021386F3DBD2}"/>
              </a:ext>
            </a:extLst>
          </p:cNvPr>
          <p:cNvSpPr/>
          <p:nvPr/>
        </p:nvSpPr>
        <p:spPr>
          <a:xfrm>
            <a:off x="2365644" y="1877466"/>
            <a:ext cx="8908997" cy="123650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428DD-636F-45E9-8FD8-38A7FD7E64E0}"/>
              </a:ext>
            </a:extLst>
          </p:cNvPr>
          <p:cNvSpPr txBox="1"/>
          <p:nvPr/>
        </p:nvSpPr>
        <p:spPr>
          <a:xfrm>
            <a:off x="2585683" y="1471344"/>
            <a:ext cx="595035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CF69-4F31-4FBE-A647-C887BA021674}"/>
              </a:ext>
            </a:extLst>
          </p:cNvPr>
          <p:cNvSpPr txBox="1"/>
          <p:nvPr/>
        </p:nvSpPr>
        <p:spPr>
          <a:xfrm>
            <a:off x="2422439" y="1927819"/>
            <a:ext cx="92339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head(x)</a:t>
            </a:r>
          </a:p>
          <a:p>
            <a:r>
              <a:rPr lang="en-US" altLang="ko-KR" sz="1600" dirty="0"/>
              <a:t>x[</a:t>
            </a:r>
            <a:r>
              <a:rPr lang="en-US" altLang="ko-KR" sz="1600" dirty="0">
                <a:solidFill>
                  <a:srgbClr val="FF0000"/>
                </a:solidFill>
              </a:rPr>
              <a:t>!</a:t>
            </a:r>
            <a:r>
              <a:rPr lang="en-US" altLang="ko-KR" sz="1600" dirty="0"/>
              <a:t>complete.cases(x),] 		</a:t>
            </a:r>
            <a:r>
              <a:rPr lang="en-US" altLang="ko-KR" sz="1600" dirty="0">
                <a:solidFill>
                  <a:srgbClr val="4F784C"/>
                </a:solidFill>
              </a:rPr>
              <a:t># NA</a:t>
            </a:r>
            <a:r>
              <a:rPr lang="ko-KR" altLang="en-US" sz="1600" dirty="0">
                <a:solidFill>
                  <a:srgbClr val="4F784C"/>
                </a:solidFill>
              </a:rPr>
              <a:t>가 포함된 행들 출력</a:t>
            </a:r>
            <a:r>
              <a:rPr lang="en-US" altLang="ko-KR" sz="1600" dirty="0">
                <a:solidFill>
                  <a:srgbClr val="4F784C"/>
                </a:solidFill>
              </a:rPr>
              <a:t>(x</a:t>
            </a:r>
            <a:r>
              <a:rPr lang="ko-KR" altLang="en-US" sz="1600" dirty="0">
                <a:solidFill>
                  <a:srgbClr val="4F784C"/>
                </a:solidFill>
              </a:rPr>
              <a:t>에 들어있는 </a:t>
            </a:r>
            <a:r>
              <a:rPr lang="ko-KR" altLang="en-US" sz="1600" dirty="0">
                <a:solidFill>
                  <a:srgbClr val="FF0000"/>
                </a:solidFill>
              </a:rPr>
              <a:t>완전하지 않은 행들을 출력</a:t>
            </a:r>
            <a:r>
              <a:rPr lang="en-US" altLang="ko-KR" sz="1600" dirty="0">
                <a:solidFill>
                  <a:srgbClr val="4F784C"/>
                </a:solidFill>
              </a:rPr>
              <a:t>)</a:t>
            </a:r>
            <a:endParaRPr lang="ko-KR" altLang="en-US" sz="1600" dirty="0">
              <a:solidFill>
                <a:srgbClr val="4F784C"/>
              </a:solidFill>
            </a:endParaRPr>
          </a:p>
          <a:p>
            <a:r>
              <a:rPr lang="en-US" altLang="ko-KR" sz="1600" dirty="0"/>
              <a:t>y &lt;- x[complete.cases(x),] 		</a:t>
            </a:r>
            <a:r>
              <a:rPr lang="en-US" altLang="ko-KR" sz="1600" dirty="0">
                <a:solidFill>
                  <a:srgbClr val="4F784C"/>
                </a:solidFill>
              </a:rPr>
              <a:t># NA</a:t>
            </a:r>
            <a:r>
              <a:rPr lang="ko-KR" altLang="en-US" sz="1600" dirty="0">
                <a:solidFill>
                  <a:srgbClr val="4F784C"/>
                </a:solidFill>
              </a:rPr>
              <a:t>가 포함된 행들 제거하고 </a:t>
            </a:r>
            <a:r>
              <a:rPr lang="ko-KR" altLang="en-US" sz="1600" dirty="0">
                <a:solidFill>
                  <a:srgbClr val="FF0000"/>
                </a:solidFill>
              </a:rPr>
              <a:t>완전한 행</a:t>
            </a:r>
            <a:r>
              <a:rPr lang="ko-KR" altLang="en-US" sz="1600" dirty="0">
                <a:solidFill>
                  <a:srgbClr val="4F784C"/>
                </a:solidFill>
              </a:rPr>
              <a:t>만 </a:t>
            </a:r>
            <a:r>
              <a:rPr lang="en-US" altLang="ko-KR" sz="1600" dirty="0">
                <a:solidFill>
                  <a:srgbClr val="4F784C"/>
                </a:solidFill>
              </a:rPr>
              <a:t>y</a:t>
            </a:r>
            <a:r>
              <a:rPr lang="ko-KR" altLang="en-US" sz="1600" dirty="0">
                <a:solidFill>
                  <a:srgbClr val="4F784C"/>
                </a:solidFill>
              </a:rPr>
              <a:t>에 대입</a:t>
            </a:r>
          </a:p>
          <a:p>
            <a:r>
              <a:rPr lang="en-US" altLang="ko-KR" sz="1600" dirty="0"/>
              <a:t>head(y) 		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새로운 데이터셋 </a:t>
            </a:r>
            <a:r>
              <a:rPr lang="en-US" altLang="ko-KR" sz="1600" dirty="0">
                <a:solidFill>
                  <a:srgbClr val="4F784C"/>
                </a:solidFill>
              </a:rPr>
              <a:t>y</a:t>
            </a:r>
            <a:r>
              <a:rPr lang="ko-KR" altLang="en-US" sz="1600" dirty="0">
                <a:solidFill>
                  <a:srgbClr val="4F784C"/>
                </a:solidFill>
              </a:rPr>
              <a:t>의 내용 확인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A5394E1-452D-4EF8-9A3C-EA343A3A2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960" y="3293986"/>
            <a:ext cx="7402953" cy="2349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89D7A22D-B6DF-B5A3-DE27-DE88C93F97FE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48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612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solidFill>
                  <a:srgbClr val="FF0000"/>
                </a:solidFill>
              </a:rPr>
              <a:t>3. </a:t>
            </a:r>
            <a:r>
              <a:rPr lang="ko-KR" altLang="en-US" sz="3200" b="1" dirty="0">
                <a:solidFill>
                  <a:srgbClr val="FF0000"/>
                </a:solidFill>
              </a:rPr>
              <a:t>매트릭스와 데이터프레임의 결측값 처리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7CCB531-2CF4-4CE9-B2DB-FB1E5341B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468" y="1133745"/>
            <a:ext cx="7402953" cy="1478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FCE3182-0ABB-4810-B421-626ECEC21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467" y="2612586"/>
            <a:ext cx="7398008" cy="6330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637A14A-14FA-4CC7-ABBC-931743FC1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651" y="3194280"/>
            <a:ext cx="7390883" cy="2077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C62C1E2A-A671-B6C3-F317-7A834C5B38B5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49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24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  <a:r>
              <a:rPr lang="en-US" altLang="ko-KR" dirty="0"/>
              <a:t>3.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055688" y="779306"/>
            <a:ext cx="6094520" cy="370847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- </a:t>
            </a:r>
            <a:r>
              <a:rPr lang="en-US" altLang="ko-KR" sz="2000" b="1" dirty="0">
                <a:solidFill>
                  <a:srgbClr val="4671EC"/>
                </a:solidFill>
              </a:rPr>
              <a:t>apply() </a:t>
            </a:r>
            <a:r>
              <a:rPr lang="ko-KR" altLang="en-US" sz="2000" b="1" dirty="0">
                <a:solidFill>
                  <a:srgbClr val="4671EC"/>
                </a:solidFill>
              </a:rPr>
              <a:t>함수의 개념</a:t>
            </a:r>
            <a:r>
              <a:rPr lang="ko-KR" altLang="en-US" sz="1800" b="1" dirty="0">
                <a:solidFill>
                  <a:srgbClr val="4671EC"/>
                </a:solidFill>
              </a:rPr>
              <a:t> </a:t>
            </a:r>
            <a:endParaRPr lang="en-US" altLang="ko-KR" sz="1800" b="1" dirty="0">
              <a:solidFill>
                <a:srgbClr val="4671EC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반복 작업이 필요한 경우에는 반복문을 적용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apply() </a:t>
            </a:r>
            <a:r>
              <a:rPr lang="ko-KR" altLang="en-US" sz="1600" dirty="0"/>
              <a:t>함수의 문법</a:t>
            </a:r>
            <a:endParaRPr lang="en-US" altLang="ko-KR" sz="16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E33BEBC-6AD0-4EFC-A4DE-3A57E168E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469602"/>
              </p:ext>
            </p:extLst>
          </p:nvPr>
        </p:nvGraphicFramePr>
        <p:xfrm>
          <a:off x="1500116" y="2190886"/>
          <a:ext cx="4132884" cy="380048"/>
        </p:xfrm>
        <a:graphic>
          <a:graphicData uri="http://schemas.openxmlformats.org/drawingml/2006/table">
            <a:tbl>
              <a:tblPr/>
              <a:tblGrid>
                <a:gridCol w="4132884">
                  <a:extLst>
                    <a:ext uri="{9D8B030D-6E8A-4147-A177-3AD203B41FA5}">
                      <a16:colId xmlns:a16="http://schemas.microsoft.com/office/drawing/2014/main" val="4148651422"/>
                    </a:ext>
                  </a:extLst>
                </a:gridCol>
              </a:tblGrid>
              <a:tr h="1693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apply(</a:t>
                      </a:r>
                      <a:r>
                        <a:rPr lang="ko-KR" altLang="en-US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데이터셋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행</a:t>
                      </a:r>
                      <a:r>
                        <a:rPr lang="en-US" altLang="ko-KR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/</a:t>
                      </a:r>
                      <a:r>
                        <a:rPr lang="ko-KR" altLang="en-US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열방향 지정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적용 함수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282704"/>
                  </a:ext>
                </a:extLst>
              </a:tr>
            </a:tbl>
          </a:graphicData>
        </a:graphic>
      </p:graphicFrame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92580264-62CF-BD7E-356F-FB2E95293FE7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5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8F8EC-46D3-1122-A742-0CD6AFDD6DEA}"/>
              </a:ext>
            </a:extLst>
          </p:cNvPr>
          <p:cNvSpPr txBox="1"/>
          <p:nvPr/>
        </p:nvSpPr>
        <p:spPr>
          <a:xfrm>
            <a:off x="4698998" y="2826851"/>
            <a:ext cx="73538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fontAlgn="base"/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input</a:t>
            </a:r>
            <a:endParaRPr lang="ko-KR" altLang="en-US" b="0" i="0" dirty="0">
              <a:solidFill>
                <a:srgbClr val="000000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B6A1B-0F37-0591-78EF-9E3827626D5B}"/>
              </a:ext>
            </a:extLst>
          </p:cNvPr>
          <p:cNvSpPr txBox="1"/>
          <p:nvPr/>
        </p:nvSpPr>
        <p:spPr>
          <a:xfrm>
            <a:off x="4793057" y="3986196"/>
            <a:ext cx="83994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output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BB75A4-2605-2C7C-A292-335AE2CB0D83}"/>
              </a:ext>
            </a:extLst>
          </p:cNvPr>
          <p:cNvSpPr txBox="1"/>
          <p:nvPr/>
        </p:nvSpPr>
        <p:spPr>
          <a:xfrm>
            <a:off x="1436502" y="4008695"/>
            <a:ext cx="309137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리스트 또는 배열의 형태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1A8AFD-B5B7-9E5E-04D0-2CEE1B93F8DC}"/>
              </a:ext>
            </a:extLst>
          </p:cNvPr>
          <p:cNvSpPr txBox="1"/>
          <p:nvPr/>
        </p:nvSpPr>
        <p:spPr>
          <a:xfrm>
            <a:off x="1226805" y="2826851"/>
            <a:ext cx="330107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데이터 프레임 또는 행렬 벡터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 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835E8-9687-7390-BF8D-9D2C20769A9B}"/>
              </a:ext>
            </a:extLst>
          </p:cNvPr>
          <p:cNvSpPr txBox="1"/>
          <p:nvPr/>
        </p:nvSpPr>
        <p:spPr>
          <a:xfrm>
            <a:off x="2027810" y="3455725"/>
            <a:ext cx="169906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apply()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함수</a:t>
            </a:r>
            <a:endParaRPr lang="ko-KR" altLang="en-US" dirty="0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B868B808-958F-C33C-C703-383162024E01}"/>
              </a:ext>
            </a:extLst>
          </p:cNvPr>
          <p:cNvSpPr/>
          <p:nvPr/>
        </p:nvSpPr>
        <p:spPr>
          <a:xfrm>
            <a:off x="2740332" y="3236223"/>
            <a:ext cx="417250" cy="179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0A7118BC-6345-5CF8-A57B-C0F94341010F}"/>
              </a:ext>
            </a:extLst>
          </p:cNvPr>
          <p:cNvSpPr/>
          <p:nvPr/>
        </p:nvSpPr>
        <p:spPr>
          <a:xfrm>
            <a:off x="2740332" y="3867810"/>
            <a:ext cx="417250" cy="179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F9799B-C73D-2BF3-02FD-0D444281578F}"/>
              </a:ext>
            </a:extLst>
          </p:cNvPr>
          <p:cNvSpPr txBox="1"/>
          <p:nvPr/>
        </p:nvSpPr>
        <p:spPr>
          <a:xfrm>
            <a:off x="7321325" y="753078"/>
            <a:ext cx="4132884" cy="2258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800" b="1" dirty="0">
                <a:solidFill>
                  <a:srgbClr val="437361"/>
                </a:solidFill>
              </a:rPr>
              <a:t>- </a:t>
            </a:r>
            <a:r>
              <a:rPr lang="ko-KR" altLang="en-US" sz="1800" b="1" dirty="0">
                <a:solidFill>
                  <a:srgbClr val="4671EC"/>
                </a:solidFill>
              </a:rPr>
              <a:t>사용자 정의 함수</a:t>
            </a:r>
            <a:endParaRPr lang="en-US" altLang="ko-KR" sz="1600" b="1" dirty="0">
              <a:solidFill>
                <a:srgbClr val="4671EC"/>
              </a:solidFill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437361"/>
                </a:solidFill>
                <a:effectLst/>
                <a:latin typeface="+mn-lt"/>
                <a:ea typeface="D2Coding" panose="020B0609020101020101" pitchFamily="49" charset="-127"/>
              </a:rPr>
              <a:t>함수명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lt"/>
                <a:ea typeface="D2Coding" panose="020B0609020101020101" pitchFamily="49" charset="-127"/>
              </a:rPr>
              <a:t>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+mn-lt"/>
                <a:ea typeface="D2Coding" panose="020B0609020101020101" pitchFamily="49" charset="-127"/>
              </a:rPr>
              <a:t>&lt;- </a:t>
            </a:r>
            <a:r>
              <a:rPr lang="en-US" altLang="ko-KR" sz="1800" b="1" kern="0" spc="0" dirty="0">
                <a:solidFill>
                  <a:srgbClr val="FF0000"/>
                </a:solidFill>
                <a:effectLst/>
                <a:latin typeface="+mn-lt"/>
                <a:ea typeface="D2Coding" panose="020B0609020101020101" pitchFamily="49" charset="-127"/>
              </a:rPr>
              <a:t>function(</a:t>
            </a:r>
            <a:r>
              <a:rPr lang="ko-KR" altLang="en-US" sz="1800" b="1" kern="0" spc="0" dirty="0">
                <a:solidFill>
                  <a:srgbClr val="437361"/>
                </a:solidFill>
                <a:effectLst/>
                <a:latin typeface="+mn-lt"/>
                <a:ea typeface="D2Coding" panose="020B0609020101020101" pitchFamily="49" charset="-127"/>
              </a:rPr>
              <a:t>매개변수 목록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+mn-lt"/>
                <a:ea typeface="D2Coding" panose="020B0609020101020101" pitchFamily="49" charset="-127"/>
              </a:rPr>
              <a:t>) {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437361"/>
                </a:solidFill>
                <a:effectLst/>
                <a:latin typeface="+mn-lt"/>
                <a:ea typeface="D2Coding" panose="020B0609020101020101" pitchFamily="49" charset="-127"/>
              </a:rPr>
              <a:t> </a:t>
            </a:r>
            <a:r>
              <a:rPr lang="ko-KR" altLang="en-US" sz="1800" b="1" kern="0" spc="0" dirty="0">
                <a:solidFill>
                  <a:srgbClr val="437361"/>
                </a:solidFill>
                <a:effectLst/>
                <a:latin typeface="+mn-lt"/>
                <a:ea typeface="D2Coding" panose="020B0609020101020101" pitchFamily="49" charset="-127"/>
              </a:rPr>
              <a:t>실행할 명령문</a:t>
            </a:r>
            <a:r>
              <a:rPr lang="en-US" altLang="ko-KR" sz="1800" b="1" kern="0" spc="0" dirty="0">
                <a:solidFill>
                  <a:srgbClr val="437361"/>
                </a:solidFill>
                <a:effectLst/>
                <a:latin typeface="+mn-lt"/>
                <a:ea typeface="D2Coding" panose="020B0609020101020101" pitchFamily="49" charset="-127"/>
              </a:rPr>
              <a:t>(</a:t>
            </a:r>
            <a:r>
              <a:rPr lang="ko-KR" altLang="en-US" sz="1800" b="1" kern="0" spc="0" dirty="0">
                <a:solidFill>
                  <a:srgbClr val="437361"/>
                </a:solidFill>
                <a:effectLst/>
                <a:latin typeface="+mn-lt"/>
                <a:ea typeface="D2Coding" panose="020B0609020101020101" pitchFamily="49" charset="-127"/>
              </a:rPr>
              <a:t>들</a:t>
            </a:r>
            <a:r>
              <a:rPr lang="en-US" altLang="ko-KR" sz="1800" b="1" kern="0" spc="0" dirty="0">
                <a:solidFill>
                  <a:srgbClr val="437361"/>
                </a:solidFill>
                <a:effectLst/>
                <a:latin typeface="+mn-lt"/>
                <a:ea typeface="D2Coding" panose="020B0609020101020101" pitchFamily="49" charset="-127"/>
              </a:rPr>
              <a:t>)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+mn-lt"/>
                <a:ea typeface="D2Coding" panose="020B0609020101020101" pitchFamily="49" charset="-127"/>
              </a:rPr>
              <a:t> return(</a:t>
            </a:r>
            <a:r>
              <a:rPr lang="ko-KR" altLang="en-US" sz="1800" b="1" kern="0" spc="0" dirty="0">
                <a:solidFill>
                  <a:srgbClr val="437361"/>
                </a:solidFill>
                <a:effectLst/>
                <a:latin typeface="+mn-lt"/>
                <a:ea typeface="D2Coding" panose="020B0609020101020101" pitchFamily="49" charset="-127"/>
              </a:rPr>
              <a:t>함수의 실행 결과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+mn-lt"/>
                <a:ea typeface="D2Coding" panose="020B0609020101020101" pitchFamily="49" charset="-127"/>
              </a:rPr>
              <a:t>)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+mn-lt"/>
                <a:ea typeface="D2Coding" panose="020B0609020101020101" pitchFamily="49" charset="-127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84866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8523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15999" y="2921073"/>
            <a:ext cx="3938099" cy="8547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VI. </a:t>
            </a:r>
            <a:r>
              <a:rPr lang="ko-KR" altLang="en-US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특이값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16000" y="4400303"/>
            <a:ext cx="5652001" cy="58189"/>
            <a:chOff x="823286" y="4380808"/>
            <a:chExt cx="5652001" cy="58189"/>
          </a:xfrm>
        </p:grpSpPr>
        <p:cxnSp>
          <p:nvCxnSpPr>
            <p:cNvPr id="16" name="직선 연결선 15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 rot="10800000">
            <a:off x="1524001" y="2399510"/>
            <a:ext cx="5652001" cy="58189"/>
            <a:chOff x="823286" y="4380808"/>
            <a:chExt cx="5652001" cy="58189"/>
          </a:xfrm>
        </p:grpSpPr>
        <p:cxnSp>
          <p:nvCxnSpPr>
            <p:cNvPr id="23" name="직선 연결선 22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10C796-5755-2804-C0A8-291F8676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9B3D80F-8A9D-8886-7246-AAFC9C576BEF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50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741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특이값의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특이값은 입력 오류에 의해 발생하기도 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일반인의 몸무게 자료에 씨름선수의 몸무게가 합쳐진 경우처럼 실제로 특이한 값일 수도 있음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제조 공정에서 불량인 제품을 선별하거나 은행거래 시스템에서 사기거래를 탐지할 때 사용하기도 함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데이터 분석에서는 특이값을 포함한 채 평균 등을 계산하면 전체 데이터의 양상을 파악하는 데 왜곡을 가져올 수 있으므로 분석할 때 특이값을 제외하는 경우가 많음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1BBD65-E0CE-4000-B96D-BBC867831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4495105"/>
            <a:ext cx="6153150" cy="1819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A78962-FEB9-4DE1-8E94-F60314D5CFC8}"/>
              </a:ext>
            </a:extLst>
          </p:cNvPr>
          <p:cNvSpPr txBox="1"/>
          <p:nvPr/>
        </p:nvSpPr>
        <p:spPr>
          <a:xfrm>
            <a:off x="4711637" y="6314379"/>
            <a:ext cx="2768726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특이값의 사례</a:t>
            </a:r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586FFEFD-BA47-DB26-31D1-30E47426DB90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51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0B260-55A6-568A-7093-28EF9323CACE}"/>
              </a:ext>
            </a:extLst>
          </p:cNvPr>
          <p:cNvSpPr txBox="1"/>
          <p:nvPr/>
        </p:nvSpPr>
        <p:spPr>
          <a:xfrm>
            <a:off x="3599156" y="878882"/>
            <a:ext cx="6094520" cy="878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/>
              <a:t>정</a:t>
            </a:r>
            <a:r>
              <a:rPr lang="ko-KR" altLang="en-US" sz="1800"/>
              <a:t>상적이라고 </a:t>
            </a:r>
            <a:r>
              <a:rPr lang="ko-KR" altLang="en-US" sz="1800" dirty="0"/>
              <a:t>생각되는 데이터의 분포 범위 밖에 위치하는 값들을 말하며</a:t>
            </a:r>
            <a:r>
              <a:rPr lang="en-US" altLang="ko-KR" sz="1800" dirty="0"/>
              <a:t>, ‘</a:t>
            </a:r>
            <a:r>
              <a:rPr lang="ko-KR" altLang="en-US" sz="1800" dirty="0"/>
              <a:t>이상치’라고도 부름</a:t>
            </a:r>
            <a:endParaRPr lang="en-US" altLang="ko-KR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A2285D-C972-E044-7BC0-30F1A87B68AF}"/>
              </a:ext>
            </a:extLst>
          </p:cNvPr>
          <p:cNvSpPr txBox="1"/>
          <p:nvPr/>
        </p:nvSpPr>
        <p:spPr>
          <a:xfrm>
            <a:off x="1389819" y="1084710"/>
            <a:ext cx="2209337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800" dirty="0"/>
              <a:t>특이값</a:t>
            </a:r>
            <a:r>
              <a:rPr lang="en-US" altLang="ko-KR" sz="1800" dirty="0"/>
              <a:t>(outlier)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D4B0E7E1-E3E7-1B78-3298-CDDA134D287F}"/>
              </a:ext>
            </a:extLst>
          </p:cNvPr>
          <p:cNvSpPr/>
          <p:nvPr/>
        </p:nvSpPr>
        <p:spPr>
          <a:xfrm>
            <a:off x="4711637" y="3915100"/>
            <a:ext cx="712619" cy="727921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특이값</a:t>
            </a:r>
          </a:p>
        </p:txBody>
      </p:sp>
      <p:sp>
        <p:nvSpPr>
          <p:cNvPr id="12" name="말풍선: 타원형 11">
            <a:extLst>
              <a:ext uri="{FF2B5EF4-FFF2-40B4-BE49-F238E27FC236}">
                <a16:creationId xmlns:a16="http://schemas.microsoft.com/office/drawing/2014/main" id="{0959E5EE-AF26-7DE1-5E10-2CBAFDA29D76}"/>
              </a:ext>
            </a:extLst>
          </p:cNvPr>
          <p:cNvSpPr/>
          <p:nvPr/>
        </p:nvSpPr>
        <p:spPr>
          <a:xfrm>
            <a:off x="6767746" y="3976855"/>
            <a:ext cx="712619" cy="727921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특이값</a:t>
            </a:r>
          </a:p>
        </p:txBody>
      </p:sp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F6A825B7-B70A-6F5A-91E6-A5AA4247E28C}"/>
              </a:ext>
            </a:extLst>
          </p:cNvPr>
          <p:cNvSpPr/>
          <p:nvPr/>
        </p:nvSpPr>
        <p:spPr>
          <a:xfrm>
            <a:off x="8173571" y="5855135"/>
            <a:ext cx="712619" cy="727921"/>
          </a:xfrm>
          <a:prstGeom prst="wedgeEllipseCallout">
            <a:avLst>
              <a:gd name="adj1" fmla="val -66927"/>
              <a:gd name="adj2" fmla="val -2653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특이값</a:t>
            </a:r>
          </a:p>
        </p:txBody>
      </p:sp>
    </p:spTree>
    <p:extLst>
      <p:ext uri="{BB962C8B-B14F-4D97-AF65-F5344CB8AC3E}">
        <p14:creationId xmlns:p14="http://schemas.microsoft.com/office/powerpoint/2010/main" val="306563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특이값 추출에 사용되는 함수와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924013" y="1007228"/>
            <a:ext cx="10080625" cy="46307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b="1" dirty="0"/>
              <a:t>3.1 </a:t>
            </a:r>
            <a:r>
              <a:rPr lang="en-US" altLang="ko-KR" sz="1600" b="1" i="0" dirty="0">
                <a:solidFill>
                  <a:srgbClr val="374151"/>
                </a:solidFill>
                <a:effectLst/>
                <a:latin typeface="Söhne"/>
              </a:rPr>
              <a:t>%in% </a:t>
            </a:r>
            <a:r>
              <a:rPr lang="ko-KR" altLang="en-US" sz="1600" b="1" i="0" dirty="0">
                <a:solidFill>
                  <a:srgbClr val="374151"/>
                </a:solidFill>
                <a:effectLst/>
                <a:latin typeface="Söhne"/>
              </a:rPr>
              <a:t>연산자</a:t>
            </a:r>
            <a:endParaRPr lang="en-US" altLang="ko-KR" sz="1600" b="1" dirty="0">
              <a:solidFill>
                <a:srgbClr val="374151"/>
              </a:solidFill>
              <a:latin typeface="Söhne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        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벡터의 요소가 다른 벡터에 포함되어 있는지 확인하는 데 사용</a:t>
            </a:r>
            <a:endParaRPr lang="en-US" altLang="ko-KR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/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D59DFF6-11DC-4052-63C0-5510E4AD1A9F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52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4128FF-2DCC-0361-DC88-E0890D10F9AC}"/>
              </a:ext>
            </a:extLst>
          </p:cNvPr>
          <p:cNvSpPr txBox="1"/>
          <p:nvPr/>
        </p:nvSpPr>
        <p:spPr>
          <a:xfrm>
            <a:off x="1924823" y="2399267"/>
            <a:ext cx="7663059" cy="923330"/>
          </a:xfrm>
          <a:prstGeom prst="rect">
            <a:avLst/>
          </a:prstGeom>
          <a:solidFill>
            <a:srgbClr val="DEEBF7"/>
          </a:solidFill>
        </p:spPr>
        <p:txBody>
          <a:bodyPr wrap="square">
            <a:spAutoFit/>
          </a:bodyPr>
          <a:lstStyle/>
          <a:p>
            <a:r>
              <a:rPr lang="pt-BR" altLang="ko-KR" b="0" i="0" dirty="0">
                <a:effectLst/>
                <a:latin typeface="Söhne Mono"/>
              </a:rPr>
              <a:t>&gt;a &lt;- c(</a:t>
            </a:r>
            <a:r>
              <a:rPr lang="pt-BR" altLang="ko-KR" b="0" i="0" dirty="0">
                <a:solidFill>
                  <a:schemeClr val="accent2"/>
                </a:solidFill>
                <a:effectLst/>
                <a:latin typeface="Söhne Mono"/>
              </a:rPr>
              <a:t>1</a:t>
            </a:r>
            <a:r>
              <a:rPr lang="pt-BR" altLang="ko-KR" b="0" i="0" dirty="0">
                <a:effectLst/>
                <a:latin typeface="Söhne Mono"/>
              </a:rPr>
              <a:t>, </a:t>
            </a:r>
            <a:r>
              <a:rPr lang="pt-BR" altLang="ko-KR" b="0" i="0" dirty="0">
                <a:solidFill>
                  <a:schemeClr val="accent1"/>
                </a:solidFill>
                <a:effectLst/>
                <a:latin typeface="Söhne Mono"/>
              </a:rPr>
              <a:t>2, 3</a:t>
            </a:r>
            <a:r>
              <a:rPr lang="pt-BR" altLang="ko-KR" b="0" i="0" dirty="0">
                <a:effectLst/>
                <a:latin typeface="Söhne Mono"/>
              </a:rPr>
              <a:t>)</a:t>
            </a:r>
          </a:p>
          <a:p>
            <a:r>
              <a:rPr lang="pt-BR" altLang="ko-KR" b="0" i="0" dirty="0">
                <a:effectLst/>
                <a:latin typeface="Söhne Mono"/>
              </a:rPr>
              <a:t> &gt;b &lt;- c(2, 3, 4)</a:t>
            </a:r>
          </a:p>
          <a:p>
            <a:r>
              <a:rPr lang="en-US" altLang="ko-KR" b="0" i="0" dirty="0">
                <a:effectLst/>
                <a:latin typeface="Söhne Mono"/>
              </a:rPr>
              <a:t>&gt;a %in% b            #a</a:t>
            </a:r>
            <a:r>
              <a:rPr lang="ko-KR" altLang="en-US" b="0" i="0" dirty="0">
                <a:effectLst/>
                <a:latin typeface="Söhne Mono"/>
              </a:rPr>
              <a:t>의</a:t>
            </a:r>
            <a:r>
              <a:rPr lang="en-US" altLang="ko-KR" b="0" i="0" dirty="0">
                <a:effectLst/>
                <a:latin typeface="Söhne Mono"/>
              </a:rPr>
              <a:t> </a:t>
            </a:r>
            <a:r>
              <a:rPr lang="ko-KR" altLang="en-US" b="0" i="0" dirty="0">
                <a:effectLst/>
                <a:latin typeface="Söhne Mono"/>
              </a:rPr>
              <a:t>각 요소가 </a:t>
            </a:r>
            <a:r>
              <a:rPr lang="en-US" altLang="ko-KR" dirty="0">
                <a:latin typeface="Söhne Mono"/>
              </a:rPr>
              <a:t>b</a:t>
            </a:r>
            <a:r>
              <a:rPr lang="ko-KR" altLang="en-US" dirty="0">
                <a:latin typeface="Söhne Mono"/>
              </a:rPr>
              <a:t>에 있는가</a:t>
            </a:r>
            <a:r>
              <a:rPr lang="en-US" altLang="ko-KR" dirty="0">
                <a:latin typeface="Söhne Mono"/>
              </a:rPr>
              <a:t>?(</a:t>
            </a:r>
            <a:r>
              <a:rPr lang="en-US" altLang="ko-KR" dirty="0">
                <a:solidFill>
                  <a:srgbClr val="FF0000"/>
                </a:solidFill>
                <a:latin typeface="Söhne Mono"/>
              </a:rPr>
              <a:t>a</a:t>
            </a:r>
            <a:r>
              <a:rPr lang="ko-KR" altLang="en-US" dirty="0">
                <a:solidFill>
                  <a:srgbClr val="FF0000"/>
                </a:solidFill>
                <a:latin typeface="Söhne Mono"/>
              </a:rPr>
              <a:t>기준에서 출력함</a:t>
            </a:r>
            <a:r>
              <a:rPr lang="en-US" altLang="ko-KR" dirty="0">
                <a:latin typeface="Söhne Mono"/>
              </a:rPr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62C3E3-F604-4DE5-44E9-74C6C2CC4A6C}"/>
              </a:ext>
            </a:extLst>
          </p:cNvPr>
          <p:cNvSpPr txBox="1"/>
          <p:nvPr/>
        </p:nvSpPr>
        <p:spPr>
          <a:xfrm>
            <a:off x="1867844" y="3256867"/>
            <a:ext cx="3138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Söhne Mono"/>
              </a:rPr>
              <a:t>[1] </a:t>
            </a:r>
            <a:r>
              <a:rPr lang="en-US" altLang="ko-KR" b="0" i="0" dirty="0">
                <a:solidFill>
                  <a:schemeClr val="accent1"/>
                </a:solidFill>
                <a:effectLst/>
                <a:latin typeface="Söhne Mono"/>
              </a:rPr>
              <a:t>FALSE</a:t>
            </a:r>
            <a:r>
              <a:rPr lang="en-US" altLang="ko-KR" b="0" i="0" dirty="0">
                <a:effectLst/>
                <a:latin typeface="Söhne Mono"/>
              </a:rPr>
              <a:t>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öhne Mono"/>
              </a:rPr>
              <a:t>TRUE TRUE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787B29-952E-DB32-AB3F-3987072B8C00}"/>
              </a:ext>
            </a:extLst>
          </p:cNvPr>
          <p:cNvSpPr txBox="1"/>
          <p:nvPr/>
        </p:nvSpPr>
        <p:spPr>
          <a:xfrm>
            <a:off x="1956620" y="3738099"/>
            <a:ext cx="79641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111827"/>
                </a:solidFill>
                <a:effectLst/>
                <a:latin typeface="Söhne Mono"/>
              </a:rPr>
              <a:t>3.2 boxplot.stats()</a:t>
            </a:r>
            <a:r>
              <a:rPr lang="ko-KR" altLang="en-US" b="1" i="0" dirty="0">
                <a:solidFill>
                  <a:srgbClr val="111827"/>
                </a:solidFill>
                <a:effectLst/>
                <a:latin typeface="Söhne Mono"/>
              </a:rPr>
              <a:t>함수</a:t>
            </a:r>
            <a:endParaRPr lang="en-US" altLang="ko-KR" b="1" i="0" dirty="0">
              <a:solidFill>
                <a:srgbClr val="111827"/>
              </a:solidFill>
              <a:effectLst/>
              <a:latin typeface="Söhne Mono"/>
            </a:endParaRP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상자 그림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(Boxplot)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에서 사용되는 값을 반환</a:t>
            </a:r>
            <a:endParaRPr lang="ko-KR" alt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8B1DD9F-FC7B-308A-CD5B-5BE9F45EB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844" y="4647876"/>
            <a:ext cx="4541834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예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)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boxplot.stats(st$Income)$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Söhne Mono"/>
              </a:rPr>
              <a:t>out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B5D537-5CF5-9BBC-9EF6-42E3C462A828}"/>
              </a:ext>
            </a:extLst>
          </p:cNvPr>
          <p:cNvSpPr txBox="1"/>
          <p:nvPr/>
        </p:nvSpPr>
        <p:spPr>
          <a:xfrm>
            <a:off x="1790861" y="5017208"/>
            <a:ext cx="86137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=&gt;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st$Income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변수에서 벗어난 이상치(outliers) 값을 반환합니다. </a:t>
            </a:r>
            <a:r>
              <a:rPr kumimoji="0" lang="ko-KR" altLang="ko-KR" sz="18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Söhne"/>
              </a:rPr>
              <a:t>이상치는 상자 그림에서 상한선과 하한선 밖에 있는 값을 의미</a:t>
            </a:r>
            <a:r>
              <a:rPr kumimoji="0" lang="ko-KR" altLang="ko-KR" sz="105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endParaRPr lang="ko-KR" altLang="en-US" u="sng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42D39FE-B641-C02B-02FF-24B4F187B058}"/>
              </a:ext>
            </a:extLst>
          </p:cNvPr>
          <p:cNvSpPr/>
          <p:nvPr/>
        </p:nvSpPr>
        <p:spPr>
          <a:xfrm>
            <a:off x="889709" y="2406041"/>
            <a:ext cx="1035115" cy="4736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A31C1A-6F87-0903-4F91-1CA570C9D313}"/>
              </a:ext>
            </a:extLst>
          </p:cNvPr>
          <p:cNvSpPr txBox="1"/>
          <p:nvPr/>
        </p:nvSpPr>
        <p:spPr>
          <a:xfrm>
            <a:off x="1052768" y="2473609"/>
            <a:ext cx="595035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</a:t>
            </a:r>
          </a:p>
        </p:txBody>
      </p:sp>
      <p:sp>
        <p:nvSpPr>
          <p:cNvPr id="18" name="말풍선: 타원형 17">
            <a:extLst>
              <a:ext uri="{FF2B5EF4-FFF2-40B4-BE49-F238E27FC236}">
                <a16:creationId xmlns:a16="http://schemas.microsoft.com/office/drawing/2014/main" id="{347B0A99-8143-F66A-493D-DF7FB981A66A}"/>
              </a:ext>
            </a:extLst>
          </p:cNvPr>
          <p:cNvSpPr/>
          <p:nvPr/>
        </p:nvSpPr>
        <p:spPr>
          <a:xfrm>
            <a:off x="723339" y="3626199"/>
            <a:ext cx="1060117" cy="1012055"/>
          </a:xfrm>
          <a:prstGeom prst="wedgeEllipseCallout">
            <a:avLst>
              <a:gd name="adj1" fmla="val 89969"/>
              <a:gd name="adj2" fmla="val -5241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첫번째 요소</a:t>
            </a:r>
            <a:r>
              <a:rPr lang="en-US" altLang="ko-KR" sz="1200" dirty="0">
                <a:solidFill>
                  <a:schemeClr val="accent2"/>
                </a:solidFill>
              </a:rPr>
              <a:t>1</a:t>
            </a:r>
            <a:r>
              <a:rPr lang="ko-KR" altLang="en-US" sz="1200" dirty="0"/>
              <a:t>은 </a:t>
            </a:r>
            <a:r>
              <a:rPr lang="en-US" altLang="ko-KR" sz="1200" dirty="0"/>
              <a:t>b</a:t>
            </a:r>
            <a:r>
              <a:rPr lang="ko-KR" altLang="en-US" sz="1200" dirty="0"/>
              <a:t>에 없음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B559F5-C8AA-E53F-61C6-C18F00017AAA}"/>
              </a:ext>
            </a:extLst>
          </p:cNvPr>
          <p:cNvSpPr/>
          <p:nvPr/>
        </p:nvSpPr>
        <p:spPr>
          <a:xfrm>
            <a:off x="2214171" y="3262407"/>
            <a:ext cx="618672" cy="340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36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특이값 추출에 사용되는 함수와 연산자</a:t>
            </a:r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D59DFF6-11DC-4052-63C0-5510E4AD1A9F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53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3FFA62-D837-9CE4-3E48-D7F71DAFCCD1}"/>
              </a:ext>
            </a:extLst>
          </p:cNvPr>
          <p:cNvSpPr txBox="1"/>
          <p:nvPr/>
        </p:nvSpPr>
        <p:spPr>
          <a:xfrm>
            <a:off x="1232279" y="764482"/>
            <a:ext cx="87373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3.3 </a:t>
            </a:r>
            <a:r>
              <a:rPr lang="ko-KR" altLang="en-US" sz="1400" b="1" dirty="0"/>
              <a:t>complete.cases() 결측치 제거</a:t>
            </a:r>
          </a:p>
          <a:p>
            <a:endParaRPr lang="ko-KR" altLang="en-US" sz="1400" dirty="0"/>
          </a:p>
          <a:p>
            <a:r>
              <a:rPr lang="en-US" altLang="ko-KR" sz="1400" dirty="0"/>
              <a:t>=&gt;</a:t>
            </a:r>
            <a:r>
              <a:rPr lang="ko-KR" altLang="en-US" sz="1400" dirty="0"/>
              <a:t>행 단위로 NA여부(누락된 데이터)를 체크하고, 행에 NA가 있을 경우 FALSE를 반환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050D32-A44E-8FF9-F66C-189A99185B84}"/>
              </a:ext>
            </a:extLst>
          </p:cNvPr>
          <p:cNvSpPr txBox="1"/>
          <p:nvPr/>
        </p:nvSpPr>
        <p:spPr>
          <a:xfrm>
            <a:off x="422428" y="2292792"/>
            <a:ext cx="6465873" cy="1754326"/>
          </a:xfrm>
          <a:prstGeom prst="rect">
            <a:avLst/>
          </a:prstGeom>
          <a:solidFill>
            <a:srgbClr val="DEEBF7"/>
          </a:solidFill>
        </p:spPr>
        <p:txBody>
          <a:bodyPr wrap="none" rtlCol="0">
            <a:spAutoFit/>
          </a:bodyPr>
          <a:lstStyle/>
          <a:p>
            <a:r>
              <a:rPr lang="pl-PL" altLang="ko-KR" dirty="0"/>
              <a:t>&gt; X &lt;- c(1,2,</a:t>
            </a:r>
            <a:r>
              <a:rPr lang="pl-PL" altLang="ko-KR" dirty="0">
                <a:solidFill>
                  <a:srgbClr val="FF0000"/>
                </a:solidFill>
              </a:rPr>
              <a:t>NA</a:t>
            </a:r>
            <a:r>
              <a:rPr lang="pl-PL" altLang="ko-KR" dirty="0"/>
              <a:t>,7)</a:t>
            </a:r>
          </a:p>
          <a:p>
            <a:r>
              <a:rPr lang="pl-PL" altLang="ko-KR" dirty="0"/>
              <a:t>&gt; Y &lt;- c(</a:t>
            </a:r>
            <a:r>
              <a:rPr lang="pl-PL" altLang="ko-KR" dirty="0">
                <a:solidFill>
                  <a:srgbClr val="FF0000"/>
                </a:solidFill>
              </a:rPr>
              <a:t>NA</a:t>
            </a:r>
            <a:r>
              <a:rPr lang="pl-PL" altLang="ko-KR" dirty="0"/>
              <a:t>,4,5,8)</a:t>
            </a:r>
          </a:p>
          <a:p>
            <a:r>
              <a:rPr lang="pl-PL" altLang="ko-KR" dirty="0"/>
              <a:t>&gt; Z &lt;- c(3, </a:t>
            </a:r>
            <a:r>
              <a:rPr lang="pl-PL" altLang="ko-KR" dirty="0">
                <a:solidFill>
                  <a:srgbClr val="FF0000"/>
                </a:solidFill>
              </a:rPr>
              <a:t>NA</a:t>
            </a:r>
            <a:r>
              <a:rPr lang="pl-PL" altLang="ko-KR" dirty="0"/>
              <a:t>, 6,9)</a:t>
            </a:r>
          </a:p>
          <a:p>
            <a:r>
              <a:rPr lang="en-US" altLang="ko-KR" dirty="0"/>
              <a:t>&gt;</a:t>
            </a:r>
            <a:r>
              <a:rPr lang="pl-PL" altLang="ko-KR" dirty="0"/>
              <a:t>df&lt;-data.frame(X,Y,Z)</a:t>
            </a:r>
            <a:endParaRPr lang="en-US" altLang="ko-KR" dirty="0"/>
          </a:p>
          <a:p>
            <a:r>
              <a:rPr lang="en-US" altLang="ko-KR" dirty="0"/>
              <a:t>&gt;</a:t>
            </a:r>
            <a:r>
              <a:rPr lang="en-US" altLang="ko-KR" dirty="0" err="1"/>
              <a:t>df</a:t>
            </a:r>
            <a:endParaRPr lang="pl-PL" altLang="ko-KR" dirty="0"/>
          </a:p>
          <a:p>
            <a:r>
              <a:rPr lang="pl-PL" altLang="ko-KR" dirty="0"/>
              <a:t>&gt; complete.cases(df)</a:t>
            </a:r>
            <a:r>
              <a:rPr lang="en-US" altLang="ko-KR" dirty="0"/>
              <a:t>  #df</a:t>
            </a:r>
            <a:r>
              <a:rPr lang="ko-KR" altLang="en-US" dirty="0"/>
              <a:t>의 각 행에 </a:t>
            </a:r>
            <a:r>
              <a:rPr lang="ko-KR" altLang="en-US" dirty="0" err="1"/>
              <a:t>결측치가</a:t>
            </a:r>
            <a:r>
              <a:rPr lang="ko-KR" altLang="en-US" dirty="0"/>
              <a:t> 없는가</a:t>
            </a:r>
            <a:r>
              <a:rPr lang="en-US" altLang="ko-KR" dirty="0"/>
              <a:t>(</a:t>
            </a:r>
            <a:r>
              <a:rPr lang="ko-KR" altLang="en-US" dirty="0" err="1"/>
              <a:t>완벽한가</a:t>
            </a:r>
            <a:r>
              <a:rPr lang="en-US" altLang="ko-KR" dirty="0"/>
              <a:t>)?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DFDA533-92E7-BF22-D34A-A99D34DE5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104" y="2071752"/>
            <a:ext cx="3680534" cy="2036975"/>
          </a:xfrm>
          <a:prstGeom prst="rect">
            <a:avLst/>
          </a:prstGeom>
        </p:spPr>
      </p:pic>
      <p:sp>
        <p:nvSpPr>
          <p:cNvPr id="22" name="말풍선: 타원형 21">
            <a:extLst>
              <a:ext uri="{FF2B5EF4-FFF2-40B4-BE49-F238E27FC236}">
                <a16:creationId xmlns:a16="http://schemas.microsoft.com/office/drawing/2014/main" id="{DDFF459D-3A71-EE80-051B-8D2634095002}"/>
              </a:ext>
            </a:extLst>
          </p:cNvPr>
          <p:cNvSpPr/>
          <p:nvPr/>
        </p:nvSpPr>
        <p:spPr>
          <a:xfrm>
            <a:off x="9895048" y="2470300"/>
            <a:ext cx="2112885" cy="1012055"/>
          </a:xfrm>
          <a:prstGeom prst="wedgeEllipseCallout">
            <a:avLst>
              <a:gd name="adj1" fmla="val -43102"/>
              <a:gd name="adj2" fmla="val 66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ko-KR" altLang="en-US" dirty="0"/>
              <a:t>행에는</a:t>
            </a:r>
            <a:r>
              <a:rPr lang="en-US" altLang="ko-KR" dirty="0"/>
              <a:t> </a:t>
            </a:r>
            <a:r>
              <a:rPr lang="ko-KR" altLang="en-US" dirty="0" err="1"/>
              <a:t>결측치가</a:t>
            </a:r>
            <a:r>
              <a:rPr lang="ko-KR" altLang="en-US" dirty="0"/>
              <a:t> 없음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968338-B72E-9B03-E4B0-2A4FE0C390C9}"/>
              </a:ext>
            </a:extLst>
          </p:cNvPr>
          <p:cNvSpPr/>
          <p:nvPr/>
        </p:nvSpPr>
        <p:spPr>
          <a:xfrm>
            <a:off x="422428" y="1819101"/>
            <a:ext cx="1035115" cy="4736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2CC99E-44B9-916C-DF3F-CC1C602DD13A}"/>
              </a:ext>
            </a:extLst>
          </p:cNvPr>
          <p:cNvSpPr txBox="1"/>
          <p:nvPr/>
        </p:nvSpPr>
        <p:spPr>
          <a:xfrm>
            <a:off x="642467" y="189570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78A0D1A-D49F-AE59-FE6A-885907D3B46E}"/>
              </a:ext>
            </a:extLst>
          </p:cNvPr>
          <p:cNvSpPr/>
          <p:nvPr/>
        </p:nvSpPr>
        <p:spPr>
          <a:xfrm>
            <a:off x="9659790" y="3708767"/>
            <a:ext cx="470516" cy="340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2B93D8B-7C04-516E-3EFB-534CBC8267EF}"/>
              </a:ext>
            </a:extLst>
          </p:cNvPr>
          <p:cNvSpPr/>
          <p:nvPr/>
        </p:nvSpPr>
        <p:spPr>
          <a:xfrm>
            <a:off x="7403977" y="3249226"/>
            <a:ext cx="1136341" cy="301841"/>
          </a:xfrm>
          <a:prstGeom prst="rect">
            <a:avLst/>
          </a:prstGeom>
          <a:noFill/>
          <a:ln w="1905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78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특이값 추출 및 제거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046965" y="733029"/>
            <a:ext cx="10080625" cy="4630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4.1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상자그림을 통한 특이값 확인</a:t>
            </a:r>
          </a:p>
          <a:p>
            <a:pPr marL="0" indent="0">
              <a:buNone/>
            </a:pPr>
            <a:endParaRPr lang="en-US" altLang="ko-KR" sz="1800" b="1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A3BC-8E63-47FA-A899-3C7E3CD4148C}"/>
              </a:ext>
            </a:extLst>
          </p:cNvPr>
          <p:cNvSpPr/>
          <p:nvPr/>
        </p:nvSpPr>
        <p:spPr>
          <a:xfrm>
            <a:off x="1610885" y="1123339"/>
            <a:ext cx="1035115" cy="4736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6ED8C-CFEC-41FF-BE7B-021386F3DBD2}"/>
              </a:ext>
            </a:extLst>
          </p:cNvPr>
          <p:cNvSpPr/>
          <p:nvPr/>
        </p:nvSpPr>
        <p:spPr>
          <a:xfrm>
            <a:off x="2620288" y="1080385"/>
            <a:ext cx="7877728" cy="1179198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428DD-636F-45E9-8FD8-38A7FD7E64E0}"/>
              </a:ext>
            </a:extLst>
          </p:cNvPr>
          <p:cNvSpPr txBox="1"/>
          <p:nvPr/>
        </p:nvSpPr>
        <p:spPr>
          <a:xfrm>
            <a:off x="1830926" y="120734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CF69-4F31-4FBE-A647-C887BA021674}"/>
              </a:ext>
            </a:extLst>
          </p:cNvPr>
          <p:cNvSpPr txBox="1"/>
          <p:nvPr/>
        </p:nvSpPr>
        <p:spPr>
          <a:xfrm>
            <a:off x="2677083" y="1130739"/>
            <a:ext cx="7908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&gt;</a:t>
            </a:r>
            <a:r>
              <a:rPr lang="en-US" altLang="ko-KR" sz="1600" dirty="0" err="1">
                <a:solidFill>
                  <a:srgbClr val="FF0000"/>
                </a:solidFill>
              </a:rPr>
              <a:t>st</a:t>
            </a:r>
            <a:r>
              <a:rPr lang="en-US" altLang="ko-KR" sz="1600" dirty="0"/>
              <a:t> &lt;- data.frame(state.x77)         </a:t>
            </a:r>
            <a:r>
              <a:rPr lang="en-US" altLang="ko-KR" sz="1600" dirty="0">
                <a:solidFill>
                  <a:schemeClr val="accent2"/>
                </a:solidFill>
              </a:rPr>
              <a:t>##state.X77</a:t>
            </a:r>
            <a:r>
              <a:rPr lang="ko-KR" altLang="en-US" sz="1600" dirty="0">
                <a:solidFill>
                  <a:schemeClr val="accent2"/>
                </a:solidFill>
              </a:rPr>
              <a:t>은 </a:t>
            </a:r>
            <a:r>
              <a:rPr lang="en-US" altLang="ko-KR" sz="1600" dirty="0">
                <a:solidFill>
                  <a:schemeClr val="accent2"/>
                </a:solidFill>
              </a:rPr>
              <a:t>R</a:t>
            </a:r>
            <a:r>
              <a:rPr lang="ko-KR" altLang="en-US" sz="1600" dirty="0">
                <a:solidFill>
                  <a:schemeClr val="accent2"/>
                </a:solidFill>
              </a:rPr>
              <a:t>에서 제공</a:t>
            </a:r>
            <a:endParaRPr lang="en-US" altLang="ko-KR" sz="1600" dirty="0">
              <a:solidFill>
                <a:schemeClr val="accent2"/>
              </a:solidFill>
            </a:endParaRPr>
          </a:p>
          <a:p>
            <a:r>
              <a:rPr lang="en-US" altLang="ko-KR" sz="1600" dirty="0"/>
              <a:t>&gt;head(</a:t>
            </a:r>
            <a:r>
              <a:rPr lang="en-US" altLang="ko-KR" sz="1600" dirty="0" err="1">
                <a:solidFill>
                  <a:srgbClr val="FF0000"/>
                </a:solidFill>
              </a:rPr>
              <a:t>st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&gt;boxplot(</a:t>
            </a:r>
            <a:r>
              <a:rPr lang="en-US" altLang="ko-KR" sz="1600" dirty="0" err="1">
                <a:solidFill>
                  <a:srgbClr val="FF0000"/>
                </a:solidFill>
              </a:rPr>
              <a:t>st</a:t>
            </a:r>
            <a:r>
              <a:rPr lang="en-US" altLang="ko-KR" sz="1600" dirty="0" err="1"/>
              <a:t>$Income</a:t>
            </a:r>
            <a:r>
              <a:rPr lang="en-US" altLang="ko-KR" sz="1600" dirty="0"/>
              <a:t>)                      </a:t>
            </a:r>
            <a:r>
              <a:rPr lang="en-US" altLang="ko-KR" sz="1600" dirty="0">
                <a:solidFill>
                  <a:schemeClr val="accent2"/>
                </a:solidFill>
              </a:rPr>
              <a:t>##</a:t>
            </a:r>
            <a:r>
              <a:rPr lang="en-US" altLang="ko-KR" sz="1600" dirty="0" err="1">
                <a:solidFill>
                  <a:schemeClr val="accent2"/>
                </a:solidFill>
              </a:rPr>
              <a:t>st</a:t>
            </a:r>
            <a:r>
              <a:rPr lang="ko-KR" altLang="en-US" sz="1600" dirty="0">
                <a:solidFill>
                  <a:schemeClr val="accent2"/>
                </a:solidFill>
              </a:rPr>
              <a:t>의 </a:t>
            </a:r>
            <a:r>
              <a:rPr lang="en-US" altLang="ko-KR" sz="1600" dirty="0">
                <a:solidFill>
                  <a:schemeClr val="accent2"/>
                </a:solidFill>
              </a:rPr>
              <a:t>income</a:t>
            </a:r>
            <a:r>
              <a:rPr lang="ko-KR" altLang="en-US" sz="1600" dirty="0">
                <a:solidFill>
                  <a:schemeClr val="accent2"/>
                </a:solidFill>
              </a:rPr>
              <a:t>에 대한 </a:t>
            </a:r>
            <a:r>
              <a:rPr lang="ko-KR" altLang="en-US" sz="1600" dirty="0" err="1">
                <a:solidFill>
                  <a:schemeClr val="accent2"/>
                </a:solidFill>
              </a:rPr>
              <a:t>그림상자를</a:t>
            </a:r>
            <a:r>
              <a:rPr lang="ko-KR" altLang="en-US" sz="1600" dirty="0">
                <a:solidFill>
                  <a:schemeClr val="accent2"/>
                </a:solidFill>
              </a:rPr>
              <a:t> 그림</a:t>
            </a:r>
            <a:endParaRPr lang="en-US" altLang="ko-KR" sz="1600" dirty="0">
              <a:solidFill>
                <a:schemeClr val="accent2"/>
              </a:solidFill>
            </a:endParaRPr>
          </a:p>
          <a:p>
            <a:r>
              <a:rPr lang="en-US" altLang="ko-KR" sz="1600" dirty="0"/>
              <a:t>&gt;boxplot.stats(</a:t>
            </a:r>
            <a:r>
              <a:rPr lang="en-US" altLang="ko-KR" sz="1600" dirty="0">
                <a:solidFill>
                  <a:srgbClr val="FF0000"/>
                </a:solidFill>
              </a:rPr>
              <a:t>st</a:t>
            </a:r>
            <a:r>
              <a:rPr lang="en-US" altLang="ko-KR" sz="1600" dirty="0"/>
              <a:t>$Income)$</a:t>
            </a:r>
            <a:r>
              <a:rPr lang="en-US" altLang="ko-KR" sz="1600" dirty="0">
                <a:solidFill>
                  <a:srgbClr val="FF0000"/>
                </a:solidFill>
              </a:rPr>
              <a:t>out</a:t>
            </a:r>
            <a:r>
              <a:rPr lang="en-US" altLang="ko-KR" sz="1600" dirty="0"/>
              <a:t>    </a:t>
            </a:r>
            <a:r>
              <a:rPr lang="en-US" altLang="ko-KR" sz="1600" dirty="0">
                <a:solidFill>
                  <a:schemeClr val="accent2"/>
                </a:solidFill>
              </a:rPr>
              <a:t>##</a:t>
            </a:r>
            <a:r>
              <a:rPr lang="ko-KR" altLang="en-US" sz="1600" dirty="0">
                <a:solidFill>
                  <a:schemeClr val="accent2"/>
                </a:solidFill>
              </a:rPr>
              <a:t>그림 상자에서 통계를 분석하여 특이치</a:t>
            </a:r>
            <a:r>
              <a:rPr lang="en-US" altLang="ko-KR" sz="1600" dirty="0">
                <a:solidFill>
                  <a:schemeClr val="accent2"/>
                </a:solidFill>
              </a:rPr>
              <a:t>(6315)</a:t>
            </a:r>
            <a:r>
              <a:rPr lang="ko-KR" altLang="en-US" sz="1600" dirty="0">
                <a:solidFill>
                  <a:schemeClr val="accent2"/>
                </a:solidFill>
              </a:rPr>
              <a:t>를 출력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F4CAAD-2F77-4353-97A5-4DA866BC7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083" y="2336359"/>
            <a:ext cx="7443269" cy="3390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D130AA-FD7D-4660-A953-4C0F69A8C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287" y="5804037"/>
            <a:ext cx="7443269" cy="609236"/>
          </a:xfrm>
          <a:prstGeom prst="rect">
            <a:avLst/>
          </a:prstGeom>
        </p:spPr>
      </p:pic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7DC757F3-C852-089D-1693-AB680EE1794A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54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타원형 설명선 10"/>
          <p:cNvSpPr/>
          <p:nvPr/>
        </p:nvSpPr>
        <p:spPr>
          <a:xfrm>
            <a:off x="4123592" y="3039620"/>
            <a:ext cx="949570" cy="659424"/>
          </a:xfrm>
          <a:prstGeom prst="wedgeEllipseCallout">
            <a:avLst>
              <a:gd name="adj1" fmla="val -40277"/>
              <a:gd name="adj2" fmla="val 598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특이치</a:t>
            </a:r>
            <a:r>
              <a:rPr lang="en-US" altLang="ko-KR" sz="1100" dirty="0"/>
              <a:t>:6315</a:t>
            </a:r>
            <a:endParaRPr lang="ko-KR" altLang="en-US" sz="11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AC89EC7-601C-E867-2155-2FD965028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365" y="3039620"/>
            <a:ext cx="4135561" cy="177165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FCABFC-716E-573D-801C-A76F45201491}"/>
              </a:ext>
            </a:extLst>
          </p:cNvPr>
          <p:cNvSpPr/>
          <p:nvPr/>
        </p:nvSpPr>
        <p:spPr>
          <a:xfrm>
            <a:off x="6906827" y="3429000"/>
            <a:ext cx="541538" cy="13822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E3D80D-A5AD-E296-58FB-E4CEF0B6B179}"/>
              </a:ext>
            </a:extLst>
          </p:cNvPr>
          <p:cNvSpPr/>
          <p:nvPr/>
        </p:nvSpPr>
        <p:spPr>
          <a:xfrm>
            <a:off x="6906827" y="3799643"/>
            <a:ext cx="541538" cy="1953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19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특이값 추출 및 제거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087228" y="682009"/>
            <a:ext cx="10080625" cy="4630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4.2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특이값을 포함한 행 제거</a:t>
            </a:r>
          </a:p>
          <a:p>
            <a:pPr marL="0" indent="0">
              <a:buNone/>
            </a:pP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ko-KR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A3BC-8E63-47FA-A899-3C7E3CD4148C}"/>
              </a:ext>
            </a:extLst>
          </p:cNvPr>
          <p:cNvSpPr/>
          <p:nvPr/>
        </p:nvSpPr>
        <p:spPr>
          <a:xfrm>
            <a:off x="317270" y="1030491"/>
            <a:ext cx="1035115" cy="4736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6ED8C-CFEC-41FF-BE7B-021386F3DBD2}"/>
              </a:ext>
            </a:extLst>
          </p:cNvPr>
          <p:cNvSpPr/>
          <p:nvPr/>
        </p:nvSpPr>
        <p:spPr>
          <a:xfrm>
            <a:off x="1317436" y="1030492"/>
            <a:ext cx="9687202" cy="146152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428DD-636F-45E9-8FD8-38A7FD7E64E0}"/>
              </a:ext>
            </a:extLst>
          </p:cNvPr>
          <p:cNvSpPr txBox="1"/>
          <p:nvPr/>
        </p:nvSpPr>
        <p:spPr>
          <a:xfrm>
            <a:off x="457243" y="108330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CF69-4F31-4FBE-A647-C887BA021674}"/>
              </a:ext>
            </a:extLst>
          </p:cNvPr>
          <p:cNvSpPr txBox="1"/>
          <p:nvPr/>
        </p:nvSpPr>
        <p:spPr>
          <a:xfrm>
            <a:off x="1387334" y="1131716"/>
            <a:ext cx="9617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&gt;</a:t>
            </a:r>
            <a:r>
              <a:rPr lang="en-US" altLang="ko-KR" sz="1600" dirty="0" err="1">
                <a:solidFill>
                  <a:schemeClr val="accent1"/>
                </a:solidFill>
              </a:rPr>
              <a:t>out.val</a:t>
            </a:r>
            <a:r>
              <a:rPr lang="en-US" altLang="ko-KR" sz="1600" dirty="0">
                <a:solidFill>
                  <a:schemeClr val="accent1"/>
                </a:solidFill>
              </a:rPr>
              <a:t> </a:t>
            </a:r>
            <a:r>
              <a:rPr lang="en-US" altLang="ko-KR" sz="1600" dirty="0"/>
              <a:t>&lt;- boxplot.stats(</a:t>
            </a:r>
            <a:r>
              <a:rPr lang="en-US" altLang="ko-KR" sz="1600" dirty="0">
                <a:solidFill>
                  <a:srgbClr val="FF0000"/>
                </a:solidFill>
              </a:rPr>
              <a:t>st</a:t>
            </a:r>
            <a:r>
              <a:rPr lang="en-US" altLang="ko-KR" sz="1600" dirty="0"/>
              <a:t>$Income)$</a:t>
            </a:r>
            <a:r>
              <a:rPr lang="en-US" altLang="ko-KR" sz="1600" dirty="0">
                <a:solidFill>
                  <a:srgbClr val="FF0000"/>
                </a:solidFill>
              </a:rPr>
              <a:t>out</a:t>
            </a:r>
            <a:r>
              <a:rPr lang="en-US" altLang="ko-KR" sz="1600" dirty="0"/>
              <a:t> 	</a:t>
            </a:r>
            <a:r>
              <a:rPr lang="en-US" altLang="ko-KR" sz="1600" dirty="0">
                <a:solidFill>
                  <a:schemeClr val="accent2"/>
                </a:solidFill>
              </a:rPr>
              <a:t># </a:t>
            </a:r>
            <a:r>
              <a:rPr lang="ko-KR" altLang="en-US" sz="1600" dirty="0" err="1">
                <a:solidFill>
                  <a:schemeClr val="accent2"/>
                </a:solidFill>
              </a:rPr>
              <a:t>특이값</a:t>
            </a:r>
            <a:r>
              <a:rPr lang="ko-KR" altLang="en-US" sz="1600" dirty="0">
                <a:solidFill>
                  <a:schemeClr val="accent2"/>
                </a:solidFill>
              </a:rPr>
              <a:t> 추출하여 </a:t>
            </a:r>
            <a:r>
              <a:rPr lang="en-US" altLang="ko-KR" sz="1600" dirty="0" err="1">
                <a:solidFill>
                  <a:schemeClr val="accent2"/>
                </a:solidFill>
              </a:rPr>
              <a:t>out.val</a:t>
            </a:r>
            <a:r>
              <a:rPr lang="ko-KR" altLang="en-US" sz="1600" dirty="0">
                <a:solidFill>
                  <a:schemeClr val="accent2"/>
                </a:solidFill>
              </a:rPr>
              <a:t>에 대입</a:t>
            </a:r>
          </a:p>
          <a:p>
            <a:r>
              <a:rPr lang="en-US" altLang="ko-KR" sz="1600" dirty="0"/>
              <a:t>&gt;</a:t>
            </a:r>
            <a:r>
              <a:rPr lang="en-US" altLang="ko-KR" sz="1600" dirty="0" err="1"/>
              <a:t>st$Income</a:t>
            </a:r>
            <a:r>
              <a:rPr lang="en-US" altLang="ko-KR" sz="1600" dirty="0"/>
              <a:t>[</a:t>
            </a:r>
            <a:r>
              <a:rPr lang="en-US" altLang="ko-KR" sz="1600" dirty="0">
                <a:solidFill>
                  <a:srgbClr val="FF0000"/>
                </a:solidFill>
              </a:rPr>
              <a:t>st</a:t>
            </a:r>
            <a:r>
              <a:rPr lang="en-US" altLang="ko-KR" sz="1600" dirty="0"/>
              <a:t>$Income %in% </a:t>
            </a:r>
            <a:r>
              <a:rPr lang="en-US" altLang="ko-KR" sz="1600" dirty="0">
                <a:solidFill>
                  <a:schemeClr val="accent1"/>
                </a:solidFill>
              </a:rPr>
              <a:t>out.val</a:t>
            </a:r>
            <a:r>
              <a:rPr lang="en-US" altLang="ko-KR" sz="1600" dirty="0"/>
              <a:t>] &lt;- NA 	</a:t>
            </a:r>
            <a:r>
              <a:rPr lang="en-US" altLang="ko-KR" sz="1600" dirty="0">
                <a:solidFill>
                  <a:schemeClr val="accent2"/>
                </a:solidFill>
              </a:rPr>
              <a:t># </a:t>
            </a:r>
            <a:r>
              <a:rPr lang="en-US" altLang="ko-KR" sz="1600" dirty="0" err="1">
                <a:solidFill>
                  <a:schemeClr val="accent2"/>
                </a:solidFill>
              </a:rPr>
              <a:t>st$Income</a:t>
            </a:r>
            <a:r>
              <a:rPr lang="ko-KR" altLang="en-US" sz="1600" dirty="0">
                <a:solidFill>
                  <a:schemeClr val="accent2"/>
                </a:solidFill>
              </a:rPr>
              <a:t>에</a:t>
            </a:r>
            <a:r>
              <a:rPr lang="en-US" altLang="ko-KR" sz="1600" dirty="0">
                <a:solidFill>
                  <a:schemeClr val="accent2"/>
                </a:solidFill>
              </a:rPr>
              <a:t> </a:t>
            </a:r>
            <a:r>
              <a:rPr lang="ko-KR" altLang="en-US" sz="1600" dirty="0">
                <a:solidFill>
                  <a:schemeClr val="accent2"/>
                </a:solidFill>
              </a:rPr>
              <a:t>있는 </a:t>
            </a:r>
            <a:r>
              <a:rPr lang="en-US" altLang="ko-KR" sz="1600" dirty="0" err="1">
                <a:solidFill>
                  <a:schemeClr val="accent2"/>
                </a:solidFill>
              </a:rPr>
              <a:t>out.val</a:t>
            </a:r>
            <a:r>
              <a:rPr lang="en-US" altLang="ko-KR" sz="1600" dirty="0">
                <a:solidFill>
                  <a:schemeClr val="accent2"/>
                </a:solidFill>
              </a:rPr>
              <a:t>(</a:t>
            </a:r>
            <a:r>
              <a:rPr lang="ko-KR" altLang="en-US" sz="1600" dirty="0" err="1">
                <a:solidFill>
                  <a:schemeClr val="accent2"/>
                </a:solidFill>
              </a:rPr>
              <a:t>특이값</a:t>
            </a:r>
            <a:r>
              <a:rPr lang="en-US" altLang="ko-KR" sz="1600" dirty="0">
                <a:solidFill>
                  <a:schemeClr val="accent2"/>
                </a:solidFill>
              </a:rPr>
              <a:t>)</a:t>
            </a:r>
            <a:r>
              <a:rPr lang="ko-KR" altLang="en-US" sz="1600" dirty="0">
                <a:solidFill>
                  <a:schemeClr val="accent2"/>
                </a:solidFill>
              </a:rPr>
              <a:t>을 </a:t>
            </a:r>
            <a:r>
              <a:rPr lang="en-US" altLang="ko-KR" sz="1600" dirty="0">
                <a:solidFill>
                  <a:schemeClr val="accent2"/>
                </a:solidFill>
              </a:rPr>
              <a:t>NA</a:t>
            </a:r>
            <a:r>
              <a:rPr lang="ko-KR" altLang="en-US" sz="1600" dirty="0">
                <a:solidFill>
                  <a:schemeClr val="accent2"/>
                </a:solidFill>
              </a:rPr>
              <a:t>로 대체</a:t>
            </a:r>
          </a:p>
          <a:p>
            <a:r>
              <a:rPr lang="en-US" altLang="ko-KR" sz="1600" dirty="0"/>
              <a:t>&gt;head(st)</a:t>
            </a:r>
          </a:p>
          <a:p>
            <a:r>
              <a:rPr lang="en-US" altLang="ko-KR" sz="1600" dirty="0"/>
              <a:t>&gt;</a:t>
            </a:r>
            <a:r>
              <a:rPr lang="en-US" altLang="ko-KR" sz="1600" dirty="0" err="1"/>
              <a:t>newdata</a:t>
            </a:r>
            <a:r>
              <a:rPr lang="en-US" altLang="ko-KR" sz="1600" dirty="0"/>
              <a:t> &lt;- st[complete.cases(</a:t>
            </a:r>
            <a:r>
              <a:rPr lang="en-US" altLang="ko-KR" sz="1600" dirty="0">
                <a:solidFill>
                  <a:srgbClr val="FF0000"/>
                </a:solidFill>
              </a:rPr>
              <a:t>st</a:t>
            </a:r>
            <a:r>
              <a:rPr lang="en-US" altLang="ko-KR" sz="1600" dirty="0"/>
              <a:t>),] 		</a:t>
            </a:r>
            <a:r>
              <a:rPr lang="en-US" altLang="ko-KR" sz="1600" dirty="0">
                <a:solidFill>
                  <a:schemeClr val="accent2"/>
                </a:solidFill>
              </a:rPr>
              <a:t># NA</a:t>
            </a:r>
            <a:r>
              <a:rPr lang="ko-KR" altLang="en-US" sz="1600" dirty="0">
                <a:solidFill>
                  <a:schemeClr val="accent2"/>
                </a:solidFill>
              </a:rPr>
              <a:t>가 포함된 행을</a:t>
            </a:r>
            <a:r>
              <a:rPr lang="en-US" altLang="ko-KR" sz="1600" dirty="0">
                <a:solidFill>
                  <a:schemeClr val="accent2"/>
                </a:solidFill>
              </a:rPr>
              <a:t> </a:t>
            </a:r>
            <a:r>
              <a:rPr lang="ko-KR" altLang="en-US" sz="1600" dirty="0">
                <a:solidFill>
                  <a:schemeClr val="accent2"/>
                </a:solidFill>
              </a:rPr>
              <a:t>제거하여 완벽한 데이터만 </a:t>
            </a:r>
            <a:r>
              <a:rPr lang="en-US" altLang="ko-KR" sz="1600" dirty="0" err="1">
                <a:solidFill>
                  <a:schemeClr val="accent2"/>
                </a:solidFill>
              </a:rPr>
              <a:t>newdata</a:t>
            </a:r>
            <a:r>
              <a:rPr lang="ko-KR" altLang="en-US" sz="1600" dirty="0">
                <a:solidFill>
                  <a:schemeClr val="accent2"/>
                </a:solidFill>
              </a:rPr>
              <a:t>에 대입</a:t>
            </a:r>
          </a:p>
          <a:p>
            <a:r>
              <a:rPr lang="en-US" altLang="ko-KR" sz="1600" dirty="0"/>
              <a:t>&gt;head(newdata) </a:t>
            </a:r>
            <a:endParaRPr lang="ko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F2B2DAF-8F63-4F53-A9F7-EC3BCB4E7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77" y="2730419"/>
            <a:ext cx="5813679" cy="388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BB0A4C4-ABAD-4CA9-A1D0-11A7BE6AA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77" y="3119377"/>
            <a:ext cx="5813679" cy="368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F567A3-7732-4567-B896-92C8F77ED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321" y="3429000"/>
            <a:ext cx="5813679" cy="2363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FF3D3FBA-FE55-3270-CB30-0BD6A277DF27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55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14A7780-6234-3EC9-15A7-9CE61A8F7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4317" y="2704743"/>
            <a:ext cx="5454006" cy="2615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84174B-7C8C-AE6D-34B7-92F2DCB75894}"/>
              </a:ext>
            </a:extLst>
          </p:cNvPr>
          <p:cNvSpPr/>
          <p:nvPr/>
        </p:nvSpPr>
        <p:spPr>
          <a:xfrm>
            <a:off x="1935332" y="4345615"/>
            <a:ext cx="541538" cy="1953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B47A4D-EA04-0536-3E06-884E2087B886}"/>
              </a:ext>
            </a:extLst>
          </p:cNvPr>
          <p:cNvSpPr/>
          <p:nvPr/>
        </p:nvSpPr>
        <p:spPr>
          <a:xfrm>
            <a:off x="6455666" y="3817322"/>
            <a:ext cx="5227348" cy="2752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637D65C5-C35A-6E50-5FC7-9A114C39E446}"/>
              </a:ext>
            </a:extLst>
          </p:cNvPr>
          <p:cNvSpPr/>
          <p:nvPr/>
        </p:nvSpPr>
        <p:spPr>
          <a:xfrm>
            <a:off x="11234846" y="2533458"/>
            <a:ext cx="834501" cy="1158057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Alaska </a:t>
            </a:r>
            <a:r>
              <a:rPr lang="ko-KR" altLang="en-US" sz="1200" dirty="0"/>
              <a:t>행이 삭제</a:t>
            </a:r>
          </a:p>
        </p:txBody>
      </p:sp>
      <p:sp>
        <p:nvSpPr>
          <p:cNvPr id="16" name="말풍선: 타원형 15">
            <a:extLst>
              <a:ext uri="{FF2B5EF4-FFF2-40B4-BE49-F238E27FC236}">
                <a16:creationId xmlns:a16="http://schemas.microsoft.com/office/drawing/2014/main" id="{3BC86566-D7F5-0E2D-0B98-9F0B94874E56}"/>
              </a:ext>
            </a:extLst>
          </p:cNvPr>
          <p:cNvSpPr/>
          <p:nvPr/>
        </p:nvSpPr>
        <p:spPr>
          <a:xfrm>
            <a:off x="2771909" y="4238314"/>
            <a:ext cx="834501" cy="1158057"/>
          </a:xfrm>
          <a:prstGeom prst="wedgeEllipseCallout">
            <a:avLst>
              <a:gd name="adj1" fmla="val -80407"/>
              <a:gd name="adj2" fmla="val -2489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특이값이 </a:t>
            </a:r>
            <a:r>
              <a:rPr lang="en-US" altLang="ko-KR" sz="1200" dirty="0"/>
              <a:t>NA</a:t>
            </a:r>
            <a:r>
              <a:rPr lang="ko-KR" altLang="en-US" sz="1200" dirty="0"/>
              <a:t>로 변경됨</a:t>
            </a:r>
          </a:p>
        </p:txBody>
      </p:sp>
    </p:spTree>
    <p:extLst>
      <p:ext uri="{BB962C8B-B14F-4D97-AF65-F5344CB8AC3E}">
        <p14:creationId xmlns:p14="http://schemas.microsoft.com/office/powerpoint/2010/main" val="138795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8523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99312" y="2943447"/>
            <a:ext cx="3938099" cy="8547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VII. </a:t>
            </a:r>
            <a:r>
              <a:rPr lang="ko-KR" altLang="en-US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데이터정렬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16000" y="4400303"/>
            <a:ext cx="5652001" cy="58189"/>
            <a:chOff x="823286" y="4380808"/>
            <a:chExt cx="5652001" cy="58189"/>
          </a:xfrm>
        </p:grpSpPr>
        <p:cxnSp>
          <p:nvCxnSpPr>
            <p:cNvPr id="16" name="직선 연결선 15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 rot="10800000">
            <a:off x="1524001" y="2399510"/>
            <a:ext cx="5652001" cy="58189"/>
            <a:chOff x="823286" y="4380808"/>
            <a:chExt cx="5652001" cy="58189"/>
          </a:xfrm>
        </p:grpSpPr>
        <p:cxnSp>
          <p:nvCxnSpPr>
            <p:cNvPr id="23" name="직선 연결선 22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10C796-5755-2804-C0A8-291F8676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BDABA2F-C317-E600-3E23-99F6E43E0ACA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56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2394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sort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055687" y="973640"/>
            <a:ext cx="10080625" cy="46307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정렬</a:t>
            </a:r>
            <a:r>
              <a:rPr lang="en-US" altLang="ko-KR" sz="1600" dirty="0"/>
              <a:t>(sort)</a:t>
            </a:r>
            <a:r>
              <a:rPr lang="ko-KR" altLang="en-US" sz="1600" dirty="0"/>
              <a:t>은 데이터를 주어진 기준에 따라 크기순으로 재배열하는 과정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AEC71A-2DE9-4130-B953-C55B6B73B93E}"/>
              </a:ext>
            </a:extLst>
          </p:cNvPr>
          <p:cNvSpPr/>
          <p:nvPr/>
        </p:nvSpPr>
        <p:spPr>
          <a:xfrm>
            <a:off x="2365644" y="1785347"/>
            <a:ext cx="1035115" cy="4736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E1B84B-CFF2-4B1F-88C3-E6B649D496AF}"/>
              </a:ext>
            </a:extLst>
          </p:cNvPr>
          <p:cNvSpPr/>
          <p:nvPr/>
        </p:nvSpPr>
        <p:spPr>
          <a:xfrm>
            <a:off x="2365644" y="2259037"/>
            <a:ext cx="7443269" cy="1169963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39A16-9A65-4436-9E92-A8AACE71FC4A}"/>
              </a:ext>
            </a:extLst>
          </p:cNvPr>
          <p:cNvSpPr txBox="1"/>
          <p:nvPr/>
        </p:nvSpPr>
        <p:spPr>
          <a:xfrm>
            <a:off x="2585683" y="182331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9F08C-9614-4DF8-883F-36AF2179452E}"/>
              </a:ext>
            </a:extLst>
          </p:cNvPr>
          <p:cNvSpPr txBox="1"/>
          <p:nvPr/>
        </p:nvSpPr>
        <p:spPr>
          <a:xfrm>
            <a:off x="2422440" y="2309390"/>
            <a:ext cx="7093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solidFill>
                  <a:srgbClr val="444444"/>
                </a:solidFill>
                <a:effectLst/>
                <a:latin typeface="+mj-ea"/>
                <a:ea typeface="+mj-ea"/>
              </a:rPr>
              <a:t>&gt;a&lt;-c(3,5,6,1,8,9,11,13) </a:t>
            </a:r>
          </a:p>
          <a:p>
            <a:r>
              <a:rPr lang="en-US" altLang="ko-KR" sz="1600" b="0" i="0" dirty="0">
                <a:solidFill>
                  <a:srgbClr val="444444"/>
                </a:solidFill>
                <a:effectLst/>
                <a:latin typeface="+mj-ea"/>
                <a:ea typeface="+mj-ea"/>
              </a:rPr>
              <a:t>&gt;sort(a,decreasing = T)   #</a:t>
            </a:r>
            <a:r>
              <a:rPr lang="ko-KR" altLang="en-US" sz="1600" b="0" i="0" dirty="0">
                <a:solidFill>
                  <a:srgbClr val="444444"/>
                </a:solidFill>
                <a:effectLst/>
                <a:latin typeface="+mj-ea"/>
                <a:ea typeface="+mj-ea"/>
              </a:rPr>
              <a:t>내림차순으로 </a:t>
            </a:r>
            <a:r>
              <a:rPr lang="en-US" altLang="ko-KR" sz="1600" b="0" i="0" dirty="0">
                <a:solidFill>
                  <a:srgbClr val="444444"/>
                </a:solidFill>
                <a:effectLst/>
                <a:latin typeface="+mj-ea"/>
                <a:ea typeface="+mj-ea"/>
              </a:rPr>
              <a:t>a</a:t>
            </a:r>
            <a:r>
              <a:rPr lang="ko-KR" altLang="en-US" sz="1600" b="0" i="0" dirty="0">
                <a:solidFill>
                  <a:srgbClr val="444444"/>
                </a:solidFill>
                <a:effectLst/>
                <a:latin typeface="+mj-ea"/>
                <a:ea typeface="+mj-ea"/>
              </a:rPr>
              <a:t>정렬</a:t>
            </a:r>
            <a:endParaRPr lang="en-US" altLang="ko-KR" sz="1600" dirty="0">
              <a:solidFill>
                <a:srgbClr val="444444"/>
              </a:solidFill>
              <a:latin typeface="+mj-ea"/>
              <a:ea typeface="+mj-ea"/>
            </a:endParaRPr>
          </a:p>
          <a:p>
            <a:r>
              <a:rPr lang="en-US" altLang="ko-KR" sz="1600" b="0" i="0" dirty="0">
                <a:solidFill>
                  <a:srgbClr val="444444"/>
                </a:solidFill>
                <a:effectLst/>
                <a:latin typeface="+mj-ea"/>
                <a:ea typeface="+mj-ea"/>
              </a:rPr>
              <a:t>&gt;sort(a)                       #</a:t>
            </a:r>
            <a:r>
              <a:rPr lang="ko-KR" altLang="en-US" sz="1600" dirty="0">
                <a:solidFill>
                  <a:srgbClr val="444444"/>
                </a:solidFill>
                <a:latin typeface="+mj-ea"/>
                <a:ea typeface="+mj-ea"/>
              </a:rPr>
              <a:t>오름</a:t>
            </a:r>
            <a:r>
              <a:rPr lang="ko-KR" altLang="en-US" sz="1600" b="0" i="0" dirty="0">
                <a:solidFill>
                  <a:srgbClr val="444444"/>
                </a:solidFill>
                <a:effectLst/>
                <a:latin typeface="+mj-ea"/>
                <a:ea typeface="+mj-ea"/>
              </a:rPr>
              <a:t>차순으로 </a:t>
            </a:r>
            <a:r>
              <a:rPr lang="en-US" altLang="ko-KR" sz="1600" b="0" i="0" dirty="0">
                <a:solidFill>
                  <a:srgbClr val="444444"/>
                </a:solidFill>
                <a:effectLst/>
                <a:latin typeface="+mj-ea"/>
                <a:ea typeface="+mj-ea"/>
              </a:rPr>
              <a:t>a</a:t>
            </a:r>
            <a:r>
              <a:rPr lang="ko-KR" altLang="en-US" sz="1600" b="0" i="0" dirty="0">
                <a:solidFill>
                  <a:srgbClr val="444444"/>
                </a:solidFill>
                <a:effectLst/>
                <a:latin typeface="+mj-ea"/>
                <a:ea typeface="+mj-ea"/>
              </a:rPr>
              <a:t>정렬</a:t>
            </a:r>
            <a:endParaRPr lang="en-US" altLang="ko-KR" sz="1600" b="0" i="0" dirty="0">
              <a:solidFill>
                <a:srgbClr val="444444"/>
              </a:solidFill>
              <a:effectLst/>
              <a:latin typeface="+mj-ea"/>
              <a:ea typeface="+mj-ea"/>
            </a:endParaRPr>
          </a:p>
          <a:p>
            <a:r>
              <a:rPr lang="en-US" altLang="ko-KR" sz="1600" b="0" i="0" dirty="0">
                <a:solidFill>
                  <a:srgbClr val="444444"/>
                </a:solidFill>
                <a:effectLst/>
                <a:latin typeface="+mj-ea"/>
                <a:ea typeface="+mj-ea"/>
              </a:rPr>
              <a:t>&gt;sort(a,decreasing = F)   #</a:t>
            </a:r>
            <a:r>
              <a:rPr lang="ko-KR" altLang="en-US" sz="1600" dirty="0">
                <a:solidFill>
                  <a:srgbClr val="444444"/>
                </a:solidFill>
                <a:latin typeface="+mj-ea"/>
                <a:ea typeface="+mj-ea"/>
              </a:rPr>
              <a:t>오름</a:t>
            </a:r>
            <a:r>
              <a:rPr lang="ko-KR" altLang="en-US" sz="1600" b="0" i="0" dirty="0">
                <a:solidFill>
                  <a:srgbClr val="444444"/>
                </a:solidFill>
                <a:effectLst/>
                <a:latin typeface="+mj-ea"/>
                <a:ea typeface="+mj-ea"/>
              </a:rPr>
              <a:t>차순으로 </a:t>
            </a:r>
            <a:r>
              <a:rPr lang="en-US" altLang="ko-KR" sz="1600" b="0" i="0" dirty="0">
                <a:solidFill>
                  <a:srgbClr val="444444"/>
                </a:solidFill>
                <a:effectLst/>
                <a:latin typeface="+mj-ea"/>
                <a:ea typeface="+mj-ea"/>
              </a:rPr>
              <a:t>a</a:t>
            </a:r>
            <a:r>
              <a:rPr lang="ko-KR" altLang="en-US" sz="1600" b="0" i="0" dirty="0">
                <a:solidFill>
                  <a:srgbClr val="444444"/>
                </a:solidFill>
                <a:effectLst/>
                <a:latin typeface="+mj-ea"/>
                <a:ea typeface="+mj-ea"/>
              </a:rPr>
              <a:t>정렬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9DBFE34D-1146-E43B-AB73-9B6ECD97E40E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57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D06785F-D4B5-287F-6DC0-B81B1EC1F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781" y="3633391"/>
            <a:ext cx="4854241" cy="2342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C01CD6C-C1A0-26FA-A21A-06B7F398AF1D}"/>
              </a:ext>
            </a:extLst>
          </p:cNvPr>
          <p:cNvSpPr/>
          <p:nvPr/>
        </p:nvSpPr>
        <p:spPr>
          <a:xfrm>
            <a:off x="3321203" y="4194456"/>
            <a:ext cx="4781396" cy="2397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1E7342-7B08-049C-1981-8E1A10881CF9}"/>
              </a:ext>
            </a:extLst>
          </p:cNvPr>
          <p:cNvSpPr/>
          <p:nvPr/>
        </p:nvSpPr>
        <p:spPr>
          <a:xfrm>
            <a:off x="3357626" y="5300954"/>
            <a:ext cx="4781396" cy="2397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A8EB39-A0EB-FB25-3401-D0093076E138}"/>
              </a:ext>
            </a:extLst>
          </p:cNvPr>
          <p:cNvSpPr/>
          <p:nvPr/>
        </p:nvSpPr>
        <p:spPr>
          <a:xfrm>
            <a:off x="3357626" y="4747705"/>
            <a:ext cx="4781396" cy="2397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17385884-66D7-90B5-FCAF-3149DADA1E51}"/>
              </a:ext>
            </a:extLst>
          </p:cNvPr>
          <p:cNvSpPr/>
          <p:nvPr/>
        </p:nvSpPr>
        <p:spPr>
          <a:xfrm>
            <a:off x="7563775" y="3224609"/>
            <a:ext cx="816745" cy="846053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내림차순</a:t>
            </a:r>
          </a:p>
        </p:txBody>
      </p:sp>
      <p:sp>
        <p:nvSpPr>
          <p:cNvPr id="14" name="말풍선: 타원형 13">
            <a:extLst>
              <a:ext uri="{FF2B5EF4-FFF2-40B4-BE49-F238E27FC236}">
                <a16:creationId xmlns:a16="http://schemas.microsoft.com/office/drawing/2014/main" id="{11648055-0250-5A28-8C21-676DC511F94E}"/>
              </a:ext>
            </a:extLst>
          </p:cNvPr>
          <p:cNvSpPr/>
          <p:nvPr/>
        </p:nvSpPr>
        <p:spPr>
          <a:xfrm>
            <a:off x="7972147" y="4004426"/>
            <a:ext cx="816745" cy="846053"/>
          </a:xfrm>
          <a:prstGeom prst="wedgeEllipseCallout">
            <a:avLst>
              <a:gd name="adj1" fmla="val -29529"/>
              <a:gd name="adj2" fmla="val 6040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오름차순</a:t>
            </a:r>
          </a:p>
        </p:txBody>
      </p:sp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A01121D9-371F-77BF-7BC6-E5952873BE9F}"/>
              </a:ext>
            </a:extLst>
          </p:cNvPr>
          <p:cNvSpPr/>
          <p:nvPr/>
        </p:nvSpPr>
        <p:spPr>
          <a:xfrm>
            <a:off x="8699635" y="4666076"/>
            <a:ext cx="816745" cy="846053"/>
          </a:xfrm>
          <a:prstGeom prst="wedgeEllipseCallout">
            <a:avLst>
              <a:gd name="adj1" fmla="val -123007"/>
              <a:gd name="adj2" fmla="val 373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오름차순</a:t>
            </a:r>
          </a:p>
        </p:txBody>
      </p:sp>
    </p:spTree>
    <p:extLst>
      <p:ext uri="{BB962C8B-B14F-4D97-AF65-F5344CB8AC3E}">
        <p14:creationId xmlns:p14="http://schemas.microsoft.com/office/powerpoint/2010/main" val="367297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order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055687" y="973640"/>
            <a:ext cx="10080625" cy="46307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0" i="0" dirty="0">
                <a:solidFill>
                  <a:srgbClr val="555555"/>
                </a:solidFill>
                <a:effectLst/>
                <a:latin typeface="AppleSDGothicNeo"/>
              </a:rPr>
              <a:t>order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AppleSDGothicNeo"/>
              </a:rPr>
              <a:t>함수는 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AppleSDGothicNeo"/>
              </a:rPr>
              <a:t>vector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AppleSDGothicNeo"/>
              </a:rPr>
              <a:t>값들의 순서 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AppleSDGothicNeo"/>
              </a:rPr>
              <a:t>index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AppleSDGothicNeo"/>
              </a:rPr>
              <a:t>를 반환</a:t>
            </a:r>
            <a:endParaRPr lang="en-US" altLang="ko-KR" sz="1600" dirty="0"/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AEC71A-2DE9-4130-B953-C55B6B73B93E}"/>
              </a:ext>
            </a:extLst>
          </p:cNvPr>
          <p:cNvSpPr/>
          <p:nvPr/>
        </p:nvSpPr>
        <p:spPr>
          <a:xfrm>
            <a:off x="1330528" y="1817653"/>
            <a:ext cx="1035115" cy="4736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E1B84B-CFF2-4B1F-88C3-E6B649D496AF}"/>
              </a:ext>
            </a:extLst>
          </p:cNvPr>
          <p:cNvSpPr/>
          <p:nvPr/>
        </p:nvSpPr>
        <p:spPr>
          <a:xfrm>
            <a:off x="2365644" y="1772963"/>
            <a:ext cx="7443269" cy="1909183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39A16-9A65-4436-9E92-A8AACE71FC4A}"/>
              </a:ext>
            </a:extLst>
          </p:cNvPr>
          <p:cNvSpPr txBox="1"/>
          <p:nvPr/>
        </p:nvSpPr>
        <p:spPr>
          <a:xfrm>
            <a:off x="1416009" y="189470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9F08C-9614-4DF8-883F-36AF2179452E}"/>
              </a:ext>
            </a:extLst>
          </p:cNvPr>
          <p:cNvSpPr txBox="1"/>
          <p:nvPr/>
        </p:nvSpPr>
        <p:spPr>
          <a:xfrm>
            <a:off x="2540308" y="1958757"/>
            <a:ext cx="70939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444444"/>
                </a:solidFill>
                <a:latin typeface="+mj-ea"/>
                <a:ea typeface="+mj-ea"/>
              </a:rPr>
              <a:t>&gt;or</a:t>
            </a:r>
            <a:r>
              <a:rPr lang="en-US" altLang="ko-KR" sz="1600" b="0" i="0" dirty="0">
                <a:solidFill>
                  <a:srgbClr val="444444"/>
                </a:solidFill>
                <a:effectLst/>
                <a:latin typeface="+mj-ea"/>
                <a:ea typeface="+mj-ea"/>
              </a:rPr>
              <a:t>der(a) </a:t>
            </a:r>
          </a:p>
          <a:p>
            <a:r>
              <a:rPr lang="en-US" altLang="ko-KR" sz="1600" b="0" i="0" dirty="0">
                <a:solidFill>
                  <a:srgbClr val="444444"/>
                </a:solidFill>
                <a:effectLst/>
                <a:latin typeface="+mj-ea"/>
                <a:ea typeface="+mj-ea"/>
              </a:rPr>
              <a:t>## 4 a</a:t>
            </a:r>
            <a:r>
              <a:rPr lang="ko-KR" altLang="en-US" sz="1600" b="0" i="0" dirty="0">
                <a:solidFill>
                  <a:srgbClr val="444444"/>
                </a:solidFill>
                <a:effectLst/>
                <a:latin typeface="+mj-ea"/>
                <a:ea typeface="+mj-ea"/>
              </a:rPr>
              <a:t>의 네번째 값이 첫번째로 </a:t>
            </a:r>
            <a:endParaRPr lang="en-US" altLang="ko-KR" sz="1600" b="0" i="0" dirty="0">
              <a:solidFill>
                <a:srgbClr val="444444"/>
              </a:solidFill>
              <a:effectLst/>
              <a:latin typeface="+mj-ea"/>
              <a:ea typeface="+mj-ea"/>
            </a:endParaRPr>
          </a:p>
          <a:p>
            <a:r>
              <a:rPr lang="en-US" altLang="ko-KR" sz="1600" b="0" i="0" dirty="0">
                <a:solidFill>
                  <a:srgbClr val="444444"/>
                </a:solidFill>
                <a:effectLst/>
                <a:latin typeface="+mj-ea"/>
                <a:ea typeface="+mj-ea"/>
              </a:rPr>
              <a:t>## 1 a</a:t>
            </a:r>
            <a:r>
              <a:rPr lang="ko-KR" altLang="en-US" sz="1600" b="0" i="0" dirty="0">
                <a:solidFill>
                  <a:srgbClr val="444444"/>
                </a:solidFill>
                <a:effectLst/>
                <a:latin typeface="+mj-ea"/>
                <a:ea typeface="+mj-ea"/>
              </a:rPr>
              <a:t>의 첫번째 값이 두번째로 </a:t>
            </a:r>
            <a:endParaRPr lang="en-US" altLang="ko-KR" sz="1600" b="0" i="0" dirty="0">
              <a:solidFill>
                <a:srgbClr val="444444"/>
              </a:solidFill>
              <a:effectLst/>
              <a:latin typeface="+mj-ea"/>
              <a:ea typeface="+mj-ea"/>
            </a:endParaRPr>
          </a:p>
          <a:p>
            <a:r>
              <a:rPr lang="en-US" altLang="ko-KR" sz="1600" b="0" i="0" dirty="0">
                <a:solidFill>
                  <a:srgbClr val="444444"/>
                </a:solidFill>
                <a:effectLst/>
                <a:latin typeface="+mj-ea"/>
                <a:ea typeface="+mj-ea"/>
              </a:rPr>
              <a:t>## 2 a</a:t>
            </a:r>
            <a:r>
              <a:rPr lang="ko-KR" altLang="en-US" sz="1600" b="0" i="0" dirty="0">
                <a:solidFill>
                  <a:srgbClr val="444444"/>
                </a:solidFill>
                <a:effectLst/>
                <a:latin typeface="+mj-ea"/>
                <a:ea typeface="+mj-ea"/>
              </a:rPr>
              <a:t>의 두번째 값이 세번째로</a:t>
            </a:r>
            <a:r>
              <a:rPr lang="en-US" altLang="ko-KR" sz="1600" b="0" i="0" dirty="0">
                <a:solidFill>
                  <a:srgbClr val="444444"/>
                </a:solidFill>
                <a:effectLst/>
                <a:latin typeface="+mj-ea"/>
                <a:ea typeface="+mj-ea"/>
              </a:rPr>
              <a:t>... </a:t>
            </a:r>
          </a:p>
          <a:p>
            <a:r>
              <a:rPr lang="en-US" altLang="ko-KR" sz="1600" b="0" i="0" dirty="0">
                <a:solidFill>
                  <a:srgbClr val="444444"/>
                </a:solidFill>
                <a:effectLst/>
                <a:latin typeface="+mj-ea"/>
                <a:ea typeface="+mj-ea"/>
              </a:rPr>
              <a:t>&gt;order(-a) </a:t>
            </a:r>
          </a:p>
          <a:p>
            <a:r>
              <a:rPr lang="en-US" altLang="ko-KR" sz="1600" b="0" i="0" dirty="0">
                <a:solidFill>
                  <a:srgbClr val="444444"/>
                </a:solidFill>
                <a:effectLst/>
                <a:latin typeface="+mj-ea"/>
                <a:ea typeface="+mj-ea"/>
              </a:rPr>
              <a:t>&gt;a[order(a)] ## </a:t>
            </a:r>
            <a:r>
              <a:rPr lang="ko-KR" altLang="en-US" sz="1600" b="0" i="0" dirty="0">
                <a:solidFill>
                  <a:srgbClr val="444444"/>
                </a:solidFill>
                <a:effectLst/>
                <a:latin typeface="+mj-ea"/>
                <a:ea typeface="+mj-ea"/>
              </a:rPr>
              <a:t>오름차순 </a:t>
            </a:r>
            <a:endParaRPr lang="en-US" altLang="ko-KR" sz="1600" b="0" i="0" dirty="0">
              <a:solidFill>
                <a:srgbClr val="444444"/>
              </a:solidFill>
              <a:effectLst/>
              <a:latin typeface="+mj-ea"/>
              <a:ea typeface="+mj-ea"/>
            </a:endParaRPr>
          </a:p>
          <a:p>
            <a:r>
              <a:rPr lang="en-US" altLang="ko-KR" sz="1600" b="0" i="0" dirty="0">
                <a:solidFill>
                  <a:srgbClr val="444444"/>
                </a:solidFill>
                <a:effectLst/>
                <a:latin typeface="+mj-ea"/>
                <a:ea typeface="+mj-ea"/>
              </a:rPr>
              <a:t>&gt;a[order(-a)] ## </a:t>
            </a:r>
            <a:r>
              <a:rPr lang="ko-KR" altLang="en-US" sz="1600" b="0" i="0" dirty="0">
                <a:solidFill>
                  <a:srgbClr val="444444"/>
                </a:solidFill>
                <a:effectLst/>
                <a:latin typeface="+mj-ea"/>
                <a:ea typeface="+mj-ea"/>
              </a:rPr>
              <a:t>내림차순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9DBFE34D-1146-E43B-AB73-9B6ECD97E40E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58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AC151BB-0D81-4F74-4F15-198FA3DBD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608" y="3999016"/>
            <a:ext cx="4727660" cy="2547701"/>
          </a:xfrm>
          <a:prstGeom prst="rect">
            <a:avLst/>
          </a:prstGeom>
        </p:spPr>
      </p:pic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F499BE9A-276C-F7CC-F43D-10C5A5D7C879}"/>
              </a:ext>
            </a:extLst>
          </p:cNvPr>
          <p:cNvSpPr/>
          <p:nvPr/>
        </p:nvSpPr>
        <p:spPr>
          <a:xfrm>
            <a:off x="-45396" y="4531981"/>
            <a:ext cx="3120044" cy="846053"/>
          </a:xfrm>
          <a:prstGeom prst="wedgeEllipseCallout">
            <a:avLst>
              <a:gd name="adj1" fmla="val 74777"/>
              <a:gd name="adj2" fmla="val -2249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r>
              <a:rPr lang="ko-KR" altLang="en-US" sz="1200" dirty="0"/>
              <a:t>번째요소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r>
              <a:rPr lang="en-US" altLang="ko-KR" sz="1200" dirty="0"/>
              <a:t>)</a:t>
            </a:r>
            <a:r>
              <a:rPr lang="ko-KR" altLang="en-US" sz="1200" dirty="0"/>
              <a:t>가 가장 숫자가 작음</a:t>
            </a:r>
            <a:r>
              <a:rPr lang="en-US" altLang="ko-KR" sz="1200" dirty="0"/>
              <a:t>, </a:t>
            </a:r>
            <a:r>
              <a:rPr lang="ko-KR" altLang="en-US" sz="1200" dirty="0"/>
              <a:t>다음은 첫번째 요소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r>
              <a:rPr lang="en-US" altLang="ko-KR" sz="1200" dirty="0"/>
              <a:t>)</a:t>
            </a:r>
            <a:r>
              <a:rPr lang="ko-KR" altLang="en-US" sz="1200" dirty="0"/>
              <a:t>가 작음</a:t>
            </a:r>
            <a:r>
              <a:rPr lang="en-US" altLang="ko-KR" sz="1200" dirty="0"/>
              <a:t>…..</a:t>
            </a:r>
            <a:endParaRPr lang="ko-KR" altLang="en-US" sz="1200" dirty="0"/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5295CE9D-1E2F-0257-7642-EAB8F9278DAB}"/>
              </a:ext>
            </a:extLst>
          </p:cNvPr>
          <p:cNvSpPr/>
          <p:nvPr/>
        </p:nvSpPr>
        <p:spPr>
          <a:xfrm>
            <a:off x="8444189" y="4531981"/>
            <a:ext cx="3120044" cy="846053"/>
          </a:xfrm>
          <a:prstGeom prst="wedgeEllipseCallout">
            <a:avLst>
              <a:gd name="adj1" fmla="val -181875"/>
              <a:gd name="adj2" fmla="val 5095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r>
              <a:rPr lang="ko-KR" altLang="en-US" sz="1200" dirty="0"/>
              <a:t>번째요소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FF0000"/>
                </a:solidFill>
              </a:rPr>
              <a:t>13</a:t>
            </a:r>
            <a:r>
              <a:rPr lang="en-US" altLang="ko-KR" sz="1200" dirty="0"/>
              <a:t>)</a:t>
            </a:r>
            <a:r>
              <a:rPr lang="ko-KR" altLang="en-US" sz="1200" dirty="0"/>
              <a:t>가 가장 숫자가 큼</a:t>
            </a:r>
            <a:r>
              <a:rPr lang="en-US" altLang="ko-KR" sz="1200" dirty="0"/>
              <a:t>, </a:t>
            </a:r>
            <a:r>
              <a:rPr lang="ko-KR" altLang="en-US" sz="1200" dirty="0"/>
              <a:t>다음은 </a:t>
            </a:r>
            <a:r>
              <a:rPr lang="ko-KR" altLang="en-US" sz="1200" dirty="0" err="1"/>
              <a:t>일곱번째</a:t>
            </a:r>
            <a:r>
              <a:rPr lang="ko-KR" altLang="en-US" sz="1200" dirty="0"/>
              <a:t> 요소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FF0000"/>
                </a:solidFill>
              </a:rPr>
              <a:t>11</a:t>
            </a:r>
            <a:r>
              <a:rPr lang="en-US" altLang="ko-KR" sz="1200" dirty="0"/>
              <a:t>)</a:t>
            </a:r>
            <a:r>
              <a:rPr lang="ko-KR" altLang="en-US" sz="1200" dirty="0"/>
              <a:t>가 작음</a:t>
            </a:r>
            <a:r>
              <a:rPr lang="en-US" altLang="ko-KR" sz="1200" dirty="0"/>
              <a:t>…..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539667-AD37-C4F8-0701-9316BAB9E03F}"/>
              </a:ext>
            </a:extLst>
          </p:cNvPr>
          <p:cNvSpPr/>
          <p:nvPr/>
        </p:nvSpPr>
        <p:spPr>
          <a:xfrm>
            <a:off x="3879540" y="4657362"/>
            <a:ext cx="284087" cy="287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4F464B-CDCB-C2D5-E665-A53998E24C1D}"/>
              </a:ext>
            </a:extLst>
          </p:cNvPr>
          <p:cNvSpPr/>
          <p:nvPr/>
        </p:nvSpPr>
        <p:spPr>
          <a:xfrm>
            <a:off x="3881018" y="5129361"/>
            <a:ext cx="284087" cy="287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7BFC2A0-326C-66A4-F597-FF803340A3B3}"/>
              </a:ext>
            </a:extLst>
          </p:cNvPr>
          <p:cNvCxnSpPr/>
          <p:nvPr/>
        </p:nvCxnSpPr>
        <p:spPr>
          <a:xfrm flipH="1">
            <a:off x="4101483" y="4358936"/>
            <a:ext cx="1242874" cy="372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E9F4B6B-78D6-1363-5355-6B54D1777E08}"/>
              </a:ext>
            </a:extLst>
          </p:cNvPr>
          <p:cNvCxnSpPr>
            <a:cxnSpLocks/>
          </p:cNvCxnSpPr>
          <p:nvPr/>
        </p:nvCxnSpPr>
        <p:spPr>
          <a:xfrm flipH="1">
            <a:off x="4163627" y="4358936"/>
            <a:ext cx="2902998" cy="101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0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617" y="0"/>
            <a:ext cx="1228523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72077" y="2943447"/>
            <a:ext cx="3938099" cy="8547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VIII. </a:t>
            </a:r>
            <a:r>
              <a:rPr lang="ko-KR" altLang="en-US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데이터분리와 선택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16000" y="4400303"/>
            <a:ext cx="5652001" cy="58189"/>
            <a:chOff x="823286" y="4380808"/>
            <a:chExt cx="5652001" cy="58189"/>
          </a:xfrm>
        </p:grpSpPr>
        <p:cxnSp>
          <p:nvCxnSpPr>
            <p:cNvPr id="16" name="직선 연결선 15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 rot="10800000">
            <a:off x="1524001" y="2399510"/>
            <a:ext cx="5652001" cy="58189"/>
            <a:chOff x="823286" y="4380808"/>
            <a:chExt cx="5652001" cy="58189"/>
          </a:xfrm>
        </p:grpSpPr>
        <p:cxnSp>
          <p:nvCxnSpPr>
            <p:cNvPr id="23" name="직선 연결선 22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10C796-5755-2804-C0A8-291F8676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968336-AF90-7602-1420-436C90CE71FE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59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1452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요약</a:t>
            </a:r>
            <a:r>
              <a:rPr lang="en-US" altLang="ko-KR" dirty="0"/>
              <a:t>4. </a:t>
            </a:r>
            <a:r>
              <a:rPr lang="ko-KR" altLang="en-US" dirty="0"/>
              <a:t>결측치</a:t>
            </a:r>
            <a:r>
              <a:rPr lang="en-US" altLang="ko-KR" dirty="0"/>
              <a:t>, </a:t>
            </a:r>
            <a:r>
              <a:rPr lang="ko-KR" altLang="en-US" dirty="0"/>
              <a:t>특이치</a:t>
            </a:r>
            <a:r>
              <a:rPr lang="en-US" altLang="ko-KR" dirty="0"/>
              <a:t>, </a:t>
            </a:r>
            <a:r>
              <a:rPr lang="ko-KR" altLang="en-US" dirty="0"/>
              <a:t>정렬</a:t>
            </a:r>
            <a:r>
              <a:rPr lang="en-US" altLang="ko-KR" dirty="0"/>
              <a:t>, </a:t>
            </a:r>
            <a:r>
              <a:rPr lang="ko-KR" altLang="en-US" dirty="0"/>
              <a:t>분리</a:t>
            </a:r>
            <a:endParaRPr lang="ko-Kore-KR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0B7E955-212E-43B6-A918-9A8A93382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492947"/>
              </p:ext>
            </p:extLst>
          </p:nvPr>
        </p:nvGraphicFramePr>
        <p:xfrm>
          <a:off x="1719309" y="915416"/>
          <a:ext cx="8128000" cy="54996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13594">
                  <a:extLst>
                    <a:ext uri="{9D8B030D-6E8A-4147-A177-3AD203B41FA5}">
                      <a16:colId xmlns:a16="http://schemas.microsoft.com/office/drawing/2014/main" val="3925616881"/>
                    </a:ext>
                  </a:extLst>
                </a:gridCol>
                <a:gridCol w="5914406">
                  <a:extLst>
                    <a:ext uri="{9D8B030D-6E8A-4147-A177-3AD203B41FA5}">
                      <a16:colId xmlns:a16="http://schemas.microsoft.com/office/drawing/2014/main" val="2911751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함수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371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is.na(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결측치를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26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sum(is.na( ))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결측치 개수를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7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colSums(is.na( ))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컬럼의 결측치 개수를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908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na.omit(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결측치를 제거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637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boxplot(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상자 그림으로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이상치를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2732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ifelse(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조건에 따라 값을 반환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4567702"/>
                  </a:ext>
                </a:extLst>
              </a:tr>
              <a:tr h="2425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i="0" dirty="0">
                          <a:solidFill>
                            <a:srgbClr val="374151"/>
                          </a:solidFill>
                          <a:effectLst/>
                          <a:latin typeface="Söhne"/>
                        </a:rPr>
                        <a:t>%in% </a:t>
                      </a:r>
                      <a:r>
                        <a:rPr lang="ko-KR" altLang="en-US" sz="1600" b="1" i="0" dirty="0">
                          <a:solidFill>
                            <a:srgbClr val="374151"/>
                          </a:solidFill>
                          <a:effectLst/>
                          <a:latin typeface="Söhne"/>
                        </a:rPr>
                        <a:t>연산자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i="0" dirty="0">
                          <a:solidFill>
                            <a:srgbClr val="374151"/>
                          </a:solidFill>
                          <a:effectLst/>
                          <a:latin typeface="Söhne"/>
                        </a:rPr>
                        <a:t>벡터의 요소가 다른 벡터에 포함되어 있는지 확인하는 데 사용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1878164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i="0" dirty="0">
                          <a:solidFill>
                            <a:srgbClr val="111827"/>
                          </a:solidFill>
                          <a:effectLst/>
                          <a:latin typeface="Söhne Mono"/>
                        </a:rPr>
                        <a:t>boxplot.stats()</a:t>
                      </a:r>
                      <a:r>
                        <a:rPr lang="ko-KR" altLang="en-US" sz="1600" b="1" i="0" dirty="0">
                          <a:solidFill>
                            <a:srgbClr val="111827"/>
                          </a:solidFill>
                          <a:effectLst/>
                          <a:latin typeface="Söhne Mono"/>
                        </a:rPr>
                        <a:t>함수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dirty="0">
                          <a:solidFill>
                            <a:srgbClr val="374151"/>
                          </a:solidFill>
                          <a:effectLst/>
                          <a:latin typeface="Söhne"/>
                        </a:rPr>
                        <a:t>상자 그림</a:t>
                      </a:r>
                      <a:r>
                        <a:rPr lang="en-US" altLang="ko-KR" sz="1600" b="0" i="0" dirty="0">
                          <a:solidFill>
                            <a:srgbClr val="374151"/>
                          </a:solidFill>
                          <a:effectLst/>
                          <a:latin typeface="Söhne"/>
                        </a:rPr>
                        <a:t>(Boxplot)</a:t>
                      </a:r>
                      <a:r>
                        <a:rPr lang="ko-KR" altLang="en-US" sz="1600" b="0" i="0" dirty="0">
                          <a:solidFill>
                            <a:srgbClr val="374151"/>
                          </a:solidFill>
                          <a:effectLst/>
                          <a:latin typeface="Söhne"/>
                        </a:rPr>
                        <a:t>에서 사용되는 값을 반환</a:t>
                      </a:r>
                      <a:endParaRPr lang="ko-KR" altLang="en-US" sz="1600" dirty="0"/>
                    </a:p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3541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complete.cases() 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NA여부(누락된 데이터)를 체크하고, 행에 NA가 있을 경우 FALSE를 반환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9868441"/>
                  </a:ext>
                </a:extLst>
              </a:tr>
              <a:tr h="4632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sort()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데이터를 주어진 기준에 따라 크기순으로 재배열하는 과정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2551007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dirty="0">
                          <a:solidFill>
                            <a:srgbClr val="555555"/>
                          </a:solidFill>
                          <a:effectLst/>
                          <a:latin typeface="AppleSDGothicNeo"/>
                        </a:rPr>
                        <a:t>order()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dirty="0">
                          <a:solidFill>
                            <a:srgbClr val="555555"/>
                          </a:solidFill>
                          <a:effectLst/>
                          <a:latin typeface="AppleSDGothicNeo"/>
                        </a:rPr>
                        <a:t>vector</a:t>
                      </a:r>
                      <a:r>
                        <a:rPr lang="ko-KR" altLang="en-US" sz="1600" b="0" i="0" dirty="0">
                          <a:solidFill>
                            <a:srgbClr val="555555"/>
                          </a:solidFill>
                          <a:effectLst/>
                          <a:latin typeface="AppleSDGothicNeo"/>
                        </a:rPr>
                        <a:t>값들의 순서 </a:t>
                      </a:r>
                      <a:r>
                        <a:rPr lang="en-US" altLang="ko-KR" sz="1600" b="0" i="0" dirty="0">
                          <a:solidFill>
                            <a:srgbClr val="555555"/>
                          </a:solidFill>
                          <a:effectLst/>
                          <a:latin typeface="AppleSDGothicNeo"/>
                        </a:rPr>
                        <a:t>index</a:t>
                      </a:r>
                      <a:r>
                        <a:rPr lang="ko-KR" altLang="en-US" sz="1600" b="0" i="0" dirty="0">
                          <a:solidFill>
                            <a:srgbClr val="555555"/>
                          </a:solidFill>
                          <a:effectLst/>
                          <a:latin typeface="AppleSDGothicNeo"/>
                        </a:rPr>
                        <a:t>를 반환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0367321"/>
                  </a:ext>
                </a:extLst>
              </a:tr>
              <a:tr h="2316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split()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데이터분리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972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subset()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일부데이터 추출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2507796"/>
                  </a:ext>
                </a:extLst>
              </a:tr>
            </a:tbl>
          </a:graphicData>
        </a:graphic>
      </p:graphicFrame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344035E2-8A49-4576-C0C6-7270542AA1AC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6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1345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 분리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A3BC-8E63-47FA-A899-3C7E3CD4148C}"/>
              </a:ext>
            </a:extLst>
          </p:cNvPr>
          <p:cNvSpPr/>
          <p:nvPr/>
        </p:nvSpPr>
        <p:spPr>
          <a:xfrm>
            <a:off x="2500659" y="1403776"/>
            <a:ext cx="1035115" cy="4736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6ED8C-CFEC-41FF-BE7B-021386F3DBD2}"/>
              </a:ext>
            </a:extLst>
          </p:cNvPr>
          <p:cNvSpPr/>
          <p:nvPr/>
        </p:nvSpPr>
        <p:spPr>
          <a:xfrm>
            <a:off x="2500659" y="1877466"/>
            <a:ext cx="7443269" cy="119149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428DD-636F-45E9-8FD8-38A7FD7E64E0}"/>
              </a:ext>
            </a:extLst>
          </p:cNvPr>
          <p:cNvSpPr txBox="1"/>
          <p:nvPr/>
        </p:nvSpPr>
        <p:spPr>
          <a:xfrm>
            <a:off x="2720698" y="148047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CF69-4F31-4FBE-A647-C887BA021674}"/>
              </a:ext>
            </a:extLst>
          </p:cNvPr>
          <p:cNvSpPr txBox="1"/>
          <p:nvPr/>
        </p:nvSpPr>
        <p:spPr>
          <a:xfrm>
            <a:off x="2557455" y="1927819"/>
            <a:ext cx="7093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&gt;</a:t>
            </a:r>
            <a:r>
              <a:rPr lang="en-US" altLang="ko-KR" sz="1600" dirty="0" err="1"/>
              <a:t>sp</a:t>
            </a:r>
            <a:r>
              <a:rPr lang="en-US" altLang="ko-KR" sz="1600" dirty="0"/>
              <a:t> &lt;- split(iris, iris$Species)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품종별로 데이터 분리</a:t>
            </a:r>
          </a:p>
          <a:p>
            <a:r>
              <a:rPr lang="en-US" altLang="ko-KR" sz="1600" dirty="0"/>
              <a:t>&gt;</a:t>
            </a:r>
            <a:r>
              <a:rPr lang="en-US" altLang="ko-KR" sz="1600" dirty="0" err="1"/>
              <a:t>sp</a:t>
            </a:r>
            <a:r>
              <a:rPr lang="en-US" altLang="ko-KR" sz="1600" dirty="0"/>
              <a:t> 				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분리 결과 확인</a:t>
            </a:r>
          </a:p>
          <a:p>
            <a:r>
              <a:rPr lang="en-US" altLang="ko-KR" sz="1600" dirty="0"/>
              <a:t>&gt;summary(sp) 		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분리 결과 요약</a:t>
            </a:r>
          </a:p>
          <a:p>
            <a:r>
              <a:rPr lang="en-US" altLang="ko-KR" sz="1600" dirty="0"/>
              <a:t>&gt;</a:t>
            </a:r>
            <a:r>
              <a:rPr lang="en-US" altLang="ko-KR" sz="1600" dirty="0" err="1"/>
              <a:t>sp$setosa</a:t>
            </a:r>
            <a:r>
              <a:rPr lang="en-US" altLang="ko-KR" sz="1600" dirty="0"/>
              <a:t> 					</a:t>
            </a:r>
            <a:r>
              <a:rPr lang="en-US" altLang="ko-KR" sz="1600" dirty="0">
                <a:solidFill>
                  <a:srgbClr val="4F784C"/>
                </a:solidFill>
              </a:rPr>
              <a:t># setosa </a:t>
            </a:r>
            <a:r>
              <a:rPr lang="ko-KR" altLang="en-US" sz="1600" dirty="0">
                <a:solidFill>
                  <a:srgbClr val="4F784C"/>
                </a:solidFill>
              </a:rPr>
              <a:t>품종의 데이터 확인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E2B53B7-E4A5-4046-A09F-CB645F9D0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659" y="3047465"/>
            <a:ext cx="7443269" cy="40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E5A3CDA-5FB8-43BE-BEDD-9F758316A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658" y="3452661"/>
            <a:ext cx="7443270" cy="1103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21919B7-A169-4ED6-A2CB-8E0BD365C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381" y="4556350"/>
            <a:ext cx="7443269" cy="1495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D196DE21-B212-84E0-4132-A215CB523959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60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E528B3-1E07-CDB5-81FC-35F805A96CA6}"/>
              </a:ext>
            </a:extLst>
          </p:cNvPr>
          <p:cNvSpPr/>
          <p:nvPr/>
        </p:nvSpPr>
        <p:spPr>
          <a:xfrm>
            <a:off x="7492752" y="4293218"/>
            <a:ext cx="630316" cy="14953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B1F8DF22-3C6A-5642-F718-9201087A535A}"/>
              </a:ext>
            </a:extLst>
          </p:cNvPr>
          <p:cNvSpPr/>
          <p:nvPr/>
        </p:nvSpPr>
        <p:spPr>
          <a:xfrm>
            <a:off x="8123068" y="3429000"/>
            <a:ext cx="1926454" cy="929936"/>
          </a:xfrm>
          <a:prstGeom prst="wedgeEllipseCallout">
            <a:avLst>
              <a:gd name="adj1" fmla="val -46639"/>
              <a:gd name="adj2" fmla="val 6154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4F784C"/>
                </a:solidFill>
              </a:rPr>
              <a:t>품종별로 데이터 분리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0554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 분리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544B4C-3D37-4433-B676-E884C43C0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55" y="1207351"/>
            <a:ext cx="5596539" cy="46448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EB3AEE06-ED74-6F15-4B99-6FFEE0EA6265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61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92AE3F-0601-266F-9B40-AD3ED57A5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860" y="1138898"/>
            <a:ext cx="6098785" cy="1481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626378-F654-17A8-EC82-8A7ED52F0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859" y="2620239"/>
            <a:ext cx="6098785" cy="3300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5022836-0D64-9217-D492-84D61D323CA6}"/>
              </a:ext>
            </a:extLst>
          </p:cNvPr>
          <p:cNvSpPr/>
          <p:nvPr/>
        </p:nvSpPr>
        <p:spPr>
          <a:xfrm>
            <a:off x="3888418" y="1763082"/>
            <a:ext cx="745726" cy="14953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749270-6823-1105-698B-C438B1AA5AF2}"/>
              </a:ext>
            </a:extLst>
          </p:cNvPr>
          <p:cNvSpPr/>
          <p:nvPr/>
        </p:nvSpPr>
        <p:spPr>
          <a:xfrm>
            <a:off x="3888417" y="4035765"/>
            <a:ext cx="745725" cy="14953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B013D09E-B66E-2A17-969E-B6959DFE49AC}"/>
              </a:ext>
            </a:extLst>
          </p:cNvPr>
          <p:cNvSpPr/>
          <p:nvPr/>
        </p:nvSpPr>
        <p:spPr>
          <a:xfrm>
            <a:off x="4634142" y="1207350"/>
            <a:ext cx="1926454" cy="929936"/>
          </a:xfrm>
          <a:prstGeom prst="wedgeEllipseCallout">
            <a:avLst>
              <a:gd name="adj1" fmla="val -46639"/>
              <a:gd name="adj2" fmla="val 6154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4F784C"/>
                </a:solidFill>
              </a:rPr>
              <a:t>품종별로 데이터 분리</a:t>
            </a:r>
            <a:endParaRPr lang="ko-KR" altLang="en-US" sz="1400" dirty="0"/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A1A50F30-DAF7-BA62-1C6A-B4E268775E83}"/>
              </a:ext>
            </a:extLst>
          </p:cNvPr>
          <p:cNvSpPr/>
          <p:nvPr/>
        </p:nvSpPr>
        <p:spPr>
          <a:xfrm>
            <a:off x="4634142" y="3429000"/>
            <a:ext cx="1926454" cy="929936"/>
          </a:xfrm>
          <a:prstGeom prst="wedgeEllipseCallout">
            <a:avLst>
              <a:gd name="adj1" fmla="val -46639"/>
              <a:gd name="adj2" fmla="val 6154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4F784C"/>
                </a:solidFill>
              </a:rPr>
              <a:t>품종별로 데이터 분리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094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선택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A3BC-8E63-47FA-A899-3C7E3CD4148C}"/>
              </a:ext>
            </a:extLst>
          </p:cNvPr>
          <p:cNvSpPr/>
          <p:nvPr/>
        </p:nvSpPr>
        <p:spPr>
          <a:xfrm>
            <a:off x="1524598" y="963497"/>
            <a:ext cx="1035115" cy="4736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6ED8C-CFEC-41FF-BE7B-021386F3DBD2}"/>
              </a:ext>
            </a:extLst>
          </p:cNvPr>
          <p:cNvSpPr/>
          <p:nvPr/>
        </p:nvSpPr>
        <p:spPr>
          <a:xfrm>
            <a:off x="2559713" y="948874"/>
            <a:ext cx="7443269" cy="1077218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428DD-636F-45E9-8FD8-38A7FD7E64E0}"/>
              </a:ext>
            </a:extLst>
          </p:cNvPr>
          <p:cNvSpPr txBox="1"/>
          <p:nvPr/>
        </p:nvSpPr>
        <p:spPr>
          <a:xfrm>
            <a:off x="1744637" y="109863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CF69-4F31-4FBE-A647-C887BA021674}"/>
              </a:ext>
            </a:extLst>
          </p:cNvPr>
          <p:cNvSpPr txBox="1"/>
          <p:nvPr/>
        </p:nvSpPr>
        <p:spPr>
          <a:xfrm>
            <a:off x="2559713" y="914443"/>
            <a:ext cx="7093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&gt;subset(iris, Species == "setosa")</a:t>
            </a:r>
          </a:p>
          <a:p>
            <a:r>
              <a:rPr lang="en-US" altLang="ko-KR" sz="1600" dirty="0"/>
              <a:t>&gt;subset(iris, Sepal.Length &gt; 7.5)</a:t>
            </a:r>
          </a:p>
          <a:p>
            <a:r>
              <a:rPr lang="en-US" altLang="ko-KR" sz="1600" dirty="0"/>
              <a:t>&gt;subset(iris, Sepal.Length &gt; 5.1 &amp; </a:t>
            </a:r>
            <a:r>
              <a:rPr lang="en-US" altLang="ko-KR" sz="1600" dirty="0" err="1"/>
              <a:t>Sepal.Width</a:t>
            </a:r>
            <a:r>
              <a:rPr lang="en-US" altLang="ko-KR" sz="1600" dirty="0"/>
              <a:t> &gt; 3.9)</a:t>
            </a:r>
          </a:p>
          <a:p>
            <a:r>
              <a:rPr lang="en-US" altLang="ko-KR" sz="1600" dirty="0"/>
              <a:t>&gt;subset(iris, Sepal.Length &gt; 7.6, select=c(Petal.Length,Petal.Width))</a:t>
            </a:r>
            <a:endParaRPr lang="ko-KR" altLang="en-US" sz="1600" dirty="0">
              <a:solidFill>
                <a:srgbClr val="4F784C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2109B1-ED11-4A6F-84F3-56861B1D5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917" y="2568761"/>
            <a:ext cx="7443269" cy="653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1304BD-1243-421F-B0C5-5D77210C8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660" y="3168410"/>
            <a:ext cx="7443268" cy="2696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CD4FB3A2-86AA-18FD-E052-CED2520CB52B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62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30301E99-56EC-EB44-94A3-5069041C594E}"/>
              </a:ext>
            </a:extLst>
          </p:cNvPr>
          <p:cNvSpPr/>
          <p:nvPr/>
        </p:nvSpPr>
        <p:spPr>
          <a:xfrm>
            <a:off x="8353888" y="2603192"/>
            <a:ext cx="1926454" cy="929936"/>
          </a:xfrm>
          <a:prstGeom prst="wedgeEllipseCallout">
            <a:avLst>
              <a:gd name="adj1" fmla="val -46639"/>
              <a:gd name="adj2" fmla="val 6154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setosa</a:t>
            </a:r>
            <a:r>
              <a:rPr lang="ko-KR" altLang="en-US" sz="1400" dirty="0"/>
              <a:t>인 종만을 출력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B46CA5-6A0E-A88C-40CD-E4F0D940D6D2}"/>
              </a:ext>
            </a:extLst>
          </p:cNvPr>
          <p:cNvSpPr/>
          <p:nvPr/>
        </p:nvSpPr>
        <p:spPr>
          <a:xfrm>
            <a:off x="7377343" y="3168410"/>
            <a:ext cx="745726" cy="2696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1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선택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7219BA-F5E0-4FF0-932E-8D573B774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033" y="593685"/>
            <a:ext cx="7397933" cy="2264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DD9A67-C80F-4E9C-BF9A-03A6874AE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033" y="2795615"/>
            <a:ext cx="7397933" cy="1986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020162-A076-4F80-A2E2-059D4592B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253" y="4759438"/>
            <a:ext cx="7394712" cy="2061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4B51284B-B758-F6AA-A4B2-A0C333269602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63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BD545390-FA74-5353-A246-5E9A2F0AB272}"/>
              </a:ext>
            </a:extLst>
          </p:cNvPr>
          <p:cNvSpPr/>
          <p:nvPr/>
        </p:nvSpPr>
        <p:spPr>
          <a:xfrm>
            <a:off x="5164314" y="3069702"/>
            <a:ext cx="1926454" cy="929936"/>
          </a:xfrm>
          <a:prstGeom prst="wedgeEllipseCallout">
            <a:avLst>
              <a:gd name="adj1" fmla="val -46639"/>
              <a:gd name="adj2" fmla="val 6154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Sepal.Length</a:t>
            </a:r>
            <a:r>
              <a:rPr lang="en-US" altLang="ko-KR" sz="1200" dirty="0"/>
              <a:t> &gt; 5.1 &amp; </a:t>
            </a:r>
            <a:r>
              <a:rPr lang="en-US" altLang="ko-KR" sz="1200" dirty="0" err="1"/>
              <a:t>Sepal.Width</a:t>
            </a:r>
            <a:r>
              <a:rPr lang="en-US" altLang="ko-KR" sz="1200" dirty="0"/>
              <a:t> &gt; 3.9</a:t>
            </a:r>
            <a:r>
              <a:rPr lang="ko-KR" altLang="en-US" sz="1200" dirty="0"/>
              <a:t>인</a:t>
            </a:r>
            <a:r>
              <a:rPr lang="en-US" altLang="ko-KR" sz="1200" dirty="0"/>
              <a:t> </a:t>
            </a:r>
            <a:r>
              <a:rPr lang="ko-KR" altLang="en-US" sz="1200" dirty="0" err="1"/>
              <a:t>행만을</a:t>
            </a:r>
            <a:r>
              <a:rPr lang="ko-KR" altLang="en-US" sz="1200" dirty="0"/>
              <a:t> 출력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4FCD88-1F81-9FE9-FA7D-3E5638A9EFD5}"/>
              </a:ext>
            </a:extLst>
          </p:cNvPr>
          <p:cNvSpPr/>
          <p:nvPr/>
        </p:nvSpPr>
        <p:spPr>
          <a:xfrm>
            <a:off x="2805342" y="3344091"/>
            <a:ext cx="2201663" cy="14376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04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8523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46296" y="2802720"/>
            <a:ext cx="3938099" cy="8547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VII. </a:t>
            </a:r>
            <a:r>
              <a:rPr lang="ko-KR" altLang="en-US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응용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16000" y="4400303"/>
            <a:ext cx="5652001" cy="58189"/>
            <a:chOff x="823286" y="4380808"/>
            <a:chExt cx="5652001" cy="58189"/>
          </a:xfrm>
        </p:grpSpPr>
        <p:cxnSp>
          <p:nvCxnSpPr>
            <p:cNvPr id="16" name="직선 연결선 15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 rot="10800000">
            <a:off x="1524001" y="2399510"/>
            <a:ext cx="5652001" cy="58189"/>
            <a:chOff x="823286" y="4380808"/>
            <a:chExt cx="5652001" cy="58189"/>
          </a:xfrm>
        </p:grpSpPr>
        <p:cxnSp>
          <p:nvCxnSpPr>
            <p:cNvPr id="23" name="직선 연결선 22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10C796-5755-2804-C0A8-291F8676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6" name="슬라이드 번호 개체 틀 7">
            <a:extLst>
              <a:ext uri="{FF2B5EF4-FFF2-40B4-BE49-F238E27FC236}">
                <a16:creationId xmlns:a16="http://schemas.microsoft.com/office/drawing/2014/main" id="{D17F0262-2E6D-94E5-4B6B-94725061DAB9}"/>
              </a:ext>
            </a:extLst>
          </p:cNvPr>
          <p:cNvSpPr txBox="1">
            <a:spLocks/>
          </p:cNvSpPr>
          <p:nvPr/>
        </p:nvSpPr>
        <p:spPr>
          <a:xfrm>
            <a:off x="10830560" y="6113952"/>
            <a:ext cx="665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pPr/>
              <a:t>64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6177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5474" y="104310"/>
            <a:ext cx="11281052" cy="67134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 </a:t>
            </a:r>
            <a:r>
              <a:rPr lang="ko-KR" altLang="en-US" b="1" dirty="0">
                <a:solidFill>
                  <a:srgbClr val="FF0000"/>
                </a:solidFill>
              </a:rPr>
              <a:t>벡터만들기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78037B-6625-4975-A3DE-3AEF3760DB56}"/>
              </a:ext>
            </a:extLst>
          </p:cNvPr>
          <p:cNvSpPr/>
          <p:nvPr/>
        </p:nvSpPr>
        <p:spPr>
          <a:xfrm>
            <a:off x="2458241" y="867244"/>
            <a:ext cx="7443269" cy="162001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09C6D-7B2C-4AC1-92BE-67D4AED754B4}"/>
              </a:ext>
            </a:extLst>
          </p:cNvPr>
          <p:cNvSpPr txBox="1"/>
          <p:nvPr/>
        </p:nvSpPr>
        <p:spPr>
          <a:xfrm>
            <a:off x="2515037" y="917598"/>
            <a:ext cx="7093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&gt;D</a:t>
            </a:r>
            <a:r>
              <a:rPr lang="ko-KR" altLang="en-US" sz="1600" dirty="0"/>
              <a:t>약자</a:t>
            </a:r>
            <a:r>
              <a:rPr lang="en-US" altLang="ko-KR" sz="1600" dirty="0"/>
              <a:t> &lt;- c(10,20,30,40,50, 60,70,80)</a:t>
            </a:r>
          </a:p>
          <a:p>
            <a:r>
              <a:rPr lang="en-US" altLang="ko-KR" sz="1600" dirty="0"/>
              <a:t>&gt;D</a:t>
            </a:r>
            <a:r>
              <a:rPr lang="ko-KR" altLang="en-US" sz="1600" dirty="0"/>
              <a:t>약자</a:t>
            </a:r>
            <a:r>
              <a:rPr lang="en-US" altLang="ko-KR" sz="1600" dirty="0"/>
              <a:t>[   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가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en-US" altLang="ko-KR" sz="1600" dirty="0"/>
              <a:t>      ] 			</a:t>
            </a:r>
            <a:r>
              <a:rPr lang="en-US" altLang="ko-KR" sz="1600" dirty="0">
                <a:solidFill>
                  <a:srgbClr val="4F784C"/>
                </a:solidFill>
              </a:rPr>
              <a:t># 2, 4, 7</a:t>
            </a:r>
            <a:r>
              <a:rPr lang="ko-KR" altLang="en-US" sz="1600" dirty="0">
                <a:solidFill>
                  <a:srgbClr val="4F784C"/>
                </a:solidFill>
              </a:rPr>
              <a:t>번째 값 출력</a:t>
            </a:r>
          </a:p>
          <a:p>
            <a:r>
              <a:rPr lang="en-US" altLang="ko-KR" sz="1600" dirty="0"/>
              <a:t>&gt;D</a:t>
            </a:r>
            <a:r>
              <a:rPr lang="ko-KR" altLang="en-US" sz="1600" dirty="0"/>
              <a:t>약자</a:t>
            </a:r>
            <a:r>
              <a:rPr lang="en-US" altLang="ko-KR" sz="1600" dirty="0"/>
              <a:t>[   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나</a:t>
            </a:r>
            <a:r>
              <a:rPr lang="en-US" altLang="ko-KR" sz="1600" dirty="0">
                <a:solidFill>
                  <a:srgbClr val="FF0000"/>
                </a:solidFill>
              </a:rPr>
              <a:t>) </a:t>
            </a:r>
            <a:r>
              <a:rPr lang="en-US" altLang="ko-KR" sz="1600" dirty="0"/>
              <a:t>     ]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처음 다섯 개의 값 출력</a:t>
            </a:r>
          </a:p>
          <a:p>
            <a:r>
              <a:rPr lang="en-US" altLang="ko-KR" sz="1600" dirty="0"/>
              <a:t>&gt;D</a:t>
            </a:r>
            <a:r>
              <a:rPr lang="ko-KR" altLang="en-US" sz="1600" dirty="0"/>
              <a:t>약자</a:t>
            </a:r>
            <a:r>
              <a:rPr lang="en-US" altLang="ko-KR" sz="1600" dirty="0"/>
              <a:t>[   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다</a:t>
            </a:r>
            <a:r>
              <a:rPr lang="en-US" altLang="ko-KR" sz="1600" dirty="0">
                <a:solidFill>
                  <a:srgbClr val="FF0000"/>
                </a:solidFill>
              </a:rPr>
              <a:t>) </a:t>
            </a:r>
            <a:r>
              <a:rPr lang="en-US" altLang="ko-KR" sz="1600" dirty="0"/>
              <a:t>     ]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세번째 값 제외하고 출력</a:t>
            </a:r>
          </a:p>
          <a:p>
            <a:r>
              <a:rPr lang="en-US" altLang="ko-KR" sz="1600" dirty="0"/>
              <a:t>&gt;D</a:t>
            </a:r>
            <a:r>
              <a:rPr lang="ko-KR" altLang="en-US" sz="1600" dirty="0"/>
              <a:t>약자</a:t>
            </a:r>
            <a:r>
              <a:rPr lang="en-US" altLang="ko-KR" sz="1600" dirty="0"/>
              <a:t>[  </a:t>
            </a:r>
            <a:r>
              <a:rPr lang="en-US" altLang="ko-KR" sz="1600" dirty="0">
                <a:solidFill>
                  <a:srgbClr val="FF0000"/>
                </a:solidFill>
              </a:rPr>
              <a:t>  (</a:t>
            </a:r>
            <a:r>
              <a:rPr lang="ko-KR" altLang="en-US" sz="1600" dirty="0">
                <a:solidFill>
                  <a:srgbClr val="FF0000"/>
                </a:solidFill>
              </a:rPr>
              <a:t>라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en-US" altLang="ko-KR" sz="1600" dirty="0"/>
              <a:t>     ] 			</a:t>
            </a:r>
            <a:r>
              <a:rPr lang="en-US" altLang="ko-KR" sz="1600" dirty="0">
                <a:solidFill>
                  <a:srgbClr val="4F784C"/>
                </a:solidFill>
              </a:rPr>
              <a:t># 2~4</a:t>
            </a:r>
            <a:r>
              <a:rPr lang="ko-KR" altLang="en-US" sz="1600" dirty="0">
                <a:solidFill>
                  <a:srgbClr val="4F784C"/>
                </a:solidFill>
              </a:rPr>
              <a:t>번째 값은 제외하고 출력 </a:t>
            </a:r>
          </a:p>
        </p:txBody>
      </p:sp>
      <p:sp>
        <p:nvSpPr>
          <p:cNvPr id="16" name="슬라이드 번호 개체 틀 1">
            <a:extLst>
              <a:ext uri="{FF2B5EF4-FFF2-40B4-BE49-F238E27FC236}">
                <a16:creationId xmlns:a16="http://schemas.microsoft.com/office/drawing/2014/main" id="{75C530B2-C28B-3364-6B25-EEB2F86EFA70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65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67F39-6915-3647-9893-B6A11CD83496}"/>
              </a:ext>
            </a:extLst>
          </p:cNvPr>
          <p:cNvSpPr txBox="1"/>
          <p:nvPr/>
        </p:nvSpPr>
        <p:spPr>
          <a:xfrm>
            <a:off x="1811910" y="917598"/>
            <a:ext cx="64633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38A85F-B498-F100-C045-C68791DD7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255" y="2984919"/>
            <a:ext cx="1362075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C1E00FD-ACF8-F032-0E00-35633A5AC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105" y="3592684"/>
            <a:ext cx="1762125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2434DA1-E190-74CA-FA01-731B4DBCF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105" y="4280845"/>
            <a:ext cx="2143125" cy="238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734656B-5AA7-6030-0A0C-ED8039A32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3105" y="5106843"/>
            <a:ext cx="1704975" cy="257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47D12C8-9C45-6D83-DF89-745FF9F4C314}"/>
              </a:ext>
            </a:extLst>
          </p:cNvPr>
          <p:cNvSpPr txBox="1"/>
          <p:nvPr/>
        </p:nvSpPr>
        <p:spPr>
          <a:xfrm>
            <a:off x="7337503" y="267454"/>
            <a:ext cx="300274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1_(</a:t>
            </a:r>
            <a:r>
              <a:rPr lang="ko-KR" altLang="en-US" dirty="0"/>
              <a:t>가</a:t>
            </a:r>
            <a:r>
              <a:rPr lang="en-US" altLang="ko-KR" dirty="0"/>
              <a:t>)~(</a:t>
            </a:r>
            <a:r>
              <a:rPr lang="ko-KR" altLang="en-US" dirty="0"/>
              <a:t>라</a:t>
            </a:r>
            <a:r>
              <a:rPr lang="en-US" altLang="ko-KR" dirty="0"/>
              <a:t>)</a:t>
            </a:r>
            <a:r>
              <a:rPr lang="ko-KR" altLang="en-US" dirty="0"/>
              <a:t>를 채우시오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719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 </a:t>
            </a:r>
            <a:r>
              <a:rPr lang="ko-KR" altLang="en-US" b="1" dirty="0">
                <a:solidFill>
                  <a:srgbClr val="FF0000"/>
                </a:solidFill>
              </a:rPr>
              <a:t>벡터에서 이름으로 값을 추출하기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78037B-6625-4975-A3DE-3AEF3760DB56}"/>
              </a:ext>
            </a:extLst>
          </p:cNvPr>
          <p:cNvSpPr/>
          <p:nvPr/>
        </p:nvSpPr>
        <p:spPr>
          <a:xfrm>
            <a:off x="2504541" y="1160580"/>
            <a:ext cx="7835707" cy="1866236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09C6D-7B2C-4AC1-92BE-67D4AED754B4}"/>
              </a:ext>
            </a:extLst>
          </p:cNvPr>
          <p:cNvSpPr txBox="1"/>
          <p:nvPr/>
        </p:nvSpPr>
        <p:spPr>
          <a:xfrm>
            <a:off x="2561336" y="1210934"/>
            <a:ext cx="80100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&gt;GNP</a:t>
            </a:r>
            <a:r>
              <a:rPr lang="ko-KR" altLang="en-US" sz="1600" dirty="0"/>
              <a:t>약자</a:t>
            </a:r>
            <a:r>
              <a:rPr lang="en-US" altLang="ko-KR" sz="1600" dirty="0"/>
              <a:t> &lt;- c(2023,2024)</a:t>
            </a:r>
          </a:p>
          <a:p>
            <a:r>
              <a:rPr lang="en-US" altLang="ko-KR" sz="1600" dirty="0"/>
              <a:t>&gt;GNP</a:t>
            </a:r>
            <a:r>
              <a:rPr lang="ko-KR" altLang="en-US" sz="1600" dirty="0"/>
              <a:t>약자</a:t>
            </a:r>
            <a:endParaRPr lang="en-US" altLang="ko-KR" sz="1600" dirty="0"/>
          </a:p>
          <a:p>
            <a:r>
              <a:rPr lang="en-US" altLang="ko-KR" sz="1600" dirty="0"/>
              <a:t>&gt;names 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가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en-US" altLang="ko-KR" sz="1600" dirty="0"/>
              <a:t>     # 2023</a:t>
            </a:r>
            <a:r>
              <a:rPr lang="ko-KR" altLang="en-US" sz="1600" dirty="0"/>
              <a:t>은 올해</a:t>
            </a:r>
            <a:r>
              <a:rPr lang="en-US" altLang="ko-KR" sz="1600" dirty="0"/>
              <a:t>, 2024</a:t>
            </a:r>
            <a:r>
              <a:rPr lang="ko-KR" altLang="en-US" sz="1600" dirty="0"/>
              <a:t>는</a:t>
            </a:r>
            <a:r>
              <a:rPr lang="en-US" altLang="ko-KR" sz="1600" dirty="0"/>
              <a:t> </a:t>
            </a:r>
            <a:r>
              <a:rPr lang="ko-KR" altLang="en-US" sz="1600" dirty="0"/>
              <a:t>내년의 이름으로 추가</a:t>
            </a:r>
            <a:r>
              <a:rPr lang="en-US" altLang="ko-KR" sz="1600" dirty="0"/>
              <a:t>    </a:t>
            </a:r>
          </a:p>
          <a:p>
            <a:r>
              <a:rPr lang="en-US" altLang="ko-KR" sz="1600" dirty="0"/>
              <a:t>&gt;GNP</a:t>
            </a:r>
            <a:r>
              <a:rPr lang="ko-KR" altLang="en-US" sz="1600" dirty="0"/>
              <a:t>약자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</a:p>
        </p:txBody>
      </p:sp>
      <p:sp>
        <p:nvSpPr>
          <p:cNvPr id="14" name="슬라이드 번호 개체 틀 1">
            <a:extLst>
              <a:ext uri="{FF2B5EF4-FFF2-40B4-BE49-F238E27FC236}">
                <a16:creationId xmlns:a16="http://schemas.microsoft.com/office/drawing/2014/main" id="{55517702-CFFA-55A1-D514-DE06832C38B7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66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ACC0CB-1C3B-07BD-AB20-695DF1C80AFE}"/>
              </a:ext>
            </a:extLst>
          </p:cNvPr>
          <p:cNvSpPr txBox="1"/>
          <p:nvPr/>
        </p:nvSpPr>
        <p:spPr>
          <a:xfrm>
            <a:off x="1851752" y="1210934"/>
            <a:ext cx="64633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753C0F-721B-CEA5-EECA-EEF7B3344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757" y="3831185"/>
            <a:ext cx="2709083" cy="15312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779F44-39A5-0577-D7DA-EDBC147064BC}"/>
              </a:ext>
            </a:extLst>
          </p:cNvPr>
          <p:cNvSpPr txBox="1"/>
          <p:nvPr/>
        </p:nvSpPr>
        <p:spPr>
          <a:xfrm>
            <a:off x="7337503" y="267454"/>
            <a:ext cx="251543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2_(</a:t>
            </a:r>
            <a:r>
              <a:rPr lang="ko-KR" altLang="en-US" dirty="0"/>
              <a:t>가</a:t>
            </a:r>
            <a:r>
              <a:rPr lang="en-US" altLang="ko-KR" dirty="0"/>
              <a:t>)</a:t>
            </a:r>
            <a:r>
              <a:rPr lang="ko-KR" altLang="en-US" dirty="0"/>
              <a:t>를 채우시오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641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rgbClr val="FF0000"/>
                </a:solidFill>
              </a:rPr>
              <a:t>3</a:t>
            </a:r>
            <a:r>
              <a:rPr lang="en-US" altLang="ko-KR" sz="3200" b="1" dirty="0">
                <a:solidFill>
                  <a:srgbClr val="FF0000"/>
                </a:solidFill>
              </a:rPr>
              <a:t>. </a:t>
            </a:r>
            <a:r>
              <a:rPr lang="ko-KR" altLang="en-US" sz="3200" b="1" dirty="0">
                <a:solidFill>
                  <a:srgbClr val="FF0000"/>
                </a:solidFill>
              </a:rPr>
              <a:t>매트릭스의 행과 열에 이름 지정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D59278-7C88-43D2-B428-487853C335D4}"/>
              </a:ext>
            </a:extLst>
          </p:cNvPr>
          <p:cNvSpPr/>
          <p:nvPr/>
        </p:nvSpPr>
        <p:spPr>
          <a:xfrm>
            <a:off x="2142194" y="1092380"/>
            <a:ext cx="7443269" cy="204659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1C512F-4412-4EC4-898C-C0A8FE12FBCF}"/>
              </a:ext>
            </a:extLst>
          </p:cNvPr>
          <p:cNvSpPr txBox="1"/>
          <p:nvPr/>
        </p:nvSpPr>
        <p:spPr>
          <a:xfrm>
            <a:off x="2169871" y="1110441"/>
            <a:ext cx="73309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&gt;score</a:t>
            </a:r>
            <a:r>
              <a:rPr lang="ko-KR" altLang="en-US" sz="1600" dirty="0"/>
              <a:t>약자</a:t>
            </a:r>
            <a:r>
              <a:rPr lang="en-US" altLang="ko-KR" sz="1600" dirty="0"/>
              <a:t> &lt;- matrix(c(10,20,20,30,30,30,90,90,90), nrow=3, ncol=3) </a:t>
            </a:r>
          </a:p>
          <a:p>
            <a:r>
              <a:rPr lang="en-US" altLang="ko-KR" sz="1600" dirty="0"/>
              <a:t>&gt;score</a:t>
            </a:r>
            <a:r>
              <a:rPr lang="ko-KR" altLang="en-US" sz="1600" dirty="0"/>
              <a:t>약자</a:t>
            </a:r>
            <a:endParaRPr lang="en-US" altLang="ko-KR" sz="1600" dirty="0"/>
          </a:p>
          <a:p>
            <a:r>
              <a:rPr lang="en-US" altLang="ko-KR" sz="1600" dirty="0">
                <a:solidFill>
                  <a:srgbClr val="FF0000"/>
                </a:solidFill>
              </a:rPr>
              <a:t>&gt;(</a:t>
            </a:r>
            <a:r>
              <a:rPr lang="ko-KR" altLang="en-US" sz="1600" dirty="0">
                <a:solidFill>
                  <a:srgbClr val="FF0000"/>
                </a:solidFill>
              </a:rPr>
              <a:t>가</a:t>
            </a:r>
            <a:r>
              <a:rPr lang="en-US" altLang="ko-KR" sz="1600" dirty="0">
                <a:solidFill>
                  <a:srgbClr val="FF0000"/>
                </a:solidFill>
              </a:rPr>
              <a:t>) </a:t>
            </a:r>
            <a:r>
              <a:rPr lang="en-US" altLang="ko-KR" sz="1600" dirty="0"/>
              <a:t> &lt;- c(‘ksj1,‘ksj2＇,‘ksj3’)    # </a:t>
            </a:r>
            <a:r>
              <a:rPr lang="ko-KR" altLang="en-US" sz="1600" dirty="0"/>
              <a:t>행이름 추가 약자</a:t>
            </a:r>
            <a:r>
              <a:rPr lang="en-US" altLang="ko-KR" sz="1600" dirty="0"/>
              <a:t>1, </a:t>
            </a:r>
            <a:r>
              <a:rPr lang="ko-KR" altLang="en-US" sz="1600" dirty="0"/>
              <a:t>약자</a:t>
            </a:r>
            <a:r>
              <a:rPr lang="en-US" altLang="ko-KR" sz="1600" dirty="0"/>
              <a:t>2, </a:t>
            </a:r>
            <a:r>
              <a:rPr lang="ko-KR" altLang="en-US" sz="1600" dirty="0"/>
              <a:t>약자</a:t>
            </a:r>
            <a:r>
              <a:rPr lang="en-US" altLang="ko-KR" sz="1600" dirty="0"/>
              <a:t>3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&gt;(</a:t>
            </a:r>
            <a:r>
              <a:rPr lang="ko-KR" altLang="en-US" sz="1600" dirty="0">
                <a:solidFill>
                  <a:srgbClr val="FF0000"/>
                </a:solidFill>
              </a:rPr>
              <a:t>나</a:t>
            </a:r>
            <a:r>
              <a:rPr lang="en-US" altLang="ko-KR" sz="1600" dirty="0">
                <a:solidFill>
                  <a:srgbClr val="FF0000"/>
                </a:solidFill>
              </a:rPr>
              <a:t>)&lt;</a:t>
            </a:r>
            <a:r>
              <a:rPr lang="en-US" altLang="ko-KR" sz="1600" dirty="0"/>
              <a:t>- c(‘AA’,’BB’,’CC’)                #</a:t>
            </a:r>
            <a:r>
              <a:rPr lang="ko-KR" altLang="en-US" sz="1600" dirty="0"/>
              <a:t>열이름 추가  </a:t>
            </a:r>
            <a:r>
              <a:rPr lang="en-US" altLang="ko-KR" sz="1600" dirty="0"/>
              <a:t>AA, BB, CC</a:t>
            </a:r>
          </a:p>
          <a:p>
            <a:r>
              <a:rPr lang="en-US" altLang="ko-KR" sz="1600" dirty="0"/>
              <a:t>&gt;score</a:t>
            </a:r>
            <a:r>
              <a:rPr lang="ko-KR" altLang="en-US" sz="1600" dirty="0"/>
              <a:t>약자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sp>
        <p:nvSpPr>
          <p:cNvPr id="13" name="슬라이드 번호 개체 틀 1">
            <a:extLst>
              <a:ext uri="{FF2B5EF4-FFF2-40B4-BE49-F238E27FC236}">
                <a16:creationId xmlns:a16="http://schemas.microsoft.com/office/drawing/2014/main" id="{4701F1D2-2051-72DE-8752-BA865C8B68C5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67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152592-F8A6-74D1-F8F9-B0AA35F52395}"/>
              </a:ext>
            </a:extLst>
          </p:cNvPr>
          <p:cNvSpPr txBox="1"/>
          <p:nvPr/>
        </p:nvSpPr>
        <p:spPr>
          <a:xfrm>
            <a:off x="1331967" y="1141889"/>
            <a:ext cx="64633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E79C0E-276C-6A75-C5EE-94E96D985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197" y="3452044"/>
            <a:ext cx="2672678" cy="2117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FBB90C-85B2-B8C5-6213-87E3F0BC4D1D}"/>
              </a:ext>
            </a:extLst>
          </p:cNvPr>
          <p:cNvSpPr txBox="1"/>
          <p:nvPr/>
        </p:nvSpPr>
        <p:spPr>
          <a:xfrm>
            <a:off x="7337503" y="267454"/>
            <a:ext cx="300274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3_(</a:t>
            </a:r>
            <a:r>
              <a:rPr lang="ko-KR" altLang="en-US" dirty="0"/>
              <a:t>가</a:t>
            </a:r>
            <a:r>
              <a:rPr lang="en-US" altLang="ko-KR" dirty="0"/>
              <a:t>)~(</a:t>
            </a:r>
            <a:r>
              <a:rPr lang="ko-KR" altLang="en-US" dirty="0"/>
              <a:t>나</a:t>
            </a:r>
            <a:r>
              <a:rPr lang="en-US" altLang="ko-KR" dirty="0"/>
              <a:t>)</a:t>
            </a:r>
            <a:r>
              <a:rPr lang="ko-KR" altLang="en-US" dirty="0"/>
              <a:t>를 채우시오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00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4. </a:t>
            </a:r>
            <a:r>
              <a:rPr lang="ko-KR" altLang="en-US" dirty="0">
                <a:solidFill>
                  <a:srgbClr val="FF0000"/>
                </a:solidFill>
              </a:rPr>
              <a:t>매트릭스에서의 값 추출</a:t>
            </a:r>
            <a:endParaRPr lang="ko-KR" altLang="en-US" dirty="0">
              <a:solidFill>
                <a:srgbClr val="12734E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201178" y="316318"/>
            <a:ext cx="10080625" cy="4630738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D59278-7C88-43D2-B428-487853C335D4}"/>
              </a:ext>
            </a:extLst>
          </p:cNvPr>
          <p:cNvSpPr/>
          <p:nvPr/>
        </p:nvSpPr>
        <p:spPr>
          <a:xfrm>
            <a:off x="201178" y="2071380"/>
            <a:ext cx="5238923" cy="204659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C6E496-0F7B-4C39-B5DB-E18BF4294202}"/>
              </a:ext>
            </a:extLst>
          </p:cNvPr>
          <p:cNvSpPr txBox="1"/>
          <p:nvPr/>
        </p:nvSpPr>
        <p:spPr>
          <a:xfrm>
            <a:off x="201178" y="2169374"/>
            <a:ext cx="53430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/>
          </a:p>
          <a:p>
            <a:r>
              <a:rPr lang="en-US" altLang="ko-KR" sz="1600" dirty="0"/>
              <a:t>&gt;score</a:t>
            </a:r>
            <a:r>
              <a:rPr lang="ko-KR" altLang="en-US" sz="1600" dirty="0"/>
              <a:t>약자</a:t>
            </a:r>
            <a:r>
              <a:rPr lang="en-US" altLang="ko-KR" sz="1600" dirty="0"/>
              <a:t>[ 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가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en-US" altLang="ko-KR" sz="1600" dirty="0"/>
              <a:t> ] 		</a:t>
            </a:r>
            <a:r>
              <a:rPr lang="en-US" altLang="ko-KR" sz="1600" dirty="0">
                <a:solidFill>
                  <a:srgbClr val="437361"/>
                </a:solidFill>
              </a:rPr>
              <a:t># 2</a:t>
            </a:r>
            <a:r>
              <a:rPr lang="ko-KR" altLang="en-US" sz="1600" dirty="0">
                <a:solidFill>
                  <a:srgbClr val="437361"/>
                </a:solidFill>
              </a:rPr>
              <a:t>행의 값 중 </a:t>
            </a:r>
            <a:r>
              <a:rPr lang="en-US" altLang="ko-KR" sz="1600" dirty="0">
                <a:solidFill>
                  <a:srgbClr val="437361"/>
                </a:solidFill>
              </a:rPr>
              <a:t>1~2</a:t>
            </a:r>
            <a:r>
              <a:rPr lang="ko-KR" altLang="en-US" sz="1600" dirty="0">
                <a:solidFill>
                  <a:srgbClr val="437361"/>
                </a:solidFill>
              </a:rPr>
              <a:t>열에 있는 값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&gt;Score</a:t>
            </a:r>
            <a:r>
              <a:rPr lang="ko-KR" altLang="en-US" sz="1600" dirty="0"/>
              <a:t>약자</a:t>
            </a:r>
            <a:r>
              <a:rPr lang="en-US" altLang="ko-KR" sz="1600" dirty="0"/>
              <a:t>[ 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나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en-US" altLang="ko-KR" sz="1600" dirty="0"/>
              <a:t> ] 		</a:t>
            </a:r>
            <a:r>
              <a:rPr lang="en-US" altLang="ko-KR" sz="1600" dirty="0">
                <a:solidFill>
                  <a:srgbClr val="437361"/>
                </a:solidFill>
              </a:rPr>
              <a:t># 1</a:t>
            </a:r>
            <a:r>
              <a:rPr lang="ko-KR" altLang="en-US" sz="1600" dirty="0">
                <a:solidFill>
                  <a:srgbClr val="437361"/>
                </a:solidFill>
              </a:rPr>
              <a:t>행의 값 중 </a:t>
            </a:r>
            <a:r>
              <a:rPr lang="en-US" altLang="ko-KR" sz="1600" dirty="0">
                <a:solidFill>
                  <a:srgbClr val="437361"/>
                </a:solidFill>
              </a:rPr>
              <a:t>1, 2</a:t>
            </a:r>
            <a:r>
              <a:rPr lang="ko-KR" altLang="en-US" sz="1600" dirty="0">
                <a:solidFill>
                  <a:srgbClr val="437361"/>
                </a:solidFill>
              </a:rPr>
              <a:t>열에 있는 값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&gt;score</a:t>
            </a:r>
            <a:r>
              <a:rPr lang="ko-KR" altLang="en-US" sz="1600" dirty="0"/>
              <a:t>약자</a:t>
            </a:r>
            <a:r>
              <a:rPr lang="en-US" altLang="ko-KR" sz="1600" dirty="0"/>
              <a:t>[ 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다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en-US" altLang="ko-KR" sz="1600" dirty="0"/>
              <a:t> ] 		#</a:t>
            </a:r>
            <a:r>
              <a:rPr lang="en-US" altLang="ko-KR" sz="1600" dirty="0">
                <a:solidFill>
                  <a:srgbClr val="437361"/>
                </a:solidFill>
              </a:rPr>
              <a:t> 1, 2</a:t>
            </a:r>
            <a:r>
              <a:rPr lang="ko-KR" altLang="en-US" sz="1600" dirty="0">
                <a:solidFill>
                  <a:srgbClr val="437361"/>
                </a:solidFill>
              </a:rPr>
              <a:t>행에 있는 모든 값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&gt;score</a:t>
            </a:r>
            <a:r>
              <a:rPr lang="ko-KR" altLang="en-US" sz="1600" dirty="0"/>
              <a:t>약자</a:t>
            </a:r>
            <a:r>
              <a:rPr lang="en-US" altLang="ko-KR" sz="1600" dirty="0"/>
              <a:t>[ 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라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en-US" altLang="ko-KR" sz="1600" dirty="0"/>
              <a:t> ] 		</a:t>
            </a:r>
            <a:r>
              <a:rPr lang="en-US" altLang="ko-KR" sz="1600" dirty="0">
                <a:solidFill>
                  <a:srgbClr val="437361"/>
                </a:solidFill>
              </a:rPr>
              <a:t># 1, 3</a:t>
            </a:r>
            <a:r>
              <a:rPr lang="ko-KR" altLang="en-US" sz="1600" dirty="0">
                <a:solidFill>
                  <a:srgbClr val="437361"/>
                </a:solidFill>
              </a:rPr>
              <a:t>열에 있는 모든 값 </a:t>
            </a:r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B3EBEFD4-9C33-16E1-4373-5955C5EEB33B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68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1A9DC5-E6A7-C04E-F81C-B20D91DBBE9F}"/>
              </a:ext>
            </a:extLst>
          </p:cNvPr>
          <p:cNvSpPr txBox="1"/>
          <p:nvPr/>
        </p:nvSpPr>
        <p:spPr>
          <a:xfrm>
            <a:off x="201178" y="1702048"/>
            <a:ext cx="64633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2D323B-00BB-E314-3076-F4D6C6348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547" y="1671330"/>
            <a:ext cx="714375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5812258-E717-36AC-0A9B-FCEA9E50C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022" y="2534779"/>
            <a:ext cx="723900" cy="428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5EA527F-6CC1-EDDA-E85A-E376A7913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8022" y="3426803"/>
            <a:ext cx="1285875" cy="619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2D104DD-610A-C18F-97BD-99885EB17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7547" y="4594631"/>
            <a:ext cx="1133475" cy="704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668FEDC-E7F1-832B-FF72-CA2D1BF9E597}"/>
              </a:ext>
            </a:extLst>
          </p:cNvPr>
          <p:cNvSpPr txBox="1"/>
          <p:nvPr/>
        </p:nvSpPr>
        <p:spPr>
          <a:xfrm>
            <a:off x="7337503" y="267454"/>
            <a:ext cx="300274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4_(</a:t>
            </a:r>
            <a:r>
              <a:rPr lang="ko-KR" altLang="en-US" dirty="0"/>
              <a:t>가</a:t>
            </a:r>
            <a:r>
              <a:rPr lang="en-US" altLang="ko-KR" dirty="0"/>
              <a:t>)~(</a:t>
            </a:r>
            <a:r>
              <a:rPr lang="ko-KR" altLang="en-US" dirty="0"/>
              <a:t>라</a:t>
            </a:r>
            <a:r>
              <a:rPr lang="en-US" altLang="ko-KR" dirty="0"/>
              <a:t>)</a:t>
            </a:r>
            <a:r>
              <a:rPr lang="ko-KR" altLang="en-US" dirty="0"/>
              <a:t>를 채우시오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77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5. </a:t>
            </a:r>
            <a:r>
              <a:rPr lang="ko-KR" altLang="en-US" dirty="0">
                <a:solidFill>
                  <a:srgbClr val="FF0000"/>
                </a:solidFill>
              </a:rPr>
              <a:t>데이터프레임만들기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D59278-7C88-43D2-B428-487853C335D4}"/>
              </a:ext>
            </a:extLst>
          </p:cNvPr>
          <p:cNvSpPr/>
          <p:nvPr/>
        </p:nvSpPr>
        <p:spPr>
          <a:xfrm>
            <a:off x="2365644" y="1775066"/>
            <a:ext cx="7443269" cy="1143405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1C512F-4412-4EC4-898C-C0A8FE12FBCF}"/>
              </a:ext>
            </a:extLst>
          </p:cNvPr>
          <p:cNvSpPr txBox="1"/>
          <p:nvPr/>
        </p:nvSpPr>
        <p:spPr>
          <a:xfrm>
            <a:off x="2393323" y="1793125"/>
            <a:ext cx="70330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&gt;class &lt;- c(“A</a:t>
            </a:r>
            <a:r>
              <a:rPr lang="ko-KR" altLang="en-US" sz="1600" dirty="0"/>
              <a:t>반</a:t>
            </a:r>
            <a:r>
              <a:rPr lang="en-US" altLang="ko-KR" sz="1600" dirty="0"/>
              <a:t>＂,”B</a:t>
            </a:r>
            <a:r>
              <a:rPr lang="ko-KR" altLang="en-US" sz="1600" dirty="0"/>
              <a:t>반</a:t>
            </a:r>
            <a:r>
              <a:rPr lang="en-US" altLang="ko-KR" sz="1600" dirty="0"/>
              <a:t>“, “C</a:t>
            </a:r>
            <a:r>
              <a:rPr lang="ko-KR" altLang="en-US" sz="1600" dirty="0"/>
              <a:t>반</a:t>
            </a:r>
            <a:r>
              <a:rPr lang="en-US" altLang="ko-KR" sz="1600" dirty="0"/>
              <a:t>＂) 	                   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문자로 이루어진 벡터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&gt;score &lt;- c(80,90,100) 		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숫자로 이루어진 벡터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&gt;(</a:t>
            </a:r>
            <a:r>
              <a:rPr lang="ko-KR" altLang="en-US" sz="1600" dirty="0">
                <a:solidFill>
                  <a:srgbClr val="FF0000"/>
                </a:solidFill>
              </a:rPr>
              <a:t>가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en-US" altLang="ko-KR" sz="1600" dirty="0"/>
              <a:t> &lt;- 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나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en-US" altLang="ko-KR" sz="1600" dirty="0"/>
              <a:t>     			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데이터프레임</a:t>
            </a:r>
            <a:r>
              <a:rPr lang="en-US" altLang="ko-KR" sz="1600" dirty="0">
                <a:solidFill>
                  <a:srgbClr val="437361"/>
                </a:solidFill>
              </a:rPr>
              <a:t>(class</a:t>
            </a:r>
            <a:r>
              <a:rPr lang="ko-KR" altLang="en-US" sz="1600" dirty="0">
                <a:solidFill>
                  <a:srgbClr val="437361"/>
                </a:solidFill>
              </a:rPr>
              <a:t>약자</a:t>
            </a:r>
            <a:r>
              <a:rPr lang="en-US" altLang="ko-KR" sz="1600" dirty="0">
                <a:solidFill>
                  <a:srgbClr val="437361"/>
                </a:solidFill>
              </a:rPr>
              <a:t>)</a:t>
            </a:r>
            <a:r>
              <a:rPr lang="ko-KR" altLang="en-US" sz="1600" dirty="0">
                <a:solidFill>
                  <a:srgbClr val="437361"/>
                </a:solidFill>
              </a:rPr>
              <a:t> 생성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&gt;class</a:t>
            </a:r>
            <a:r>
              <a:rPr lang="ko-KR" altLang="en-US" sz="1600" dirty="0"/>
              <a:t>약자 </a:t>
            </a:r>
            <a:r>
              <a:rPr lang="en-US" altLang="ko-KR" sz="1600" dirty="0"/>
              <a:t>				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en-US" altLang="ko-KR" sz="1600" dirty="0"/>
              <a:t>class</a:t>
            </a:r>
            <a:r>
              <a:rPr lang="ko-KR" altLang="en-US" sz="1600" dirty="0"/>
              <a:t>약자 </a:t>
            </a:r>
            <a:r>
              <a:rPr lang="ko-KR" altLang="en-US" sz="1600" dirty="0">
                <a:solidFill>
                  <a:srgbClr val="437361"/>
                </a:solidFill>
              </a:rPr>
              <a:t>의 내용 출력</a:t>
            </a:r>
          </a:p>
        </p:txBody>
      </p:sp>
      <p:sp>
        <p:nvSpPr>
          <p:cNvPr id="13" name="슬라이드 번호 개체 틀 1">
            <a:extLst>
              <a:ext uri="{FF2B5EF4-FFF2-40B4-BE49-F238E27FC236}">
                <a16:creationId xmlns:a16="http://schemas.microsoft.com/office/drawing/2014/main" id="{D04D134D-9E4B-58F5-D807-47F3B430F627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69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E81A3D-D6EE-6E7D-E36B-A3CED763D3EC}"/>
              </a:ext>
            </a:extLst>
          </p:cNvPr>
          <p:cNvSpPr txBox="1"/>
          <p:nvPr/>
        </p:nvSpPr>
        <p:spPr>
          <a:xfrm>
            <a:off x="1705473" y="1793125"/>
            <a:ext cx="64633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1ABBFD-B93B-60E1-1E9B-0855855A6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220" y="3600217"/>
            <a:ext cx="2564649" cy="1816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76257F-8EC9-9B48-AED9-A4A2521B8B81}"/>
              </a:ext>
            </a:extLst>
          </p:cNvPr>
          <p:cNvSpPr txBox="1"/>
          <p:nvPr/>
        </p:nvSpPr>
        <p:spPr>
          <a:xfrm>
            <a:off x="7337503" y="267454"/>
            <a:ext cx="300274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5_(</a:t>
            </a:r>
            <a:r>
              <a:rPr lang="ko-KR" altLang="en-US" dirty="0"/>
              <a:t>가</a:t>
            </a:r>
            <a:r>
              <a:rPr lang="en-US" altLang="ko-KR" dirty="0"/>
              <a:t>)~(</a:t>
            </a:r>
            <a:r>
              <a:rPr lang="ko-KR" altLang="en-US" dirty="0"/>
              <a:t>나</a:t>
            </a:r>
            <a:r>
              <a:rPr lang="en-US" altLang="ko-KR" dirty="0"/>
              <a:t>)</a:t>
            </a:r>
            <a:r>
              <a:rPr lang="ko-KR" altLang="en-US" dirty="0"/>
              <a:t>를 채우시오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73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8523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78998" y="2972541"/>
            <a:ext cx="3938099" cy="8547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벡터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16000" y="4400303"/>
            <a:ext cx="5652001" cy="58189"/>
            <a:chOff x="823286" y="4380808"/>
            <a:chExt cx="5652001" cy="58189"/>
          </a:xfrm>
        </p:grpSpPr>
        <p:cxnSp>
          <p:nvCxnSpPr>
            <p:cNvPr id="16" name="직선 연결선 15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 rot="10800000">
            <a:off x="1524001" y="2399510"/>
            <a:ext cx="5652001" cy="58189"/>
            <a:chOff x="823286" y="4380808"/>
            <a:chExt cx="5652001" cy="58189"/>
          </a:xfrm>
        </p:grpSpPr>
        <p:cxnSp>
          <p:nvCxnSpPr>
            <p:cNvPr id="23" name="직선 연결선 22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10C796-5755-2804-C0A8-291F8676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6" name="슬라이드 번호 개체 틀 7">
            <a:extLst>
              <a:ext uri="{FF2B5EF4-FFF2-40B4-BE49-F238E27FC236}">
                <a16:creationId xmlns:a16="http://schemas.microsoft.com/office/drawing/2014/main" id="{0B045225-2B4E-2AA6-4E68-4889A764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/>
              <a:t>7</a:t>
            </a:fld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802434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347418" y="2309016"/>
            <a:ext cx="10080625" cy="4630738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사용자 정의 함수를 만들고 사용하기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400" b="1" dirty="0">
              <a:solidFill>
                <a:schemeClr val="accent3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C53224-4CD6-497C-BD36-0CAD220E1062}"/>
              </a:ext>
            </a:extLst>
          </p:cNvPr>
          <p:cNvSpPr/>
          <p:nvPr/>
        </p:nvSpPr>
        <p:spPr>
          <a:xfrm>
            <a:off x="611829" y="5445889"/>
            <a:ext cx="4579604" cy="1338367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2E8AD2-413A-4C00-9D33-95576A3BFD70}"/>
              </a:ext>
            </a:extLst>
          </p:cNvPr>
          <p:cNvSpPr txBox="1"/>
          <p:nvPr/>
        </p:nvSpPr>
        <p:spPr>
          <a:xfrm>
            <a:off x="718152" y="5574786"/>
            <a:ext cx="3521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sz="1600" dirty="0"/>
              <a:t>&gt;a &lt;- </a:t>
            </a:r>
            <a:r>
              <a:rPr lang="en-US" altLang="ko-KR" sz="1600" dirty="0"/>
              <a:t>Sum</a:t>
            </a:r>
            <a:r>
              <a:rPr lang="ko-KR" altLang="en-US" sz="1600" dirty="0"/>
              <a:t>약자</a:t>
            </a:r>
            <a:r>
              <a:rPr lang="nn-NO" altLang="ko-KR" sz="1600" dirty="0"/>
              <a:t>(10,20)</a:t>
            </a:r>
          </a:p>
          <a:p>
            <a:r>
              <a:rPr lang="nn-NO" altLang="ko-KR" sz="1600" dirty="0"/>
              <a:t>&gt;b &lt;- </a:t>
            </a:r>
            <a:r>
              <a:rPr lang="en-US" altLang="ko-KR" sz="1600" dirty="0"/>
              <a:t>Sum</a:t>
            </a:r>
            <a:r>
              <a:rPr lang="ko-KR" altLang="en-US" sz="1600" dirty="0"/>
              <a:t>약자</a:t>
            </a:r>
            <a:r>
              <a:rPr lang="nn-NO" altLang="ko-KR" sz="1600" dirty="0"/>
              <a:t>(30,40)</a:t>
            </a:r>
          </a:p>
          <a:p>
            <a:r>
              <a:rPr lang="nn-NO" altLang="ko-KR" sz="1600" dirty="0"/>
              <a:t>&gt;print(a+b)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CBD1F007-D55C-156E-3A77-111F73F2C567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70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A11EAD-258E-2AE8-A0D7-3DB3832B014C}"/>
              </a:ext>
            </a:extLst>
          </p:cNvPr>
          <p:cNvSpPr/>
          <p:nvPr/>
        </p:nvSpPr>
        <p:spPr>
          <a:xfrm>
            <a:off x="718152" y="3514692"/>
            <a:ext cx="4306132" cy="1077218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C8E1F1-CD3F-5333-1E08-BF898A775745}"/>
              </a:ext>
            </a:extLst>
          </p:cNvPr>
          <p:cNvSpPr txBox="1"/>
          <p:nvPr/>
        </p:nvSpPr>
        <p:spPr>
          <a:xfrm>
            <a:off x="686072" y="3449073"/>
            <a:ext cx="3521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sz="1600" dirty="0"/>
              <a:t># </a:t>
            </a:r>
            <a:r>
              <a:rPr lang="ko-KR" altLang="en-US" sz="1600" dirty="0"/>
              <a:t>입력된 </a:t>
            </a:r>
            <a:r>
              <a:rPr lang="en-US" altLang="ko-KR" sz="1600" dirty="0"/>
              <a:t>2</a:t>
            </a:r>
            <a:r>
              <a:rPr lang="ko-KR" altLang="en-US" sz="1600" dirty="0"/>
              <a:t>개의 값을</a:t>
            </a:r>
            <a:r>
              <a:rPr lang="en-US" altLang="ko-KR" sz="1600" dirty="0"/>
              <a:t> </a:t>
            </a:r>
            <a:r>
              <a:rPr lang="ko-KR" altLang="en-US" sz="1600" dirty="0"/>
              <a:t>더하여  </a:t>
            </a:r>
            <a:r>
              <a:rPr lang="en-US" altLang="ko-KR" sz="1600" dirty="0"/>
              <a:t>return</a:t>
            </a:r>
            <a:endParaRPr lang="nn-NO" altLang="ko-KR" sz="1600" dirty="0"/>
          </a:p>
          <a:p>
            <a:r>
              <a:rPr lang="en-US" altLang="ko-KR" sz="1600" dirty="0"/>
              <a:t>Sum</a:t>
            </a:r>
            <a:r>
              <a:rPr lang="ko-KR" altLang="en-US" sz="1600" dirty="0"/>
              <a:t>약자</a:t>
            </a:r>
            <a:r>
              <a:rPr lang="nn-NO" altLang="ko-KR" sz="1600" dirty="0"/>
              <a:t> &lt;-</a:t>
            </a:r>
            <a:r>
              <a:rPr lang="nn-NO" altLang="ko-KR" sz="1600" dirty="0">
                <a:solidFill>
                  <a:srgbClr val="FF0000"/>
                </a:solidFill>
              </a:rPr>
              <a:t> (</a:t>
            </a:r>
            <a:r>
              <a:rPr lang="ko-KR" altLang="en-US" sz="1600" dirty="0">
                <a:solidFill>
                  <a:srgbClr val="FF0000"/>
                </a:solidFill>
              </a:rPr>
              <a:t>나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en-US" altLang="ko-KR" sz="1600" dirty="0"/>
              <a:t> </a:t>
            </a:r>
            <a:r>
              <a:rPr lang="nn-NO" altLang="ko-KR" sz="1600" dirty="0"/>
              <a:t> {</a:t>
            </a:r>
          </a:p>
          <a:p>
            <a:r>
              <a:rPr lang="nn-NO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다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endParaRPr lang="nn-NO" altLang="ko-KR" sz="1600" dirty="0">
              <a:solidFill>
                <a:srgbClr val="FF0000"/>
              </a:solidFill>
            </a:endParaRPr>
          </a:p>
          <a:p>
            <a:r>
              <a:rPr lang="nn-NO" altLang="ko-KR" sz="1600" dirty="0"/>
              <a:t>}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A111A9-6284-263E-40E3-854B1D66C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085" y="5368518"/>
            <a:ext cx="2171700" cy="1222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27028C4-41AC-D710-EF20-E70C118A2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648" y="1012499"/>
            <a:ext cx="2672678" cy="1476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AFD0D65-B362-9B56-CF92-8EDDB74D8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7109" y="1329592"/>
            <a:ext cx="2657475" cy="733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00DAAD57-258A-E57A-D43F-E5372033A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072" y="1338651"/>
            <a:ext cx="5409928" cy="430887"/>
          </a:xfrm>
          <a:prstGeom prst="rect">
            <a:avLst/>
          </a:prstGeom>
          <a:solidFill>
            <a:srgbClr val="DEEBF7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문체부 제목 돋음체" panose="020B0609000101010101" pitchFamily="49" charset="-127"/>
              </a:rPr>
              <a:t>&gt;score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문체부 제목 돋음체" panose="020B0609000101010101" pitchFamily="49" charset="-127"/>
              </a:rPr>
              <a:t>약자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effectLst/>
              <a:latin typeface="Arial Unicode MS"/>
              <a:ea typeface="문체부 제목 돋음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문체부 제목 돋음체" panose="020B0609000101010101" pitchFamily="49" charset="-127"/>
              </a:rPr>
              <a:t>&gt;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문체부 제목 돋음체" panose="020B0609000101010101" pitchFamily="49" charset="-127"/>
              </a:rPr>
              <a:t>apply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문체부 제목 돋음체" panose="020B0609000101010101" pitchFamily="49" charset="-127"/>
              </a:rPr>
              <a:t>(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문체부 제목 돋음체" panose="020B0609000101010101" pitchFamily="49" charset="-127"/>
              </a:rPr>
              <a:t>  (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문체부 제목 돋음체" panose="020B0609000101010101" pitchFamily="49" charset="-127"/>
              </a:rPr>
              <a:t>가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문체부 제목 돋음체" panose="020B0609000101010101" pitchFamily="49" charset="-127"/>
              </a:rPr>
              <a:t>)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문체부 제목 돋음체" panose="020B0609000101010101" pitchFamily="49" charset="-127"/>
              </a:rPr>
              <a:t>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문체부 제목 돋음체" panose="020B0609000101010101" pitchFamily="49" charset="-127"/>
              </a:rPr>
              <a:t>)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문체부 제목 돋음체" panose="020B0609000101010101" pitchFamily="49" charset="-127"/>
              </a:rPr>
              <a:t>    #1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문체부 제목 돋음체" panose="020B0609000101010101" pitchFamily="49" charset="-127"/>
              </a:rPr>
              <a:t>행부터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문체부 제목 돋음체" panose="020B0609000101010101" pitchFamily="49" charset="-127"/>
              </a:rPr>
              <a:t>3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문체부 제목 돋음체" panose="020B0609000101010101" pitchFamily="49" charset="-127"/>
              </a:rPr>
              <a:t>행까지의 평균을 구함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654748-02C1-D0EC-4B52-2C9C3224CAD0}"/>
              </a:ext>
            </a:extLst>
          </p:cNvPr>
          <p:cNvSpPr txBox="1"/>
          <p:nvPr/>
        </p:nvSpPr>
        <p:spPr>
          <a:xfrm>
            <a:off x="611829" y="7447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문체부 제목 돋음체" panose="020B0609000101010101" pitchFamily="49" charset="-127"/>
              </a:rPr>
              <a:t>-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문체부 제목 돋음체" panose="020B0609000101010101" pitchFamily="49" charset="-127"/>
              </a:rPr>
              <a:t>apply(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문체부 제목 돋음체" panose="020B0609000101010101" pitchFamily="49" charset="-127"/>
              </a:rPr>
              <a:t>)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문체부 제목 돋음체" panose="020B0609000101010101" pitchFamily="49" charset="-127"/>
              </a:rPr>
              <a:t>함수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66C916-B891-0BFE-EF0F-33532EFABF40}"/>
              </a:ext>
            </a:extLst>
          </p:cNvPr>
          <p:cNvSpPr txBox="1"/>
          <p:nvPr/>
        </p:nvSpPr>
        <p:spPr>
          <a:xfrm>
            <a:off x="2758727" y="949452"/>
            <a:ext cx="64633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코드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4F092E-08F0-BAE7-49A4-B2471802B706}"/>
              </a:ext>
            </a:extLst>
          </p:cNvPr>
          <p:cNvSpPr txBox="1"/>
          <p:nvPr/>
        </p:nvSpPr>
        <p:spPr>
          <a:xfrm>
            <a:off x="2617920" y="3158642"/>
            <a:ext cx="64633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코드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A3CAC6-20F3-B209-D36D-B52CE75013D9}"/>
              </a:ext>
            </a:extLst>
          </p:cNvPr>
          <p:cNvSpPr txBox="1"/>
          <p:nvPr/>
        </p:nvSpPr>
        <p:spPr>
          <a:xfrm>
            <a:off x="2617920" y="4999186"/>
            <a:ext cx="64633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코드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EC8071-D18B-EA45-7687-1BE7E18E8308}"/>
              </a:ext>
            </a:extLst>
          </p:cNvPr>
          <p:cNvSpPr txBox="1"/>
          <p:nvPr/>
        </p:nvSpPr>
        <p:spPr>
          <a:xfrm>
            <a:off x="7337503" y="267454"/>
            <a:ext cx="300274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6_(</a:t>
            </a:r>
            <a:r>
              <a:rPr lang="ko-KR" altLang="en-US" dirty="0"/>
              <a:t>가</a:t>
            </a:r>
            <a:r>
              <a:rPr lang="en-US" altLang="ko-KR" dirty="0"/>
              <a:t>)~(</a:t>
            </a:r>
            <a:r>
              <a:rPr lang="ko-KR" altLang="en-US" dirty="0"/>
              <a:t>다</a:t>
            </a:r>
            <a:r>
              <a:rPr lang="en-US" altLang="ko-KR" dirty="0"/>
              <a:t>)</a:t>
            </a:r>
            <a:r>
              <a:rPr lang="ko-KR" altLang="en-US" dirty="0"/>
              <a:t>를 채우시오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725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사용자 정의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087228" y="593797"/>
            <a:ext cx="10080625" cy="4630738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함수가 반환하는 결과값이 여러 개일 때의 처리</a:t>
            </a:r>
          </a:p>
          <a:p>
            <a:pPr marL="0" indent="0">
              <a:buNone/>
            </a:pPr>
            <a:endParaRPr lang="en-US" altLang="ko-KR" sz="16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b="1" dirty="0">
              <a:solidFill>
                <a:schemeClr val="accent3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1886188" y="2188435"/>
            <a:ext cx="3988857" cy="2958547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1975254" y="2346215"/>
            <a:ext cx="391461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myfunc &lt;- function(x,y) {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 (</a:t>
            </a:r>
            <a:r>
              <a:rPr lang="ko-KR" altLang="en-US" sz="1600" dirty="0">
                <a:solidFill>
                  <a:srgbClr val="FF0000"/>
                </a:solidFill>
              </a:rPr>
              <a:t>가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 (</a:t>
            </a:r>
            <a:r>
              <a:rPr lang="ko-KR" altLang="en-US" sz="1600" dirty="0">
                <a:solidFill>
                  <a:srgbClr val="FF0000"/>
                </a:solidFill>
              </a:rPr>
              <a:t>나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600" dirty="0"/>
              <a:t> return(list(d1=val.div, r1=val.re)) </a:t>
            </a:r>
          </a:p>
          <a:p>
            <a:r>
              <a:rPr lang="en-US" altLang="ko-KR" sz="1600" dirty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/>
              <a:t>&gt;result &lt;- myfunc(10,2)</a:t>
            </a:r>
          </a:p>
          <a:p>
            <a:r>
              <a:rPr lang="en-US" altLang="ko-KR" sz="1600" dirty="0"/>
              <a:t>&gt;s &lt;- 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다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en-US" altLang="ko-KR" sz="1600" dirty="0"/>
              <a:t>			</a:t>
            </a:r>
            <a:r>
              <a:rPr lang="en-US" altLang="ko-KR" sz="1600" dirty="0">
                <a:solidFill>
                  <a:srgbClr val="437361"/>
                </a:solidFill>
              </a:rPr>
              <a:t># 10, 2</a:t>
            </a:r>
            <a:r>
              <a:rPr lang="ko-KR" altLang="en-US" sz="1600" dirty="0">
                <a:solidFill>
                  <a:srgbClr val="437361"/>
                </a:solidFill>
              </a:rPr>
              <a:t>의 몫</a:t>
            </a:r>
          </a:p>
          <a:p>
            <a:r>
              <a:rPr lang="en-US" altLang="ko-KR" sz="1600" dirty="0"/>
              <a:t>&gt;m &lt;-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라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en-US" altLang="ko-KR" sz="1600" dirty="0"/>
              <a:t> 			</a:t>
            </a:r>
            <a:r>
              <a:rPr lang="en-US" altLang="ko-KR" sz="1600" dirty="0">
                <a:solidFill>
                  <a:srgbClr val="437361"/>
                </a:solidFill>
              </a:rPr>
              <a:t># 10, 2</a:t>
            </a:r>
            <a:r>
              <a:rPr lang="ko-KR" altLang="en-US" sz="1600" dirty="0">
                <a:solidFill>
                  <a:srgbClr val="437361"/>
                </a:solidFill>
              </a:rPr>
              <a:t>의 나머지</a:t>
            </a:r>
          </a:p>
          <a:p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문체부 제목 돋음체" panose="020B0609000101010101" pitchFamily="49" charset="-127"/>
              </a:rPr>
              <a:t>&gt;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문체부 제목 돋음체" panose="020B0609000101010101" pitchFamily="49" charset="-127"/>
              </a:rPr>
              <a:t>cat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문체부 제목 돋음체" panose="020B0609000101010101" pitchFamily="49" charset="-127"/>
              </a:rPr>
              <a:t>("10/2=",s,'\n’)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 Unicode MS"/>
              <a:ea typeface="문체부 제목 돋음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문체부 제목 돋음체" panose="020B0609000101010101" pitchFamily="49" charset="-127"/>
              </a:rPr>
              <a:t>&gt;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문체부 제목 돋음체" panose="020B0609000101010101" pitchFamily="49" charset="-127"/>
              </a:rPr>
              <a:t>cat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문체부 제목 돋음체" panose="020B0609000101010101" pitchFamily="49" charset="-127"/>
              </a:rPr>
              <a:t>(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문체부 제목 돋음체" panose="020B0609000101010101" pitchFamily="49" charset="-127"/>
              </a:rPr>
              <a:t>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문체부 제목 돋음체" panose="020B0609000101010101" pitchFamily="49" charset="-127"/>
              </a:rPr>
              <a:t>10%%2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문체부 제목 돋음체" panose="020B0609000101010101" pitchFamily="49" charset="-127"/>
              </a:rPr>
              <a:t>”=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문체부 제목 돋음체" panose="020B0609000101010101" pitchFamily="49" charset="-127"/>
              </a:rPr>
              <a:t>,m, '\n') 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CD881A1B-0AC3-FE7E-0B18-051B49E2BAC8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71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DCFD-BA76-65A7-FA98-5F5DA35BC092}"/>
              </a:ext>
            </a:extLst>
          </p:cNvPr>
          <p:cNvSpPr txBox="1"/>
          <p:nvPr/>
        </p:nvSpPr>
        <p:spPr>
          <a:xfrm>
            <a:off x="1975254" y="1800972"/>
            <a:ext cx="64633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6DC622F-0D61-A989-8542-C8D44620D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829" y="4024097"/>
            <a:ext cx="2162175" cy="100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476626-0D80-7ADF-F8A4-27E6DD25F9E1}"/>
              </a:ext>
            </a:extLst>
          </p:cNvPr>
          <p:cNvSpPr txBox="1"/>
          <p:nvPr/>
        </p:nvSpPr>
        <p:spPr>
          <a:xfrm>
            <a:off x="7337503" y="267454"/>
            <a:ext cx="300274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7_(</a:t>
            </a:r>
            <a:r>
              <a:rPr lang="ko-KR" altLang="en-US" dirty="0"/>
              <a:t>가</a:t>
            </a:r>
            <a:r>
              <a:rPr lang="en-US" altLang="ko-KR" dirty="0"/>
              <a:t>)~(</a:t>
            </a:r>
            <a:r>
              <a:rPr lang="ko-KR" altLang="en-US" dirty="0"/>
              <a:t>라</a:t>
            </a:r>
            <a:r>
              <a:rPr lang="en-US" altLang="ko-KR" dirty="0"/>
              <a:t>)</a:t>
            </a:r>
            <a:r>
              <a:rPr lang="ko-KR" altLang="en-US" dirty="0"/>
              <a:t>를 채우시오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05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결측값의 결측값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055687" y="949075"/>
            <a:ext cx="10080625" cy="4630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결측값 대체 및 제거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ko-KR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A3BC-8E63-47FA-A899-3C7E3CD4148C}"/>
              </a:ext>
            </a:extLst>
          </p:cNvPr>
          <p:cNvSpPr/>
          <p:nvPr/>
        </p:nvSpPr>
        <p:spPr>
          <a:xfrm>
            <a:off x="2365644" y="1403776"/>
            <a:ext cx="1035115" cy="4736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6ED8C-CFEC-41FF-BE7B-021386F3DBD2}"/>
              </a:ext>
            </a:extLst>
          </p:cNvPr>
          <p:cNvSpPr/>
          <p:nvPr/>
        </p:nvSpPr>
        <p:spPr>
          <a:xfrm>
            <a:off x="2422439" y="1922342"/>
            <a:ext cx="7714020" cy="168655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428DD-636F-45E9-8FD8-38A7FD7E64E0}"/>
              </a:ext>
            </a:extLst>
          </p:cNvPr>
          <p:cNvSpPr txBox="1"/>
          <p:nvPr/>
        </p:nvSpPr>
        <p:spPr>
          <a:xfrm>
            <a:off x="2585683" y="144865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CF69-4F31-4FBE-A647-C887BA021674}"/>
              </a:ext>
            </a:extLst>
          </p:cNvPr>
          <p:cNvSpPr txBox="1"/>
          <p:nvPr/>
        </p:nvSpPr>
        <p:spPr>
          <a:xfrm>
            <a:off x="2422439" y="1927819"/>
            <a:ext cx="81489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&gt;z</a:t>
            </a:r>
            <a:r>
              <a:rPr lang="ko-KR" altLang="en-US" sz="1600" dirty="0"/>
              <a:t>약자</a:t>
            </a:r>
            <a:r>
              <a:rPr lang="en-US" altLang="ko-KR" sz="1600" dirty="0"/>
              <a:t>&lt;- c(NA,10,20,5,NA) 			         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결측값이 포함된 벡터 </a:t>
            </a:r>
            <a:r>
              <a:rPr lang="en-US" altLang="ko-KR" sz="1600" dirty="0">
                <a:solidFill>
                  <a:srgbClr val="4F784C"/>
                </a:solidFill>
              </a:rPr>
              <a:t>z1</a:t>
            </a:r>
          </a:p>
          <a:p>
            <a:r>
              <a:rPr lang="en-US" altLang="ko-KR" sz="1600" dirty="0"/>
              <a:t>&gt;z</a:t>
            </a:r>
            <a:r>
              <a:rPr lang="ko-KR" altLang="en-US" sz="1600" dirty="0"/>
              <a:t>약자</a:t>
            </a:r>
            <a:r>
              <a:rPr lang="en-US" altLang="ko-KR" sz="1600" dirty="0"/>
              <a:t>1&lt;- c(NA, NA,20,5,NA)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결측값이 포함된 벡터 </a:t>
            </a:r>
            <a:r>
              <a:rPr lang="en-US" altLang="ko-KR" sz="1600" dirty="0">
                <a:solidFill>
                  <a:srgbClr val="4F784C"/>
                </a:solidFill>
              </a:rPr>
              <a:t>z1</a:t>
            </a:r>
          </a:p>
          <a:p>
            <a:r>
              <a:rPr lang="en-US" altLang="ko-KR" sz="1600" dirty="0">
                <a:solidFill>
                  <a:srgbClr val="4F784C"/>
                </a:solidFill>
              </a:rPr>
              <a:t>&gt;z</a:t>
            </a:r>
            <a:r>
              <a:rPr lang="ko-KR" altLang="en-US" sz="1600" dirty="0"/>
              <a:t>약자</a:t>
            </a:r>
            <a:r>
              <a:rPr lang="en-US" altLang="ko-KR" sz="1600" dirty="0"/>
              <a:t>[</a:t>
            </a:r>
            <a:r>
              <a:rPr lang="en-US" altLang="ko-KR" sz="1600" dirty="0">
                <a:solidFill>
                  <a:srgbClr val="4671EC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가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en-US" altLang="ko-KR" sz="1600" dirty="0">
                <a:solidFill>
                  <a:srgbClr val="4671EC"/>
                </a:solidFill>
              </a:rPr>
              <a:t> </a:t>
            </a:r>
            <a:r>
              <a:rPr lang="en-US" altLang="ko-KR" sz="1600" dirty="0"/>
              <a:t>] &lt;- 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나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en-US" altLang="ko-KR" sz="1600" dirty="0"/>
              <a:t> 	 				</a:t>
            </a:r>
            <a:r>
              <a:rPr lang="en-US" altLang="ko-KR" sz="1600" dirty="0">
                <a:solidFill>
                  <a:srgbClr val="4F784C"/>
                </a:solidFill>
              </a:rPr>
              <a:t># z</a:t>
            </a:r>
            <a:r>
              <a:rPr lang="ko-KR" altLang="en-US" sz="1600" dirty="0">
                <a:solidFill>
                  <a:srgbClr val="4F784C"/>
                </a:solidFill>
              </a:rPr>
              <a:t>약자의 </a:t>
            </a:r>
            <a:r>
              <a:rPr lang="en-US" altLang="ko-KR" sz="1600" dirty="0">
                <a:solidFill>
                  <a:srgbClr val="4F784C"/>
                </a:solidFill>
              </a:rPr>
              <a:t>NA</a:t>
            </a:r>
            <a:r>
              <a:rPr lang="ko-KR" altLang="en-US" sz="1600" dirty="0">
                <a:solidFill>
                  <a:srgbClr val="4F784C"/>
                </a:solidFill>
              </a:rPr>
              <a:t>를 </a:t>
            </a:r>
            <a:r>
              <a:rPr lang="en-US" altLang="ko-KR" sz="1600" dirty="0">
                <a:solidFill>
                  <a:srgbClr val="4F784C"/>
                </a:solidFill>
              </a:rPr>
              <a:t>0</a:t>
            </a:r>
            <a:r>
              <a:rPr lang="ko-KR" altLang="en-US" sz="1600" dirty="0">
                <a:solidFill>
                  <a:srgbClr val="4F784C"/>
                </a:solidFill>
              </a:rPr>
              <a:t>으로 치환</a:t>
            </a:r>
          </a:p>
          <a:p>
            <a:r>
              <a:rPr lang="en-US" altLang="ko-KR" sz="1600" dirty="0"/>
              <a:t>&gt;z3 &lt;- as.vector(  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다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en-US" altLang="ko-KR" sz="1600" dirty="0"/>
              <a:t>  ) 			          </a:t>
            </a:r>
            <a:r>
              <a:rPr lang="en-US" altLang="ko-KR" sz="1600" dirty="0">
                <a:solidFill>
                  <a:srgbClr val="4F784C"/>
                </a:solidFill>
              </a:rPr>
              <a:t>#  z</a:t>
            </a:r>
            <a:r>
              <a:rPr lang="ko-KR" altLang="en-US" sz="1600" dirty="0">
                <a:solidFill>
                  <a:srgbClr val="4F784C"/>
                </a:solidFill>
              </a:rPr>
              <a:t>약자</a:t>
            </a:r>
            <a:r>
              <a:rPr lang="en-US" altLang="ko-KR" sz="1600" dirty="0">
                <a:solidFill>
                  <a:srgbClr val="4F784C"/>
                </a:solidFill>
              </a:rPr>
              <a:t>1</a:t>
            </a:r>
            <a:r>
              <a:rPr lang="ko-KR" altLang="en-US" sz="1600" dirty="0">
                <a:solidFill>
                  <a:srgbClr val="4F784C"/>
                </a:solidFill>
              </a:rPr>
              <a:t>의</a:t>
            </a:r>
            <a:r>
              <a:rPr lang="en-US" altLang="ko-KR" sz="1600" dirty="0">
                <a:solidFill>
                  <a:srgbClr val="4F784C"/>
                </a:solidFill>
              </a:rPr>
              <a:t>NA</a:t>
            </a:r>
            <a:r>
              <a:rPr lang="ko-KR" altLang="en-US" sz="1600" dirty="0">
                <a:solidFill>
                  <a:srgbClr val="4F784C"/>
                </a:solidFill>
              </a:rPr>
              <a:t>를 제거하고 새로운 벡터 생성</a:t>
            </a:r>
            <a:endParaRPr lang="en-US" altLang="ko-KR" sz="1600" dirty="0">
              <a:solidFill>
                <a:srgbClr val="4F784C"/>
              </a:solidFill>
            </a:endParaRPr>
          </a:p>
          <a:p>
            <a:r>
              <a:rPr lang="en-US" altLang="ko-KR" sz="1600" dirty="0"/>
              <a:t>&gt;z</a:t>
            </a:r>
            <a:r>
              <a:rPr lang="ko-KR" altLang="en-US" sz="1600" dirty="0"/>
              <a:t>약자</a:t>
            </a:r>
            <a:endParaRPr lang="en-US" altLang="ko-KR" sz="1600" dirty="0"/>
          </a:p>
          <a:p>
            <a:r>
              <a:rPr lang="en-US" altLang="ko-KR" sz="1600" dirty="0"/>
              <a:t>&gt;z3</a:t>
            </a:r>
            <a:endParaRPr lang="ko-KR" altLang="en-US" sz="1600" dirty="0">
              <a:solidFill>
                <a:srgbClr val="4F784C"/>
              </a:solidFill>
            </a:endParaRPr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E8EB69B8-81F4-BE10-BD53-8502B5ABB428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72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2543CCB-2B4A-6F6C-C31F-C5C0D1048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609" y="4302073"/>
            <a:ext cx="1752600" cy="790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4EF1B7-720F-E9C2-BE8B-60B29C0428E1}"/>
              </a:ext>
            </a:extLst>
          </p:cNvPr>
          <p:cNvSpPr txBox="1"/>
          <p:nvPr/>
        </p:nvSpPr>
        <p:spPr>
          <a:xfrm>
            <a:off x="7337503" y="267454"/>
            <a:ext cx="300274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8_(</a:t>
            </a:r>
            <a:r>
              <a:rPr lang="ko-KR" altLang="en-US" dirty="0"/>
              <a:t>가</a:t>
            </a:r>
            <a:r>
              <a:rPr lang="en-US" altLang="ko-KR" dirty="0"/>
              <a:t>)~(</a:t>
            </a:r>
            <a:r>
              <a:rPr lang="ko-KR" altLang="en-US" dirty="0"/>
              <a:t>다</a:t>
            </a:r>
            <a:r>
              <a:rPr lang="en-US" altLang="ko-KR" dirty="0"/>
              <a:t>)</a:t>
            </a:r>
            <a:r>
              <a:rPr lang="ko-KR" altLang="en-US" dirty="0"/>
              <a:t>를 채우시오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93566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5474" y="133346"/>
            <a:ext cx="11281052" cy="67134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rgbClr val="FF0000"/>
                </a:solidFill>
              </a:rPr>
              <a:t>9. </a:t>
            </a:r>
            <a:r>
              <a:rPr lang="ko-KR" altLang="en-US" b="1" dirty="0">
                <a:solidFill>
                  <a:srgbClr val="FF0000"/>
                </a:solidFill>
              </a:rPr>
              <a:t>매트릭스와 데이터프레임의 결측값 처리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A3BC-8E63-47FA-A899-3C7E3CD4148C}"/>
              </a:ext>
            </a:extLst>
          </p:cNvPr>
          <p:cNvSpPr/>
          <p:nvPr/>
        </p:nvSpPr>
        <p:spPr>
          <a:xfrm>
            <a:off x="2500659" y="1898494"/>
            <a:ext cx="1035115" cy="4736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6ED8C-CFEC-41FF-BE7B-021386F3DBD2}"/>
              </a:ext>
            </a:extLst>
          </p:cNvPr>
          <p:cNvSpPr/>
          <p:nvPr/>
        </p:nvSpPr>
        <p:spPr>
          <a:xfrm>
            <a:off x="2500659" y="2372184"/>
            <a:ext cx="7443269" cy="1461525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428DD-636F-45E9-8FD8-38A7FD7E64E0}"/>
              </a:ext>
            </a:extLst>
          </p:cNvPr>
          <p:cNvSpPr txBox="1"/>
          <p:nvPr/>
        </p:nvSpPr>
        <p:spPr>
          <a:xfrm>
            <a:off x="2720698" y="19762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CF69-4F31-4FBE-A647-C887BA021674}"/>
              </a:ext>
            </a:extLst>
          </p:cNvPr>
          <p:cNvSpPr txBox="1"/>
          <p:nvPr/>
        </p:nvSpPr>
        <p:spPr>
          <a:xfrm>
            <a:off x="2643725" y="2486926"/>
            <a:ext cx="7093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4F784C"/>
                </a:solidFill>
              </a:rPr>
              <a:t># NA</a:t>
            </a:r>
            <a:r>
              <a:rPr lang="ko-KR" altLang="en-US" sz="1600" dirty="0">
                <a:solidFill>
                  <a:srgbClr val="4F784C"/>
                </a:solidFill>
              </a:rPr>
              <a:t>를 포함하는 </a:t>
            </a:r>
            <a:r>
              <a:rPr lang="en-US" altLang="ko-KR" sz="1600" dirty="0">
                <a:solidFill>
                  <a:srgbClr val="4F784C"/>
                </a:solidFill>
              </a:rPr>
              <a:t>test </a:t>
            </a:r>
            <a:r>
              <a:rPr lang="ko-KR" altLang="en-US" sz="1600" dirty="0">
                <a:solidFill>
                  <a:srgbClr val="4F784C"/>
                </a:solidFill>
              </a:rPr>
              <a:t>데이터 생성</a:t>
            </a:r>
          </a:p>
          <a:p>
            <a:r>
              <a:rPr lang="en-US" altLang="ko-KR" sz="1600" dirty="0"/>
              <a:t>&gt;x1 &lt;- score</a:t>
            </a:r>
            <a:r>
              <a:rPr lang="ko-KR" altLang="en-US" sz="1600" dirty="0"/>
              <a:t>약자</a:t>
            </a:r>
            <a:endParaRPr lang="en-US" altLang="ko-KR" sz="1600" dirty="0"/>
          </a:p>
          <a:p>
            <a:r>
              <a:rPr lang="en-US" altLang="ko-KR" sz="1600" dirty="0">
                <a:solidFill>
                  <a:srgbClr val="FF0000"/>
                </a:solidFill>
              </a:rPr>
              <a:t>&gt;(</a:t>
            </a:r>
            <a:r>
              <a:rPr lang="ko-KR" altLang="en-US" sz="1600" dirty="0">
                <a:solidFill>
                  <a:srgbClr val="FF0000"/>
                </a:solidFill>
              </a:rPr>
              <a:t>가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en-US" altLang="ko-KR" sz="1600" dirty="0"/>
              <a:t>&lt;- NA; 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나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en-US" altLang="ko-KR" sz="1600" dirty="0"/>
              <a:t>&lt;- NA        # x1</a:t>
            </a:r>
            <a:r>
              <a:rPr lang="ko-KR" altLang="en-US" sz="1600" dirty="0"/>
              <a:t>의 </a:t>
            </a:r>
            <a:r>
              <a:rPr lang="en-US" altLang="ko-KR" sz="1600" dirty="0"/>
              <a:t>2</a:t>
            </a:r>
            <a:r>
              <a:rPr lang="ko-KR" altLang="en-US" sz="1600" dirty="0"/>
              <a:t>행 </a:t>
            </a:r>
            <a:r>
              <a:rPr lang="en-US" altLang="ko-KR" sz="1600" dirty="0"/>
              <a:t>2</a:t>
            </a:r>
            <a:r>
              <a:rPr lang="ko-KR" altLang="en-US" sz="1600" dirty="0"/>
              <a:t>열</a:t>
            </a:r>
            <a:r>
              <a:rPr lang="en-US" altLang="ko-KR" sz="1600" dirty="0"/>
              <a:t>, 3</a:t>
            </a:r>
            <a:r>
              <a:rPr lang="ko-KR" altLang="en-US" sz="1600" dirty="0"/>
              <a:t>행 </a:t>
            </a:r>
            <a:r>
              <a:rPr lang="en-US" altLang="ko-KR" sz="1600" dirty="0"/>
              <a:t>1</a:t>
            </a:r>
            <a:r>
              <a:rPr lang="ko-KR" altLang="en-US" sz="1600" dirty="0"/>
              <a:t>열에 </a:t>
            </a:r>
            <a:r>
              <a:rPr lang="en-US" altLang="ko-KR" sz="1600" dirty="0"/>
              <a:t>NA</a:t>
            </a:r>
            <a:r>
              <a:rPr lang="ko-KR" altLang="en-US" sz="1600" dirty="0"/>
              <a:t>대입</a:t>
            </a:r>
            <a:endParaRPr lang="en-US" altLang="ko-KR" sz="1600" dirty="0"/>
          </a:p>
          <a:p>
            <a:r>
              <a:rPr lang="en-US" altLang="ko-KR" sz="1600" dirty="0">
                <a:solidFill>
                  <a:srgbClr val="FF0000"/>
                </a:solidFill>
              </a:rPr>
              <a:t>&gt;(</a:t>
            </a:r>
            <a:r>
              <a:rPr lang="ko-KR" altLang="en-US" sz="1600" dirty="0">
                <a:solidFill>
                  <a:srgbClr val="FF0000"/>
                </a:solidFill>
              </a:rPr>
              <a:t>다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en-US" altLang="ko-KR" sz="1600" dirty="0"/>
              <a:t> &lt;- 1000                             #x1</a:t>
            </a:r>
            <a:r>
              <a:rPr lang="ko-KR" altLang="en-US" sz="1600" dirty="0"/>
              <a:t>의</a:t>
            </a:r>
            <a:r>
              <a:rPr lang="en-US" altLang="ko-KR" sz="1600" dirty="0"/>
              <a:t> 3</a:t>
            </a:r>
            <a:r>
              <a:rPr lang="ko-KR" altLang="en-US" sz="1600" dirty="0"/>
              <a:t>행 </a:t>
            </a:r>
            <a:r>
              <a:rPr lang="en-US" altLang="ko-KR" sz="1600" dirty="0"/>
              <a:t>3</a:t>
            </a:r>
            <a:r>
              <a:rPr lang="ko-KR" altLang="en-US" sz="1600" dirty="0"/>
              <a:t>열에 </a:t>
            </a:r>
            <a:r>
              <a:rPr lang="en-US" altLang="ko-KR" sz="1600" dirty="0"/>
              <a:t>1000</a:t>
            </a:r>
            <a:r>
              <a:rPr lang="ko-KR" altLang="en-US" sz="1600" dirty="0"/>
              <a:t>대입</a:t>
            </a:r>
            <a:endParaRPr lang="en-US" altLang="ko-KR" sz="1600" dirty="0"/>
          </a:p>
          <a:p>
            <a:r>
              <a:rPr lang="en-US" altLang="ko-KR" sz="1600" dirty="0"/>
              <a:t>&gt;head(x1)</a:t>
            </a:r>
            <a:endParaRPr lang="ko-KR" altLang="en-US" sz="1600" dirty="0">
              <a:solidFill>
                <a:srgbClr val="4F784C"/>
              </a:solidFill>
            </a:endParaRPr>
          </a:p>
        </p:txBody>
      </p: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771E8A58-490C-80E8-0C1C-7C9B13B5860C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73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D1895FB-9441-312E-61B9-D0BBC9BD6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435" y="4201678"/>
            <a:ext cx="2672678" cy="1476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D2FF41F-99B6-9C70-4A50-DF7C10405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261" y="4271180"/>
            <a:ext cx="3210787" cy="1476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2585F11-65E2-03E9-9D56-5EFFE4B79F66}"/>
              </a:ext>
            </a:extLst>
          </p:cNvPr>
          <p:cNvSpPr txBox="1"/>
          <p:nvPr/>
        </p:nvSpPr>
        <p:spPr>
          <a:xfrm>
            <a:off x="8402771" y="367628"/>
            <a:ext cx="300274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9_(</a:t>
            </a:r>
            <a:r>
              <a:rPr lang="ko-KR" altLang="en-US" dirty="0"/>
              <a:t>가</a:t>
            </a:r>
            <a:r>
              <a:rPr lang="en-US" altLang="ko-KR" dirty="0"/>
              <a:t>)~(</a:t>
            </a:r>
            <a:r>
              <a:rPr lang="ko-KR" altLang="en-US" dirty="0"/>
              <a:t>다</a:t>
            </a:r>
            <a:r>
              <a:rPr lang="en-US" altLang="ko-KR" dirty="0"/>
              <a:t>)</a:t>
            </a:r>
            <a:r>
              <a:rPr lang="ko-KR" altLang="en-US" dirty="0"/>
              <a:t>를 채우시오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4088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/>
              <a:t>특이값 추출 및 제거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087228" y="682009"/>
            <a:ext cx="10080625" cy="4630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</a:p>
          <a:p>
            <a:pPr marL="0" indent="0">
              <a:buNone/>
            </a:pP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ko-KR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A3BC-8E63-47FA-A899-3C7E3CD4148C}"/>
              </a:ext>
            </a:extLst>
          </p:cNvPr>
          <p:cNvSpPr/>
          <p:nvPr/>
        </p:nvSpPr>
        <p:spPr>
          <a:xfrm>
            <a:off x="1677719" y="1372357"/>
            <a:ext cx="1035115" cy="4736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6ED8C-CFEC-41FF-BE7B-021386F3DBD2}"/>
              </a:ext>
            </a:extLst>
          </p:cNvPr>
          <p:cNvSpPr/>
          <p:nvPr/>
        </p:nvSpPr>
        <p:spPr>
          <a:xfrm>
            <a:off x="2677885" y="1358818"/>
            <a:ext cx="7443269" cy="146152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428DD-636F-45E9-8FD8-38A7FD7E64E0}"/>
              </a:ext>
            </a:extLst>
          </p:cNvPr>
          <p:cNvSpPr txBox="1"/>
          <p:nvPr/>
        </p:nvSpPr>
        <p:spPr>
          <a:xfrm>
            <a:off x="1805769" y="14399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CF69-4F31-4FBE-A647-C887BA021674}"/>
              </a:ext>
            </a:extLst>
          </p:cNvPr>
          <p:cNvSpPr txBox="1"/>
          <p:nvPr/>
        </p:nvSpPr>
        <p:spPr>
          <a:xfrm>
            <a:off x="2747784" y="1288559"/>
            <a:ext cx="7093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&gt;x1</a:t>
            </a:r>
          </a:p>
          <a:p>
            <a:r>
              <a:rPr lang="en-US" altLang="ko-KR" sz="1600" dirty="0"/>
              <a:t>&gt; out.val &lt;- 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가</a:t>
            </a:r>
            <a:r>
              <a:rPr lang="en-US" altLang="ko-KR" sz="1600" dirty="0">
                <a:solidFill>
                  <a:srgbClr val="FF0000"/>
                </a:solidFill>
              </a:rPr>
              <a:t>) </a:t>
            </a:r>
            <a:r>
              <a:rPr lang="en-US" altLang="ko-KR" sz="1600" dirty="0"/>
              <a:t>			</a:t>
            </a:r>
            <a:r>
              <a:rPr lang="en-US" altLang="ko-KR" sz="1600" dirty="0">
                <a:solidFill>
                  <a:srgbClr val="4F784C"/>
                </a:solidFill>
              </a:rPr>
              <a:t># x1</a:t>
            </a:r>
            <a:r>
              <a:rPr lang="ko-KR" altLang="en-US" sz="1600" dirty="0">
                <a:solidFill>
                  <a:srgbClr val="4F784C"/>
                </a:solidFill>
              </a:rPr>
              <a:t>에서 특이값 추출</a:t>
            </a:r>
          </a:p>
          <a:p>
            <a:r>
              <a:rPr lang="nl-NL" altLang="ko-KR" sz="1600" dirty="0"/>
              <a:t>&gt; x1[</a:t>
            </a:r>
            <a:r>
              <a:rPr lang="nl-NL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나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en-US" altLang="ko-KR" sz="1600" dirty="0"/>
              <a:t> </a:t>
            </a:r>
            <a:r>
              <a:rPr lang="nl-NL" altLang="ko-KR" sz="1600" dirty="0"/>
              <a:t>] &lt;- NA </a:t>
            </a:r>
            <a:r>
              <a:rPr lang="en-US" altLang="ko-KR" sz="1600" dirty="0"/>
              <a:t>		</a:t>
            </a:r>
            <a:r>
              <a:rPr lang="en-US" altLang="ko-KR" sz="1600" dirty="0">
                <a:solidFill>
                  <a:srgbClr val="4F784C"/>
                </a:solidFill>
              </a:rPr>
              <a:t># x1</a:t>
            </a:r>
            <a:r>
              <a:rPr lang="ko-KR" altLang="en-US" sz="1600" dirty="0">
                <a:solidFill>
                  <a:srgbClr val="4F784C"/>
                </a:solidFill>
              </a:rPr>
              <a:t>의 특이값을 </a:t>
            </a:r>
            <a:r>
              <a:rPr lang="en-US" altLang="ko-KR" sz="1600" dirty="0">
                <a:solidFill>
                  <a:srgbClr val="4F784C"/>
                </a:solidFill>
              </a:rPr>
              <a:t>NA</a:t>
            </a:r>
            <a:r>
              <a:rPr lang="ko-KR" altLang="en-US" sz="1600" dirty="0">
                <a:solidFill>
                  <a:srgbClr val="4F784C"/>
                </a:solidFill>
              </a:rPr>
              <a:t>로 대체</a:t>
            </a:r>
          </a:p>
          <a:p>
            <a:r>
              <a:rPr lang="en-US" altLang="ko-KR" sz="1600" dirty="0"/>
              <a:t>&gt; x1 </a:t>
            </a:r>
          </a:p>
          <a:p>
            <a:r>
              <a:rPr lang="en-US" altLang="ko-KR" sz="1600" dirty="0"/>
              <a:t>&gt; newdata &lt;- x1[(</a:t>
            </a:r>
            <a:r>
              <a:rPr lang="ko-KR" altLang="en-US" sz="1600" dirty="0">
                <a:solidFill>
                  <a:srgbClr val="FF0000"/>
                </a:solidFill>
              </a:rPr>
              <a:t>다</a:t>
            </a:r>
            <a:r>
              <a:rPr lang="en-US" altLang="ko-KR" sz="1600" dirty="0"/>
              <a:t>)] 		</a:t>
            </a:r>
            <a:r>
              <a:rPr lang="en-US" altLang="ko-KR" sz="1600" dirty="0">
                <a:solidFill>
                  <a:srgbClr val="4F784C"/>
                </a:solidFill>
              </a:rPr>
              <a:t># x1</a:t>
            </a:r>
            <a:r>
              <a:rPr lang="ko-KR" altLang="en-US" sz="1600" dirty="0">
                <a:solidFill>
                  <a:srgbClr val="4F784C"/>
                </a:solidFill>
              </a:rPr>
              <a:t>의</a:t>
            </a:r>
            <a:r>
              <a:rPr lang="en-US" altLang="ko-KR" sz="1600" dirty="0">
                <a:solidFill>
                  <a:srgbClr val="4F784C"/>
                </a:solidFill>
              </a:rPr>
              <a:t> NA</a:t>
            </a:r>
            <a:r>
              <a:rPr lang="ko-KR" altLang="en-US" sz="1600" dirty="0">
                <a:solidFill>
                  <a:srgbClr val="4F784C"/>
                </a:solidFill>
              </a:rPr>
              <a:t>가 포함된 행 제거</a:t>
            </a:r>
          </a:p>
          <a:p>
            <a:r>
              <a:rPr lang="en-US" altLang="ko-KR" sz="1600" dirty="0"/>
              <a:t>&gt; newdata</a:t>
            </a:r>
            <a:endParaRPr lang="ko-KR" altLang="en-US" sz="1600" dirty="0"/>
          </a:p>
        </p:txBody>
      </p: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FF3D3FBA-FE55-3270-CB30-0BD6A277DF27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74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D748E2E-0B66-1AD5-C5BE-B2E15F429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988" y="3523441"/>
            <a:ext cx="1362075" cy="962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05B1767-1164-154C-5C2F-08DAB5BC5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503" y="3518769"/>
            <a:ext cx="1797883" cy="962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4336CE4-A7D5-0FA8-65A9-9D38C76B4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175" y="3539726"/>
            <a:ext cx="1495425" cy="981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C261A83-BC5B-43C3-539B-DC3AE2B09C78}"/>
              </a:ext>
            </a:extLst>
          </p:cNvPr>
          <p:cNvSpPr txBox="1"/>
          <p:nvPr/>
        </p:nvSpPr>
        <p:spPr>
          <a:xfrm>
            <a:off x="7337503" y="267454"/>
            <a:ext cx="311976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10_(</a:t>
            </a:r>
            <a:r>
              <a:rPr lang="ko-KR" altLang="en-US" dirty="0"/>
              <a:t>가</a:t>
            </a:r>
            <a:r>
              <a:rPr lang="en-US" altLang="ko-KR" dirty="0"/>
              <a:t>)~(</a:t>
            </a:r>
            <a:r>
              <a:rPr lang="ko-KR" altLang="en-US" dirty="0"/>
              <a:t>다</a:t>
            </a:r>
            <a:r>
              <a:rPr lang="en-US" altLang="ko-KR" dirty="0"/>
              <a:t>)</a:t>
            </a:r>
            <a:r>
              <a:rPr lang="ko-KR" altLang="en-US" dirty="0"/>
              <a:t>를 채우시오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82340915-A5E1-18C8-75D9-8A61FFA30842}"/>
              </a:ext>
            </a:extLst>
          </p:cNvPr>
          <p:cNvSpPr/>
          <p:nvPr/>
        </p:nvSpPr>
        <p:spPr>
          <a:xfrm>
            <a:off x="8054985" y="1541602"/>
            <a:ext cx="1926454" cy="929936"/>
          </a:xfrm>
          <a:prstGeom prst="wedgeEllipseCallout">
            <a:avLst>
              <a:gd name="adj1" fmla="val -104704"/>
              <a:gd name="adj2" fmla="val -3869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x1</a:t>
            </a:r>
            <a:r>
              <a:rPr lang="ko-KR" altLang="en-US" sz="1400" dirty="0"/>
              <a:t>의 특정열이 아니고  </a:t>
            </a:r>
            <a:r>
              <a:rPr lang="en-US" altLang="ko-KR" sz="1400" dirty="0"/>
              <a:t>x1</a:t>
            </a:r>
            <a:r>
              <a:rPr lang="ko-KR" altLang="en-US" sz="1400" dirty="0"/>
              <a:t>전체에서 특이값을 추출</a:t>
            </a:r>
          </a:p>
        </p:txBody>
      </p:sp>
    </p:spTree>
    <p:extLst>
      <p:ext uri="{BB962C8B-B14F-4D97-AF65-F5344CB8AC3E}">
        <p14:creationId xmlns:p14="http://schemas.microsoft.com/office/powerpoint/2010/main" val="407300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 sort&amp;order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055687" y="973640"/>
            <a:ext cx="10080625" cy="4630738"/>
          </a:xfrm>
        </p:spPr>
        <p:txBody>
          <a:bodyPr>
            <a:normAutofit/>
          </a:bodyPr>
          <a:lstStyle/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AEC71A-2DE9-4130-B953-C55B6B73B93E}"/>
              </a:ext>
            </a:extLst>
          </p:cNvPr>
          <p:cNvSpPr/>
          <p:nvPr/>
        </p:nvSpPr>
        <p:spPr>
          <a:xfrm>
            <a:off x="2365644" y="1785347"/>
            <a:ext cx="1035115" cy="4736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E1B84B-CFF2-4B1F-88C3-E6B649D496AF}"/>
              </a:ext>
            </a:extLst>
          </p:cNvPr>
          <p:cNvSpPr/>
          <p:nvPr/>
        </p:nvSpPr>
        <p:spPr>
          <a:xfrm>
            <a:off x="2365644" y="2259037"/>
            <a:ext cx="7443269" cy="1620013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39A16-9A65-4436-9E92-A8AACE71FC4A}"/>
              </a:ext>
            </a:extLst>
          </p:cNvPr>
          <p:cNvSpPr txBox="1"/>
          <p:nvPr/>
        </p:nvSpPr>
        <p:spPr>
          <a:xfrm>
            <a:off x="2585683" y="182331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9F08C-9614-4DF8-883F-36AF2179452E}"/>
              </a:ext>
            </a:extLst>
          </p:cNvPr>
          <p:cNvSpPr txBox="1"/>
          <p:nvPr/>
        </p:nvSpPr>
        <p:spPr>
          <a:xfrm>
            <a:off x="2422440" y="2309390"/>
            <a:ext cx="7093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ko-KR" altLang="en-US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약자</a:t>
            </a:r>
            <a:r>
              <a:rPr lang="en-US" altLang="ko-KR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&lt;-c(90,100,70,20)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sort(</a:t>
            </a:r>
            <a:r>
              <a:rPr lang="ko-KR" altLang="en-US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약자</a:t>
            </a:r>
            <a:r>
              <a:rPr lang="en-US" altLang="ko-KR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6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ko-KR" altLang="en-US" sz="16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가</a:t>
            </a:r>
            <a:r>
              <a:rPr lang="en-US" altLang="ko-KR" sz="16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ko-KR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)  # </a:t>
            </a:r>
            <a:r>
              <a:rPr lang="ko-KR" altLang="en-US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약자를 내림차순으로 출력</a:t>
            </a:r>
            <a:endParaRPr lang="en-US" altLang="ko-KR" sz="1600" b="0" i="0" dirty="0">
              <a:solidFill>
                <a:srgbClr val="444444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ko-KR" altLang="en-US" sz="16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나</a:t>
            </a:r>
            <a:r>
              <a:rPr lang="en-US" altLang="ko-KR" sz="16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ko-KR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            #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AppleSDGothicNeo"/>
              </a:rPr>
              <a:t> vector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AppleSDGothicNeo"/>
              </a:rPr>
              <a:t>값들의 순서 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AppleSDGothicNeo"/>
              </a:rPr>
              <a:t>index</a:t>
            </a:r>
            <a:endParaRPr lang="en-US" altLang="ko-KR" sz="1600" dirty="0"/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9DBFE34D-1146-E43B-AB73-9B6ECD97E40E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75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E7FE670-F972-DCFC-30B4-CE537DFA8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236" y="3873688"/>
            <a:ext cx="3644610" cy="668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90B5041-3365-389E-2CFE-E416E1F23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379" y="4648672"/>
            <a:ext cx="2967293" cy="668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F33C3CB-27FB-8C79-CC00-B11CBD104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7379" y="5562355"/>
            <a:ext cx="2031951" cy="644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AA17330-2DF8-8BE1-45DE-7503854D3304}"/>
              </a:ext>
            </a:extLst>
          </p:cNvPr>
          <p:cNvSpPr txBox="1"/>
          <p:nvPr/>
        </p:nvSpPr>
        <p:spPr>
          <a:xfrm>
            <a:off x="7337503" y="267454"/>
            <a:ext cx="311976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11_(</a:t>
            </a:r>
            <a:r>
              <a:rPr lang="ko-KR" altLang="en-US" dirty="0"/>
              <a:t>가</a:t>
            </a:r>
            <a:r>
              <a:rPr lang="en-US" altLang="ko-KR" dirty="0"/>
              <a:t>)~(</a:t>
            </a:r>
            <a:r>
              <a:rPr lang="ko-KR" altLang="en-US" dirty="0"/>
              <a:t>나</a:t>
            </a:r>
            <a:r>
              <a:rPr lang="en-US" altLang="ko-KR" dirty="0"/>
              <a:t>)</a:t>
            </a:r>
            <a:r>
              <a:rPr lang="ko-KR" altLang="en-US" dirty="0"/>
              <a:t>를 채우시오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150537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26952" y="2780422"/>
            <a:ext cx="3938099" cy="106182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 algn="ctr"/>
            <a:r>
              <a:rPr lang="ko-KR" altLang="en-US" sz="5400" spc="-90" dirty="0">
                <a:ln w="6350">
                  <a:solidFill>
                    <a:schemeClr val="bg1">
                      <a:lumMod val="50000"/>
                    </a:schemeClr>
                  </a:solidFill>
                </a:ln>
                <a:pattFill prst="dkUpDiag">
                  <a:fgClr>
                    <a:schemeClr val="tx1">
                      <a:lumMod val="95000"/>
                      <a:lumOff val="5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오늘도 잘했어요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2278339" y="3798135"/>
            <a:ext cx="7635325" cy="108000"/>
            <a:chOff x="810757" y="3798135"/>
            <a:chExt cx="7635325" cy="108000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918757" y="3852135"/>
              <a:ext cx="741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810757" y="3798135"/>
              <a:ext cx="108000" cy="108000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8338082" y="3798135"/>
              <a:ext cx="108000" cy="108000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32FE99-503E-0462-BC9E-1014DFE2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76</a:t>
            </a:fld>
            <a:endParaRPr lang="ko-KR" altLang="en-US" dirty="0"/>
          </a:p>
        </p:txBody>
      </p:sp>
      <p:sp>
        <p:nvSpPr>
          <p:cNvPr id="3" name="Freeform 86">
            <a:extLst>
              <a:ext uri="{FF2B5EF4-FFF2-40B4-BE49-F238E27FC236}">
                <a16:creationId xmlns:a16="http://schemas.microsoft.com/office/drawing/2014/main" id="{338B1444-D9B3-1338-34ED-C9655025F086}"/>
              </a:ext>
            </a:extLst>
          </p:cNvPr>
          <p:cNvSpPr>
            <a:spLocks noEditPoints="1"/>
          </p:cNvSpPr>
          <p:nvPr/>
        </p:nvSpPr>
        <p:spPr bwMode="auto">
          <a:xfrm>
            <a:off x="8414788" y="2842040"/>
            <a:ext cx="509948" cy="650755"/>
          </a:xfrm>
          <a:custGeom>
            <a:avLst/>
            <a:gdLst>
              <a:gd name="T0" fmla="*/ 51 w 112"/>
              <a:gd name="T1" fmla="*/ 1 h 143"/>
              <a:gd name="T2" fmla="*/ 55 w 112"/>
              <a:gd name="T3" fmla="*/ 59 h 143"/>
              <a:gd name="T4" fmla="*/ 109 w 112"/>
              <a:gd name="T5" fmla="*/ 77 h 143"/>
              <a:gd name="T6" fmla="*/ 94 w 112"/>
              <a:gd name="T7" fmla="*/ 58 h 143"/>
              <a:gd name="T8" fmla="*/ 55 w 112"/>
              <a:gd name="T9" fmla="*/ 62 h 143"/>
              <a:gd name="T10" fmla="*/ 6 w 112"/>
              <a:gd name="T11" fmla="*/ 75 h 143"/>
              <a:gd name="T12" fmla="*/ 0 w 112"/>
              <a:gd name="T13" fmla="*/ 86 h 143"/>
              <a:gd name="T14" fmla="*/ 9 w 112"/>
              <a:gd name="T15" fmla="*/ 98 h 143"/>
              <a:gd name="T16" fmla="*/ 17 w 112"/>
              <a:gd name="T17" fmla="*/ 130 h 143"/>
              <a:gd name="T18" fmla="*/ 31 w 112"/>
              <a:gd name="T19" fmla="*/ 139 h 143"/>
              <a:gd name="T20" fmla="*/ 52 w 112"/>
              <a:gd name="T21" fmla="*/ 143 h 143"/>
              <a:gd name="T22" fmla="*/ 79 w 112"/>
              <a:gd name="T23" fmla="*/ 141 h 143"/>
              <a:gd name="T24" fmla="*/ 86 w 112"/>
              <a:gd name="T25" fmla="*/ 138 h 143"/>
              <a:gd name="T26" fmla="*/ 97 w 112"/>
              <a:gd name="T27" fmla="*/ 128 h 143"/>
              <a:gd name="T28" fmla="*/ 104 w 112"/>
              <a:gd name="T29" fmla="*/ 97 h 143"/>
              <a:gd name="T30" fmla="*/ 21 w 112"/>
              <a:gd name="T31" fmla="*/ 130 h 143"/>
              <a:gd name="T32" fmla="*/ 11 w 112"/>
              <a:gd name="T33" fmla="*/ 93 h 143"/>
              <a:gd name="T34" fmla="*/ 19 w 112"/>
              <a:gd name="T35" fmla="*/ 118 h 143"/>
              <a:gd name="T36" fmla="*/ 24 w 112"/>
              <a:gd name="T37" fmla="*/ 128 h 143"/>
              <a:gd name="T38" fmla="*/ 21 w 112"/>
              <a:gd name="T39" fmla="*/ 106 h 143"/>
              <a:gd name="T40" fmla="*/ 23 w 112"/>
              <a:gd name="T41" fmla="*/ 103 h 143"/>
              <a:gd name="T42" fmla="*/ 28 w 112"/>
              <a:gd name="T43" fmla="*/ 134 h 143"/>
              <a:gd name="T44" fmla="*/ 31 w 112"/>
              <a:gd name="T45" fmla="*/ 131 h 143"/>
              <a:gd name="T46" fmla="*/ 27 w 112"/>
              <a:gd name="T47" fmla="*/ 101 h 143"/>
              <a:gd name="T48" fmla="*/ 36 w 112"/>
              <a:gd name="T49" fmla="*/ 122 h 143"/>
              <a:gd name="T50" fmla="*/ 42 w 112"/>
              <a:gd name="T51" fmla="*/ 138 h 143"/>
              <a:gd name="T52" fmla="*/ 39 w 112"/>
              <a:gd name="T53" fmla="*/ 128 h 143"/>
              <a:gd name="T54" fmla="*/ 39 w 112"/>
              <a:gd name="T55" fmla="*/ 99 h 143"/>
              <a:gd name="T56" fmla="*/ 45 w 112"/>
              <a:gd name="T57" fmla="*/ 123 h 143"/>
              <a:gd name="T58" fmla="*/ 49 w 112"/>
              <a:gd name="T59" fmla="*/ 137 h 143"/>
              <a:gd name="T60" fmla="*/ 49 w 112"/>
              <a:gd name="T61" fmla="*/ 125 h 143"/>
              <a:gd name="T62" fmla="*/ 50 w 112"/>
              <a:gd name="T63" fmla="*/ 101 h 143"/>
              <a:gd name="T64" fmla="*/ 65 w 112"/>
              <a:gd name="T65" fmla="*/ 131 h 143"/>
              <a:gd name="T66" fmla="*/ 59 w 112"/>
              <a:gd name="T67" fmla="*/ 128 h 143"/>
              <a:gd name="T68" fmla="*/ 65 w 112"/>
              <a:gd name="T69" fmla="*/ 109 h 143"/>
              <a:gd name="T70" fmla="*/ 75 w 112"/>
              <a:gd name="T71" fmla="*/ 117 h 143"/>
              <a:gd name="T72" fmla="*/ 73 w 112"/>
              <a:gd name="T73" fmla="*/ 135 h 143"/>
              <a:gd name="T74" fmla="*/ 68 w 112"/>
              <a:gd name="T75" fmla="*/ 123 h 143"/>
              <a:gd name="T76" fmla="*/ 74 w 112"/>
              <a:gd name="T77" fmla="*/ 100 h 143"/>
              <a:gd name="T78" fmla="*/ 81 w 112"/>
              <a:gd name="T79" fmla="*/ 131 h 143"/>
              <a:gd name="T80" fmla="*/ 78 w 112"/>
              <a:gd name="T81" fmla="*/ 137 h 143"/>
              <a:gd name="T82" fmla="*/ 77 w 112"/>
              <a:gd name="T83" fmla="*/ 125 h 143"/>
              <a:gd name="T84" fmla="*/ 83 w 112"/>
              <a:gd name="T85" fmla="*/ 99 h 143"/>
              <a:gd name="T86" fmla="*/ 88 w 112"/>
              <a:gd name="T87" fmla="*/ 127 h 143"/>
              <a:gd name="T88" fmla="*/ 87 w 112"/>
              <a:gd name="T89" fmla="*/ 134 h 143"/>
              <a:gd name="T90" fmla="*/ 86 w 112"/>
              <a:gd name="T91" fmla="*/ 116 h 143"/>
              <a:gd name="T92" fmla="*/ 94 w 112"/>
              <a:gd name="T93" fmla="*/ 101 h 143"/>
              <a:gd name="T94" fmla="*/ 93 w 112"/>
              <a:gd name="T95" fmla="*/ 124 h 143"/>
              <a:gd name="T96" fmla="*/ 94 w 112"/>
              <a:gd name="T97" fmla="*/ 113 h 143"/>
              <a:gd name="T98" fmla="*/ 105 w 112"/>
              <a:gd name="T99" fmla="*/ 80 h 143"/>
              <a:gd name="T100" fmla="*/ 101 w 112"/>
              <a:gd name="T101" fmla="*/ 80 h 143"/>
              <a:gd name="T102" fmla="*/ 88 w 112"/>
              <a:gd name="T103" fmla="*/ 76 h 143"/>
              <a:gd name="T104" fmla="*/ 83 w 112"/>
              <a:gd name="T105" fmla="*/ 82 h 143"/>
              <a:gd name="T106" fmla="*/ 56 w 112"/>
              <a:gd name="T107" fmla="*/ 81 h 143"/>
              <a:gd name="T108" fmla="*/ 31 w 112"/>
              <a:gd name="T109" fmla="*/ 77 h 143"/>
              <a:gd name="T110" fmla="*/ 13 w 112"/>
              <a:gd name="T111" fmla="*/ 78 h 143"/>
              <a:gd name="T112" fmla="*/ 36 w 112"/>
              <a:gd name="T113" fmla="*/ 55 h 143"/>
              <a:gd name="T114" fmla="*/ 101 w 112"/>
              <a:gd name="T115" fmla="*/ 68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12" h="143">
                <a:moveTo>
                  <a:pt x="55" y="59"/>
                </a:moveTo>
                <a:cubicBezTo>
                  <a:pt x="63" y="59"/>
                  <a:pt x="70" y="53"/>
                  <a:pt x="70" y="45"/>
                </a:cubicBezTo>
                <a:cubicBezTo>
                  <a:pt x="70" y="38"/>
                  <a:pt x="65" y="33"/>
                  <a:pt x="58" y="31"/>
                </a:cubicBezTo>
                <a:cubicBezTo>
                  <a:pt x="58" y="30"/>
                  <a:pt x="59" y="28"/>
                  <a:pt x="59" y="27"/>
                </a:cubicBezTo>
                <a:cubicBezTo>
                  <a:pt x="59" y="26"/>
                  <a:pt x="59" y="26"/>
                  <a:pt x="58" y="25"/>
                </a:cubicBezTo>
                <a:cubicBezTo>
                  <a:pt x="58" y="22"/>
                  <a:pt x="58" y="18"/>
                  <a:pt x="57" y="15"/>
                </a:cubicBezTo>
                <a:cubicBezTo>
                  <a:pt x="56" y="12"/>
                  <a:pt x="56" y="10"/>
                  <a:pt x="55" y="8"/>
                </a:cubicBezTo>
                <a:cubicBezTo>
                  <a:pt x="55" y="7"/>
                  <a:pt x="55" y="7"/>
                  <a:pt x="55" y="7"/>
                </a:cubicBezTo>
                <a:cubicBezTo>
                  <a:pt x="55" y="6"/>
                  <a:pt x="55" y="5"/>
                  <a:pt x="54" y="5"/>
                </a:cubicBezTo>
                <a:cubicBezTo>
                  <a:pt x="54" y="5"/>
                  <a:pt x="54" y="4"/>
                  <a:pt x="53" y="3"/>
                </a:cubicBezTo>
                <a:cubicBezTo>
                  <a:pt x="53" y="2"/>
                  <a:pt x="52" y="1"/>
                  <a:pt x="51" y="1"/>
                </a:cubicBezTo>
                <a:cubicBezTo>
                  <a:pt x="50" y="0"/>
                  <a:pt x="50" y="0"/>
                  <a:pt x="49" y="0"/>
                </a:cubicBezTo>
                <a:cubicBezTo>
                  <a:pt x="48" y="0"/>
                  <a:pt x="46" y="1"/>
                  <a:pt x="46" y="3"/>
                </a:cubicBezTo>
                <a:cubicBezTo>
                  <a:pt x="46" y="4"/>
                  <a:pt x="46" y="5"/>
                  <a:pt x="47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8" y="6"/>
                  <a:pt x="48" y="6"/>
                  <a:pt x="49" y="7"/>
                </a:cubicBezTo>
                <a:cubicBezTo>
                  <a:pt x="49" y="8"/>
                  <a:pt x="50" y="9"/>
                  <a:pt x="51" y="9"/>
                </a:cubicBezTo>
                <a:cubicBezTo>
                  <a:pt x="52" y="12"/>
                  <a:pt x="53" y="14"/>
                  <a:pt x="53" y="17"/>
                </a:cubicBezTo>
                <a:cubicBezTo>
                  <a:pt x="54" y="20"/>
                  <a:pt x="54" y="22"/>
                  <a:pt x="54" y="25"/>
                </a:cubicBezTo>
                <a:cubicBezTo>
                  <a:pt x="54" y="27"/>
                  <a:pt x="54" y="29"/>
                  <a:pt x="54" y="31"/>
                </a:cubicBezTo>
                <a:cubicBezTo>
                  <a:pt x="46" y="31"/>
                  <a:pt x="40" y="37"/>
                  <a:pt x="40" y="45"/>
                </a:cubicBezTo>
                <a:cubicBezTo>
                  <a:pt x="40" y="53"/>
                  <a:pt x="47" y="59"/>
                  <a:pt x="55" y="59"/>
                </a:cubicBezTo>
                <a:close/>
                <a:moveTo>
                  <a:pt x="93" y="75"/>
                </a:moveTo>
                <a:cubicBezTo>
                  <a:pt x="93" y="76"/>
                  <a:pt x="93" y="76"/>
                  <a:pt x="93" y="76"/>
                </a:cubicBezTo>
                <a:cubicBezTo>
                  <a:pt x="93" y="76"/>
                  <a:pt x="93" y="76"/>
                  <a:pt x="93" y="76"/>
                </a:cubicBezTo>
                <a:lnTo>
                  <a:pt x="93" y="75"/>
                </a:lnTo>
                <a:close/>
                <a:moveTo>
                  <a:pt x="112" y="87"/>
                </a:moveTo>
                <a:cubicBezTo>
                  <a:pt x="111" y="87"/>
                  <a:pt x="111" y="87"/>
                  <a:pt x="111" y="87"/>
                </a:cubicBezTo>
                <a:cubicBezTo>
                  <a:pt x="112" y="87"/>
                  <a:pt x="112" y="87"/>
                  <a:pt x="112" y="87"/>
                </a:cubicBezTo>
                <a:cubicBezTo>
                  <a:pt x="112" y="86"/>
                  <a:pt x="111" y="85"/>
                  <a:pt x="111" y="84"/>
                </a:cubicBezTo>
                <a:cubicBezTo>
                  <a:pt x="111" y="83"/>
                  <a:pt x="111" y="82"/>
                  <a:pt x="110" y="81"/>
                </a:cubicBezTo>
                <a:cubicBezTo>
                  <a:pt x="110" y="80"/>
                  <a:pt x="109" y="80"/>
                  <a:pt x="109" y="79"/>
                </a:cubicBezTo>
                <a:cubicBezTo>
                  <a:pt x="109" y="79"/>
                  <a:pt x="109" y="78"/>
                  <a:pt x="109" y="77"/>
                </a:cubicBezTo>
                <a:cubicBezTo>
                  <a:pt x="109" y="76"/>
                  <a:pt x="109" y="74"/>
                  <a:pt x="108" y="72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108" y="72"/>
                  <a:pt x="108" y="71"/>
                  <a:pt x="107" y="70"/>
                </a:cubicBezTo>
                <a:cubicBezTo>
                  <a:pt x="106" y="69"/>
                  <a:pt x="106" y="68"/>
                  <a:pt x="105" y="68"/>
                </a:cubicBezTo>
                <a:cubicBezTo>
                  <a:pt x="105" y="67"/>
                  <a:pt x="104" y="66"/>
                  <a:pt x="103" y="66"/>
                </a:cubicBezTo>
                <a:cubicBezTo>
                  <a:pt x="103" y="65"/>
                  <a:pt x="102" y="64"/>
                  <a:pt x="101" y="63"/>
                </a:cubicBezTo>
                <a:cubicBezTo>
                  <a:pt x="100" y="63"/>
                  <a:pt x="99" y="62"/>
                  <a:pt x="99" y="61"/>
                </a:cubicBezTo>
                <a:cubicBezTo>
                  <a:pt x="98" y="60"/>
                  <a:pt x="97" y="60"/>
                  <a:pt x="96" y="59"/>
                </a:cubicBezTo>
                <a:cubicBezTo>
                  <a:pt x="96" y="59"/>
                  <a:pt x="95" y="58"/>
                  <a:pt x="94" y="58"/>
                </a:cubicBezTo>
                <a:cubicBezTo>
                  <a:pt x="92" y="56"/>
                  <a:pt x="91" y="56"/>
                  <a:pt x="90" y="55"/>
                </a:cubicBezTo>
                <a:cubicBezTo>
                  <a:pt x="90" y="55"/>
                  <a:pt x="89" y="55"/>
                  <a:pt x="88" y="54"/>
                </a:cubicBezTo>
                <a:cubicBezTo>
                  <a:pt x="84" y="53"/>
                  <a:pt x="82" y="52"/>
                  <a:pt x="81" y="51"/>
                </a:cubicBezTo>
                <a:cubicBezTo>
                  <a:pt x="81" y="51"/>
                  <a:pt x="80" y="51"/>
                  <a:pt x="80" y="51"/>
                </a:cubicBezTo>
                <a:cubicBezTo>
                  <a:pt x="78" y="51"/>
                  <a:pt x="75" y="50"/>
                  <a:pt x="74" y="50"/>
                </a:cubicBezTo>
                <a:cubicBezTo>
                  <a:pt x="74" y="50"/>
                  <a:pt x="74" y="50"/>
                  <a:pt x="74" y="50"/>
                </a:cubicBezTo>
                <a:cubicBezTo>
                  <a:pt x="74" y="50"/>
                  <a:pt x="74" y="50"/>
                  <a:pt x="73" y="49"/>
                </a:cubicBezTo>
                <a:cubicBezTo>
                  <a:pt x="73" y="49"/>
                  <a:pt x="73" y="49"/>
                  <a:pt x="73" y="49"/>
                </a:cubicBezTo>
                <a:cubicBezTo>
                  <a:pt x="72" y="49"/>
                  <a:pt x="72" y="50"/>
                  <a:pt x="71" y="50"/>
                </a:cubicBezTo>
                <a:cubicBezTo>
                  <a:pt x="71" y="51"/>
                  <a:pt x="71" y="51"/>
                  <a:pt x="71" y="51"/>
                </a:cubicBezTo>
                <a:cubicBezTo>
                  <a:pt x="69" y="57"/>
                  <a:pt x="63" y="62"/>
                  <a:pt x="55" y="62"/>
                </a:cubicBezTo>
                <a:cubicBezTo>
                  <a:pt x="47" y="62"/>
                  <a:pt x="41" y="57"/>
                  <a:pt x="38" y="52"/>
                </a:cubicBezTo>
                <a:cubicBezTo>
                  <a:pt x="38" y="51"/>
                  <a:pt x="38" y="51"/>
                  <a:pt x="38" y="51"/>
                </a:cubicBezTo>
                <a:cubicBezTo>
                  <a:pt x="38" y="50"/>
                  <a:pt x="37" y="50"/>
                  <a:pt x="37" y="50"/>
                </a:cubicBezTo>
                <a:cubicBezTo>
                  <a:pt x="36" y="50"/>
                  <a:pt x="36" y="50"/>
                  <a:pt x="36" y="50"/>
                </a:cubicBezTo>
                <a:cubicBezTo>
                  <a:pt x="35" y="51"/>
                  <a:pt x="34" y="51"/>
                  <a:pt x="32" y="51"/>
                </a:cubicBezTo>
                <a:cubicBezTo>
                  <a:pt x="27" y="53"/>
                  <a:pt x="23" y="55"/>
                  <a:pt x="20" y="58"/>
                </a:cubicBezTo>
                <a:cubicBezTo>
                  <a:pt x="18" y="59"/>
                  <a:pt x="14" y="62"/>
                  <a:pt x="13" y="64"/>
                </a:cubicBezTo>
                <a:cubicBezTo>
                  <a:pt x="12" y="65"/>
                  <a:pt x="10" y="67"/>
                  <a:pt x="10" y="68"/>
                </a:cubicBezTo>
                <a:cubicBezTo>
                  <a:pt x="8" y="69"/>
                  <a:pt x="8" y="69"/>
                  <a:pt x="8" y="69"/>
                </a:cubicBezTo>
                <a:cubicBezTo>
                  <a:pt x="7" y="71"/>
                  <a:pt x="6" y="74"/>
                  <a:pt x="6" y="75"/>
                </a:cubicBezTo>
                <a:cubicBezTo>
                  <a:pt x="6" y="75"/>
                  <a:pt x="6" y="75"/>
                  <a:pt x="6" y="75"/>
                </a:cubicBezTo>
                <a:cubicBezTo>
                  <a:pt x="6" y="75"/>
                  <a:pt x="6" y="75"/>
                  <a:pt x="6" y="75"/>
                </a:cubicBezTo>
                <a:cubicBezTo>
                  <a:pt x="6" y="76"/>
                  <a:pt x="6" y="76"/>
                  <a:pt x="6" y="77"/>
                </a:cubicBezTo>
                <a:cubicBezTo>
                  <a:pt x="5" y="78"/>
                  <a:pt x="5" y="78"/>
                  <a:pt x="5" y="78"/>
                </a:cubicBezTo>
                <a:cubicBezTo>
                  <a:pt x="4" y="79"/>
                  <a:pt x="4" y="79"/>
                  <a:pt x="4" y="79"/>
                </a:cubicBezTo>
                <a:cubicBezTo>
                  <a:pt x="4" y="79"/>
                  <a:pt x="4" y="79"/>
                  <a:pt x="4" y="79"/>
                </a:cubicBezTo>
                <a:cubicBezTo>
                  <a:pt x="4" y="80"/>
                  <a:pt x="3" y="80"/>
                  <a:pt x="3" y="80"/>
                </a:cubicBezTo>
                <a:cubicBezTo>
                  <a:pt x="3" y="80"/>
                  <a:pt x="3" y="80"/>
                  <a:pt x="3" y="80"/>
                </a:cubicBezTo>
                <a:cubicBezTo>
                  <a:pt x="3" y="80"/>
                  <a:pt x="3" y="81"/>
                  <a:pt x="2" y="81"/>
                </a:cubicBezTo>
                <a:cubicBezTo>
                  <a:pt x="2" y="81"/>
                  <a:pt x="2" y="82"/>
                  <a:pt x="2" y="82"/>
                </a:cubicBezTo>
                <a:cubicBezTo>
                  <a:pt x="1" y="83"/>
                  <a:pt x="1" y="83"/>
                  <a:pt x="1" y="83"/>
                </a:cubicBezTo>
                <a:cubicBezTo>
                  <a:pt x="1" y="84"/>
                  <a:pt x="0" y="85"/>
                  <a:pt x="0" y="86"/>
                </a:cubicBezTo>
                <a:cubicBezTo>
                  <a:pt x="0" y="86"/>
                  <a:pt x="1" y="87"/>
                  <a:pt x="1" y="87"/>
                </a:cubicBezTo>
                <a:cubicBezTo>
                  <a:pt x="1" y="88"/>
                  <a:pt x="2" y="88"/>
                  <a:pt x="2" y="88"/>
                </a:cubicBezTo>
                <a:cubicBezTo>
                  <a:pt x="2" y="89"/>
                  <a:pt x="2" y="89"/>
                  <a:pt x="2" y="89"/>
                </a:cubicBezTo>
                <a:cubicBezTo>
                  <a:pt x="3" y="89"/>
                  <a:pt x="4" y="89"/>
                  <a:pt x="4" y="89"/>
                </a:cubicBezTo>
                <a:cubicBezTo>
                  <a:pt x="5" y="89"/>
                  <a:pt x="5" y="89"/>
                  <a:pt x="5" y="89"/>
                </a:cubicBezTo>
                <a:cubicBezTo>
                  <a:pt x="5" y="90"/>
                  <a:pt x="6" y="90"/>
                  <a:pt x="6" y="91"/>
                </a:cubicBezTo>
                <a:cubicBezTo>
                  <a:pt x="6" y="91"/>
                  <a:pt x="7" y="92"/>
                  <a:pt x="7" y="93"/>
                </a:cubicBezTo>
                <a:cubicBezTo>
                  <a:pt x="8" y="94"/>
                  <a:pt x="8" y="94"/>
                  <a:pt x="8" y="95"/>
                </a:cubicBezTo>
                <a:cubicBezTo>
                  <a:pt x="8" y="95"/>
                  <a:pt x="8" y="95"/>
                  <a:pt x="8" y="95"/>
                </a:cubicBezTo>
                <a:cubicBezTo>
                  <a:pt x="8" y="96"/>
                  <a:pt x="8" y="96"/>
                  <a:pt x="9" y="96"/>
                </a:cubicBezTo>
                <a:cubicBezTo>
                  <a:pt x="9" y="96"/>
                  <a:pt x="9" y="97"/>
                  <a:pt x="9" y="98"/>
                </a:cubicBezTo>
                <a:cubicBezTo>
                  <a:pt x="10" y="99"/>
                  <a:pt x="10" y="99"/>
                  <a:pt x="10" y="100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11" y="101"/>
                  <a:pt x="11" y="101"/>
                  <a:pt x="11" y="101"/>
                </a:cubicBezTo>
                <a:cubicBezTo>
                  <a:pt x="12" y="103"/>
                  <a:pt x="12" y="105"/>
                  <a:pt x="14" y="110"/>
                </a:cubicBezTo>
                <a:cubicBezTo>
                  <a:pt x="14" y="112"/>
                  <a:pt x="15" y="114"/>
                  <a:pt x="15" y="116"/>
                </a:cubicBezTo>
                <a:cubicBezTo>
                  <a:pt x="15" y="116"/>
                  <a:pt x="15" y="117"/>
                  <a:pt x="15" y="117"/>
                </a:cubicBezTo>
                <a:cubicBezTo>
                  <a:pt x="15" y="117"/>
                  <a:pt x="16" y="118"/>
                  <a:pt x="16" y="119"/>
                </a:cubicBezTo>
                <a:cubicBezTo>
                  <a:pt x="16" y="120"/>
                  <a:pt x="16" y="121"/>
                  <a:pt x="16" y="123"/>
                </a:cubicBezTo>
                <a:cubicBezTo>
                  <a:pt x="16" y="124"/>
                  <a:pt x="16" y="126"/>
                  <a:pt x="16" y="127"/>
                </a:cubicBezTo>
                <a:cubicBezTo>
                  <a:pt x="17" y="129"/>
                  <a:pt x="17" y="130"/>
                  <a:pt x="17" y="130"/>
                </a:cubicBezTo>
                <a:cubicBezTo>
                  <a:pt x="18" y="131"/>
                  <a:pt x="18" y="132"/>
                  <a:pt x="19" y="133"/>
                </a:cubicBezTo>
                <a:cubicBezTo>
                  <a:pt x="19" y="133"/>
                  <a:pt x="19" y="133"/>
                  <a:pt x="19" y="133"/>
                </a:cubicBezTo>
                <a:cubicBezTo>
                  <a:pt x="19" y="133"/>
                  <a:pt x="19" y="133"/>
                  <a:pt x="19" y="133"/>
                </a:cubicBezTo>
                <a:cubicBezTo>
                  <a:pt x="20" y="134"/>
                  <a:pt x="20" y="134"/>
                  <a:pt x="21" y="134"/>
                </a:cubicBezTo>
                <a:cubicBezTo>
                  <a:pt x="21" y="135"/>
                  <a:pt x="22" y="135"/>
                  <a:pt x="23" y="135"/>
                </a:cubicBezTo>
                <a:cubicBezTo>
                  <a:pt x="23" y="136"/>
                  <a:pt x="25" y="137"/>
                  <a:pt x="26" y="137"/>
                </a:cubicBezTo>
                <a:cubicBezTo>
                  <a:pt x="26" y="137"/>
                  <a:pt x="26" y="137"/>
                  <a:pt x="26" y="137"/>
                </a:cubicBezTo>
                <a:cubicBezTo>
                  <a:pt x="26" y="137"/>
                  <a:pt x="26" y="137"/>
                  <a:pt x="26" y="137"/>
                </a:cubicBezTo>
                <a:cubicBezTo>
                  <a:pt x="26" y="137"/>
                  <a:pt x="26" y="137"/>
                  <a:pt x="26" y="137"/>
                </a:cubicBezTo>
                <a:cubicBezTo>
                  <a:pt x="27" y="137"/>
                  <a:pt x="27" y="138"/>
                  <a:pt x="28" y="138"/>
                </a:cubicBezTo>
                <a:cubicBezTo>
                  <a:pt x="29" y="138"/>
                  <a:pt x="30" y="139"/>
                  <a:pt x="31" y="139"/>
                </a:cubicBezTo>
                <a:cubicBezTo>
                  <a:pt x="32" y="139"/>
                  <a:pt x="33" y="139"/>
                  <a:pt x="33" y="139"/>
                </a:cubicBezTo>
                <a:cubicBezTo>
                  <a:pt x="34" y="139"/>
                  <a:pt x="34" y="140"/>
                  <a:pt x="35" y="140"/>
                </a:cubicBezTo>
                <a:cubicBezTo>
                  <a:pt x="35" y="140"/>
                  <a:pt x="35" y="140"/>
                  <a:pt x="35" y="140"/>
                </a:cubicBezTo>
                <a:cubicBezTo>
                  <a:pt x="36" y="140"/>
                  <a:pt x="36" y="140"/>
                  <a:pt x="37" y="140"/>
                </a:cubicBezTo>
                <a:cubicBezTo>
                  <a:pt x="37" y="140"/>
                  <a:pt x="37" y="140"/>
                  <a:pt x="37" y="140"/>
                </a:cubicBezTo>
                <a:cubicBezTo>
                  <a:pt x="38" y="141"/>
                  <a:pt x="39" y="141"/>
                  <a:pt x="40" y="141"/>
                </a:cubicBezTo>
                <a:cubicBezTo>
                  <a:pt x="40" y="141"/>
                  <a:pt x="41" y="141"/>
                  <a:pt x="41" y="141"/>
                </a:cubicBezTo>
                <a:cubicBezTo>
                  <a:pt x="41" y="141"/>
                  <a:pt x="42" y="142"/>
                  <a:pt x="43" y="142"/>
                </a:cubicBezTo>
                <a:cubicBezTo>
                  <a:pt x="44" y="142"/>
                  <a:pt x="44" y="142"/>
                  <a:pt x="45" y="142"/>
                </a:cubicBezTo>
                <a:cubicBezTo>
                  <a:pt x="45" y="142"/>
                  <a:pt x="46" y="142"/>
                  <a:pt x="46" y="142"/>
                </a:cubicBezTo>
                <a:cubicBezTo>
                  <a:pt x="47" y="142"/>
                  <a:pt x="50" y="143"/>
                  <a:pt x="52" y="143"/>
                </a:cubicBezTo>
                <a:cubicBezTo>
                  <a:pt x="53" y="143"/>
                  <a:pt x="56" y="143"/>
                  <a:pt x="62" y="143"/>
                </a:cubicBezTo>
                <a:cubicBezTo>
                  <a:pt x="62" y="143"/>
                  <a:pt x="62" y="143"/>
                  <a:pt x="63" y="143"/>
                </a:cubicBezTo>
                <a:cubicBezTo>
                  <a:pt x="64" y="143"/>
                  <a:pt x="66" y="143"/>
                  <a:pt x="67" y="143"/>
                </a:cubicBezTo>
                <a:cubicBezTo>
                  <a:pt x="67" y="143"/>
                  <a:pt x="68" y="143"/>
                  <a:pt x="68" y="143"/>
                </a:cubicBezTo>
                <a:cubicBezTo>
                  <a:pt x="68" y="143"/>
                  <a:pt x="68" y="143"/>
                  <a:pt x="69" y="143"/>
                </a:cubicBezTo>
                <a:cubicBezTo>
                  <a:pt x="69" y="143"/>
                  <a:pt x="69" y="143"/>
                  <a:pt x="69" y="143"/>
                </a:cubicBezTo>
                <a:cubicBezTo>
                  <a:pt x="70" y="143"/>
                  <a:pt x="73" y="142"/>
                  <a:pt x="73" y="142"/>
                </a:cubicBezTo>
                <a:cubicBezTo>
                  <a:pt x="74" y="142"/>
                  <a:pt x="75" y="142"/>
                  <a:pt x="76" y="142"/>
                </a:cubicBezTo>
                <a:cubicBezTo>
                  <a:pt x="77" y="141"/>
                  <a:pt x="77" y="141"/>
                  <a:pt x="78" y="141"/>
                </a:cubicBezTo>
                <a:cubicBezTo>
                  <a:pt x="78" y="141"/>
                  <a:pt x="78" y="141"/>
                  <a:pt x="79" y="141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79" y="140"/>
                  <a:pt x="79" y="140"/>
                  <a:pt x="79" y="140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79" y="141"/>
                  <a:pt x="80" y="141"/>
                  <a:pt x="80" y="140"/>
                </a:cubicBezTo>
                <a:cubicBezTo>
                  <a:pt x="81" y="140"/>
                  <a:pt x="81" y="140"/>
                  <a:pt x="81" y="140"/>
                </a:cubicBezTo>
                <a:cubicBezTo>
                  <a:pt x="82" y="140"/>
                  <a:pt x="83" y="140"/>
                  <a:pt x="83" y="139"/>
                </a:cubicBezTo>
                <a:cubicBezTo>
                  <a:pt x="84" y="139"/>
                  <a:pt x="84" y="139"/>
                  <a:pt x="85" y="139"/>
                </a:cubicBezTo>
                <a:cubicBezTo>
                  <a:pt x="85" y="139"/>
                  <a:pt x="85" y="139"/>
                  <a:pt x="85" y="139"/>
                </a:cubicBezTo>
                <a:cubicBezTo>
                  <a:pt x="85" y="139"/>
                  <a:pt x="86" y="139"/>
                  <a:pt x="86" y="139"/>
                </a:cubicBezTo>
                <a:cubicBezTo>
                  <a:pt x="86" y="139"/>
                  <a:pt x="86" y="139"/>
                  <a:pt x="86" y="138"/>
                </a:cubicBezTo>
                <a:cubicBezTo>
                  <a:pt x="86" y="138"/>
                  <a:pt x="86" y="138"/>
                  <a:pt x="86" y="138"/>
                </a:cubicBezTo>
                <a:cubicBezTo>
                  <a:pt x="86" y="138"/>
                  <a:pt x="87" y="138"/>
                  <a:pt x="87" y="138"/>
                </a:cubicBezTo>
                <a:cubicBezTo>
                  <a:pt x="87" y="138"/>
                  <a:pt x="87" y="138"/>
                  <a:pt x="87" y="138"/>
                </a:cubicBezTo>
                <a:cubicBezTo>
                  <a:pt x="87" y="138"/>
                  <a:pt x="87" y="138"/>
                  <a:pt x="88" y="138"/>
                </a:cubicBezTo>
                <a:cubicBezTo>
                  <a:pt x="89" y="137"/>
                  <a:pt x="90" y="137"/>
                  <a:pt x="91" y="136"/>
                </a:cubicBezTo>
                <a:cubicBezTo>
                  <a:pt x="91" y="136"/>
                  <a:pt x="92" y="135"/>
                  <a:pt x="92" y="135"/>
                </a:cubicBezTo>
                <a:cubicBezTo>
                  <a:pt x="93" y="135"/>
                  <a:pt x="93" y="135"/>
                  <a:pt x="93" y="134"/>
                </a:cubicBezTo>
                <a:cubicBezTo>
                  <a:pt x="94" y="134"/>
                  <a:pt x="94" y="134"/>
                  <a:pt x="94" y="134"/>
                </a:cubicBezTo>
                <a:cubicBezTo>
                  <a:pt x="94" y="134"/>
                  <a:pt x="94" y="134"/>
                  <a:pt x="94" y="134"/>
                </a:cubicBezTo>
                <a:cubicBezTo>
                  <a:pt x="95" y="133"/>
                  <a:pt x="95" y="132"/>
                  <a:pt x="96" y="132"/>
                </a:cubicBezTo>
                <a:cubicBezTo>
                  <a:pt x="96" y="131"/>
                  <a:pt x="96" y="130"/>
                  <a:pt x="97" y="128"/>
                </a:cubicBezTo>
                <a:cubicBezTo>
                  <a:pt x="97" y="127"/>
                  <a:pt x="97" y="125"/>
                  <a:pt x="97" y="124"/>
                </a:cubicBezTo>
                <a:cubicBezTo>
                  <a:pt x="97" y="122"/>
                  <a:pt x="97" y="121"/>
                  <a:pt x="97" y="120"/>
                </a:cubicBezTo>
                <a:cubicBezTo>
                  <a:pt x="97" y="119"/>
                  <a:pt x="98" y="118"/>
                  <a:pt x="98" y="118"/>
                </a:cubicBezTo>
                <a:cubicBezTo>
                  <a:pt x="98" y="118"/>
                  <a:pt x="98" y="117"/>
                  <a:pt x="98" y="117"/>
                </a:cubicBezTo>
                <a:cubicBezTo>
                  <a:pt x="98" y="115"/>
                  <a:pt x="99" y="113"/>
                  <a:pt x="99" y="111"/>
                </a:cubicBezTo>
                <a:cubicBezTo>
                  <a:pt x="101" y="106"/>
                  <a:pt x="101" y="104"/>
                  <a:pt x="102" y="102"/>
                </a:cubicBezTo>
                <a:cubicBezTo>
                  <a:pt x="102" y="102"/>
                  <a:pt x="102" y="102"/>
                  <a:pt x="102" y="102"/>
                </a:cubicBezTo>
                <a:cubicBezTo>
                  <a:pt x="103" y="101"/>
                  <a:pt x="103" y="101"/>
                  <a:pt x="103" y="101"/>
                </a:cubicBezTo>
                <a:cubicBezTo>
                  <a:pt x="103" y="101"/>
                  <a:pt x="103" y="101"/>
                  <a:pt x="103" y="101"/>
                </a:cubicBezTo>
                <a:cubicBezTo>
                  <a:pt x="103" y="101"/>
                  <a:pt x="103" y="100"/>
                  <a:pt x="104" y="99"/>
                </a:cubicBezTo>
                <a:cubicBezTo>
                  <a:pt x="104" y="98"/>
                  <a:pt x="104" y="97"/>
                  <a:pt x="104" y="97"/>
                </a:cubicBezTo>
                <a:cubicBezTo>
                  <a:pt x="104" y="97"/>
                  <a:pt x="105" y="97"/>
                  <a:pt x="105" y="96"/>
                </a:cubicBezTo>
                <a:cubicBezTo>
                  <a:pt x="105" y="96"/>
                  <a:pt x="105" y="96"/>
                  <a:pt x="105" y="96"/>
                </a:cubicBezTo>
                <a:cubicBezTo>
                  <a:pt x="105" y="96"/>
                  <a:pt x="105" y="95"/>
                  <a:pt x="106" y="94"/>
                </a:cubicBezTo>
                <a:cubicBezTo>
                  <a:pt x="106" y="93"/>
                  <a:pt x="107" y="92"/>
                  <a:pt x="107" y="92"/>
                </a:cubicBezTo>
                <a:cubicBezTo>
                  <a:pt x="107" y="92"/>
                  <a:pt x="107" y="91"/>
                  <a:pt x="108" y="90"/>
                </a:cubicBezTo>
                <a:cubicBezTo>
                  <a:pt x="109" y="90"/>
                  <a:pt x="110" y="90"/>
                  <a:pt x="111" y="90"/>
                </a:cubicBezTo>
                <a:cubicBezTo>
                  <a:pt x="112" y="89"/>
                  <a:pt x="112" y="88"/>
                  <a:pt x="112" y="88"/>
                </a:cubicBezTo>
                <a:cubicBezTo>
                  <a:pt x="112" y="88"/>
                  <a:pt x="112" y="88"/>
                  <a:pt x="112" y="87"/>
                </a:cubicBezTo>
                <a:cubicBezTo>
                  <a:pt x="112" y="87"/>
                  <a:pt x="112" y="87"/>
                  <a:pt x="112" y="87"/>
                </a:cubicBezTo>
                <a:close/>
                <a:moveTo>
                  <a:pt x="20" y="130"/>
                </a:moveTo>
                <a:cubicBezTo>
                  <a:pt x="21" y="130"/>
                  <a:pt x="21" y="130"/>
                  <a:pt x="21" y="130"/>
                </a:cubicBezTo>
                <a:cubicBezTo>
                  <a:pt x="21" y="130"/>
                  <a:pt x="21" y="129"/>
                  <a:pt x="20" y="128"/>
                </a:cubicBezTo>
                <a:cubicBezTo>
                  <a:pt x="20" y="127"/>
                  <a:pt x="20" y="126"/>
                  <a:pt x="20" y="124"/>
                </a:cubicBezTo>
                <a:cubicBezTo>
                  <a:pt x="20" y="124"/>
                  <a:pt x="20" y="123"/>
                  <a:pt x="20" y="123"/>
                </a:cubicBezTo>
                <a:cubicBezTo>
                  <a:pt x="20" y="122"/>
                  <a:pt x="19" y="121"/>
                  <a:pt x="19" y="117"/>
                </a:cubicBezTo>
                <a:cubicBezTo>
                  <a:pt x="19" y="115"/>
                  <a:pt x="19" y="115"/>
                  <a:pt x="18" y="113"/>
                </a:cubicBezTo>
                <a:cubicBezTo>
                  <a:pt x="18" y="111"/>
                  <a:pt x="17" y="108"/>
                  <a:pt x="17" y="107"/>
                </a:cubicBezTo>
                <a:cubicBezTo>
                  <a:pt x="17" y="106"/>
                  <a:pt x="16" y="106"/>
                  <a:pt x="16" y="105"/>
                </a:cubicBezTo>
                <a:cubicBezTo>
                  <a:pt x="16" y="103"/>
                  <a:pt x="15" y="101"/>
                  <a:pt x="14" y="99"/>
                </a:cubicBezTo>
                <a:cubicBezTo>
                  <a:pt x="13" y="99"/>
                  <a:pt x="13" y="97"/>
                  <a:pt x="12" y="96"/>
                </a:cubicBezTo>
                <a:cubicBezTo>
                  <a:pt x="12" y="95"/>
                  <a:pt x="12" y="94"/>
                  <a:pt x="11" y="94"/>
                </a:cubicBezTo>
                <a:cubicBezTo>
                  <a:pt x="11" y="94"/>
                  <a:pt x="11" y="93"/>
                  <a:pt x="11" y="93"/>
                </a:cubicBezTo>
                <a:cubicBezTo>
                  <a:pt x="11" y="93"/>
                  <a:pt x="12" y="93"/>
                  <a:pt x="12" y="93"/>
                </a:cubicBezTo>
                <a:cubicBezTo>
                  <a:pt x="12" y="93"/>
                  <a:pt x="12" y="93"/>
                  <a:pt x="13" y="94"/>
                </a:cubicBezTo>
                <a:cubicBezTo>
                  <a:pt x="14" y="96"/>
                  <a:pt x="14" y="96"/>
                  <a:pt x="14" y="98"/>
                </a:cubicBezTo>
                <a:cubicBezTo>
                  <a:pt x="14" y="98"/>
                  <a:pt x="15" y="99"/>
                  <a:pt x="15" y="100"/>
                </a:cubicBezTo>
                <a:cubicBezTo>
                  <a:pt x="16" y="101"/>
                  <a:pt x="17" y="105"/>
                  <a:pt x="17" y="107"/>
                </a:cubicBezTo>
                <a:cubicBezTo>
                  <a:pt x="17" y="108"/>
                  <a:pt x="18" y="109"/>
                  <a:pt x="18" y="109"/>
                </a:cubicBezTo>
                <a:cubicBezTo>
                  <a:pt x="18" y="110"/>
                  <a:pt x="18" y="111"/>
                  <a:pt x="18" y="112"/>
                </a:cubicBezTo>
                <a:cubicBezTo>
                  <a:pt x="18" y="112"/>
                  <a:pt x="18" y="113"/>
                  <a:pt x="19" y="113"/>
                </a:cubicBezTo>
                <a:cubicBezTo>
                  <a:pt x="19" y="114"/>
                  <a:pt x="19" y="114"/>
                  <a:pt x="19" y="115"/>
                </a:cubicBezTo>
                <a:cubicBezTo>
                  <a:pt x="19" y="116"/>
                  <a:pt x="19" y="116"/>
                  <a:pt x="19" y="117"/>
                </a:cubicBezTo>
                <a:cubicBezTo>
                  <a:pt x="19" y="117"/>
                  <a:pt x="19" y="118"/>
                  <a:pt x="19" y="118"/>
                </a:cubicBezTo>
                <a:cubicBezTo>
                  <a:pt x="20" y="119"/>
                  <a:pt x="20" y="119"/>
                  <a:pt x="20" y="120"/>
                </a:cubicBezTo>
                <a:cubicBezTo>
                  <a:pt x="20" y="122"/>
                  <a:pt x="20" y="125"/>
                  <a:pt x="21" y="126"/>
                </a:cubicBezTo>
                <a:cubicBezTo>
                  <a:pt x="21" y="127"/>
                  <a:pt x="21" y="128"/>
                  <a:pt x="21" y="130"/>
                </a:cubicBezTo>
                <a:lnTo>
                  <a:pt x="20" y="130"/>
                </a:lnTo>
                <a:close/>
                <a:moveTo>
                  <a:pt x="28" y="134"/>
                </a:moveTo>
                <a:cubicBezTo>
                  <a:pt x="27" y="134"/>
                  <a:pt x="27" y="134"/>
                  <a:pt x="27" y="133"/>
                </a:cubicBezTo>
                <a:cubicBezTo>
                  <a:pt x="26" y="133"/>
                  <a:pt x="26" y="133"/>
                  <a:pt x="25" y="133"/>
                </a:cubicBezTo>
                <a:cubicBezTo>
                  <a:pt x="25" y="133"/>
                  <a:pt x="25" y="133"/>
                  <a:pt x="25" y="133"/>
                </a:cubicBezTo>
                <a:cubicBezTo>
                  <a:pt x="25" y="133"/>
                  <a:pt x="25" y="133"/>
                  <a:pt x="25" y="132"/>
                </a:cubicBezTo>
                <a:cubicBezTo>
                  <a:pt x="25" y="132"/>
                  <a:pt x="25" y="131"/>
                  <a:pt x="25" y="130"/>
                </a:cubicBezTo>
                <a:cubicBezTo>
                  <a:pt x="25" y="129"/>
                  <a:pt x="25" y="129"/>
                  <a:pt x="24" y="128"/>
                </a:cubicBezTo>
                <a:cubicBezTo>
                  <a:pt x="24" y="128"/>
                  <a:pt x="24" y="128"/>
                  <a:pt x="24" y="128"/>
                </a:cubicBezTo>
                <a:cubicBezTo>
                  <a:pt x="24" y="128"/>
                  <a:pt x="24" y="128"/>
                  <a:pt x="24" y="128"/>
                </a:cubicBezTo>
                <a:cubicBezTo>
                  <a:pt x="24" y="128"/>
                  <a:pt x="24" y="128"/>
                  <a:pt x="24" y="128"/>
                </a:cubicBezTo>
                <a:cubicBezTo>
                  <a:pt x="24" y="127"/>
                  <a:pt x="24" y="127"/>
                  <a:pt x="24" y="127"/>
                </a:cubicBezTo>
                <a:cubicBezTo>
                  <a:pt x="24" y="126"/>
                  <a:pt x="24" y="126"/>
                  <a:pt x="24" y="125"/>
                </a:cubicBezTo>
                <a:cubicBezTo>
                  <a:pt x="24" y="125"/>
                  <a:pt x="24" y="123"/>
                  <a:pt x="24" y="123"/>
                </a:cubicBezTo>
                <a:cubicBezTo>
                  <a:pt x="23" y="121"/>
                  <a:pt x="23" y="120"/>
                  <a:pt x="23" y="119"/>
                </a:cubicBezTo>
                <a:cubicBezTo>
                  <a:pt x="23" y="116"/>
                  <a:pt x="22" y="115"/>
                  <a:pt x="22" y="114"/>
                </a:cubicBezTo>
                <a:cubicBezTo>
                  <a:pt x="22" y="114"/>
                  <a:pt x="22" y="113"/>
                  <a:pt x="22" y="112"/>
                </a:cubicBezTo>
                <a:cubicBezTo>
                  <a:pt x="22" y="112"/>
                  <a:pt x="22" y="111"/>
                  <a:pt x="21" y="110"/>
                </a:cubicBezTo>
                <a:cubicBezTo>
                  <a:pt x="21" y="109"/>
                  <a:pt x="21" y="107"/>
                  <a:pt x="21" y="106"/>
                </a:cubicBezTo>
                <a:cubicBezTo>
                  <a:pt x="20" y="106"/>
                  <a:pt x="20" y="104"/>
                  <a:pt x="19" y="102"/>
                </a:cubicBezTo>
                <a:cubicBezTo>
                  <a:pt x="19" y="101"/>
                  <a:pt x="19" y="100"/>
                  <a:pt x="19" y="100"/>
                </a:cubicBezTo>
                <a:cubicBezTo>
                  <a:pt x="19" y="99"/>
                  <a:pt x="18" y="99"/>
                  <a:pt x="18" y="98"/>
                </a:cubicBezTo>
                <a:cubicBezTo>
                  <a:pt x="18" y="97"/>
                  <a:pt x="17" y="95"/>
                  <a:pt x="16" y="93"/>
                </a:cubicBezTo>
                <a:cubicBezTo>
                  <a:pt x="16" y="93"/>
                  <a:pt x="16" y="93"/>
                  <a:pt x="16" y="93"/>
                </a:cubicBezTo>
                <a:cubicBezTo>
                  <a:pt x="17" y="93"/>
                  <a:pt x="17" y="94"/>
                  <a:pt x="17" y="94"/>
                </a:cubicBezTo>
                <a:cubicBezTo>
                  <a:pt x="18" y="95"/>
                  <a:pt x="19" y="96"/>
                  <a:pt x="20" y="96"/>
                </a:cubicBezTo>
                <a:cubicBezTo>
                  <a:pt x="20" y="96"/>
                  <a:pt x="21" y="97"/>
                  <a:pt x="21" y="97"/>
                </a:cubicBezTo>
                <a:cubicBezTo>
                  <a:pt x="21" y="97"/>
                  <a:pt x="21" y="97"/>
                  <a:pt x="21" y="97"/>
                </a:cubicBezTo>
                <a:cubicBezTo>
                  <a:pt x="22" y="99"/>
                  <a:pt x="22" y="99"/>
                  <a:pt x="23" y="101"/>
                </a:cubicBezTo>
                <a:cubicBezTo>
                  <a:pt x="23" y="101"/>
                  <a:pt x="23" y="102"/>
                  <a:pt x="23" y="103"/>
                </a:cubicBezTo>
                <a:cubicBezTo>
                  <a:pt x="24" y="104"/>
                  <a:pt x="25" y="108"/>
                  <a:pt x="25" y="110"/>
                </a:cubicBezTo>
                <a:cubicBezTo>
                  <a:pt x="25" y="111"/>
                  <a:pt x="25" y="112"/>
                  <a:pt x="25" y="112"/>
                </a:cubicBezTo>
                <a:cubicBezTo>
                  <a:pt x="26" y="113"/>
                  <a:pt x="26" y="114"/>
                  <a:pt x="26" y="115"/>
                </a:cubicBezTo>
                <a:cubicBezTo>
                  <a:pt x="26" y="115"/>
                  <a:pt x="26" y="116"/>
                  <a:pt x="26" y="116"/>
                </a:cubicBezTo>
                <a:cubicBezTo>
                  <a:pt x="26" y="117"/>
                  <a:pt x="26" y="117"/>
                  <a:pt x="26" y="118"/>
                </a:cubicBezTo>
                <a:cubicBezTo>
                  <a:pt x="26" y="118"/>
                  <a:pt x="27" y="119"/>
                  <a:pt x="27" y="120"/>
                </a:cubicBezTo>
                <a:cubicBezTo>
                  <a:pt x="27" y="120"/>
                  <a:pt x="27" y="121"/>
                  <a:pt x="27" y="121"/>
                </a:cubicBezTo>
                <a:cubicBezTo>
                  <a:pt x="27" y="121"/>
                  <a:pt x="27" y="122"/>
                  <a:pt x="27" y="123"/>
                </a:cubicBezTo>
                <a:cubicBezTo>
                  <a:pt x="27" y="125"/>
                  <a:pt x="27" y="128"/>
                  <a:pt x="28" y="129"/>
                </a:cubicBezTo>
                <a:cubicBezTo>
                  <a:pt x="28" y="130"/>
                  <a:pt x="28" y="132"/>
                  <a:pt x="28" y="134"/>
                </a:cubicBezTo>
                <a:cubicBezTo>
                  <a:pt x="28" y="134"/>
                  <a:pt x="28" y="134"/>
                  <a:pt x="28" y="134"/>
                </a:cubicBezTo>
                <a:close/>
                <a:moveTo>
                  <a:pt x="36" y="131"/>
                </a:moveTo>
                <a:cubicBezTo>
                  <a:pt x="36" y="132"/>
                  <a:pt x="36" y="133"/>
                  <a:pt x="36" y="135"/>
                </a:cubicBezTo>
                <a:cubicBezTo>
                  <a:pt x="36" y="135"/>
                  <a:pt x="36" y="136"/>
                  <a:pt x="36" y="136"/>
                </a:cubicBezTo>
                <a:cubicBezTo>
                  <a:pt x="35" y="136"/>
                  <a:pt x="34" y="136"/>
                  <a:pt x="34" y="136"/>
                </a:cubicBezTo>
                <a:cubicBezTo>
                  <a:pt x="33" y="136"/>
                  <a:pt x="32" y="135"/>
                  <a:pt x="31" y="135"/>
                </a:cubicBezTo>
                <a:cubicBezTo>
                  <a:pt x="31" y="135"/>
                  <a:pt x="31" y="135"/>
                  <a:pt x="31" y="135"/>
                </a:cubicBezTo>
                <a:cubicBezTo>
                  <a:pt x="31" y="135"/>
                  <a:pt x="31" y="134"/>
                  <a:pt x="31" y="133"/>
                </a:cubicBezTo>
                <a:cubicBezTo>
                  <a:pt x="31" y="131"/>
                  <a:pt x="31" y="132"/>
                  <a:pt x="31" y="131"/>
                </a:cubicBezTo>
                <a:cubicBezTo>
                  <a:pt x="31" y="131"/>
                  <a:pt x="31" y="131"/>
                  <a:pt x="31" y="131"/>
                </a:cubicBezTo>
                <a:cubicBezTo>
                  <a:pt x="31" y="131"/>
                  <a:pt x="31" y="131"/>
                  <a:pt x="31" y="131"/>
                </a:cubicBezTo>
                <a:cubicBezTo>
                  <a:pt x="31" y="131"/>
                  <a:pt x="31" y="131"/>
                  <a:pt x="31" y="131"/>
                </a:cubicBezTo>
                <a:cubicBezTo>
                  <a:pt x="31" y="130"/>
                  <a:pt x="31" y="130"/>
                  <a:pt x="31" y="130"/>
                </a:cubicBezTo>
                <a:cubicBezTo>
                  <a:pt x="31" y="129"/>
                  <a:pt x="31" y="129"/>
                  <a:pt x="31" y="128"/>
                </a:cubicBezTo>
                <a:cubicBezTo>
                  <a:pt x="31" y="128"/>
                  <a:pt x="31" y="126"/>
                  <a:pt x="31" y="126"/>
                </a:cubicBezTo>
                <a:cubicBezTo>
                  <a:pt x="30" y="124"/>
                  <a:pt x="30" y="123"/>
                  <a:pt x="30" y="122"/>
                </a:cubicBezTo>
                <a:cubicBezTo>
                  <a:pt x="30" y="119"/>
                  <a:pt x="30" y="118"/>
                  <a:pt x="30" y="117"/>
                </a:cubicBezTo>
                <a:cubicBezTo>
                  <a:pt x="30" y="117"/>
                  <a:pt x="29" y="116"/>
                  <a:pt x="29" y="115"/>
                </a:cubicBezTo>
                <a:cubicBezTo>
                  <a:pt x="29" y="115"/>
                  <a:pt x="29" y="114"/>
                  <a:pt x="29" y="113"/>
                </a:cubicBezTo>
                <a:cubicBezTo>
                  <a:pt x="29" y="112"/>
                  <a:pt x="29" y="111"/>
                  <a:pt x="28" y="109"/>
                </a:cubicBezTo>
                <a:cubicBezTo>
                  <a:pt x="28" y="109"/>
                  <a:pt x="28" y="107"/>
                  <a:pt x="28" y="105"/>
                </a:cubicBezTo>
                <a:cubicBezTo>
                  <a:pt x="27" y="104"/>
                  <a:pt x="27" y="104"/>
                  <a:pt x="27" y="103"/>
                </a:cubicBezTo>
                <a:cubicBezTo>
                  <a:pt x="27" y="102"/>
                  <a:pt x="27" y="102"/>
                  <a:pt x="27" y="101"/>
                </a:cubicBezTo>
                <a:cubicBezTo>
                  <a:pt x="26" y="101"/>
                  <a:pt x="26" y="99"/>
                  <a:pt x="25" y="97"/>
                </a:cubicBezTo>
                <a:cubicBezTo>
                  <a:pt x="28" y="97"/>
                  <a:pt x="28" y="97"/>
                  <a:pt x="30" y="98"/>
                </a:cubicBezTo>
                <a:cubicBezTo>
                  <a:pt x="31" y="99"/>
                  <a:pt x="31" y="100"/>
                  <a:pt x="32" y="100"/>
                </a:cubicBezTo>
                <a:cubicBezTo>
                  <a:pt x="33" y="102"/>
                  <a:pt x="33" y="102"/>
                  <a:pt x="33" y="103"/>
                </a:cubicBezTo>
                <a:cubicBezTo>
                  <a:pt x="33" y="104"/>
                  <a:pt x="34" y="105"/>
                  <a:pt x="34" y="105"/>
                </a:cubicBezTo>
                <a:cubicBezTo>
                  <a:pt x="34" y="107"/>
                  <a:pt x="35" y="110"/>
                  <a:pt x="35" y="113"/>
                </a:cubicBezTo>
                <a:cubicBezTo>
                  <a:pt x="35" y="113"/>
                  <a:pt x="35" y="114"/>
                  <a:pt x="35" y="114"/>
                </a:cubicBezTo>
                <a:cubicBezTo>
                  <a:pt x="35" y="116"/>
                  <a:pt x="35" y="116"/>
                  <a:pt x="35" y="117"/>
                </a:cubicBezTo>
                <a:cubicBezTo>
                  <a:pt x="36" y="117"/>
                  <a:pt x="36" y="118"/>
                  <a:pt x="36" y="118"/>
                </a:cubicBezTo>
                <a:cubicBezTo>
                  <a:pt x="36" y="119"/>
                  <a:pt x="36" y="120"/>
                  <a:pt x="36" y="120"/>
                </a:cubicBezTo>
                <a:cubicBezTo>
                  <a:pt x="36" y="121"/>
                  <a:pt x="36" y="121"/>
                  <a:pt x="36" y="122"/>
                </a:cubicBezTo>
                <a:cubicBezTo>
                  <a:pt x="36" y="122"/>
                  <a:pt x="36" y="123"/>
                  <a:pt x="36" y="123"/>
                </a:cubicBezTo>
                <a:cubicBezTo>
                  <a:pt x="36" y="124"/>
                  <a:pt x="36" y="124"/>
                  <a:pt x="36" y="125"/>
                </a:cubicBezTo>
                <a:cubicBezTo>
                  <a:pt x="36" y="125"/>
                  <a:pt x="36" y="125"/>
                  <a:pt x="36" y="125"/>
                </a:cubicBezTo>
                <a:cubicBezTo>
                  <a:pt x="36" y="127"/>
                  <a:pt x="36" y="130"/>
                  <a:pt x="36" y="131"/>
                </a:cubicBezTo>
                <a:close/>
                <a:moveTo>
                  <a:pt x="45" y="127"/>
                </a:moveTo>
                <a:cubicBezTo>
                  <a:pt x="45" y="128"/>
                  <a:pt x="45" y="131"/>
                  <a:pt x="45" y="132"/>
                </a:cubicBezTo>
                <a:cubicBezTo>
                  <a:pt x="45" y="132"/>
                  <a:pt x="45" y="133"/>
                  <a:pt x="45" y="133"/>
                </a:cubicBezTo>
                <a:cubicBezTo>
                  <a:pt x="45" y="133"/>
                  <a:pt x="45" y="135"/>
                  <a:pt x="45" y="136"/>
                </a:cubicBezTo>
                <a:cubicBezTo>
                  <a:pt x="45" y="137"/>
                  <a:pt x="45" y="138"/>
                  <a:pt x="45" y="138"/>
                </a:cubicBezTo>
                <a:cubicBezTo>
                  <a:pt x="44" y="138"/>
                  <a:pt x="43" y="138"/>
                  <a:pt x="43" y="138"/>
                </a:cubicBezTo>
                <a:cubicBezTo>
                  <a:pt x="43" y="138"/>
                  <a:pt x="42" y="138"/>
                  <a:pt x="42" y="138"/>
                </a:cubicBezTo>
                <a:cubicBezTo>
                  <a:pt x="41" y="138"/>
                  <a:pt x="41" y="138"/>
                  <a:pt x="40" y="137"/>
                </a:cubicBezTo>
                <a:cubicBezTo>
                  <a:pt x="39" y="137"/>
                  <a:pt x="39" y="137"/>
                  <a:pt x="39" y="137"/>
                </a:cubicBezTo>
                <a:cubicBezTo>
                  <a:pt x="39" y="137"/>
                  <a:pt x="39" y="136"/>
                  <a:pt x="39" y="135"/>
                </a:cubicBezTo>
                <a:cubicBezTo>
                  <a:pt x="40" y="135"/>
                  <a:pt x="40" y="134"/>
                  <a:pt x="40" y="134"/>
                </a:cubicBezTo>
                <a:cubicBezTo>
                  <a:pt x="40" y="134"/>
                  <a:pt x="40" y="134"/>
                  <a:pt x="40" y="133"/>
                </a:cubicBezTo>
                <a:cubicBezTo>
                  <a:pt x="40" y="133"/>
                  <a:pt x="40" y="133"/>
                  <a:pt x="40" y="133"/>
                </a:cubicBezTo>
                <a:cubicBezTo>
                  <a:pt x="39" y="133"/>
                  <a:pt x="39" y="133"/>
                  <a:pt x="39" y="133"/>
                </a:cubicBezTo>
                <a:cubicBezTo>
                  <a:pt x="39" y="133"/>
                  <a:pt x="39" y="133"/>
                  <a:pt x="39" y="133"/>
                </a:cubicBezTo>
                <a:cubicBezTo>
                  <a:pt x="39" y="133"/>
                  <a:pt x="39" y="133"/>
                  <a:pt x="39" y="133"/>
                </a:cubicBezTo>
                <a:cubicBezTo>
                  <a:pt x="39" y="132"/>
                  <a:pt x="39" y="131"/>
                  <a:pt x="39" y="131"/>
                </a:cubicBezTo>
                <a:cubicBezTo>
                  <a:pt x="39" y="130"/>
                  <a:pt x="39" y="129"/>
                  <a:pt x="39" y="128"/>
                </a:cubicBezTo>
                <a:cubicBezTo>
                  <a:pt x="39" y="127"/>
                  <a:pt x="39" y="125"/>
                  <a:pt x="39" y="124"/>
                </a:cubicBezTo>
                <a:cubicBezTo>
                  <a:pt x="39" y="122"/>
                  <a:pt x="39" y="120"/>
                  <a:pt x="39" y="120"/>
                </a:cubicBezTo>
                <a:cubicBezTo>
                  <a:pt x="39" y="119"/>
                  <a:pt x="39" y="118"/>
                  <a:pt x="39" y="118"/>
                </a:cubicBezTo>
                <a:cubicBezTo>
                  <a:pt x="39" y="117"/>
                  <a:pt x="39" y="116"/>
                  <a:pt x="39" y="116"/>
                </a:cubicBezTo>
                <a:cubicBezTo>
                  <a:pt x="39" y="114"/>
                  <a:pt x="39" y="113"/>
                  <a:pt x="38" y="112"/>
                </a:cubicBezTo>
                <a:cubicBezTo>
                  <a:pt x="38" y="111"/>
                  <a:pt x="38" y="110"/>
                  <a:pt x="38" y="108"/>
                </a:cubicBezTo>
                <a:cubicBezTo>
                  <a:pt x="38" y="107"/>
                  <a:pt x="38" y="106"/>
                  <a:pt x="37" y="106"/>
                </a:cubicBezTo>
                <a:cubicBezTo>
                  <a:pt x="37" y="105"/>
                  <a:pt x="37" y="105"/>
                  <a:pt x="37" y="104"/>
                </a:cubicBezTo>
                <a:cubicBezTo>
                  <a:pt x="37" y="104"/>
                  <a:pt x="36" y="101"/>
                  <a:pt x="36" y="100"/>
                </a:cubicBezTo>
                <a:cubicBezTo>
                  <a:pt x="36" y="99"/>
                  <a:pt x="38" y="99"/>
                  <a:pt x="39" y="99"/>
                </a:cubicBezTo>
                <a:cubicBezTo>
                  <a:pt x="39" y="99"/>
                  <a:pt x="39" y="99"/>
                  <a:pt x="39" y="99"/>
                </a:cubicBezTo>
                <a:cubicBezTo>
                  <a:pt x="40" y="99"/>
                  <a:pt x="40" y="99"/>
                  <a:pt x="41" y="100"/>
                </a:cubicBezTo>
                <a:cubicBezTo>
                  <a:pt x="41" y="100"/>
                  <a:pt x="42" y="101"/>
                  <a:pt x="42" y="101"/>
                </a:cubicBezTo>
                <a:cubicBezTo>
                  <a:pt x="43" y="101"/>
                  <a:pt x="43" y="102"/>
                  <a:pt x="43" y="102"/>
                </a:cubicBezTo>
                <a:cubicBezTo>
                  <a:pt x="43" y="103"/>
                  <a:pt x="43" y="104"/>
                  <a:pt x="44" y="105"/>
                </a:cubicBezTo>
                <a:cubicBezTo>
                  <a:pt x="44" y="106"/>
                  <a:pt x="44" y="107"/>
                  <a:pt x="44" y="107"/>
                </a:cubicBezTo>
                <a:cubicBezTo>
                  <a:pt x="44" y="109"/>
                  <a:pt x="45" y="112"/>
                  <a:pt x="45" y="114"/>
                </a:cubicBezTo>
                <a:cubicBezTo>
                  <a:pt x="45" y="115"/>
                  <a:pt x="45" y="116"/>
                  <a:pt x="45" y="116"/>
                </a:cubicBezTo>
                <a:cubicBezTo>
                  <a:pt x="45" y="118"/>
                  <a:pt x="45" y="118"/>
                  <a:pt x="45" y="119"/>
                </a:cubicBezTo>
                <a:cubicBezTo>
                  <a:pt x="45" y="119"/>
                  <a:pt x="45" y="120"/>
                  <a:pt x="45" y="120"/>
                </a:cubicBezTo>
                <a:cubicBezTo>
                  <a:pt x="45" y="121"/>
                  <a:pt x="45" y="121"/>
                  <a:pt x="45" y="122"/>
                </a:cubicBezTo>
                <a:cubicBezTo>
                  <a:pt x="45" y="122"/>
                  <a:pt x="45" y="123"/>
                  <a:pt x="45" y="123"/>
                </a:cubicBezTo>
                <a:cubicBezTo>
                  <a:pt x="45" y="124"/>
                  <a:pt x="45" y="124"/>
                  <a:pt x="45" y="124"/>
                </a:cubicBezTo>
                <a:cubicBezTo>
                  <a:pt x="45" y="124"/>
                  <a:pt x="45" y="124"/>
                  <a:pt x="45" y="125"/>
                </a:cubicBezTo>
                <a:cubicBezTo>
                  <a:pt x="45" y="125"/>
                  <a:pt x="45" y="125"/>
                  <a:pt x="45" y="125"/>
                </a:cubicBezTo>
                <a:cubicBezTo>
                  <a:pt x="45" y="125"/>
                  <a:pt x="45" y="126"/>
                  <a:pt x="45" y="126"/>
                </a:cubicBezTo>
                <a:cubicBezTo>
                  <a:pt x="45" y="126"/>
                  <a:pt x="45" y="126"/>
                  <a:pt x="45" y="127"/>
                </a:cubicBezTo>
                <a:close/>
                <a:moveTo>
                  <a:pt x="55" y="116"/>
                </a:moveTo>
                <a:cubicBezTo>
                  <a:pt x="55" y="136"/>
                  <a:pt x="55" y="138"/>
                  <a:pt x="55" y="139"/>
                </a:cubicBezTo>
                <a:cubicBezTo>
                  <a:pt x="55" y="139"/>
                  <a:pt x="55" y="139"/>
                  <a:pt x="55" y="139"/>
                </a:cubicBezTo>
                <a:cubicBezTo>
                  <a:pt x="52" y="139"/>
                  <a:pt x="52" y="139"/>
                  <a:pt x="52" y="139"/>
                </a:cubicBezTo>
                <a:cubicBezTo>
                  <a:pt x="51" y="139"/>
                  <a:pt x="50" y="139"/>
                  <a:pt x="48" y="139"/>
                </a:cubicBezTo>
                <a:cubicBezTo>
                  <a:pt x="48" y="138"/>
                  <a:pt x="48" y="138"/>
                  <a:pt x="49" y="137"/>
                </a:cubicBezTo>
                <a:cubicBezTo>
                  <a:pt x="49" y="137"/>
                  <a:pt x="49" y="136"/>
                  <a:pt x="49" y="136"/>
                </a:cubicBezTo>
                <a:cubicBezTo>
                  <a:pt x="49" y="136"/>
                  <a:pt x="49" y="136"/>
                  <a:pt x="49" y="136"/>
                </a:cubicBezTo>
                <a:cubicBezTo>
                  <a:pt x="49" y="136"/>
                  <a:pt x="49" y="135"/>
                  <a:pt x="49" y="135"/>
                </a:cubicBezTo>
                <a:cubicBezTo>
                  <a:pt x="49" y="135"/>
                  <a:pt x="49" y="135"/>
                  <a:pt x="49" y="135"/>
                </a:cubicBezTo>
                <a:cubicBezTo>
                  <a:pt x="49" y="135"/>
                  <a:pt x="49" y="135"/>
                  <a:pt x="49" y="135"/>
                </a:cubicBezTo>
                <a:cubicBezTo>
                  <a:pt x="49" y="134"/>
                  <a:pt x="49" y="133"/>
                  <a:pt x="49" y="133"/>
                </a:cubicBezTo>
                <a:cubicBezTo>
                  <a:pt x="49" y="132"/>
                  <a:pt x="49" y="132"/>
                  <a:pt x="49" y="132"/>
                </a:cubicBezTo>
                <a:cubicBezTo>
                  <a:pt x="49" y="132"/>
                  <a:pt x="49" y="131"/>
                  <a:pt x="49" y="131"/>
                </a:cubicBezTo>
                <a:cubicBezTo>
                  <a:pt x="49" y="130"/>
                  <a:pt x="49" y="130"/>
                  <a:pt x="49" y="130"/>
                </a:cubicBezTo>
                <a:cubicBezTo>
                  <a:pt x="49" y="129"/>
                  <a:pt x="49" y="127"/>
                  <a:pt x="49" y="126"/>
                </a:cubicBezTo>
                <a:cubicBezTo>
                  <a:pt x="49" y="126"/>
                  <a:pt x="49" y="125"/>
                  <a:pt x="49" y="125"/>
                </a:cubicBezTo>
                <a:cubicBezTo>
                  <a:pt x="49" y="123"/>
                  <a:pt x="49" y="122"/>
                  <a:pt x="49" y="122"/>
                </a:cubicBezTo>
                <a:cubicBezTo>
                  <a:pt x="49" y="121"/>
                  <a:pt x="49" y="120"/>
                  <a:pt x="49" y="120"/>
                </a:cubicBezTo>
                <a:cubicBezTo>
                  <a:pt x="49" y="120"/>
                  <a:pt x="49" y="120"/>
                  <a:pt x="49" y="120"/>
                </a:cubicBezTo>
                <a:cubicBezTo>
                  <a:pt x="49" y="119"/>
                  <a:pt x="49" y="118"/>
                  <a:pt x="49" y="118"/>
                </a:cubicBezTo>
                <a:cubicBezTo>
                  <a:pt x="49" y="116"/>
                  <a:pt x="48" y="115"/>
                  <a:pt x="48" y="114"/>
                </a:cubicBezTo>
                <a:cubicBezTo>
                  <a:pt x="48" y="113"/>
                  <a:pt x="48" y="112"/>
                  <a:pt x="48" y="110"/>
                </a:cubicBezTo>
                <a:cubicBezTo>
                  <a:pt x="48" y="109"/>
                  <a:pt x="48" y="108"/>
                  <a:pt x="48" y="108"/>
                </a:cubicBezTo>
                <a:cubicBezTo>
                  <a:pt x="48" y="107"/>
                  <a:pt x="47" y="106"/>
                  <a:pt x="47" y="106"/>
                </a:cubicBezTo>
                <a:cubicBezTo>
                  <a:pt x="47" y="105"/>
                  <a:pt x="47" y="104"/>
                  <a:pt x="46" y="102"/>
                </a:cubicBezTo>
                <a:cubicBezTo>
                  <a:pt x="47" y="102"/>
                  <a:pt x="48" y="102"/>
                  <a:pt x="48" y="101"/>
                </a:cubicBezTo>
                <a:cubicBezTo>
                  <a:pt x="49" y="101"/>
                  <a:pt x="50" y="101"/>
                  <a:pt x="50" y="101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51" y="101"/>
                  <a:pt x="52" y="101"/>
                  <a:pt x="53" y="102"/>
                </a:cubicBezTo>
                <a:cubicBezTo>
                  <a:pt x="53" y="102"/>
                  <a:pt x="54" y="102"/>
                  <a:pt x="55" y="103"/>
                </a:cubicBezTo>
                <a:cubicBezTo>
                  <a:pt x="55" y="103"/>
                  <a:pt x="55" y="103"/>
                  <a:pt x="55" y="103"/>
                </a:cubicBezTo>
                <a:cubicBezTo>
                  <a:pt x="55" y="105"/>
                  <a:pt x="55" y="109"/>
                  <a:pt x="55" y="116"/>
                </a:cubicBezTo>
                <a:close/>
                <a:moveTo>
                  <a:pt x="64" y="121"/>
                </a:moveTo>
                <a:cubicBezTo>
                  <a:pt x="64" y="121"/>
                  <a:pt x="64" y="122"/>
                  <a:pt x="64" y="122"/>
                </a:cubicBezTo>
                <a:cubicBezTo>
                  <a:pt x="64" y="122"/>
                  <a:pt x="64" y="122"/>
                  <a:pt x="64" y="122"/>
                </a:cubicBezTo>
                <a:cubicBezTo>
                  <a:pt x="64" y="122"/>
                  <a:pt x="64" y="123"/>
                  <a:pt x="64" y="123"/>
                </a:cubicBezTo>
                <a:cubicBezTo>
                  <a:pt x="64" y="123"/>
                  <a:pt x="64" y="125"/>
                  <a:pt x="64" y="127"/>
                </a:cubicBezTo>
                <a:cubicBezTo>
                  <a:pt x="64" y="128"/>
                  <a:pt x="64" y="129"/>
                  <a:pt x="65" y="131"/>
                </a:cubicBezTo>
                <a:cubicBezTo>
                  <a:pt x="65" y="131"/>
                  <a:pt x="65" y="133"/>
                  <a:pt x="65" y="133"/>
                </a:cubicBezTo>
                <a:cubicBezTo>
                  <a:pt x="65" y="134"/>
                  <a:pt x="65" y="135"/>
                  <a:pt x="65" y="135"/>
                </a:cubicBezTo>
                <a:cubicBezTo>
                  <a:pt x="65" y="135"/>
                  <a:pt x="65" y="135"/>
                  <a:pt x="65" y="135"/>
                </a:cubicBezTo>
                <a:cubicBezTo>
                  <a:pt x="65" y="137"/>
                  <a:pt x="65" y="136"/>
                  <a:pt x="65" y="138"/>
                </a:cubicBezTo>
                <a:cubicBezTo>
                  <a:pt x="65" y="138"/>
                  <a:pt x="65" y="139"/>
                  <a:pt x="65" y="139"/>
                </a:cubicBezTo>
                <a:cubicBezTo>
                  <a:pt x="64" y="139"/>
                  <a:pt x="62" y="139"/>
                  <a:pt x="61" y="139"/>
                </a:cubicBezTo>
                <a:cubicBezTo>
                  <a:pt x="61" y="139"/>
                  <a:pt x="61" y="139"/>
                  <a:pt x="61" y="139"/>
                </a:cubicBezTo>
                <a:cubicBezTo>
                  <a:pt x="61" y="139"/>
                  <a:pt x="59" y="139"/>
                  <a:pt x="58" y="139"/>
                </a:cubicBezTo>
                <a:cubicBezTo>
                  <a:pt x="58" y="139"/>
                  <a:pt x="58" y="139"/>
                  <a:pt x="58" y="139"/>
                </a:cubicBezTo>
                <a:cubicBezTo>
                  <a:pt x="58" y="138"/>
                  <a:pt x="59" y="135"/>
                  <a:pt x="59" y="130"/>
                </a:cubicBezTo>
                <a:cubicBezTo>
                  <a:pt x="59" y="128"/>
                  <a:pt x="59" y="128"/>
                  <a:pt x="59" y="128"/>
                </a:cubicBezTo>
                <a:cubicBezTo>
                  <a:pt x="58" y="123"/>
                  <a:pt x="58" y="118"/>
                  <a:pt x="58" y="113"/>
                </a:cubicBezTo>
                <a:cubicBezTo>
                  <a:pt x="58" y="106"/>
                  <a:pt x="58" y="106"/>
                  <a:pt x="58" y="106"/>
                </a:cubicBezTo>
                <a:cubicBezTo>
                  <a:pt x="58" y="105"/>
                  <a:pt x="58" y="104"/>
                  <a:pt x="58" y="103"/>
                </a:cubicBezTo>
                <a:cubicBezTo>
                  <a:pt x="59" y="103"/>
                  <a:pt x="61" y="102"/>
                  <a:pt x="61" y="102"/>
                </a:cubicBezTo>
                <a:cubicBezTo>
                  <a:pt x="62" y="101"/>
                  <a:pt x="62" y="101"/>
                  <a:pt x="62" y="101"/>
                </a:cubicBezTo>
                <a:cubicBezTo>
                  <a:pt x="62" y="101"/>
                  <a:pt x="62" y="101"/>
                  <a:pt x="62" y="101"/>
                </a:cubicBezTo>
                <a:cubicBezTo>
                  <a:pt x="62" y="101"/>
                  <a:pt x="62" y="101"/>
                  <a:pt x="63" y="102"/>
                </a:cubicBezTo>
                <a:cubicBezTo>
                  <a:pt x="63" y="102"/>
                  <a:pt x="64" y="103"/>
                  <a:pt x="65" y="103"/>
                </a:cubicBezTo>
                <a:cubicBezTo>
                  <a:pt x="65" y="103"/>
                  <a:pt x="65" y="103"/>
                  <a:pt x="66" y="103"/>
                </a:cubicBezTo>
                <a:cubicBezTo>
                  <a:pt x="65" y="105"/>
                  <a:pt x="65" y="107"/>
                  <a:pt x="65" y="107"/>
                </a:cubicBezTo>
                <a:cubicBezTo>
                  <a:pt x="65" y="108"/>
                  <a:pt x="65" y="108"/>
                  <a:pt x="65" y="109"/>
                </a:cubicBezTo>
                <a:cubicBezTo>
                  <a:pt x="65" y="109"/>
                  <a:pt x="65" y="110"/>
                  <a:pt x="64" y="111"/>
                </a:cubicBezTo>
                <a:cubicBezTo>
                  <a:pt x="64" y="113"/>
                  <a:pt x="64" y="114"/>
                  <a:pt x="64" y="115"/>
                </a:cubicBezTo>
                <a:cubicBezTo>
                  <a:pt x="64" y="116"/>
                  <a:pt x="64" y="117"/>
                  <a:pt x="64" y="119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4" y="120"/>
                  <a:pt x="64" y="120"/>
                  <a:pt x="64" y="121"/>
                </a:cubicBezTo>
                <a:close/>
                <a:moveTo>
                  <a:pt x="75" y="106"/>
                </a:moveTo>
                <a:cubicBezTo>
                  <a:pt x="75" y="106"/>
                  <a:pt x="75" y="107"/>
                  <a:pt x="75" y="107"/>
                </a:cubicBezTo>
                <a:cubicBezTo>
                  <a:pt x="75" y="108"/>
                  <a:pt x="75" y="109"/>
                  <a:pt x="74" y="109"/>
                </a:cubicBezTo>
                <a:cubicBezTo>
                  <a:pt x="74" y="112"/>
                  <a:pt x="74" y="113"/>
                  <a:pt x="74" y="114"/>
                </a:cubicBezTo>
                <a:cubicBezTo>
                  <a:pt x="74" y="115"/>
                  <a:pt x="74" y="116"/>
                  <a:pt x="74" y="117"/>
                </a:cubicBezTo>
                <a:cubicBezTo>
                  <a:pt x="75" y="117"/>
                  <a:pt x="75" y="117"/>
                  <a:pt x="75" y="117"/>
                </a:cubicBezTo>
                <a:cubicBezTo>
                  <a:pt x="74" y="117"/>
                  <a:pt x="74" y="117"/>
                  <a:pt x="74" y="117"/>
                </a:cubicBezTo>
                <a:cubicBezTo>
                  <a:pt x="73" y="118"/>
                  <a:pt x="73" y="119"/>
                  <a:pt x="73" y="120"/>
                </a:cubicBezTo>
                <a:cubicBezTo>
                  <a:pt x="73" y="120"/>
                  <a:pt x="73" y="121"/>
                  <a:pt x="73" y="121"/>
                </a:cubicBezTo>
                <a:cubicBezTo>
                  <a:pt x="73" y="122"/>
                  <a:pt x="73" y="123"/>
                  <a:pt x="73" y="126"/>
                </a:cubicBezTo>
                <a:cubicBezTo>
                  <a:pt x="73" y="127"/>
                  <a:pt x="73" y="128"/>
                  <a:pt x="73" y="130"/>
                </a:cubicBezTo>
                <a:cubicBezTo>
                  <a:pt x="73" y="130"/>
                  <a:pt x="73" y="132"/>
                  <a:pt x="73" y="132"/>
                </a:cubicBezTo>
                <a:cubicBezTo>
                  <a:pt x="73" y="132"/>
                  <a:pt x="73" y="133"/>
                  <a:pt x="73" y="133"/>
                </a:cubicBezTo>
                <a:cubicBezTo>
                  <a:pt x="73" y="134"/>
                  <a:pt x="73" y="134"/>
                  <a:pt x="73" y="134"/>
                </a:cubicBezTo>
                <a:cubicBezTo>
                  <a:pt x="73" y="134"/>
                  <a:pt x="73" y="134"/>
                  <a:pt x="73" y="134"/>
                </a:cubicBezTo>
                <a:cubicBezTo>
                  <a:pt x="73" y="134"/>
                  <a:pt x="73" y="134"/>
                  <a:pt x="73" y="134"/>
                </a:cubicBezTo>
                <a:cubicBezTo>
                  <a:pt x="73" y="135"/>
                  <a:pt x="73" y="135"/>
                  <a:pt x="73" y="135"/>
                </a:cubicBezTo>
                <a:cubicBezTo>
                  <a:pt x="73" y="135"/>
                  <a:pt x="73" y="135"/>
                  <a:pt x="73" y="136"/>
                </a:cubicBezTo>
                <a:cubicBezTo>
                  <a:pt x="73" y="136"/>
                  <a:pt x="73" y="136"/>
                  <a:pt x="73" y="137"/>
                </a:cubicBezTo>
                <a:cubicBezTo>
                  <a:pt x="73" y="137"/>
                  <a:pt x="73" y="138"/>
                  <a:pt x="73" y="138"/>
                </a:cubicBezTo>
                <a:cubicBezTo>
                  <a:pt x="73" y="138"/>
                  <a:pt x="73" y="139"/>
                  <a:pt x="73" y="139"/>
                </a:cubicBezTo>
                <a:cubicBezTo>
                  <a:pt x="72" y="139"/>
                  <a:pt x="72" y="139"/>
                  <a:pt x="71" y="139"/>
                </a:cubicBezTo>
                <a:cubicBezTo>
                  <a:pt x="70" y="139"/>
                  <a:pt x="69" y="139"/>
                  <a:pt x="69" y="139"/>
                </a:cubicBezTo>
                <a:cubicBezTo>
                  <a:pt x="68" y="137"/>
                  <a:pt x="68" y="134"/>
                  <a:pt x="68" y="133"/>
                </a:cubicBezTo>
                <a:cubicBezTo>
                  <a:pt x="68" y="132"/>
                  <a:pt x="68" y="129"/>
                  <a:pt x="68" y="127"/>
                </a:cubicBezTo>
                <a:cubicBezTo>
                  <a:pt x="68" y="127"/>
                  <a:pt x="68" y="126"/>
                  <a:pt x="68" y="126"/>
                </a:cubicBezTo>
                <a:cubicBezTo>
                  <a:pt x="68" y="126"/>
                  <a:pt x="68" y="125"/>
                  <a:pt x="68" y="124"/>
                </a:cubicBezTo>
                <a:cubicBezTo>
                  <a:pt x="68" y="124"/>
                  <a:pt x="68" y="123"/>
                  <a:pt x="68" y="123"/>
                </a:cubicBezTo>
                <a:cubicBezTo>
                  <a:pt x="68" y="122"/>
                  <a:pt x="68" y="121"/>
                  <a:pt x="68" y="121"/>
                </a:cubicBezTo>
                <a:cubicBezTo>
                  <a:pt x="68" y="121"/>
                  <a:pt x="68" y="121"/>
                  <a:pt x="68" y="121"/>
                </a:cubicBezTo>
                <a:cubicBezTo>
                  <a:pt x="68" y="120"/>
                  <a:pt x="68" y="120"/>
                  <a:pt x="68" y="120"/>
                </a:cubicBezTo>
                <a:cubicBezTo>
                  <a:pt x="68" y="119"/>
                  <a:pt x="68" y="118"/>
                  <a:pt x="68" y="117"/>
                </a:cubicBezTo>
                <a:cubicBezTo>
                  <a:pt x="68" y="117"/>
                  <a:pt x="68" y="116"/>
                  <a:pt x="68" y="115"/>
                </a:cubicBezTo>
                <a:cubicBezTo>
                  <a:pt x="68" y="113"/>
                  <a:pt x="68" y="110"/>
                  <a:pt x="68" y="108"/>
                </a:cubicBezTo>
                <a:cubicBezTo>
                  <a:pt x="68" y="108"/>
                  <a:pt x="69" y="107"/>
                  <a:pt x="69" y="106"/>
                </a:cubicBezTo>
                <a:cubicBezTo>
                  <a:pt x="69" y="105"/>
                  <a:pt x="69" y="105"/>
                  <a:pt x="69" y="103"/>
                </a:cubicBezTo>
                <a:cubicBezTo>
                  <a:pt x="69" y="103"/>
                  <a:pt x="69" y="103"/>
                  <a:pt x="69" y="102"/>
                </a:cubicBezTo>
                <a:cubicBezTo>
                  <a:pt x="70" y="102"/>
                  <a:pt x="70" y="102"/>
                  <a:pt x="71" y="101"/>
                </a:cubicBezTo>
                <a:cubicBezTo>
                  <a:pt x="73" y="100"/>
                  <a:pt x="73" y="100"/>
                  <a:pt x="74" y="100"/>
                </a:cubicBezTo>
                <a:cubicBezTo>
                  <a:pt x="74" y="100"/>
                  <a:pt x="74" y="100"/>
                  <a:pt x="74" y="100"/>
                </a:cubicBezTo>
                <a:cubicBezTo>
                  <a:pt x="74" y="100"/>
                  <a:pt x="74" y="100"/>
                  <a:pt x="74" y="100"/>
                </a:cubicBezTo>
                <a:cubicBezTo>
                  <a:pt x="74" y="100"/>
                  <a:pt x="76" y="101"/>
                  <a:pt x="77" y="101"/>
                </a:cubicBezTo>
                <a:cubicBezTo>
                  <a:pt x="76" y="103"/>
                  <a:pt x="75" y="105"/>
                  <a:pt x="75" y="106"/>
                </a:cubicBezTo>
                <a:close/>
                <a:moveTo>
                  <a:pt x="83" y="114"/>
                </a:moveTo>
                <a:cubicBezTo>
                  <a:pt x="83" y="115"/>
                  <a:pt x="83" y="116"/>
                  <a:pt x="83" y="117"/>
                </a:cubicBezTo>
                <a:cubicBezTo>
                  <a:pt x="82" y="117"/>
                  <a:pt x="82" y="118"/>
                  <a:pt x="82" y="119"/>
                </a:cubicBezTo>
                <a:cubicBezTo>
                  <a:pt x="82" y="119"/>
                  <a:pt x="82" y="121"/>
                  <a:pt x="82" y="123"/>
                </a:cubicBezTo>
                <a:cubicBezTo>
                  <a:pt x="82" y="124"/>
                  <a:pt x="81" y="126"/>
                  <a:pt x="81" y="127"/>
                </a:cubicBezTo>
                <a:cubicBezTo>
                  <a:pt x="81" y="128"/>
                  <a:pt x="81" y="129"/>
                  <a:pt x="81" y="130"/>
                </a:cubicBezTo>
                <a:cubicBezTo>
                  <a:pt x="81" y="130"/>
                  <a:pt x="81" y="130"/>
                  <a:pt x="81" y="131"/>
                </a:cubicBezTo>
                <a:cubicBezTo>
                  <a:pt x="81" y="131"/>
                  <a:pt x="81" y="131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1" y="133"/>
                  <a:pt x="81" y="133"/>
                  <a:pt x="81" y="135"/>
                </a:cubicBezTo>
                <a:cubicBezTo>
                  <a:pt x="81" y="135"/>
                  <a:pt x="81" y="136"/>
                  <a:pt x="81" y="137"/>
                </a:cubicBezTo>
                <a:cubicBezTo>
                  <a:pt x="80" y="137"/>
                  <a:pt x="80" y="137"/>
                  <a:pt x="79" y="137"/>
                </a:cubicBezTo>
                <a:cubicBezTo>
                  <a:pt x="79" y="137"/>
                  <a:pt x="78" y="137"/>
                  <a:pt x="78" y="137"/>
                </a:cubicBezTo>
                <a:cubicBezTo>
                  <a:pt x="78" y="137"/>
                  <a:pt x="78" y="137"/>
                  <a:pt x="78" y="137"/>
                </a:cubicBezTo>
                <a:cubicBezTo>
                  <a:pt x="78" y="137"/>
                  <a:pt x="78" y="137"/>
                  <a:pt x="78" y="137"/>
                </a:cubicBezTo>
                <a:cubicBezTo>
                  <a:pt x="78" y="137"/>
                  <a:pt x="78" y="137"/>
                  <a:pt x="78" y="137"/>
                </a:cubicBezTo>
                <a:cubicBezTo>
                  <a:pt x="77" y="137"/>
                  <a:pt x="77" y="137"/>
                  <a:pt x="77" y="137"/>
                </a:cubicBezTo>
                <a:cubicBezTo>
                  <a:pt x="77" y="138"/>
                  <a:pt x="77" y="138"/>
                  <a:pt x="77" y="138"/>
                </a:cubicBezTo>
                <a:cubicBezTo>
                  <a:pt x="76" y="138"/>
                  <a:pt x="76" y="138"/>
                  <a:pt x="76" y="138"/>
                </a:cubicBezTo>
                <a:cubicBezTo>
                  <a:pt x="76" y="136"/>
                  <a:pt x="76" y="133"/>
                  <a:pt x="76" y="133"/>
                </a:cubicBezTo>
                <a:cubicBezTo>
                  <a:pt x="76" y="133"/>
                  <a:pt x="76" y="133"/>
                  <a:pt x="76" y="133"/>
                </a:cubicBezTo>
                <a:cubicBezTo>
                  <a:pt x="76" y="132"/>
                  <a:pt x="76" y="129"/>
                  <a:pt x="76" y="127"/>
                </a:cubicBezTo>
                <a:cubicBezTo>
                  <a:pt x="76" y="126"/>
                  <a:pt x="76" y="126"/>
                  <a:pt x="76" y="126"/>
                </a:cubicBezTo>
                <a:cubicBezTo>
                  <a:pt x="76" y="126"/>
                  <a:pt x="76" y="125"/>
                  <a:pt x="77" y="125"/>
                </a:cubicBezTo>
                <a:cubicBezTo>
                  <a:pt x="77" y="125"/>
                  <a:pt x="77" y="124"/>
                  <a:pt x="77" y="124"/>
                </a:cubicBezTo>
                <a:cubicBezTo>
                  <a:pt x="77" y="123"/>
                  <a:pt x="77" y="122"/>
                  <a:pt x="77" y="122"/>
                </a:cubicBezTo>
                <a:cubicBezTo>
                  <a:pt x="77" y="121"/>
                  <a:pt x="77" y="120"/>
                  <a:pt x="77" y="120"/>
                </a:cubicBezTo>
                <a:cubicBezTo>
                  <a:pt x="77" y="120"/>
                  <a:pt x="77" y="119"/>
                  <a:pt x="77" y="119"/>
                </a:cubicBezTo>
                <a:cubicBezTo>
                  <a:pt x="77" y="118"/>
                  <a:pt x="77" y="117"/>
                  <a:pt x="77" y="116"/>
                </a:cubicBezTo>
                <a:cubicBezTo>
                  <a:pt x="77" y="116"/>
                  <a:pt x="77" y="115"/>
                  <a:pt x="77" y="114"/>
                </a:cubicBezTo>
                <a:cubicBezTo>
                  <a:pt x="77" y="112"/>
                  <a:pt x="78" y="108"/>
                  <a:pt x="78" y="107"/>
                </a:cubicBezTo>
                <a:cubicBezTo>
                  <a:pt x="79" y="106"/>
                  <a:pt x="79" y="105"/>
                  <a:pt x="79" y="105"/>
                </a:cubicBezTo>
                <a:cubicBezTo>
                  <a:pt x="79" y="104"/>
                  <a:pt x="79" y="103"/>
                  <a:pt x="80" y="101"/>
                </a:cubicBezTo>
                <a:cubicBezTo>
                  <a:pt x="80" y="101"/>
                  <a:pt x="80" y="101"/>
                  <a:pt x="80" y="101"/>
                </a:cubicBezTo>
                <a:cubicBezTo>
                  <a:pt x="81" y="101"/>
                  <a:pt x="82" y="100"/>
                  <a:pt x="83" y="99"/>
                </a:cubicBezTo>
                <a:cubicBezTo>
                  <a:pt x="85" y="98"/>
                  <a:pt x="84" y="98"/>
                  <a:pt x="87" y="98"/>
                </a:cubicBezTo>
                <a:cubicBezTo>
                  <a:pt x="86" y="100"/>
                  <a:pt x="86" y="102"/>
                  <a:pt x="85" y="103"/>
                </a:cubicBezTo>
                <a:cubicBezTo>
                  <a:pt x="85" y="103"/>
                  <a:pt x="85" y="104"/>
                  <a:pt x="85" y="104"/>
                </a:cubicBezTo>
                <a:cubicBezTo>
                  <a:pt x="85" y="105"/>
                  <a:pt x="84" y="106"/>
                  <a:pt x="84" y="106"/>
                </a:cubicBezTo>
                <a:cubicBezTo>
                  <a:pt x="84" y="109"/>
                  <a:pt x="84" y="110"/>
                  <a:pt x="83" y="111"/>
                </a:cubicBezTo>
                <a:cubicBezTo>
                  <a:pt x="83" y="112"/>
                  <a:pt x="83" y="113"/>
                  <a:pt x="83" y="114"/>
                </a:cubicBezTo>
                <a:close/>
                <a:moveTo>
                  <a:pt x="91" y="113"/>
                </a:moveTo>
                <a:cubicBezTo>
                  <a:pt x="90" y="114"/>
                  <a:pt x="90" y="115"/>
                  <a:pt x="90" y="115"/>
                </a:cubicBezTo>
                <a:cubicBezTo>
                  <a:pt x="90" y="116"/>
                  <a:pt x="90" y="117"/>
                  <a:pt x="89" y="120"/>
                </a:cubicBezTo>
                <a:cubicBezTo>
                  <a:pt x="89" y="121"/>
                  <a:pt x="89" y="122"/>
                  <a:pt x="89" y="124"/>
                </a:cubicBezTo>
                <a:cubicBezTo>
                  <a:pt x="89" y="125"/>
                  <a:pt x="88" y="126"/>
                  <a:pt x="88" y="127"/>
                </a:cubicBezTo>
                <a:cubicBezTo>
                  <a:pt x="89" y="127"/>
                  <a:pt x="89" y="127"/>
                  <a:pt x="89" y="127"/>
                </a:cubicBezTo>
                <a:cubicBezTo>
                  <a:pt x="88" y="127"/>
                  <a:pt x="88" y="127"/>
                  <a:pt x="88" y="127"/>
                </a:cubicBezTo>
                <a:cubicBezTo>
                  <a:pt x="88" y="127"/>
                  <a:pt x="88" y="127"/>
                  <a:pt x="88" y="128"/>
                </a:cubicBezTo>
                <a:cubicBezTo>
                  <a:pt x="88" y="128"/>
                  <a:pt x="88" y="128"/>
                  <a:pt x="88" y="129"/>
                </a:cubicBezTo>
                <a:cubicBezTo>
                  <a:pt x="88" y="129"/>
                  <a:pt x="88" y="129"/>
                  <a:pt x="88" y="129"/>
                </a:cubicBezTo>
                <a:cubicBezTo>
                  <a:pt x="88" y="129"/>
                  <a:pt x="88" y="129"/>
                  <a:pt x="88" y="129"/>
                </a:cubicBezTo>
                <a:cubicBezTo>
                  <a:pt x="88" y="129"/>
                  <a:pt x="88" y="129"/>
                  <a:pt x="88" y="129"/>
                </a:cubicBezTo>
                <a:cubicBezTo>
                  <a:pt x="88" y="129"/>
                  <a:pt x="88" y="129"/>
                  <a:pt x="88" y="129"/>
                </a:cubicBezTo>
                <a:cubicBezTo>
                  <a:pt x="88" y="130"/>
                  <a:pt x="88" y="130"/>
                  <a:pt x="88" y="130"/>
                </a:cubicBezTo>
                <a:cubicBezTo>
                  <a:pt x="88" y="130"/>
                  <a:pt x="88" y="131"/>
                  <a:pt x="88" y="131"/>
                </a:cubicBezTo>
                <a:cubicBezTo>
                  <a:pt x="88" y="132"/>
                  <a:pt x="88" y="133"/>
                  <a:pt x="87" y="134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7" y="134"/>
                  <a:pt x="87" y="134"/>
                  <a:pt x="86" y="134"/>
                </a:cubicBezTo>
                <a:cubicBezTo>
                  <a:pt x="86" y="135"/>
                  <a:pt x="85" y="135"/>
                  <a:pt x="85" y="135"/>
                </a:cubicBezTo>
                <a:cubicBezTo>
                  <a:pt x="85" y="135"/>
                  <a:pt x="85" y="135"/>
                  <a:pt x="84" y="135"/>
                </a:cubicBezTo>
                <a:cubicBezTo>
                  <a:pt x="84" y="134"/>
                  <a:pt x="84" y="131"/>
                  <a:pt x="84" y="130"/>
                </a:cubicBezTo>
                <a:cubicBezTo>
                  <a:pt x="85" y="129"/>
                  <a:pt x="85" y="126"/>
                  <a:pt x="85" y="124"/>
                </a:cubicBezTo>
                <a:cubicBezTo>
                  <a:pt x="85" y="124"/>
                  <a:pt x="85" y="123"/>
                  <a:pt x="85" y="123"/>
                </a:cubicBezTo>
                <a:cubicBezTo>
                  <a:pt x="85" y="122"/>
                  <a:pt x="85" y="122"/>
                  <a:pt x="85" y="121"/>
                </a:cubicBezTo>
                <a:cubicBezTo>
                  <a:pt x="85" y="121"/>
                  <a:pt x="86" y="120"/>
                  <a:pt x="86" y="119"/>
                </a:cubicBezTo>
                <a:cubicBezTo>
                  <a:pt x="86" y="119"/>
                  <a:pt x="86" y="118"/>
                  <a:pt x="86" y="118"/>
                </a:cubicBezTo>
                <a:cubicBezTo>
                  <a:pt x="86" y="117"/>
                  <a:pt x="86" y="117"/>
                  <a:pt x="86" y="116"/>
                </a:cubicBezTo>
                <a:cubicBezTo>
                  <a:pt x="86" y="115"/>
                  <a:pt x="86" y="115"/>
                  <a:pt x="86" y="113"/>
                </a:cubicBezTo>
                <a:cubicBezTo>
                  <a:pt x="87" y="113"/>
                  <a:pt x="87" y="112"/>
                  <a:pt x="87" y="112"/>
                </a:cubicBezTo>
                <a:cubicBezTo>
                  <a:pt x="87" y="109"/>
                  <a:pt x="88" y="106"/>
                  <a:pt x="89" y="104"/>
                </a:cubicBezTo>
                <a:cubicBezTo>
                  <a:pt x="89" y="104"/>
                  <a:pt x="89" y="103"/>
                  <a:pt x="89" y="102"/>
                </a:cubicBezTo>
                <a:cubicBezTo>
                  <a:pt x="90" y="101"/>
                  <a:pt x="90" y="101"/>
                  <a:pt x="91" y="98"/>
                </a:cubicBezTo>
                <a:cubicBezTo>
                  <a:pt x="91" y="98"/>
                  <a:pt x="91" y="98"/>
                  <a:pt x="91" y="98"/>
                </a:cubicBezTo>
                <a:cubicBezTo>
                  <a:pt x="92" y="98"/>
                  <a:pt x="92" y="98"/>
                  <a:pt x="93" y="98"/>
                </a:cubicBezTo>
                <a:cubicBezTo>
                  <a:pt x="94" y="97"/>
                  <a:pt x="95" y="96"/>
                  <a:pt x="95" y="95"/>
                </a:cubicBezTo>
                <a:cubicBezTo>
                  <a:pt x="95" y="95"/>
                  <a:pt x="96" y="95"/>
                  <a:pt x="96" y="94"/>
                </a:cubicBezTo>
                <a:cubicBezTo>
                  <a:pt x="95" y="96"/>
                  <a:pt x="94" y="99"/>
                  <a:pt x="94" y="99"/>
                </a:cubicBezTo>
                <a:cubicBezTo>
                  <a:pt x="94" y="100"/>
                  <a:pt x="94" y="100"/>
                  <a:pt x="94" y="101"/>
                </a:cubicBezTo>
                <a:cubicBezTo>
                  <a:pt x="93" y="101"/>
                  <a:pt x="93" y="102"/>
                  <a:pt x="93" y="103"/>
                </a:cubicBezTo>
                <a:cubicBezTo>
                  <a:pt x="92" y="105"/>
                  <a:pt x="92" y="107"/>
                  <a:pt x="92" y="107"/>
                </a:cubicBezTo>
                <a:cubicBezTo>
                  <a:pt x="92" y="109"/>
                  <a:pt x="91" y="110"/>
                  <a:pt x="91" y="111"/>
                </a:cubicBezTo>
                <a:cubicBezTo>
                  <a:pt x="91" y="112"/>
                  <a:pt x="91" y="113"/>
                  <a:pt x="91" y="113"/>
                </a:cubicBezTo>
                <a:close/>
                <a:moveTo>
                  <a:pt x="102" y="95"/>
                </a:moveTo>
                <a:cubicBezTo>
                  <a:pt x="101" y="95"/>
                  <a:pt x="101" y="96"/>
                  <a:pt x="101" y="97"/>
                </a:cubicBezTo>
                <a:cubicBezTo>
                  <a:pt x="100" y="98"/>
                  <a:pt x="99" y="100"/>
                  <a:pt x="99" y="101"/>
                </a:cubicBezTo>
                <a:cubicBezTo>
                  <a:pt x="98" y="102"/>
                  <a:pt x="98" y="104"/>
                  <a:pt x="97" y="106"/>
                </a:cubicBezTo>
                <a:cubicBezTo>
                  <a:pt x="96" y="108"/>
                  <a:pt x="95" y="112"/>
                  <a:pt x="95" y="114"/>
                </a:cubicBezTo>
                <a:cubicBezTo>
                  <a:pt x="94" y="116"/>
                  <a:pt x="94" y="116"/>
                  <a:pt x="94" y="118"/>
                </a:cubicBezTo>
                <a:cubicBezTo>
                  <a:pt x="94" y="122"/>
                  <a:pt x="93" y="123"/>
                  <a:pt x="93" y="124"/>
                </a:cubicBezTo>
                <a:cubicBezTo>
                  <a:pt x="93" y="124"/>
                  <a:pt x="93" y="125"/>
                  <a:pt x="93" y="126"/>
                </a:cubicBezTo>
                <a:cubicBezTo>
                  <a:pt x="93" y="127"/>
                  <a:pt x="93" y="128"/>
                  <a:pt x="92" y="129"/>
                </a:cubicBezTo>
                <a:cubicBezTo>
                  <a:pt x="92" y="130"/>
                  <a:pt x="92" y="131"/>
                  <a:pt x="92" y="131"/>
                </a:cubicBezTo>
                <a:cubicBezTo>
                  <a:pt x="92" y="131"/>
                  <a:pt x="92" y="131"/>
                  <a:pt x="91" y="131"/>
                </a:cubicBezTo>
                <a:cubicBezTo>
                  <a:pt x="91" y="130"/>
                  <a:pt x="92" y="128"/>
                  <a:pt x="92" y="127"/>
                </a:cubicBezTo>
                <a:cubicBezTo>
                  <a:pt x="92" y="126"/>
                  <a:pt x="92" y="123"/>
                  <a:pt x="93" y="121"/>
                </a:cubicBezTo>
                <a:cubicBezTo>
                  <a:pt x="93" y="121"/>
                  <a:pt x="93" y="120"/>
                  <a:pt x="93" y="120"/>
                </a:cubicBezTo>
                <a:cubicBezTo>
                  <a:pt x="93" y="119"/>
                  <a:pt x="93" y="119"/>
                  <a:pt x="93" y="118"/>
                </a:cubicBezTo>
                <a:cubicBezTo>
                  <a:pt x="93" y="118"/>
                  <a:pt x="93" y="117"/>
                  <a:pt x="93" y="116"/>
                </a:cubicBezTo>
                <a:cubicBezTo>
                  <a:pt x="94" y="116"/>
                  <a:pt x="94" y="115"/>
                  <a:pt x="94" y="114"/>
                </a:cubicBezTo>
                <a:cubicBezTo>
                  <a:pt x="94" y="114"/>
                  <a:pt x="94" y="113"/>
                  <a:pt x="94" y="113"/>
                </a:cubicBezTo>
                <a:cubicBezTo>
                  <a:pt x="94" y="112"/>
                  <a:pt x="94" y="112"/>
                  <a:pt x="95" y="110"/>
                </a:cubicBezTo>
                <a:cubicBezTo>
                  <a:pt x="95" y="110"/>
                  <a:pt x="95" y="109"/>
                  <a:pt x="95" y="108"/>
                </a:cubicBezTo>
                <a:cubicBezTo>
                  <a:pt x="96" y="106"/>
                  <a:pt x="97" y="102"/>
                  <a:pt x="97" y="101"/>
                </a:cubicBezTo>
                <a:cubicBezTo>
                  <a:pt x="98" y="100"/>
                  <a:pt x="98" y="99"/>
                  <a:pt x="98" y="99"/>
                </a:cubicBezTo>
                <a:cubicBezTo>
                  <a:pt x="99" y="97"/>
                  <a:pt x="99" y="97"/>
                  <a:pt x="100" y="95"/>
                </a:cubicBezTo>
                <a:cubicBezTo>
                  <a:pt x="100" y="95"/>
                  <a:pt x="100" y="94"/>
                  <a:pt x="100" y="94"/>
                </a:cubicBezTo>
                <a:cubicBezTo>
                  <a:pt x="100" y="94"/>
                  <a:pt x="100" y="94"/>
                  <a:pt x="100" y="94"/>
                </a:cubicBezTo>
                <a:cubicBezTo>
                  <a:pt x="101" y="94"/>
                  <a:pt x="102" y="94"/>
                  <a:pt x="102" y="94"/>
                </a:cubicBezTo>
                <a:cubicBezTo>
                  <a:pt x="102" y="94"/>
                  <a:pt x="102" y="95"/>
                  <a:pt x="102" y="95"/>
                </a:cubicBezTo>
                <a:close/>
                <a:moveTo>
                  <a:pt x="105" y="79"/>
                </a:moveTo>
                <a:cubicBezTo>
                  <a:pt x="105" y="79"/>
                  <a:pt x="105" y="80"/>
                  <a:pt x="105" y="80"/>
                </a:cubicBezTo>
                <a:cubicBezTo>
                  <a:pt x="105" y="81"/>
                  <a:pt x="105" y="81"/>
                  <a:pt x="105" y="81"/>
                </a:cubicBezTo>
                <a:cubicBezTo>
                  <a:pt x="105" y="81"/>
                  <a:pt x="105" y="81"/>
                  <a:pt x="105" y="81"/>
                </a:cubicBezTo>
                <a:cubicBezTo>
                  <a:pt x="105" y="81"/>
                  <a:pt x="105" y="81"/>
                  <a:pt x="104" y="81"/>
                </a:cubicBezTo>
                <a:cubicBezTo>
                  <a:pt x="104" y="81"/>
                  <a:pt x="104" y="81"/>
                  <a:pt x="104" y="81"/>
                </a:cubicBezTo>
                <a:cubicBezTo>
                  <a:pt x="104" y="81"/>
                  <a:pt x="104" y="81"/>
                  <a:pt x="104" y="81"/>
                </a:cubicBezTo>
                <a:cubicBezTo>
                  <a:pt x="104" y="81"/>
                  <a:pt x="104" y="81"/>
                  <a:pt x="104" y="81"/>
                </a:cubicBezTo>
                <a:cubicBezTo>
                  <a:pt x="104" y="81"/>
                  <a:pt x="104" y="81"/>
                  <a:pt x="103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03" y="81"/>
                  <a:pt x="102" y="80"/>
                  <a:pt x="102" y="80"/>
                </a:cubicBezTo>
                <a:cubicBezTo>
                  <a:pt x="101" y="80"/>
                  <a:pt x="101" y="80"/>
                  <a:pt x="101" y="80"/>
                </a:cubicBezTo>
                <a:cubicBezTo>
                  <a:pt x="101" y="80"/>
                  <a:pt x="101" y="80"/>
                  <a:pt x="101" y="79"/>
                </a:cubicBezTo>
                <a:cubicBezTo>
                  <a:pt x="101" y="79"/>
                  <a:pt x="101" y="79"/>
                  <a:pt x="101" y="79"/>
                </a:cubicBezTo>
                <a:cubicBezTo>
                  <a:pt x="100" y="79"/>
                  <a:pt x="99" y="78"/>
                  <a:pt x="97" y="78"/>
                </a:cubicBezTo>
                <a:cubicBezTo>
                  <a:pt x="96" y="77"/>
                  <a:pt x="94" y="76"/>
                  <a:pt x="93" y="76"/>
                </a:cubicBezTo>
                <a:cubicBezTo>
                  <a:pt x="93" y="75"/>
                  <a:pt x="93" y="75"/>
                  <a:pt x="93" y="75"/>
                </a:cubicBezTo>
                <a:cubicBezTo>
                  <a:pt x="93" y="75"/>
                  <a:pt x="93" y="75"/>
                  <a:pt x="93" y="75"/>
                </a:cubicBezTo>
                <a:cubicBezTo>
                  <a:pt x="93" y="75"/>
                  <a:pt x="92" y="75"/>
                  <a:pt x="91" y="75"/>
                </a:cubicBezTo>
                <a:cubicBezTo>
                  <a:pt x="91" y="75"/>
                  <a:pt x="90" y="75"/>
                  <a:pt x="90" y="75"/>
                </a:cubicBezTo>
                <a:cubicBezTo>
                  <a:pt x="90" y="75"/>
                  <a:pt x="89" y="75"/>
                  <a:pt x="88" y="76"/>
                </a:cubicBezTo>
                <a:cubicBezTo>
                  <a:pt x="88" y="76"/>
                  <a:pt x="88" y="76"/>
                  <a:pt x="88" y="76"/>
                </a:cubicBezTo>
                <a:cubicBezTo>
                  <a:pt x="88" y="76"/>
                  <a:pt x="88" y="76"/>
                  <a:pt x="88" y="76"/>
                </a:cubicBezTo>
                <a:cubicBezTo>
                  <a:pt x="88" y="76"/>
                  <a:pt x="87" y="76"/>
                  <a:pt x="87" y="77"/>
                </a:cubicBezTo>
                <a:cubicBezTo>
                  <a:pt x="87" y="78"/>
                  <a:pt x="87" y="78"/>
                  <a:pt x="87" y="81"/>
                </a:cubicBezTo>
                <a:cubicBezTo>
                  <a:pt x="86" y="82"/>
                  <a:pt x="86" y="82"/>
                  <a:pt x="86" y="82"/>
                </a:cubicBezTo>
                <a:cubicBezTo>
                  <a:pt x="86" y="82"/>
                  <a:pt x="86" y="82"/>
                  <a:pt x="86" y="82"/>
                </a:cubicBezTo>
                <a:cubicBezTo>
                  <a:pt x="86" y="82"/>
                  <a:pt x="86" y="82"/>
                  <a:pt x="86" y="83"/>
                </a:cubicBezTo>
                <a:cubicBezTo>
                  <a:pt x="86" y="83"/>
                  <a:pt x="85" y="83"/>
                  <a:pt x="85" y="83"/>
                </a:cubicBezTo>
                <a:cubicBezTo>
                  <a:pt x="85" y="83"/>
                  <a:pt x="85" y="83"/>
                  <a:pt x="85" y="83"/>
                </a:cubicBezTo>
                <a:cubicBezTo>
                  <a:pt x="85" y="83"/>
                  <a:pt x="85" y="83"/>
                  <a:pt x="85" y="83"/>
                </a:cubicBezTo>
                <a:cubicBezTo>
                  <a:pt x="85" y="83"/>
                  <a:pt x="85" y="83"/>
                  <a:pt x="85" y="83"/>
                </a:cubicBezTo>
                <a:cubicBezTo>
                  <a:pt x="85" y="83"/>
                  <a:pt x="84" y="83"/>
                  <a:pt x="84" y="83"/>
                </a:cubicBezTo>
                <a:cubicBezTo>
                  <a:pt x="84" y="83"/>
                  <a:pt x="83" y="82"/>
                  <a:pt x="83" y="82"/>
                </a:cubicBezTo>
                <a:cubicBezTo>
                  <a:pt x="82" y="81"/>
                  <a:pt x="81" y="80"/>
                  <a:pt x="80" y="80"/>
                </a:cubicBezTo>
                <a:cubicBezTo>
                  <a:pt x="80" y="80"/>
                  <a:pt x="80" y="80"/>
                  <a:pt x="79" y="79"/>
                </a:cubicBezTo>
                <a:cubicBezTo>
                  <a:pt x="79" y="79"/>
                  <a:pt x="78" y="79"/>
                  <a:pt x="78" y="79"/>
                </a:cubicBezTo>
                <a:cubicBezTo>
                  <a:pt x="78" y="78"/>
                  <a:pt x="78" y="78"/>
                  <a:pt x="77" y="78"/>
                </a:cubicBezTo>
                <a:cubicBezTo>
                  <a:pt x="74" y="76"/>
                  <a:pt x="73" y="75"/>
                  <a:pt x="71" y="75"/>
                </a:cubicBezTo>
                <a:cubicBezTo>
                  <a:pt x="70" y="75"/>
                  <a:pt x="70" y="75"/>
                  <a:pt x="70" y="75"/>
                </a:cubicBezTo>
                <a:cubicBezTo>
                  <a:pt x="68" y="75"/>
                  <a:pt x="67" y="75"/>
                  <a:pt x="65" y="76"/>
                </a:cubicBezTo>
                <a:cubicBezTo>
                  <a:pt x="63" y="77"/>
                  <a:pt x="62" y="78"/>
                  <a:pt x="61" y="79"/>
                </a:cubicBezTo>
                <a:cubicBezTo>
                  <a:pt x="60" y="80"/>
                  <a:pt x="60" y="80"/>
                  <a:pt x="58" y="81"/>
                </a:cubicBezTo>
                <a:cubicBezTo>
                  <a:pt x="58" y="81"/>
                  <a:pt x="57" y="81"/>
                  <a:pt x="57" y="81"/>
                </a:cubicBezTo>
                <a:cubicBezTo>
                  <a:pt x="57" y="81"/>
                  <a:pt x="56" y="81"/>
                  <a:pt x="56" y="81"/>
                </a:cubicBezTo>
                <a:cubicBezTo>
                  <a:pt x="55" y="80"/>
                  <a:pt x="54" y="79"/>
                  <a:pt x="53" y="78"/>
                </a:cubicBezTo>
                <a:cubicBezTo>
                  <a:pt x="53" y="77"/>
                  <a:pt x="52" y="76"/>
                  <a:pt x="51" y="75"/>
                </a:cubicBezTo>
                <a:cubicBezTo>
                  <a:pt x="50" y="74"/>
                  <a:pt x="49" y="74"/>
                  <a:pt x="48" y="73"/>
                </a:cubicBezTo>
                <a:cubicBezTo>
                  <a:pt x="47" y="73"/>
                  <a:pt x="46" y="73"/>
                  <a:pt x="45" y="73"/>
                </a:cubicBezTo>
                <a:cubicBezTo>
                  <a:pt x="43" y="73"/>
                  <a:pt x="42" y="73"/>
                  <a:pt x="41" y="73"/>
                </a:cubicBezTo>
                <a:cubicBezTo>
                  <a:pt x="40" y="73"/>
                  <a:pt x="39" y="74"/>
                  <a:pt x="38" y="74"/>
                </a:cubicBezTo>
                <a:cubicBezTo>
                  <a:pt x="34" y="77"/>
                  <a:pt x="33" y="77"/>
                  <a:pt x="32" y="77"/>
                </a:cubicBezTo>
                <a:cubicBezTo>
                  <a:pt x="32" y="77"/>
                  <a:pt x="31" y="77"/>
                  <a:pt x="31" y="77"/>
                </a:cubicBezTo>
                <a:cubicBezTo>
                  <a:pt x="31" y="77"/>
                  <a:pt x="31" y="77"/>
                  <a:pt x="31" y="77"/>
                </a:cubicBezTo>
                <a:cubicBezTo>
                  <a:pt x="31" y="77"/>
                  <a:pt x="31" y="77"/>
                  <a:pt x="31" y="77"/>
                </a:cubicBezTo>
                <a:cubicBezTo>
                  <a:pt x="31" y="77"/>
                  <a:pt x="31" y="77"/>
                  <a:pt x="31" y="77"/>
                </a:cubicBezTo>
                <a:cubicBezTo>
                  <a:pt x="31" y="77"/>
                  <a:pt x="31" y="77"/>
                  <a:pt x="31" y="77"/>
                </a:cubicBezTo>
                <a:cubicBezTo>
                  <a:pt x="31" y="76"/>
                  <a:pt x="31" y="76"/>
                  <a:pt x="31" y="75"/>
                </a:cubicBezTo>
                <a:cubicBezTo>
                  <a:pt x="31" y="74"/>
                  <a:pt x="32" y="74"/>
                  <a:pt x="32" y="73"/>
                </a:cubicBezTo>
                <a:cubicBezTo>
                  <a:pt x="32" y="73"/>
                  <a:pt x="32" y="73"/>
                  <a:pt x="32" y="73"/>
                </a:cubicBezTo>
                <a:cubicBezTo>
                  <a:pt x="31" y="72"/>
                  <a:pt x="31" y="72"/>
                  <a:pt x="31" y="71"/>
                </a:cubicBezTo>
                <a:cubicBezTo>
                  <a:pt x="31" y="71"/>
                  <a:pt x="30" y="71"/>
                  <a:pt x="30" y="71"/>
                </a:cubicBezTo>
                <a:cubicBezTo>
                  <a:pt x="29" y="70"/>
                  <a:pt x="28" y="70"/>
                  <a:pt x="28" y="70"/>
                </a:cubicBezTo>
                <a:cubicBezTo>
                  <a:pt x="25" y="70"/>
                  <a:pt x="22" y="71"/>
                  <a:pt x="20" y="73"/>
                </a:cubicBezTo>
                <a:cubicBezTo>
                  <a:pt x="19" y="74"/>
                  <a:pt x="18" y="74"/>
                  <a:pt x="18" y="75"/>
                </a:cubicBezTo>
                <a:cubicBezTo>
                  <a:pt x="17" y="75"/>
                  <a:pt x="17" y="75"/>
                  <a:pt x="16" y="76"/>
                </a:cubicBezTo>
                <a:cubicBezTo>
                  <a:pt x="15" y="77"/>
                  <a:pt x="14" y="77"/>
                  <a:pt x="13" y="78"/>
                </a:cubicBezTo>
                <a:cubicBezTo>
                  <a:pt x="12" y="78"/>
                  <a:pt x="11" y="79"/>
                  <a:pt x="11" y="79"/>
                </a:cubicBezTo>
                <a:cubicBezTo>
                  <a:pt x="10" y="80"/>
                  <a:pt x="10" y="80"/>
                  <a:pt x="10" y="80"/>
                </a:cubicBezTo>
                <a:cubicBezTo>
                  <a:pt x="9" y="80"/>
                  <a:pt x="9" y="80"/>
                  <a:pt x="9" y="80"/>
                </a:cubicBezTo>
                <a:cubicBezTo>
                  <a:pt x="9" y="79"/>
                  <a:pt x="9" y="79"/>
                  <a:pt x="9" y="79"/>
                </a:cubicBezTo>
                <a:cubicBezTo>
                  <a:pt x="9" y="78"/>
                  <a:pt x="9" y="77"/>
                  <a:pt x="10" y="76"/>
                </a:cubicBezTo>
                <a:cubicBezTo>
                  <a:pt x="10" y="75"/>
                  <a:pt x="10" y="73"/>
                  <a:pt x="12" y="72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0"/>
                  <a:pt x="15" y="67"/>
                  <a:pt x="16" y="66"/>
                </a:cubicBezTo>
                <a:cubicBezTo>
                  <a:pt x="17" y="65"/>
                  <a:pt x="21" y="61"/>
                  <a:pt x="22" y="61"/>
                </a:cubicBezTo>
                <a:cubicBezTo>
                  <a:pt x="25" y="58"/>
                  <a:pt x="28" y="57"/>
                  <a:pt x="34" y="55"/>
                </a:cubicBezTo>
                <a:cubicBezTo>
                  <a:pt x="34" y="55"/>
                  <a:pt x="35" y="55"/>
                  <a:pt x="36" y="55"/>
                </a:cubicBezTo>
                <a:cubicBezTo>
                  <a:pt x="39" y="61"/>
                  <a:pt x="46" y="66"/>
                  <a:pt x="55" y="66"/>
                </a:cubicBezTo>
                <a:cubicBezTo>
                  <a:pt x="63" y="66"/>
                  <a:pt x="71" y="61"/>
                  <a:pt x="74" y="54"/>
                </a:cubicBezTo>
                <a:cubicBezTo>
                  <a:pt x="75" y="54"/>
                  <a:pt x="78" y="54"/>
                  <a:pt x="78" y="55"/>
                </a:cubicBezTo>
                <a:cubicBezTo>
                  <a:pt x="79" y="55"/>
                  <a:pt x="79" y="55"/>
                  <a:pt x="80" y="55"/>
                </a:cubicBezTo>
                <a:cubicBezTo>
                  <a:pt x="81" y="55"/>
                  <a:pt x="83" y="56"/>
                  <a:pt x="86" y="58"/>
                </a:cubicBezTo>
                <a:cubicBezTo>
                  <a:pt x="87" y="58"/>
                  <a:pt x="88" y="59"/>
                  <a:pt x="89" y="59"/>
                </a:cubicBezTo>
                <a:cubicBezTo>
                  <a:pt x="89" y="59"/>
                  <a:pt x="89" y="59"/>
                  <a:pt x="92" y="61"/>
                </a:cubicBezTo>
                <a:cubicBezTo>
                  <a:pt x="93" y="61"/>
                  <a:pt x="94" y="62"/>
                  <a:pt x="94" y="62"/>
                </a:cubicBezTo>
                <a:cubicBezTo>
                  <a:pt x="94" y="62"/>
                  <a:pt x="95" y="63"/>
                  <a:pt x="96" y="64"/>
                </a:cubicBezTo>
                <a:cubicBezTo>
                  <a:pt x="97" y="65"/>
                  <a:pt x="98" y="66"/>
                  <a:pt x="99" y="66"/>
                </a:cubicBezTo>
                <a:cubicBezTo>
                  <a:pt x="99" y="66"/>
                  <a:pt x="100" y="67"/>
                  <a:pt x="101" y="68"/>
                </a:cubicBezTo>
                <a:cubicBezTo>
                  <a:pt x="101" y="69"/>
                  <a:pt x="102" y="70"/>
                  <a:pt x="102" y="70"/>
                </a:cubicBezTo>
                <a:cubicBezTo>
                  <a:pt x="102" y="70"/>
                  <a:pt x="103" y="71"/>
                  <a:pt x="104" y="72"/>
                </a:cubicBezTo>
                <a:cubicBezTo>
                  <a:pt x="104" y="73"/>
                  <a:pt x="105" y="74"/>
                  <a:pt x="105" y="74"/>
                </a:cubicBezTo>
                <a:cubicBezTo>
                  <a:pt x="105" y="74"/>
                  <a:pt x="105" y="74"/>
                  <a:pt x="105" y="74"/>
                </a:cubicBezTo>
                <a:cubicBezTo>
                  <a:pt x="105" y="74"/>
                  <a:pt x="105" y="76"/>
                  <a:pt x="105" y="77"/>
                </a:cubicBezTo>
                <a:cubicBezTo>
                  <a:pt x="105" y="77"/>
                  <a:pt x="105" y="77"/>
                  <a:pt x="105" y="78"/>
                </a:cubicBezTo>
                <a:cubicBezTo>
                  <a:pt x="105" y="78"/>
                  <a:pt x="105" y="79"/>
                  <a:pt x="105" y="7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8E4F41-449C-DAD2-8AB1-0C2A32A3E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</p:spTree>
    <p:extLst>
      <p:ext uri="{BB962C8B-B14F-4D97-AF65-F5344CB8AC3E}">
        <p14:creationId xmlns:p14="http://schemas.microsoft.com/office/powerpoint/2010/main" val="11190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1. </a:t>
            </a:r>
            <a:r>
              <a:rPr lang="ko-KR" altLang="en-US" dirty="0">
                <a:solidFill>
                  <a:srgbClr val="FF0000"/>
                </a:solidFill>
              </a:rPr>
              <a:t>벡터의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078189" y="665196"/>
            <a:ext cx="10080625" cy="46307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1</a:t>
            </a:r>
            <a:r>
              <a:rPr lang="ko-KR" altLang="en-US" dirty="0"/>
              <a:t>차원 배열 데이터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FE0F16-9ECE-44F5-BA6A-734D84B35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141" y="1322444"/>
            <a:ext cx="6353175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B3D763-F829-43D9-9A95-C0C7F674104E}"/>
              </a:ext>
            </a:extLst>
          </p:cNvPr>
          <p:cNvSpPr txBox="1"/>
          <p:nvPr/>
        </p:nvSpPr>
        <p:spPr>
          <a:xfrm>
            <a:off x="2950952" y="2040091"/>
            <a:ext cx="598566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1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차원 배열 데이터의 예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: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몸무게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882639B-8918-44CC-A995-5F3AAF1B9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198" y="2980565"/>
            <a:ext cx="6734175" cy="1133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EBF072-512C-6E57-0FDE-96EA9AE7CEE6}"/>
              </a:ext>
            </a:extLst>
          </p:cNvPr>
          <p:cNvSpPr txBox="1"/>
          <p:nvPr/>
        </p:nvSpPr>
        <p:spPr>
          <a:xfrm>
            <a:off x="3103167" y="3942803"/>
            <a:ext cx="598566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b="1" dirty="0">
                <a:solidFill>
                  <a:srgbClr val="12734E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변수와 벡터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2" name="슬라이드 번호 개체 틀 1">
            <a:extLst>
              <a:ext uri="{FF2B5EF4-FFF2-40B4-BE49-F238E27FC236}">
                <a16:creationId xmlns:a16="http://schemas.microsoft.com/office/drawing/2014/main" id="{530820DE-8FD6-735E-CFAB-A973A19C9D9F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8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7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 </a:t>
            </a:r>
            <a:r>
              <a:rPr lang="ko-KR" altLang="en-US" dirty="0">
                <a:solidFill>
                  <a:srgbClr val="FF0000"/>
                </a:solidFill>
              </a:rPr>
              <a:t>벡터만들기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EE29D3C3-E3CA-4B60-0086-F477FA142E37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9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4AB507-0967-B625-4782-559B4DE8A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78" y="1208813"/>
            <a:ext cx="3133725" cy="2809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0E23FF6-EA08-1CE5-1D91-A73C57047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54" y="2413317"/>
            <a:ext cx="4345065" cy="3166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EDDA93-D217-1B50-94B1-C9BA75037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112" y="2037906"/>
            <a:ext cx="5057775" cy="36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53EA29BE-F616-F1F6-15C1-00B9CEDCE3CB}"/>
              </a:ext>
            </a:extLst>
          </p:cNvPr>
          <p:cNvSpPr/>
          <p:nvPr/>
        </p:nvSpPr>
        <p:spPr>
          <a:xfrm>
            <a:off x="352424" y="1860299"/>
            <a:ext cx="1277956" cy="310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22AE88A-C814-5CBE-4621-E34565C15B3E}"/>
              </a:ext>
            </a:extLst>
          </p:cNvPr>
          <p:cNvSpPr/>
          <p:nvPr/>
        </p:nvSpPr>
        <p:spPr>
          <a:xfrm>
            <a:off x="702354" y="3106288"/>
            <a:ext cx="2316268" cy="5513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092C54F-3546-B04B-7794-995E24C7FD52}"/>
              </a:ext>
            </a:extLst>
          </p:cNvPr>
          <p:cNvSpPr/>
          <p:nvPr/>
        </p:nvSpPr>
        <p:spPr>
          <a:xfrm>
            <a:off x="3567112" y="2823710"/>
            <a:ext cx="1277956" cy="310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FFF5455-8913-8F59-2C2A-679D67A0F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0227" y="4120031"/>
            <a:ext cx="723900" cy="2381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5622963-61CC-E1ED-8A93-86FC35152F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4288" y="3319458"/>
            <a:ext cx="3542496" cy="2591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FF0F4E-47C0-E8B1-2C11-FA41EAF1ED48}"/>
              </a:ext>
            </a:extLst>
          </p:cNvPr>
          <p:cNvSpPr/>
          <p:nvPr/>
        </p:nvSpPr>
        <p:spPr>
          <a:xfrm>
            <a:off x="6872012" y="4018688"/>
            <a:ext cx="1277956" cy="310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B2D9A5C-73B2-2E4B-EA93-A7A5D9C4ED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00590" y="4368918"/>
            <a:ext cx="3286125" cy="1543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24BF47-8162-7D79-5F63-EBBA99893759}"/>
              </a:ext>
            </a:extLst>
          </p:cNvPr>
          <p:cNvSpPr/>
          <p:nvPr/>
        </p:nvSpPr>
        <p:spPr>
          <a:xfrm>
            <a:off x="9222139" y="4346548"/>
            <a:ext cx="2615900" cy="3729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50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2" grpId="0" animBg="1"/>
      <p:bldP spid="14" grpId="0" animBg="1"/>
      <p:bldP spid="1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19574</TotalTime>
  <Words>4899</Words>
  <Application>Microsoft Office PowerPoint</Application>
  <PresentationFormat>와이드스크린</PresentationFormat>
  <Paragraphs>896</Paragraphs>
  <Slides>76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94" baseType="lpstr">
      <vt:lpstr>AppleSDGothicNeo</vt:lpstr>
      <vt:lpstr>Arial Unicode MS</vt:lpstr>
      <vt:lpstr>Sandoll 미생</vt:lpstr>
      <vt:lpstr>se-nanumgothic</vt:lpstr>
      <vt:lpstr>Söhne</vt:lpstr>
      <vt:lpstr>Söhne Mono</vt:lpstr>
      <vt:lpstr>나눔고딕 ExtraBold</vt:lpstr>
      <vt:lpstr>나눔스퀘어</vt:lpstr>
      <vt:lpstr>나눔스퀘어 ExtraBold</vt:lpstr>
      <vt:lpstr>나눔스퀘어OTF ExtraBold</vt:lpstr>
      <vt:lpstr>Dotum</vt:lpstr>
      <vt:lpstr>맑은 고딕</vt:lpstr>
      <vt:lpstr>Arial</vt:lpstr>
      <vt:lpstr>Calibri</vt:lpstr>
      <vt:lpstr>Calibri Light</vt:lpstr>
      <vt:lpstr>Courier New</vt:lpstr>
      <vt:lpstr>Wingdings</vt:lpstr>
      <vt:lpstr>Office 테마</vt:lpstr>
      <vt:lpstr>PowerPoint 프레젠테이션</vt:lpstr>
      <vt:lpstr>PowerPoint 프레젠테이션</vt:lpstr>
      <vt:lpstr>요약1. 벡터, 매트릭스, 데이터 프레임</vt:lpstr>
      <vt:lpstr>요약2. 벡터, 매트릭스, 데이터프레임만들기</vt:lpstr>
      <vt:lpstr>요약3. 함수</vt:lpstr>
      <vt:lpstr>요약4. 결측치, 특이치, 정렬, 분리</vt:lpstr>
      <vt:lpstr>PowerPoint 프레젠테이션</vt:lpstr>
      <vt:lpstr>1. 벡터의 개념</vt:lpstr>
      <vt:lpstr>2. 벡터만들기</vt:lpstr>
      <vt:lpstr>2. 벡터만들기</vt:lpstr>
      <vt:lpstr>3. 연속적인 숫자로 이루어진 벡터의 생성</vt:lpstr>
      <vt:lpstr>4. 일정한 간격의 숫자로 이루어진 벡터 생성</vt:lpstr>
      <vt:lpstr>5. 반복된 숫자로 이루어진 벡터 생성</vt:lpstr>
      <vt:lpstr>6. 벡터의 원소값에 이름 지정</vt:lpstr>
      <vt:lpstr>7. 벡터에서 원소값 추출</vt:lpstr>
      <vt:lpstr>8. 벡터에 저장된 원소값 변경</vt:lpstr>
      <vt:lpstr>PowerPoint 프레젠테이션</vt:lpstr>
      <vt:lpstr>1. 매트릭스의 개념</vt:lpstr>
      <vt:lpstr>2. 매트릭스 만들기</vt:lpstr>
      <vt:lpstr>2. 매트릭스만들기</vt:lpstr>
      <vt:lpstr>2. 매트릭스만들기</vt:lpstr>
      <vt:lpstr>2. 매트릭스만들기</vt:lpstr>
      <vt:lpstr>3. 매트릭스에서의 값 추출</vt:lpstr>
      <vt:lpstr>3. 매트릭스에서의 값 추출</vt:lpstr>
      <vt:lpstr>3. 매트릭스에서의 값 추출</vt:lpstr>
      <vt:lpstr>4. 매트릭스의 행과 열에 이름 지정</vt:lpstr>
      <vt:lpstr>PowerPoint 프레젠테이션</vt:lpstr>
      <vt:lpstr>1. 데이터프레임의 개념</vt:lpstr>
      <vt:lpstr>2. 데이터프레임만들기</vt:lpstr>
      <vt:lpstr>2. 데이터프레임만들기</vt:lpstr>
      <vt:lpstr>2. 데이터프레임만들기</vt:lpstr>
      <vt:lpstr>PowerPoint 프레젠테이션</vt:lpstr>
      <vt:lpstr>1. apply() 함수</vt:lpstr>
      <vt:lpstr>1. apply() 함수</vt:lpstr>
      <vt:lpstr>1.  apply() 함수</vt:lpstr>
      <vt:lpstr>2. 사용자 정의 함수</vt:lpstr>
      <vt:lpstr>2. 사용자 정의 함수</vt:lpstr>
      <vt:lpstr>2. 사용자 정의 함수</vt:lpstr>
      <vt:lpstr>2. 사용자 정의 함수</vt:lpstr>
      <vt:lpstr>PowerPoint 프레젠테이션</vt:lpstr>
      <vt:lpstr>1. 결측값의 개념</vt:lpstr>
      <vt:lpstr>2. 결측값의 결측값 처리</vt:lpstr>
      <vt:lpstr>2. 결측값의 결측값 처리</vt:lpstr>
      <vt:lpstr>3. 매트릭스와 데이터프레임의 결측값 처리</vt:lpstr>
      <vt:lpstr>3. 매트릭스와 데이터프레임의 결측값 처리</vt:lpstr>
      <vt:lpstr>3. 매트릭스와 데이터프레임의 결측값 처리</vt:lpstr>
      <vt:lpstr>3. 매트릭스와 데이터프레임의 결측값 처리</vt:lpstr>
      <vt:lpstr>3. 매트릭스와 데이터프레임의 결측값 처리</vt:lpstr>
      <vt:lpstr>3. 매트릭스와 데이터프레임의 결측값 처리</vt:lpstr>
      <vt:lpstr>PowerPoint 프레젠테이션</vt:lpstr>
      <vt:lpstr>1. 특이값의 개념</vt:lpstr>
      <vt:lpstr>3. 특이값 추출에 사용되는 함수와 연산자</vt:lpstr>
      <vt:lpstr>3. 특이값 추출에 사용되는 함수와 연산자</vt:lpstr>
      <vt:lpstr>4. 특이값 추출 및 제거</vt:lpstr>
      <vt:lpstr>4. 특이값 추출 및 제거</vt:lpstr>
      <vt:lpstr>PowerPoint 프레젠테이션</vt:lpstr>
      <vt:lpstr>1. sort함수</vt:lpstr>
      <vt:lpstr>2. order함수</vt:lpstr>
      <vt:lpstr>PowerPoint 프레젠테이션</vt:lpstr>
      <vt:lpstr>1. 데이터 분리</vt:lpstr>
      <vt:lpstr>1. 데이터 분리</vt:lpstr>
      <vt:lpstr>2. 데이터 선택</vt:lpstr>
      <vt:lpstr>2. 데이터 선택</vt:lpstr>
      <vt:lpstr>PowerPoint 프레젠테이션</vt:lpstr>
      <vt:lpstr>1. 벡터만들기</vt:lpstr>
      <vt:lpstr>2. 벡터에서 이름으로 값을 추출하기</vt:lpstr>
      <vt:lpstr>3. 매트릭스의 행과 열에 이름 지정</vt:lpstr>
      <vt:lpstr>4. 매트릭스에서의 값 추출</vt:lpstr>
      <vt:lpstr>5. 데이터프레임만들기</vt:lpstr>
      <vt:lpstr>6. 함수</vt:lpstr>
      <vt:lpstr>7. 사용자 정의 함수</vt:lpstr>
      <vt:lpstr>8. 결측값의 결측값 처리</vt:lpstr>
      <vt:lpstr>9. 매트릭스와 데이터프레임의 결측값 처리</vt:lpstr>
      <vt:lpstr>10. 특이값 추출 및 제거</vt:lpstr>
      <vt:lpstr>11. sort&amp;order함수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yoonhee jung</dc:creator>
  <cp:lastModifiedBy>고수정</cp:lastModifiedBy>
  <cp:revision>578</cp:revision>
  <dcterms:created xsi:type="dcterms:W3CDTF">2020-05-05T17:49:55Z</dcterms:created>
  <dcterms:modified xsi:type="dcterms:W3CDTF">2023-04-10T08:27:51Z</dcterms:modified>
</cp:coreProperties>
</file>