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9"/>
  </p:notesMasterIdLst>
  <p:sldIdLst>
    <p:sldId id="257" r:id="rId2"/>
    <p:sldId id="273" r:id="rId3"/>
    <p:sldId id="2476" r:id="rId4"/>
    <p:sldId id="2517" r:id="rId5"/>
    <p:sldId id="260" r:id="rId6"/>
    <p:sldId id="2447" r:id="rId7"/>
    <p:sldId id="2454" r:id="rId8"/>
    <p:sldId id="2525" r:id="rId9"/>
    <p:sldId id="2455" r:id="rId10"/>
    <p:sldId id="2442" r:id="rId11"/>
    <p:sldId id="2443" r:id="rId12"/>
    <p:sldId id="2456" r:id="rId13"/>
    <p:sldId id="2457" r:id="rId14"/>
    <p:sldId id="2458" r:id="rId15"/>
    <p:sldId id="2459" r:id="rId16"/>
    <p:sldId id="2460" r:id="rId17"/>
    <p:sldId id="2526" r:id="rId18"/>
    <p:sldId id="2465" r:id="rId19"/>
    <p:sldId id="2466" r:id="rId20"/>
    <p:sldId id="2467" r:id="rId21"/>
    <p:sldId id="2464" r:id="rId22"/>
    <p:sldId id="2468" r:id="rId23"/>
    <p:sldId id="2469" r:id="rId24"/>
    <p:sldId id="2534" r:id="rId25"/>
    <p:sldId id="2541" r:id="rId26"/>
    <p:sldId id="2530" r:id="rId27"/>
    <p:sldId id="2470" r:id="rId28"/>
    <p:sldId id="2535" r:id="rId29"/>
    <p:sldId id="2471" r:id="rId30"/>
    <p:sldId id="2542" r:id="rId31"/>
    <p:sldId id="2536" r:id="rId32"/>
    <p:sldId id="2472" r:id="rId33"/>
    <p:sldId id="2473" r:id="rId34"/>
    <p:sldId id="2549" r:id="rId35"/>
    <p:sldId id="2550" r:id="rId36"/>
    <p:sldId id="2551" r:id="rId37"/>
    <p:sldId id="2474" r:id="rId38"/>
    <p:sldId id="2475" r:id="rId39"/>
    <p:sldId id="2538" r:id="rId40"/>
    <p:sldId id="2527" r:id="rId41"/>
    <p:sldId id="2477" r:id="rId42"/>
    <p:sldId id="2478" r:id="rId43"/>
    <p:sldId id="2479" r:id="rId44"/>
    <p:sldId id="2480" r:id="rId45"/>
    <p:sldId id="2481" r:id="rId46"/>
    <p:sldId id="2482" r:id="rId47"/>
    <p:sldId id="2483" r:id="rId48"/>
    <p:sldId id="2485" r:id="rId49"/>
    <p:sldId id="2486" r:id="rId50"/>
    <p:sldId id="2487" r:id="rId51"/>
    <p:sldId id="2488" r:id="rId52"/>
    <p:sldId id="2532" r:id="rId53"/>
    <p:sldId id="2489" r:id="rId54"/>
    <p:sldId id="2490" r:id="rId55"/>
    <p:sldId id="2543" r:id="rId56"/>
    <p:sldId id="2491" r:id="rId57"/>
    <p:sldId id="2531" r:id="rId58"/>
    <p:sldId id="2492" r:id="rId59"/>
    <p:sldId id="2557" r:id="rId60"/>
    <p:sldId id="2558" r:id="rId61"/>
    <p:sldId id="2559" r:id="rId62"/>
    <p:sldId id="2547" r:id="rId63"/>
    <p:sldId id="2539" r:id="rId64"/>
    <p:sldId id="2540" r:id="rId65"/>
    <p:sldId id="2463" r:id="rId66"/>
    <p:sldId id="2498" r:id="rId67"/>
    <p:sldId id="2500" r:id="rId68"/>
    <p:sldId id="2544" r:id="rId69"/>
    <p:sldId id="2545" r:id="rId70"/>
    <p:sldId id="2519" r:id="rId71"/>
    <p:sldId id="2552" r:id="rId72"/>
    <p:sldId id="2548" r:id="rId73"/>
    <p:sldId id="2554" r:id="rId74"/>
    <p:sldId id="2555" r:id="rId75"/>
    <p:sldId id="2556" r:id="rId76"/>
    <p:sldId id="2520" r:id="rId77"/>
    <p:sldId id="286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1EC"/>
    <a:srgbClr val="4FA7E3"/>
    <a:srgbClr val="FB7236"/>
    <a:srgbClr val="94ADF4"/>
    <a:srgbClr val="82B3FD"/>
    <a:srgbClr val="F08E70"/>
    <a:srgbClr val="E77E4F"/>
    <a:srgbClr val="4679EC"/>
    <a:srgbClr val="459D99"/>
    <a:srgbClr val="573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8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B9493-03DF-4D8C-8347-9326471DB46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BB76-095D-4A7A-83E8-2C8440C25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8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곰돌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EC033F-552D-B751-AD1F-F6F4AD3AF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410"/>
            <a:ext cx="12192000" cy="6954819"/>
          </a:xfrm>
          <a:prstGeom prst="rect">
            <a:avLst/>
          </a:prstGeom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인덕대학교 컴퓨터소프트웨어학과 빅데이터 고수정</a:t>
            </a:r>
          </a:p>
        </p:txBody>
      </p:sp>
    </p:spTree>
    <p:extLst>
      <p:ext uri="{BB962C8B-B14F-4D97-AF65-F5344CB8AC3E}">
        <p14:creationId xmlns:p14="http://schemas.microsoft.com/office/powerpoint/2010/main" val="33091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7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6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6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3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9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7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3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6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3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8373" y="2780422"/>
            <a:ext cx="3375257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en-US" altLang="ko-KR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Chapter2. </a:t>
            </a:r>
            <a:r>
              <a:rPr lang="ko-KR" altLang="en-US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데이터프레임과 데이터 분석 기초</a:t>
            </a:r>
          </a:p>
        </p:txBody>
      </p:sp>
      <p:sp>
        <p:nvSpPr>
          <p:cNvPr id="20" name="직사각형 19"/>
          <p:cNvSpPr/>
          <p:nvPr/>
        </p:nvSpPr>
        <p:spPr>
          <a:xfrm rot="2580000">
            <a:off x="2115205" y="2582422"/>
            <a:ext cx="94837" cy="396000"/>
          </a:xfrm>
          <a:prstGeom prst="rect">
            <a:avLst/>
          </a:prstGeom>
          <a:pattFill prst="dkUpDiag">
            <a:fgClr>
              <a:srgbClr val="E34E0B"/>
            </a:fgClr>
            <a:bgClr>
              <a:srgbClr val="F46424"/>
            </a:bgClr>
          </a:pattFill>
          <a:ln>
            <a:solidFill>
              <a:srgbClr val="E34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85">
            <a:off x="7664530" y="4013416"/>
            <a:ext cx="2312231" cy="423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8649" y="3959914"/>
            <a:ext cx="2194705" cy="5309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endParaRPr lang="ko-KR" altLang="en-US" sz="2400" spc="-9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A7EB3-C930-AF8A-7DA3-C9281410AE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03" y="4407701"/>
            <a:ext cx="1236271" cy="12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41267 -0.0134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4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"/>
                            </p:stCondLst>
                            <p:childTnLst>
                              <p:par>
                                <p:cTn id="17" presetID="4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68 -0.01343 C -0.40799 -0.03241 -0.40139 -0.05047 -0.38837 -0.05047 C -0.37379 -0.05047 -0.36858 -0.03241 -0.36389 -0.01343 C -0.35729 0.00763 -0.35261 0.02847 -0.33611 0.02847 C -0.32153 0.02847 -0.31667 0.00763 -0.31007 -0.01343 C -0.30695 -0.03241 -0.30052 -0.05047 -0.28577 -0.05047 C -0.27275 -0.05047 -0.26632 -0.03241 -0.26129 -0.01343 C -0.25643 0.00763 -0.24983 0.02847 -0.23525 0.02847 C -0.22049 0.02847 -0.2092 -0.01343 -0.2092 -0.0132 C -0.20434 -0.03241 -0.19931 -0.05047 -0.1849 -0.05047 C -0.17014 -0.05047 -0.16511 -0.03241 -0.16025 -0.01343 C -0.15382 0.00763 -0.14896 0.02847 -0.13264 0.02847 C -0.11788 0.02847 -0.11302 0.00763 -0.10834 -0.01343 C -0.10174 -0.03241 -0.09688 -0.05047 -0.08229 -0.05047 C -0.06927 -0.05047 -0.06268 -0.03241 -0.05764 -0.01343 C -0.05278 0.00763 -0.04636 0.02847 -0.0316 0.02847 C -0.01702 0.02847 -0.01216 0.00763 -0.00556 -0.01343 " pathEditMode="relative" rAng="0" ptsTypes="AAAAAAAAAAAAAAAAA">
                                      <p:cBhvr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6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6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2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2CD3325-11D7-FCBB-D02D-D035E644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08" y="3024588"/>
            <a:ext cx="4692236" cy="339903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시작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839EAF-49F3-4D4F-E1CE-28F0C5E7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" y="1074420"/>
            <a:ext cx="3114675" cy="100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033A9C-EC17-EC86-C121-649B76527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4" y="1912577"/>
            <a:ext cx="5076825" cy="3686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F9F1CD-0081-EB81-179A-67B941B55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335" y="2691518"/>
            <a:ext cx="5057775" cy="3743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A7D78F-174D-8B37-AC75-0DBC2311AFA6}"/>
              </a:ext>
            </a:extLst>
          </p:cNvPr>
          <p:cNvSpPr txBox="1"/>
          <p:nvPr/>
        </p:nvSpPr>
        <p:spPr>
          <a:xfrm>
            <a:off x="3977640" y="1209913"/>
            <a:ext cx="732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프로젝트를 </a:t>
            </a: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_chapter2]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이름으로 </a:t>
            </a:r>
            <a:r>
              <a:rPr lang="en-US" altLang="ko-KR" dirty="0"/>
              <a:t>[D:/Rstudy2023/]</a:t>
            </a:r>
            <a:r>
              <a:rPr lang="ko-KR" altLang="en-US" dirty="0"/>
              <a:t>의 폴더에 생성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4928D0-A1DE-A021-8A9D-7565E093F73F}"/>
              </a:ext>
            </a:extLst>
          </p:cNvPr>
          <p:cNvSpPr/>
          <p:nvPr/>
        </p:nvSpPr>
        <p:spPr>
          <a:xfrm>
            <a:off x="318135" y="1363980"/>
            <a:ext cx="329565" cy="215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E86161-3369-D32A-5F0B-918EE6FFEBA7}"/>
              </a:ext>
            </a:extLst>
          </p:cNvPr>
          <p:cNvSpPr/>
          <p:nvPr/>
        </p:nvSpPr>
        <p:spPr>
          <a:xfrm>
            <a:off x="592644" y="2716283"/>
            <a:ext cx="1646691" cy="712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190B7B-71B9-514F-943D-A42F0E9E2939}"/>
              </a:ext>
            </a:extLst>
          </p:cNvPr>
          <p:cNvSpPr/>
          <p:nvPr/>
        </p:nvSpPr>
        <p:spPr>
          <a:xfrm>
            <a:off x="2239335" y="3518513"/>
            <a:ext cx="1105845" cy="3295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68846B-7297-8307-308D-A8CCC80635D6}"/>
              </a:ext>
            </a:extLst>
          </p:cNvPr>
          <p:cNvSpPr/>
          <p:nvPr/>
        </p:nvSpPr>
        <p:spPr>
          <a:xfrm>
            <a:off x="8674837" y="4422248"/>
            <a:ext cx="1260651" cy="215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1E936A-573B-B1A1-54EB-4EED0D3AD567}"/>
              </a:ext>
            </a:extLst>
          </p:cNvPr>
          <p:cNvSpPr/>
          <p:nvPr/>
        </p:nvSpPr>
        <p:spPr>
          <a:xfrm>
            <a:off x="8674837" y="3941192"/>
            <a:ext cx="1260651" cy="3115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CACB3E-D2B2-5282-B95D-4BE32836AB81}"/>
              </a:ext>
            </a:extLst>
          </p:cNvPr>
          <p:cNvSpPr/>
          <p:nvPr/>
        </p:nvSpPr>
        <p:spPr>
          <a:xfrm>
            <a:off x="10461072" y="6063536"/>
            <a:ext cx="846139" cy="2869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3B5EC95-D291-A45F-7541-2671BA96B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126" y="1714478"/>
            <a:ext cx="3581400" cy="1724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B12835-D8BF-AFD9-8102-60749FA2BE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135" y="597453"/>
            <a:ext cx="1088877" cy="3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06A680-AB02-F145-C7B2-8863A9AD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53" y="1254649"/>
            <a:ext cx="8181975" cy="464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시작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F4986-C591-F07D-E193-013BE4C8C712}"/>
              </a:ext>
            </a:extLst>
          </p:cNvPr>
          <p:cNvSpPr txBox="1"/>
          <p:nvPr/>
        </p:nvSpPr>
        <p:spPr>
          <a:xfrm>
            <a:off x="5402251" y="76994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992774-D04F-148C-E744-2C44B7370B28}"/>
              </a:ext>
            </a:extLst>
          </p:cNvPr>
          <p:cNvSpPr/>
          <p:nvPr/>
        </p:nvSpPr>
        <p:spPr>
          <a:xfrm>
            <a:off x="2036553" y="5603351"/>
            <a:ext cx="1260651" cy="215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FCE808-758A-777E-3F6E-80F50B4A99E0}"/>
              </a:ext>
            </a:extLst>
          </p:cNvPr>
          <p:cNvSpPr/>
          <p:nvPr/>
        </p:nvSpPr>
        <p:spPr>
          <a:xfrm>
            <a:off x="5107350" y="3769249"/>
            <a:ext cx="3351967" cy="257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AC9860-A522-8E14-A715-2B9B1184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091" y="4974067"/>
            <a:ext cx="459105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78D4E6B-F04F-62F3-F757-D2A93B1F9A1E}"/>
              </a:ext>
            </a:extLst>
          </p:cNvPr>
          <p:cNvSpPr/>
          <p:nvPr/>
        </p:nvSpPr>
        <p:spPr>
          <a:xfrm>
            <a:off x="5244572" y="5916104"/>
            <a:ext cx="968959" cy="359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C1BD5-1B65-D96F-6718-8DD9DDC039EB}"/>
              </a:ext>
            </a:extLst>
          </p:cNvPr>
          <p:cNvSpPr txBox="1"/>
          <p:nvPr/>
        </p:nvSpPr>
        <p:spPr>
          <a:xfrm>
            <a:off x="5244572" y="5449284"/>
            <a:ext cx="99854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[CTRL+L]</a:t>
            </a:r>
            <a:endParaRPr lang="ko-KR" altLang="en-US" dirty="0"/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A821C223-3F25-4E8A-2E9A-A6D107E20BB9}"/>
              </a:ext>
            </a:extLst>
          </p:cNvPr>
          <p:cNvSpPr/>
          <p:nvPr/>
        </p:nvSpPr>
        <p:spPr>
          <a:xfrm>
            <a:off x="4664020" y="4385851"/>
            <a:ext cx="1881809" cy="944799"/>
          </a:xfrm>
          <a:prstGeom prst="wedgeEllipseCallout">
            <a:avLst>
              <a:gd name="adj1" fmla="val -1280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새로운 실습 시작할 때 항상 누르기</a:t>
            </a: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A9634421-3087-9B74-87E0-EABBACA2BAC1}"/>
              </a:ext>
            </a:extLst>
          </p:cNvPr>
          <p:cNvSpPr/>
          <p:nvPr/>
        </p:nvSpPr>
        <p:spPr>
          <a:xfrm>
            <a:off x="8180405" y="4385852"/>
            <a:ext cx="1881809" cy="944799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창이 깨끗해짐</a:t>
            </a:r>
            <a:endParaRPr lang="ko-KR" altLang="en-US" sz="1200" dirty="0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4BBAFE03-0B54-DD55-3D5A-2E187A5CE7A1}"/>
              </a:ext>
            </a:extLst>
          </p:cNvPr>
          <p:cNvSpPr/>
          <p:nvPr/>
        </p:nvSpPr>
        <p:spPr>
          <a:xfrm>
            <a:off x="6452273" y="2682369"/>
            <a:ext cx="1881809" cy="944799"/>
          </a:xfrm>
          <a:prstGeom prst="wedgeEllipseCallout">
            <a:avLst>
              <a:gd name="adj1" fmla="val -1280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약자</a:t>
            </a:r>
            <a:r>
              <a:rPr lang="en-US" altLang="ko-KR" sz="1200" dirty="0"/>
              <a:t>_chapter2]</a:t>
            </a:r>
            <a:r>
              <a:rPr lang="ko-KR" altLang="en-US" sz="1200" dirty="0"/>
              <a:t>의 폴더 위치 확인</a:t>
            </a:r>
          </a:p>
        </p:txBody>
      </p:sp>
    </p:spTree>
    <p:extLst>
      <p:ext uri="{BB962C8B-B14F-4D97-AF65-F5344CB8AC3E}">
        <p14:creationId xmlns:p14="http://schemas.microsoft.com/office/powerpoint/2010/main" val="4089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8" grpId="0" animBg="1"/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3EDF1-9A97-52B1-5B33-1B37E8594624}"/>
              </a:ext>
            </a:extLst>
          </p:cNvPr>
          <p:cNvSpPr txBox="1"/>
          <p:nvPr/>
        </p:nvSpPr>
        <p:spPr>
          <a:xfrm>
            <a:off x="787882" y="1668780"/>
            <a:ext cx="9582815" cy="274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english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영어 점수 변수 생성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english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90 80 60 70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math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수학 점수 변수 생성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math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 50  60 100  20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3. </a:t>
            </a:r>
            <a:r>
              <a:rPr lang="ko-KR" altLang="en-US" sz="3300" dirty="0">
                <a:solidFill>
                  <a:srgbClr val="FF0000"/>
                </a:solidFill>
              </a:rPr>
              <a:t>변수 만들기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776581" y="1668780"/>
            <a:ext cx="6191778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787882" y="2844235"/>
            <a:ext cx="6191778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EFE31E-7115-D979-2C66-74479410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37" y="1617015"/>
            <a:ext cx="2675169" cy="169727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191CA-7266-6177-E244-61B44551026B}"/>
              </a:ext>
            </a:extLst>
          </p:cNvPr>
          <p:cNvSpPr/>
          <p:nvPr/>
        </p:nvSpPr>
        <p:spPr>
          <a:xfrm>
            <a:off x="9143999" y="1734822"/>
            <a:ext cx="777767" cy="1502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75C17C-1F84-F002-8387-87C0ACBC5F11}"/>
              </a:ext>
            </a:extLst>
          </p:cNvPr>
          <p:cNvSpPr/>
          <p:nvPr/>
        </p:nvSpPr>
        <p:spPr>
          <a:xfrm>
            <a:off x="9953298" y="1714468"/>
            <a:ext cx="777767" cy="1502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953116-582C-2D33-CB91-3B5C8054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79" y="4203170"/>
            <a:ext cx="3638550" cy="171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E9E4E10-4BD2-0B69-C09F-F5426FC96388}"/>
              </a:ext>
            </a:extLst>
          </p:cNvPr>
          <p:cNvSpPr/>
          <p:nvPr/>
        </p:nvSpPr>
        <p:spPr>
          <a:xfrm>
            <a:off x="720279" y="4925913"/>
            <a:ext cx="2442371" cy="199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F8FD80-0EBC-363B-33B2-E1F5AD029214}"/>
              </a:ext>
            </a:extLst>
          </p:cNvPr>
          <p:cNvSpPr/>
          <p:nvPr/>
        </p:nvSpPr>
        <p:spPr>
          <a:xfrm>
            <a:off x="720278" y="5550468"/>
            <a:ext cx="2442371" cy="199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01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4" grpId="0" animBg="1"/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32E2D-2CDE-7A87-5BA2-685964E71CEA}"/>
              </a:ext>
            </a:extLst>
          </p:cNvPr>
          <p:cNvSpPr txBox="1"/>
          <p:nvPr/>
        </p:nvSpPr>
        <p:spPr>
          <a:xfrm>
            <a:off x="482154" y="1241651"/>
            <a:ext cx="8234438" cy="29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english, math로 데이터 프레임 생성해서 df_midterm에  할당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(english, math)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english math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   90   50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   80   60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   60  100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4      70   20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4. </a:t>
            </a:r>
            <a:r>
              <a:rPr lang="ko-KR" altLang="en-US" sz="3300" dirty="0">
                <a:solidFill>
                  <a:srgbClr val="FF0000"/>
                </a:solidFill>
              </a:rPr>
              <a:t>데이터 프레임 만들기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482154" y="1577682"/>
            <a:ext cx="4997252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7A7CDC-C608-9F04-31AE-5EA595A2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637" y="2438404"/>
            <a:ext cx="2675169" cy="16972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0A469E-9EF1-C387-3458-4AA66D3DBE25}"/>
              </a:ext>
            </a:extLst>
          </p:cNvPr>
          <p:cNvSpPr txBox="1"/>
          <p:nvPr/>
        </p:nvSpPr>
        <p:spPr>
          <a:xfrm>
            <a:off x="8152166" y="1977781"/>
            <a:ext cx="21441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A73A4-045C-3819-A228-BBB6D20C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4" y="4135675"/>
            <a:ext cx="3171825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35A423-52DC-CB24-6FA5-237AA077CB40}"/>
              </a:ext>
            </a:extLst>
          </p:cNvPr>
          <p:cNvSpPr/>
          <p:nvPr/>
        </p:nvSpPr>
        <p:spPr>
          <a:xfrm>
            <a:off x="482155" y="4932410"/>
            <a:ext cx="1631872" cy="772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91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32E2D-2CDE-7A87-5BA2-685964E71CEA}"/>
              </a:ext>
            </a:extLst>
          </p:cNvPr>
          <p:cNvSpPr txBox="1"/>
          <p:nvPr/>
        </p:nvSpPr>
        <p:spPr>
          <a:xfrm>
            <a:off x="843640" y="1577340"/>
            <a:ext cx="9009020" cy="431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1 1 2 2</a:t>
            </a:r>
          </a:p>
          <a:p>
            <a:pPr latinLnBrk="1">
              <a:spcAft>
                <a:spcPts val="1400"/>
              </a:spcAft>
            </a:pP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(english, math, class)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english math class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   90   50     1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   80   60     1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   60  100     2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4      70   20     2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4. </a:t>
            </a:r>
            <a:r>
              <a:rPr lang="ko-KR" altLang="en-US" sz="3300" dirty="0">
                <a:solidFill>
                  <a:srgbClr val="FF0000"/>
                </a:solidFill>
              </a:rPr>
              <a:t>데이터 프레임 만들기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843639" y="1577339"/>
            <a:ext cx="2971615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843639" y="3243411"/>
            <a:ext cx="5911808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823DD-74A8-E9D0-03FF-A7B44045B338}"/>
              </a:ext>
            </a:extLst>
          </p:cNvPr>
          <p:cNvSpPr txBox="1"/>
          <p:nvPr/>
        </p:nvSpPr>
        <p:spPr>
          <a:xfrm>
            <a:off x="843640" y="1046715"/>
            <a:ext cx="7932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학생의 반에 대한 정보가 추가된 데이터 프레임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4BD51-B6EB-7154-E716-5695179F7C10}"/>
              </a:ext>
            </a:extLst>
          </p:cNvPr>
          <p:cNvSpPr txBox="1"/>
          <p:nvPr/>
        </p:nvSpPr>
        <p:spPr>
          <a:xfrm>
            <a:off x="764813" y="2824354"/>
            <a:ext cx="7932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학생</a:t>
            </a:r>
            <a:r>
              <a:rPr lang="en-US" altLang="ko-KR" i="1" dirty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4</a:t>
            </a:r>
            <a:r>
              <a:rPr lang="ko-KR" altLang="en-US" i="1" dirty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명의 영어</a:t>
            </a:r>
            <a:r>
              <a:rPr lang="en-US" altLang="ko-KR" i="1" dirty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, </a:t>
            </a:r>
            <a:r>
              <a:rPr lang="ko-KR" altLang="en-US" i="1" dirty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수학</a:t>
            </a:r>
            <a:r>
              <a:rPr lang="en-US" altLang="ko-KR" i="1" dirty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, </a:t>
            </a:r>
            <a:r>
              <a:rPr lang="ko-KR" altLang="en-US" i="1" dirty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반 정보가 담긴 데이터 프레임 완성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01CE78-0374-5266-961F-12566D50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065" y="1376633"/>
            <a:ext cx="6858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F626A93-F4CB-BF6F-1997-CC0F00A91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197" y="3828176"/>
            <a:ext cx="2724150" cy="172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9FDF3B-EC96-E484-BC84-EA7D6C3D6C2B}"/>
              </a:ext>
            </a:extLst>
          </p:cNvPr>
          <p:cNvSpPr txBox="1"/>
          <p:nvPr/>
        </p:nvSpPr>
        <p:spPr>
          <a:xfrm>
            <a:off x="8125810" y="3351127"/>
            <a:ext cx="21441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8A144-7452-C0C0-4642-AB1C6C6DF103}"/>
              </a:ext>
            </a:extLst>
          </p:cNvPr>
          <p:cNvSpPr txBox="1"/>
          <p:nvPr/>
        </p:nvSpPr>
        <p:spPr>
          <a:xfrm>
            <a:off x="7867650" y="853027"/>
            <a:ext cx="21441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E2D8BF-C153-379E-19FE-6CE46478F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246" y="4562475"/>
            <a:ext cx="3390900" cy="2295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4CF150D-8C87-0751-6D11-147E79947269}"/>
              </a:ext>
            </a:extLst>
          </p:cNvPr>
          <p:cNvSpPr/>
          <p:nvPr/>
        </p:nvSpPr>
        <p:spPr>
          <a:xfrm>
            <a:off x="4069247" y="5958529"/>
            <a:ext cx="1735936" cy="752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1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20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32E2D-2CDE-7A87-5BA2-685964E71CEA}"/>
              </a:ext>
            </a:extLst>
          </p:cNvPr>
          <p:cNvSpPr txBox="1"/>
          <p:nvPr/>
        </p:nvSpPr>
        <p:spPr>
          <a:xfrm>
            <a:off x="843640" y="1577340"/>
            <a:ext cx="90090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df_midterm의 english로 평균 산출</a:t>
            </a:r>
            <a:endParaRPr lang="en-US" altLang="ko-KR" sz="1800" b="1" dirty="0">
              <a:solidFill>
                <a:srgbClr val="204A87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(df_midterm$english)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75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df_midterm의 math로 평균 산술</a:t>
            </a:r>
            <a:endParaRPr lang="en-US" altLang="ko-KR" sz="1800" b="1" dirty="0">
              <a:solidFill>
                <a:srgbClr val="204A87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(df_midterm$math)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57.5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5. </a:t>
            </a:r>
            <a:r>
              <a:rPr lang="ko-KR" altLang="en-US" sz="3300" dirty="0">
                <a:solidFill>
                  <a:srgbClr val="FF0000"/>
                </a:solidFill>
              </a:rPr>
              <a:t>분석하기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843640" y="1577340"/>
            <a:ext cx="3602236" cy="850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843640" y="2972121"/>
            <a:ext cx="3602236" cy="850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32160F-EE47-40BC-2312-DBB035DD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51" y="2005971"/>
            <a:ext cx="2724150" cy="172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D87C0C-739E-7080-1A01-933464281A66}"/>
              </a:ext>
            </a:extLst>
          </p:cNvPr>
          <p:cNvSpPr txBox="1"/>
          <p:nvPr/>
        </p:nvSpPr>
        <p:spPr>
          <a:xfrm>
            <a:off x="7239837" y="3711165"/>
            <a:ext cx="506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B6C69-F903-D0E6-F378-C6B44FFA4FC0}"/>
              </a:ext>
            </a:extLst>
          </p:cNvPr>
          <p:cNvSpPr txBox="1"/>
          <p:nvPr/>
        </p:nvSpPr>
        <p:spPr>
          <a:xfrm>
            <a:off x="7804920" y="3711165"/>
            <a:ext cx="87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57.5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71629-72AD-C1B7-FF6C-85356BC9FAC5}"/>
              </a:ext>
            </a:extLst>
          </p:cNvPr>
          <p:cNvSpPr txBox="1"/>
          <p:nvPr/>
        </p:nvSpPr>
        <p:spPr>
          <a:xfrm>
            <a:off x="6417554" y="3730196"/>
            <a:ext cx="966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평균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ACDFDE-D9A0-AB52-AF7A-5445173F7D7E}"/>
              </a:ext>
            </a:extLst>
          </p:cNvPr>
          <p:cNvSpPr txBox="1"/>
          <p:nvPr/>
        </p:nvSpPr>
        <p:spPr>
          <a:xfrm>
            <a:off x="805030" y="838676"/>
            <a:ext cx="4796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데이터프레임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열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프레임의 특정 속성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4F15A1-D41C-921A-6AEC-572BE61F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30" y="4498734"/>
            <a:ext cx="2571750" cy="1400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E89B477-17DF-4533-0711-813B86B25A05}"/>
              </a:ext>
            </a:extLst>
          </p:cNvPr>
          <p:cNvSpPr/>
          <p:nvPr/>
        </p:nvSpPr>
        <p:spPr>
          <a:xfrm>
            <a:off x="843640" y="5130127"/>
            <a:ext cx="2442371" cy="199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3EE2D4-23C2-37D9-8D68-A90D40C1C7A4}"/>
              </a:ext>
            </a:extLst>
          </p:cNvPr>
          <p:cNvSpPr/>
          <p:nvPr/>
        </p:nvSpPr>
        <p:spPr>
          <a:xfrm>
            <a:off x="843639" y="5604652"/>
            <a:ext cx="2442371" cy="199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49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/>
      <p:bldP spid="16" grpId="0"/>
      <p:bldP spid="18" grpId="0"/>
      <p:bldP spid="3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32E2D-2CDE-7A87-5BA2-685964E71CEA}"/>
              </a:ext>
            </a:extLst>
          </p:cNvPr>
          <p:cNvSpPr txBox="1"/>
          <p:nvPr/>
        </p:nvSpPr>
        <p:spPr>
          <a:xfrm>
            <a:off x="843640" y="1577340"/>
            <a:ext cx="9009020" cy="322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english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math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english math class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   90   50     1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   80   60     1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   60  100     2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4      70   20     2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6. </a:t>
            </a:r>
            <a:r>
              <a:rPr lang="ko-KR" altLang="en-US" sz="3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프레임 한 번에 만들기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843639" y="1577340"/>
            <a:ext cx="6828913" cy="12394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8265203" y="1455911"/>
            <a:ext cx="2979421" cy="19730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1278675" y="2827742"/>
            <a:ext cx="2979420" cy="1523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1885D-BD1C-CDE8-3639-52BAADC17DA4}"/>
              </a:ext>
            </a:extLst>
          </p:cNvPr>
          <p:cNvSpPr txBox="1"/>
          <p:nvPr/>
        </p:nvSpPr>
        <p:spPr>
          <a:xfrm>
            <a:off x="843639" y="1086579"/>
            <a:ext cx="9246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df_midterm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을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data.frame()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안에 변수와 값을 나열해서 한 번에 만드는 방법</a:t>
            </a:r>
            <a:endParaRPr lang="en-US" altLang="ko-KR" sz="1800" b="1" dirty="0">
              <a:solidFill>
                <a:srgbClr val="204A87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9AF470-4548-52F9-EFEB-5323DAA2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839" y="1577340"/>
            <a:ext cx="2724150" cy="172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0DFFBA-7ECE-710B-B5DD-5F1B9C68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39" y="4430951"/>
            <a:ext cx="4486275" cy="184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2990CF9-2BB1-510B-660A-E721589EDA2F}"/>
              </a:ext>
            </a:extLst>
          </p:cNvPr>
          <p:cNvSpPr/>
          <p:nvPr/>
        </p:nvSpPr>
        <p:spPr>
          <a:xfrm>
            <a:off x="843639" y="5634991"/>
            <a:ext cx="1614336" cy="643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4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7903" y="2921073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외부 데이터 이용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8266027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42BF999-C170-9F99-2573-0E1A5E09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480" y="2049178"/>
            <a:ext cx="2626380" cy="33965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755881-32A8-6718-8145-5832F3BA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4" y="2177263"/>
            <a:ext cx="2352675" cy="22764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1. </a:t>
            </a:r>
            <a:r>
              <a:rPr lang="ko-KR" altLang="en-US" sz="3300" dirty="0">
                <a:solidFill>
                  <a:srgbClr val="FF0000"/>
                </a:solidFill>
              </a:rPr>
              <a:t>엑셀파일 불러오기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524887" y="2730737"/>
            <a:ext cx="1950343" cy="1911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4498505" y="2049180"/>
            <a:ext cx="2607355" cy="33965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F017E-719F-9167-52C0-D53767CE2EAA}"/>
              </a:ext>
            </a:extLst>
          </p:cNvPr>
          <p:cNvSpPr txBox="1"/>
          <p:nvPr/>
        </p:nvSpPr>
        <p:spPr>
          <a:xfrm>
            <a:off x="679998" y="1174990"/>
            <a:ext cx="642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LMS</a:t>
            </a:r>
            <a:r>
              <a:rPr lang="ko-KR" altLang="en-US" dirty="0"/>
              <a:t>에서 </a:t>
            </a:r>
            <a:r>
              <a:rPr lang="en-US" altLang="ko-KR" dirty="0"/>
              <a:t>[excel_exam.xlsx]</a:t>
            </a:r>
            <a:r>
              <a:rPr lang="ko-KR" altLang="en-US" dirty="0"/>
              <a:t>파일을 다운로드 한 후 엑셀에서 열기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B7AC56E-EE13-EBC9-32FC-304A2B13464D}"/>
              </a:ext>
            </a:extLst>
          </p:cNvPr>
          <p:cNvSpPr/>
          <p:nvPr/>
        </p:nvSpPr>
        <p:spPr>
          <a:xfrm>
            <a:off x="3407674" y="3241025"/>
            <a:ext cx="448012" cy="50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EAA3A6-292A-A269-55F9-F656FE8A6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746" y="2730737"/>
            <a:ext cx="3848100" cy="2244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4F6E8-292D-2C0E-5F22-81155284BFED}"/>
              </a:ext>
            </a:extLst>
          </p:cNvPr>
          <p:cNvSpPr txBox="1"/>
          <p:nvPr/>
        </p:nvSpPr>
        <p:spPr>
          <a:xfrm>
            <a:off x="8042616" y="1103623"/>
            <a:ext cx="3486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닫고</a:t>
            </a:r>
            <a:r>
              <a:rPr lang="en-US" altLang="ko-KR" dirty="0"/>
              <a:t>, [excel_exam.xlsx]</a:t>
            </a:r>
            <a:r>
              <a:rPr lang="ko-KR" altLang="en-US" dirty="0"/>
              <a:t>파일을 </a:t>
            </a: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_chapter2]</a:t>
            </a:r>
            <a:r>
              <a:rPr lang="ko-KR" altLang="en-US" dirty="0"/>
              <a:t>의 폴더로 이동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E8F9478-FE98-E57E-2F1C-458ED17470B8}"/>
              </a:ext>
            </a:extLst>
          </p:cNvPr>
          <p:cNvSpPr/>
          <p:nvPr/>
        </p:nvSpPr>
        <p:spPr>
          <a:xfrm>
            <a:off x="7350232" y="3315500"/>
            <a:ext cx="448012" cy="50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FF9D04-966A-59F1-E96F-9ACB70AB00A2}"/>
              </a:ext>
            </a:extLst>
          </p:cNvPr>
          <p:cNvSpPr/>
          <p:nvPr/>
        </p:nvSpPr>
        <p:spPr>
          <a:xfrm>
            <a:off x="8472881" y="2826307"/>
            <a:ext cx="3194232" cy="414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8F4ABD-229F-3495-7AF8-8B02B512CB9F}"/>
              </a:ext>
            </a:extLst>
          </p:cNvPr>
          <p:cNvSpPr/>
          <p:nvPr/>
        </p:nvSpPr>
        <p:spPr>
          <a:xfrm>
            <a:off x="9267475" y="4010344"/>
            <a:ext cx="2442371" cy="34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78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3" grpId="0" animBg="1"/>
      <p:bldP spid="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readx1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팩키지 설치하고 로드하기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290539" y="1541835"/>
            <a:ext cx="3386564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7616676" y="1562892"/>
            <a:ext cx="3386564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1290539" y="1553420"/>
            <a:ext cx="34772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readxl 패키지 설치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"readxl"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0E25D-41B0-ED59-B90D-9CAF042C1B66}"/>
              </a:ext>
            </a:extLst>
          </p:cNvPr>
          <p:cNvSpPr txBox="1"/>
          <p:nvPr/>
        </p:nvSpPr>
        <p:spPr>
          <a:xfrm>
            <a:off x="8029903" y="1575615"/>
            <a:ext cx="2871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readxl 패키지 로드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(readxl)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941F3-D41E-4D3D-D66A-978D3FD4DB90}"/>
              </a:ext>
            </a:extLst>
          </p:cNvPr>
          <p:cNvSpPr txBox="1"/>
          <p:nvPr/>
        </p:nvSpPr>
        <p:spPr>
          <a:xfrm>
            <a:off x="1195100" y="880121"/>
            <a:ext cx="8001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readxl 패키지: 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엑셀 파일을 불러오는 기능을 제공하는 패키지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1103D-A229-3CB4-4A65-598122301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3" y="2307866"/>
            <a:ext cx="5572125" cy="388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79FE78-4257-642A-9FE9-8A3AB50EB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3359098"/>
            <a:ext cx="5205574" cy="159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B28BFF-AB52-3F29-0E6B-CBB0697E8AE3}"/>
              </a:ext>
            </a:extLst>
          </p:cNvPr>
          <p:cNvSpPr/>
          <p:nvPr/>
        </p:nvSpPr>
        <p:spPr>
          <a:xfrm>
            <a:off x="5353878" y="1681631"/>
            <a:ext cx="1537910" cy="34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A97451-A798-04DA-089A-874259FC69D5}"/>
              </a:ext>
            </a:extLst>
          </p:cNvPr>
          <p:cNvSpPr/>
          <p:nvPr/>
        </p:nvSpPr>
        <p:spPr>
          <a:xfrm>
            <a:off x="6667500" y="4484803"/>
            <a:ext cx="2442371" cy="1365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652765-7895-C982-5C8E-C47D88D9DD3F}"/>
              </a:ext>
            </a:extLst>
          </p:cNvPr>
          <p:cNvSpPr/>
          <p:nvPr/>
        </p:nvSpPr>
        <p:spPr>
          <a:xfrm>
            <a:off x="298259" y="2766458"/>
            <a:ext cx="2442371" cy="186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4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435396" y="978847"/>
            <a:ext cx="7456686" cy="523220"/>
            <a:chOff x="887214" y="1067266"/>
            <a:chExt cx="7456686" cy="523220"/>
          </a:xfrm>
        </p:grpSpPr>
        <p:sp>
          <p:nvSpPr>
            <p:cNvPr id="2" name="직사각형 1"/>
            <p:cNvSpPr/>
            <p:nvPr/>
          </p:nvSpPr>
          <p:spPr>
            <a:xfrm>
              <a:off x="887214" y="106726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09650" y="1442432"/>
              <a:ext cx="733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009650" y="1442432"/>
              <a:ext cx="1548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54520" y="1603543"/>
            <a:ext cx="4012637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이해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4904" y="2302106"/>
            <a:ext cx="4523995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만들기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5353" y="3839988"/>
            <a:ext cx="2972289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파악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604339" y="584535"/>
            <a:ext cx="2416140" cy="2416140"/>
            <a:chOff x="6080339" y="584535"/>
            <a:chExt cx="2416140" cy="241614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009" y="610634"/>
              <a:ext cx="2336801" cy="2253594"/>
            </a:xfrm>
            <a:prstGeom prst="rect">
              <a:avLst/>
            </a:prstGeom>
            <a:effectLst>
              <a:outerShdw blurRad="266700" dist="76200" dir="7200000" algn="tr" rotWithShape="0">
                <a:prstClr val="black">
                  <a:alpha val="32000"/>
                </a:prstClr>
              </a:outerShdw>
            </a:effec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339" y="584535"/>
              <a:ext cx="2416140" cy="241614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2986" y="726495"/>
              <a:ext cx="1960494" cy="2070956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 rot="497648">
            <a:off x="8218128" y="1383561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주제</a:t>
            </a:r>
            <a:r>
              <a:rPr lang="en-US" altLang="ko-KR" sz="36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654290A-FB5C-ADC3-2ED5-6108AEA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E1889AD1-E853-CBCD-C2DB-0EF0C461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8E058-EF92-8997-8A9D-705F7257EF9A}"/>
              </a:ext>
            </a:extLst>
          </p:cNvPr>
          <p:cNvSpPr txBox="1"/>
          <p:nvPr/>
        </p:nvSpPr>
        <p:spPr>
          <a:xfrm>
            <a:off x="2514904" y="3077498"/>
            <a:ext cx="3837910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외부 데이터 이용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6B31C-BB46-D1B6-778E-3D628BECFC3D}"/>
              </a:ext>
            </a:extLst>
          </p:cNvPr>
          <p:cNvSpPr txBox="1"/>
          <p:nvPr/>
        </p:nvSpPr>
        <p:spPr>
          <a:xfrm>
            <a:off x="2571010" y="4558345"/>
            <a:ext cx="1534394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C37C3-95D0-2860-719C-4FF4885F64E7}"/>
              </a:ext>
            </a:extLst>
          </p:cNvPr>
          <p:cNvSpPr txBox="1"/>
          <p:nvPr/>
        </p:nvSpPr>
        <p:spPr>
          <a:xfrm>
            <a:off x="2966777" y="5509821"/>
            <a:ext cx="62584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대소문자 주의</a:t>
            </a:r>
            <a:r>
              <a:rPr lang="en-US" altLang="ko-KR" dirty="0"/>
              <a:t>, </a:t>
            </a:r>
            <a:r>
              <a:rPr lang="ko-KR" altLang="en-US" dirty="0"/>
              <a:t>작은 따옴표</a:t>
            </a:r>
            <a:r>
              <a:rPr lang="en-US" altLang="ko-KR" dirty="0"/>
              <a:t>, </a:t>
            </a:r>
            <a:r>
              <a:rPr lang="ko-KR" altLang="en-US" dirty="0"/>
              <a:t>큰따옴표 주의</a:t>
            </a:r>
            <a:r>
              <a:rPr lang="en-US" altLang="ko-KR" dirty="0"/>
              <a:t>, </a:t>
            </a:r>
            <a:r>
              <a:rPr lang="ko-KR" altLang="en-US" dirty="0"/>
              <a:t>코드 직접 작성</a:t>
            </a:r>
          </a:p>
        </p:txBody>
      </p:sp>
    </p:spTree>
    <p:extLst>
      <p:ext uri="{BB962C8B-B14F-4D97-AF65-F5344CB8AC3E}">
        <p14:creationId xmlns:p14="http://schemas.microsoft.com/office/powerpoint/2010/main" val="327208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3" grpId="0"/>
      <p:bldP spid="10" grpId="0"/>
      <p:bldP spid="13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F7AD02E-37F1-AA9A-E958-08827855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521" y="1499733"/>
            <a:ext cx="3038475" cy="450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1174925" y="1596678"/>
            <a:ext cx="7527640" cy="431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df_exam &lt;-</a:t>
            </a:r>
            <a:r>
              <a:rPr lang="en-US" altLang="ko-KR" sz="105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read_excel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"excel_exam.xlsx"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altLang="ko-KR" sz="105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엑셀 파일을 불러와서 df_exam에 할당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df_exam                                   </a:t>
            </a:r>
            <a:r>
              <a:rPr lang="en-US" altLang="ko-KR" sz="105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출력</a:t>
            </a:r>
            <a:endParaRPr lang="ko-KR" altLang="ko-KR" sz="105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# A tibble: 20 x 5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   id class  math english science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&lt;dbl&gt; &lt;dbl&gt; &lt;dbl&gt;   &lt;dbl&gt;   &lt;dbl&gt;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1     1     1    50      98      50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2     2     1    60      97      60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3     3     1    45      86      78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4     4     1    30      98      58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5     5     2    25      80      65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6     6     2    50      89      98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7     7     2    80      90      45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8     8     2    90      78      25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9     9     3    20      98      15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10    10     3    50      98      45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11    11     3    65      65      65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12    12     3    45      85      32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13    13     4    46      98      65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14    14     4    48      87      12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15    15     4    75      56      78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16    16     4    58      98      65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17    17     5    65      68      98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18    18     5    80      78      90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19    19     5    89      68      87</a:t>
            </a:r>
            <a:b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20    20     5    78      83      58</a:t>
            </a:r>
            <a:endParaRPr lang="ko-KR" altLang="ko-KR" sz="105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3. </a:t>
            </a:r>
            <a:r>
              <a:rPr lang="ko-KR" altLang="en-US" sz="3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엑셀 파일 불러오기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174925" y="1444991"/>
            <a:ext cx="5901736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1174925" y="2111847"/>
            <a:ext cx="2979421" cy="3752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7887521" y="2235530"/>
            <a:ext cx="2979420" cy="3544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AA678-A04B-7A22-FA80-A53AA495AF37}"/>
              </a:ext>
            </a:extLst>
          </p:cNvPr>
          <p:cNvSpPr txBox="1"/>
          <p:nvPr/>
        </p:nvSpPr>
        <p:spPr>
          <a:xfrm>
            <a:off x="1017270" y="949885"/>
            <a:ext cx="8389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#read_excel() =&gt;</a:t>
            </a:r>
            <a:r>
              <a:rPr lang="en-US" altLang="ko-KR" sz="1800" i="1" dirty="0">
                <a:solidFill>
                  <a:srgbClr val="C00000"/>
                </a:solidFill>
                <a:effectLst/>
                <a:latin typeface="D2Coding"/>
                <a:ea typeface="D2Coding"/>
                <a:cs typeface="D2Coding"/>
              </a:rPr>
              <a:t>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readxl 패키지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에서 제공하는 엑셀 파일을 불러오는 기능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4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3695" y="1005478"/>
            <a:ext cx="7898766" cy="463073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671E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** [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excel_exam.xlsx] </a:t>
            </a:r>
            <a:r>
              <a:rPr lang="ko-KR" altLang="en-US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파일이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</a:t>
            </a:r>
            <a:r>
              <a:rPr lang="ko-KR" altLang="en-US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로젝트 폴더가 아닌 다른 폴더에 있을 경우 </a:t>
            </a: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[/]</a:t>
            </a:r>
            <a:r>
              <a:rPr lang="ko-KR" altLang="en-US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이용하여 명기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917183" y="3617368"/>
            <a:ext cx="687560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=&gt;직접 경로 지정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df_exam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read_excel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“d:/a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/excel_exam.xlsx"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spcBef>
                <a:spcPts val="1920"/>
              </a:spcBef>
              <a:spcAft>
                <a:spcPts val="1920"/>
              </a:spcAft>
            </a:pPr>
            <a:endParaRPr lang="en-US" altLang="ko-KR" sz="18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3. </a:t>
            </a:r>
            <a:r>
              <a:rPr lang="ko-KR" altLang="en-US" sz="3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엑셀 파일 불러오기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877615" y="3999703"/>
            <a:ext cx="6680866" cy="3213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BD954C-D452-DDE1-0C3A-8F7CCCDE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705" y="1468385"/>
            <a:ext cx="2895600" cy="115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8B896D-4D04-5472-461E-464B7D575365}"/>
              </a:ext>
            </a:extLst>
          </p:cNvPr>
          <p:cNvSpPr/>
          <p:nvPr/>
        </p:nvSpPr>
        <p:spPr>
          <a:xfrm>
            <a:off x="10276514" y="2316730"/>
            <a:ext cx="1289450" cy="208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B8B3E1F5-8463-6B59-6770-59D7B611DD37}"/>
              </a:ext>
            </a:extLst>
          </p:cNvPr>
          <p:cNvSpPr/>
          <p:nvPr/>
        </p:nvSpPr>
        <p:spPr>
          <a:xfrm>
            <a:off x="8579365" y="151002"/>
            <a:ext cx="1762125" cy="1316166"/>
          </a:xfrm>
          <a:prstGeom prst="wedgeEllipseCallout">
            <a:avLst>
              <a:gd name="adj1" fmla="val 6909"/>
              <a:gd name="adj2" fmla="val 651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ko-KR" altLang="en-US" sz="1200" dirty="0"/>
              <a:t>드라이브에 </a:t>
            </a:r>
            <a:r>
              <a:rPr lang="en-US" altLang="ko-KR" sz="1200" dirty="0"/>
              <a:t>[a</a:t>
            </a:r>
            <a:r>
              <a:rPr lang="ko-KR" altLang="en-US" sz="1200" dirty="0"/>
              <a:t>약자</a:t>
            </a:r>
            <a:r>
              <a:rPr lang="en-US" altLang="ko-KR" sz="1200" dirty="0"/>
              <a:t>]</a:t>
            </a:r>
            <a:r>
              <a:rPr lang="ko-KR" altLang="en-US" sz="1200" dirty="0"/>
              <a:t>폴더를 만들고 </a:t>
            </a:r>
            <a:r>
              <a:rPr lang="en-US" altLang="ko-KR" sz="1200" dirty="0"/>
              <a:t>[excel_exam.xlsx] </a:t>
            </a:r>
            <a:r>
              <a:rPr lang="ko-KR" altLang="en-US" sz="1200" dirty="0"/>
              <a:t>파일을</a:t>
            </a:r>
            <a:r>
              <a:rPr lang="en-US" altLang="ko-KR" sz="1200" dirty="0"/>
              <a:t> </a:t>
            </a:r>
            <a:r>
              <a:rPr lang="ko-KR" altLang="en-US" sz="1200" dirty="0"/>
              <a:t>복사해서 넣음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362BC8-82A3-C041-B22D-9A88B2C2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366" y="2799183"/>
            <a:ext cx="3524250" cy="3545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AF941B-4331-2787-45F5-00F8494D9116}"/>
              </a:ext>
            </a:extLst>
          </p:cNvPr>
          <p:cNvSpPr txBox="1"/>
          <p:nvPr/>
        </p:nvSpPr>
        <p:spPr>
          <a:xfrm>
            <a:off x="933747" y="46324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df_exam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49AA1E-6CAB-632A-F5C3-7ACC7BCC2CE9}"/>
              </a:ext>
            </a:extLst>
          </p:cNvPr>
          <p:cNvSpPr/>
          <p:nvPr/>
        </p:nvSpPr>
        <p:spPr>
          <a:xfrm>
            <a:off x="859286" y="4665079"/>
            <a:ext cx="6699195" cy="3213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79B33-9E06-9356-F7BC-3162B2F8CC23}"/>
              </a:ext>
            </a:extLst>
          </p:cNvPr>
          <p:cNvSpPr txBox="1"/>
          <p:nvPr/>
        </p:nvSpPr>
        <p:spPr>
          <a:xfrm>
            <a:off x="744339" y="15675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920"/>
              </a:spcBef>
              <a:spcAft>
                <a:spcPts val="192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[주의] Working directory에 불러올 파일이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없을 경우 직접 경로 입력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4794D-76F2-4132-0A0F-66BA52771AF9}"/>
              </a:ext>
            </a:extLst>
          </p:cNvPr>
          <p:cNvSpPr txBox="1"/>
          <p:nvPr/>
        </p:nvSpPr>
        <p:spPr>
          <a:xfrm>
            <a:off x="10587742" y="150304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약자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00232-2C96-886A-893C-EF0C818AF32A}"/>
              </a:ext>
            </a:extLst>
          </p:cNvPr>
          <p:cNvSpPr/>
          <p:nvPr/>
        </p:nvSpPr>
        <p:spPr>
          <a:xfrm>
            <a:off x="8579365" y="3408853"/>
            <a:ext cx="2690718" cy="28699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05488D-D466-1469-E178-74A1080CFE16}"/>
              </a:ext>
            </a:extLst>
          </p:cNvPr>
          <p:cNvSpPr/>
          <p:nvPr/>
        </p:nvSpPr>
        <p:spPr>
          <a:xfrm>
            <a:off x="9473320" y="1488470"/>
            <a:ext cx="1529919" cy="208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5" grpId="0" animBg="1"/>
      <p:bldP spid="15" grpId="0" animBg="1"/>
      <p:bldP spid="12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589CF2D-B790-8126-127C-9F7FD4B5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460" y="1254755"/>
            <a:ext cx="2626380" cy="3431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4. </a:t>
            </a:r>
            <a:r>
              <a:rPr lang="ko-KR" altLang="en-US" sz="33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분석하기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351992" y="1331201"/>
            <a:ext cx="2820615" cy="369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1351992" y="2200670"/>
            <a:ext cx="2979421" cy="369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7914290" y="1408151"/>
            <a:ext cx="525517" cy="3531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1027781" y="885423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ko-KR" altLang="en-US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영어점수와 과학점수의 평균을 구하기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8C94B-98D2-EB8E-39F9-6425F02456E1}"/>
              </a:ext>
            </a:extLst>
          </p:cNvPr>
          <p:cNvSpPr txBox="1"/>
          <p:nvPr/>
        </p:nvSpPr>
        <p:spPr>
          <a:xfrm>
            <a:off x="1423069" y="1331201"/>
            <a:ext cx="3758532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(df_exam$english)</a:t>
            </a:r>
            <a:endParaRPr lang="ko-KR" altLang="ko-KR" sz="12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84.9</a:t>
            </a:r>
            <a:endParaRPr lang="ko-KR" altLang="ko-KR" sz="12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(df_exam$science)</a:t>
            </a:r>
            <a:endParaRPr lang="ko-KR" altLang="ko-KR" sz="12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59.45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3E139E-1580-BD0F-3880-AB99A340D28B}"/>
              </a:ext>
            </a:extLst>
          </p:cNvPr>
          <p:cNvSpPr/>
          <p:nvPr/>
        </p:nvSpPr>
        <p:spPr>
          <a:xfrm>
            <a:off x="8439807" y="1402896"/>
            <a:ext cx="525517" cy="3531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76FAD-FC82-CAA3-F4A0-74593FC80B6C}"/>
              </a:ext>
            </a:extLst>
          </p:cNvPr>
          <p:cNvSpPr txBox="1"/>
          <p:nvPr/>
        </p:nvSpPr>
        <p:spPr>
          <a:xfrm>
            <a:off x="6434631" y="46858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평균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6B152C-1EC1-98B7-2441-C168E7596B27}"/>
              </a:ext>
            </a:extLst>
          </p:cNvPr>
          <p:cNvSpPr txBox="1"/>
          <p:nvPr/>
        </p:nvSpPr>
        <p:spPr>
          <a:xfrm>
            <a:off x="7958325" y="4671751"/>
            <a:ext cx="945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84.9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DD1B9-5942-8EC2-997E-6E9731D4EE05}"/>
              </a:ext>
            </a:extLst>
          </p:cNvPr>
          <p:cNvSpPr txBox="1"/>
          <p:nvPr/>
        </p:nvSpPr>
        <p:spPr>
          <a:xfrm>
            <a:off x="8439807" y="4695534"/>
            <a:ext cx="684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59.45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35F188-0483-B459-D230-697C88C8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14" y="3463238"/>
            <a:ext cx="4270166" cy="21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313019-336F-09E5-CA58-7EFFE2A5B206}"/>
              </a:ext>
            </a:extLst>
          </p:cNvPr>
          <p:cNvSpPr/>
          <p:nvPr/>
        </p:nvSpPr>
        <p:spPr>
          <a:xfrm>
            <a:off x="1351992" y="4261607"/>
            <a:ext cx="1289450" cy="2657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5D139B-D5CC-B93C-1910-7A701E584309}"/>
              </a:ext>
            </a:extLst>
          </p:cNvPr>
          <p:cNvSpPr/>
          <p:nvPr/>
        </p:nvSpPr>
        <p:spPr>
          <a:xfrm>
            <a:off x="1351992" y="4706750"/>
            <a:ext cx="1289450" cy="2657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47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7" grpId="0"/>
      <p:bldP spid="19" grpId="0"/>
      <p:bldP spid="5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B8C9D36-4D4A-0B5B-339D-D1132F70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308" y="2507459"/>
            <a:ext cx="5048250" cy="27813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엑셀 파일 첫 번째 행이 변수명이 아니라면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5487234" y="3092423"/>
            <a:ext cx="3993554" cy="1995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5616231" y="1228082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[excel_exam_novar.xlsx]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을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C6DBB-5104-1FCC-9AC8-A7741CF622C0}"/>
              </a:ext>
            </a:extLst>
          </p:cNvPr>
          <p:cNvSpPr txBox="1"/>
          <p:nvPr/>
        </p:nvSpPr>
        <p:spPr>
          <a:xfrm>
            <a:off x="409088" y="1069127"/>
            <a:ext cx="5609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LMS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에서 다운로드 받은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[excel_exam_novar.xlsx]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프로젝트폴더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_chapter2)</a:t>
            </a:r>
            <a:r>
              <a:rPr lang="ko-KR" altLang="en-US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이동</a:t>
            </a:r>
            <a:endParaRPr lang="ko-KR" altLang="en-US" dirty="0"/>
          </a:p>
        </p:txBody>
      </p:sp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DD84B9AB-B394-D269-E22A-BA9723C0C5C9}"/>
              </a:ext>
            </a:extLst>
          </p:cNvPr>
          <p:cNvSpPr/>
          <p:nvPr/>
        </p:nvSpPr>
        <p:spPr>
          <a:xfrm>
            <a:off x="10058856" y="1992457"/>
            <a:ext cx="1701485" cy="1029310"/>
          </a:xfrm>
          <a:prstGeom prst="wedgeEllipseCallout">
            <a:avLst>
              <a:gd name="adj1" fmla="val -78281"/>
              <a:gd name="adj2" fmla="val 584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첫 번째 행이 변수명이 아님</a:t>
            </a:r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183D761B-5AEA-4EA3-29AF-93B4C22CBCB7}"/>
              </a:ext>
            </a:extLst>
          </p:cNvPr>
          <p:cNvSpPr/>
          <p:nvPr/>
        </p:nvSpPr>
        <p:spPr>
          <a:xfrm>
            <a:off x="10171754" y="3383454"/>
            <a:ext cx="1701485" cy="1029310"/>
          </a:xfrm>
          <a:prstGeom prst="wedgeEllipseCallout">
            <a:avLst>
              <a:gd name="adj1" fmla="val -77663"/>
              <a:gd name="adj2" fmla="val -55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문제발생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7990C0-4D7A-5E80-3A55-A5193F499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4" y="2499282"/>
            <a:ext cx="4189155" cy="2588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4E6827-E66E-447F-CB77-8C3CF8DB6307}"/>
              </a:ext>
            </a:extLst>
          </p:cNvPr>
          <p:cNvSpPr/>
          <p:nvPr/>
        </p:nvSpPr>
        <p:spPr>
          <a:xfrm>
            <a:off x="4876800" y="1228082"/>
            <a:ext cx="377508" cy="482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93771-6C2C-0F71-27ED-DD8542AB3102}"/>
              </a:ext>
            </a:extLst>
          </p:cNvPr>
          <p:cNvSpPr/>
          <p:nvPr/>
        </p:nvSpPr>
        <p:spPr>
          <a:xfrm>
            <a:off x="1919776" y="4219662"/>
            <a:ext cx="2023050" cy="344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5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엑셀 파일 첫 번째 행이 변수명이 아니라면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1017270" y="1897380"/>
            <a:ext cx="8669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df_exam_novar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read_excel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"excel_exam_novar.xlsx"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             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df_exam_novar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C6DBB-5104-1FCC-9AC8-A7741CF622C0}"/>
              </a:ext>
            </a:extLst>
          </p:cNvPr>
          <p:cNvSpPr txBox="1"/>
          <p:nvPr/>
        </p:nvSpPr>
        <p:spPr>
          <a:xfrm>
            <a:off x="777765" y="1091307"/>
            <a:ext cx="1062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col_names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F]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지정하여 첫 번째 행이 변수명이 아닌 데이터임을 명시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F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대문자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B1787B-C38C-1B8B-1F90-79045C50FA3B}"/>
              </a:ext>
            </a:extLst>
          </p:cNvPr>
          <p:cNvSpPr/>
          <p:nvPr/>
        </p:nvSpPr>
        <p:spPr>
          <a:xfrm>
            <a:off x="1017270" y="1897380"/>
            <a:ext cx="8669361" cy="3905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BBE5D-CC36-74E8-3634-6B5AB969FB2A}"/>
              </a:ext>
            </a:extLst>
          </p:cNvPr>
          <p:cNvSpPr/>
          <p:nvPr/>
        </p:nvSpPr>
        <p:spPr>
          <a:xfrm>
            <a:off x="1015658" y="2287930"/>
            <a:ext cx="2979421" cy="255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D1D23-8483-AE58-7362-F2E35D0C7137}"/>
              </a:ext>
            </a:extLst>
          </p:cNvPr>
          <p:cNvSpPr txBox="1"/>
          <p:nvPr/>
        </p:nvSpPr>
        <p:spPr>
          <a:xfrm>
            <a:off x="7598979" y="1897379"/>
            <a:ext cx="1954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col_names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8195B3-5F5D-3E1A-8A30-F40A259C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28" y="3046927"/>
            <a:ext cx="5191125" cy="3162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B0F085-2DB0-B53D-F780-D899D155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554" y="3075777"/>
            <a:ext cx="1838066" cy="10126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45DE9F-8330-BB80-0AD8-A0F39E2B79B4}"/>
              </a:ext>
            </a:extLst>
          </p:cNvPr>
          <p:cNvSpPr/>
          <p:nvPr/>
        </p:nvSpPr>
        <p:spPr>
          <a:xfrm>
            <a:off x="9026554" y="3203668"/>
            <a:ext cx="1838066" cy="255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9B6F58-C308-6341-A52E-E330B638FA02}"/>
              </a:ext>
            </a:extLst>
          </p:cNvPr>
          <p:cNvSpPr/>
          <p:nvPr/>
        </p:nvSpPr>
        <p:spPr>
          <a:xfrm>
            <a:off x="3360528" y="4436909"/>
            <a:ext cx="2419487" cy="1562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ACE4405E-7054-9FD0-1F09-3B7E28025C3F}"/>
              </a:ext>
            </a:extLst>
          </p:cNvPr>
          <p:cNvSpPr/>
          <p:nvPr/>
        </p:nvSpPr>
        <p:spPr>
          <a:xfrm>
            <a:off x="10058856" y="1992457"/>
            <a:ext cx="1701485" cy="1029310"/>
          </a:xfrm>
          <a:prstGeom prst="wedgeEllipseCallout">
            <a:avLst>
              <a:gd name="adj1" fmla="val -70885"/>
              <a:gd name="adj2" fmla="val 665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첫 번째 행이 변수명이 아님</a:t>
            </a:r>
          </a:p>
        </p:txBody>
      </p:sp>
    </p:spTree>
    <p:extLst>
      <p:ext uri="{BB962C8B-B14F-4D97-AF65-F5344CB8AC3E}">
        <p14:creationId xmlns:p14="http://schemas.microsoft.com/office/powerpoint/2010/main" val="330644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119D67C-1011-E3EA-E1D0-FD29A0D9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08" y="2330151"/>
            <a:ext cx="3961341" cy="310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엑셀 파일에 시트가 여러 개 있다면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6300131" y="5100506"/>
            <a:ext cx="2030137" cy="260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5616231" y="1228082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[excel_exam_sheet.xlsx]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을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C6DBB-5104-1FCC-9AC8-A7741CF622C0}"/>
              </a:ext>
            </a:extLst>
          </p:cNvPr>
          <p:cNvSpPr txBox="1"/>
          <p:nvPr/>
        </p:nvSpPr>
        <p:spPr>
          <a:xfrm>
            <a:off x="409088" y="1069127"/>
            <a:ext cx="5609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LMS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에서 다운로드 받은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[excel_exam_sheet.xlsx]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프로젝트폴더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_chapter2)</a:t>
            </a:r>
            <a:r>
              <a:rPr lang="ko-KR" altLang="en-US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이동</a:t>
            </a:r>
            <a:endParaRPr lang="ko-KR" altLang="en-US" dirty="0"/>
          </a:p>
        </p:txBody>
      </p:sp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DD84B9AB-B394-D269-E22A-BA9723C0C5C9}"/>
              </a:ext>
            </a:extLst>
          </p:cNvPr>
          <p:cNvSpPr/>
          <p:nvPr/>
        </p:nvSpPr>
        <p:spPr>
          <a:xfrm>
            <a:off x="8998682" y="3970648"/>
            <a:ext cx="1701485" cy="1029310"/>
          </a:xfrm>
          <a:prstGeom prst="wedgeEllipseCallout">
            <a:avLst>
              <a:gd name="adj1" fmla="val -78281"/>
              <a:gd name="adj2" fmla="val 584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여러 개의 </a:t>
            </a:r>
            <a:r>
              <a:rPr lang="en-US" altLang="ko-KR" sz="1400" dirty="0"/>
              <a:t>Sheet</a:t>
            </a:r>
            <a:r>
              <a:rPr lang="ko-KR" altLang="en-US" sz="1400" dirty="0"/>
              <a:t>가 보임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4E6827-E66E-447F-CB77-8C3CF8DB6307}"/>
              </a:ext>
            </a:extLst>
          </p:cNvPr>
          <p:cNvSpPr/>
          <p:nvPr/>
        </p:nvSpPr>
        <p:spPr>
          <a:xfrm>
            <a:off x="4876800" y="1228082"/>
            <a:ext cx="377508" cy="482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31732C-FE17-FCA8-23D5-3F6722B31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64" y="2623068"/>
            <a:ext cx="4211779" cy="2361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731D2F-2A7A-129F-FE2B-F4CE04C3B7EC}"/>
              </a:ext>
            </a:extLst>
          </p:cNvPr>
          <p:cNvSpPr/>
          <p:nvPr/>
        </p:nvSpPr>
        <p:spPr>
          <a:xfrm>
            <a:off x="1491833" y="4357412"/>
            <a:ext cx="3105121" cy="255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83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5EE270D-675A-977C-1CD9-287DF7C9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56" y="2223399"/>
            <a:ext cx="4438650" cy="3313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8C94B-98D2-EB8E-39F9-6425F02456E1}"/>
              </a:ext>
            </a:extLst>
          </p:cNvPr>
          <p:cNvSpPr txBox="1"/>
          <p:nvPr/>
        </p:nvSpPr>
        <p:spPr>
          <a:xfrm>
            <a:off x="1066296" y="2040803"/>
            <a:ext cx="6094602" cy="137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df_exam_sheet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read_excel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"excel_exam_sheet.xlsx"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         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df_exam_sheet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엑셀 파일에 시트가 여러 개 있다면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066296" y="2082798"/>
            <a:ext cx="5933594" cy="5499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1049843" y="2633829"/>
            <a:ext cx="2979421" cy="373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ED751-0387-2B6F-0BCA-D1C512D96577}"/>
              </a:ext>
            </a:extLst>
          </p:cNvPr>
          <p:cNvSpPr txBox="1"/>
          <p:nvPr/>
        </p:nvSpPr>
        <p:spPr>
          <a:xfrm>
            <a:off x="861848" y="1019503"/>
            <a:ext cx="961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개의 시트로 구성된 엑셀 파일을 불러올 경우 </a:t>
            </a:r>
            <a:r>
              <a:rPr lang="en-US" altLang="ko-KR" dirty="0"/>
              <a:t>[sheet]</a:t>
            </a:r>
            <a:r>
              <a:rPr lang="ko-KR" altLang="en-US" dirty="0"/>
              <a:t>파라미터를 이용하여 몇 번째 시트를 </a:t>
            </a:r>
            <a:endParaRPr lang="en-US" altLang="ko-KR" dirty="0"/>
          </a:p>
          <a:p>
            <a:r>
              <a:rPr lang="ko-KR" altLang="en-US" dirty="0"/>
              <a:t>불러올 것인가를 명시</a:t>
            </a: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0F903328-D3E4-554B-CA99-5F3D9DFF88BC}"/>
              </a:ext>
            </a:extLst>
          </p:cNvPr>
          <p:cNvSpPr/>
          <p:nvPr/>
        </p:nvSpPr>
        <p:spPr>
          <a:xfrm>
            <a:off x="6151905" y="1321569"/>
            <a:ext cx="1695970" cy="77252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번째 시트를 불러옴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D98E-515C-EE5F-47E9-2433D4518914}"/>
              </a:ext>
            </a:extLst>
          </p:cNvPr>
          <p:cNvSpPr txBox="1"/>
          <p:nvPr/>
        </p:nvSpPr>
        <p:spPr>
          <a:xfrm>
            <a:off x="5591504" y="2324420"/>
            <a:ext cx="140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sheet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5E9D4B-BBA3-1E9D-F427-8620AC8A450D}"/>
              </a:ext>
            </a:extLst>
          </p:cNvPr>
          <p:cNvSpPr/>
          <p:nvPr/>
        </p:nvSpPr>
        <p:spPr>
          <a:xfrm>
            <a:off x="7247456" y="3134975"/>
            <a:ext cx="4438650" cy="21416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60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8" grpId="0" animBg="1"/>
      <p:bldP spid="11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7.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불러오기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057996" y="2133354"/>
            <a:ext cx="4165645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7.1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폴더에 </a:t>
            </a: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삽입하기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1183109" y="2816446"/>
            <a:ext cx="46025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범용 데이터 형식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 사이를 쉼표(,)로 구분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용량 작음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소프트웨어에서 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AF596-6D72-BAD7-E027-BCCBAD8C3276}"/>
              </a:ext>
            </a:extLst>
          </p:cNvPr>
          <p:cNvSpPr txBox="1"/>
          <p:nvPr/>
        </p:nvSpPr>
        <p:spPr>
          <a:xfrm>
            <a:off x="1057996" y="2250460"/>
            <a:ext cx="5080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CSV(Comma-separated Values)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53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13D0D9C-CED5-8217-77BE-A03313D9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06" y="2688577"/>
            <a:ext cx="3762375" cy="2647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A5139F-3D30-D956-CE88-43F8C01C4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6" y="2738569"/>
            <a:ext cx="4048774" cy="252279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7.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불러오기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792990" y="3773775"/>
            <a:ext cx="1950343" cy="383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7298877" y="4994046"/>
            <a:ext cx="1049994" cy="380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7.1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폴더에 </a:t>
            </a: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삽입하기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8C94B-98D2-EB8E-39F9-6425F02456E1}"/>
              </a:ext>
            </a:extLst>
          </p:cNvPr>
          <p:cNvSpPr txBox="1"/>
          <p:nvPr/>
        </p:nvSpPr>
        <p:spPr>
          <a:xfrm>
            <a:off x="862586" y="1674789"/>
            <a:ext cx="4048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LMS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다운 받은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[csv_exam.csv]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파일을 프로젝트 폴더로 이동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544D842-F987-8688-C391-B365456B23E5}"/>
              </a:ext>
            </a:extLst>
          </p:cNvPr>
          <p:cNvSpPr/>
          <p:nvPr/>
        </p:nvSpPr>
        <p:spPr>
          <a:xfrm>
            <a:off x="5581474" y="3999965"/>
            <a:ext cx="315310" cy="562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93F8A-5A7A-81B8-3B9C-AF9492E4B326}"/>
              </a:ext>
            </a:extLst>
          </p:cNvPr>
          <p:cNvSpPr txBox="1"/>
          <p:nvPr/>
        </p:nvSpPr>
        <p:spPr>
          <a:xfrm>
            <a:off x="6730668" y="1655604"/>
            <a:ext cx="404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[csv_exam.csv]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파일을 오픈함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0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7.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불러오기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914400" y="2411877"/>
            <a:ext cx="4012600" cy="2923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7.2 CSV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불러오기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58FA4-D3BC-5F87-A230-0F0C022ECCAD}"/>
              </a:ext>
            </a:extLst>
          </p:cNvPr>
          <p:cNvSpPr txBox="1"/>
          <p:nvPr/>
        </p:nvSpPr>
        <p:spPr>
          <a:xfrm>
            <a:off x="914400" y="1839310"/>
            <a:ext cx="676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파일이름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”): csv </a:t>
            </a:r>
            <a:r>
              <a:rPr lang="ko-KR" altLang="en-US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파일을 불러와서 프레임에 적용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E4037-3C5D-E9D9-12A7-5609543F5610}"/>
              </a:ext>
            </a:extLst>
          </p:cNvPr>
          <p:cNvSpPr txBox="1"/>
          <p:nvPr/>
        </p:nvSpPr>
        <p:spPr>
          <a:xfrm>
            <a:off x="914400" y="2411877"/>
            <a:ext cx="403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df_csv_exam &lt;- read.csv("csv_exam.csv")</a:t>
            </a:r>
            <a:br>
              <a:rPr lang="en-US" altLang="ko-KR" dirty="0"/>
            </a:br>
            <a:r>
              <a:rPr lang="en-US" altLang="ko-KR" dirty="0"/>
              <a:t>df_csv_exam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F1E119-A409-C3DD-5ED5-E6FDBF79B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986" y="1122672"/>
            <a:ext cx="4039824" cy="491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4F27E7-F60C-FD35-F33D-71E7CE6D516B}"/>
              </a:ext>
            </a:extLst>
          </p:cNvPr>
          <p:cNvSpPr/>
          <p:nvPr/>
        </p:nvSpPr>
        <p:spPr>
          <a:xfrm>
            <a:off x="921028" y="2723301"/>
            <a:ext cx="4012600" cy="2923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54C1FF-3A67-BA73-48AF-C6BBF6445744}"/>
              </a:ext>
            </a:extLst>
          </p:cNvPr>
          <p:cNvSpPr/>
          <p:nvPr/>
        </p:nvSpPr>
        <p:spPr>
          <a:xfrm>
            <a:off x="7807210" y="1877785"/>
            <a:ext cx="3937377" cy="40196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8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1103948" y="868683"/>
            <a:ext cx="1011381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D2Coding"/>
                <a:ea typeface="D2Coding"/>
                <a:cs typeface="D2Coding"/>
              </a:rPr>
              <a:t>1.변수 만들기, 데이터 프레임 만들기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변수이름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</a:t>
            </a:r>
            <a:r>
              <a:rPr lang="en-US" altLang="ko-KR" sz="1800" i="1" dirty="0" err="1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변수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 생성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변수이름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</a:t>
            </a:r>
            <a:r>
              <a:rPr lang="en-US" altLang="ko-KR" sz="1800" i="1" dirty="0" err="1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변수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 </a:t>
            </a:r>
            <a:r>
              <a:rPr lang="en-US" altLang="ko-KR" sz="1800" i="1" dirty="0" err="1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생성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변수이름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변수이름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데이터 프레임 생성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15516" y="136525"/>
            <a:ext cx="5822950" cy="671512"/>
          </a:xfrm>
        </p:spPr>
        <p:txBody>
          <a:bodyPr>
            <a:normAutofit/>
          </a:bodyPr>
          <a:lstStyle/>
          <a:p>
            <a:pPr algn="ctr"/>
            <a:r>
              <a:rPr lang="ko-KR" altLang="en-US" sz="3300" b="1" dirty="0"/>
              <a:t>요약</a:t>
            </a:r>
            <a:r>
              <a:rPr lang="en-US" altLang="ko-KR" sz="3300" b="1" dirty="0"/>
              <a:t>1</a:t>
            </a:r>
            <a:endParaRPr lang="ko-Kore-K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8FFB6-D34D-622E-F88E-2ADD5B3DFC6F}"/>
              </a:ext>
            </a:extLst>
          </p:cNvPr>
          <p:cNvSpPr txBox="1"/>
          <p:nvPr/>
        </p:nvSpPr>
        <p:spPr>
          <a:xfrm>
            <a:off x="1103948" y="2504521"/>
            <a:ext cx="10113818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D2Coding"/>
                <a:ea typeface="D2Coding"/>
                <a:cs typeface="D2Coding"/>
              </a:rPr>
              <a:t>2. 외부 데이터 이용하기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i="1" dirty="0">
                <a:solidFill>
                  <a:schemeClr val="accent5"/>
                </a:solidFill>
                <a:latin typeface="D2Coding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800" i="1" dirty="0">
                <a:solidFill>
                  <a:schemeClr val="accent5"/>
                </a:solidFill>
                <a:effectLst/>
                <a:latin typeface="D2Coding"/>
                <a:ea typeface="D2Coding"/>
                <a:cs typeface="D2Coding"/>
              </a:rPr>
              <a:t>엑셀 파일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readxl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                    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readxl </a:t>
            </a:r>
            <a:r>
              <a:rPr lang="en-US" altLang="ko-KR" sz="1800" i="1" dirty="0" err="1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패키지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 </a:t>
            </a:r>
            <a:r>
              <a:rPr lang="en-US" altLang="ko-KR" sz="1800" i="1" dirty="0" err="1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로드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-&gt;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엑셀파일활용패키지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df_exam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read_excel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엑셀파일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  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[</a:t>
            </a:r>
            <a:r>
              <a:rPr lang="en-US" altLang="ko-KR" sz="1800" i="1" dirty="0" err="1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엑셀파일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] 불러오기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i="1" dirty="0">
                <a:solidFill>
                  <a:schemeClr val="accent5"/>
                </a:solidFill>
                <a:latin typeface="D2Coding"/>
                <a:ea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ko-KR" sz="1800" i="1" dirty="0">
                <a:solidFill>
                  <a:schemeClr val="accent5"/>
                </a:solidFill>
                <a:effectLst/>
                <a:latin typeface="D2Coding"/>
                <a:ea typeface="D2Coding"/>
                <a:cs typeface="D2Coding"/>
              </a:rPr>
              <a:t>CSV 파일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df_csv_exam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"csv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파일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[</a:t>
            </a:r>
            <a:r>
              <a:rPr lang="en-US" altLang="ko-KR" sz="1800" i="1" dirty="0" err="1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csv파일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] 불러오기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write.csv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데이터프레임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"csv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파일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[</a:t>
            </a:r>
            <a:r>
              <a:rPr lang="en-US" altLang="ko-KR" i="1" dirty="0" err="1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csv</a:t>
            </a:r>
            <a:r>
              <a:rPr lang="en-US" altLang="ko-KR" sz="1800" i="1" dirty="0" err="1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파일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]로 저장하기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i="1" dirty="0">
                <a:solidFill>
                  <a:schemeClr val="accent5"/>
                </a:solidFill>
                <a:latin typeface="D2Coding"/>
                <a:ea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ko-KR" i="1" dirty="0" err="1">
                <a:solidFill>
                  <a:schemeClr val="accent5"/>
                </a:solidFill>
                <a:latin typeface="D2Coding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800" i="1" dirty="0" err="1">
                <a:solidFill>
                  <a:schemeClr val="accent5"/>
                </a:solidFill>
                <a:effectLst/>
                <a:latin typeface="D2Coding"/>
                <a:ea typeface="D2Coding"/>
                <a:cs typeface="D2Coding"/>
              </a:rPr>
              <a:t>da</a:t>
            </a:r>
            <a:r>
              <a:rPr lang="en-US" altLang="ko-KR" sz="1800" i="1" dirty="0">
                <a:solidFill>
                  <a:schemeClr val="accent5"/>
                </a:solidFill>
                <a:effectLst/>
                <a:latin typeface="D2Coding"/>
                <a:ea typeface="D2Coding"/>
                <a:cs typeface="D2Coding"/>
              </a:rPr>
              <a:t> 파일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rda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파일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                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[</a:t>
            </a:r>
            <a:r>
              <a:rPr lang="en-US" altLang="ko-KR" sz="1800" i="1" dirty="0" err="1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rda파일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 ]</a:t>
            </a:r>
            <a:r>
              <a:rPr lang="en-US" altLang="ko-KR" sz="1800" i="1" dirty="0" err="1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불러오기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데이터프레임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rda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파일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[</a:t>
            </a:r>
            <a:r>
              <a:rPr lang="en-US" altLang="ko-KR" i="1" dirty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r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da파일1]로 저장하기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8806B0-F68E-3653-E299-4634E4D9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252" y="926309"/>
            <a:ext cx="1485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7.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불러오기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7.2 CSV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불러오기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885576" y="1732075"/>
            <a:ext cx="872706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i="1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i="1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첫쨰 행에 변수명이 없는 </a:t>
            </a:r>
            <a:r>
              <a:rPr lang="en-US" altLang="ko-KR" sz="1800" b="1" i="1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_chapter2]</a:t>
            </a:r>
            <a:r>
              <a:rPr lang="ko-KR" altLang="en-US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폴더에 있는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"csv_exam.csv“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의 파일을 열어서 타이틀을 삭제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CC8F73-154F-E43F-8C67-EBD009454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96" y="3047793"/>
            <a:ext cx="371475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B7D400-B6D6-0521-CF3A-EDE6F8D5A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46" y="3052978"/>
            <a:ext cx="3743325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ACFE028-114B-ED04-25C1-5D38949BE25C}"/>
              </a:ext>
            </a:extLst>
          </p:cNvPr>
          <p:cNvSpPr/>
          <p:nvPr/>
        </p:nvSpPr>
        <p:spPr>
          <a:xfrm>
            <a:off x="5128591" y="3975652"/>
            <a:ext cx="477079" cy="45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3B345B-F345-6E91-364E-D728A48C58DB}"/>
              </a:ext>
            </a:extLst>
          </p:cNvPr>
          <p:cNvSpPr/>
          <p:nvPr/>
        </p:nvSpPr>
        <p:spPr>
          <a:xfrm>
            <a:off x="885576" y="3217318"/>
            <a:ext cx="3462170" cy="243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EAB3B3-C34E-B5F7-02A8-1CD165E4B10B}"/>
              </a:ext>
            </a:extLst>
          </p:cNvPr>
          <p:cNvSpPr/>
          <p:nvPr/>
        </p:nvSpPr>
        <p:spPr>
          <a:xfrm>
            <a:off x="6659219" y="3282809"/>
            <a:ext cx="3495052" cy="2405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0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7.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불러오기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7.2 CSV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불러오기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859072" y="1917157"/>
            <a:ext cx="702307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i="1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i="1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 행에 변수명이 없는 </a:t>
            </a:r>
            <a:r>
              <a:rPr lang="en-US" altLang="ko-KR" sz="1800" b="1" i="1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파일을 불러올 때는 header </a:t>
            </a:r>
            <a:r>
              <a:rPr lang="en-US" altLang="ko-KR" sz="1800" b="1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F</a:t>
            </a:r>
            <a:endParaRPr lang="ko-KR" altLang="ko-KR" sz="1800" b="1" i="1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df_csv_exam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&lt;-</a:t>
            </a:r>
            <a:r>
              <a:rPr lang="en-US" altLang="ko-KR" sz="1800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"csv_exam.csv“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           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17A0A-E8AD-ED5F-690B-A764BE8B5887}"/>
              </a:ext>
            </a:extLst>
          </p:cNvPr>
          <p:cNvSpPr txBox="1"/>
          <p:nvPr/>
        </p:nvSpPr>
        <p:spPr>
          <a:xfrm>
            <a:off x="6165129" y="2271100"/>
            <a:ext cx="1414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header </a:t>
            </a:r>
            <a:r>
              <a:rPr lang="en-US" altLang="ko-KR" sz="1800" b="1" dirty="0">
                <a:solidFill>
                  <a:srgbClr val="4F81B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F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7A838D-4E69-8EBD-BA27-549ACFEF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96" y="2888070"/>
            <a:ext cx="4456300" cy="270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429011-0078-4D0C-88CA-7F9EA1FEF33B}"/>
              </a:ext>
            </a:extLst>
          </p:cNvPr>
          <p:cNvSpPr txBox="1"/>
          <p:nvPr/>
        </p:nvSpPr>
        <p:spPr>
          <a:xfrm>
            <a:off x="859072" y="2794511"/>
            <a:ext cx="2239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df_csv_exam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3CE798-469F-0169-D163-332BBA08EAF3}"/>
              </a:ext>
            </a:extLst>
          </p:cNvPr>
          <p:cNvSpPr/>
          <p:nvPr/>
        </p:nvSpPr>
        <p:spPr>
          <a:xfrm>
            <a:off x="891746" y="2271100"/>
            <a:ext cx="69904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15EDBC-731C-2E55-544B-130AC2E3096E}"/>
              </a:ext>
            </a:extLst>
          </p:cNvPr>
          <p:cNvSpPr/>
          <p:nvPr/>
        </p:nvSpPr>
        <p:spPr>
          <a:xfrm>
            <a:off x="924776" y="2857579"/>
            <a:ext cx="3462170" cy="306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F9F8AB-D9B3-1834-0154-D08B686DCE4D}"/>
              </a:ext>
            </a:extLst>
          </p:cNvPr>
          <p:cNvSpPr/>
          <p:nvPr/>
        </p:nvSpPr>
        <p:spPr>
          <a:xfrm>
            <a:off x="6176596" y="3758269"/>
            <a:ext cx="1705551" cy="1832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4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8.1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프레임 만들기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1068742" y="1834401"/>
            <a:ext cx="6896440" cy="2764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english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math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english math class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   90   50     1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   80   60     1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   60  100     2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4      70   20     2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프레임을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파일로 저장하기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068742" y="1834401"/>
            <a:ext cx="6962895" cy="8805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1059270" y="2721462"/>
            <a:ext cx="2979421" cy="2856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57868-55B1-789D-499B-B79F7D8E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59" y="3429000"/>
            <a:ext cx="5495925" cy="1952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B2199E-153A-1210-4394-A34E910E1A7D}"/>
              </a:ext>
            </a:extLst>
          </p:cNvPr>
          <p:cNvSpPr/>
          <p:nvPr/>
        </p:nvSpPr>
        <p:spPr>
          <a:xfrm>
            <a:off x="6223759" y="4405312"/>
            <a:ext cx="1741423" cy="7616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9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8.2 CSV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파일로 저장하기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프레임을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파일로 저장하기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038192" y="2244887"/>
            <a:ext cx="6471643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1038193" y="2311161"/>
            <a:ext cx="647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write.csv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(df_midterm, </a:t>
            </a:r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"df_midterm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.csv"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AAF1F-25F1-BAD3-11EF-C78767636B83}"/>
              </a:ext>
            </a:extLst>
          </p:cNvPr>
          <p:cNvSpPr txBox="1"/>
          <p:nvPr/>
        </p:nvSpPr>
        <p:spPr>
          <a:xfrm>
            <a:off x="1038193" y="1696619"/>
            <a:ext cx="1081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#write.csv()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을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이용하여 데이터 프레임을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</a:t>
            </a:r>
            <a:r>
              <a:rPr lang="ko-KR" altLang="en-US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.csv]</a:t>
            </a:r>
            <a:r>
              <a:rPr lang="ko-KR" altLang="en-US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의 이름을 갖는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CSV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파일로 저장</a:t>
            </a:r>
            <a:endParaRPr lang="ko-KR" alt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A1AF14-960F-7F18-31E4-6CFDBE65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692" y="3015222"/>
            <a:ext cx="3854493" cy="2696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232F39-E29A-BD55-6AFF-E0D0E6F6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28" y="3074862"/>
            <a:ext cx="5476875" cy="2373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9503D4-F1CD-C197-7231-DFEB3BB98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395" y="4750094"/>
            <a:ext cx="3052963" cy="1359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07213BCD-50F5-7E78-FD4A-6438EF68AB53}"/>
              </a:ext>
            </a:extLst>
          </p:cNvPr>
          <p:cNvSpPr/>
          <p:nvPr/>
        </p:nvSpPr>
        <p:spPr>
          <a:xfrm>
            <a:off x="8652448" y="2755362"/>
            <a:ext cx="2126994" cy="137436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/>
              <a:t>약자</a:t>
            </a:r>
            <a:r>
              <a:rPr lang="en-US" altLang="ko-KR" sz="1400" dirty="0"/>
              <a:t>_chapter2]</a:t>
            </a:r>
            <a:r>
              <a:rPr lang="ko-KR" altLang="en-US" sz="1400" dirty="0"/>
              <a:t>폴더에 </a:t>
            </a:r>
            <a:r>
              <a:rPr lang="en-US" altLang="ko-KR" sz="1400" dirty="0"/>
              <a:t>[df_midtern </a:t>
            </a:r>
            <a:r>
              <a:rPr lang="ko-KR" altLang="en-US" sz="1400" dirty="0"/>
              <a:t>약자</a:t>
            </a:r>
            <a:r>
              <a:rPr lang="en-US" altLang="ko-KR" sz="1400" dirty="0"/>
              <a:t>] </a:t>
            </a:r>
            <a:r>
              <a:rPr lang="ko-KR" altLang="en-US" sz="1400" dirty="0"/>
              <a:t>생겨남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5C3046-2E12-44F3-252A-29C090F6A26D}"/>
              </a:ext>
            </a:extLst>
          </p:cNvPr>
          <p:cNvSpPr/>
          <p:nvPr/>
        </p:nvSpPr>
        <p:spPr>
          <a:xfrm>
            <a:off x="7093684" y="4334475"/>
            <a:ext cx="2979421" cy="285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584E3EEA-4B7A-5C7E-7CB4-92ED18A6D6E8}"/>
              </a:ext>
            </a:extLst>
          </p:cNvPr>
          <p:cNvSpPr/>
          <p:nvPr/>
        </p:nvSpPr>
        <p:spPr>
          <a:xfrm>
            <a:off x="10494257" y="3890356"/>
            <a:ext cx="1203177" cy="901694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열어서 확인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00FA65-4871-F0BF-C0C5-4D3E32FE43AB}"/>
              </a:ext>
            </a:extLst>
          </p:cNvPr>
          <p:cNvSpPr/>
          <p:nvPr/>
        </p:nvSpPr>
        <p:spPr>
          <a:xfrm>
            <a:off x="393528" y="4892040"/>
            <a:ext cx="3854493" cy="269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0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6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8.3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한글이 저장된 프레임 만들기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1059270" y="2139889"/>
            <a:ext cx="7885492" cy="266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City_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kor&lt;- data.frame(city = c('서울', '경기', '인천', '부산'), code = c(1,2,3,4))</a:t>
            </a:r>
            <a:r>
              <a:rPr lang="en-US" altLang="ko-KR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City_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kor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city code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서울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경기 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인천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4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부산 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프레임을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파일로 저장하기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068742" y="2072416"/>
            <a:ext cx="7885447" cy="508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1049843" y="2843869"/>
            <a:ext cx="2979421" cy="4032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5785CDB-8B8C-D0AA-225E-53E9FB138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16030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df_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6FBB178-A84C-46FC-CF71-DFACE45E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93" y="3133058"/>
            <a:ext cx="6029325" cy="2219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D85257-E93E-3587-5D61-B688A0D22E44}"/>
              </a:ext>
            </a:extLst>
          </p:cNvPr>
          <p:cNvSpPr/>
          <p:nvPr/>
        </p:nvSpPr>
        <p:spPr>
          <a:xfrm>
            <a:off x="5374793" y="4242720"/>
            <a:ext cx="1150442" cy="945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2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752" y="5082975"/>
            <a:ext cx="1674710" cy="13183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A923CC-240D-E72D-71BD-1C72DC4F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48" y="1100117"/>
            <a:ext cx="2990850" cy="371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8.4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한글이 저장된 </a:t>
            </a: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파일로 저장하기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프레임을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파일로 저장하기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038192" y="2244887"/>
            <a:ext cx="6860853" cy="712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1038193" y="2311161"/>
            <a:ext cx="282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install.packages("readr")</a:t>
            </a:r>
          </a:p>
          <a:p>
            <a:r>
              <a:rPr lang="en-US" altLang="ko-KR" dirty="0">
                <a:solidFill>
                  <a:srgbClr val="666666"/>
                </a:solidFill>
                <a:latin typeface="Noto Sans KR"/>
              </a:rPr>
              <a:t>library(</a:t>
            </a:r>
            <a:r>
              <a:rPr lang="en-US" altLang="ko-KR" dirty="0" err="1">
                <a:solidFill>
                  <a:srgbClr val="666666"/>
                </a:solidFill>
                <a:latin typeface="Noto Sans KR"/>
              </a:rPr>
              <a:t>readr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)</a:t>
            </a:r>
            <a:endParaRPr lang="en-US" altLang="ko-KR" dirty="0">
              <a:solidFill>
                <a:srgbClr val="666666"/>
              </a:solidFill>
              <a:latin typeface="Noto Sans K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AAF1F-25F1-BAD3-11EF-C78767636B83}"/>
              </a:ext>
            </a:extLst>
          </p:cNvPr>
          <p:cNvSpPr txBox="1"/>
          <p:nvPr/>
        </p:nvSpPr>
        <p:spPr>
          <a:xfrm>
            <a:off x="1038193" y="1696619"/>
            <a:ext cx="694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패키지를 인스톨한 후 </a:t>
            </a:r>
            <a:r>
              <a:rPr lang="en-US" altLang="ko-KR" i="1" dirty="0" err="1">
                <a:solidFill>
                  <a:srgbClr val="C00000"/>
                </a:solidFill>
                <a:latin typeface="Noto Sans KR"/>
              </a:rPr>
              <a:t>City_kor</a:t>
            </a:r>
            <a:r>
              <a:rPr lang="en-US" altLang="ko-KR" i="1" dirty="0">
                <a:solidFill>
                  <a:srgbClr val="C00000"/>
                </a:solidFill>
                <a:latin typeface="Noto Sans KR"/>
              </a:rPr>
              <a:t> </a:t>
            </a:r>
            <a:r>
              <a:rPr lang="ko-KR" altLang="en-US" i="1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프레임을 </a:t>
            </a:r>
            <a:r>
              <a:rPr lang="en-US" altLang="ko-KR" i="1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ko-KR" altLang="en-US" i="1" dirty="0">
                <a:solidFill>
                  <a:srgbClr val="C00000"/>
                </a:solidFill>
                <a:latin typeface="Noto Sans KR"/>
              </a:rPr>
              <a:t>약자</a:t>
            </a:r>
            <a:r>
              <a:rPr lang="en-US" altLang="ko-KR" i="1" dirty="0">
                <a:solidFill>
                  <a:srgbClr val="C00000"/>
                </a:solidFill>
                <a:latin typeface="Noto Sans KR"/>
              </a:rPr>
              <a:t>_city.csv]</a:t>
            </a:r>
            <a:r>
              <a:rPr lang="ko-KR" altLang="en-US" i="1" dirty="0">
                <a:solidFill>
                  <a:srgbClr val="C00000"/>
                </a:solidFill>
                <a:latin typeface="Noto Sans KR"/>
              </a:rPr>
              <a:t>로 </a:t>
            </a:r>
            <a:r>
              <a:rPr lang="ko-KR" altLang="en-US" i="1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저장</a:t>
            </a:r>
            <a:endParaRPr lang="ko-KR" altLang="en-US" i="1" dirty="0">
              <a:solidFill>
                <a:srgbClr val="C00000"/>
              </a:solidFill>
            </a:endParaRP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07213BCD-50F5-7E78-FD4A-6438EF68AB53}"/>
              </a:ext>
            </a:extLst>
          </p:cNvPr>
          <p:cNvSpPr/>
          <p:nvPr/>
        </p:nvSpPr>
        <p:spPr>
          <a:xfrm>
            <a:off x="8663877" y="2937016"/>
            <a:ext cx="1997753" cy="137436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/>
              <a:t>약자</a:t>
            </a:r>
            <a:r>
              <a:rPr lang="en-US" altLang="ko-KR" sz="1400" dirty="0"/>
              <a:t>_chapter2]</a:t>
            </a:r>
            <a:r>
              <a:rPr lang="ko-KR" altLang="en-US" sz="1400" dirty="0"/>
              <a:t>의 폴더에 </a:t>
            </a:r>
            <a:r>
              <a:rPr lang="en-US" altLang="ko-KR" sz="1400" dirty="0"/>
              <a:t>[</a:t>
            </a:r>
            <a:r>
              <a:rPr lang="ko-KR" altLang="en-US" sz="1400" dirty="0"/>
              <a:t>약자</a:t>
            </a:r>
            <a:r>
              <a:rPr lang="en-US" altLang="ko-KR" sz="1400" dirty="0"/>
              <a:t>_city.csv] </a:t>
            </a:r>
            <a:r>
              <a:rPr lang="ko-KR" altLang="en-US" sz="1400" dirty="0"/>
              <a:t>생겨남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5C3046-2E12-44F3-252A-29C090F6A26D}"/>
              </a:ext>
            </a:extLst>
          </p:cNvPr>
          <p:cNvSpPr/>
          <p:nvPr/>
        </p:nvSpPr>
        <p:spPr>
          <a:xfrm>
            <a:off x="8663877" y="4482832"/>
            <a:ext cx="2979421" cy="285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A0002-2D7F-C03A-5630-AE9D2CE5CEEF}"/>
              </a:ext>
            </a:extLst>
          </p:cNvPr>
          <p:cNvSpPr txBox="1"/>
          <p:nvPr/>
        </p:nvSpPr>
        <p:spPr>
          <a:xfrm>
            <a:off x="1038192" y="3015222"/>
            <a:ext cx="6860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write.csv(City_kor, 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약자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_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city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.csv', row.names=F, fileEncoding = 'cp949')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E5100F5-8532-32F6-4437-15442583F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873" y="4972614"/>
            <a:ext cx="1704975" cy="1428750"/>
          </a:xfrm>
          <a:prstGeom prst="rect">
            <a:avLst/>
          </a:prstGeom>
        </p:spPr>
      </p:pic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F254DE12-2B1C-DF74-2930-A73EE7BEF836}"/>
              </a:ext>
            </a:extLst>
          </p:cNvPr>
          <p:cNvSpPr/>
          <p:nvPr/>
        </p:nvSpPr>
        <p:spPr>
          <a:xfrm>
            <a:off x="6390086" y="3641647"/>
            <a:ext cx="1710280" cy="1190398"/>
          </a:xfrm>
          <a:prstGeom prst="wedgeEllipseCallout">
            <a:avLst>
              <a:gd name="adj1" fmla="val -35808"/>
              <a:gd name="adj2" fmla="val 711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가장 왼쪽 </a:t>
            </a:r>
            <a:r>
              <a:rPr lang="ko-KR" altLang="en-US" sz="1200" dirty="0"/>
              <a:t>열의 </a:t>
            </a:r>
            <a:r>
              <a:rPr lang="ko-KR" altLang="en-US" sz="1200" dirty="0" smtClean="0"/>
              <a:t>자료도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파일에 저장하고 싶을 경우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row.names=T</a:t>
            </a:r>
            <a:endParaRPr lang="ko-KR" altLang="en-US" sz="12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2E8AEF7-7FEF-7C36-3A39-F6CB2C6F1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636" y="3634982"/>
            <a:ext cx="5002297" cy="225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6744BD-8CD7-3F03-56A8-DA0A449C6942}"/>
              </a:ext>
            </a:extLst>
          </p:cNvPr>
          <p:cNvSpPr/>
          <p:nvPr/>
        </p:nvSpPr>
        <p:spPr>
          <a:xfrm>
            <a:off x="1182296" y="5305568"/>
            <a:ext cx="3951766" cy="285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8E3A4-488B-3FFB-E0FB-A5D7B202B361}"/>
              </a:ext>
            </a:extLst>
          </p:cNvPr>
          <p:cNvSpPr/>
          <p:nvPr/>
        </p:nvSpPr>
        <p:spPr>
          <a:xfrm>
            <a:off x="6601784" y="5082975"/>
            <a:ext cx="167464" cy="12622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9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6" grpId="0" animBg="1"/>
      <p:bldP spid="20" grpId="0" animBg="1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98A923CC-240D-E72D-71BD-1C72DC4F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448" y="1100117"/>
            <a:ext cx="2990850" cy="371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8.5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한글이 저장된 </a:t>
            </a: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불러오기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프레임을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파일로 저장하기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622736" y="2232017"/>
            <a:ext cx="7850695" cy="712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AAF1F-25F1-BAD3-11EF-C78767636B83}"/>
              </a:ext>
            </a:extLst>
          </p:cNvPr>
          <p:cNvSpPr txBox="1"/>
          <p:nvPr/>
        </p:nvSpPr>
        <p:spPr>
          <a:xfrm>
            <a:off x="1038193" y="1696619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b="1" dirty="0">
                <a:solidFill>
                  <a:srgbClr val="4F81BD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i="1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한글이 저장된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csv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파일을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data_test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프레임에 저장</a:t>
            </a:r>
            <a:endParaRPr lang="ko-KR" alt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5C3046-2E12-44F3-252A-29C090F6A26D}"/>
              </a:ext>
            </a:extLst>
          </p:cNvPr>
          <p:cNvSpPr/>
          <p:nvPr/>
        </p:nvSpPr>
        <p:spPr>
          <a:xfrm>
            <a:off x="9370503" y="4506866"/>
            <a:ext cx="2272795" cy="261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A0002-2D7F-C03A-5630-AE9D2CE5CEEF}"/>
              </a:ext>
            </a:extLst>
          </p:cNvPr>
          <p:cNvSpPr txBox="1"/>
          <p:nvPr/>
        </p:nvSpPr>
        <p:spPr>
          <a:xfrm>
            <a:off x="720476" y="2204933"/>
            <a:ext cx="77529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data_test &lt;- read_csv(“</a:t>
            </a:r>
            <a:r>
              <a:rPr lang="ko-KR" altLang="en-US" dirty="0">
                <a:latin typeface="Arial Unicode MS"/>
                <a:ea typeface="문체부 제목 돋음체" panose="020B0609000101010101" pitchFamily="49" charset="-127"/>
              </a:rPr>
              <a:t>약자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_city.csv",locale=locale('ko',encoding='cp949’))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  <a:latin typeface="Arial Unicode MS"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7CC82E2-033F-5451-E9E7-5834E8FA5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72" y="5414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FF4C03-0ADD-1E57-A3C6-E32650DB2B98}"/>
              </a:ext>
            </a:extLst>
          </p:cNvPr>
          <p:cNvSpPr txBox="1"/>
          <p:nvPr/>
        </p:nvSpPr>
        <p:spPr>
          <a:xfrm>
            <a:off x="698817" y="2597534"/>
            <a:ext cx="10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data_test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D8A099-DC93-4FA4-26A3-EA3206D5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58" y="3143443"/>
            <a:ext cx="5486400" cy="3092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C6A7E532-C5A7-3B6B-E669-96BD5DDA07FC}"/>
              </a:ext>
            </a:extLst>
          </p:cNvPr>
          <p:cNvSpPr/>
          <p:nvPr/>
        </p:nvSpPr>
        <p:spPr>
          <a:xfrm>
            <a:off x="7852095" y="2917811"/>
            <a:ext cx="2544158" cy="1374361"/>
          </a:xfrm>
          <a:prstGeom prst="wedgeEllipseCallout">
            <a:avLst>
              <a:gd name="adj1" fmla="val 2578"/>
              <a:gd name="adj2" fmla="val 673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/>
              <a:t>약자</a:t>
            </a:r>
            <a:r>
              <a:rPr lang="en-US" altLang="ko-KR" sz="1400" dirty="0"/>
              <a:t>_chapter2]</a:t>
            </a:r>
            <a:r>
              <a:rPr lang="ko-KR" altLang="en-US" sz="1400" dirty="0"/>
              <a:t>의 폴더에 </a:t>
            </a:r>
            <a:r>
              <a:rPr lang="en-US" altLang="ko-KR" sz="1400" dirty="0"/>
              <a:t>[</a:t>
            </a:r>
            <a:r>
              <a:rPr lang="ko-KR" altLang="en-US" sz="1400" dirty="0"/>
              <a:t>약자</a:t>
            </a:r>
            <a:r>
              <a:rPr lang="en-US" altLang="ko-KR" sz="1400" dirty="0"/>
              <a:t>_city.csv]</a:t>
            </a:r>
            <a:r>
              <a:rPr lang="ko-KR" altLang="en-US" sz="1400" dirty="0"/>
              <a:t>이 존재함을 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3F9000-97CB-3169-4488-1DC4FCE80E0C}"/>
              </a:ext>
            </a:extLst>
          </p:cNvPr>
          <p:cNvSpPr/>
          <p:nvPr/>
        </p:nvSpPr>
        <p:spPr>
          <a:xfrm>
            <a:off x="1442947" y="4941116"/>
            <a:ext cx="1484811" cy="1295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형 설명선 10"/>
          <p:cNvSpPr/>
          <p:nvPr/>
        </p:nvSpPr>
        <p:spPr>
          <a:xfrm>
            <a:off x="4114720" y="3723366"/>
            <a:ext cx="3673871" cy="18767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“bit”</a:t>
            </a:r>
            <a:r>
              <a:rPr lang="ko-KR" altLang="en-US" dirty="0" smtClean="0"/>
              <a:t>가 설치되지 않았다는 에러가 </a:t>
            </a:r>
            <a:r>
              <a:rPr lang="ko-KR" altLang="en-US" dirty="0" err="1" smtClean="0"/>
              <a:t>나올경우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altLang="ko-K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(“bit”)</a:t>
            </a:r>
            <a:br>
              <a:rPr lang="en-US" altLang="ko-KR" dirty="0" smtClean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ko-KR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9.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RData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활용하기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411664" y="4042198"/>
            <a:ext cx="6195636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 marL="0" indent="0">
              <a:spcBef>
                <a:spcPts val="24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9.1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프레임을</a:t>
            </a: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RData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파일로 저장하기</a:t>
            </a:r>
            <a:endParaRPr lang="ko-KR" altLang="ko-KR" sz="1800" b="1" dirty="0">
              <a:solidFill>
                <a:srgbClr val="2C6EAB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3816529" y="1689975"/>
            <a:ext cx="253306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 전용 데이터 파일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용량 작고 빠름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2CFCE-230F-614E-9534-89A026172267}"/>
              </a:ext>
            </a:extLst>
          </p:cNvPr>
          <p:cNvSpPr txBox="1"/>
          <p:nvPr/>
        </p:nvSpPr>
        <p:spPr>
          <a:xfrm>
            <a:off x="1411664" y="41327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saveRDS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(df_midterm, </a:t>
            </a:r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"df_midterm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.rds"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9E102-D385-E44E-16EC-B2E4D1466C73}"/>
              </a:ext>
            </a:extLst>
          </p:cNvPr>
          <p:cNvSpPr txBox="1"/>
          <p:nvPr/>
        </p:nvSpPr>
        <p:spPr>
          <a:xfrm>
            <a:off x="1259097" y="1829517"/>
            <a:ext cx="1743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 RData </a:t>
            </a:r>
            <a:r>
              <a:rPr lang="ko-KR" altLang="ko-KR" sz="18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1DA31-ABA9-509B-7179-1CF0C7F0FA5C}"/>
              </a:ext>
            </a:extLst>
          </p:cNvPr>
          <p:cNvSpPr txBox="1"/>
          <p:nvPr/>
        </p:nvSpPr>
        <p:spPr>
          <a:xfrm>
            <a:off x="1197606" y="3270627"/>
            <a:ext cx="3261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 RData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파일로 저장하기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5614D-A7F2-0299-0A66-D3485EA75DF3}"/>
              </a:ext>
            </a:extLst>
          </p:cNvPr>
          <p:cNvSpPr txBox="1"/>
          <p:nvPr/>
        </p:nvSpPr>
        <p:spPr>
          <a:xfrm>
            <a:off x="1405474" y="3598007"/>
            <a:ext cx="676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#saveRDS</a:t>
            </a:r>
            <a:r>
              <a:rPr lang="en-US" altLang="ko-KR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데이터 프레임을 </a:t>
            </a:r>
            <a:r>
              <a:rPr lang="en-US" altLang="ko-KR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[.rds]</a:t>
            </a:r>
            <a:r>
              <a:rPr lang="ko-KR" altLang="en-US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파일로 저장</a:t>
            </a:r>
            <a:endParaRPr lang="ko-KR" alt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434F759-C478-89C8-75F9-1BB920D3F5C9}"/>
              </a:ext>
            </a:extLst>
          </p:cNvPr>
          <p:cNvSpPr/>
          <p:nvPr/>
        </p:nvSpPr>
        <p:spPr>
          <a:xfrm>
            <a:off x="3248809" y="1829518"/>
            <a:ext cx="2366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3199E7-BDA0-D292-6558-23AEF3DD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541" y="3664476"/>
            <a:ext cx="3095625" cy="257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83D1CA-58E9-A0D9-F507-2A8163A5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654" y="4864178"/>
            <a:ext cx="4401065" cy="1196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22885F1-1783-D74E-7FC7-C42D1663A0E6}"/>
              </a:ext>
            </a:extLst>
          </p:cNvPr>
          <p:cNvSpPr/>
          <p:nvPr/>
        </p:nvSpPr>
        <p:spPr>
          <a:xfrm>
            <a:off x="7767273" y="5380913"/>
            <a:ext cx="2366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230591-8BB1-49C1-51BD-F56E0BB8EB46}"/>
              </a:ext>
            </a:extLst>
          </p:cNvPr>
          <p:cNvSpPr/>
          <p:nvPr/>
        </p:nvSpPr>
        <p:spPr>
          <a:xfrm>
            <a:off x="9189346" y="5099388"/>
            <a:ext cx="2243279" cy="281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2FDE056F-F1EB-E70A-46D1-1B79B4142364}"/>
              </a:ext>
            </a:extLst>
          </p:cNvPr>
          <p:cNvSpPr/>
          <p:nvPr/>
        </p:nvSpPr>
        <p:spPr>
          <a:xfrm>
            <a:off x="9982899" y="4131435"/>
            <a:ext cx="1845962" cy="80426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[df_midterm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rds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ko-KR" altLang="en-US" sz="12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보임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7" grpId="0" animBg="1"/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 marL="0" indent="0">
              <a:spcBef>
                <a:spcPts val="24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9.2 </a:t>
            </a: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RData 불러오기</a:t>
            </a:r>
            <a:endParaRPr lang="ko-KR" altLang="ko-KR" sz="1800" b="1" dirty="0">
              <a:solidFill>
                <a:srgbClr val="2C6EAB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9.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RData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활용하기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412557" y="1933188"/>
            <a:ext cx="5585183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1412558" y="2547004"/>
            <a:ext cx="2979421" cy="422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1412558" y="2012787"/>
            <a:ext cx="5585183" cy="248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b="1" dirty="0">
                <a:solidFill>
                  <a:srgbClr val="204A87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 &lt;- readRDS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"df_midterm</a:t>
            </a:r>
            <a:r>
              <a:rPr lang="ko-KR" alt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.rds"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english math class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   90   50     1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   80   60     1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   60  100     2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4      70   20     2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DFEB1-F4DB-7AFB-69D6-C7DB58DB3ED0}"/>
              </a:ext>
            </a:extLst>
          </p:cNvPr>
          <p:cNvSpPr txBox="1"/>
          <p:nvPr/>
        </p:nvSpPr>
        <p:spPr>
          <a:xfrm>
            <a:off x="1412558" y="1563856"/>
            <a:ext cx="464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read</a:t>
            </a:r>
            <a:r>
              <a:rPr lang="en-US" altLang="ko-KR" sz="1800" b="1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RDS</a:t>
            </a:r>
            <a:r>
              <a:rPr lang="en-US" altLang="ko-KR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</a:t>
            </a:r>
            <a:r>
              <a:rPr lang="en-US" altLang="ko-KR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rds</a:t>
            </a:r>
            <a:r>
              <a:rPr lang="ko-KR" altLang="en-US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파일을 호출</a:t>
            </a:r>
            <a:endParaRPr lang="ko-KR" alt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6C69F6-3F4C-B0F7-2D49-2F23AC2E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932" y="1933188"/>
            <a:ext cx="3534189" cy="2364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F954D8-2070-6D07-328E-F14C9EE0D61F}"/>
              </a:ext>
            </a:extLst>
          </p:cNvPr>
          <p:cNvSpPr/>
          <p:nvPr/>
        </p:nvSpPr>
        <p:spPr>
          <a:xfrm>
            <a:off x="7711482" y="2964334"/>
            <a:ext cx="1770544" cy="1037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27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 marL="0" indent="0">
              <a:spcBef>
                <a:spcPts val="240"/>
              </a:spcBef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9.3 rds </a:t>
            </a:r>
            <a:r>
              <a:rPr lang="ko-KR" altLang="en-US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삭제</a:t>
            </a:r>
            <a:endParaRPr lang="ko-KR" altLang="ko-KR" sz="1800" b="1" dirty="0">
              <a:solidFill>
                <a:srgbClr val="2C6EAB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973BA-24D4-B21F-1222-BB8920497510}"/>
              </a:ext>
            </a:extLst>
          </p:cNvPr>
          <p:cNvSpPr txBox="1"/>
          <p:nvPr/>
        </p:nvSpPr>
        <p:spPr>
          <a:xfrm>
            <a:off x="1445871" y="1934407"/>
            <a:ext cx="5035375" cy="923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(df_midterm)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9.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RData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활용하기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412558" y="1933188"/>
            <a:ext cx="5035376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1412557" y="2517954"/>
            <a:ext cx="5035375" cy="381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DC0D8-BFB4-9CA0-18DA-637C10D8BAFC}"/>
              </a:ext>
            </a:extLst>
          </p:cNvPr>
          <p:cNvSpPr txBox="1"/>
          <p:nvPr/>
        </p:nvSpPr>
        <p:spPr>
          <a:xfrm>
            <a:off x="1412558" y="1563856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rm(</a:t>
            </a:r>
            <a:r>
              <a:rPr lang="en-US" altLang="ko-KR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</a:t>
            </a:r>
            <a:r>
              <a:rPr lang="en-US" altLang="ko-KR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rds</a:t>
            </a:r>
            <a:r>
              <a:rPr lang="ko-KR" altLang="en-US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파일을 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</a:t>
            </a:r>
            <a:endParaRPr lang="ko-KR" alt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A0AEEE7B-462F-03F7-EE82-264F052AD506}"/>
              </a:ext>
            </a:extLst>
          </p:cNvPr>
          <p:cNvSpPr/>
          <p:nvPr/>
        </p:nvSpPr>
        <p:spPr>
          <a:xfrm>
            <a:off x="6711885" y="3789575"/>
            <a:ext cx="1234911" cy="1913641"/>
          </a:xfrm>
          <a:prstGeom prst="wedgeEllipseCallout">
            <a:avLst>
              <a:gd name="adj1" fmla="val -24649"/>
              <a:gd name="adj2" fmla="val -748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파일이 삭제되어 존재하지 않으므로 출력할 데이터가 없음</a:t>
            </a:r>
            <a:r>
              <a:rPr lang="en-US" altLang="ko-KR" sz="900" dirty="0"/>
              <a:t>-&gt;</a:t>
            </a:r>
            <a:r>
              <a:rPr lang="ko-KR" altLang="en-US" sz="900" dirty="0"/>
              <a:t>에러 발생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E10EFF-1B80-4FC7-0A74-CDCC25F8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57" y="3789575"/>
            <a:ext cx="4708043" cy="187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D1E5F2-F31C-E37B-B204-C3C32CC60443}"/>
              </a:ext>
            </a:extLst>
          </p:cNvPr>
          <p:cNvSpPr txBox="1"/>
          <p:nvPr/>
        </p:nvSpPr>
        <p:spPr>
          <a:xfrm>
            <a:off x="1428674" y="2927646"/>
            <a:ext cx="89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Error in eval(expr,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envir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enclos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): object '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df_midterm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 not found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97CFDE-8849-3D47-1B22-4BA160C125B3}"/>
              </a:ext>
            </a:extLst>
          </p:cNvPr>
          <p:cNvSpPr/>
          <p:nvPr/>
        </p:nvSpPr>
        <p:spPr>
          <a:xfrm>
            <a:off x="1387957" y="5042773"/>
            <a:ext cx="4708043" cy="381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3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8937" y="6337067"/>
            <a:ext cx="4114800" cy="3651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1213838" y="1054977"/>
            <a:ext cx="95649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3.데이터 준비, 패키지 준비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(ggplot2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데이터 불러오기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            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</a:t>
            </a:r>
            <a:r>
              <a:rPr lang="en-US" altLang="ko-KR" sz="1800" i="1" dirty="0" err="1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dplyr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 </a:t>
            </a:r>
            <a:r>
              <a:rPr lang="en-US" altLang="ko-KR" sz="1800" i="1" dirty="0" err="1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로드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: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se-nanumgothic"/>
              </a:rPr>
              <a:t>dplyr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gothic"/>
              </a:rPr>
              <a:t>패키지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gothic"/>
              </a:rPr>
              <a:t>-&gt;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gothic"/>
              </a:rPr>
              <a:t>데이터프레임을 조작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(ggplot2)              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ggplot2 로드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8B036A-6B33-E3BF-9109-D9BA72336C9D}"/>
              </a:ext>
            </a:extLst>
          </p:cNvPr>
          <p:cNvSpPr txBox="1">
            <a:spLocks/>
          </p:cNvSpPr>
          <p:nvPr/>
        </p:nvSpPr>
        <p:spPr>
          <a:xfrm>
            <a:off x="2915516" y="136525"/>
            <a:ext cx="5822950" cy="671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300" b="1" dirty="0"/>
              <a:t>요약</a:t>
            </a:r>
            <a:r>
              <a:rPr lang="en-US" altLang="ko-KR" sz="3300" b="1" dirty="0"/>
              <a:t>2</a:t>
            </a:r>
            <a:endParaRPr lang="ko-Kore-K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5EB09-9A2F-10BB-7902-79064F4B4742}"/>
              </a:ext>
            </a:extLst>
          </p:cNvPr>
          <p:cNvSpPr txBox="1"/>
          <p:nvPr/>
        </p:nvSpPr>
        <p:spPr>
          <a:xfrm>
            <a:off x="1213838" y="3429000"/>
            <a:ext cx="956499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4.데이터 파악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(mpg)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Raw 데이터 앞부분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(mpg)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Raw 데이터 뒷부분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(mpg)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Raw 데이터 뷰어창에서 확인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(mpg)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차원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(mpg)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속성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요약 통계량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9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3902" y="2943447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파악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32142055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DE7E6E-C8C2-03B4-69C8-C96A84326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10750"/>
              </p:ext>
            </p:extLst>
          </p:nvPr>
        </p:nvGraphicFramePr>
        <p:xfrm>
          <a:off x="3724327" y="1940814"/>
          <a:ext cx="4899660" cy="2976371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2449830">
                  <a:extLst>
                    <a:ext uri="{9D8B030D-6E8A-4147-A177-3AD203B41FA5}">
                      <a16:colId xmlns:a16="http://schemas.microsoft.com/office/drawing/2014/main" val="96835428"/>
                    </a:ext>
                  </a:extLst>
                </a:gridCol>
                <a:gridCol w="2449830">
                  <a:extLst>
                    <a:ext uri="{9D8B030D-6E8A-4147-A177-3AD203B41FA5}">
                      <a16:colId xmlns:a16="http://schemas.microsoft.com/office/drawing/2014/main" val="647143605"/>
                    </a:ext>
                  </a:extLst>
                </a:gridCol>
              </a:tblGrid>
              <a:tr h="34352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함수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기능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810476"/>
                  </a:ext>
                </a:extLst>
              </a:tr>
              <a:tr h="43880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head()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데이터 앞부분 출력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42344"/>
                  </a:ext>
                </a:extLst>
              </a:tr>
              <a:tr h="43880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tail()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데이터 뒷부분 출력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660945"/>
                  </a:ext>
                </a:extLst>
              </a:tr>
              <a:tr h="43880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View()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</a:rPr>
                        <a:t>뷰어 창에서 데이터 확인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345848"/>
                  </a:ext>
                </a:extLst>
              </a:tr>
              <a:tr h="43880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dim()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데이터 차원 출력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50409"/>
                  </a:ext>
                </a:extLst>
              </a:tr>
              <a:tr h="43880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데이터 속성 출력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457845"/>
                  </a:ext>
                </a:extLst>
              </a:tr>
              <a:tr h="43880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summary()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요약통계량 출력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83493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파악에 사용하는 함수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3724327" y="2303058"/>
            <a:ext cx="4899660" cy="42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3724327" y="2728961"/>
            <a:ext cx="4899660" cy="42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3724327" y="3136366"/>
            <a:ext cx="4899660" cy="424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0A8356-C2FF-E161-0E32-862F46115ADE}"/>
              </a:ext>
            </a:extLst>
          </p:cNvPr>
          <p:cNvSpPr/>
          <p:nvPr/>
        </p:nvSpPr>
        <p:spPr>
          <a:xfrm>
            <a:off x="3724327" y="3561010"/>
            <a:ext cx="4899660" cy="4598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B09D4E-7E28-33B7-B88C-5B0187BD0DAD}"/>
              </a:ext>
            </a:extLst>
          </p:cNvPr>
          <p:cNvSpPr/>
          <p:nvPr/>
        </p:nvSpPr>
        <p:spPr>
          <a:xfrm>
            <a:off x="3724327" y="4031394"/>
            <a:ext cx="4899660" cy="4598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1DC716-4551-2F0A-3C9A-34CC87D06215}"/>
              </a:ext>
            </a:extLst>
          </p:cNvPr>
          <p:cNvSpPr/>
          <p:nvPr/>
        </p:nvSpPr>
        <p:spPr>
          <a:xfrm>
            <a:off x="3724327" y="4486892"/>
            <a:ext cx="4899660" cy="430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F60E5ADF-ED7B-FB1E-42B9-204C93F8C277}"/>
              </a:ext>
            </a:extLst>
          </p:cNvPr>
          <p:cNvSpPr/>
          <p:nvPr/>
        </p:nvSpPr>
        <p:spPr>
          <a:xfrm>
            <a:off x="1275127" y="2038087"/>
            <a:ext cx="1785573" cy="1092200"/>
          </a:xfrm>
          <a:prstGeom prst="wedgeEllipseCallout">
            <a:avLst>
              <a:gd name="adj1" fmla="val 90058"/>
              <a:gd name="adj2" fmla="val 34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대소문자주의</a:t>
            </a:r>
          </a:p>
        </p:txBody>
      </p:sp>
    </p:spTree>
    <p:extLst>
      <p:ext uri="{BB962C8B-B14F-4D97-AF65-F5344CB8AC3E}">
        <p14:creationId xmlns:p14="http://schemas.microsoft.com/office/powerpoint/2010/main" val="239647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9" grpId="0" animBg="1"/>
      <p:bldP spid="11" grpId="0" animBg="1"/>
      <p:bldP spid="14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준비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482154" y="1301104"/>
            <a:ext cx="4114800" cy="3616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440117" y="939467"/>
            <a:ext cx="1117806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i="1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#[</a:t>
            </a:r>
            <a:r>
              <a:rPr lang="en-US" altLang="ko-KR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csv_exam.csv]</a:t>
            </a:r>
            <a:r>
              <a:rPr lang="ko-KR" altLang="en-US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파일이 </a:t>
            </a:r>
            <a:r>
              <a:rPr lang="ko-KR" altLang="en-US" sz="1800" i="1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프로젝트폴더</a:t>
            </a:r>
            <a:r>
              <a:rPr lang="en-US" altLang="ko-KR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ko-KR" altLang="en-US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_chapter2]</a:t>
            </a:r>
            <a:r>
              <a:rPr lang="ko-KR" altLang="en-US" sz="18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존재하는가를 확인한 후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exam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프레임에 할당</a:t>
            </a:r>
            <a:endParaRPr lang="ko-KR" altLang="ko-KR" sz="1800" b="1" i="1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exam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"csv_exam.csv"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B04FF-1DCB-FA87-1903-0D53CC97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76" y="3346012"/>
            <a:ext cx="4123644" cy="1680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8B7E0A-99EA-FDFA-8AC0-F0DCB0BF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74" y="3346012"/>
            <a:ext cx="4327525" cy="1518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A9EE375-068D-7C47-AFEA-9B920BD3A229}"/>
              </a:ext>
            </a:extLst>
          </p:cNvPr>
          <p:cNvSpPr/>
          <p:nvPr/>
        </p:nvSpPr>
        <p:spPr>
          <a:xfrm>
            <a:off x="5664200" y="3924300"/>
            <a:ext cx="43180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B02B6D-84D4-01A7-0806-05D81E73E077}"/>
              </a:ext>
            </a:extLst>
          </p:cNvPr>
          <p:cNvSpPr/>
          <p:nvPr/>
        </p:nvSpPr>
        <p:spPr>
          <a:xfrm>
            <a:off x="2263827" y="4432301"/>
            <a:ext cx="3014293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008800-B288-5BDF-0003-3E61FCA7DB2B}"/>
              </a:ext>
            </a:extLst>
          </p:cNvPr>
          <p:cNvSpPr/>
          <p:nvPr/>
        </p:nvSpPr>
        <p:spPr>
          <a:xfrm>
            <a:off x="6482080" y="4292601"/>
            <a:ext cx="4300219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19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973B7-E7DC-E4B9-1678-497C5BBA9592}"/>
              </a:ext>
            </a:extLst>
          </p:cNvPr>
          <p:cNvSpPr txBox="1"/>
          <p:nvPr/>
        </p:nvSpPr>
        <p:spPr>
          <a:xfrm>
            <a:off x="928778" y="1169432"/>
            <a:ext cx="7669530" cy="29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(exam)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앞에서부터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 6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행까지 출력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id class math english science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1     1   50      98      50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2     1   60      97      60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3     1   45      86      78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4  4     1   30      98      58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5  5     2   25      80      65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6  6     2   50      89      98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en-US" altLang="ko-KR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exam </a:t>
            </a:r>
            <a:r>
              <a:rPr lang="ko-KR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928778" y="1161059"/>
            <a:ext cx="195034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30405" y="800100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3.1 head() -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앞부분 확인하기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7F2DF2-5E67-FF6C-835A-05C6FABD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408" y="1572687"/>
            <a:ext cx="3743800" cy="2225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F5723F-2988-1B51-4227-8534D2278584}"/>
              </a:ext>
            </a:extLst>
          </p:cNvPr>
          <p:cNvSpPr/>
          <p:nvPr/>
        </p:nvSpPr>
        <p:spPr>
          <a:xfrm>
            <a:off x="6846338" y="2009744"/>
            <a:ext cx="3371453" cy="1419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5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en-US" altLang="ko-KR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exam </a:t>
            </a:r>
            <a:r>
              <a:rPr lang="ko-KR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854393" y="1471449"/>
            <a:ext cx="1950343" cy="433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30405" y="800100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3.1 head() -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앞부분 확인하기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B322D-7160-62F1-0F1A-E0275C73A639}"/>
              </a:ext>
            </a:extLst>
          </p:cNvPr>
          <p:cNvSpPr txBox="1"/>
          <p:nvPr/>
        </p:nvSpPr>
        <p:spPr>
          <a:xfrm>
            <a:off x="854393" y="1517573"/>
            <a:ext cx="6097904" cy="193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(exam, </a:t>
            </a:r>
            <a:r>
              <a:rPr lang="en-US" altLang="ko-KR" dirty="0">
                <a:solidFill>
                  <a:srgbClr val="0000C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앞에서부터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 </a:t>
            </a:r>
            <a:r>
              <a:rPr lang="en-US" altLang="ko-KR" i="1" dirty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3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행까지 출력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id class math english science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1     1   50      98      50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2     1   60      97      60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3     1   45      86      78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7CD2CC-F2A3-C08F-0F4D-8A15FAB4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74" y="1517572"/>
            <a:ext cx="4311341" cy="17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A051AA1-F92A-7E66-AD93-054F778FE160}"/>
              </a:ext>
            </a:extLst>
          </p:cNvPr>
          <p:cNvSpPr/>
          <p:nvPr/>
        </p:nvSpPr>
        <p:spPr>
          <a:xfrm>
            <a:off x="7371523" y="2115172"/>
            <a:ext cx="3752279" cy="862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2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en-US" altLang="ko-KR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exam </a:t>
            </a:r>
            <a:r>
              <a:rPr lang="ko-KR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763853" y="1524277"/>
            <a:ext cx="195034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63853" y="967628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3.2 tail() -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뒷부분 확인하기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B322D-7160-62F1-0F1A-E0275C73A639}"/>
              </a:ext>
            </a:extLst>
          </p:cNvPr>
          <p:cNvSpPr txBox="1"/>
          <p:nvPr/>
        </p:nvSpPr>
        <p:spPr>
          <a:xfrm>
            <a:off x="854393" y="1517573"/>
            <a:ext cx="6097904" cy="248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(exam)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뒤에서부터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 6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행까지 출력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id class math english science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15 15     4   75      56      78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16 16     4   58      98      65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17 17     5   65      68      98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18 18     5   80      78      90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19 19     5   89      68      87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20 20     5   78      83      58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06A2F5-9D7C-2D2E-52C1-32339336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297" y="1384345"/>
            <a:ext cx="3635279" cy="262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922A647-065E-6040-FED9-184C6D3E89DF}"/>
              </a:ext>
            </a:extLst>
          </p:cNvPr>
          <p:cNvSpPr/>
          <p:nvPr/>
        </p:nvSpPr>
        <p:spPr>
          <a:xfrm>
            <a:off x="7128242" y="2392170"/>
            <a:ext cx="3014048" cy="1349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84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en-US" altLang="ko-KR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exam </a:t>
            </a:r>
            <a:r>
              <a:rPr lang="ko-KR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854393" y="1517572"/>
            <a:ext cx="1950343" cy="4366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623003" y="1016832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3.2 tail() -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뒷부분 확인하기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B322D-7160-62F1-0F1A-E0275C73A639}"/>
              </a:ext>
            </a:extLst>
          </p:cNvPr>
          <p:cNvSpPr txBox="1"/>
          <p:nvPr/>
        </p:nvSpPr>
        <p:spPr>
          <a:xfrm>
            <a:off x="854393" y="1517573"/>
            <a:ext cx="6097904" cy="359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(exam,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뒤에서부터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 10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행까지 출력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id class math english science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11 11     3   65      65      65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12 12     3   45      85      32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13 13     4   46      98      65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14 14     4   48      87      12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15 15     4   75      56      78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16 16     4   58      98      65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17 17     5   65      68      98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18 18     5   80      78      90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19 19     5   89      68      87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20 20     5   78      83      58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BF7323-2ABD-EBFB-8B31-447BD81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296" y="1517572"/>
            <a:ext cx="3672553" cy="3244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41E2FC0-0221-0CA6-90D7-E5942AC47AB5}"/>
              </a:ext>
            </a:extLst>
          </p:cNvPr>
          <p:cNvSpPr/>
          <p:nvPr/>
        </p:nvSpPr>
        <p:spPr>
          <a:xfrm>
            <a:off x="6952295" y="2503297"/>
            <a:ext cx="2997048" cy="2060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en-US" altLang="ko-KR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exam </a:t>
            </a:r>
            <a:r>
              <a:rPr lang="ko-KR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854393" y="1517573"/>
            <a:ext cx="1429316" cy="4691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628805" y="1016832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3.3 View() -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뷰어 창에서 데이터 확인하기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B322D-7160-62F1-0F1A-E0275C73A639}"/>
              </a:ext>
            </a:extLst>
          </p:cNvPr>
          <p:cNvSpPr txBox="1"/>
          <p:nvPr/>
        </p:nvSpPr>
        <p:spPr>
          <a:xfrm>
            <a:off x="854393" y="1517573"/>
            <a:ext cx="6097904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(exam)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spcBef>
                <a:spcPts val="1920"/>
              </a:spcBef>
              <a:spcAft>
                <a:spcPts val="192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View()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맨 앞의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대문자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A9B81E-C5BA-713E-2213-7063C93B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362" y="1201498"/>
            <a:ext cx="4668588" cy="3914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E7F17E8-77CD-27A5-CF66-07CCBEC2DFB0}"/>
              </a:ext>
            </a:extLst>
          </p:cNvPr>
          <p:cNvSpPr/>
          <p:nvPr/>
        </p:nvSpPr>
        <p:spPr>
          <a:xfrm>
            <a:off x="6202362" y="1744909"/>
            <a:ext cx="4300655" cy="24328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59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E513813-B83F-454E-3EE7-54DAEC57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68" y="2775082"/>
            <a:ext cx="4133850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31DBF7-FACB-A378-CAC9-5272730E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50" y="2746507"/>
            <a:ext cx="5514975" cy="3333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en-US" altLang="ko-KR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exam </a:t>
            </a:r>
            <a:r>
              <a:rPr lang="ko-KR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730405" y="1362573"/>
            <a:ext cx="1270517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30405" y="1065050"/>
            <a:ext cx="5081840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3.4 dim() -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몇 행 몇 열로 구성되는지 알아보기</a:t>
            </a:r>
          </a:p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(exam)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행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,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열 출력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20  5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4727CC81-CF96-0CCA-337E-021DFFD48438}"/>
              </a:ext>
            </a:extLst>
          </p:cNvPr>
          <p:cNvSpPr/>
          <p:nvPr/>
        </p:nvSpPr>
        <p:spPr>
          <a:xfrm>
            <a:off x="8312674" y="4606892"/>
            <a:ext cx="1398494" cy="997016"/>
          </a:xfrm>
          <a:prstGeom prst="wedgeEllipseCallout">
            <a:avLst>
              <a:gd name="adj1" fmla="val -61649"/>
              <a:gd name="adj2" fmla="val -1198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exam</a:t>
            </a:r>
            <a:r>
              <a:rPr lang="ko-KR" altLang="en-US" dirty="0"/>
              <a:t>은 </a:t>
            </a:r>
            <a:r>
              <a:rPr lang="en-US" altLang="ko-KR" dirty="0"/>
              <a:t>20</a:t>
            </a:r>
            <a:r>
              <a:rPr lang="ko-KR" altLang="en-US" dirty="0"/>
              <a:t>행 </a:t>
            </a:r>
            <a:r>
              <a:rPr lang="en-US" altLang="ko-KR" dirty="0"/>
              <a:t>5</a:t>
            </a:r>
            <a:r>
              <a:rPr lang="ko-KR" altLang="en-US" dirty="0"/>
              <a:t>열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FD67ED-F4AB-D267-B769-9450EE779CF8}"/>
              </a:ext>
            </a:extLst>
          </p:cNvPr>
          <p:cNvSpPr/>
          <p:nvPr/>
        </p:nvSpPr>
        <p:spPr>
          <a:xfrm>
            <a:off x="6718300" y="3251200"/>
            <a:ext cx="2413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F44936AB-5CFF-8293-4F92-FB587DBBAF01}"/>
              </a:ext>
            </a:extLst>
          </p:cNvPr>
          <p:cNvSpPr/>
          <p:nvPr/>
        </p:nvSpPr>
        <p:spPr>
          <a:xfrm>
            <a:off x="6260353" y="1190889"/>
            <a:ext cx="1398494" cy="997016"/>
          </a:xfrm>
          <a:prstGeom prst="wedgeEllipseCallout">
            <a:avLst>
              <a:gd name="adj1" fmla="val -65282"/>
              <a:gd name="adj2" fmla="val 1158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최소화클릭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E28911-7697-8C6E-CE87-2FEF30E6B145}"/>
              </a:ext>
            </a:extLst>
          </p:cNvPr>
          <p:cNvSpPr/>
          <p:nvPr/>
        </p:nvSpPr>
        <p:spPr>
          <a:xfrm>
            <a:off x="5812245" y="2746507"/>
            <a:ext cx="32751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2AE811-597A-BDA8-B126-28A23D37FAB1}"/>
              </a:ext>
            </a:extLst>
          </p:cNvPr>
          <p:cNvSpPr/>
          <p:nvPr/>
        </p:nvSpPr>
        <p:spPr>
          <a:xfrm>
            <a:off x="7270268" y="3603906"/>
            <a:ext cx="146267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9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2" grpId="0" animBg="1"/>
      <p:bldP spid="13" grpId="0" animBg="1"/>
      <p:bldP spid="5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3. </a:t>
            </a:r>
            <a:r>
              <a:rPr lang="en-US" altLang="ko-KR" sz="3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exam </a:t>
            </a:r>
            <a:r>
              <a:rPr lang="ko-KR" altLang="en-US" sz="3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데이터 파악하기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759434" y="1322206"/>
            <a:ext cx="1284519" cy="4097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59434" y="948829"/>
            <a:ext cx="8787983" cy="2564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3.5 str() -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속성 파악하기</a:t>
            </a:r>
          </a:p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(exam)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데이터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에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 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들어 있는 변수들의 속성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 확인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'data.frame':    20 obs. of  5 variables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:=&gt;20</a:t>
            </a:r>
            <a:r>
              <a:rPr lang="ko-KR" altLang="en-US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행 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en-US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열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id     : int  1 2 3 4 5 6 7 8 9 10 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...=&gt; </a:t>
            </a:r>
            <a:r>
              <a:rPr lang="ko-KR" altLang="en-US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정수형 데이터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class  : int  1 1 1 1 2 2 2 2 3 3 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...=&gt; </a:t>
            </a:r>
            <a:r>
              <a:rPr lang="ko-KR" altLang="en-US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정수형 데이터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math   : int  50 60 45 30 25 50 80 90 20 50 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...=&gt; </a:t>
            </a:r>
            <a:r>
              <a:rPr lang="ko-KR" altLang="en-US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정수형 데이터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english: int  98 97 86 98 80 89 90 78 98 98 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...=&gt; </a:t>
            </a:r>
            <a:r>
              <a:rPr lang="ko-KR" altLang="en-US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정수형 데이터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science: int  50 60 78 58 65 98 45 25 15 45 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...=&gt; </a:t>
            </a:r>
            <a:r>
              <a:rPr lang="ko-KR" altLang="en-US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정수형 데이터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FC913F-15C2-CDC5-1F9F-60FC0FCB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126" y="3887468"/>
            <a:ext cx="4687930" cy="2217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38D5D89-7FF8-4631-92F4-0B2A64EA42B0}"/>
              </a:ext>
            </a:extLst>
          </p:cNvPr>
          <p:cNvSpPr/>
          <p:nvPr/>
        </p:nvSpPr>
        <p:spPr>
          <a:xfrm>
            <a:off x="3730701" y="4626768"/>
            <a:ext cx="4569355" cy="1321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36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7903" y="2921073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이해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292135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273F34-9B38-44FD-6BDA-B10923FC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902" y="4070815"/>
            <a:ext cx="7548338" cy="2573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07545" y="1516770"/>
            <a:ext cx="8036174" cy="4426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(exam)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 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각 변수의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요약통계량 출력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    id            class        math          english   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Min.   : 1.00   Min.   :1   Min.   :20.00   Min.   :56.0 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1st Qu.: 5.75   1st Qu.:2   1st Qu.:45.75   1st Qu.:78.0 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Median :10.50   Median :3   Median :54.00   Median :86.5 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Mean   :10.50   Mean   :3   Mean   :57.45   Mean   :84.9 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3rd Qu.:15.25   3rd Qu.:4   3rd Qu.:75.75   3rd Qu.:98.0 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Max.   :20.00   Max.   :5   Max.   :90.00   Max.   :98.0 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 science    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Min.   :12.00 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1st Qu.:45.00 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Median :62.50 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Mean   :59.45 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3rd Qu.:78.00 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Max.   :98.00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3. </a:t>
            </a:r>
            <a:r>
              <a:rPr lang="en-US" altLang="ko-KR" sz="3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exam </a:t>
            </a:r>
            <a:r>
              <a:rPr lang="ko-KR" altLang="en-US" sz="3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데이터 파악하기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589211" y="1408946"/>
            <a:ext cx="1950343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3454902" y="4822288"/>
            <a:ext cx="1396797" cy="3383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3454902" y="4432441"/>
            <a:ext cx="1396797" cy="3665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44856-470B-55EB-2D59-34386196783A}"/>
              </a:ext>
            </a:extLst>
          </p:cNvPr>
          <p:cNvSpPr txBox="1"/>
          <p:nvPr/>
        </p:nvSpPr>
        <p:spPr>
          <a:xfrm>
            <a:off x="868007" y="777598"/>
            <a:ext cx="413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3.6 </a:t>
            </a:r>
            <a:r>
              <a:rPr lang="en-US" altLang="ko-KR" sz="1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summary() - </a:t>
            </a:r>
            <a:r>
              <a:rPr lang="ko-KR" altLang="ko-KR" sz="1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요약통계량 산출하기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3BB1B3-32EF-D9DF-81F8-C0EE20FDD428}"/>
              </a:ext>
            </a:extLst>
          </p:cNvPr>
          <p:cNvSpPr/>
          <p:nvPr/>
        </p:nvSpPr>
        <p:spPr>
          <a:xfrm>
            <a:off x="3454901" y="5180116"/>
            <a:ext cx="1396797" cy="3383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3E0C6-7E77-0417-9E8D-D651AB1A06F7}"/>
              </a:ext>
            </a:extLst>
          </p:cNvPr>
          <p:cNvSpPr/>
          <p:nvPr/>
        </p:nvSpPr>
        <p:spPr>
          <a:xfrm>
            <a:off x="3454901" y="5513278"/>
            <a:ext cx="1396797" cy="3383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78DA99-7317-6AF2-6FEC-769020359995}"/>
              </a:ext>
            </a:extLst>
          </p:cNvPr>
          <p:cNvSpPr/>
          <p:nvPr/>
        </p:nvSpPr>
        <p:spPr>
          <a:xfrm>
            <a:off x="3454900" y="5846440"/>
            <a:ext cx="1396797" cy="3383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5E9087-9DDD-1770-AFD9-AEEE7AE8948C}"/>
              </a:ext>
            </a:extLst>
          </p:cNvPr>
          <p:cNvSpPr/>
          <p:nvPr/>
        </p:nvSpPr>
        <p:spPr>
          <a:xfrm>
            <a:off x="3454899" y="6202839"/>
            <a:ext cx="1396797" cy="3383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7074C-AF2A-A0B8-8BD8-C57AA177C98F}"/>
              </a:ext>
            </a:extLst>
          </p:cNvPr>
          <p:cNvSpPr txBox="1"/>
          <p:nvPr/>
        </p:nvSpPr>
        <p:spPr>
          <a:xfrm>
            <a:off x="5935159" y="993247"/>
            <a:ext cx="625684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수학시험 점수 평균은 </a:t>
            </a:r>
            <a:r>
              <a:rPr lang="en-US" altLang="ko-KR" sz="1400" dirty="0"/>
              <a:t>57.45(Mean)</a:t>
            </a:r>
          </a:p>
          <a:p>
            <a:r>
              <a:rPr lang="ko-KR" altLang="en-US" sz="1400" dirty="0"/>
              <a:t>수학시험점수가 가장 낮은 학생은 </a:t>
            </a:r>
            <a:r>
              <a:rPr lang="en-US" altLang="ko-KR" sz="1400" dirty="0"/>
              <a:t>20</a:t>
            </a:r>
            <a:r>
              <a:rPr lang="ko-KR" altLang="en-US" sz="1400" dirty="0"/>
              <a:t>점</a:t>
            </a:r>
            <a:r>
              <a:rPr lang="en-US" altLang="ko-KR" sz="1400" dirty="0"/>
              <a:t>, </a:t>
            </a:r>
            <a:r>
              <a:rPr lang="ko-KR" altLang="en-US" sz="1400" dirty="0"/>
              <a:t>가장 높은 학생은 </a:t>
            </a:r>
            <a:r>
              <a:rPr lang="en-US" altLang="ko-KR" sz="1400" dirty="0"/>
              <a:t>90</a:t>
            </a:r>
            <a:r>
              <a:rPr lang="ko-KR" altLang="en-US" sz="1400" dirty="0"/>
              <a:t>점</a:t>
            </a:r>
            <a:endParaRPr lang="en-US" altLang="ko-KR" sz="1400" dirty="0"/>
          </a:p>
          <a:p>
            <a:r>
              <a:rPr lang="ko-KR" altLang="en-US" sz="1400" dirty="0"/>
              <a:t>학생들의 수학 점수가 </a:t>
            </a:r>
            <a:r>
              <a:rPr lang="en-US" altLang="ko-KR" sz="1400" dirty="0"/>
              <a:t>54</a:t>
            </a:r>
            <a:r>
              <a:rPr lang="ko-KR" altLang="en-US" sz="1400" dirty="0"/>
              <a:t>점을 중심으로 </a:t>
            </a:r>
            <a:r>
              <a:rPr lang="en-US" altLang="ko-KR" sz="1400" dirty="0"/>
              <a:t>45.75</a:t>
            </a:r>
            <a:r>
              <a:rPr lang="ko-KR" altLang="en-US" sz="1400" dirty="0"/>
              <a:t>점에서 </a:t>
            </a:r>
            <a:r>
              <a:rPr lang="en-US" altLang="ko-KR" sz="1400" dirty="0"/>
              <a:t>75.75</a:t>
            </a:r>
            <a:r>
              <a:rPr lang="ko-KR" altLang="en-US" sz="1400" dirty="0"/>
              <a:t>점 사이에 몰려 있다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46700E-8652-6529-275E-CD20B6849B1F}"/>
              </a:ext>
            </a:extLst>
          </p:cNvPr>
          <p:cNvSpPr/>
          <p:nvPr/>
        </p:nvSpPr>
        <p:spPr>
          <a:xfrm>
            <a:off x="4627071" y="2023999"/>
            <a:ext cx="1950343" cy="1944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67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9" grpId="0" animBg="1"/>
      <p:bldP spid="11" grpId="0" animBg="1"/>
      <p:bldP spid="14" grpId="0" animBg="1"/>
      <p:bldP spid="15" grpId="0" animBg="1"/>
      <p:bldP spid="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mpg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1119720" y="2297274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nstall.packaes(“ggplot2”)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FD57D-0494-2182-BCA0-4EC99BE4ABE2}"/>
              </a:ext>
            </a:extLst>
          </p:cNvPr>
          <p:cNvSpPr txBox="1"/>
          <p:nvPr/>
        </p:nvSpPr>
        <p:spPr>
          <a:xfrm>
            <a:off x="765965" y="746204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4671EC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4.1 ggplot2 </a:t>
            </a:r>
            <a:r>
              <a:rPr lang="ko-KR" altLang="en-US" sz="2000" i="1" dirty="0">
                <a:solidFill>
                  <a:srgbClr val="4671EC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패키지 설치</a:t>
            </a:r>
            <a:endParaRPr lang="ko-KR" altLang="en-US" sz="2000" dirty="0">
              <a:solidFill>
                <a:srgbClr val="4671E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DC7B6-5ABE-6C61-02CF-62AF73178AE0}"/>
              </a:ext>
            </a:extLst>
          </p:cNvPr>
          <p:cNvSpPr txBox="1"/>
          <p:nvPr/>
        </p:nvSpPr>
        <p:spPr>
          <a:xfrm>
            <a:off x="1061875" y="1201286"/>
            <a:ext cx="887133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mpg</a:t>
            </a:r>
            <a:r>
              <a:rPr lang="ko-KR" altLang="en-US" dirty="0"/>
              <a:t> 데이터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미국 환경 보호국에서 공개한 자료</a:t>
            </a:r>
            <a:endParaRPr lang="en-US" altLang="ko-KR" dirty="0"/>
          </a:p>
          <a:p>
            <a:r>
              <a:rPr lang="en-US" altLang="ko-KR" dirty="0"/>
              <a:t>- 1999</a:t>
            </a:r>
            <a:r>
              <a:rPr lang="ko-KR" altLang="en-US" dirty="0"/>
              <a:t>년에서 </a:t>
            </a:r>
            <a:r>
              <a:rPr lang="en-US" altLang="ko-KR" dirty="0"/>
              <a:t>2008</a:t>
            </a:r>
            <a:r>
              <a:rPr lang="ko-KR" altLang="en-US" dirty="0"/>
              <a:t>년 사이 미국에서 출시된 자동차 </a:t>
            </a:r>
            <a:r>
              <a:rPr lang="en-US" altLang="ko-KR" dirty="0"/>
              <a:t>234</a:t>
            </a:r>
            <a:r>
              <a:rPr lang="ko-KR" altLang="en-US" dirty="0"/>
              <a:t>종의 연비 관련 정보를 담고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DD1CC9-FE51-8E48-C925-E2E76B1E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43" y="2874793"/>
            <a:ext cx="6509125" cy="2778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770AE5-ED8D-4805-D0EA-9196167E7EF8}"/>
              </a:ext>
            </a:extLst>
          </p:cNvPr>
          <p:cNvSpPr/>
          <p:nvPr/>
        </p:nvSpPr>
        <p:spPr>
          <a:xfrm>
            <a:off x="1119720" y="2257200"/>
            <a:ext cx="3477234" cy="5113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72A1C6-CB4F-1D68-E7E5-90EDE97752CB}"/>
              </a:ext>
            </a:extLst>
          </p:cNvPr>
          <p:cNvSpPr/>
          <p:nvPr/>
        </p:nvSpPr>
        <p:spPr>
          <a:xfrm>
            <a:off x="2999743" y="3588498"/>
            <a:ext cx="6509125" cy="18979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86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mpg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914777" y="2737797"/>
            <a:ext cx="5966698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914777" y="2696114"/>
            <a:ext cx="59666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ggplot2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의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 mpg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데이터를 데이터 프레임 형태로 불러오기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(ggplot2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FD57D-0494-2182-BCA0-4EC99BE4ABE2}"/>
              </a:ext>
            </a:extLst>
          </p:cNvPr>
          <p:cNvSpPr txBox="1"/>
          <p:nvPr/>
        </p:nvSpPr>
        <p:spPr>
          <a:xfrm>
            <a:off x="753265" y="925213"/>
            <a:ext cx="568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671EC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4.2 mpg </a:t>
            </a:r>
            <a:r>
              <a:rPr lang="ko-KR" altLang="ko-KR" sz="2000" dirty="0">
                <a:solidFill>
                  <a:srgbClr val="4671EC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데이터를 데이터 프레임 형태로 불러오기</a:t>
            </a:r>
            <a:endParaRPr lang="ko-KR" altLang="en-US" sz="2000" dirty="0">
              <a:solidFill>
                <a:srgbClr val="4671E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32603-B280-E3D9-8F16-FBEC3067EBE8}"/>
              </a:ext>
            </a:extLst>
          </p:cNvPr>
          <p:cNvSpPr txBox="1"/>
          <p:nvPr/>
        </p:nvSpPr>
        <p:spPr>
          <a:xfrm>
            <a:off x="1681313" y="1482521"/>
            <a:ext cx="78406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8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altLang="ko-KR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ko-KR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 속성을 데이터 프레임 형태로 바꾸는 함수</a:t>
            </a:r>
            <a:endParaRPr lang="en-US" altLang="ko-KR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ggplot2</a:t>
            </a:r>
            <a:r>
              <a:rPr lang="en-US" altLang="ko-KR" sz="1800" b="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ko-KR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  :  ggplot2</a:t>
            </a:r>
            <a:r>
              <a:rPr lang="ko-KR" altLang="en-US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에 들어 </a:t>
            </a:r>
            <a:r>
              <a:rPr lang="ko-KR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있는</a:t>
            </a:r>
            <a:r>
              <a:rPr lang="ko-KR" altLang="en-US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ko-KR" altLang="en-US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데이터를 지칭하는 코드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AA264F-29DC-9B10-0CE8-1B347B3D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62" y="4137832"/>
            <a:ext cx="4392295" cy="1390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3444AD-F80D-CD12-8196-3F460B155008}"/>
              </a:ext>
            </a:extLst>
          </p:cNvPr>
          <p:cNvSpPr/>
          <p:nvPr/>
        </p:nvSpPr>
        <p:spPr>
          <a:xfrm>
            <a:off x="3675062" y="4648498"/>
            <a:ext cx="375758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8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638965" y="2185069"/>
            <a:ext cx="9302547" cy="248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(mpg)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mpg Raw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데이터 앞부분 확인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manufacturer model displ year cyl      trans drv cty hwy fl   class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      audi    a4   1.8 1999   4   auto(l5)   f  18  29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      audi    a4   1.8 1999   4 manual(m5)   f  21  29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      audi    a4   2.0 2008   4 manual(m6)   f  20  31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4         audi    a4   2.0 2008   4   auto(av)   f  21  30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5         audi    a4   2.8 1999   6   auto(l5)   f  16  26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6         audi    a4   2.8 1999   6 manual(m5)   f  18  26  p compact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65" y="1127911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2C6EA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4.3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head(), tail(), View()</a:t>
            </a: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482155" y="2140403"/>
            <a:ext cx="1565010" cy="454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715E56FF-C230-EE87-AD70-16378C2BBB61}"/>
              </a:ext>
            </a:extLst>
          </p:cNvPr>
          <p:cNvSpPr txBox="1">
            <a:spLocks/>
          </p:cNvSpPr>
          <p:nvPr/>
        </p:nvSpPr>
        <p:spPr>
          <a:xfrm>
            <a:off x="315565" y="214074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mpg </a:t>
            </a:r>
            <a:r>
              <a:rPr lang="ko-KR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923F32-47A1-FA46-CF66-B763EEC5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53" y="4717596"/>
            <a:ext cx="4791075" cy="185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5971D7-5F24-FDF2-1F8F-714CCDB8C7A3}"/>
              </a:ext>
            </a:extLst>
          </p:cNvPr>
          <p:cNvSpPr/>
          <p:nvPr/>
        </p:nvSpPr>
        <p:spPr>
          <a:xfrm>
            <a:off x="3560553" y="5254617"/>
            <a:ext cx="4791075" cy="11043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7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627535" y="2071570"/>
            <a:ext cx="9682459" cy="248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(mpg)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mpg Raw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데이터 뒷부분 확인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 manufacturer  model displ year cyl      trans drv cty hwy fl   class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229   volkswagen passat   1.8 1999   4   auto(l5)   f  18  29  p midsize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230   volkswagen passat   2.0 2008   4   auto(s6)   f  19  28  p midsize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231   volkswagen passat   2.0 2008   4 manual(m6)   f  21  29  p midsize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232   volkswagen passat   2.8 1999   6   auto(l5)   f  16  26  p midsize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233   volkswagen passat   2.8 1999   6 manual(m5)   f  18  26  p midsize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234   volkswagen passat   3.6 2008   6   auto(s6)   f  17  26  p midsize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482154" y="2071570"/>
            <a:ext cx="1605953" cy="370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65BB4EBF-1DC0-38D1-86AA-D037713EFEE5}"/>
              </a:ext>
            </a:extLst>
          </p:cNvPr>
          <p:cNvSpPr txBox="1">
            <a:spLocks/>
          </p:cNvSpPr>
          <p:nvPr/>
        </p:nvSpPr>
        <p:spPr>
          <a:xfrm>
            <a:off x="627535" y="1157732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2C6EA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4.3 </a:t>
            </a:r>
            <a:r>
              <a:rPr lang="en-US" altLang="ko-KR" sz="1800" dirty="0">
                <a:solidFill>
                  <a:srgbClr val="204A87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head(), tail(), View()</a:t>
            </a: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1A3EDE72-13B1-EEC9-6D1D-BFDD5C30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mpg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551827-E54B-A9E1-C127-8B4A9A33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71" y="4614701"/>
            <a:ext cx="493395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BBFF5F-E4D0-6444-E765-F3E64556A416}"/>
              </a:ext>
            </a:extLst>
          </p:cNvPr>
          <p:cNvSpPr/>
          <p:nvPr/>
        </p:nvSpPr>
        <p:spPr>
          <a:xfrm>
            <a:off x="3209471" y="5260342"/>
            <a:ext cx="4933950" cy="1076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19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482154" y="1891361"/>
            <a:ext cx="1605953" cy="4583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65BB4EBF-1DC0-38D1-86AA-D037713EFEE5}"/>
              </a:ext>
            </a:extLst>
          </p:cNvPr>
          <p:cNvSpPr txBox="1">
            <a:spLocks/>
          </p:cNvSpPr>
          <p:nvPr/>
        </p:nvSpPr>
        <p:spPr>
          <a:xfrm>
            <a:off x="627535" y="1157732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2C6EA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4.3 </a:t>
            </a:r>
            <a:r>
              <a:rPr lang="en-US" altLang="ko-KR" sz="1800" dirty="0">
                <a:solidFill>
                  <a:srgbClr val="204A87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head(), tail(), View()</a:t>
            </a: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92085-84A9-F90C-B397-4B0DAD8DDD2D}"/>
              </a:ext>
            </a:extLst>
          </p:cNvPr>
          <p:cNvSpPr txBox="1"/>
          <p:nvPr/>
        </p:nvSpPr>
        <p:spPr>
          <a:xfrm>
            <a:off x="627535" y="195251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(mpg)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mpg Raw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데이터 뷰어 창 확인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1A3EDE72-13B1-EEC9-6D1D-BFDD5C30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mpg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07F2D5-3E7C-4C24-D7D3-62B78CE6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078" y="2589633"/>
            <a:ext cx="5534025" cy="3371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1F3524-F15F-9FC0-0C21-B86494D437FC}"/>
              </a:ext>
            </a:extLst>
          </p:cNvPr>
          <p:cNvSpPr/>
          <p:nvPr/>
        </p:nvSpPr>
        <p:spPr>
          <a:xfrm>
            <a:off x="3254716" y="5645189"/>
            <a:ext cx="1846545" cy="316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55B82B-93FB-2B0E-FE87-CFB8861FA810}"/>
              </a:ext>
            </a:extLst>
          </p:cNvPr>
          <p:cNvSpPr/>
          <p:nvPr/>
        </p:nvSpPr>
        <p:spPr>
          <a:xfrm>
            <a:off x="3222421" y="2897732"/>
            <a:ext cx="5500682" cy="1808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0B66E3B6-E8AA-1560-904B-0E29680B7907}"/>
              </a:ext>
            </a:extLst>
          </p:cNvPr>
          <p:cNvSpPr/>
          <p:nvPr/>
        </p:nvSpPr>
        <p:spPr>
          <a:xfrm>
            <a:off x="8328013" y="1153210"/>
            <a:ext cx="1605953" cy="1162928"/>
          </a:xfrm>
          <a:prstGeom prst="wedgeEllipseCallout">
            <a:avLst>
              <a:gd name="adj1" fmla="val -48142"/>
              <a:gd name="adj2" fmla="val 825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최소화 버튼클릭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D93D1D-35C1-2F28-52A7-E196F65214F7}"/>
              </a:ext>
            </a:extLst>
          </p:cNvPr>
          <p:cNvSpPr/>
          <p:nvPr/>
        </p:nvSpPr>
        <p:spPr>
          <a:xfrm>
            <a:off x="8229600" y="2602039"/>
            <a:ext cx="237044" cy="316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23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707545" y="1513480"/>
            <a:ext cx="1353267" cy="464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07545" y="1564816"/>
            <a:ext cx="3086101" cy="825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(mpg)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행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,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열 출력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234  11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1F3A31C6-30DC-358F-2546-FD15A2B4E14A}"/>
              </a:ext>
            </a:extLst>
          </p:cNvPr>
          <p:cNvSpPr txBox="1">
            <a:spLocks/>
          </p:cNvSpPr>
          <p:nvPr/>
        </p:nvSpPr>
        <p:spPr>
          <a:xfrm>
            <a:off x="482154" y="936759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2C6EA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4.4 dim()</a:t>
            </a:r>
            <a:r>
              <a:rPr lang="ko-KR" altLang="en-US" sz="1800" dirty="0">
                <a:solidFill>
                  <a:srgbClr val="2C6EA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이용하여 데이터의 구성 파악</a:t>
            </a: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B4CF3A7F-A5CB-6114-E4DE-CB148D3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mpg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D9B473-A805-06FF-ACE2-269E9576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052" y="1523529"/>
            <a:ext cx="5123188" cy="1820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F3B426-E901-8009-B297-99FC10DCAC6B}"/>
              </a:ext>
            </a:extLst>
          </p:cNvPr>
          <p:cNvSpPr/>
          <p:nvPr/>
        </p:nvSpPr>
        <p:spPr>
          <a:xfrm>
            <a:off x="5913933" y="2498803"/>
            <a:ext cx="1846545" cy="316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C7378B95-D0FA-15B9-FE35-156B466A3C46}"/>
              </a:ext>
            </a:extLst>
          </p:cNvPr>
          <p:cNvSpPr/>
          <p:nvPr/>
        </p:nvSpPr>
        <p:spPr>
          <a:xfrm>
            <a:off x="7760478" y="3407310"/>
            <a:ext cx="1405720" cy="1162928"/>
          </a:xfrm>
          <a:prstGeom prst="wedgeEllipseCallout">
            <a:avLst>
              <a:gd name="adj1" fmla="val -91707"/>
              <a:gd name="adj2" fmla="val -97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r>
              <a:rPr lang="ko-KR" altLang="en-US" dirty="0"/>
              <a:t>행 </a:t>
            </a:r>
            <a:r>
              <a:rPr lang="en-US" altLang="ko-KR" dirty="0"/>
              <a:t>11</a:t>
            </a:r>
            <a:r>
              <a:rPr lang="ko-KR" altLang="en-US" dirty="0"/>
              <a:t>열의 데이터 프레임</a:t>
            </a:r>
          </a:p>
        </p:txBody>
      </p:sp>
    </p:spTree>
    <p:extLst>
      <p:ext uri="{BB962C8B-B14F-4D97-AF65-F5344CB8AC3E}">
        <p14:creationId xmlns:p14="http://schemas.microsoft.com/office/powerpoint/2010/main" val="19533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924906" y="1675437"/>
            <a:ext cx="10062370" cy="3872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(mpg)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데이터 속성 확인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'data.frame':    234 obs. of  11 variables: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manufacturer: chr  "audi" "audi" "audi" "audi" ...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model       : chr  "a4" "a4" "a4" "a4" ...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displ       : num  1.8 1.8 2 2 2.8 2.8 3.1 1.8 1.8 2 ...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year        : int  1999 1999 2008 2008 1999 1999 2008 1999 1999 2008 ...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cyl         : int  4 4 4 4 6 6 6 4 4 4 ...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trans       : chr  "auto(l5)" "manual(m5)" "manual(m6)" "auto(av)" ...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drv         : chr  "f" "f" "f" "f" ...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cty         : int  18 21 20 21 16 18 18 18 16 20 ...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hwy         : int  29 29 31 30 26 26 27 26 25 28 ...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fl          : chr  "p" "p" "p" "p" ...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$ class       : chr  "compact" "compact" "compact" "compact" ...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924907" y="1675437"/>
            <a:ext cx="1163952" cy="381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1F3A31C6-30DC-358F-2546-FD15A2B4E14A}"/>
              </a:ext>
            </a:extLst>
          </p:cNvPr>
          <p:cNvSpPr txBox="1">
            <a:spLocks/>
          </p:cNvSpPr>
          <p:nvPr/>
        </p:nvSpPr>
        <p:spPr>
          <a:xfrm>
            <a:off x="482154" y="989525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2C6EA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4.5 str()</a:t>
            </a:r>
            <a:r>
              <a:rPr lang="ko-KR" altLang="en-US" sz="1800" dirty="0">
                <a:solidFill>
                  <a:srgbClr val="2C6EA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이용한 각 변수의 속성 파악</a:t>
            </a: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AA4F241-82A9-23AA-9EBF-4CD40D8D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mpg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DC0C67-1C09-393B-469D-449EB5F3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31" y="172430"/>
            <a:ext cx="5095875" cy="260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EF7752-B11F-D9E9-E6C8-9F7622A7E2B4}"/>
              </a:ext>
            </a:extLst>
          </p:cNvPr>
          <p:cNvSpPr/>
          <p:nvPr/>
        </p:nvSpPr>
        <p:spPr>
          <a:xfrm>
            <a:off x="6744443" y="734558"/>
            <a:ext cx="4965403" cy="1874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5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698394" y="885423"/>
            <a:ext cx="10505285" cy="522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4.6 summary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이용한 요약 통계량</a:t>
            </a:r>
            <a:r>
              <a:rPr lang="en-US" altLang="ko-KR" sz="1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(mpg)  </a:t>
            </a:r>
            <a:r>
              <a:rPr lang="en-US" altLang="ko-KR" sz="14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요약통계량 출력</a:t>
            </a:r>
            <a:endParaRPr lang="ko-KR" altLang="ko-KR" sz="14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manufacturer          model               displ            year   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Length:234         Length:234         Min.   :1.600   Min.   :1999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Class :character   Class :character   1st Qu.:2.400   1st Qu.:1999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Mode  :character   Mode  :character   Median :3.300   Median :2004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                                    Mean   :3.472   Mean   :2004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                                    3rd Qu.:4.600   3rd Qu.:2008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                                    Max.   :7.000   Max.   :2008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   cyl           trans               drv                 cty     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Min.   :4.000   Length:234         Length:234         Min.   : 9.00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1st Qu.:4.000   Class :character   Class :character   1st Qu.:14.00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Median :6.000   Mode  :character   Mode  :character   Median :17.00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Mean   :5.889                                         Mean   :16.86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3rd Qu.:8.000                                         3rd Qu.:19.00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Max.   :8.000                                         Max.   :35.00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   hwy             fl               class        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Min.   :12.00   Length:234         Length:234      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1st Qu.:18.00   Class :character   Class :character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Median :24.00   Mode  :character   Mode  :character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Mean   :23.44                                      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3rd Qu.:27.00                                        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Max.   :44.00</a:t>
            </a:r>
            <a:endParaRPr lang="ko-KR" altLang="ko-KR" sz="14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698394" y="1149292"/>
            <a:ext cx="1323353" cy="289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C12AE7EA-ADB5-B023-86DB-147DC778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mpg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파악하기</a:t>
            </a:r>
            <a:endParaRPr lang="ko-Kore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9FB395-169C-B0B2-3087-F87E3260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952" y="1556772"/>
            <a:ext cx="3678043" cy="311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2415DF-DA1A-343A-0344-D10EE0944A10}"/>
              </a:ext>
            </a:extLst>
          </p:cNvPr>
          <p:cNvSpPr/>
          <p:nvPr/>
        </p:nvSpPr>
        <p:spPr>
          <a:xfrm>
            <a:off x="8119428" y="2037408"/>
            <a:ext cx="3678043" cy="2501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18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C12AE7EA-ADB5-B023-86DB-147DC778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b="1" dirty="0" err="1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변수이름</a:t>
            </a:r>
            <a:r>
              <a:rPr lang="ko-KR" altLang="en-US" b="1" dirty="0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변경하기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370" y="1080817"/>
            <a:ext cx="102479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i="1" dirty="0" smtClean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# year</a:t>
            </a:r>
            <a:r>
              <a:rPr lang="ko-KR" altLang="en-US" i="1" dirty="0" smtClean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의 이름을 </a:t>
            </a:r>
            <a:r>
              <a:rPr lang="en-US" altLang="ko-KR" i="1" dirty="0" smtClean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year</a:t>
            </a:r>
            <a:r>
              <a:rPr lang="ko-KR" altLang="en-US" i="1" dirty="0" smtClean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약자로 </a:t>
            </a:r>
            <a:r>
              <a:rPr lang="en-US" altLang="ko-KR" i="1" dirty="0" err="1" smtClean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수정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&lt;-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204A87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c(</a:t>
            </a:r>
            <a:r>
              <a:rPr lang="en-US" altLang="ko-KR" dirty="0" smtClean="0">
                <a:solidFill>
                  <a:schemeClr val="accent2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dirty="0" smtClean="0">
                <a:solidFill>
                  <a:schemeClr val="accent2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변경전변수이름</a:t>
            </a:r>
            <a:r>
              <a:rPr lang="en-US" altLang="ko-KR" dirty="0" smtClean="0">
                <a:solidFill>
                  <a:schemeClr val="accent2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en-US" altLang="ko-KR" dirty="0" smtClean="0">
                <a:solidFill>
                  <a:srgbClr val="902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02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변경 후 </a:t>
            </a:r>
            <a:r>
              <a:rPr lang="ko-KR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변수이름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＂)) </a:t>
            </a:r>
            <a:endParaRPr lang="ko-KR" alt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15565" y="2025556"/>
            <a:ext cx="5900073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("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plyr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")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15565" y="2594617"/>
            <a:ext cx="3657600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library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plyr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5565" y="3102123"/>
            <a:ext cx="715772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mpg1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&lt;-</a:t>
            </a:r>
            <a:r>
              <a:rPr lang="en-US" altLang="ko-KR" sz="2400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204A87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rename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c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dirty="0" smtClean="0">
                <a:solidFill>
                  <a:schemeClr val="accent2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“year”</a:t>
            </a:r>
            <a:r>
              <a:rPr lang="en-US" altLang="ko-KR" sz="2400" dirty="0" smtClean="0">
                <a:solidFill>
                  <a:srgbClr val="902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902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“year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(mpg1) </a:t>
            </a:r>
            <a:endParaRPr lang="ko-KR" altLang="en-US" sz="2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569100"/>
            <a:ext cx="4724400" cy="170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76" y="4182764"/>
            <a:ext cx="7343775" cy="258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2415DF-DA1A-343A-0344-D10EE0944A10}"/>
              </a:ext>
            </a:extLst>
          </p:cNvPr>
          <p:cNvSpPr/>
          <p:nvPr/>
        </p:nvSpPr>
        <p:spPr>
          <a:xfrm>
            <a:off x="7447157" y="3037049"/>
            <a:ext cx="4581933" cy="10197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2415DF-DA1A-343A-0344-D10EE0944A10}"/>
              </a:ext>
            </a:extLst>
          </p:cNvPr>
          <p:cNvSpPr/>
          <p:nvPr/>
        </p:nvSpPr>
        <p:spPr>
          <a:xfrm>
            <a:off x="4596954" y="5146387"/>
            <a:ext cx="7192697" cy="290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55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">
            <a:extLst>
              <a:ext uri="{FF2B5EF4-FFF2-40B4-BE49-F238E27FC236}">
                <a16:creationId xmlns:a16="http://schemas.microsoft.com/office/drawing/2014/main" id="{C59C082B-6C74-DD8C-D072-E1104148FC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00752" y="2902711"/>
            <a:ext cx="5471495" cy="28044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프레임이란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4C816-6A6B-18C8-D759-470590AD5F3E}"/>
              </a:ext>
            </a:extLst>
          </p:cNvPr>
          <p:cNvSpPr txBox="1"/>
          <p:nvPr/>
        </p:nvSpPr>
        <p:spPr>
          <a:xfrm>
            <a:off x="787608" y="853954"/>
            <a:ext cx="1021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b="1" i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프레임</a:t>
            </a:r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i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많이 사용하는 데이터 형태</a:t>
            </a:r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i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행과 열로 구성된 사각형 모양의 표처럼 생김</a:t>
            </a:r>
            <a:endParaRPr lang="ko-KR" altLang="ko-KR" sz="1200" b="1" i="1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5548673" y="2828415"/>
            <a:ext cx="798785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2400753" y="4830899"/>
            <a:ext cx="836434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4140287" y="4217510"/>
            <a:ext cx="3637368" cy="1384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76372-93E5-ADD8-AE9F-F3871B0FEDA6}"/>
              </a:ext>
            </a:extLst>
          </p:cNvPr>
          <p:cNvSpPr txBox="1"/>
          <p:nvPr/>
        </p:nvSpPr>
        <p:spPr>
          <a:xfrm>
            <a:off x="6385843" y="3028114"/>
            <a:ext cx="1563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altLang="ko-KR" sz="1800" b="1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8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</a:t>
            </a:r>
            <a:r>
              <a:rPr lang="en-US" altLang="ko-KR" sz="1800" b="1" dirty="0" err="1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8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b="1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속성</a:t>
            </a:r>
            <a:endParaRPr lang="ko-KR" altLang="ko-KR" sz="1800" b="1" dirty="0">
              <a:effectLst/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25A4A-BC62-2055-3B1A-CFD50BB8907B}"/>
              </a:ext>
            </a:extLst>
          </p:cNvPr>
          <p:cNvSpPr txBox="1"/>
          <p:nvPr/>
        </p:nvSpPr>
        <p:spPr>
          <a:xfrm>
            <a:off x="1782979" y="4212306"/>
            <a:ext cx="2357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altLang="ko-KR" sz="1800" b="1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</a:t>
            </a:r>
            <a:r>
              <a:rPr lang="en-US" altLang="ko-KR" sz="1800" b="1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b="1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en-US" altLang="ko-KR" sz="1800" b="1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사람의</a:t>
            </a:r>
            <a:r>
              <a:rPr lang="en-US" altLang="ko-KR" sz="1800" b="1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</a:t>
            </a:r>
            <a:endParaRPr lang="ko-KR" altLang="ko-KR" sz="1800" b="1" dirty="0">
              <a:effectLst/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07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13" grpId="0" animBg="1"/>
      <p:bldP spid="5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C12AE7EA-ADB5-B023-86DB-147DC778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Frame</a:t>
            </a:r>
            <a:r>
              <a:rPr lang="ko-KR" altLang="en-US" b="1" dirty="0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복사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370" y="1080817"/>
            <a:ext cx="102479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i="1" dirty="0" smtClean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# </a:t>
            </a:r>
            <a:r>
              <a:rPr lang="ko-KR" altLang="en-US" i="1" dirty="0" smtClean="0">
                <a:solidFill>
                  <a:srgbClr val="8F5902"/>
                </a:solidFill>
                <a:latin typeface="D2Coding"/>
                <a:ea typeface="D2Coding"/>
                <a:cs typeface="D2Coding"/>
              </a:rPr>
              <a:t>새로운이름으로 기본의 프레임을 복사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새로운프레임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b="1" dirty="0" err="1" smtClean="0">
                <a:solidFill>
                  <a:srgbClr val="204A87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기존프레임</a:t>
            </a:r>
            <a:endParaRPr lang="ko-KR" alt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13370" y="1922542"/>
            <a:ext cx="5900073" cy="6155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mpg10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&lt;-</a:t>
            </a:r>
            <a:r>
              <a:rPr lang="en-US" altLang="ko-KR" sz="2000" dirty="0">
                <a:solidFill>
                  <a:srgbClr val="4E9A0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rgbClr val="204A87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mpg1</a:t>
            </a:r>
          </a:p>
          <a:p>
            <a:r>
              <a:rPr lang="en-US" altLang="ko-KR" sz="2000" b="1" dirty="0" smtClean="0">
                <a:solidFill>
                  <a:srgbClr val="204A87"/>
                </a:solidFill>
                <a:latin typeface="Consolas" panose="020B0609020204030204" pitchFamily="49" charset="0"/>
              </a:rPr>
              <a:t>mpg10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66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C12AE7EA-ADB5-B023-86DB-147DC778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응용</a:t>
            </a:r>
            <a:endParaRPr lang="ko-Kore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5" y="1556164"/>
            <a:ext cx="5200650" cy="4248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3120" y="106680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조원의 자료를 </a:t>
            </a:r>
            <a:r>
              <a:rPr lang="ko-KR" altLang="en-US" dirty="0" err="1" smtClean="0"/>
              <a:t>엑셀자료로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65691" y="955999"/>
            <a:ext cx="2049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프레임에 </a:t>
            </a:r>
            <a:r>
              <a:rPr lang="ko-KR" altLang="en-US" dirty="0" err="1" smtClean="0"/>
              <a:t>엑셀자료</a:t>
            </a:r>
            <a:r>
              <a:rPr lang="ko-KR" altLang="en-US" dirty="0" smtClean="0"/>
              <a:t> 불러와서 </a:t>
            </a:r>
            <a:r>
              <a:rPr lang="ko-KR" altLang="en-US" dirty="0" err="1" smtClean="0"/>
              <a:t>평균내기</a:t>
            </a:r>
            <a:endParaRPr lang="en-US" altLang="ko-KR" dirty="0" smtClean="0"/>
          </a:p>
          <a:p>
            <a:r>
              <a:rPr lang="en-US" altLang="ko-KR" dirty="0" smtClean="0"/>
              <a:t>-&gt;CSV</a:t>
            </a:r>
            <a:r>
              <a:rPr lang="ko-KR" altLang="en-US" dirty="0" smtClean="0"/>
              <a:t>파일로 저장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29717" y="885423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파일 열어서</a:t>
            </a:r>
            <a:endParaRPr lang="en-US" altLang="ko-KR" dirty="0" smtClean="0"/>
          </a:p>
          <a:p>
            <a:r>
              <a:rPr lang="ko-KR" altLang="en-US" dirty="0" smtClean="0"/>
              <a:t>결과 올리기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954" y="2454856"/>
            <a:ext cx="1866900" cy="1000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066" y="3544253"/>
            <a:ext cx="2148202" cy="18389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39280" y="406400"/>
            <a:ext cx="299793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0_(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올리시오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151355" y="2621280"/>
            <a:ext cx="2661920" cy="2509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40167" y="2897922"/>
            <a:ext cx="2452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명령어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올리기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5190" y="1975833"/>
            <a:ext cx="2739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나</a:t>
            </a:r>
            <a:r>
              <a:rPr lang="en-US" altLang="ko-KR" dirty="0" smtClean="0"/>
              <a:t>)</a:t>
            </a:r>
            <a:r>
              <a:rPr lang="ko-KR" altLang="en-US" dirty="0" smtClean="0"/>
              <a:t>결과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올리기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98000" y="2433327"/>
            <a:ext cx="2661920" cy="319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281" y="4368219"/>
            <a:ext cx="3939597" cy="2029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78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6952" y="2921073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814720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F095D48-3396-FFC1-B429-CC1C968A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29" y="1694543"/>
            <a:ext cx="2000250" cy="17716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1. </a:t>
            </a:r>
            <a:r>
              <a:rPr lang="ko-KR" altLang="en-US" sz="3300" dirty="0">
                <a:solidFill>
                  <a:srgbClr val="FF0000"/>
                </a:solidFill>
              </a:rPr>
              <a:t>데이터프레임 작성 응용</a:t>
            </a:r>
            <a:r>
              <a:rPr lang="en-US" altLang="ko-KR" sz="3300" dirty="0">
                <a:solidFill>
                  <a:srgbClr val="FF0000"/>
                </a:solidFill>
              </a:rPr>
              <a:t>(</a:t>
            </a:r>
            <a:r>
              <a:rPr lang="ko-KR" altLang="en-US" sz="3300" dirty="0">
                <a:solidFill>
                  <a:srgbClr val="FF0000"/>
                </a:solidFill>
              </a:rPr>
              <a:t>문제</a:t>
            </a:r>
            <a:r>
              <a:rPr lang="en-US" altLang="ko-KR" sz="3300" dirty="0">
                <a:solidFill>
                  <a:srgbClr val="FF0000"/>
                </a:solidFill>
              </a:rPr>
              <a:t>)</a:t>
            </a:r>
            <a:r>
              <a:rPr lang="ko-KR" altLang="en-US" sz="3300" dirty="0">
                <a:solidFill>
                  <a:srgbClr val="FF0000"/>
                </a:solidFill>
              </a:rPr>
              <a:t>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617805" y="2175898"/>
            <a:ext cx="578858" cy="12271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1617806" y="1667525"/>
            <a:ext cx="1921874" cy="445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1539429" y="4956554"/>
            <a:ext cx="1921874" cy="411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0AC257D-50EB-473B-FBC3-079108201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08" y="886815"/>
            <a:ext cx="9116982" cy="72320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Q1.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data.frame()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c()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조합해서 표의 내용을 데이터 프레임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sales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만들어 출력해보세요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FF433F-06C2-883A-D0F8-C61F51CCE8C8}"/>
              </a:ext>
            </a:extLst>
          </p:cNvPr>
          <p:cNvSpPr txBox="1"/>
          <p:nvPr/>
        </p:nvSpPr>
        <p:spPr>
          <a:xfrm>
            <a:off x="1036012" y="3974567"/>
            <a:ext cx="9011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Q2.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앞에서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만든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프레임을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이용해서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과일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가격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sales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$price)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판매량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sales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$volume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구해보세요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(mean()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kumimoji="0" lang="en-US" altLang="ko-KR" sz="700" b="1" i="0" u="none" strike="noStrike" cap="none" normalizeH="0" baseline="0" dirty="0">
                <a:ln>
                  <a:noFill/>
                </a:ln>
                <a:solidFill>
                  <a:srgbClr val="4FA7E3"/>
                </a:solidFill>
                <a:effectLst/>
              </a:rPr>
              <a:t>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4FA7E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AFEBD-A709-400C-618C-2D44A7928A18}"/>
              </a:ext>
            </a:extLst>
          </p:cNvPr>
          <p:cNvSpPr txBox="1"/>
          <p:nvPr/>
        </p:nvSpPr>
        <p:spPr>
          <a:xfrm>
            <a:off x="1617805" y="4916799"/>
            <a:ext cx="14221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과일가격평균    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2100     </a:t>
            </a:r>
          </a:p>
          <a:p>
            <a:r>
              <a:rPr lang="ko-KR" altLang="en-US" sz="1400" dirty="0"/>
              <a:t>판매량 평균</a:t>
            </a:r>
            <a:endParaRPr lang="en-US" altLang="ko-KR" sz="1400" dirty="0"/>
          </a:p>
          <a:p>
            <a:r>
              <a:rPr lang="en-US" altLang="ko-KR" sz="1400" dirty="0"/>
              <a:t>25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B02D46-2A03-F5BF-84C7-FA95F19C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509" y="2112717"/>
            <a:ext cx="2597583" cy="1392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D7F80DB-4513-32F6-FB10-E64524923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872" y="4497787"/>
            <a:ext cx="2910856" cy="197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A6C625-7CA0-CFC1-9621-B84A8856C4F6}"/>
              </a:ext>
            </a:extLst>
          </p:cNvPr>
          <p:cNvSpPr/>
          <p:nvPr/>
        </p:nvSpPr>
        <p:spPr>
          <a:xfrm>
            <a:off x="1532805" y="5360742"/>
            <a:ext cx="1921874" cy="5101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D4FBAA-6A85-E4BF-15DB-6E987886E003}"/>
              </a:ext>
            </a:extLst>
          </p:cNvPr>
          <p:cNvSpPr/>
          <p:nvPr/>
        </p:nvSpPr>
        <p:spPr>
          <a:xfrm>
            <a:off x="4056582" y="5434174"/>
            <a:ext cx="1921874" cy="2578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11C80D-FD1B-87C9-744B-B5F2D6E0BAAC}"/>
              </a:ext>
            </a:extLst>
          </p:cNvPr>
          <p:cNvSpPr/>
          <p:nvPr/>
        </p:nvSpPr>
        <p:spPr>
          <a:xfrm>
            <a:off x="4034217" y="5836234"/>
            <a:ext cx="1921874" cy="2578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87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21" grpId="0" animBg="1"/>
      <p:bldP spid="22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107816"/>
            <a:ext cx="10080625" cy="463073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Q1. </a:t>
            </a:r>
            <a:r>
              <a:rPr lang="en-US" altLang="ko-KR" sz="1800" b="1" dirty="0">
                <a:solidFill>
                  <a:srgbClr val="4F81B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data.frame()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b="1" dirty="0">
                <a:solidFill>
                  <a:srgbClr val="4F81B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c()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조합해서 </a:t>
            </a:r>
            <a:r>
              <a:rPr lang="ko-KR" altLang="ko-KR" sz="1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내용을</a:t>
            </a:r>
            <a:r>
              <a:rPr lang="en-US" altLang="ko-KR" sz="1800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sales</a:t>
            </a:r>
            <a:r>
              <a:rPr lang="ko-KR" alt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이름의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프레임으로 만들어 출력해보세요</a:t>
            </a: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0AC257D-50EB-473B-FBC3-079108201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029" y="1653506"/>
            <a:ext cx="7816851" cy="35393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데이터 프레임 만들기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sales</a:t>
            </a:r>
            <a:r>
              <a:rPr lang="ko-KR" alt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&lt;- (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atinLnBrk="1">
              <a:spcAft>
                <a:spcPts val="1400"/>
              </a:spcAft>
            </a:pP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데이터 프레임 출력하기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나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fruit price volume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사과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1800     24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딸기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1500     38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수박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3000     13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데이터프레임 작성 응용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510029" y="1822096"/>
            <a:ext cx="6890614" cy="11733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1510029" y="3248747"/>
            <a:ext cx="2979421" cy="58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3DE3B-0F62-D276-6F6E-BE626B38091B}"/>
              </a:ext>
            </a:extLst>
          </p:cNvPr>
          <p:cNvSpPr txBox="1"/>
          <p:nvPr/>
        </p:nvSpPr>
        <p:spPr>
          <a:xfrm>
            <a:off x="7755216" y="365082"/>
            <a:ext cx="302422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1_RStudio</a:t>
            </a:r>
            <a:r>
              <a:rPr lang="ko-KR" altLang="en-US" dirty="0"/>
              <a:t>실습화면 챕쳐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B51BBD-6E31-467F-291C-796A7CB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53" y="1822096"/>
            <a:ext cx="1255546" cy="1112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7A6BE9-8F33-EFD0-7134-111E398EAFFE}"/>
              </a:ext>
            </a:extLst>
          </p:cNvPr>
          <p:cNvSpPr txBox="1"/>
          <p:nvPr/>
        </p:nvSpPr>
        <p:spPr>
          <a:xfrm>
            <a:off x="8506856" y="1494438"/>
            <a:ext cx="820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2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5D3AA-8470-2743-E824-1E773DA09699}"/>
              </a:ext>
            </a:extLst>
          </p:cNvPr>
          <p:cNvSpPr txBox="1"/>
          <p:nvPr/>
        </p:nvSpPr>
        <p:spPr>
          <a:xfrm>
            <a:off x="1017270" y="1897380"/>
            <a:ext cx="4668266" cy="1559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ko-KR" alt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          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가격 평균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2100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ko-KR" altLang="en-US" b="1" dirty="0">
                <a:solidFill>
                  <a:srgbClr val="204A87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나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            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판매량 평균</a:t>
            </a:r>
            <a:endParaRPr lang="en-US" altLang="ko-KR" sz="1800" i="1" dirty="0">
              <a:solidFill>
                <a:srgbClr val="8F5902"/>
              </a:solidFill>
              <a:effectLst/>
              <a:latin typeface="D2Coding"/>
              <a:ea typeface="D2Coding"/>
              <a:cs typeface="D2Coding"/>
            </a:endParaRP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25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데이터프레임 작성 응용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017269" y="1897380"/>
            <a:ext cx="4703531" cy="411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1017270" y="2844235"/>
            <a:ext cx="4703532" cy="3193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Q2.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앞에서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만든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sales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프레임을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이용해서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과일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가격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</a:t>
            </a:r>
            <a:r>
              <a:rPr lang="ko-KR" altLang="en-US" sz="18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판매량의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구해보세요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18C94-C8DE-108B-35CC-4E9D35E53B6B}"/>
              </a:ext>
            </a:extLst>
          </p:cNvPr>
          <p:cNvSpPr txBox="1"/>
          <p:nvPr/>
        </p:nvSpPr>
        <p:spPr>
          <a:xfrm>
            <a:off x="7755216" y="365082"/>
            <a:ext cx="31412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2_RStudio</a:t>
            </a:r>
            <a:r>
              <a:rPr lang="ko-KR" altLang="en-US" dirty="0"/>
              <a:t>실습화면 챕쳐</a:t>
            </a:r>
          </a:p>
        </p:txBody>
      </p:sp>
    </p:spTree>
    <p:extLst>
      <p:ext uri="{BB962C8B-B14F-4D97-AF65-F5344CB8AC3E}">
        <p14:creationId xmlns:p14="http://schemas.microsoft.com/office/powerpoint/2010/main" val="312539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30404" y="800100"/>
            <a:ext cx="1050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데이터의 변수명은 긴 단어를 짧게 줄인 축약어로 되어있습니다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cty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변수는 도시 연비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변수는 고속도로 연비를 의미합니다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변수명을 이해하기 쉬운 단어로 바꾸려고 합니다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데이터를 이용해서 아래 문제를 해결해 보세요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pPr>
              <a:spcBef>
                <a:spcPts val="24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데이터프레임 수정 응용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문제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ko-KR" b="1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92B71-569B-9879-2344-242CD4946BEA}"/>
              </a:ext>
            </a:extLst>
          </p:cNvPr>
          <p:cNvSpPr txBox="1"/>
          <p:nvPr/>
        </p:nvSpPr>
        <p:spPr>
          <a:xfrm>
            <a:off x="1125296" y="2203198"/>
            <a:ext cx="9715500" cy="2215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Q1.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ggplot2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패키지의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데이터를 사용할 수 있도록 불러온 뒤 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mpg] 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프레임에 저장하시오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그리고 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mpg_new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의 이름으로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복사본을 만드세요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Q2. [</a:t>
            </a:r>
            <a:r>
              <a:rPr lang="ko-KR" altLang="en-US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mpg_new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프레임에서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</a:t>
            </a:r>
            <a:r>
              <a:rPr lang="en-US" altLang="ko-KR" sz="1800" dirty="0" err="1">
                <a:solidFill>
                  <a:srgbClr val="FFC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cty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z="1800" dirty="0">
                <a:solidFill>
                  <a:schemeClr val="accent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약자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</a:t>
            </a:r>
            <a:r>
              <a:rPr lang="en-US" altLang="ko-KR" sz="1800" dirty="0" err="1">
                <a:solidFill>
                  <a:srgbClr val="FFC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z="1800" dirty="0">
                <a:solidFill>
                  <a:schemeClr val="accent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약자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highway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변수명을 수정하세요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Q3. </a:t>
            </a:r>
            <a:r>
              <a:rPr lang="ko-KR" altLang="en-US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mpg_new</a:t>
            </a:r>
            <a:r>
              <a:rPr lang="ko-KR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프레임에서 첫번째 줄에서 </a:t>
            </a:r>
            <a:r>
              <a:rPr lang="ko-KR" altLang="en-US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여섯번째</a:t>
            </a:r>
            <a:r>
              <a:rPr lang="ko-KR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줄까지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출력해서 변수명이 바뀌었는지 확인해 보세요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698394" y="821357"/>
            <a:ext cx="10643522" cy="228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Q1.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ggplot2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패키지의 </a:t>
            </a:r>
            <a:r>
              <a:rPr lang="en-US" altLang="ko-KR" sz="1800" dirty="0">
                <a:solidFill>
                  <a:srgbClr val="FFC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ko-KR" altLang="ko-KR" sz="1800" dirty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사용할 수 있도록 불러온 뒤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ko-KR" altLang="en-US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에 저장하시오</a:t>
            </a:r>
            <a:r>
              <a:rPr lang="en-US" altLang="ko-KR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그리고</a:t>
            </a:r>
            <a:r>
              <a:rPr lang="ko-KR" altLang="en-US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mpg_new</a:t>
            </a:r>
            <a:r>
              <a:rPr lang="en-US" altLang="ko-KR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의 이름으로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복사본을 만드세요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1400"/>
              </a:spcAft>
            </a:pPr>
            <a:r>
              <a:rPr lang="ko-KR" altLang="en-US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  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8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8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mpg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데이터 불러오기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mpg_new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8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나</a:t>
            </a:r>
            <a:r>
              <a:rPr lang="en-US" altLang="ko-KR" sz="18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</a:t>
            </a:r>
            <a:r>
              <a:rPr lang="en-US" altLang="ko-KR" sz="1800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1800" i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ko-KR" altLang="en-US" sz="1800" i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을</a:t>
            </a:r>
            <a:r>
              <a:rPr lang="en-US" altLang="ko-KR" sz="1800" i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ko-KR" altLang="en-US" i="1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mpg_new</a:t>
            </a:r>
            <a:r>
              <a:rPr lang="en-US" altLang="ko-KR" sz="1800" i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ko-KR" alt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의 이름으로 </a:t>
            </a:r>
            <a:r>
              <a:rPr lang="ko-KR" altLang="ko-KR" sz="1800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복사본</a:t>
            </a:r>
            <a:r>
              <a:rPr lang="en-US" altLang="ko-KR" sz="1800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</a:t>
            </a:r>
            <a:endParaRPr lang="en-US" altLang="ko-KR" sz="1800" i="1" dirty="0">
              <a:solidFill>
                <a:srgbClr val="8F5902"/>
              </a:solidFill>
              <a:effectLst/>
              <a:latin typeface="D2Coding"/>
              <a:ea typeface="D2Coding"/>
              <a:cs typeface="D2Coding"/>
            </a:endParaRPr>
          </a:p>
          <a:p>
            <a:pPr latinLnBrk="1">
              <a:spcAft>
                <a:spcPts val="1400"/>
              </a:spcAft>
            </a:pPr>
            <a:r>
              <a:rPr lang="ko-KR" altLang="en-US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mpg_new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pPr>
              <a:spcBef>
                <a:spcPts val="24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데이터프레임 수정 응용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ko-KR" b="1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8440E4-CF20-F511-8044-201D1A9A5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3392231"/>
            <a:ext cx="6415088" cy="30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3F10F-C218-978A-D6BB-2C864DBB6DFC}"/>
              </a:ext>
            </a:extLst>
          </p:cNvPr>
          <p:cNvSpPr txBox="1"/>
          <p:nvPr/>
        </p:nvSpPr>
        <p:spPr>
          <a:xfrm>
            <a:off x="8062434" y="179854"/>
            <a:ext cx="31412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3_RStudio</a:t>
            </a:r>
            <a:r>
              <a:rPr lang="ko-KR" altLang="en-US" dirty="0"/>
              <a:t>실습화면 챕쳐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C51113-CC4E-A9BE-F1FF-D9BFFE899213}"/>
              </a:ext>
            </a:extLst>
          </p:cNvPr>
          <p:cNvSpPr/>
          <p:nvPr/>
        </p:nvSpPr>
        <p:spPr>
          <a:xfrm>
            <a:off x="3033712" y="4358926"/>
            <a:ext cx="2979421" cy="3190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6F88F9-8DB5-649F-F19A-1ECD21D7AA63}"/>
              </a:ext>
            </a:extLst>
          </p:cNvPr>
          <p:cNvSpPr/>
          <p:nvPr/>
        </p:nvSpPr>
        <p:spPr>
          <a:xfrm>
            <a:off x="698393" y="1961412"/>
            <a:ext cx="10505285" cy="1140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2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698394" y="821357"/>
            <a:ext cx="10505285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Q2. </a:t>
            </a:r>
            <a:r>
              <a:rPr lang="ko-KR" altLang="en-US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mpg_new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복사본 데이터를 이용해서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cty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z="1800" dirty="0">
                <a:solidFill>
                  <a:schemeClr val="accent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약자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z="1800" dirty="0">
                <a:solidFill>
                  <a:schemeClr val="accent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약자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highway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변수명을 수정하세요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1400"/>
              </a:spcAft>
            </a:pPr>
            <a:r>
              <a:rPr lang="ko-KR" altLang="en-US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mpg_new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cty를  [</a:t>
            </a:r>
            <a:r>
              <a:rPr lang="ko-KR" altLang="en-US" sz="1800" dirty="0">
                <a:solidFill>
                  <a:schemeClr val="accent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약자</a:t>
            </a:r>
            <a:r>
              <a:rPr lang="en-US" altLang="ko-KR" dirty="0">
                <a:solidFill>
                  <a:schemeClr val="accent2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city</a:t>
            </a:r>
            <a:r>
              <a:rPr lang="en-US" altLang="ko-KR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로 수정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mpg_new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hwy를  [</a:t>
            </a:r>
            <a:r>
              <a:rPr lang="ko-KR" altLang="en-US" sz="1800" dirty="0">
                <a:solidFill>
                  <a:schemeClr val="accent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약자</a:t>
            </a:r>
            <a:r>
              <a:rPr lang="en-US" altLang="ko-KR" sz="18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highway</a:t>
            </a:r>
            <a:r>
              <a:rPr lang="en-US" altLang="ko-KR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로 수정</a:t>
            </a:r>
            <a:endParaRPr lang="ko-KR" altLang="ko-KR" sz="1800" i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pPr>
              <a:spcBef>
                <a:spcPts val="24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데이터프레임 수정 응용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ko-KR" b="1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F1DB8-D838-192D-4F67-A4EC7CCF8DF3}"/>
              </a:ext>
            </a:extLst>
          </p:cNvPr>
          <p:cNvSpPr txBox="1"/>
          <p:nvPr/>
        </p:nvSpPr>
        <p:spPr>
          <a:xfrm>
            <a:off x="7861995" y="214074"/>
            <a:ext cx="31412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4_RStudio</a:t>
            </a:r>
            <a:r>
              <a:rPr lang="ko-KR" altLang="en-US" dirty="0"/>
              <a:t>실습화면 챕쳐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D6F1CD-186A-61C2-4922-B0E704A8191B}"/>
              </a:ext>
            </a:extLst>
          </p:cNvPr>
          <p:cNvSpPr/>
          <p:nvPr/>
        </p:nvSpPr>
        <p:spPr>
          <a:xfrm>
            <a:off x="698394" y="1479229"/>
            <a:ext cx="6616806" cy="6713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60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698394" y="821357"/>
            <a:ext cx="10505285" cy="315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Q3. </a:t>
            </a:r>
            <a:r>
              <a:rPr lang="ko-KR" altLang="en-US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8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mpg_new</a:t>
            </a:r>
            <a:r>
              <a:rPr lang="ko-KR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프레임의 위에서 여섯 번째 줄까지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출력해서 변수명이 바뀌었는지 확인해 보세요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아래와 같은 결과물이 출력되어야 합니다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ko-KR" altLang="en-US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dirty="0">
                <a:solidFill>
                  <a:schemeClr val="accent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                    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데이터 일부 출력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manufacturer model displ year cyl      trans drv </a:t>
            </a:r>
            <a:r>
              <a:rPr lang="ko-KR" altLang="en-US" sz="14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4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city </a:t>
            </a:r>
            <a:r>
              <a:rPr lang="ko-KR" altLang="en-US" sz="14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약자</a:t>
            </a:r>
            <a:r>
              <a:rPr lang="en-US" altLang="ko-KR" sz="14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highway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   class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      audi    a4   1.8 1999   4   auto(l5)   f   18      29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      audi    a4   1.8 1999   4 manual(m5)   f   21      29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      audi    a4   2.0 2008   4 manual(m6)   f   20      31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4         audi    a4   2.0 2008   4   auto(av)   f   21      30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5         audi    a4   2.8 1999   6   auto(l5)   f   16      26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6         audi    a4   2.8 1999   6 manual(m5)   f   18      26  p compact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pPr>
              <a:spcBef>
                <a:spcPts val="24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데이터프레임 수정 응용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ko-KR" b="1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F74EB-AE8F-0CC9-7931-9B133636D4B2}"/>
              </a:ext>
            </a:extLst>
          </p:cNvPr>
          <p:cNvSpPr txBox="1"/>
          <p:nvPr/>
        </p:nvSpPr>
        <p:spPr>
          <a:xfrm>
            <a:off x="8062434" y="214074"/>
            <a:ext cx="31412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5_RStudio</a:t>
            </a:r>
            <a:r>
              <a:rPr lang="ko-KR" altLang="en-US" dirty="0"/>
              <a:t>실습화면 챕쳐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794189-3427-9FED-8295-754E37D45366}"/>
              </a:ext>
            </a:extLst>
          </p:cNvPr>
          <p:cNvSpPr/>
          <p:nvPr/>
        </p:nvSpPr>
        <p:spPr>
          <a:xfrm>
            <a:off x="582060" y="1492706"/>
            <a:ext cx="10505285" cy="24859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0BB79-F06D-F23E-72AF-DA3A2A01D90D}"/>
              </a:ext>
            </a:extLst>
          </p:cNvPr>
          <p:cNvSpPr/>
          <p:nvPr/>
        </p:nvSpPr>
        <p:spPr>
          <a:xfrm>
            <a:off x="7471192" y="1916060"/>
            <a:ext cx="1999980" cy="383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extLst>
              <a:ext uri="{FF2B5EF4-FFF2-40B4-BE49-F238E27FC236}">
                <a16:creationId xmlns:a16="http://schemas.microsoft.com/office/drawing/2014/main" id="{1B135BA6-B3C1-137C-2095-4B87AE240E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6218" y="2113713"/>
            <a:ext cx="6111240" cy="38417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0D167C-088D-C040-9106-961382FD6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45" y="341701"/>
            <a:ext cx="4388334" cy="17240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프레임의 속성</a:t>
            </a:r>
            <a:r>
              <a:rPr lang="ko-KR" altLang="ko-KR" sz="20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20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4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315565" y="2764725"/>
            <a:ext cx="254955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274580" y="4595347"/>
            <a:ext cx="778957" cy="1302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7044376" y="761248"/>
            <a:ext cx="3958864" cy="1172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데이터가 크다</a:t>
            </a: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행이 많다 또는 열이 많다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357CD-7DF8-4A5F-5E26-4B9C23EDFAEF}"/>
              </a:ext>
            </a:extLst>
          </p:cNvPr>
          <p:cNvSpPr txBox="1"/>
          <p:nvPr/>
        </p:nvSpPr>
        <p:spPr>
          <a:xfrm>
            <a:off x="3123473" y="2986908"/>
            <a:ext cx="373852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컴퓨터가 느려짐 </a:t>
            </a:r>
            <a:r>
              <a:rPr lang="en-US" altLang="ko-KR" dirty="0"/>
              <a:t>, </a:t>
            </a:r>
            <a:r>
              <a:rPr lang="ko-KR" altLang="en-US" dirty="0"/>
              <a:t>고사양 장비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4C958-F60E-BC13-6D09-CC7DF8106457}"/>
              </a:ext>
            </a:extLst>
          </p:cNvPr>
          <p:cNvSpPr txBox="1"/>
          <p:nvPr/>
        </p:nvSpPr>
        <p:spPr>
          <a:xfrm>
            <a:off x="4202245" y="4226015"/>
            <a:ext cx="35076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분석 방법의 한계</a:t>
            </a:r>
            <a:r>
              <a:rPr lang="en-US" altLang="ko-KR" dirty="0"/>
              <a:t>, </a:t>
            </a:r>
            <a:r>
              <a:rPr lang="ko-KR" altLang="en-US" dirty="0"/>
              <a:t>고급 분석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9C090-149A-532C-5548-542325DB5358}"/>
              </a:ext>
            </a:extLst>
          </p:cNvPr>
          <p:cNvSpPr txBox="1"/>
          <p:nvPr/>
        </p:nvSpPr>
        <p:spPr>
          <a:xfrm>
            <a:off x="3123473" y="2546070"/>
            <a:ext cx="154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행이 많다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5723-D63B-B094-1699-B201072B26FE}"/>
              </a:ext>
            </a:extLst>
          </p:cNvPr>
          <p:cNvSpPr txBox="1"/>
          <p:nvPr/>
        </p:nvSpPr>
        <p:spPr>
          <a:xfrm>
            <a:off x="4907240" y="3907724"/>
            <a:ext cx="125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열이 많다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90557C-9632-E463-8D6B-2018897FFFB9}"/>
              </a:ext>
            </a:extLst>
          </p:cNvPr>
          <p:cNvSpPr/>
          <p:nvPr/>
        </p:nvSpPr>
        <p:spPr>
          <a:xfrm>
            <a:off x="1088295" y="4624338"/>
            <a:ext cx="778957" cy="1302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5C34FC-408A-ED9B-396C-1DCDE8E8FD36}"/>
              </a:ext>
            </a:extLst>
          </p:cNvPr>
          <p:cNvSpPr/>
          <p:nvPr/>
        </p:nvSpPr>
        <p:spPr>
          <a:xfrm>
            <a:off x="1902010" y="4609843"/>
            <a:ext cx="778957" cy="1302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35DBE3-45A8-339E-CFE5-70BE38BA8D23}"/>
              </a:ext>
            </a:extLst>
          </p:cNvPr>
          <p:cNvSpPr/>
          <p:nvPr/>
        </p:nvSpPr>
        <p:spPr>
          <a:xfrm>
            <a:off x="2700834" y="4602595"/>
            <a:ext cx="778957" cy="1302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FB5899-FB16-B3C9-C558-88AE0C29F457}"/>
              </a:ext>
            </a:extLst>
          </p:cNvPr>
          <p:cNvSpPr/>
          <p:nvPr/>
        </p:nvSpPr>
        <p:spPr>
          <a:xfrm>
            <a:off x="3499658" y="4563788"/>
            <a:ext cx="778957" cy="1302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E23C08-A903-17EF-EC1E-9554F7533410}"/>
              </a:ext>
            </a:extLst>
          </p:cNvPr>
          <p:cNvSpPr/>
          <p:nvPr/>
        </p:nvSpPr>
        <p:spPr>
          <a:xfrm>
            <a:off x="4678052" y="4579568"/>
            <a:ext cx="778957" cy="1302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CCC5E0-041D-1583-14CD-9AD3A1CBFB80}"/>
              </a:ext>
            </a:extLst>
          </p:cNvPr>
          <p:cNvSpPr/>
          <p:nvPr/>
        </p:nvSpPr>
        <p:spPr>
          <a:xfrm>
            <a:off x="5491767" y="4624338"/>
            <a:ext cx="778957" cy="1302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8CAE21-2AC6-58DA-674C-5D795C20EDAE}"/>
              </a:ext>
            </a:extLst>
          </p:cNvPr>
          <p:cNvSpPr/>
          <p:nvPr/>
        </p:nvSpPr>
        <p:spPr>
          <a:xfrm>
            <a:off x="315565" y="3074479"/>
            <a:ext cx="254955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A0095F-CA63-9651-A547-678596C32A88}"/>
              </a:ext>
            </a:extLst>
          </p:cNvPr>
          <p:cNvSpPr/>
          <p:nvPr/>
        </p:nvSpPr>
        <p:spPr>
          <a:xfrm>
            <a:off x="315564" y="3723058"/>
            <a:ext cx="254955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2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5" grpId="0" animBg="1"/>
      <p:bldP spid="6" grpId="0" animBg="1"/>
      <p:bldP spid="14" grpId="0"/>
      <p:bldP spid="16" grpId="0"/>
      <p:bldP spid="9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787554" y="1090533"/>
            <a:ext cx="1061656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엑셀파일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[</a:t>
            </a:r>
            <a:r>
              <a:rPr lang="en-US" altLang="ko-KR" dirty="0"/>
              <a:t>excel_rain_</a:t>
            </a:r>
            <a:r>
              <a:rPr lang="ko-KR" altLang="en-US" dirty="0"/>
              <a:t>약자</a:t>
            </a:r>
            <a:r>
              <a:rPr lang="en-US" altLang="ko-KR" dirty="0"/>
              <a:t>.xlsx] </a:t>
            </a:r>
            <a:r>
              <a:rPr lang="ko-KR" altLang="en-US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생성하여  다음 문제에 해당하는 실습을 한 후 화면을 챕처해서 올리시오</a:t>
            </a:r>
            <a:r>
              <a:rPr lang="en-US" altLang="ko-KR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(Q1~Q4)</a:t>
            </a:r>
            <a:endParaRPr lang="en-US" altLang="ko-KR" sz="1800" dirty="0">
              <a:effectLst/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83BE337E-5D96-B428-13FF-D06DE658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107950"/>
            <a:ext cx="11280775" cy="671513"/>
          </a:xfrm>
        </p:spPr>
        <p:txBody>
          <a:bodyPr>
            <a:normAutofit/>
          </a:bodyPr>
          <a:lstStyle/>
          <a:p>
            <a:pPr>
              <a:spcBef>
                <a:spcPts val="24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데이터프레임 활용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문제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ko-KR" b="1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5F749-5474-3AB6-8D7C-62951EEE0B12}"/>
              </a:ext>
            </a:extLst>
          </p:cNvPr>
          <p:cNvSpPr txBox="1"/>
          <p:nvPr/>
        </p:nvSpPr>
        <p:spPr>
          <a:xfrm>
            <a:off x="942439" y="2124640"/>
            <a:ext cx="1067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Q1. [</a:t>
            </a:r>
            <a:r>
              <a:rPr lang="en-US" altLang="ko-KR" dirty="0"/>
              <a:t>excel_rain_</a:t>
            </a:r>
            <a:r>
              <a:rPr lang="ko-KR" altLang="en-US" dirty="0"/>
              <a:t>약자</a:t>
            </a:r>
            <a:r>
              <a:rPr lang="en-US" altLang="ko-KR" dirty="0"/>
              <a:t>.xlsx]</a:t>
            </a:r>
            <a:r>
              <a:rPr lang="ko-KR" altLang="en-US" dirty="0"/>
              <a:t>의 엑셀 파일을 </a:t>
            </a: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_rain1]</a:t>
            </a:r>
            <a:r>
              <a:rPr lang="ko-KR" altLang="en-US" dirty="0"/>
              <a:t>의 데이터 프레임으로 호출 후 프레임 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CEBAB-2C64-E825-152A-2A49FB1328C6}"/>
              </a:ext>
            </a:extLst>
          </p:cNvPr>
          <p:cNvSpPr txBox="1"/>
          <p:nvPr/>
        </p:nvSpPr>
        <p:spPr>
          <a:xfrm>
            <a:off x="942439" y="2979405"/>
            <a:ext cx="1067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Q2. [</a:t>
            </a:r>
            <a:r>
              <a:rPr lang="ko-KR" altLang="en-US" dirty="0"/>
              <a:t>약자</a:t>
            </a:r>
            <a:r>
              <a:rPr lang="en-US" altLang="ko-KR" dirty="0"/>
              <a:t>_rain1]</a:t>
            </a:r>
            <a:r>
              <a:rPr lang="ko-KR" altLang="en-US" dirty="0"/>
              <a:t> 데이터프레임을 </a:t>
            </a:r>
            <a:r>
              <a:rPr lang="en-US" altLang="ko-KR" dirty="0"/>
              <a:t>[excel_rain_</a:t>
            </a:r>
            <a:r>
              <a:rPr lang="ko-KR" altLang="en-US" dirty="0"/>
              <a:t>약자</a:t>
            </a:r>
            <a:r>
              <a:rPr lang="en-US" altLang="ko-KR" dirty="0"/>
              <a:t>.csv]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이름으로 저장 후 폴더에서 파일을 열어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B6844-2820-444F-B16A-B41A76FFC3D7}"/>
              </a:ext>
            </a:extLst>
          </p:cNvPr>
          <p:cNvSpPr txBox="1"/>
          <p:nvPr/>
        </p:nvSpPr>
        <p:spPr>
          <a:xfrm>
            <a:off x="942439" y="4017769"/>
            <a:ext cx="1067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Q3. </a:t>
            </a:r>
            <a:r>
              <a:rPr lang="en-US" altLang="ko-KR" dirty="0"/>
              <a:t>[excel_rain_</a:t>
            </a:r>
            <a:r>
              <a:rPr lang="ko-KR" altLang="en-US" dirty="0"/>
              <a:t>약자</a:t>
            </a:r>
            <a:r>
              <a:rPr lang="en-US" altLang="ko-KR" dirty="0"/>
              <a:t>.csv]</a:t>
            </a:r>
            <a:r>
              <a:rPr lang="ko-KR" altLang="en-US" dirty="0"/>
              <a:t>의 파일을 열어서 </a:t>
            </a: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_rain2]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데이터프레임으로 호출 후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A2972-C9E4-E7C5-2049-75201977AA20}"/>
              </a:ext>
            </a:extLst>
          </p:cNvPr>
          <p:cNvSpPr txBox="1"/>
          <p:nvPr/>
        </p:nvSpPr>
        <p:spPr>
          <a:xfrm>
            <a:off x="942439" y="4823828"/>
            <a:ext cx="1067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Q4. </a:t>
            </a: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_rain2]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데이터프레임을 </a:t>
            </a:r>
            <a:r>
              <a:rPr lang="en-US" altLang="ko-KR" dirty="0"/>
              <a:t>[excel_rain_</a:t>
            </a:r>
            <a:r>
              <a:rPr lang="ko-KR" altLang="en-US" dirty="0"/>
              <a:t>약자</a:t>
            </a:r>
            <a:r>
              <a:rPr lang="en-US" altLang="ko-KR" dirty="0"/>
              <a:t>.rds]</a:t>
            </a:r>
            <a:r>
              <a:rPr lang="ko-KR" altLang="en-US" dirty="0"/>
              <a:t>의 이름으로 저장 </a:t>
            </a:r>
          </a:p>
        </p:txBody>
      </p:sp>
    </p:spTree>
    <p:extLst>
      <p:ext uri="{BB962C8B-B14F-4D97-AF65-F5344CB8AC3E}">
        <p14:creationId xmlns:p14="http://schemas.microsoft.com/office/powerpoint/2010/main" val="1557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83BE337E-5D96-B428-13FF-D06DE658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107950"/>
            <a:ext cx="11280775" cy="671513"/>
          </a:xfrm>
        </p:spPr>
        <p:txBody>
          <a:bodyPr>
            <a:normAutofit/>
          </a:bodyPr>
          <a:lstStyle/>
          <a:p>
            <a:pPr>
              <a:spcBef>
                <a:spcPts val="24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데이터프레임 활용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문제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ko-KR" b="1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B66589-8E30-799D-3C7A-DA2068DD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813" y="2455840"/>
            <a:ext cx="3800475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9E0FE8-EDC6-1F97-FA2C-09DEBA3A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76" y="1993878"/>
            <a:ext cx="3143250" cy="275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5F9546-0F1C-86F5-A8E9-57BC66F1002B}"/>
              </a:ext>
            </a:extLst>
          </p:cNvPr>
          <p:cNvSpPr txBox="1"/>
          <p:nvPr/>
        </p:nvSpPr>
        <p:spPr>
          <a:xfrm>
            <a:off x="1226139" y="1166527"/>
            <a:ext cx="997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엑셀을 열어서 다음과 같이 작성한 후 </a:t>
            </a: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_chaper2]</a:t>
            </a:r>
            <a:r>
              <a:rPr lang="ko-KR" altLang="en-US" dirty="0"/>
              <a:t>폴더에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excel_rain_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약자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.xlsx</a:t>
            </a:r>
            <a:r>
              <a:rPr lang="en-US" altLang="ko-KR" dirty="0"/>
              <a:t>]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이름으로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432D5B-7A2E-6847-33DA-A39122B917B1}"/>
              </a:ext>
            </a:extLst>
          </p:cNvPr>
          <p:cNvSpPr/>
          <p:nvPr/>
        </p:nvSpPr>
        <p:spPr>
          <a:xfrm>
            <a:off x="7340657" y="4161838"/>
            <a:ext cx="2361269" cy="288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19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730404" y="899113"/>
            <a:ext cx="1067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Q1. [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excel_rain_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약자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.xlsx</a:t>
            </a:r>
            <a:r>
              <a:rPr lang="en-US" altLang="ko-KR" dirty="0"/>
              <a:t>]</a:t>
            </a:r>
            <a:r>
              <a:rPr lang="ko-KR" altLang="en-US" dirty="0"/>
              <a:t>의 엑셀 파일을 </a:t>
            </a:r>
            <a:r>
              <a:rPr lang="en-US" altLang="ko-KR" dirty="0"/>
              <a:t>[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약자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_rain1</a:t>
            </a:r>
            <a:r>
              <a:rPr lang="en-US" altLang="ko-KR" dirty="0"/>
              <a:t>]</a:t>
            </a:r>
            <a:r>
              <a:rPr lang="ko-KR" altLang="en-US" dirty="0"/>
              <a:t>의 데이터 프레임에 저장한 후 프레임 출력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CCFEEC83-07A9-67A6-384B-27F36372B592}"/>
              </a:ext>
            </a:extLst>
          </p:cNvPr>
          <p:cNvSpPr txBox="1">
            <a:spLocks/>
          </p:cNvSpPr>
          <p:nvPr/>
        </p:nvSpPr>
        <p:spPr>
          <a:xfrm>
            <a:off x="487015" y="107957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데이터프레임 활용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9300F-4359-9E33-2283-0499CD519296}"/>
              </a:ext>
            </a:extLst>
          </p:cNvPr>
          <p:cNvSpPr txBox="1"/>
          <p:nvPr/>
        </p:nvSpPr>
        <p:spPr>
          <a:xfrm>
            <a:off x="812361" y="1483990"/>
            <a:ext cx="10509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&gt;install.packages("readxl")  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이미 설치되었다는 메시지가 나타남</a:t>
            </a:r>
            <a:endParaRPr lang="en-US" altLang="ko-KR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/>
              <a:t>&gt;(</a:t>
            </a:r>
            <a:r>
              <a:rPr lang="ko-KR" altLang="en-US" dirty="0"/>
              <a:t>가</a:t>
            </a:r>
            <a:r>
              <a:rPr lang="en-US" altLang="ko-KR" dirty="0"/>
              <a:t>)                                        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패키지 사용</a:t>
            </a:r>
            <a:endParaRPr lang="en-US" altLang="ko-KR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/>
              <a:t>&gt;(</a:t>
            </a:r>
            <a:r>
              <a:rPr lang="ko-KR" altLang="en-US" dirty="0"/>
              <a:t>나</a:t>
            </a:r>
            <a:r>
              <a:rPr lang="en-US" altLang="ko-KR" dirty="0"/>
              <a:t>)                                        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US" altLang="ko-KR" sz="1800" i="1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excel_rain_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약자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.xlsx]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의 엑셀 파일을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약자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_rain1]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의 데이터 프레임으로 호출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dirty="0"/>
              <a:t>&gt;(</a:t>
            </a:r>
            <a:r>
              <a:rPr lang="ko-KR" altLang="en-US" dirty="0"/>
              <a:t>다</a:t>
            </a:r>
            <a:r>
              <a:rPr lang="en-US" altLang="ko-KR" dirty="0"/>
              <a:t>)                                        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# [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약자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_rain1]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의 데이터 프레임 출력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40008C-CA1F-1BFE-954E-1DAD811F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9" y="3536114"/>
            <a:ext cx="3055998" cy="2422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B5A1FB-D306-31CA-E836-890ADD73D132}"/>
              </a:ext>
            </a:extLst>
          </p:cNvPr>
          <p:cNvSpPr txBox="1"/>
          <p:nvPr/>
        </p:nvSpPr>
        <p:spPr>
          <a:xfrm>
            <a:off x="7755216" y="365082"/>
            <a:ext cx="31412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6_RStudio</a:t>
            </a:r>
            <a:r>
              <a:rPr lang="ko-KR" altLang="en-US" dirty="0"/>
              <a:t>실습화면 챕쳐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89DD41-A6F7-F90B-FFED-1F59CC1DFCA4}"/>
              </a:ext>
            </a:extLst>
          </p:cNvPr>
          <p:cNvSpPr/>
          <p:nvPr/>
        </p:nvSpPr>
        <p:spPr>
          <a:xfrm>
            <a:off x="3568399" y="3545399"/>
            <a:ext cx="3055998" cy="333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6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7015" y="6427874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CCFEEC83-07A9-67A6-384B-27F36372B592}"/>
              </a:ext>
            </a:extLst>
          </p:cNvPr>
          <p:cNvSpPr txBox="1">
            <a:spLocks/>
          </p:cNvSpPr>
          <p:nvPr/>
        </p:nvSpPr>
        <p:spPr>
          <a:xfrm>
            <a:off x="487015" y="107957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데이터프레임 활용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30290-A0EC-6F94-E566-2F6A823A2D3E}"/>
              </a:ext>
            </a:extLst>
          </p:cNvPr>
          <p:cNvSpPr txBox="1"/>
          <p:nvPr/>
        </p:nvSpPr>
        <p:spPr>
          <a:xfrm>
            <a:off x="730404" y="1290052"/>
            <a:ext cx="1067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Q2. [</a:t>
            </a:r>
            <a:r>
              <a:rPr lang="ko-KR" altLang="en-US" dirty="0"/>
              <a:t>약자</a:t>
            </a:r>
            <a:r>
              <a:rPr lang="en-US" altLang="ko-KR" dirty="0"/>
              <a:t>_rain1]</a:t>
            </a:r>
            <a:r>
              <a:rPr lang="ko-KR" altLang="en-US" dirty="0"/>
              <a:t> 데이터프레임을 </a:t>
            </a:r>
            <a:r>
              <a:rPr lang="en-US" altLang="ko-KR" dirty="0"/>
              <a:t>[excel_rain_</a:t>
            </a:r>
            <a:r>
              <a:rPr lang="ko-KR" altLang="en-US" dirty="0"/>
              <a:t>약자</a:t>
            </a:r>
            <a:r>
              <a:rPr lang="en-US" altLang="ko-KR" dirty="0"/>
              <a:t>.csv]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이름으로 저장 후 폴더에서 파일을 열어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84B43-2312-E6B3-57B9-AEB9B4110787}"/>
              </a:ext>
            </a:extLst>
          </p:cNvPr>
          <p:cNvSpPr txBox="1"/>
          <p:nvPr/>
        </p:nvSpPr>
        <p:spPr>
          <a:xfrm>
            <a:off x="1038637" y="1827637"/>
            <a:ext cx="1017780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install.packages("readr")  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이미 설치해서 에러 발생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-&gt; 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그대로 진행</a:t>
            </a:r>
          </a:p>
          <a:p>
            <a:r>
              <a:rPr lang="en-US" altLang="ko-KR" dirty="0"/>
              <a:t>&gt;         (</a:t>
            </a:r>
            <a:r>
              <a:rPr lang="ko-KR" altLang="en-US" dirty="0"/>
              <a:t>가</a:t>
            </a:r>
            <a:r>
              <a:rPr lang="en-US" altLang="ko-KR" dirty="0"/>
              <a:t>)                             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라이브러리 설정 한글을 사용하기 위해 사용</a:t>
            </a:r>
            <a:endParaRPr lang="en-US" altLang="ko-KR" i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ko-KR" altLang="en-US" dirty="0"/>
          </a:p>
          <a:p>
            <a:r>
              <a:rPr lang="en-US" altLang="ko-KR" dirty="0"/>
              <a:t>&gt;</a:t>
            </a:r>
            <a:r>
              <a:rPr lang="ko-KR" altLang="en-US" dirty="0"/>
              <a:t>write.csv(   </a:t>
            </a:r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               ) 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csv로 저장하기</a:t>
            </a: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12FB1C-95A9-7D40-C321-CBC6F18C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878" y="3553036"/>
            <a:ext cx="2133600" cy="2955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E905CD-41AA-96EF-E975-EB714906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644" y="4116357"/>
            <a:ext cx="3705225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9B5A09-B19D-9DA7-3265-C165918FB99B}"/>
              </a:ext>
            </a:extLst>
          </p:cNvPr>
          <p:cNvSpPr txBox="1"/>
          <p:nvPr/>
        </p:nvSpPr>
        <p:spPr>
          <a:xfrm>
            <a:off x="7013094" y="293994"/>
            <a:ext cx="49139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7_RStudio</a:t>
            </a:r>
            <a:r>
              <a:rPr lang="ko-KR" altLang="en-US" dirty="0"/>
              <a:t>실습화면</a:t>
            </a:r>
            <a:r>
              <a:rPr lang="en-US" altLang="ko-KR" dirty="0"/>
              <a:t>, csv</a:t>
            </a:r>
            <a:r>
              <a:rPr lang="ko-KR" altLang="en-US" dirty="0"/>
              <a:t>파일을 연 화면 챕쳐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6C8A44-0EBD-5606-FA30-FB8FA1594D13}"/>
              </a:ext>
            </a:extLst>
          </p:cNvPr>
          <p:cNvSpPr/>
          <p:nvPr/>
        </p:nvSpPr>
        <p:spPr>
          <a:xfrm>
            <a:off x="3067879" y="5694036"/>
            <a:ext cx="2133600" cy="2511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7A57710-8CE1-28BE-AADB-AA4ED4E5E403}"/>
              </a:ext>
            </a:extLst>
          </p:cNvPr>
          <p:cNvSpPr/>
          <p:nvPr/>
        </p:nvSpPr>
        <p:spPr>
          <a:xfrm>
            <a:off x="5629013" y="4857226"/>
            <a:ext cx="302004" cy="369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CCFEEC83-07A9-67A6-384B-27F36372B592}"/>
              </a:ext>
            </a:extLst>
          </p:cNvPr>
          <p:cNvSpPr txBox="1">
            <a:spLocks/>
          </p:cNvSpPr>
          <p:nvPr/>
        </p:nvSpPr>
        <p:spPr>
          <a:xfrm>
            <a:off x="487015" y="107957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데이터프레임 활용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7A43-0200-0B2A-8EC0-6B92ABF9E58C}"/>
              </a:ext>
            </a:extLst>
          </p:cNvPr>
          <p:cNvSpPr txBox="1"/>
          <p:nvPr/>
        </p:nvSpPr>
        <p:spPr>
          <a:xfrm>
            <a:off x="790684" y="1287133"/>
            <a:ext cx="1067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Q3. </a:t>
            </a:r>
            <a:r>
              <a:rPr lang="en-US" altLang="ko-KR" dirty="0"/>
              <a:t>[excel_rain_</a:t>
            </a:r>
            <a:r>
              <a:rPr lang="ko-KR" altLang="en-US" dirty="0"/>
              <a:t>약자</a:t>
            </a:r>
            <a:r>
              <a:rPr lang="en-US" altLang="ko-KR" dirty="0"/>
              <a:t>.csv]</a:t>
            </a:r>
            <a:r>
              <a:rPr lang="ko-KR" altLang="en-US" dirty="0"/>
              <a:t>의 파일을 열어서 </a:t>
            </a: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_rain2]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데이터프레임으로 호출 후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F72F2-9262-DE3F-FC65-AC7AD6FCBA35}"/>
              </a:ext>
            </a:extLst>
          </p:cNvPr>
          <p:cNvSpPr txBox="1"/>
          <p:nvPr/>
        </p:nvSpPr>
        <p:spPr>
          <a:xfrm>
            <a:off x="1245704" y="2014330"/>
            <a:ext cx="10305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약자</a:t>
            </a:r>
            <a:r>
              <a:rPr lang="en-US" altLang="ko-KR" dirty="0"/>
              <a:t>_rain2 &lt;- (</a:t>
            </a:r>
            <a:r>
              <a:rPr lang="ko-KR" altLang="en-US" dirty="0"/>
              <a:t>가</a:t>
            </a:r>
            <a:r>
              <a:rPr lang="en-US" altLang="ko-KR" dirty="0"/>
              <a:t>)   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# [excel_rain_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약자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.csv]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의 파일을 열어서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약자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_rain2]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의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데이터프레임으로 호출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    (</a:t>
            </a:r>
            <a:r>
              <a:rPr lang="ko-KR" altLang="en-US" dirty="0"/>
              <a:t>나</a:t>
            </a:r>
            <a:r>
              <a:rPr lang="en-US" altLang="ko-KR" dirty="0"/>
              <a:t>)                       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 약자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_rain2 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</a:rPr>
              <a:t>출력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1DECCF-36DB-0BC7-776C-2DF2F3B8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22" y="3186579"/>
            <a:ext cx="2354332" cy="2021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EA15E7-970A-9B47-4DC9-FAF44645EB21}"/>
              </a:ext>
            </a:extLst>
          </p:cNvPr>
          <p:cNvSpPr txBox="1"/>
          <p:nvPr/>
        </p:nvSpPr>
        <p:spPr>
          <a:xfrm>
            <a:off x="7755216" y="365082"/>
            <a:ext cx="302422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8_RStudio</a:t>
            </a:r>
            <a:r>
              <a:rPr lang="ko-KR" altLang="en-US" dirty="0"/>
              <a:t>실습화면 챕쳐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A6748-6805-DE79-1AF9-632483C0D508}"/>
              </a:ext>
            </a:extLst>
          </p:cNvPr>
          <p:cNvSpPr/>
          <p:nvPr/>
        </p:nvSpPr>
        <p:spPr>
          <a:xfrm>
            <a:off x="4182223" y="3173153"/>
            <a:ext cx="2354332" cy="255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CCFEEC83-07A9-67A6-384B-27F36372B592}"/>
              </a:ext>
            </a:extLst>
          </p:cNvPr>
          <p:cNvSpPr txBox="1">
            <a:spLocks/>
          </p:cNvSpPr>
          <p:nvPr/>
        </p:nvSpPr>
        <p:spPr>
          <a:xfrm>
            <a:off x="487015" y="107957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데이터프레임 활용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21268-2AF2-F0B8-E184-C31998FE3D81}"/>
              </a:ext>
            </a:extLst>
          </p:cNvPr>
          <p:cNvSpPr txBox="1"/>
          <p:nvPr/>
        </p:nvSpPr>
        <p:spPr>
          <a:xfrm>
            <a:off x="730404" y="1292422"/>
            <a:ext cx="1067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Q4. </a:t>
            </a: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_rain2]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데이터프레임을 </a:t>
            </a:r>
            <a:r>
              <a:rPr lang="en-US" altLang="ko-KR" dirty="0"/>
              <a:t>[excel_rain_</a:t>
            </a:r>
            <a:r>
              <a:rPr lang="ko-KR" altLang="en-US" dirty="0"/>
              <a:t>약자</a:t>
            </a:r>
            <a:r>
              <a:rPr lang="en-US" altLang="ko-KR" dirty="0"/>
              <a:t>.rds]</a:t>
            </a:r>
            <a:r>
              <a:rPr lang="ko-KR" altLang="en-US" dirty="0"/>
              <a:t>의 이름으로 저장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E3FCD-4E33-9617-688E-C20F146BA702}"/>
              </a:ext>
            </a:extLst>
          </p:cNvPr>
          <p:cNvSpPr txBox="1"/>
          <p:nvPr/>
        </p:nvSpPr>
        <p:spPr>
          <a:xfrm>
            <a:off x="4200939" y="383662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3209212-C961-CE94-D794-150131074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312" y="1956809"/>
            <a:ext cx="947592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saveRDS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(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 Unicode MS"/>
                <a:ea typeface="문체부 제목 돋음체" panose="020B0609000101010101" pitchFamily="49" charset="-127"/>
              </a:rPr>
              <a:t> (</a:t>
            </a:r>
            <a:r>
              <a:rPr lang="ko-KR" altLang="en-US" dirty="0">
                <a:solidFill>
                  <a:schemeClr val="tx1"/>
                </a:solidFill>
                <a:latin typeface="Arial Unicode MS"/>
                <a:ea typeface="문체부 제목 돋음체" panose="020B0609000101010101" pitchFamily="49" charset="-127"/>
              </a:rPr>
              <a:t>가</a:t>
            </a:r>
            <a:r>
              <a:rPr lang="en-US" altLang="ko-KR" dirty="0">
                <a:solidFill>
                  <a:schemeClr val="tx1"/>
                </a:solidFill>
                <a:latin typeface="Arial Unicode MS"/>
                <a:ea typeface="문체부 제목 돋음체" panose="020B0609000101010101" pitchFamily="49" charset="-127"/>
              </a:rPr>
              <a:t>)   )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#</a:t>
            </a:r>
            <a:r>
              <a:rPr lang="en-US" altLang="ko-KR" i="1" dirty="0">
                <a:solidFill>
                  <a:srgbClr val="C00000"/>
                </a:solidFill>
              </a:rPr>
              <a:t> [</a:t>
            </a:r>
            <a:r>
              <a:rPr lang="ko-KR" altLang="en-US" i="1" dirty="0">
                <a:solidFill>
                  <a:srgbClr val="C00000"/>
                </a:solidFill>
              </a:rPr>
              <a:t>약자</a:t>
            </a:r>
            <a:r>
              <a:rPr lang="en-US" altLang="ko-KR" i="1" dirty="0">
                <a:solidFill>
                  <a:srgbClr val="C00000"/>
                </a:solidFill>
              </a:rPr>
              <a:t>_rain2]</a:t>
            </a:r>
            <a:r>
              <a:rPr lang="ko-KR" altLang="en-US" i="1" dirty="0">
                <a:solidFill>
                  <a:srgbClr val="C00000"/>
                </a:solidFill>
              </a:rPr>
              <a:t>의</a:t>
            </a:r>
            <a:r>
              <a:rPr lang="en-US" altLang="ko-KR" i="1" dirty="0">
                <a:solidFill>
                  <a:srgbClr val="C00000"/>
                </a:solidFill>
              </a:rPr>
              <a:t> </a:t>
            </a:r>
            <a:r>
              <a:rPr lang="ko-KR" altLang="en-US" i="1" dirty="0">
                <a:solidFill>
                  <a:srgbClr val="C00000"/>
                </a:solidFill>
              </a:rPr>
              <a:t>데이터프레임을 </a:t>
            </a:r>
            <a:r>
              <a:rPr lang="en-US" altLang="ko-KR" i="1" dirty="0">
                <a:solidFill>
                  <a:srgbClr val="C00000"/>
                </a:solidFill>
              </a:rPr>
              <a:t>[excel_rain_</a:t>
            </a:r>
            <a:r>
              <a:rPr lang="ko-KR" altLang="en-US" i="1" dirty="0">
                <a:solidFill>
                  <a:srgbClr val="C00000"/>
                </a:solidFill>
              </a:rPr>
              <a:t>약자</a:t>
            </a:r>
            <a:r>
              <a:rPr lang="en-US" altLang="ko-KR" i="1" dirty="0">
                <a:solidFill>
                  <a:srgbClr val="C00000"/>
                </a:solidFill>
              </a:rPr>
              <a:t>.rds]</a:t>
            </a:r>
            <a:r>
              <a:rPr lang="ko-KR" altLang="en-US" i="1" dirty="0">
                <a:solidFill>
                  <a:srgbClr val="C00000"/>
                </a:solidFill>
              </a:rPr>
              <a:t>의 이름으로 저장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ko-KR" altLang="ko-KR" sz="4800" b="0" i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0DFC6E-D27A-347F-3195-45A1CA1F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44" y="3198132"/>
            <a:ext cx="2679174" cy="2693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66E1F0-096E-9E67-391C-017FD90D34C8}"/>
              </a:ext>
            </a:extLst>
          </p:cNvPr>
          <p:cNvSpPr txBox="1"/>
          <p:nvPr/>
        </p:nvSpPr>
        <p:spPr>
          <a:xfrm>
            <a:off x="7755216" y="365082"/>
            <a:ext cx="31412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9_RStudio</a:t>
            </a:r>
            <a:r>
              <a:rPr lang="ko-KR" altLang="en-US" dirty="0"/>
              <a:t>실습화면 챕쳐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3FF358-696B-9E49-5829-CF7205C254E6}"/>
              </a:ext>
            </a:extLst>
          </p:cNvPr>
          <p:cNvSpPr/>
          <p:nvPr/>
        </p:nvSpPr>
        <p:spPr>
          <a:xfrm>
            <a:off x="4521665" y="4653169"/>
            <a:ext cx="2529753" cy="369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4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730404" y="899113"/>
            <a:ext cx="10673714" cy="255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Q1. </a:t>
            </a:r>
            <a:r>
              <a:rPr lang="ko-KR" altLang="en-US" sz="1800" dirty="0">
                <a:solidFill>
                  <a:srgbClr val="0000FF"/>
                </a:solidFill>
                <a:latin typeface="Arial Unicode MS"/>
                <a:ea typeface="문체부 제목 돋음체" panose="020B0609000101010101" pitchFamily="49" charset="-127"/>
              </a:rPr>
              <a:t>약자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_rain2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데이터 프레임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)~(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형태로 출력하시오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Q1.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C00000"/>
                </a:solidFill>
                <a:latin typeface="Arial Unicode MS"/>
                <a:ea typeface="문체부 제목 돋음체" panose="020B0609000101010101" pitchFamily="49" charset="-127"/>
              </a:rPr>
              <a:t>약자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_rain2 </a:t>
            </a:r>
            <a:r>
              <a:rPr lang="en-US" altLang="ko-KR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1~3</a:t>
            </a:r>
            <a:r>
              <a:rPr lang="ko-KR" alt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번까지 출력</a:t>
            </a:r>
            <a:r>
              <a:rPr lang="en-US" altLang="ko-KR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Q2. (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C00000"/>
                </a:solidFill>
                <a:latin typeface="Arial Unicode MS"/>
                <a:ea typeface="문체부 제목 돋음체" panose="020B0609000101010101" pitchFamily="49" charset="-127"/>
              </a:rPr>
              <a:t>약자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_rain2 </a:t>
            </a:r>
            <a:r>
              <a:rPr lang="ko-KR" alt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뒤에서 </a:t>
            </a:r>
            <a:r>
              <a:rPr lang="en-US" altLang="ko-KR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개까지 출력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Q3. (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800" dirty="0">
                <a:solidFill>
                  <a:srgbClr val="C00000"/>
                </a:solidFill>
                <a:latin typeface="Arial Unicode MS"/>
                <a:ea typeface="문체부 제목 돋음체" panose="020B0609000101010101" pitchFamily="49" charset="-127"/>
              </a:rPr>
              <a:t>약자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_rain2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의 행수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열수 출력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Q4. (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800" dirty="0">
                <a:solidFill>
                  <a:srgbClr val="C00000"/>
                </a:solidFill>
                <a:latin typeface="Arial Unicode MS"/>
                <a:ea typeface="문체부 제목 돋음체" panose="020B0609000101010101" pitchFamily="49" charset="-127"/>
              </a:rPr>
              <a:t>약자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_rain2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의 전체 요약</a:t>
            </a:r>
            <a:endParaRPr lang="ko-KR" altLang="ko-KR" sz="1800" dirty="0">
              <a:solidFill>
                <a:srgbClr val="C00000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597881" y="1462254"/>
            <a:ext cx="7234153" cy="17531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54274F2-1BC6-8BA0-11D7-561D2D2C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107950"/>
            <a:ext cx="11280775" cy="671513"/>
          </a:xfrm>
        </p:spPr>
        <p:txBody>
          <a:bodyPr>
            <a:normAutofit/>
          </a:bodyPr>
          <a:lstStyle/>
          <a:p>
            <a:pPr>
              <a:spcBef>
                <a:spcPts val="24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데이터프레임 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문제와 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ko-KR" b="1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45429F-0004-F181-2474-C77370E7F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54" y="3852725"/>
            <a:ext cx="1866900" cy="96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2416CE-C771-09B1-FB63-238201FE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959" y="3809802"/>
            <a:ext cx="1876425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48D1FC-FF90-8A29-E402-C592F66A0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289" y="3832993"/>
            <a:ext cx="1019175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3ED1E1-24D5-5DD4-5416-B119C66C5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215" y="3781287"/>
            <a:ext cx="4124325" cy="110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C20942-FCE6-4DD2-0E47-BA61365A4C7D}"/>
              </a:ext>
            </a:extLst>
          </p:cNvPr>
          <p:cNvSpPr txBox="1"/>
          <p:nvPr/>
        </p:nvSpPr>
        <p:spPr>
          <a:xfrm>
            <a:off x="1166192" y="3427256"/>
            <a:ext cx="702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122DD7-F2F6-9E41-290D-45C155B21DA2}"/>
              </a:ext>
            </a:extLst>
          </p:cNvPr>
          <p:cNvSpPr txBox="1"/>
          <p:nvPr/>
        </p:nvSpPr>
        <p:spPr>
          <a:xfrm>
            <a:off x="3660550" y="3408119"/>
            <a:ext cx="702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7FAD4F-52FA-A20A-BDCE-4E5E5DDBA649}"/>
              </a:ext>
            </a:extLst>
          </p:cNvPr>
          <p:cNvSpPr txBox="1"/>
          <p:nvPr/>
        </p:nvSpPr>
        <p:spPr>
          <a:xfrm>
            <a:off x="5744817" y="3408119"/>
            <a:ext cx="702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Q3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C1D6B-FF06-B9D8-27E6-65469D108396}"/>
              </a:ext>
            </a:extLst>
          </p:cNvPr>
          <p:cNvSpPr txBox="1"/>
          <p:nvPr/>
        </p:nvSpPr>
        <p:spPr>
          <a:xfrm>
            <a:off x="9203636" y="3285142"/>
            <a:ext cx="702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Q4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49419-4DB6-095B-3D6D-743F2180DD5E}"/>
              </a:ext>
            </a:extLst>
          </p:cNvPr>
          <p:cNvSpPr txBox="1"/>
          <p:nvPr/>
        </p:nvSpPr>
        <p:spPr>
          <a:xfrm>
            <a:off x="7755216" y="365082"/>
            <a:ext cx="31412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10_RStudio</a:t>
            </a:r>
            <a:r>
              <a:rPr lang="ko-KR" altLang="en-US" dirty="0"/>
              <a:t>실습화면 챕쳐</a:t>
            </a:r>
          </a:p>
        </p:txBody>
      </p:sp>
    </p:spTree>
    <p:extLst>
      <p:ext uri="{BB962C8B-B14F-4D97-AF65-F5344CB8AC3E}">
        <p14:creationId xmlns:p14="http://schemas.microsoft.com/office/powerpoint/2010/main" val="255137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952" y="2780422"/>
            <a:ext cx="3938099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ko-KR" altLang="en-US" sz="54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오늘도 잘했어요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32FE99-503E-0462-BC9E-1014DFE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77</a:t>
            </a:fld>
            <a:endParaRPr lang="ko-KR" altLang="en-US" dirty="0"/>
          </a:p>
        </p:txBody>
      </p:sp>
      <p:sp>
        <p:nvSpPr>
          <p:cNvPr id="3" name="Freeform 86">
            <a:extLst>
              <a:ext uri="{FF2B5EF4-FFF2-40B4-BE49-F238E27FC236}">
                <a16:creationId xmlns:a16="http://schemas.microsoft.com/office/drawing/2014/main" id="{338B1444-D9B3-1338-34ED-C9655025F086}"/>
              </a:ext>
            </a:extLst>
          </p:cNvPr>
          <p:cNvSpPr>
            <a:spLocks noEditPoints="1"/>
          </p:cNvSpPr>
          <p:nvPr/>
        </p:nvSpPr>
        <p:spPr bwMode="auto">
          <a:xfrm>
            <a:off x="8414788" y="2842040"/>
            <a:ext cx="509948" cy="650755"/>
          </a:xfrm>
          <a:custGeom>
            <a:avLst/>
            <a:gdLst>
              <a:gd name="T0" fmla="*/ 51 w 112"/>
              <a:gd name="T1" fmla="*/ 1 h 143"/>
              <a:gd name="T2" fmla="*/ 55 w 112"/>
              <a:gd name="T3" fmla="*/ 59 h 143"/>
              <a:gd name="T4" fmla="*/ 109 w 112"/>
              <a:gd name="T5" fmla="*/ 77 h 143"/>
              <a:gd name="T6" fmla="*/ 94 w 112"/>
              <a:gd name="T7" fmla="*/ 58 h 143"/>
              <a:gd name="T8" fmla="*/ 55 w 112"/>
              <a:gd name="T9" fmla="*/ 62 h 143"/>
              <a:gd name="T10" fmla="*/ 6 w 112"/>
              <a:gd name="T11" fmla="*/ 75 h 143"/>
              <a:gd name="T12" fmla="*/ 0 w 112"/>
              <a:gd name="T13" fmla="*/ 86 h 143"/>
              <a:gd name="T14" fmla="*/ 9 w 112"/>
              <a:gd name="T15" fmla="*/ 98 h 143"/>
              <a:gd name="T16" fmla="*/ 17 w 112"/>
              <a:gd name="T17" fmla="*/ 130 h 143"/>
              <a:gd name="T18" fmla="*/ 31 w 112"/>
              <a:gd name="T19" fmla="*/ 139 h 143"/>
              <a:gd name="T20" fmla="*/ 52 w 112"/>
              <a:gd name="T21" fmla="*/ 143 h 143"/>
              <a:gd name="T22" fmla="*/ 79 w 112"/>
              <a:gd name="T23" fmla="*/ 141 h 143"/>
              <a:gd name="T24" fmla="*/ 86 w 112"/>
              <a:gd name="T25" fmla="*/ 138 h 143"/>
              <a:gd name="T26" fmla="*/ 97 w 112"/>
              <a:gd name="T27" fmla="*/ 128 h 143"/>
              <a:gd name="T28" fmla="*/ 104 w 112"/>
              <a:gd name="T29" fmla="*/ 97 h 143"/>
              <a:gd name="T30" fmla="*/ 21 w 112"/>
              <a:gd name="T31" fmla="*/ 130 h 143"/>
              <a:gd name="T32" fmla="*/ 11 w 112"/>
              <a:gd name="T33" fmla="*/ 93 h 143"/>
              <a:gd name="T34" fmla="*/ 19 w 112"/>
              <a:gd name="T35" fmla="*/ 118 h 143"/>
              <a:gd name="T36" fmla="*/ 24 w 112"/>
              <a:gd name="T37" fmla="*/ 128 h 143"/>
              <a:gd name="T38" fmla="*/ 21 w 112"/>
              <a:gd name="T39" fmla="*/ 106 h 143"/>
              <a:gd name="T40" fmla="*/ 23 w 112"/>
              <a:gd name="T41" fmla="*/ 103 h 143"/>
              <a:gd name="T42" fmla="*/ 28 w 112"/>
              <a:gd name="T43" fmla="*/ 134 h 143"/>
              <a:gd name="T44" fmla="*/ 31 w 112"/>
              <a:gd name="T45" fmla="*/ 131 h 143"/>
              <a:gd name="T46" fmla="*/ 27 w 112"/>
              <a:gd name="T47" fmla="*/ 101 h 143"/>
              <a:gd name="T48" fmla="*/ 36 w 112"/>
              <a:gd name="T49" fmla="*/ 122 h 143"/>
              <a:gd name="T50" fmla="*/ 42 w 112"/>
              <a:gd name="T51" fmla="*/ 138 h 143"/>
              <a:gd name="T52" fmla="*/ 39 w 112"/>
              <a:gd name="T53" fmla="*/ 128 h 143"/>
              <a:gd name="T54" fmla="*/ 39 w 112"/>
              <a:gd name="T55" fmla="*/ 99 h 143"/>
              <a:gd name="T56" fmla="*/ 45 w 112"/>
              <a:gd name="T57" fmla="*/ 123 h 143"/>
              <a:gd name="T58" fmla="*/ 49 w 112"/>
              <a:gd name="T59" fmla="*/ 137 h 143"/>
              <a:gd name="T60" fmla="*/ 49 w 112"/>
              <a:gd name="T61" fmla="*/ 125 h 143"/>
              <a:gd name="T62" fmla="*/ 50 w 112"/>
              <a:gd name="T63" fmla="*/ 101 h 143"/>
              <a:gd name="T64" fmla="*/ 65 w 112"/>
              <a:gd name="T65" fmla="*/ 131 h 143"/>
              <a:gd name="T66" fmla="*/ 59 w 112"/>
              <a:gd name="T67" fmla="*/ 128 h 143"/>
              <a:gd name="T68" fmla="*/ 65 w 112"/>
              <a:gd name="T69" fmla="*/ 109 h 143"/>
              <a:gd name="T70" fmla="*/ 75 w 112"/>
              <a:gd name="T71" fmla="*/ 117 h 143"/>
              <a:gd name="T72" fmla="*/ 73 w 112"/>
              <a:gd name="T73" fmla="*/ 135 h 143"/>
              <a:gd name="T74" fmla="*/ 68 w 112"/>
              <a:gd name="T75" fmla="*/ 123 h 143"/>
              <a:gd name="T76" fmla="*/ 74 w 112"/>
              <a:gd name="T77" fmla="*/ 100 h 143"/>
              <a:gd name="T78" fmla="*/ 81 w 112"/>
              <a:gd name="T79" fmla="*/ 131 h 143"/>
              <a:gd name="T80" fmla="*/ 78 w 112"/>
              <a:gd name="T81" fmla="*/ 137 h 143"/>
              <a:gd name="T82" fmla="*/ 77 w 112"/>
              <a:gd name="T83" fmla="*/ 125 h 143"/>
              <a:gd name="T84" fmla="*/ 83 w 112"/>
              <a:gd name="T85" fmla="*/ 99 h 143"/>
              <a:gd name="T86" fmla="*/ 88 w 112"/>
              <a:gd name="T87" fmla="*/ 127 h 143"/>
              <a:gd name="T88" fmla="*/ 87 w 112"/>
              <a:gd name="T89" fmla="*/ 134 h 143"/>
              <a:gd name="T90" fmla="*/ 86 w 112"/>
              <a:gd name="T91" fmla="*/ 116 h 143"/>
              <a:gd name="T92" fmla="*/ 94 w 112"/>
              <a:gd name="T93" fmla="*/ 101 h 143"/>
              <a:gd name="T94" fmla="*/ 93 w 112"/>
              <a:gd name="T95" fmla="*/ 124 h 143"/>
              <a:gd name="T96" fmla="*/ 94 w 112"/>
              <a:gd name="T97" fmla="*/ 113 h 143"/>
              <a:gd name="T98" fmla="*/ 105 w 112"/>
              <a:gd name="T99" fmla="*/ 80 h 143"/>
              <a:gd name="T100" fmla="*/ 101 w 112"/>
              <a:gd name="T101" fmla="*/ 80 h 143"/>
              <a:gd name="T102" fmla="*/ 88 w 112"/>
              <a:gd name="T103" fmla="*/ 76 h 143"/>
              <a:gd name="T104" fmla="*/ 83 w 112"/>
              <a:gd name="T105" fmla="*/ 82 h 143"/>
              <a:gd name="T106" fmla="*/ 56 w 112"/>
              <a:gd name="T107" fmla="*/ 81 h 143"/>
              <a:gd name="T108" fmla="*/ 31 w 112"/>
              <a:gd name="T109" fmla="*/ 77 h 143"/>
              <a:gd name="T110" fmla="*/ 13 w 112"/>
              <a:gd name="T111" fmla="*/ 78 h 143"/>
              <a:gd name="T112" fmla="*/ 36 w 112"/>
              <a:gd name="T113" fmla="*/ 55 h 143"/>
              <a:gd name="T114" fmla="*/ 101 w 112"/>
              <a:gd name="T115" fmla="*/ 6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" h="143">
                <a:moveTo>
                  <a:pt x="55" y="59"/>
                </a:moveTo>
                <a:cubicBezTo>
                  <a:pt x="63" y="59"/>
                  <a:pt x="70" y="53"/>
                  <a:pt x="70" y="45"/>
                </a:cubicBezTo>
                <a:cubicBezTo>
                  <a:pt x="70" y="38"/>
                  <a:pt x="65" y="33"/>
                  <a:pt x="58" y="31"/>
                </a:cubicBezTo>
                <a:cubicBezTo>
                  <a:pt x="58" y="30"/>
                  <a:pt x="59" y="28"/>
                  <a:pt x="59" y="27"/>
                </a:cubicBezTo>
                <a:cubicBezTo>
                  <a:pt x="59" y="26"/>
                  <a:pt x="59" y="26"/>
                  <a:pt x="58" y="25"/>
                </a:cubicBezTo>
                <a:cubicBezTo>
                  <a:pt x="58" y="22"/>
                  <a:pt x="58" y="18"/>
                  <a:pt x="57" y="15"/>
                </a:cubicBezTo>
                <a:cubicBezTo>
                  <a:pt x="56" y="12"/>
                  <a:pt x="56" y="10"/>
                  <a:pt x="55" y="8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6"/>
                  <a:pt x="55" y="5"/>
                  <a:pt x="54" y="5"/>
                </a:cubicBezTo>
                <a:cubicBezTo>
                  <a:pt x="54" y="5"/>
                  <a:pt x="54" y="4"/>
                  <a:pt x="53" y="3"/>
                </a:cubicBezTo>
                <a:cubicBezTo>
                  <a:pt x="53" y="2"/>
                  <a:pt x="52" y="1"/>
                  <a:pt x="51" y="1"/>
                </a:cubicBezTo>
                <a:cubicBezTo>
                  <a:pt x="50" y="0"/>
                  <a:pt x="50" y="0"/>
                  <a:pt x="49" y="0"/>
                </a:cubicBezTo>
                <a:cubicBezTo>
                  <a:pt x="48" y="0"/>
                  <a:pt x="46" y="1"/>
                  <a:pt x="46" y="3"/>
                </a:cubicBezTo>
                <a:cubicBezTo>
                  <a:pt x="46" y="4"/>
                  <a:pt x="46" y="5"/>
                  <a:pt x="47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6"/>
                  <a:pt x="48" y="6"/>
                  <a:pt x="49" y="7"/>
                </a:cubicBezTo>
                <a:cubicBezTo>
                  <a:pt x="49" y="8"/>
                  <a:pt x="50" y="9"/>
                  <a:pt x="51" y="9"/>
                </a:cubicBezTo>
                <a:cubicBezTo>
                  <a:pt x="52" y="12"/>
                  <a:pt x="53" y="14"/>
                  <a:pt x="53" y="17"/>
                </a:cubicBezTo>
                <a:cubicBezTo>
                  <a:pt x="54" y="20"/>
                  <a:pt x="54" y="22"/>
                  <a:pt x="54" y="25"/>
                </a:cubicBezTo>
                <a:cubicBezTo>
                  <a:pt x="54" y="27"/>
                  <a:pt x="54" y="29"/>
                  <a:pt x="54" y="31"/>
                </a:cubicBezTo>
                <a:cubicBezTo>
                  <a:pt x="46" y="31"/>
                  <a:pt x="40" y="37"/>
                  <a:pt x="40" y="45"/>
                </a:cubicBezTo>
                <a:cubicBezTo>
                  <a:pt x="40" y="53"/>
                  <a:pt x="47" y="59"/>
                  <a:pt x="55" y="59"/>
                </a:cubicBezTo>
                <a:close/>
                <a:moveTo>
                  <a:pt x="93" y="75"/>
                </a:moveTo>
                <a:cubicBezTo>
                  <a:pt x="93" y="76"/>
                  <a:pt x="93" y="76"/>
                  <a:pt x="93" y="76"/>
                </a:cubicBezTo>
                <a:cubicBezTo>
                  <a:pt x="93" y="76"/>
                  <a:pt x="93" y="76"/>
                  <a:pt x="93" y="76"/>
                </a:cubicBezTo>
                <a:lnTo>
                  <a:pt x="93" y="75"/>
                </a:lnTo>
                <a:close/>
                <a:moveTo>
                  <a:pt x="112" y="87"/>
                </a:moveTo>
                <a:cubicBezTo>
                  <a:pt x="111" y="87"/>
                  <a:pt x="111" y="87"/>
                  <a:pt x="111" y="87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6"/>
                  <a:pt x="111" y="85"/>
                  <a:pt x="111" y="84"/>
                </a:cubicBezTo>
                <a:cubicBezTo>
                  <a:pt x="111" y="83"/>
                  <a:pt x="111" y="82"/>
                  <a:pt x="110" y="81"/>
                </a:cubicBezTo>
                <a:cubicBezTo>
                  <a:pt x="110" y="80"/>
                  <a:pt x="109" y="80"/>
                  <a:pt x="109" y="79"/>
                </a:cubicBezTo>
                <a:cubicBezTo>
                  <a:pt x="109" y="79"/>
                  <a:pt x="109" y="78"/>
                  <a:pt x="109" y="77"/>
                </a:cubicBezTo>
                <a:cubicBezTo>
                  <a:pt x="109" y="76"/>
                  <a:pt x="109" y="74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1"/>
                  <a:pt x="107" y="70"/>
                </a:cubicBezTo>
                <a:cubicBezTo>
                  <a:pt x="106" y="69"/>
                  <a:pt x="106" y="68"/>
                  <a:pt x="105" y="68"/>
                </a:cubicBezTo>
                <a:cubicBezTo>
                  <a:pt x="105" y="67"/>
                  <a:pt x="104" y="66"/>
                  <a:pt x="103" y="66"/>
                </a:cubicBezTo>
                <a:cubicBezTo>
                  <a:pt x="103" y="65"/>
                  <a:pt x="102" y="64"/>
                  <a:pt x="101" y="63"/>
                </a:cubicBezTo>
                <a:cubicBezTo>
                  <a:pt x="100" y="63"/>
                  <a:pt x="99" y="62"/>
                  <a:pt x="99" y="61"/>
                </a:cubicBezTo>
                <a:cubicBezTo>
                  <a:pt x="98" y="60"/>
                  <a:pt x="97" y="60"/>
                  <a:pt x="96" y="59"/>
                </a:cubicBezTo>
                <a:cubicBezTo>
                  <a:pt x="96" y="59"/>
                  <a:pt x="95" y="58"/>
                  <a:pt x="94" y="58"/>
                </a:cubicBezTo>
                <a:cubicBezTo>
                  <a:pt x="92" y="56"/>
                  <a:pt x="91" y="56"/>
                  <a:pt x="90" y="55"/>
                </a:cubicBezTo>
                <a:cubicBezTo>
                  <a:pt x="90" y="55"/>
                  <a:pt x="89" y="55"/>
                  <a:pt x="88" y="54"/>
                </a:cubicBezTo>
                <a:cubicBezTo>
                  <a:pt x="84" y="53"/>
                  <a:pt x="82" y="52"/>
                  <a:pt x="81" y="51"/>
                </a:cubicBezTo>
                <a:cubicBezTo>
                  <a:pt x="81" y="51"/>
                  <a:pt x="80" y="51"/>
                  <a:pt x="80" y="51"/>
                </a:cubicBezTo>
                <a:cubicBezTo>
                  <a:pt x="78" y="51"/>
                  <a:pt x="75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3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2" y="49"/>
                  <a:pt x="72" y="50"/>
                  <a:pt x="71" y="50"/>
                </a:cubicBezTo>
                <a:cubicBezTo>
                  <a:pt x="71" y="51"/>
                  <a:pt x="71" y="51"/>
                  <a:pt x="71" y="51"/>
                </a:cubicBezTo>
                <a:cubicBezTo>
                  <a:pt x="69" y="57"/>
                  <a:pt x="63" y="62"/>
                  <a:pt x="55" y="62"/>
                </a:cubicBezTo>
                <a:cubicBezTo>
                  <a:pt x="47" y="62"/>
                  <a:pt x="41" y="57"/>
                  <a:pt x="38" y="52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0"/>
                  <a:pt x="37" y="50"/>
                  <a:pt x="37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5" y="51"/>
                  <a:pt x="34" y="51"/>
                  <a:pt x="32" y="51"/>
                </a:cubicBezTo>
                <a:cubicBezTo>
                  <a:pt x="27" y="53"/>
                  <a:pt x="23" y="55"/>
                  <a:pt x="20" y="58"/>
                </a:cubicBezTo>
                <a:cubicBezTo>
                  <a:pt x="18" y="59"/>
                  <a:pt x="14" y="62"/>
                  <a:pt x="13" y="64"/>
                </a:cubicBezTo>
                <a:cubicBezTo>
                  <a:pt x="12" y="65"/>
                  <a:pt x="10" y="67"/>
                  <a:pt x="10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71"/>
                  <a:pt x="6" y="74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6"/>
                  <a:pt x="6" y="76"/>
                  <a:pt x="6" y="77"/>
                </a:cubicBezTo>
                <a:cubicBezTo>
                  <a:pt x="5" y="78"/>
                  <a:pt x="5" y="78"/>
                  <a:pt x="5" y="78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80"/>
                  <a:pt x="3" y="80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3" y="80"/>
                  <a:pt x="3" y="81"/>
                  <a:pt x="2" y="81"/>
                </a:cubicBezTo>
                <a:cubicBezTo>
                  <a:pt x="2" y="81"/>
                  <a:pt x="2" y="82"/>
                  <a:pt x="2" y="82"/>
                </a:cubicBezTo>
                <a:cubicBezTo>
                  <a:pt x="1" y="83"/>
                  <a:pt x="1" y="83"/>
                  <a:pt x="1" y="83"/>
                </a:cubicBezTo>
                <a:cubicBezTo>
                  <a:pt x="1" y="84"/>
                  <a:pt x="0" y="85"/>
                  <a:pt x="0" y="86"/>
                </a:cubicBezTo>
                <a:cubicBezTo>
                  <a:pt x="0" y="86"/>
                  <a:pt x="1" y="87"/>
                  <a:pt x="1" y="87"/>
                </a:cubicBezTo>
                <a:cubicBezTo>
                  <a:pt x="1" y="88"/>
                  <a:pt x="2" y="88"/>
                  <a:pt x="2" y="88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4" y="89"/>
                  <a:pt x="4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90"/>
                  <a:pt x="6" y="90"/>
                  <a:pt x="6" y="91"/>
                </a:cubicBezTo>
                <a:cubicBezTo>
                  <a:pt x="6" y="91"/>
                  <a:pt x="7" y="92"/>
                  <a:pt x="7" y="93"/>
                </a:cubicBezTo>
                <a:cubicBezTo>
                  <a:pt x="8" y="94"/>
                  <a:pt x="8" y="94"/>
                  <a:pt x="8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8" y="96"/>
                  <a:pt x="8" y="96"/>
                  <a:pt x="9" y="96"/>
                </a:cubicBezTo>
                <a:cubicBezTo>
                  <a:pt x="9" y="96"/>
                  <a:pt x="9" y="97"/>
                  <a:pt x="9" y="98"/>
                </a:cubicBezTo>
                <a:cubicBezTo>
                  <a:pt x="10" y="99"/>
                  <a:pt x="10" y="99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2" y="103"/>
                  <a:pt x="12" y="105"/>
                  <a:pt x="14" y="110"/>
                </a:cubicBezTo>
                <a:cubicBezTo>
                  <a:pt x="14" y="112"/>
                  <a:pt x="15" y="114"/>
                  <a:pt x="15" y="116"/>
                </a:cubicBezTo>
                <a:cubicBezTo>
                  <a:pt x="15" y="116"/>
                  <a:pt x="15" y="117"/>
                  <a:pt x="15" y="117"/>
                </a:cubicBezTo>
                <a:cubicBezTo>
                  <a:pt x="15" y="117"/>
                  <a:pt x="16" y="118"/>
                  <a:pt x="16" y="119"/>
                </a:cubicBezTo>
                <a:cubicBezTo>
                  <a:pt x="16" y="120"/>
                  <a:pt x="16" y="121"/>
                  <a:pt x="16" y="123"/>
                </a:cubicBezTo>
                <a:cubicBezTo>
                  <a:pt x="16" y="124"/>
                  <a:pt x="16" y="126"/>
                  <a:pt x="16" y="127"/>
                </a:cubicBezTo>
                <a:cubicBezTo>
                  <a:pt x="17" y="129"/>
                  <a:pt x="17" y="130"/>
                  <a:pt x="17" y="130"/>
                </a:cubicBezTo>
                <a:cubicBezTo>
                  <a:pt x="18" y="131"/>
                  <a:pt x="18" y="132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1" y="134"/>
                </a:cubicBezTo>
                <a:cubicBezTo>
                  <a:pt x="21" y="135"/>
                  <a:pt x="22" y="135"/>
                  <a:pt x="23" y="135"/>
                </a:cubicBezTo>
                <a:cubicBezTo>
                  <a:pt x="23" y="136"/>
                  <a:pt x="25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7" y="137"/>
                  <a:pt x="27" y="138"/>
                  <a:pt x="28" y="138"/>
                </a:cubicBezTo>
                <a:cubicBezTo>
                  <a:pt x="29" y="138"/>
                  <a:pt x="30" y="139"/>
                  <a:pt x="31" y="139"/>
                </a:cubicBezTo>
                <a:cubicBezTo>
                  <a:pt x="32" y="139"/>
                  <a:pt x="33" y="139"/>
                  <a:pt x="33" y="139"/>
                </a:cubicBezTo>
                <a:cubicBezTo>
                  <a:pt x="34" y="139"/>
                  <a:pt x="34" y="140"/>
                  <a:pt x="35" y="140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36" y="140"/>
                  <a:pt x="36" y="140"/>
                  <a:pt x="37" y="140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8" y="141"/>
                  <a:pt x="39" y="141"/>
                  <a:pt x="40" y="141"/>
                </a:cubicBezTo>
                <a:cubicBezTo>
                  <a:pt x="40" y="141"/>
                  <a:pt x="41" y="141"/>
                  <a:pt x="41" y="141"/>
                </a:cubicBezTo>
                <a:cubicBezTo>
                  <a:pt x="41" y="141"/>
                  <a:pt x="42" y="142"/>
                  <a:pt x="43" y="142"/>
                </a:cubicBezTo>
                <a:cubicBezTo>
                  <a:pt x="44" y="142"/>
                  <a:pt x="44" y="142"/>
                  <a:pt x="45" y="142"/>
                </a:cubicBezTo>
                <a:cubicBezTo>
                  <a:pt x="45" y="142"/>
                  <a:pt x="46" y="142"/>
                  <a:pt x="46" y="142"/>
                </a:cubicBezTo>
                <a:cubicBezTo>
                  <a:pt x="47" y="142"/>
                  <a:pt x="50" y="143"/>
                  <a:pt x="52" y="143"/>
                </a:cubicBezTo>
                <a:cubicBezTo>
                  <a:pt x="53" y="143"/>
                  <a:pt x="56" y="143"/>
                  <a:pt x="62" y="143"/>
                </a:cubicBezTo>
                <a:cubicBezTo>
                  <a:pt x="62" y="143"/>
                  <a:pt x="62" y="143"/>
                  <a:pt x="63" y="143"/>
                </a:cubicBezTo>
                <a:cubicBezTo>
                  <a:pt x="64" y="143"/>
                  <a:pt x="66" y="143"/>
                  <a:pt x="67" y="143"/>
                </a:cubicBezTo>
                <a:cubicBezTo>
                  <a:pt x="67" y="143"/>
                  <a:pt x="68" y="143"/>
                  <a:pt x="68" y="143"/>
                </a:cubicBezTo>
                <a:cubicBezTo>
                  <a:pt x="68" y="143"/>
                  <a:pt x="68" y="143"/>
                  <a:pt x="69" y="143"/>
                </a:cubicBezTo>
                <a:cubicBezTo>
                  <a:pt x="69" y="143"/>
                  <a:pt x="69" y="143"/>
                  <a:pt x="69" y="143"/>
                </a:cubicBezTo>
                <a:cubicBezTo>
                  <a:pt x="70" y="143"/>
                  <a:pt x="73" y="142"/>
                  <a:pt x="73" y="142"/>
                </a:cubicBezTo>
                <a:cubicBezTo>
                  <a:pt x="74" y="142"/>
                  <a:pt x="75" y="142"/>
                  <a:pt x="76" y="142"/>
                </a:cubicBezTo>
                <a:cubicBezTo>
                  <a:pt x="77" y="141"/>
                  <a:pt x="77" y="141"/>
                  <a:pt x="78" y="141"/>
                </a:cubicBezTo>
                <a:cubicBezTo>
                  <a:pt x="78" y="141"/>
                  <a:pt x="78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0"/>
                  <a:pt x="79" y="140"/>
                  <a:pt x="79" y="140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80" y="141"/>
                  <a:pt x="80" y="140"/>
                </a:cubicBezTo>
                <a:cubicBezTo>
                  <a:pt x="81" y="140"/>
                  <a:pt x="81" y="140"/>
                  <a:pt x="81" y="140"/>
                </a:cubicBezTo>
                <a:cubicBezTo>
                  <a:pt x="82" y="140"/>
                  <a:pt x="83" y="140"/>
                  <a:pt x="83" y="139"/>
                </a:cubicBezTo>
                <a:cubicBezTo>
                  <a:pt x="84" y="139"/>
                  <a:pt x="84" y="139"/>
                  <a:pt x="85" y="139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5" y="139"/>
                  <a:pt x="86" y="139"/>
                  <a:pt x="86" y="139"/>
                </a:cubicBezTo>
                <a:cubicBezTo>
                  <a:pt x="86" y="139"/>
                  <a:pt x="86" y="139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7" y="138"/>
                  <a:pt x="87" y="138"/>
                </a:cubicBezTo>
                <a:cubicBezTo>
                  <a:pt x="87" y="138"/>
                  <a:pt x="87" y="138"/>
                  <a:pt x="87" y="138"/>
                </a:cubicBezTo>
                <a:cubicBezTo>
                  <a:pt x="87" y="138"/>
                  <a:pt x="87" y="138"/>
                  <a:pt x="88" y="138"/>
                </a:cubicBezTo>
                <a:cubicBezTo>
                  <a:pt x="89" y="137"/>
                  <a:pt x="90" y="137"/>
                  <a:pt x="91" y="136"/>
                </a:cubicBezTo>
                <a:cubicBezTo>
                  <a:pt x="91" y="136"/>
                  <a:pt x="92" y="135"/>
                  <a:pt x="92" y="135"/>
                </a:cubicBezTo>
                <a:cubicBezTo>
                  <a:pt x="93" y="135"/>
                  <a:pt x="93" y="135"/>
                  <a:pt x="93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5" y="133"/>
                  <a:pt x="95" y="132"/>
                  <a:pt x="96" y="132"/>
                </a:cubicBezTo>
                <a:cubicBezTo>
                  <a:pt x="96" y="131"/>
                  <a:pt x="96" y="130"/>
                  <a:pt x="97" y="128"/>
                </a:cubicBezTo>
                <a:cubicBezTo>
                  <a:pt x="97" y="127"/>
                  <a:pt x="97" y="125"/>
                  <a:pt x="97" y="124"/>
                </a:cubicBezTo>
                <a:cubicBezTo>
                  <a:pt x="97" y="122"/>
                  <a:pt x="97" y="121"/>
                  <a:pt x="97" y="120"/>
                </a:cubicBezTo>
                <a:cubicBezTo>
                  <a:pt x="97" y="119"/>
                  <a:pt x="98" y="118"/>
                  <a:pt x="98" y="118"/>
                </a:cubicBezTo>
                <a:cubicBezTo>
                  <a:pt x="98" y="118"/>
                  <a:pt x="98" y="117"/>
                  <a:pt x="98" y="117"/>
                </a:cubicBezTo>
                <a:cubicBezTo>
                  <a:pt x="98" y="115"/>
                  <a:pt x="99" y="113"/>
                  <a:pt x="99" y="111"/>
                </a:cubicBezTo>
                <a:cubicBezTo>
                  <a:pt x="101" y="106"/>
                  <a:pt x="101" y="104"/>
                  <a:pt x="102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0"/>
                  <a:pt x="104" y="99"/>
                </a:cubicBezTo>
                <a:cubicBezTo>
                  <a:pt x="104" y="98"/>
                  <a:pt x="104" y="97"/>
                  <a:pt x="104" y="97"/>
                </a:cubicBezTo>
                <a:cubicBezTo>
                  <a:pt x="104" y="97"/>
                  <a:pt x="105" y="97"/>
                  <a:pt x="105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5" y="96"/>
                  <a:pt x="105" y="95"/>
                  <a:pt x="106" y="94"/>
                </a:cubicBezTo>
                <a:cubicBezTo>
                  <a:pt x="106" y="93"/>
                  <a:pt x="107" y="92"/>
                  <a:pt x="107" y="92"/>
                </a:cubicBezTo>
                <a:cubicBezTo>
                  <a:pt x="107" y="92"/>
                  <a:pt x="107" y="91"/>
                  <a:pt x="108" y="90"/>
                </a:cubicBezTo>
                <a:cubicBezTo>
                  <a:pt x="109" y="90"/>
                  <a:pt x="110" y="90"/>
                  <a:pt x="111" y="90"/>
                </a:cubicBezTo>
                <a:cubicBezTo>
                  <a:pt x="112" y="89"/>
                  <a:pt x="112" y="88"/>
                  <a:pt x="112" y="88"/>
                </a:cubicBezTo>
                <a:cubicBezTo>
                  <a:pt x="112" y="88"/>
                  <a:pt x="112" y="88"/>
                  <a:pt x="112" y="87"/>
                </a:cubicBezTo>
                <a:cubicBezTo>
                  <a:pt x="112" y="87"/>
                  <a:pt x="112" y="87"/>
                  <a:pt x="112" y="87"/>
                </a:cubicBezTo>
                <a:close/>
                <a:moveTo>
                  <a:pt x="20" y="130"/>
                </a:moveTo>
                <a:cubicBezTo>
                  <a:pt x="21" y="130"/>
                  <a:pt x="21" y="130"/>
                  <a:pt x="21" y="130"/>
                </a:cubicBezTo>
                <a:cubicBezTo>
                  <a:pt x="21" y="130"/>
                  <a:pt x="21" y="129"/>
                  <a:pt x="20" y="128"/>
                </a:cubicBezTo>
                <a:cubicBezTo>
                  <a:pt x="20" y="127"/>
                  <a:pt x="20" y="126"/>
                  <a:pt x="20" y="124"/>
                </a:cubicBezTo>
                <a:cubicBezTo>
                  <a:pt x="20" y="124"/>
                  <a:pt x="20" y="123"/>
                  <a:pt x="20" y="123"/>
                </a:cubicBezTo>
                <a:cubicBezTo>
                  <a:pt x="20" y="122"/>
                  <a:pt x="19" y="121"/>
                  <a:pt x="19" y="117"/>
                </a:cubicBezTo>
                <a:cubicBezTo>
                  <a:pt x="19" y="115"/>
                  <a:pt x="19" y="115"/>
                  <a:pt x="18" y="113"/>
                </a:cubicBezTo>
                <a:cubicBezTo>
                  <a:pt x="18" y="111"/>
                  <a:pt x="17" y="108"/>
                  <a:pt x="17" y="107"/>
                </a:cubicBezTo>
                <a:cubicBezTo>
                  <a:pt x="17" y="106"/>
                  <a:pt x="16" y="106"/>
                  <a:pt x="16" y="105"/>
                </a:cubicBezTo>
                <a:cubicBezTo>
                  <a:pt x="16" y="103"/>
                  <a:pt x="15" y="101"/>
                  <a:pt x="14" y="99"/>
                </a:cubicBezTo>
                <a:cubicBezTo>
                  <a:pt x="13" y="99"/>
                  <a:pt x="13" y="97"/>
                  <a:pt x="12" y="96"/>
                </a:cubicBezTo>
                <a:cubicBezTo>
                  <a:pt x="12" y="95"/>
                  <a:pt x="12" y="94"/>
                  <a:pt x="11" y="94"/>
                </a:cubicBezTo>
                <a:cubicBezTo>
                  <a:pt x="11" y="94"/>
                  <a:pt x="11" y="93"/>
                  <a:pt x="11" y="93"/>
                </a:cubicBezTo>
                <a:cubicBezTo>
                  <a:pt x="11" y="93"/>
                  <a:pt x="12" y="93"/>
                  <a:pt x="12" y="93"/>
                </a:cubicBezTo>
                <a:cubicBezTo>
                  <a:pt x="12" y="93"/>
                  <a:pt x="12" y="93"/>
                  <a:pt x="13" y="94"/>
                </a:cubicBezTo>
                <a:cubicBezTo>
                  <a:pt x="14" y="96"/>
                  <a:pt x="14" y="96"/>
                  <a:pt x="14" y="98"/>
                </a:cubicBezTo>
                <a:cubicBezTo>
                  <a:pt x="14" y="98"/>
                  <a:pt x="15" y="99"/>
                  <a:pt x="15" y="100"/>
                </a:cubicBezTo>
                <a:cubicBezTo>
                  <a:pt x="16" y="101"/>
                  <a:pt x="17" y="105"/>
                  <a:pt x="17" y="107"/>
                </a:cubicBezTo>
                <a:cubicBezTo>
                  <a:pt x="17" y="108"/>
                  <a:pt x="18" y="109"/>
                  <a:pt x="18" y="109"/>
                </a:cubicBezTo>
                <a:cubicBezTo>
                  <a:pt x="18" y="110"/>
                  <a:pt x="18" y="111"/>
                  <a:pt x="18" y="112"/>
                </a:cubicBezTo>
                <a:cubicBezTo>
                  <a:pt x="18" y="112"/>
                  <a:pt x="18" y="113"/>
                  <a:pt x="19" y="113"/>
                </a:cubicBezTo>
                <a:cubicBezTo>
                  <a:pt x="19" y="114"/>
                  <a:pt x="19" y="114"/>
                  <a:pt x="19" y="115"/>
                </a:cubicBezTo>
                <a:cubicBezTo>
                  <a:pt x="19" y="116"/>
                  <a:pt x="19" y="116"/>
                  <a:pt x="19" y="117"/>
                </a:cubicBezTo>
                <a:cubicBezTo>
                  <a:pt x="19" y="117"/>
                  <a:pt x="19" y="118"/>
                  <a:pt x="19" y="118"/>
                </a:cubicBezTo>
                <a:cubicBezTo>
                  <a:pt x="20" y="119"/>
                  <a:pt x="20" y="119"/>
                  <a:pt x="20" y="120"/>
                </a:cubicBezTo>
                <a:cubicBezTo>
                  <a:pt x="20" y="122"/>
                  <a:pt x="20" y="125"/>
                  <a:pt x="21" y="126"/>
                </a:cubicBezTo>
                <a:cubicBezTo>
                  <a:pt x="21" y="127"/>
                  <a:pt x="21" y="128"/>
                  <a:pt x="21" y="130"/>
                </a:cubicBezTo>
                <a:lnTo>
                  <a:pt x="20" y="130"/>
                </a:lnTo>
                <a:close/>
                <a:moveTo>
                  <a:pt x="28" y="134"/>
                </a:moveTo>
                <a:cubicBezTo>
                  <a:pt x="27" y="134"/>
                  <a:pt x="27" y="134"/>
                  <a:pt x="27" y="133"/>
                </a:cubicBezTo>
                <a:cubicBezTo>
                  <a:pt x="26" y="133"/>
                  <a:pt x="26" y="133"/>
                  <a:pt x="25" y="133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25" y="133"/>
                  <a:pt x="25" y="133"/>
                  <a:pt x="25" y="132"/>
                </a:cubicBezTo>
                <a:cubicBezTo>
                  <a:pt x="25" y="132"/>
                  <a:pt x="25" y="131"/>
                  <a:pt x="25" y="130"/>
                </a:cubicBezTo>
                <a:cubicBezTo>
                  <a:pt x="25" y="129"/>
                  <a:pt x="25" y="129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7"/>
                  <a:pt x="24" y="127"/>
                  <a:pt x="24" y="127"/>
                </a:cubicBezTo>
                <a:cubicBezTo>
                  <a:pt x="24" y="126"/>
                  <a:pt x="24" y="126"/>
                  <a:pt x="24" y="125"/>
                </a:cubicBezTo>
                <a:cubicBezTo>
                  <a:pt x="24" y="125"/>
                  <a:pt x="24" y="123"/>
                  <a:pt x="24" y="123"/>
                </a:cubicBezTo>
                <a:cubicBezTo>
                  <a:pt x="23" y="121"/>
                  <a:pt x="23" y="120"/>
                  <a:pt x="23" y="119"/>
                </a:cubicBezTo>
                <a:cubicBezTo>
                  <a:pt x="23" y="116"/>
                  <a:pt x="22" y="115"/>
                  <a:pt x="22" y="114"/>
                </a:cubicBezTo>
                <a:cubicBezTo>
                  <a:pt x="22" y="114"/>
                  <a:pt x="22" y="113"/>
                  <a:pt x="22" y="112"/>
                </a:cubicBezTo>
                <a:cubicBezTo>
                  <a:pt x="22" y="112"/>
                  <a:pt x="22" y="111"/>
                  <a:pt x="21" y="110"/>
                </a:cubicBezTo>
                <a:cubicBezTo>
                  <a:pt x="21" y="109"/>
                  <a:pt x="21" y="107"/>
                  <a:pt x="21" y="106"/>
                </a:cubicBezTo>
                <a:cubicBezTo>
                  <a:pt x="20" y="106"/>
                  <a:pt x="20" y="104"/>
                  <a:pt x="19" y="102"/>
                </a:cubicBezTo>
                <a:cubicBezTo>
                  <a:pt x="19" y="101"/>
                  <a:pt x="19" y="100"/>
                  <a:pt x="19" y="100"/>
                </a:cubicBezTo>
                <a:cubicBezTo>
                  <a:pt x="19" y="99"/>
                  <a:pt x="18" y="99"/>
                  <a:pt x="18" y="98"/>
                </a:cubicBezTo>
                <a:cubicBezTo>
                  <a:pt x="18" y="97"/>
                  <a:pt x="17" y="95"/>
                  <a:pt x="16" y="93"/>
                </a:cubicBezTo>
                <a:cubicBezTo>
                  <a:pt x="16" y="93"/>
                  <a:pt x="16" y="93"/>
                  <a:pt x="16" y="93"/>
                </a:cubicBezTo>
                <a:cubicBezTo>
                  <a:pt x="17" y="93"/>
                  <a:pt x="17" y="94"/>
                  <a:pt x="17" y="94"/>
                </a:cubicBezTo>
                <a:cubicBezTo>
                  <a:pt x="18" y="95"/>
                  <a:pt x="19" y="96"/>
                  <a:pt x="20" y="96"/>
                </a:cubicBezTo>
                <a:cubicBezTo>
                  <a:pt x="20" y="96"/>
                  <a:pt x="21" y="97"/>
                  <a:pt x="21" y="97"/>
                </a:cubicBezTo>
                <a:cubicBezTo>
                  <a:pt x="21" y="97"/>
                  <a:pt x="21" y="97"/>
                  <a:pt x="21" y="97"/>
                </a:cubicBezTo>
                <a:cubicBezTo>
                  <a:pt x="22" y="99"/>
                  <a:pt x="22" y="99"/>
                  <a:pt x="23" y="101"/>
                </a:cubicBezTo>
                <a:cubicBezTo>
                  <a:pt x="23" y="101"/>
                  <a:pt x="23" y="102"/>
                  <a:pt x="23" y="103"/>
                </a:cubicBezTo>
                <a:cubicBezTo>
                  <a:pt x="24" y="104"/>
                  <a:pt x="25" y="108"/>
                  <a:pt x="25" y="110"/>
                </a:cubicBezTo>
                <a:cubicBezTo>
                  <a:pt x="25" y="111"/>
                  <a:pt x="25" y="112"/>
                  <a:pt x="25" y="112"/>
                </a:cubicBezTo>
                <a:cubicBezTo>
                  <a:pt x="26" y="113"/>
                  <a:pt x="26" y="114"/>
                  <a:pt x="26" y="115"/>
                </a:cubicBezTo>
                <a:cubicBezTo>
                  <a:pt x="26" y="115"/>
                  <a:pt x="26" y="116"/>
                  <a:pt x="26" y="116"/>
                </a:cubicBezTo>
                <a:cubicBezTo>
                  <a:pt x="26" y="117"/>
                  <a:pt x="26" y="117"/>
                  <a:pt x="26" y="118"/>
                </a:cubicBezTo>
                <a:cubicBezTo>
                  <a:pt x="26" y="118"/>
                  <a:pt x="27" y="119"/>
                  <a:pt x="27" y="120"/>
                </a:cubicBezTo>
                <a:cubicBezTo>
                  <a:pt x="27" y="120"/>
                  <a:pt x="27" y="121"/>
                  <a:pt x="27" y="121"/>
                </a:cubicBezTo>
                <a:cubicBezTo>
                  <a:pt x="27" y="121"/>
                  <a:pt x="27" y="122"/>
                  <a:pt x="27" y="123"/>
                </a:cubicBezTo>
                <a:cubicBezTo>
                  <a:pt x="27" y="125"/>
                  <a:pt x="27" y="128"/>
                  <a:pt x="28" y="129"/>
                </a:cubicBezTo>
                <a:cubicBezTo>
                  <a:pt x="28" y="130"/>
                  <a:pt x="28" y="132"/>
                  <a:pt x="28" y="134"/>
                </a:cubicBezTo>
                <a:cubicBezTo>
                  <a:pt x="28" y="134"/>
                  <a:pt x="28" y="134"/>
                  <a:pt x="28" y="134"/>
                </a:cubicBezTo>
                <a:close/>
                <a:moveTo>
                  <a:pt x="36" y="131"/>
                </a:moveTo>
                <a:cubicBezTo>
                  <a:pt x="36" y="132"/>
                  <a:pt x="36" y="133"/>
                  <a:pt x="36" y="135"/>
                </a:cubicBezTo>
                <a:cubicBezTo>
                  <a:pt x="36" y="135"/>
                  <a:pt x="36" y="136"/>
                  <a:pt x="36" y="136"/>
                </a:cubicBezTo>
                <a:cubicBezTo>
                  <a:pt x="35" y="136"/>
                  <a:pt x="34" y="136"/>
                  <a:pt x="34" y="136"/>
                </a:cubicBezTo>
                <a:cubicBezTo>
                  <a:pt x="33" y="136"/>
                  <a:pt x="32" y="135"/>
                  <a:pt x="31" y="135"/>
                </a:cubicBezTo>
                <a:cubicBezTo>
                  <a:pt x="31" y="135"/>
                  <a:pt x="31" y="135"/>
                  <a:pt x="31" y="135"/>
                </a:cubicBezTo>
                <a:cubicBezTo>
                  <a:pt x="31" y="135"/>
                  <a:pt x="31" y="134"/>
                  <a:pt x="31" y="133"/>
                </a:cubicBezTo>
                <a:cubicBezTo>
                  <a:pt x="31" y="131"/>
                  <a:pt x="31" y="132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1" y="129"/>
                  <a:pt x="31" y="129"/>
                  <a:pt x="31" y="128"/>
                </a:cubicBezTo>
                <a:cubicBezTo>
                  <a:pt x="31" y="128"/>
                  <a:pt x="31" y="126"/>
                  <a:pt x="31" y="126"/>
                </a:cubicBezTo>
                <a:cubicBezTo>
                  <a:pt x="30" y="124"/>
                  <a:pt x="30" y="123"/>
                  <a:pt x="30" y="122"/>
                </a:cubicBezTo>
                <a:cubicBezTo>
                  <a:pt x="30" y="119"/>
                  <a:pt x="30" y="118"/>
                  <a:pt x="30" y="117"/>
                </a:cubicBezTo>
                <a:cubicBezTo>
                  <a:pt x="30" y="117"/>
                  <a:pt x="29" y="116"/>
                  <a:pt x="29" y="115"/>
                </a:cubicBezTo>
                <a:cubicBezTo>
                  <a:pt x="29" y="115"/>
                  <a:pt x="29" y="114"/>
                  <a:pt x="29" y="113"/>
                </a:cubicBezTo>
                <a:cubicBezTo>
                  <a:pt x="29" y="112"/>
                  <a:pt x="29" y="111"/>
                  <a:pt x="28" y="109"/>
                </a:cubicBezTo>
                <a:cubicBezTo>
                  <a:pt x="28" y="109"/>
                  <a:pt x="28" y="107"/>
                  <a:pt x="28" y="105"/>
                </a:cubicBezTo>
                <a:cubicBezTo>
                  <a:pt x="27" y="104"/>
                  <a:pt x="27" y="104"/>
                  <a:pt x="27" y="103"/>
                </a:cubicBezTo>
                <a:cubicBezTo>
                  <a:pt x="27" y="102"/>
                  <a:pt x="27" y="102"/>
                  <a:pt x="27" y="101"/>
                </a:cubicBezTo>
                <a:cubicBezTo>
                  <a:pt x="26" y="101"/>
                  <a:pt x="26" y="99"/>
                  <a:pt x="25" y="97"/>
                </a:cubicBezTo>
                <a:cubicBezTo>
                  <a:pt x="28" y="97"/>
                  <a:pt x="28" y="97"/>
                  <a:pt x="30" y="98"/>
                </a:cubicBezTo>
                <a:cubicBezTo>
                  <a:pt x="31" y="99"/>
                  <a:pt x="31" y="100"/>
                  <a:pt x="32" y="100"/>
                </a:cubicBezTo>
                <a:cubicBezTo>
                  <a:pt x="33" y="102"/>
                  <a:pt x="33" y="102"/>
                  <a:pt x="33" y="103"/>
                </a:cubicBezTo>
                <a:cubicBezTo>
                  <a:pt x="33" y="104"/>
                  <a:pt x="34" y="105"/>
                  <a:pt x="34" y="105"/>
                </a:cubicBezTo>
                <a:cubicBezTo>
                  <a:pt x="34" y="107"/>
                  <a:pt x="35" y="110"/>
                  <a:pt x="35" y="113"/>
                </a:cubicBezTo>
                <a:cubicBezTo>
                  <a:pt x="35" y="113"/>
                  <a:pt x="35" y="114"/>
                  <a:pt x="35" y="114"/>
                </a:cubicBezTo>
                <a:cubicBezTo>
                  <a:pt x="35" y="116"/>
                  <a:pt x="35" y="116"/>
                  <a:pt x="35" y="117"/>
                </a:cubicBezTo>
                <a:cubicBezTo>
                  <a:pt x="36" y="117"/>
                  <a:pt x="36" y="118"/>
                  <a:pt x="36" y="118"/>
                </a:cubicBezTo>
                <a:cubicBezTo>
                  <a:pt x="36" y="119"/>
                  <a:pt x="36" y="120"/>
                  <a:pt x="36" y="120"/>
                </a:cubicBezTo>
                <a:cubicBezTo>
                  <a:pt x="36" y="121"/>
                  <a:pt x="36" y="121"/>
                  <a:pt x="36" y="122"/>
                </a:cubicBezTo>
                <a:cubicBezTo>
                  <a:pt x="36" y="122"/>
                  <a:pt x="36" y="123"/>
                  <a:pt x="36" y="123"/>
                </a:cubicBezTo>
                <a:cubicBezTo>
                  <a:pt x="36" y="124"/>
                  <a:pt x="36" y="124"/>
                  <a:pt x="36" y="125"/>
                </a:cubicBezTo>
                <a:cubicBezTo>
                  <a:pt x="36" y="125"/>
                  <a:pt x="36" y="125"/>
                  <a:pt x="36" y="125"/>
                </a:cubicBezTo>
                <a:cubicBezTo>
                  <a:pt x="36" y="127"/>
                  <a:pt x="36" y="130"/>
                  <a:pt x="36" y="131"/>
                </a:cubicBezTo>
                <a:close/>
                <a:moveTo>
                  <a:pt x="45" y="127"/>
                </a:moveTo>
                <a:cubicBezTo>
                  <a:pt x="45" y="128"/>
                  <a:pt x="45" y="131"/>
                  <a:pt x="45" y="132"/>
                </a:cubicBezTo>
                <a:cubicBezTo>
                  <a:pt x="45" y="132"/>
                  <a:pt x="45" y="133"/>
                  <a:pt x="45" y="133"/>
                </a:cubicBezTo>
                <a:cubicBezTo>
                  <a:pt x="45" y="133"/>
                  <a:pt x="45" y="135"/>
                  <a:pt x="45" y="136"/>
                </a:cubicBezTo>
                <a:cubicBezTo>
                  <a:pt x="45" y="137"/>
                  <a:pt x="45" y="138"/>
                  <a:pt x="45" y="138"/>
                </a:cubicBezTo>
                <a:cubicBezTo>
                  <a:pt x="44" y="138"/>
                  <a:pt x="43" y="138"/>
                  <a:pt x="43" y="138"/>
                </a:cubicBezTo>
                <a:cubicBezTo>
                  <a:pt x="43" y="138"/>
                  <a:pt x="42" y="138"/>
                  <a:pt x="42" y="138"/>
                </a:cubicBezTo>
                <a:cubicBezTo>
                  <a:pt x="41" y="138"/>
                  <a:pt x="41" y="138"/>
                  <a:pt x="40" y="137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7"/>
                  <a:pt x="39" y="136"/>
                  <a:pt x="39" y="135"/>
                </a:cubicBezTo>
                <a:cubicBezTo>
                  <a:pt x="40" y="135"/>
                  <a:pt x="40" y="134"/>
                  <a:pt x="40" y="134"/>
                </a:cubicBezTo>
                <a:cubicBezTo>
                  <a:pt x="40" y="134"/>
                  <a:pt x="40" y="134"/>
                  <a:pt x="40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2"/>
                  <a:pt x="39" y="131"/>
                  <a:pt x="39" y="131"/>
                </a:cubicBezTo>
                <a:cubicBezTo>
                  <a:pt x="39" y="130"/>
                  <a:pt x="39" y="129"/>
                  <a:pt x="39" y="128"/>
                </a:cubicBezTo>
                <a:cubicBezTo>
                  <a:pt x="39" y="127"/>
                  <a:pt x="39" y="125"/>
                  <a:pt x="39" y="124"/>
                </a:cubicBezTo>
                <a:cubicBezTo>
                  <a:pt x="39" y="122"/>
                  <a:pt x="39" y="120"/>
                  <a:pt x="39" y="120"/>
                </a:cubicBezTo>
                <a:cubicBezTo>
                  <a:pt x="39" y="119"/>
                  <a:pt x="39" y="118"/>
                  <a:pt x="39" y="118"/>
                </a:cubicBezTo>
                <a:cubicBezTo>
                  <a:pt x="39" y="117"/>
                  <a:pt x="39" y="116"/>
                  <a:pt x="39" y="116"/>
                </a:cubicBezTo>
                <a:cubicBezTo>
                  <a:pt x="39" y="114"/>
                  <a:pt x="39" y="113"/>
                  <a:pt x="38" y="112"/>
                </a:cubicBezTo>
                <a:cubicBezTo>
                  <a:pt x="38" y="111"/>
                  <a:pt x="38" y="110"/>
                  <a:pt x="38" y="108"/>
                </a:cubicBezTo>
                <a:cubicBezTo>
                  <a:pt x="38" y="107"/>
                  <a:pt x="38" y="106"/>
                  <a:pt x="37" y="106"/>
                </a:cubicBezTo>
                <a:cubicBezTo>
                  <a:pt x="37" y="105"/>
                  <a:pt x="37" y="105"/>
                  <a:pt x="37" y="104"/>
                </a:cubicBezTo>
                <a:cubicBezTo>
                  <a:pt x="37" y="104"/>
                  <a:pt x="36" y="101"/>
                  <a:pt x="36" y="100"/>
                </a:cubicBezTo>
                <a:cubicBezTo>
                  <a:pt x="36" y="99"/>
                  <a:pt x="38" y="99"/>
                  <a:pt x="39" y="99"/>
                </a:cubicBezTo>
                <a:cubicBezTo>
                  <a:pt x="39" y="99"/>
                  <a:pt x="39" y="99"/>
                  <a:pt x="39" y="99"/>
                </a:cubicBezTo>
                <a:cubicBezTo>
                  <a:pt x="40" y="99"/>
                  <a:pt x="40" y="99"/>
                  <a:pt x="41" y="100"/>
                </a:cubicBezTo>
                <a:cubicBezTo>
                  <a:pt x="41" y="100"/>
                  <a:pt x="42" y="101"/>
                  <a:pt x="42" y="101"/>
                </a:cubicBezTo>
                <a:cubicBezTo>
                  <a:pt x="43" y="101"/>
                  <a:pt x="43" y="102"/>
                  <a:pt x="43" y="102"/>
                </a:cubicBezTo>
                <a:cubicBezTo>
                  <a:pt x="43" y="103"/>
                  <a:pt x="43" y="104"/>
                  <a:pt x="44" y="105"/>
                </a:cubicBezTo>
                <a:cubicBezTo>
                  <a:pt x="44" y="106"/>
                  <a:pt x="44" y="107"/>
                  <a:pt x="44" y="107"/>
                </a:cubicBezTo>
                <a:cubicBezTo>
                  <a:pt x="44" y="109"/>
                  <a:pt x="45" y="112"/>
                  <a:pt x="45" y="114"/>
                </a:cubicBezTo>
                <a:cubicBezTo>
                  <a:pt x="45" y="115"/>
                  <a:pt x="45" y="116"/>
                  <a:pt x="45" y="116"/>
                </a:cubicBezTo>
                <a:cubicBezTo>
                  <a:pt x="45" y="118"/>
                  <a:pt x="45" y="118"/>
                  <a:pt x="45" y="119"/>
                </a:cubicBezTo>
                <a:cubicBezTo>
                  <a:pt x="45" y="119"/>
                  <a:pt x="45" y="120"/>
                  <a:pt x="45" y="120"/>
                </a:cubicBezTo>
                <a:cubicBezTo>
                  <a:pt x="45" y="121"/>
                  <a:pt x="45" y="121"/>
                  <a:pt x="45" y="122"/>
                </a:cubicBezTo>
                <a:cubicBezTo>
                  <a:pt x="45" y="122"/>
                  <a:pt x="45" y="123"/>
                  <a:pt x="45" y="123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24"/>
                  <a:pt x="45" y="124"/>
                  <a:pt x="45" y="125"/>
                </a:cubicBezTo>
                <a:cubicBezTo>
                  <a:pt x="45" y="125"/>
                  <a:pt x="45" y="125"/>
                  <a:pt x="45" y="125"/>
                </a:cubicBezTo>
                <a:cubicBezTo>
                  <a:pt x="45" y="125"/>
                  <a:pt x="45" y="126"/>
                  <a:pt x="45" y="126"/>
                </a:cubicBezTo>
                <a:cubicBezTo>
                  <a:pt x="45" y="126"/>
                  <a:pt x="45" y="126"/>
                  <a:pt x="45" y="127"/>
                </a:cubicBezTo>
                <a:close/>
                <a:moveTo>
                  <a:pt x="55" y="116"/>
                </a:moveTo>
                <a:cubicBezTo>
                  <a:pt x="55" y="136"/>
                  <a:pt x="55" y="138"/>
                  <a:pt x="55" y="139"/>
                </a:cubicBezTo>
                <a:cubicBezTo>
                  <a:pt x="55" y="139"/>
                  <a:pt x="55" y="139"/>
                  <a:pt x="55" y="139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1" y="139"/>
                  <a:pt x="50" y="139"/>
                  <a:pt x="48" y="139"/>
                </a:cubicBezTo>
                <a:cubicBezTo>
                  <a:pt x="48" y="138"/>
                  <a:pt x="48" y="138"/>
                  <a:pt x="49" y="137"/>
                </a:cubicBezTo>
                <a:cubicBezTo>
                  <a:pt x="49" y="137"/>
                  <a:pt x="49" y="136"/>
                  <a:pt x="49" y="136"/>
                </a:cubicBezTo>
                <a:cubicBezTo>
                  <a:pt x="49" y="136"/>
                  <a:pt x="49" y="136"/>
                  <a:pt x="49" y="136"/>
                </a:cubicBezTo>
                <a:cubicBezTo>
                  <a:pt x="49" y="136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4"/>
                  <a:pt x="49" y="133"/>
                  <a:pt x="49" y="133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9" y="132"/>
                  <a:pt x="49" y="131"/>
                  <a:pt x="49" y="131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49" y="129"/>
                  <a:pt x="49" y="127"/>
                  <a:pt x="49" y="126"/>
                </a:cubicBezTo>
                <a:cubicBezTo>
                  <a:pt x="49" y="126"/>
                  <a:pt x="49" y="125"/>
                  <a:pt x="49" y="125"/>
                </a:cubicBezTo>
                <a:cubicBezTo>
                  <a:pt x="49" y="123"/>
                  <a:pt x="49" y="122"/>
                  <a:pt x="49" y="122"/>
                </a:cubicBezTo>
                <a:cubicBezTo>
                  <a:pt x="49" y="121"/>
                  <a:pt x="49" y="120"/>
                  <a:pt x="49" y="120"/>
                </a:cubicBezTo>
                <a:cubicBezTo>
                  <a:pt x="49" y="120"/>
                  <a:pt x="49" y="120"/>
                  <a:pt x="49" y="120"/>
                </a:cubicBezTo>
                <a:cubicBezTo>
                  <a:pt x="49" y="119"/>
                  <a:pt x="49" y="118"/>
                  <a:pt x="49" y="118"/>
                </a:cubicBezTo>
                <a:cubicBezTo>
                  <a:pt x="49" y="116"/>
                  <a:pt x="48" y="115"/>
                  <a:pt x="48" y="114"/>
                </a:cubicBezTo>
                <a:cubicBezTo>
                  <a:pt x="48" y="113"/>
                  <a:pt x="48" y="112"/>
                  <a:pt x="48" y="110"/>
                </a:cubicBezTo>
                <a:cubicBezTo>
                  <a:pt x="48" y="109"/>
                  <a:pt x="48" y="108"/>
                  <a:pt x="48" y="108"/>
                </a:cubicBezTo>
                <a:cubicBezTo>
                  <a:pt x="48" y="107"/>
                  <a:pt x="47" y="106"/>
                  <a:pt x="47" y="106"/>
                </a:cubicBezTo>
                <a:cubicBezTo>
                  <a:pt x="47" y="105"/>
                  <a:pt x="47" y="104"/>
                  <a:pt x="46" y="102"/>
                </a:cubicBezTo>
                <a:cubicBezTo>
                  <a:pt x="47" y="102"/>
                  <a:pt x="48" y="102"/>
                  <a:pt x="48" y="101"/>
                </a:cubicBezTo>
                <a:cubicBezTo>
                  <a:pt x="49" y="101"/>
                  <a:pt x="50" y="101"/>
                  <a:pt x="50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1"/>
                  <a:pt x="53" y="102"/>
                </a:cubicBezTo>
                <a:cubicBezTo>
                  <a:pt x="53" y="102"/>
                  <a:pt x="54" y="102"/>
                  <a:pt x="55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5" y="105"/>
                  <a:pt x="55" y="109"/>
                  <a:pt x="55" y="116"/>
                </a:cubicBezTo>
                <a:close/>
                <a:moveTo>
                  <a:pt x="64" y="121"/>
                </a:moveTo>
                <a:cubicBezTo>
                  <a:pt x="64" y="121"/>
                  <a:pt x="64" y="122"/>
                  <a:pt x="64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2"/>
                  <a:pt x="64" y="123"/>
                  <a:pt x="64" y="123"/>
                </a:cubicBezTo>
                <a:cubicBezTo>
                  <a:pt x="64" y="123"/>
                  <a:pt x="64" y="125"/>
                  <a:pt x="64" y="127"/>
                </a:cubicBezTo>
                <a:cubicBezTo>
                  <a:pt x="64" y="128"/>
                  <a:pt x="64" y="129"/>
                  <a:pt x="65" y="131"/>
                </a:cubicBezTo>
                <a:cubicBezTo>
                  <a:pt x="65" y="131"/>
                  <a:pt x="65" y="133"/>
                  <a:pt x="65" y="133"/>
                </a:cubicBezTo>
                <a:cubicBezTo>
                  <a:pt x="65" y="134"/>
                  <a:pt x="65" y="135"/>
                  <a:pt x="65" y="135"/>
                </a:cubicBezTo>
                <a:cubicBezTo>
                  <a:pt x="65" y="135"/>
                  <a:pt x="65" y="135"/>
                  <a:pt x="65" y="135"/>
                </a:cubicBezTo>
                <a:cubicBezTo>
                  <a:pt x="65" y="137"/>
                  <a:pt x="65" y="136"/>
                  <a:pt x="65" y="138"/>
                </a:cubicBezTo>
                <a:cubicBezTo>
                  <a:pt x="65" y="138"/>
                  <a:pt x="65" y="139"/>
                  <a:pt x="65" y="139"/>
                </a:cubicBezTo>
                <a:cubicBezTo>
                  <a:pt x="64" y="139"/>
                  <a:pt x="62" y="139"/>
                  <a:pt x="61" y="139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39"/>
                  <a:pt x="59" y="139"/>
                  <a:pt x="58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8" y="138"/>
                  <a:pt x="59" y="135"/>
                  <a:pt x="59" y="130"/>
                </a:cubicBezTo>
                <a:cubicBezTo>
                  <a:pt x="59" y="128"/>
                  <a:pt x="59" y="128"/>
                  <a:pt x="59" y="128"/>
                </a:cubicBezTo>
                <a:cubicBezTo>
                  <a:pt x="58" y="123"/>
                  <a:pt x="58" y="118"/>
                  <a:pt x="58" y="113"/>
                </a:cubicBezTo>
                <a:cubicBezTo>
                  <a:pt x="58" y="106"/>
                  <a:pt x="58" y="106"/>
                  <a:pt x="58" y="106"/>
                </a:cubicBezTo>
                <a:cubicBezTo>
                  <a:pt x="58" y="105"/>
                  <a:pt x="58" y="104"/>
                  <a:pt x="58" y="103"/>
                </a:cubicBezTo>
                <a:cubicBezTo>
                  <a:pt x="59" y="103"/>
                  <a:pt x="61" y="102"/>
                  <a:pt x="61" y="102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3" y="102"/>
                </a:cubicBezTo>
                <a:cubicBezTo>
                  <a:pt x="63" y="102"/>
                  <a:pt x="64" y="103"/>
                  <a:pt x="65" y="103"/>
                </a:cubicBezTo>
                <a:cubicBezTo>
                  <a:pt x="65" y="103"/>
                  <a:pt x="65" y="103"/>
                  <a:pt x="66" y="103"/>
                </a:cubicBezTo>
                <a:cubicBezTo>
                  <a:pt x="65" y="105"/>
                  <a:pt x="65" y="107"/>
                  <a:pt x="65" y="107"/>
                </a:cubicBezTo>
                <a:cubicBezTo>
                  <a:pt x="65" y="108"/>
                  <a:pt x="65" y="108"/>
                  <a:pt x="65" y="109"/>
                </a:cubicBezTo>
                <a:cubicBezTo>
                  <a:pt x="65" y="109"/>
                  <a:pt x="65" y="110"/>
                  <a:pt x="64" y="111"/>
                </a:cubicBezTo>
                <a:cubicBezTo>
                  <a:pt x="64" y="113"/>
                  <a:pt x="64" y="114"/>
                  <a:pt x="64" y="115"/>
                </a:cubicBezTo>
                <a:cubicBezTo>
                  <a:pt x="64" y="116"/>
                  <a:pt x="64" y="117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20"/>
                  <a:pt x="64" y="120"/>
                  <a:pt x="64" y="121"/>
                </a:cubicBezTo>
                <a:close/>
                <a:moveTo>
                  <a:pt x="75" y="106"/>
                </a:moveTo>
                <a:cubicBezTo>
                  <a:pt x="75" y="106"/>
                  <a:pt x="75" y="107"/>
                  <a:pt x="75" y="107"/>
                </a:cubicBezTo>
                <a:cubicBezTo>
                  <a:pt x="75" y="108"/>
                  <a:pt x="75" y="109"/>
                  <a:pt x="74" y="109"/>
                </a:cubicBezTo>
                <a:cubicBezTo>
                  <a:pt x="74" y="112"/>
                  <a:pt x="74" y="113"/>
                  <a:pt x="74" y="114"/>
                </a:cubicBezTo>
                <a:cubicBezTo>
                  <a:pt x="74" y="115"/>
                  <a:pt x="74" y="116"/>
                  <a:pt x="74" y="117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3" y="118"/>
                  <a:pt x="73" y="119"/>
                  <a:pt x="73" y="120"/>
                </a:cubicBezTo>
                <a:cubicBezTo>
                  <a:pt x="73" y="120"/>
                  <a:pt x="73" y="121"/>
                  <a:pt x="73" y="121"/>
                </a:cubicBezTo>
                <a:cubicBezTo>
                  <a:pt x="73" y="122"/>
                  <a:pt x="73" y="123"/>
                  <a:pt x="73" y="126"/>
                </a:cubicBezTo>
                <a:cubicBezTo>
                  <a:pt x="73" y="127"/>
                  <a:pt x="73" y="128"/>
                  <a:pt x="73" y="130"/>
                </a:cubicBezTo>
                <a:cubicBezTo>
                  <a:pt x="73" y="130"/>
                  <a:pt x="73" y="132"/>
                  <a:pt x="73" y="132"/>
                </a:cubicBezTo>
                <a:cubicBezTo>
                  <a:pt x="73" y="132"/>
                  <a:pt x="73" y="133"/>
                  <a:pt x="73" y="133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73" y="135"/>
                  <a:pt x="73" y="135"/>
                  <a:pt x="73" y="136"/>
                </a:cubicBezTo>
                <a:cubicBezTo>
                  <a:pt x="73" y="136"/>
                  <a:pt x="73" y="136"/>
                  <a:pt x="73" y="137"/>
                </a:cubicBezTo>
                <a:cubicBezTo>
                  <a:pt x="73" y="137"/>
                  <a:pt x="73" y="138"/>
                  <a:pt x="73" y="138"/>
                </a:cubicBezTo>
                <a:cubicBezTo>
                  <a:pt x="73" y="138"/>
                  <a:pt x="73" y="139"/>
                  <a:pt x="73" y="139"/>
                </a:cubicBezTo>
                <a:cubicBezTo>
                  <a:pt x="72" y="139"/>
                  <a:pt x="72" y="139"/>
                  <a:pt x="71" y="139"/>
                </a:cubicBezTo>
                <a:cubicBezTo>
                  <a:pt x="70" y="139"/>
                  <a:pt x="69" y="139"/>
                  <a:pt x="69" y="139"/>
                </a:cubicBezTo>
                <a:cubicBezTo>
                  <a:pt x="68" y="137"/>
                  <a:pt x="68" y="134"/>
                  <a:pt x="68" y="133"/>
                </a:cubicBezTo>
                <a:cubicBezTo>
                  <a:pt x="68" y="132"/>
                  <a:pt x="68" y="129"/>
                  <a:pt x="68" y="127"/>
                </a:cubicBezTo>
                <a:cubicBezTo>
                  <a:pt x="68" y="127"/>
                  <a:pt x="68" y="126"/>
                  <a:pt x="68" y="126"/>
                </a:cubicBezTo>
                <a:cubicBezTo>
                  <a:pt x="68" y="126"/>
                  <a:pt x="68" y="125"/>
                  <a:pt x="68" y="124"/>
                </a:cubicBezTo>
                <a:cubicBezTo>
                  <a:pt x="68" y="124"/>
                  <a:pt x="68" y="123"/>
                  <a:pt x="68" y="123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19"/>
                  <a:pt x="68" y="118"/>
                  <a:pt x="68" y="117"/>
                </a:cubicBezTo>
                <a:cubicBezTo>
                  <a:pt x="68" y="117"/>
                  <a:pt x="68" y="116"/>
                  <a:pt x="68" y="115"/>
                </a:cubicBezTo>
                <a:cubicBezTo>
                  <a:pt x="68" y="113"/>
                  <a:pt x="68" y="110"/>
                  <a:pt x="68" y="108"/>
                </a:cubicBezTo>
                <a:cubicBezTo>
                  <a:pt x="68" y="108"/>
                  <a:pt x="69" y="107"/>
                  <a:pt x="69" y="106"/>
                </a:cubicBezTo>
                <a:cubicBezTo>
                  <a:pt x="69" y="105"/>
                  <a:pt x="69" y="105"/>
                  <a:pt x="69" y="103"/>
                </a:cubicBezTo>
                <a:cubicBezTo>
                  <a:pt x="69" y="103"/>
                  <a:pt x="69" y="103"/>
                  <a:pt x="69" y="102"/>
                </a:cubicBezTo>
                <a:cubicBezTo>
                  <a:pt x="70" y="102"/>
                  <a:pt x="70" y="102"/>
                  <a:pt x="71" y="101"/>
                </a:cubicBezTo>
                <a:cubicBezTo>
                  <a:pt x="73" y="100"/>
                  <a:pt x="73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6" y="101"/>
                  <a:pt x="77" y="101"/>
                </a:cubicBezTo>
                <a:cubicBezTo>
                  <a:pt x="76" y="103"/>
                  <a:pt x="75" y="105"/>
                  <a:pt x="75" y="106"/>
                </a:cubicBezTo>
                <a:close/>
                <a:moveTo>
                  <a:pt x="83" y="114"/>
                </a:moveTo>
                <a:cubicBezTo>
                  <a:pt x="83" y="115"/>
                  <a:pt x="83" y="116"/>
                  <a:pt x="83" y="117"/>
                </a:cubicBezTo>
                <a:cubicBezTo>
                  <a:pt x="82" y="117"/>
                  <a:pt x="82" y="118"/>
                  <a:pt x="82" y="119"/>
                </a:cubicBezTo>
                <a:cubicBezTo>
                  <a:pt x="82" y="119"/>
                  <a:pt x="82" y="121"/>
                  <a:pt x="82" y="123"/>
                </a:cubicBezTo>
                <a:cubicBezTo>
                  <a:pt x="82" y="124"/>
                  <a:pt x="81" y="126"/>
                  <a:pt x="81" y="127"/>
                </a:cubicBezTo>
                <a:cubicBezTo>
                  <a:pt x="81" y="128"/>
                  <a:pt x="81" y="129"/>
                  <a:pt x="81" y="130"/>
                </a:cubicBezTo>
                <a:cubicBezTo>
                  <a:pt x="81" y="130"/>
                  <a:pt x="81" y="130"/>
                  <a:pt x="81" y="131"/>
                </a:cubicBezTo>
                <a:cubicBezTo>
                  <a:pt x="81" y="131"/>
                  <a:pt x="81" y="131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3"/>
                  <a:pt x="81" y="133"/>
                  <a:pt x="81" y="135"/>
                </a:cubicBezTo>
                <a:cubicBezTo>
                  <a:pt x="81" y="135"/>
                  <a:pt x="81" y="136"/>
                  <a:pt x="81" y="137"/>
                </a:cubicBezTo>
                <a:cubicBezTo>
                  <a:pt x="80" y="137"/>
                  <a:pt x="80" y="137"/>
                  <a:pt x="79" y="137"/>
                </a:cubicBezTo>
                <a:cubicBezTo>
                  <a:pt x="79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6" y="138"/>
                  <a:pt x="76" y="138"/>
                  <a:pt x="76" y="138"/>
                </a:cubicBezTo>
                <a:cubicBezTo>
                  <a:pt x="76" y="136"/>
                  <a:pt x="76" y="133"/>
                  <a:pt x="76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6" y="132"/>
                  <a:pt x="76" y="129"/>
                  <a:pt x="76" y="127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76" y="126"/>
                  <a:pt x="76" y="125"/>
                  <a:pt x="77" y="125"/>
                </a:cubicBezTo>
                <a:cubicBezTo>
                  <a:pt x="77" y="125"/>
                  <a:pt x="77" y="124"/>
                  <a:pt x="77" y="124"/>
                </a:cubicBezTo>
                <a:cubicBezTo>
                  <a:pt x="77" y="123"/>
                  <a:pt x="77" y="122"/>
                  <a:pt x="77" y="122"/>
                </a:cubicBezTo>
                <a:cubicBezTo>
                  <a:pt x="77" y="121"/>
                  <a:pt x="77" y="120"/>
                  <a:pt x="77" y="120"/>
                </a:cubicBezTo>
                <a:cubicBezTo>
                  <a:pt x="77" y="120"/>
                  <a:pt x="77" y="119"/>
                  <a:pt x="77" y="119"/>
                </a:cubicBezTo>
                <a:cubicBezTo>
                  <a:pt x="77" y="118"/>
                  <a:pt x="77" y="117"/>
                  <a:pt x="77" y="116"/>
                </a:cubicBezTo>
                <a:cubicBezTo>
                  <a:pt x="77" y="116"/>
                  <a:pt x="77" y="115"/>
                  <a:pt x="77" y="114"/>
                </a:cubicBezTo>
                <a:cubicBezTo>
                  <a:pt x="77" y="112"/>
                  <a:pt x="78" y="108"/>
                  <a:pt x="78" y="107"/>
                </a:cubicBezTo>
                <a:cubicBezTo>
                  <a:pt x="79" y="106"/>
                  <a:pt x="79" y="105"/>
                  <a:pt x="79" y="105"/>
                </a:cubicBezTo>
                <a:cubicBezTo>
                  <a:pt x="79" y="104"/>
                  <a:pt x="79" y="103"/>
                  <a:pt x="80" y="101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1" y="101"/>
                  <a:pt x="82" y="100"/>
                  <a:pt x="83" y="99"/>
                </a:cubicBezTo>
                <a:cubicBezTo>
                  <a:pt x="85" y="98"/>
                  <a:pt x="84" y="98"/>
                  <a:pt x="87" y="98"/>
                </a:cubicBezTo>
                <a:cubicBezTo>
                  <a:pt x="86" y="100"/>
                  <a:pt x="86" y="102"/>
                  <a:pt x="85" y="103"/>
                </a:cubicBezTo>
                <a:cubicBezTo>
                  <a:pt x="85" y="103"/>
                  <a:pt x="85" y="104"/>
                  <a:pt x="85" y="104"/>
                </a:cubicBezTo>
                <a:cubicBezTo>
                  <a:pt x="85" y="105"/>
                  <a:pt x="84" y="106"/>
                  <a:pt x="84" y="106"/>
                </a:cubicBezTo>
                <a:cubicBezTo>
                  <a:pt x="84" y="109"/>
                  <a:pt x="84" y="110"/>
                  <a:pt x="83" y="111"/>
                </a:cubicBezTo>
                <a:cubicBezTo>
                  <a:pt x="83" y="112"/>
                  <a:pt x="83" y="113"/>
                  <a:pt x="83" y="114"/>
                </a:cubicBezTo>
                <a:close/>
                <a:moveTo>
                  <a:pt x="91" y="113"/>
                </a:moveTo>
                <a:cubicBezTo>
                  <a:pt x="90" y="114"/>
                  <a:pt x="90" y="115"/>
                  <a:pt x="90" y="115"/>
                </a:cubicBezTo>
                <a:cubicBezTo>
                  <a:pt x="90" y="116"/>
                  <a:pt x="90" y="117"/>
                  <a:pt x="89" y="120"/>
                </a:cubicBezTo>
                <a:cubicBezTo>
                  <a:pt x="89" y="121"/>
                  <a:pt x="89" y="122"/>
                  <a:pt x="89" y="124"/>
                </a:cubicBezTo>
                <a:cubicBezTo>
                  <a:pt x="89" y="125"/>
                  <a:pt x="88" y="126"/>
                  <a:pt x="88" y="127"/>
                </a:cubicBezTo>
                <a:cubicBezTo>
                  <a:pt x="89" y="127"/>
                  <a:pt x="89" y="127"/>
                  <a:pt x="89" y="127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88" y="127"/>
                  <a:pt x="88" y="127"/>
                  <a:pt x="88" y="128"/>
                </a:cubicBezTo>
                <a:cubicBezTo>
                  <a:pt x="88" y="128"/>
                  <a:pt x="88" y="128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30"/>
                  <a:pt x="88" y="131"/>
                  <a:pt x="88" y="131"/>
                </a:cubicBezTo>
                <a:cubicBezTo>
                  <a:pt x="88" y="132"/>
                  <a:pt x="88" y="133"/>
                  <a:pt x="87" y="13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4"/>
                  <a:pt x="87" y="134"/>
                  <a:pt x="86" y="134"/>
                </a:cubicBezTo>
                <a:cubicBezTo>
                  <a:pt x="86" y="135"/>
                  <a:pt x="85" y="135"/>
                  <a:pt x="85" y="135"/>
                </a:cubicBezTo>
                <a:cubicBezTo>
                  <a:pt x="85" y="135"/>
                  <a:pt x="85" y="135"/>
                  <a:pt x="84" y="135"/>
                </a:cubicBezTo>
                <a:cubicBezTo>
                  <a:pt x="84" y="134"/>
                  <a:pt x="84" y="131"/>
                  <a:pt x="84" y="130"/>
                </a:cubicBezTo>
                <a:cubicBezTo>
                  <a:pt x="85" y="129"/>
                  <a:pt x="85" y="126"/>
                  <a:pt x="85" y="124"/>
                </a:cubicBezTo>
                <a:cubicBezTo>
                  <a:pt x="85" y="124"/>
                  <a:pt x="85" y="123"/>
                  <a:pt x="85" y="123"/>
                </a:cubicBezTo>
                <a:cubicBezTo>
                  <a:pt x="85" y="122"/>
                  <a:pt x="85" y="122"/>
                  <a:pt x="85" y="121"/>
                </a:cubicBezTo>
                <a:cubicBezTo>
                  <a:pt x="85" y="121"/>
                  <a:pt x="86" y="120"/>
                  <a:pt x="86" y="119"/>
                </a:cubicBezTo>
                <a:cubicBezTo>
                  <a:pt x="86" y="119"/>
                  <a:pt x="86" y="118"/>
                  <a:pt x="86" y="118"/>
                </a:cubicBezTo>
                <a:cubicBezTo>
                  <a:pt x="86" y="117"/>
                  <a:pt x="86" y="117"/>
                  <a:pt x="86" y="116"/>
                </a:cubicBezTo>
                <a:cubicBezTo>
                  <a:pt x="86" y="115"/>
                  <a:pt x="86" y="115"/>
                  <a:pt x="86" y="113"/>
                </a:cubicBezTo>
                <a:cubicBezTo>
                  <a:pt x="87" y="113"/>
                  <a:pt x="87" y="112"/>
                  <a:pt x="87" y="112"/>
                </a:cubicBezTo>
                <a:cubicBezTo>
                  <a:pt x="87" y="109"/>
                  <a:pt x="88" y="106"/>
                  <a:pt x="89" y="104"/>
                </a:cubicBezTo>
                <a:cubicBezTo>
                  <a:pt x="89" y="104"/>
                  <a:pt x="89" y="103"/>
                  <a:pt x="89" y="102"/>
                </a:cubicBezTo>
                <a:cubicBezTo>
                  <a:pt x="90" y="101"/>
                  <a:pt x="90" y="101"/>
                  <a:pt x="91" y="98"/>
                </a:cubicBezTo>
                <a:cubicBezTo>
                  <a:pt x="91" y="98"/>
                  <a:pt x="91" y="98"/>
                  <a:pt x="91" y="98"/>
                </a:cubicBezTo>
                <a:cubicBezTo>
                  <a:pt x="92" y="98"/>
                  <a:pt x="92" y="98"/>
                  <a:pt x="93" y="98"/>
                </a:cubicBezTo>
                <a:cubicBezTo>
                  <a:pt x="94" y="97"/>
                  <a:pt x="95" y="96"/>
                  <a:pt x="95" y="95"/>
                </a:cubicBezTo>
                <a:cubicBezTo>
                  <a:pt x="95" y="95"/>
                  <a:pt x="96" y="95"/>
                  <a:pt x="96" y="94"/>
                </a:cubicBezTo>
                <a:cubicBezTo>
                  <a:pt x="95" y="96"/>
                  <a:pt x="94" y="99"/>
                  <a:pt x="94" y="99"/>
                </a:cubicBezTo>
                <a:cubicBezTo>
                  <a:pt x="94" y="100"/>
                  <a:pt x="94" y="100"/>
                  <a:pt x="94" y="101"/>
                </a:cubicBezTo>
                <a:cubicBezTo>
                  <a:pt x="93" y="101"/>
                  <a:pt x="93" y="102"/>
                  <a:pt x="93" y="103"/>
                </a:cubicBezTo>
                <a:cubicBezTo>
                  <a:pt x="92" y="105"/>
                  <a:pt x="92" y="107"/>
                  <a:pt x="92" y="107"/>
                </a:cubicBezTo>
                <a:cubicBezTo>
                  <a:pt x="92" y="109"/>
                  <a:pt x="91" y="110"/>
                  <a:pt x="91" y="111"/>
                </a:cubicBezTo>
                <a:cubicBezTo>
                  <a:pt x="91" y="112"/>
                  <a:pt x="91" y="113"/>
                  <a:pt x="91" y="113"/>
                </a:cubicBezTo>
                <a:close/>
                <a:moveTo>
                  <a:pt x="102" y="95"/>
                </a:moveTo>
                <a:cubicBezTo>
                  <a:pt x="101" y="95"/>
                  <a:pt x="101" y="96"/>
                  <a:pt x="101" y="97"/>
                </a:cubicBezTo>
                <a:cubicBezTo>
                  <a:pt x="100" y="98"/>
                  <a:pt x="99" y="100"/>
                  <a:pt x="99" y="101"/>
                </a:cubicBezTo>
                <a:cubicBezTo>
                  <a:pt x="98" y="102"/>
                  <a:pt x="98" y="104"/>
                  <a:pt x="97" y="106"/>
                </a:cubicBezTo>
                <a:cubicBezTo>
                  <a:pt x="96" y="108"/>
                  <a:pt x="95" y="112"/>
                  <a:pt x="95" y="114"/>
                </a:cubicBezTo>
                <a:cubicBezTo>
                  <a:pt x="94" y="116"/>
                  <a:pt x="94" y="116"/>
                  <a:pt x="94" y="118"/>
                </a:cubicBezTo>
                <a:cubicBezTo>
                  <a:pt x="94" y="122"/>
                  <a:pt x="93" y="123"/>
                  <a:pt x="93" y="124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8"/>
                  <a:pt x="92" y="129"/>
                </a:cubicBezTo>
                <a:cubicBezTo>
                  <a:pt x="92" y="130"/>
                  <a:pt x="92" y="131"/>
                  <a:pt x="92" y="131"/>
                </a:cubicBezTo>
                <a:cubicBezTo>
                  <a:pt x="92" y="131"/>
                  <a:pt x="92" y="131"/>
                  <a:pt x="91" y="131"/>
                </a:cubicBezTo>
                <a:cubicBezTo>
                  <a:pt x="91" y="130"/>
                  <a:pt x="92" y="128"/>
                  <a:pt x="92" y="127"/>
                </a:cubicBezTo>
                <a:cubicBezTo>
                  <a:pt x="92" y="126"/>
                  <a:pt x="92" y="123"/>
                  <a:pt x="93" y="121"/>
                </a:cubicBezTo>
                <a:cubicBezTo>
                  <a:pt x="93" y="121"/>
                  <a:pt x="93" y="120"/>
                  <a:pt x="93" y="120"/>
                </a:cubicBezTo>
                <a:cubicBezTo>
                  <a:pt x="93" y="119"/>
                  <a:pt x="93" y="119"/>
                  <a:pt x="93" y="118"/>
                </a:cubicBezTo>
                <a:cubicBezTo>
                  <a:pt x="93" y="118"/>
                  <a:pt x="93" y="117"/>
                  <a:pt x="93" y="116"/>
                </a:cubicBezTo>
                <a:cubicBezTo>
                  <a:pt x="94" y="116"/>
                  <a:pt x="94" y="115"/>
                  <a:pt x="94" y="114"/>
                </a:cubicBezTo>
                <a:cubicBezTo>
                  <a:pt x="94" y="114"/>
                  <a:pt x="94" y="113"/>
                  <a:pt x="94" y="113"/>
                </a:cubicBezTo>
                <a:cubicBezTo>
                  <a:pt x="94" y="112"/>
                  <a:pt x="94" y="112"/>
                  <a:pt x="95" y="110"/>
                </a:cubicBezTo>
                <a:cubicBezTo>
                  <a:pt x="95" y="110"/>
                  <a:pt x="95" y="109"/>
                  <a:pt x="95" y="108"/>
                </a:cubicBezTo>
                <a:cubicBezTo>
                  <a:pt x="96" y="106"/>
                  <a:pt x="97" y="102"/>
                  <a:pt x="97" y="101"/>
                </a:cubicBezTo>
                <a:cubicBezTo>
                  <a:pt x="98" y="100"/>
                  <a:pt x="98" y="99"/>
                  <a:pt x="98" y="99"/>
                </a:cubicBezTo>
                <a:cubicBezTo>
                  <a:pt x="99" y="97"/>
                  <a:pt x="99" y="97"/>
                  <a:pt x="100" y="95"/>
                </a:cubicBezTo>
                <a:cubicBezTo>
                  <a:pt x="100" y="95"/>
                  <a:pt x="100" y="94"/>
                  <a:pt x="100" y="94"/>
                </a:cubicBezTo>
                <a:cubicBezTo>
                  <a:pt x="100" y="94"/>
                  <a:pt x="100" y="94"/>
                  <a:pt x="100" y="94"/>
                </a:cubicBezTo>
                <a:cubicBezTo>
                  <a:pt x="101" y="94"/>
                  <a:pt x="102" y="94"/>
                  <a:pt x="102" y="94"/>
                </a:cubicBezTo>
                <a:cubicBezTo>
                  <a:pt x="102" y="94"/>
                  <a:pt x="102" y="95"/>
                  <a:pt x="102" y="95"/>
                </a:cubicBezTo>
                <a:close/>
                <a:moveTo>
                  <a:pt x="105" y="79"/>
                </a:moveTo>
                <a:cubicBezTo>
                  <a:pt x="105" y="79"/>
                  <a:pt x="105" y="80"/>
                  <a:pt x="105" y="80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2" y="80"/>
                  <a:pt x="102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1" y="80"/>
                  <a:pt x="101" y="80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0" y="79"/>
                  <a:pt x="99" y="78"/>
                  <a:pt x="97" y="78"/>
                </a:cubicBezTo>
                <a:cubicBezTo>
                  <a:pt x="96" y="77"/>
                  <a:pt x="94" y="76"/>
                  <a:pt x="93" y="76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2" y="75"/>
                  <a:pt x="91" y="75"/>
                </a:cubicBezTo>
                <a:cubicBezTo>
                  <a:pt x="91" y="75"/>
                  <a:pt x="90" y="75"/>
                  <a:pt x="90" y="75"/>
                </a:cubicBezTo>
                <a:cubicBezTo>
                  <a:pt x="90" y="75"/>
                  <a:pt x="89" y="75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7" y="76"/>
                  <a:pt x="87" y="77"/>
                </a:cubicBezTo>
                <a:cubicBezTo>
                  <a:pt x="87" y="78"/>
                  <a:pt x="87" y="78"/>
                  <a:pt x="87" y="81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3"/>
                </a:cubicBezTo>
                <a:cubicBezTo>
                  <a:pt x="86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4" y="83"/>
                  <a:pt x="84" y="83"/>
                </a:cubicBezTo>
                <a:cubicBezTo>
                  <a:pt x="84" y="83"/>
                  <a:pt x="83" y="82"/>
                  <a:pt x="83" y="82"/>
                </a:cubicBezTo>
                <a:cubicBezTo>
                  <a:pt x="82" y="81"/>
                  <a:pt x="81" y="80"/>
                  <a:pt x="80" y="80"/>
                </a:cubicBezTo>
                <a:cubicBezTo>
                  <a:pt x="80" y="80"/>
                  <a:pt x="80" y="80"/>
                  <a:pt x="79" y="79"/>
                </a:cubicBezTo>
                <a:cubicBezTo>
                  <a:pt x="79" y="79"/>
                  <a:pt x="78" y="79"/>
                  <a:pt x="78" y="79"/>
                </a:cubicBezTo>
                <a:cubicBezTo>
                  <a:pt x="78" y="78"/>
                  <a:pt x="78" y="78"/>
                  <a:pt x="77" y="78"/>
                </a:cubicBezTo>
                <a:cubicBezTo>
                  <a:pt x="74" y="76"/>
                  <a:pt x="73" y="75"/>
                  <a:pt x="7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8" y="75"/>
                  <a:pt x="67" y="75"/>
                  <a:pt x="65" y="76"/>
                </a:cubicBezTo>
                <a:cubicBezTo>
                  <a:pt x="63" y="77"/>
                  <a:pt x="62" y="78"/>
                  <a:pt x="61" y="79"/>
                </a:cubicBezTo>
                <a:cubicBezTo>
                  <a:pt x="60" y="80"/>
                  <a:pt x="60" y="80"/>
                  <a:pt x="58" y="81"/>
                </a:cubicBezTo>
                <a:cubicBezTo>
                  <a:pt x="58" y="81"/>
                  <a:pt x="57" y="81"/>
                  <a:pt x="57" y="81"/>
                </a:cubicBezTo>
                <a:cubicBezTo>
                  <a:pt x="57" y="81"/>
                  <a:pt x="56" y="81"/>
                  <a:pt x="56" y="81"/>
                </a:cubicBezTo>
                <a:cubicBezTo>
                  <a:pt x="55" y="80"/>
                  <a:pt x="54" y="79"/>
                  <a:pt x="53" y="78"/>
                </a:cubicBezTo>
                <a:cubicBezTo>
                  <a:pt x="53" y="77"/>
                  <a:pt x="52" y="76"/>
                  <a:pt x="51" y="75"/>
                </a:cubicBezTo>
                <a:cubicBezTo>
                  <a:pt x="50" y="74"/>
                  <a:pt x="49" y="74"/>
                  <a:pt x="48" y="73"/>
                </a:cubicBezTo>
                <a:cubicBezTo>
                  <a:pt x="47" y="73"/>
                  <a:pt x="46" y="73"/>
                  <a:pt x="45" y="73"/>
                </a:cubicBezTo>
                <a:cubicBezTo>
                  <a:pt x="43" y="73"/>
                  <a:pt x="42" y="73"/>
                  <a:pt x="41" y="73"/>
                </a:cubicBezTo>
                <a:cubicBezTo>
                  <a:pt x="40" y="73"/>
                  <a:pt x="39" y="74"/>
                  <a:pt x="38" y="74"/>
                </a:cubicBezTo>
                <a:cubicBezTo>
                  <a:pt x="34" y="77"/>
                  <a:pt x="33" y="77"/>
                  <a:pt x="32" y="77"/>
                </a:cubicBezTo>
                <a:cubicBezTo>
                  <a:pt x="32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6"/>
                  <a:pt x="31" y="76"/>
                  <a:pt x="31" y="75"/>
                </a:cubicBezTo>
                <a:cubicBezTo>
                  <a:pt x="31" y="74"/>
                  <a:pt x="32" y="74"/>
                  <a:pt x="32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1" y="72"/>
                  <a:pt x="31" y="72"/>
                  <a:pt x="31" y="71"/>
                </a:cubicBezTo>
                <a:cubicBezTo>
                  <a:pt x="31" y="71"/>
                  <a:pt x="30" y="71"/>
                  <a:pt x="30" y="71"/>
                </a:cubicBezTo>
                <a:cubicBezTo>
                  <a:pt x="29" y="70"/>
                  <a:pt x="28" y="70"/>
                  <a:pt x="28" y="70"/>
                </a:cubicBezTo>
                <a:cubicBezTo>
                  <a:pt x="25" y="70"/>
                  <a:pt x="22" y="71"/>
                  <a:pt x="20" y="73"/>
                </a:cubicBezTo>
                <a:cubicBezTo>
                  <a:pt x="19" y="74"/>
                  <a:pt x="18" y="74"/>
                  <a:pt x="18" y="75"/>
                </a:cubicBezTo>
                <a:cubicBezTo>
                  <a:pt x="17" y="75"/>
                  <a:pt x="17" y="75"/>
                  <a:pt x="16" y="76"/>
                </a:cubicBezTo>
                <a:cubicBezTo>
                  <a:pt x="15" y="77"/>
                  <a:pt x="14" y="77"/>
                  <a:pt x="13" y="78"/>
                </a:cubicBezTo>
                <a:cubicBezTo>
                  <a:pt x="12" y="78"/>
                  <a:pt x="11" y="79"/>
                  <a:pt x="11" y="79"/>
                </a:cubicBezTo>
                <a:cubicBezTo>
                  <a:pt x="10" y="80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8"/>
                  <a:pt x="9" y="77"/>
                  <a:pt x="10" y="76"/>
                </a:cubicBezTo>
                <a:cubicBezTo>
                  <a:pt x="10" y="75"/>
                  <a:pt x="10" y="73"/>
                  <a:pt x="12" y="72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0"/>
                  <a:pt x="15" y="67"/>
                  <a:pt x="16" y="66"/>
                </a:cubicBezTo>
                <a:cubicBezTo>
                  <a:pt x="17" y="65"/>
                  <a:pt x="21" y="61"/>
                  <a:pt x="22" y="61"/>
                </a:cubicBezTo>
                <a:cubicBezTo>
                  <a:pt x="25" y="58"/>
                  <a:pt x="28" y="57"/>
                  <a:pt x="34" y="55"/>
                </a:cubicBezTo>
                <a:cubicBezTo>
                  <a:pt x="34" y="55"/>
                  <a:pt x="35" y="55"/>
                  <a:pt x="36" y="55"/>
                </a:cubicBezTo>
                <a:cubicBezTo>
                  <a:pt x="39" y="61"/>
                  <a:pt x="46" y="66"/>
                  <a:pt x="55" y="66"/>
                </a:cubicBezTo>
                <a:cubicBezTo>
                  <a:pt x="63" y="66"/>
                  <a:pt x="71" y="61"/>
                  <a:pt x="74" y="54"/>
                </a:cubicBezTo>
                <a:cubicBezTo>
                  <a:pt x="75" y="54"/>
                  <a:pt x="78" y="54"/>
                  <a:pt x="78" y="55"/>
                </a:cubicBezTo>
                <a:cubicBezTo>
                  <a:pt x="79" y="55"/>
                  <a:pt x="79" y="55"/>
                  <a:pt x="80" y="55"/>
                </a:cubicBezTo>
                <a:cubicBezTo>
                  <a:pt x="81" y="55"/>
                  <a:pt x="83" y="56"/>
                  <a:pt x="86" y="58"/>
                </a:cubicBezTo>
                <a:cubicBezTo>
                  <a:pt x="87" y="58"/>
                  <a:pt x="88" y="59"/>
                  <a:pt x="89" y="59"/>
                </a:cubicBezTo>
                <a:cubicBezTo>
                  <a:pt x="89" y="59"/>
                  <a:pt x="89" y="59"/>
                  <a:pt x="92" y="61"/>
                </a:cubicBezTo>
                <a:cubicBezTo>
                  <a:pt x="93" y="61"/>
                  <a:pt x="94" y="62"/>
                  <a:pt x="94" y="62"/>
                </a:cubicBezTo>
                <a:cubicBezTo>
                  <a:pt x="94" y="62"/>
                  <a:pt x="95" y="63"/>
                  <a:pt x="96" y="64"/>
                </a:cubicBezTo>
                <a:cubicBezTo>
                  <a:pt x="97" y="65"/>
                  <a:pt x="98" y="66"/>
                  <a:pt x="99" y="66"/>
                </a:cubicBezTo>
                <a:cubicBezTo>
                  <a:pt x="99" y="66"/>
                  <a:pt x="100" y="67"/>
                  <a:pt x="101" y="68"/>
                </a:cubicBezTo>
                <a:cubicBezTo>
                  <a:pt x="101" y="69"/>
                  <a:pt x="102" y="70"/>
                  <a:pt x="102" y="70"/>
                </a:cubicBezTo>
                <a:cubicBezTo>
                  <a:pt x="102" y="70"/>
                  <a:pt x="103" y="71"/>
                  <a:pt x="104" y="72"/>
                </a:cubicBezTo>
                <a:cubicBezTo>
                  <a:pt x="104" y="73"/>
                  <a:pt x="105" y="74"/>
                  <a:pt x="105" y="74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5" y="74"/>
                  <a:pt x="105" y="76"/>
                  <a:pt x="105" y="77"/>
                </a:cubicBezTo>
                <a:cubicBezTo>
                  <a:pt x="105" y="77"/>
                  <a:pt x="105" y="77"/>
                  <a:pt x="105" y="78"/>
                </a:cubicBezTo>
                <a:cubicBezTo>
                  <a:pt x="105" y="78"/>
                  <a:pt x="105" y="79"/>
                  <a:pt x="105" y="7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E4F41-449C-DAD2-8AB1-0C2A32A3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1190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7903" y="2943447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만들기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2889768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BEF61CA-C222-7A29-1080-7A011E09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72" y="1995223"/>
            <a:ext cx="5083619" cy="322532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1. </a:t>
            </a:r>
            <a:r>
              <a:rPr lang="ko-KR" altLang="en-US" sz="3300" dirty="0">
                <a:solidFill>
                  <a:srgbClr val="FF0000"/>
                </a:solidFill>
              </a:rPr>
              <a:t>시험 성적 데이터 만들기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204293" y="2844235"/>
            <a:ext cx="1402274" cy="21166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1204293" y="2840375"/>
            <a:ext cx="4450273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5E21EA5-6093-454F-D4B3-9EB5DBA4EB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817" y="1266743"/>
            <a:ext cx="10080625" cy="463073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 학생의 영어</a:t>
            </a: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수학 두 과목의 데이터로 데이터 프레임 만들기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92D83-4646-32C9-B322-24A473922B48}"/>
              </a:ext>
            </a:extLst>
          </p:cNvPr>
          <p:cNvSpPr txBox="1"/>
          <p:nvPr/>
        </p:nvSpPr>
        <p:spPr>
          <a:xfrm>
            <a:off x="7192271" y="339744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프레임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EBC2275-B67F-E772-BE6C-11E315120BC2}"/>
              </a:ext>
            </a:extLst>
          </p:cNvPr>
          <p:cNvSpPr/>
          <p:nvPr/>
        </p:nvSpPr>
        <p:spPr>
          <a:xfrm>
            <a:off x="6399486" y="3397446"/>
            <a:ext cx="491260" cy="527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7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" grpId="0"/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14142</TotalTime>
  <Words>3138</Words>
  <Application>Microsoft Office PowerPoint</Application>
  <PresentationFormat>와이드스크린</PresentationFormat>
  <Paragraphs>545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98" baseType="lpstr">
      <vt:lpstr>Arial Unicode MS</vt:lpstr>
      <vt:lpstr>D2Coding</vt:lpstr>
      <vt:lpstr>Noto Sans KR</vt:lpstr>
      <vt:lpstr>Sandoll 미생</vt:lpstr>
      <vt:lpstr>se-nanumgothic</vt:lpstr>
      <vt:lpstr>나눔고딕 ExtraBold</vt:lpstr>
      <vt:lpstr>나눔스퀘어</vt:lpstr>
      <vt:lpstr>나눔스퀘어 ExtraBold</vt:lpstr>
      <vt:lpstr>나눔스퀘어OTF ExtraBold</vt:lpstr>
      <vt:lpstr>맑은 고딕</vt:lpstr>
      <vt:lpstr>문체부 제목 돋음체</vt:lpstr>
      <vt:lpstr>시스템 서체</vt:lpstr>
      <vt:lpstr>Arial</vt:lpstr>
      <vt:lpstr>Calibri</vt:lpstr>
      <vt:lpstr>Calibri Light</vt:lpstr>
      <vt:lpstr>Cambria</vt:lpstr>
      <vt:lpstr>Consolas</vt:lpstr>
      <vt:lpstr>Lucida Console</vt:lpstr>
      <vt:lpstr>Times New Roman</vt:lpstr>
      <vt:lpstr>Wingdings</vt:lpstr>
      <vt:lpstr>Office 테마</vt:lpstr>
      <vt:lpstr>PowerPoint 프레젠테이션</vt:lpstr>
      <vt:lpstr>PowerPoint 프레젠테이션</vt:lpstr>
      <vt:lpstr>요약1</vt:lpstr>
      <vt:lpstr>PowerPoint 프레젠테이션</vt:lpstr>
      <vt:lpstr>PowerPoint 프레젠테이션</vt:lpstr>
      <vt:lpstr>1. 데이터 프레임이란?</vt:lpstr>
      <vt:lpstr>2. 데이터 프레임의 속성 </vt:lpstr>
      <vt:lpstr>PowerPoint 프레젠테이션</vt:lpstr>
      <vt:lpstr>1. 시험 성적 데이터 만들기  </vt:lpstr>
      <vt:lpstr>2. 프로젝트 시작</vt:lpstr>
      <vt:lpstr>2. 프로젝트 시작</vt:lpstr>
      <vt:lpstr>3. 변수 만들기 </vt:lpstr>
      <vt:lpstr>4. 데이터 프레임 만들기 </vt:lpstr>
      <vt:lpstr>4. 데이터 프레임 만들기 </vt:lpstr>
      <vt:lpstr>5. 분석하기  </vt:lpstr>
      <vt:lpstr>6. 데이터 프레임 한 번에 만들기 </vt:lpstr>
      <vt:lpstr>PowerPoint 프레젠테이션</vt:lpstr>
      <vt:lpstr>1. 엑셀파일 불러오기 </vt:lpstr>
      <vt:lpstr>2. readx1 팩키지 설치하고 로드하기</vt:lpstr>
      <vt:lpstr>3. 엑셀 파일 불러오기 </vt:lpstr>
      <vt:lpstr>3. 엑셀 파일 불러오기 </vt:lpstr>
      <vt:lpstr>4. 분석하기 </vt:lpstr>
      <vt:lpstr>5. 엑셀 파일 첫 번째 행이 변수명이 아니라면?</vt:lpstr>
      <vt:lpstr>5. 엑셀 파일 첫 번째 행이 변수명이 아니라면?</vt:lpstr>
      <vt:lpstr>6. 엑셀 파일에 시트가 여러 개 있다면?</vt:lpstr>
      <vt:lpstr>6. 엑셀 파일에 시트가 여러 개 있다면?</vt:lpstr>
      <vt:lpstr>7. csv 파일 불러오기</vt:lpstr>
      <vt:lpstr>7. csv 파일 불러오기</vt:lpstr>
      <vt:lpstr>7. csv 파일 불러오기</vt:lpstr>
      <vt:lpstr>7. csv 파일 불러오기</vt:lpstr>
      <vt:lpstr>7. csv 파일 불러오기</vt:lpstr>
      <vt:lpstr>8. 데이터 프레임을 CSV 파일로 저장하기</vt:lpstr>
      <vt:lpstr>8. 데이터 프레임을 CSV 파일로 저장하기</vt:lpstr>
      <vt:lpstr>8. 데이터 프레임을 CSV 파일로 저장하기</vt:lpstr>
      <vt:lpstr>8. 데이터 프레임을 CSV 파일로 저장하기</vt:lpstr>
      <vt:lpstr>8. 데이터 프레임을 CSV 파일로 저장하기</vt:lpstr>
      <vt:lpstr>9. RData 파일 활용하기</vt:lpstr>
      <vt:lpstr>9. RData 파일 활용하기</vt:lpstr>
      <vt:lpstr>9. RData 파일 활용하기</vt:lpstr>
      <vt:lpstr>PowerPoint 프레젠테이션</vt:lpstr>
      <vt:lpstr>1. 데이터 파악에 사용하는 함수</vt:lpstr>
      <vt:lpstr>2. 데이터 준비</vt:lpstr>
      <vt:lpstr>3. exam 데이터 파악하기</vt:lpstr>
      <vt:lpstr>3. exam 데이터 파악하기</vt:lpstr>
      <vt:lpstr>3. exam 데이터 파악하기</vt:lpstr>
      <vt:lpstr>3. exam 데이터 파악하기</vt:lpstr>
      <vt:lpstr>3. exam 데이터 파악하기</vt:lpstr>
      <vt:lpstr>3. exam 데이터 파악하기</vt:lpstr>
      <vt:lpstr>3. exam 데이터 파악하기 </vt:lpstr>
      <vt:lpstr>3. exam 데이터 파악하기 </vt:lpstr>
      <vt:lpstr>4. mpg 데이터 파악하기</vt:lpstr>
      <vt:lpstr>4. mpg 데이터 파악하기</vt:lpstr>
      <vt:lpstr>4.3 head(), tail(), View()</vt:lpstr>
      <vt:lpstr>4. mpg 데이터 파악하기</vt:lpstr>
      <vt:lpstr>4. mpg 데이터 파악하기</vt:lpstr>
      <vt:lpstr>4. mpg 데이터 파악하기</vt:lpstr>
      <vt:lpstr>4. mpg 데이터 파악하기</vt:lpstr>
      <vt:lpstr>4. mpg 데이터 파악하기</vt:lpstr>
      <vt:lpstr>5. 변수이름 변경하기</vt:lpstr>
      <vt:lpstr>6. Frame복사</vt:lpstr>
      <vt:lpstr>7. 응용</vt:lpstr>
      <vt:lpstr>PowerPoint 프레젠테이션</vt:lpstr>
      <vt:lpstr>1. 데이터프레임 작성 응용(문제)  </vt:lpstr>
      <vt:lpstr>1. 데이터프레임 작성 응용(답)</vt:lpstr>
      <vt:lpstr>1. 데이터프레임 작성 응용(답)</vt:lpstr>
      <vt:lpstr>2. 데이터프레임 수정 응용(문제)</vt:lpstr>
      <vt:lpstr>2. 데이터프레임 수정 응용(답)</vt:lpstr>
      <vt:lpstr>2. 데이터프레임 수정 응용(답)</vt:lpstr>
      <vt:lpstr>2. 데이터프레임 수정 응용(답)</vt:lpstr>
      <vt:lpstr>3. 데이터프레임 활용(문제)</vt:lpstr>
      <vt:lpstr>3. 데이터프레임 활용(문제)</vt:lpstr>
      <vt:lpstr>PowerPoint 프레젠테이션</vt:lpstr>
      <vt:lpstr>PowerPoint 프레젠테이션</vt:lpstr>
      <vt:lpstr>PowerPoint 프레젠테이션</vt:lpstr>
      <vt:lpstr>PowerPoint 프레젠테이션</vt:lpstr>
      <vt:lpstr>4. 데이터프레임 출력(문제와 답)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yoonhee jung</dc:creator>
  <cp:lastModifiedBy>IN301</cp:lastModifiedBy>
  <cp:revision>469</cp:revision>
  <dcterms:created xsi:type="dcterms:W3CDTF">2020-05-05T17:49:55Z</dcterms:created>
  <dcterms:modified xsi:type="dcterms:W3CDTF">2023-03-14T03:59:15Z</dcterms:modified>
</cp:coreProperties>
</file>