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1"/>
  </p:notesMasterIdLst>
  <p:sldIdLst>
    <p:sldId id="257" r:id="rId2"/>
    <p:sldId id="273" r:id="rId3"/>
    <p:sldId id="2607" r:id="rId4"/>
    <p:sldId id="2608" r:id="rId5"/>
    <p:sldId id="2591" r:id="rId6"/>
    <p:sldId id="2522" r:id="rId7"/>
    <p:sldId id="686" r:id="rId8"/>
    <p:sldId id="687" r:id="rId9"/>
    <p:sldId id="689" r:id="rId10"/>
    <p:sldId id="692" r:id="rId11"/>
    <p:sldId id="2593" r:id="rId12"/>
    <p:sldId id="693" r:id="rId13"/>
    <p:sldId id="694" r:id="rId14"/>
    <p:sldId id="695" r:id="rId15"/>
    <p:sldId id="696" r:id="rId16"/>
    <p:sldId id="697" r:id="rId17"/>
    <p:sldId id="698" r:id="rId18"/>
    <p:sldId id="741" r:id="rId19"/>
    <p:sldId id="699" r:id="rId20"/>
    <p:sldId id="2600" r:id="rId21"/>
    <p:sldId id="2599" r:id="rId22"/>
    <p:sldId id="740" r:id="rId23"/>
    <p:sldId id="700" r:id="rId24"/>
    <p:sldId id="702" r:id="rId25"/>
    <p:sldId id="704" r:id="rId26"/>
    <p:sldId id="705" r:id="rId27"/>
    <p:sldId id="707" r:id="rId28"/>
    <p:sldId id="709" r:id="rId29"/>
    <p:sldId id="710" r:id="rId30"/>
    <p:sldId id="711" r:id="rId31"/>
    <p:sldId id="2592" r:id="rId32"/>
    <p:sldId id="714" r:id="rId33"/>
    <p:sldId id="2601" r:id="rId34"/>
    <p:sldId id="2602" r:id="rId35"/>
    <p:sldId id="715" r:id="rId36"/>
    <p:sldId id="716" r:id="rId37"/>
    <p:sldId id="717" r:id="rId38"/>
    <p:sldId id="2603" r:id="rId39"/>
    <p:sldId id="718" r:id="rId40"/>
    <p:sldId id="742" r:id="rId41"/>
    <p:sldId id="720" r:id="rId42"/>
    <p:sldId id="2604" r:id="rId43"/>
    <p:sldId id="721" r:id="rId44"/>
    <p:sldId id="747" r:id="rId45"/>
    <p:sldId id="723" r:id="rId46"/>
    <p:sldId id="724" r:id="rId47"/>
    <p:sldId id="2636" r:id="rId48"/>
    <p:sldId id="726" r:id="rId49"/>
    <p:sldId id="2605" r:id="rId50"/>
    <p:sldId id="727" r:id="rId51"/>
    <p:sldId id="743" r:id="rId52"/>
    <p:sldId id="2606" r:id="rId53"/>
    <p:sldId id="2635" r:id="rId54"/>
    <p:sldId id="730" r:id="rId55"/>
    <p:sldId id="744" r:id="rId56"/>
    <p:sldId id="732" r:id="rId57"/>
    <p:sldId id="733" r:id="rId58"/>
    <p:sldId id="745" r:id="rId59"/>
    <p:sldId id="735" r:id="rId60"/>
    <p:sldId id="746" r:id="rId61"/>
    <p:sldId id="737" r:id="rId62"/>
    <p:sldId id="738" r:id="rId63"/>
    <p:sldId id="2609" r:id="rId64"/>
    <p:sldId id="2610" r:id="rId65"/>
    <p:sldId id="2611" r:id="rId66"/>
    <p:sldId id="2612" r:id="rId67"/>
    <p:sldId id="2613" r:id="rId68"/>
    <p:sldId id="2614" r:id="rId69"/>
    <p:sldId id="2615" r:id="rId70"/>
    <p:sldId id="2616" r:id="rId71"/>
    <p:sldId id="2617" r:id="rId72"/>
    <p:sldId id="2618" r:id="rId73"/>
    <p:sldId id="2619" r:id="rId74"/>
    <p:sldId id="2620" r:id="rId75"/>
    <p:sldId id="2621" r:id="rId76"/>
    <p:sldId id="2622" r:id="rId77"/>
    <p:sldId id="2623" r:id="rId78"/>
    <p:sldId id="2624" r:id="rId79"/>
    <p:sldId id="2625" r:id="rId80"/>
    <p:sldId id="2626" r:id="rId81"/>
    <p:sldId id="2627" r:id="rId82"/>
    <p:sldId id="2628" r:id="rId83"/>
    <p:sldId id="2629" r:id="rId84"/>
    <p:sldId id="2630" r:id="rId85"/>
    <p:sldId id="2631" r:id="rId86"/>
    <p:sldId id="2632" r:id="rId87"/>
    <p:sldId id="2633" r:id="rId88"/>
    <p:sldId id="2634" r:id="rId89"/>
    <p:sldId id="286" r:id="rId9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94ADF4"/>
    <a:srgbClr val="4671EC"/>
    <a:srgbClr val="FB7236"/>
    <a:srgbClr val="4FA7E3"/>
    <a:srgbClr val="82B3FD"/>
    <a:srgbClr val="F08E70"/>
    <a:srgbClr val="E77E4F"/>
    <a:srgbClr val="4679EC"/>
    <a:srgbClr val="459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9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B9493-03DF-4D8C-8347-9326471DB46A}" type="datetimeFigureOut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BB76-095D-4A7A-83E8-2C8440C25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58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곰돌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EC033F-552D-B751-AD1F-F6F4AD3AF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10"/>
            <a:ext cx="12192000" cy="6954819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6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57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16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3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7840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99790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52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3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761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1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50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000488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4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7360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393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58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99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12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5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91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0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46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34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84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78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412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84702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831AE5D0-6544-4F3D-8F08-3988C0280CB4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9DB4054-5931-4E49-BF04-B8D35B168B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5415" y="774420"/>
            <a:ext cx="11041225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5500279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00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34679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9283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236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4616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36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24554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79853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08802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496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865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542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93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51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918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121013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04931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92544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9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8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7" r:id="rId13"/>
    <p:sldLayoutId id="2147483688" r:id="rId14"/>
    <p:sldLayoutId id="2147483689" r:id="rId15"/>
    <p:sldLayoutId id="2147483690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  <p:sldLayoutId id="2147483725" r:id="rId5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3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8373" y="2780422"/>
            <a:ext cx="3375257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Chapter8. 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기업데이터분석</a:t>
            </a:r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대기오염측정데이터분석</a:t>
            </a:r>
          </a:p>
        </p:txBody>
      </p:sp>
      <p:sp>
        <p:nvSpPr>
          <p:cNvPr id="20" name="직사각형 19"/>
          <p:cNvSpPr/>
          <p:nvPr/>
        </p:nvSpPr>
        <p:spPr>
          <a:xfrm rot="2580000">
            <a:off x="2115205" y="2582422"/>
            <a:ext cx="94837" cy="396000"/>
          </a:xfrm>
          <a:prstGeom prst="rect">
            <a:avLst/>
          </a:prstGeom>
          <a:pattFill prst="dkUpDiag">
            <a:fgClr>
              <a:srgbClr val="E34E0B"/>
            </a:fgClr>
            <a:bgClr>
              <a:srgbClr val="F46424"/>
            </a:bgClr>
          </a:pattFill>
          <a:ln>
            <a:solidFill>
              <a:srgbClr val="E34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85">
            <a:off x="7664530" y="4013416"/>
            <a:ext cx="2312231" cy="423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8649" y="3959914"/>
            <a:ext cx="2194705" cy="5309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endParaRPr lang="ko-KR" altLang="en-US" sz="2400" spc="-9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A7EB3-C930-AF8A-7DA3-C9281410A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03" y="4407701"/>
            <a:ext cx="1236271" cy="123627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8E9F38-9670-9022-4BBE-CFBC6D49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8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41267 -0.0134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68 -0.01343 C -0.40799 -0.03241 -0.40139 -0.05047 -0.38837 -0.05047 C -0.37379 -0.05047 -0.36858 -0.03241 -0.36389 -0.01343 C -0.35729 0.00763 -0.35261 0.02847 -0.33611 0.02847 C -0.32153 0.02847 -0.31667 0.00763 -0.31007 -0.01343 C -0.30695 -0.03241 -0.30052 -0.05047 -0.28577 -0.05047 C -0.27275 -0.05047 -0.26632 -0.03241 -0.26129 -0.01343 C -0.25643 0.00763 -0.24983 0.02847 -0.23525 0.02847 C -0.22049 0.02847 -0.2092 -0.01343 -0.2092 -0.0132 C -0.20434 -0.03241 -0.19931 -0.05047 -0.1849 -0.05047 C -0.17014 -0.05047 -0.16511 -0.03241 -0.16025 -0.01343 C -0.15382 0.00763 -0.14896 0.02847 -0.13264 0.02847 C -0.11788 0.02847 -0.11302 0.00763 -0.10834 -0.01343 C -0.10174 -0.03241 -0.09688 -0.05047 -0.08229 -0.05047 C -0.06927 -0.05047 -0.06268 -0.03241 -0.05764 -0.01343 C -0.05278 0.00763 -0.04636 0.02847 -0.0316 0.02847 C -0.01702 0.02847 -0.01216 0.00763 -0.00556 -0.01343 " pathEditMode="relative" rAng="0" ptsTypes="AAAAAAAAAAAAAAA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6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6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2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 내용 확인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560840" cy="3960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5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head(ds)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rank                name        country             category  sales profits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1     1           Citigroup  United States              Banking  94.71   17.85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2     2    General Electric  United States        Conglomerates 134.19   15.59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3     3 American Intl Group  United States            Insurance  76.66    6.46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4     4          ExxonMobil  United States Oil &amp; gas operations 222.88   20.96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5     5                  BP United Kingdom Oil &amp; gas operations 232.57   10.27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6     6     Bank of America  United States              Banking  49.01   10.81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assets </a:t>
            </a:r>
            <a:r>
              <a:rPr lang="en-US" altLang="ko-KR" sz="15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endParaRPr lang="en-US" altLang="ko-KR" sz="15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1 1264.03      255.30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2  626.93      328.54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3  647.66      194.87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4  166.99      277.02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5  177.57      173.54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6  736.45      117.55</a:t>
            </a:r>
            <a:endParaRPr lang="ko-KR" altLang="en-US" sz="15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987014-F41A-156B-5407-AC34DB64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52E63D6-44D9-ECAF-2680-55B7BFAEBF3A}"/>
              </a:ext>
            </a:extLst>
          </p:cNvPr>
          <p:cNvSpPr txBox="1">
            <a:spLocks/>
          </p:cNvSpPr>
          <p:nvPr/>
        </p:nvSpPr>
        <p:spPr>
          <a:xfrm>
            <a:off x="10840720" y="6228001"/>
            <a:ext cx="671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ECEE8FA7-0CF4-634F-D7B8-D70625E908FC}"/>
              </a:ext>
            </a:extLst>
          </p:cNvPr>
          <p:cNvSpPr/>
          <p:nvPr/>
        </p:nvSpPr>
        <p:spPr>
          <a:xfrm>
            <a:off x="5389747" y="536454"/>
            <a:ext cx="1609344" cy="941832"/>
          </a:xfrm>
          <a:prstGeom prst="wedgeEllipseCallout">
            <a:avLst>
              <a:gd name="adj1" fmla="val -17313"/>
              <a:gd name="adj2" fmla="val 1838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범주형</a:t>
            </a:r>
            <a:endParaRPr lang="en-US" altLang="ko-KR" sz="1600" dirty="0"/>
          </a:p>
          <a:p>
            <a:pPr algn="ctr"/>
            <a:r>
              <a:rPr lang="ko-KR" altLang="en-US" sz="1600" dirty="0"/>
              <a:t>자료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62C1DF32-109A-B2BA-1E0E-451E1B8DC1D4}"/>
              </a:ext>
            </a:extLst>
          </p:cNvPr>
          <p:cNvSpPr/>
          <p:nvPr/>
        </p:nvSpPr>
        <p:spPr>
          <a:xfrm>
            <a:off x="7291048" y="597275"/>
            <a:ext cx="1609344" cy="941832"/>
          </a:xfrm>
          <a:prstGeom prst="wedgeEllipseCallout">
            <a:avLst>
              <a:gd name="adj1" fmla="val -17313"/>
              <a:gd name="adj2" fmla="val 1838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범주형</a:t>
            </a:r>
            <a:endParaRPr lang="en-US" altLang="ko-KR" sz="1600" dirty="0"/>
          </a:p>
          <a:p>
            <a:pPr algn="ctr"/>
            <a:r>
              <a:rPr lang="ko-KR" altLang="en-US" sz="1600" dirty="0"/>
              <a:t>자료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17579-8A0E-0C66-DE89-97929C3A0BF6}"/>
              </a:ext>
            </a:extLst>
          </p:cNvPr>
          <p:cNvSpPr/>
          <p:nvPr/>
        </p:nvSpPr>
        <p:spPr>
          <a:xfrm>
            <a:off x="5185776" y="2593760"/>
            <a:ext cx="1197270" cy="1777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5EDA02-D1C0-0484-9D8A-E68112006DF6}"/>
              </a:ext>
            </a:extLst>
          </p:cNvPr>
          <p:cNvSpPr/>
          <p:nvPr/>
        </p:nvSpPr>
        <p:spPr>
          <a:xfrm>
            <a:off x="6420036" y="2593358"/>
            <a:ext cx="1809564" cy="1777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6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국가별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1287584"/>
            <a:ext cx="10080625" cy="4630738"/>
          </a:xfrm>
        </p:spPr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그래프의 여백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0986F9-31C0-AD57-01AF-75BDB4C0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E9E8ABE8-1D1B-6FF7-3300-D40C6299BF2C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9091C2-5F87-100F-9220-181F8140C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1" y="2180600"/>
            <a:ext cx="3590925" cy="2038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8B574E-3496-0290-CE92-7C009CD9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99" y="2552572"/>
            <a:ext cx="4802879" cy="3880199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E86DF64-0C5C-76A9-B7C8-3FE141311769}"/>
              </a:ext>
            </a:extLst>
          </p:cNvPr>
          <p:cNvSpPr/>
          <p:nvPr/>
        </p:nvSpPr>
        <p:spPr>
          <a:xfrm>
            <a:off x="8195090" y="885685"/>
            <a:ext cx="1907698" cy="941832"/>
          </a:xfrm>
          <a:prstGeom prst="wedgeEllipseCallout">
            <a:avLst>
              <a:gd name="adj1" fmla="val -17313"/>
              <a:gd name="adj2" fmla="val 1838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err="1"/>
              <a:t>내부여백</a:t>
            </a:r>
            <a:r>
              <a:rPr lang="en-US" altLang="ko-KR" sz="1400" dirty="0"/>
              <a:t>(</a:t>
            </a:r>
            <a:r>
              <a:rPr lang="ko-KR" altLang="en-US" sz="1400" dirty="0"/>
              <a:t>아래부터 시계방향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A8DB1057-831C-F2FC-B7C7-56A9815A93C2}"/>
              </a:ext>
            </a:extLst>
          </p:cNvPr>
          <p:cNvSpPr/>
          <p:nvPr/>
        </p:nvSpPr>
        <p:spPr>
          <a:xfrm>
            <a:off x="4343747" y="4039487"/>
            <a:ext cx="1609344" cy="941832"/>
          </a:xfrm>
          <a:prstGeom prst="wedgeEllipseCallout">
            <a:avLst>
              <a:gd name="adj1" fmla="val 139902"/>
              <a:gd name="adj2" fmla="val 184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외부여백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CEA0AB-AACE-C33C-387F-7E9E5128A185}"/>
              </a:ext>
            </a:extLst>
          </p:cNvPr>
          <p:cNvSpPr/>
          <p:nvPr/>
        </p:nvSpPr>
        <p:spPr>
          <a:xfrm>
            <a:off x="6587231" y="5708341"/>
            <a:ext cx="3684233" cy="26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국가별 기업 통계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49082"/>
            <a:ext cx="7906464" cy="348417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ds$country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ds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변수의 빈도수를 계산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ds$country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decreasing=T)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#counttry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 내림차순 정렬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top.10.contry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[1:10]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top.10.contry 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우수기업을 포함하고 있는 상위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개국 출력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par(mar=c(5,4,4,2)) 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내부 여백 조정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barplot(top.10.contry,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main=＇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기업수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상위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개국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’,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col=rainbow(10),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레인보우 팔레트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막대의 색을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가지색으로 지정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las=2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레벨 방향 설정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세로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869DD-874C-E2C2-5209-FFC072CF37C2}"/>
              </a:ext>
            </a:extLst>
          </p:cNvPr>
          <p:cNvSpPr txBox="1"/>
          <p:nvPr/>
        </p:nvSpPr>
        <p:spPr>
          <a:xfrm>
            <a:off x="1926407" y="2249082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7FE082-8400-A307-C33C-0055E8FEF8A2}"/>
              </a:ext>
            </a:extLst>
          </p:cNvPr>
          <p:cNvSpPr txBox="1">
            <a:spLocks/>
          </p:cNvSpPr>
          <p:nvPr/>
        </p:nvSpPr>
        <p:spPr>
          <a:xfrm>
            <a:off x="10773569" y="6046338"/>
            <a:ext cx="776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국가별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6877246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ds$country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	     Africa 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Australia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	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 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Australia/ United Kingdom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Austria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 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중간생략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United Kingdom/ South Africa      United States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751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Venezuela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8D0FB-5674-6496-450D-20393B91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3706B59-5C44-BF52-105D-2495F42C5174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AF0D8-A475-4658-588E-276ED6048EC2}"/>
              </a:ext>
            </a:extLst>
          </p:cNvPr>
          <p:cNvSpPr txBox="1"/>
          <p:nvPr/>
        </p:nvSpPr>
        <p:spPr>
          <a:xfrm>
            <a:off x="2889630" y="5259044"/>
            <a:ext cx="6361938" cy="8781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=&gt;</a:t>
            </a:r>
            <a:r>
              <a:rPr lang="ko-KR" altLang="en-US" dirty="0"/>
              <a:t>각 나라별로 몇 개의 기업이 </a:t>
            </a:r>
            <a:r>
              <a:rPr lang="en-US" altLang="ko-KR" dirty="0"/>
              <a:t>2,000</a:t>
            </a:r>
            <a:r>
              <a:rPr lang="ko-KR" altLang="en-US" dirty="0"/>
              <a:t>개 기업에 포함되었는지 확인</a:t>
            </a:r>
            <a:endParaRPr lang="en-US" altLang="ko-KR" dirty="0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4D140429-1F38-DB39-5AB7-C52BB5C2A5C2}"/>
              </a:ext>
            </a:extLst>
          </p:cNvPr>
          <p:cNvSpPr/>
          <p:nvPr/>
        </p:nvSpPr>
        <p:spPr>
          <a:xfrm>
            <a:off x="4297257" y="1064655"/>
            <a:ext cx="2316480" cy="1199024"/>
          </a:xfrm>
          <a:prstGeom prst="wedgeEllipseCallou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Africa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개의 기업만이 포함됨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5D16D8-BEAF-91F1-B5C1-8E0E27341AF2}"/>
              </a:ext>
            </a:extLst>
          </p:cNvPr>
          <p:cNvSpPr/>
          <p:nvPr/>
        </p:nvSpPr>
        <p:spPr>
          <a:xfrm>
            <a:off x="4181383" y="2494625"/>
            <a:ext cx="772357" cy="590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5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국가별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03040" y="2345587"/>
            <a:ext cx="8801078" cy="208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sort(table(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ds$country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decreasing=T)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top.10.contry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[1:10]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top.10.contry 			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개의 기업을 포함한 나라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상위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개국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United States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Japan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United Kingdom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Germany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	751 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316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	137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65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63</a:t>
            </a:r>
          </a:p>
          <a:p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Canada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South Korea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Italy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Australia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Taiwan</a:t>
            </a:r>
          </a:p>
          <a:p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56 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45 	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41 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37 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35</a:t>
            </a:r>
            <a:endParaRPr lang="ko-KR" altLang="en-US" sz="16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6879C3-D80F-93A5-58AB-4CCCFC45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D5836EA6-DFEE-02AB-DFA1-842751DCBA80}"/>
              </a:ext>
            </a:extLst>
          </p:cNvPr>
          <p:cNvSpPr txBox="1">
            <a:spLocks/>
          </p:cNvSpPr>
          <p:nvPr/>
        </p:nvSpPr>
        <p:spPr>
          <a:xfrm>
            <a:off x="10922000" y="6228001"/>
            <a:ext cx="589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F1DF5741-C496-9071-95B2-122EB8BB45E1}"/>
              </a:ext>
            </a:extLst>
          </p:cNvPr>
          <p:cNvSpPr/>
          <p:nvPr/>
        </p:nvSpPr>
        <p:spPr>
          <a:xfrm>
            <a:off x="6669779" y="1132319"/>
            <a:ext cx="2802695" cy="1167564"/>
          </a:xfrm>
          <a:prstGeom prst="wedgeEllipseCallou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100">
                <a:solidFill>
                  <a:schemeClr val="tx1"/>
                </a:solidFill>
                <a:latin typeface="+mj-ea"/>
                <a:ea typeface="+mj-ea"/>
              </a:rPr>
              <a:t>우수 기업을 포함하고 있는 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상위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개국을 알아보기 위해 도수분포표를 내림차순 정렬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0FB02-1025-B6E4-E074-BBCA7D03E699}"/>
              </a:ext>
            </a:extLst>
          </p:cNvPr>
          <p:cNvSpPr txBox="1"/>
          <p:nvPr/>
        </p:nvSpPr>
        <p:spPr>
          <a:xfrm>
            <a:off x="6207542" y="2698600"/>
            <a:ext cx="3147100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# </a:t>
            </a:r>
            <a:r>
              <a:rPr lang="ko-KR" altLang="en-US" sz="1200" dirty="0">
                <a:solidFill>
                  <a:srgbClr val="FF0000"/>
                </a:solidFill>
              </a:rPr>
              <a:t>상위 </a:t>
            </a:r>
            <a:r>
              <a:rPr lang="en-US" altLang="ko-KR" sz="1200" dirty="0">
                <a:solidFill>
                  <a:srgbClr val="FF0000"/>
                </a:solidFill>
              </a:rPr>
              <a:t>10</a:t>
            </a:r>
            <a:r>
              <a:rPr lang="ko-KR" altLang="en-US" sz="1200" dirty="0">
                <a:solidFill>
                  <a:srgbClr val="FF0000"/>
                </a:solidFill>
              </a:rPr>
              <a:t>개의 자료만 선택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05A87-6A20-0916-8F36-4A82198DB869}"/>
              </a:ext>
            </a:extLst>
          </p:cNvPr>
          <p:cNvSpPr/>
          <p:nvPr/>
        </p:nvSpPr>
        <p:spPr>
          <a:xfrm>
            <a:off x="2603040" y="3240350"/>
            <a:ext cx="1303135" cy="51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B69FA5BD-BCCD-0C46-7D45-764728309371}"/>
              </a:ext>
            </a:extLst>
          </p:cNvPr>
          <p:cNvSpPr/>
          <p:nvPr/>
        </p:nvSpPr>
        <p:spPr>
          <a:xfrm>
            <a:off x="66272" y="4196242"/>
            <a:ext cx="2802695" cy="1167564"/>
          </a:xfrm>
          <a:prstGeom prst="wedgeEllipseCallout">
            <a:avLst>
              <a:gd name="adj1" fmla="val 44102"/>
              <a:gd name="adj2" fmla="val -89572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미국은 </a:t>
            </a:r>
            <a:r>
              <a:rPr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751</a:t>
            </a:r>
            <a:r>
              <a:rPr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개의 기업을 운영하고 있음</a:t>
            </a:r>
          </a:p>
        </p:txBody>
      </p:sp>
    </p:spTree>
    <p:extLst>
      <p:ext uri="{BB962C8B-B14F-4D97-AF65-F5344CB8AC3E}">
        <p14:creationId xmlns:p14="http://schemas.microsoft.com/office/powerpoint/2010/main" val="30609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국가별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1287584"/>
            <a:ext cx="10080625" cy="4630738"/>
          </a:xfrm>
        </p:spPr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(3)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0958" y="2213235"/>
            <a:ext cx="7200800" cy="3024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par(mar=c(5,4,4,2)) 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여백 조정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(top.10.contry,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90020-778F-354F-B45A-F9BE331A5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3177735"/>
            <a:ext cx="3519734" cy="1897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0986F9-31C0-AD57-01AF-75BDB4C0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E9E8ABE8-1D1B-6FF7-3300-D40C6299BF2C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B2A3941B-0A8F-E9DA-5EDE-EC9BBF87227E}"/>
              </a:ext>
            </a:extLst>
          </p:cNvPr>
          <p:cNvSpPr/>
          <p:nvPr/>
        </p:nvSpPr>
        <p:spPr>
          <a:xfrm>
            <a:off x="6848855" y="2958084"/>
            <a:ext cx="2871341" cy="941832"/>
          </a:xfrm>
          <a:prstGeom prst="wedgeEllipseCallout">
            <a:avLst>
              <a:gd name="adj1" fmla="val -162878"/>
              <a:gd name="adj2" fmla="val 527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col=rainbow(10)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1546E-B516-8018-BE84-BBDC696EDB22}"/>
              </a:ext>
            </a:extLst>
          </p:cNvPr>
          <p:cNvSpPr txBox="1"/>
          <p:nvPr/>
        </p:nvSpPr>
        <p:spPr>
          <a:xfrm>
            <a:off x="6755451" y="3867187"/>
            <a:ext cx="3156973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dirty="0"/>
              <a:t>막대의 색은 </a:t>
            </a:r>
            <a:r>
              <a:rPr lang="en-US" altLang="ko-KR" sz="1400" dirty="0"/>
              <a:t>rainbow </a:t>
            </a:r>
            <a:r>
              <a:rPr lang="ko-KR" altLang="en-US" sz="1400" dirty="0"/>
              <a:t>팔레트에서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색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8A49D-DD99-1669-C54D-D206E17DA84F}"/>
              </a:ext>
            </a:extLst>
          </p:cNvPr>
          <p:cNvSpPr txBox="1"/>
          <p:nvPr/>
        </p:nvSpPr>
        <p:spPr>
          <a:xfrm>
            <a:off x="2742388" y="5314028"/>
            <a:ext cx="7200800" cy="878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기업수</a:t>
            </a:r>
            <a:r>
              <a:rPr lang="ko-KR" altLang="en-US" dirty="0"/>
              <a:t> 상위 </a:t>
            </a:r>
            <a:r>
              <a:rPr lang="en-US" altLang="ko-KR" dirty="0"/>
              <a:t>10</a:t>
            </a:r>
            <a:r>
              <a:rPr lang="ko-KR" altLang="en-US" dirty="0"/>
              <a:t>개국을 막대그래프로 그림</a:t>
            </a:r>
            <a:endParaRPr lang="en-US" altLang="ko-KR" dirty="0"/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미국과 일본 </a:t>
            </a:r>
            <a:r>
              <a:rPr lang="en-US" altLang="ko-KR" dirty="0"/>
              <a:t>2</a:t>
            </a:r>
            <a:r>
              <a:rPr lang="ko-KR" altLang="en-US" dirty="0"/>
              <a:t>개국의 기업수가 나머지 </a:t>
            </a:r>
            <a:r>
              <a:rPr lang="en-US" altLang="ko-KR" dirty="0"/>
              <a:t>8</a:t>
            </a:r>
            <a:r>
              <a:rPr lang="ko-KR" altLang="en-US" dirty="0"/>
              <a:t>개국을 합친 것보다 더 많음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82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49082"/>
            <a:ext cx="7200800" cy="348417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업종별 기업 분포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ds$category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(table(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ds$category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decreasing=T)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top.10.category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[1:10]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top.10.category 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상위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 업종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par(mar=c(5,4,4,2)) 		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내부 여백 조정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barplot(top.10.category,main="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기업수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상위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개 업종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",  col="pink",  las=2)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4FB4-682A-539C-FA8F-D935AE32B7DB}"/>
              </a:ext>
            </a:extLst>
          </p:cNvPr>
          <p:cNvSpPr txBox="1"/>
          <p:nvPr/>
        </p:nvSpPr>
        <p:spPr>
          <a:xfrm>
            <a:off x="1882017" y="2240252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00E4-F613-5F0B-1F31-77A56105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871C656C-76E5-BC54-EE7C-8B72363D7EB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25EFB592-AB3B-3B4F-3E85-D44616C47463}"/>
              </a:ext>
            </a:extLst>
          </p:cNvPr>
          <p:cNvSpPr/>
          <p:nvPr/>
        </p:nvSpPr>
        <p:spPr>
          <a:xfrm>
            <a:off x="6070599" y="779306"/>
            <a:ext cx="1609344" cy="941832"/>
          </a:xfrm>
          <a:prstGeom prst="wedgeEllipseCallout">
            <a:avLst>
              <a:gd name="adj1" fmla="val -130950"/>
              <a:gd name="adj2" fmla="val 1856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업종별 빈도수를 구함</a:t>
            </a:r>
            <a:endParaRPr lang="ko-KR" altLang="en-US" sz="1600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2AB7A27C-1C8A-7E96-3043-C55187CCC7A8}"/>
              </a:ext>
            </a:extLst>
          </p:cNvPr>
          <p:cNvSpPr/>
          <p:nvPr/>
        </p:nvSpPr>
        <p:spPr>
          <a:xfrm>
            <a:off x="8919333" y="1277924"/>
            <a:ext cx="1609344" cy="941832"/>
          </a:xfrm>
          <a:prstGeom prst="wedgeEllipseCallout">
            <a:avLst>
              <a:gd name="adj1" fmla="val -165151"/>
              <a:gd name="adj2" fmla="val 1583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업종별수로 내림차순으로 정렬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48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3240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업종별 기업 분포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ds$category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Aerospace &amp; defense 		   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Banking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19 		   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313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Business services &amp; supplies 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Capital goods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70 		   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53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중간생략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Technology hardware &amp; equipment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Telecommunications services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59 			     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67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Trading companies                 Transportation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25 			    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Utilities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  <a:endParaRPr lang="ko-KR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7A46CE-DB16-3F60-E7AD-9A65E923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D22FC5AA-E382-0DB2-1B23-89CF1AFFA974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89126-53F4-9BFD-FE41-15F92FC7F82F}"/>
              </a:ext>
            </a:extLst>
          </p:cNvPr>
          <p:cNvSpPr txBox="1"/>
          <p:nvPr/>
        </p:nvSpPr>
        <p:spPr>
          <a:xfrm>
            <a:off x="1937551" y="1372436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4FE038B8-BCF6-1ADA-4C4E-57D4F6554E27}"/>
              </a:ext>
            </a:extLst>
          </p:cNvPr>
          <p:cNvSpPr/>
          <p:nvPr/>
        </p:nvSpPr>
        <p:spPr>
          <a:xfrm>
            <a:off x="7155867" y="1318273"/>
            <a:ext cx="2316480" cy="1199024"/>
          </a:xfrm>
          <a:prstGeom prst="wedgeEllipseCallou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Banking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313</a:t>
            </a:r>
            <a:r>
              <a:rPr lang="ko-KR" altLang="en-US" sz="1400" dirty="0">
                <a:solidFill>
                  <a:schemeClr val="tx1"/>
                </a:solidFill>
              </a:rPr>
              <a:t>개의 회사의 업종임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0466B-1929-67ED-ECAF-9952858BAF03}"/>
              </a:ext>
            </a:extLst>
          </p:cNvPr>
          <p:cNvSpPr/>
          <p:nvPr/>
        </p:nvSpPr>
        <p:spPr>
          <a:xfrm>
            <a:off x="7359589" y="2698960"/>
            <a:ext cx="1020931" cy="590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2664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sort(table(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ds$category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decreasing=T)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top.10.category &lt;-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[1:10]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top.10.category 				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상위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 업종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Banking Diversified financials 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Insurance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313 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158 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	       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Utilities 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Materials 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Oil &amp; gas operations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110 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97 	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</a:p>
          <a:p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Retailing 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Food drink &amp; tobacco 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Transportation</a:t>
            </a:r>
          </a:p>
          <a:p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88 	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83 	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Construction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		      79</a:t>
            </a:r>
            <a:endParaRPr lang="ko-KR" altLang="en-US" sz="15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1C6ACF-46CF-C85B-441C-6A69CD96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E3F86AB7-7A62-C863-822A-548074E781C1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9849C-F2FC-B498-7CAF-8CE508CF365C}"/>
              </a:ext>
            </a:extLst>
          </p:cNvPr>
          <p:cNvSpPr txBox="1"/>
          <p:nvPr/>
        </p:nvSpPr>
        <p:spPr>
          <a:xfrm>
            <a:off x="2410242" y="5061881"/>
            <a:ext cx="7659547" cy="462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기업수가 많이 분포한 상위 </a:t>
            </a:r>
            <a:r>
              <a:rPr lang="en-US" altLang="ko-KR" dirty="0"/>
              <a:t>10</a:t>
            </a:r>
            <a:r>
              <a:rPr lang="ko-KR" altLang="en-US" dirty="0"/>
              <a:t>개 업종 </a:t>
            </a:r>
            <a:r>
              <a:rPr lang="en-US" altLang="ko-KR" dirty="0"/>
              <a:t>: 1, 2, 3</a:t>
            </a:r>
            <a:r>
              <a:rPr lang="ko-KR" altLang="en-US" dirty="0"/>
              <a:t>위가 모두 금융 관련 업종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CCF1-4504-978A-1FFA-D0AAE0666493}"/>
              </a:ext>
            </a:extLst>
          </p:cNvPr>
          <p:cNvSpPr txBox="1"/>
          <p:nvPr/>
        </p:nvSpPr>
        <p:spPr>
          <a:xfrm>
            <a:off x="2074762" y="1440608"/>
            <a:ext cx="609407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기업수가 많은 상위 </a:t>
            </a:r>
            <a:r>
              <a:rPr lang="en-US" altLang="ko-KR" dirty="0"/>
              <a:t>10</a:t>
            </a:r>
            <a:r>
              <a:rPr lang="ko-KR" altLang="en-US" dirty="0"/>
              <a:t>개 업종을 그래프로 표현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36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par(mar=c(5,4,4,2)) 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여백 조정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(top.10.category,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main='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기업수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상위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 업종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col='pink',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las=2)</a:t>
            </a:r>
          </a:p>
          <a:p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502F02-CEC6-F54D-9C40-69139D993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90" y="3568823"/>
            <a:ext cx="6601051" cy="20971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CFA3C7-1509-3B06-12DE-93798D3B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0FF9655A-EA83-3681-BD0C-AC7A306022ED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19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3BF30-0B6B-04EC-F592-A32292554BA1}"/>
              </a:ext>
            </a:extLst>
          </p:cNvPr>
          <p:cNvSpPr txBox="1"/>
          <p:nvPr/>
        </p:nvSpPr>
        <p:spPr>
          <a:xfrm>
            <a:off x="2155785" y="1424090"/>
            <a:ext cx="6094070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5355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557832" y="690562"/>
            <a:ext cx="7334250" cy="709170"/>
            <a:chOff x="1009650" y="778981"/>
            <a:chExt cx="7334250" cy="709170"/>
          </a:xfrm>
        </p:grpSpPr>
        <p:sp>
          <p:nvSpPr>
            <p:cNvPr id="2" name="직사각형 1"/>
            <p:cNvSpPr/>
            <p:nvPr/>
          </p:nvSpPr>
          <p:spPr>
            <a:xfrm>
              <a:off x="1229652" y="778981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09650" y="1442432"/>
              <a:ext cx="733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09650" y="1442432"/>
              <a:ext cx="1548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720739" y="616521"/>
            <a:ext cx="1321301" cy="1380219"/>
            <a:chOff x="6080339" y="584535"/>
            <a:chExt cx="2416140" cy="241614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009" y="610634"/>
              <a:ext cx="2336801" cy="2253594"/>
            </a:xfrm>
            <a:prstGeom prst="rect">
              <a:avLst/>
            </a:prstGeom>
            <a:effectLst>
              <a:outerShdw blurRad="266700" dist="76200" dir="7200000" algn="tr" rotWithShape="0">
                <a:prstClr val="black">
                  <a:alpha val="32000"/>
                </a:prstClr>
              </a:outerShdw>
            </a:effec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339" y="584535"/>
              <a:ext cx="2416140" cy="241614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986" y="726495"/>
              <a:ext cx="1960494" cy="2070956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 rot="497648">
            <a:off x="9787281" y="955504"/>
            <a:ext cx="100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주제</a:t>
            </a:r>
            <a:r>
              <a:rPr lang="en-US" altLang="ko-KR" sz="28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167CF-44FE-CE32-64E1-81982091AA96}"/>
              </a:ext>
            </a:extLst>
          </p:cNvPr>
          <p:cNvSpPr txBox="1"/>
          <p:nvPr/>
        </p:nvSpPr>
        <p:spPr>
          <a:xfrm>
            <a:off x="2531808" y="2025110"/>
            <a:ext cx="7188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I. 포브스 기업 리포트 데이터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4E804-FF47-D28A-23F8-918207C9AB12}"/>
              </a:ext>
            </a:extLst>
          </p:cNvPr>
          <p:cNvSpPr txBox="1"/>
          <p:nvPr/>
        </p:nvSpPr>
        <p:spPr>
          <a:xfrm>
            <a:off x="2511661" y="3103997"/>
            <a:ext cx="6694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II. 대기오염 측정 데이터 분석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536FAF7B-4506-8CC3-84FC-50463DE2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AB671-017D-93B6-9E7C-885C8BC7FCF6}"/>
              </a:ext>
            </a:extLst>
          </p:cNvPr>
          <p:cNvSpPr txBox="1"/>
          <p:nvPr/>
        </p:nvSpPr>
        <p:spPr>
          <a:xfrm>
            <a:off x="2511660" y="4179944"/>
            <a:ext cx="8491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3200" b="1" dirty="0"/>
              <a:t>포브스 기업 리포트 데이터 분석응용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BB041-4545-C711-2672-3E14877F5927}"/>
              </a:ext>
            </a:extLst>
          </p:cNvPr>
          <p:cNvSpPr txBox="1"/>
          <p:nvPr/>
        </p:nvSpPr>
        <p:spPr>
          <a:xfrm>
            <a:off x="1523448" y="5064600"/>
            <a:ext cx="7682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2800" dirty="0">
                <a:latin typeface="+mj-ea"/>
                <a:ea typeface="+mj-ea"/>
              </a:rPr>
              <a:t>대기오염 측정 데이터 분석응용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208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24013" y="1007228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endParaRPr lang="en-US" altLang="ko-KR" sz="1600" b="1" dirty="0">
              <a:solidFill>
                <a:srgbClr val="374151"/>
              </a:solidFill>
              <a:latin typeface="Söhne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        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벡터의 요소가 다른 벡터에 포함되어 있는지 확인하는 데 사용</a:t>
            </a: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D59DFF6-11DC-4052-63C0-5510E4AD1A9F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1600" smtClean="0">
                <a:solidFill>
                  <a:schemeClr val="tx1"/>
                </a:solidFill>
              </a:rPr>
              <a:pPr/>
              <a:t>20</a:t>
            </a:fld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128FF-2DCC-0361-DC88-E0890D10F9AC}"/>
              </a:ext>
            </a:extLst>
          </p:cNvPr>
          <p:cNvSpPr txBox="1"/>
          <p:nvPr/>
        </p:nvSpPr>
        <p:spPr>
          <a:xfrm>
            <a:off x="2125497" y="4202352"/>
            <a:ext cx="7663059" cy="923330"/>
          </a:xfrm>
          <a:prstGeom prst="rect">
            <a:avLst/>
          </a:prstGeom>
          <a:solidFill>
            <a:srgbClr val="DEEBF7"/>
          </a:solidFill>
        </p:spPr>
        <p:txBody>
          <a:bodyPr wrap="square">
            <a:spAutoFit/>
          </a:bodyPr>
          <a:lstStyle/>
          <a:p>
            <a:r>
              <a:rPr lang="pt-BR" altLang="ko-KR" b="0" i="0" dirty="0">
                <a:effectLst/>
                <a:latin typeface="Söhne Mono"/>
              </a:rPr>
              <a:t>&gt;a &lt;- c(</a:t>
            </a:r>
            <a:r>
              <a:rPr lang="pt-BR" altLang="ko-KR" b="0" i="0" dirty="0">
                <a:solidFill>
                  <a:schemeClr val="accent2"/>
                </a:solidFill>
                <a:effectLst/>
                <a:latin typeface="Söhne Mono"/>
              </a:rPr>
              <a:t>1</a:t>
            </a:r>
            <a:r>
              <a:rPr lang="pt-BR" altLang="ko-KR" b="0" i="0" dirty="0">
                <a:effectLst/>
                <a:latin typeface="Söhne Mono"/>
              </a:rPr>
              <a:t>, </a:t>
            </a:r>
            <a:r>
              <a:rPr lang="pt-BR" altLang="ko-KR" b="0" i="0" dirty="0">
                <a:solidFill>
                  <a:schemeClr val="accent1"/>
                </a:solidFill>
                <a:effectLst/>
                <a:latin typeface="Söhne Mono"/>
              </a:rPr>
              <a:t>2, 3</a:t>
            </a:r>
            <a:r>
              <a:rPr lang="pt-BR" altLang="ko-KR" b="0" i="0" dirty="0">
                <a:effectLst/>
                <a:latin typeface="Söhne Mono"/>
              </a:rPr>
              <a:t>)</a:t>
            </a:r>
          </a:p>
          <a:p>
            <a:r>
              <a:rPr lang="pt-BR" altLang="ko-KR" b="0" i="0" dirty="0">
                <a:effectLst/>
                <a:latin typeface="Söhne Mono"/>
              </a:rPr>
              <a:t> &gt;b &lt;- c(2, 3, 4)</a:t>
            </a:r>
          </a:p>
          <a:p>
            <a:r>
              <a:rPr lang="en-US" altLang="ko-KR" b="0" i="0" dirty="0">
                <a:effectLst/>
                <a:latin typeface="Söhne Mono"/>
              </a:rPr>
              <a:t>&gt;a %in% b           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öhne Mono"/>
              </a:rPr>
              <a:t>#a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Söhne Mono"/>
              </a:rPr>
              <a:t>의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öhne Mono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Söhne Mono"/>
              </a:rPr>
              <a:t>각 요소가 </a:t>
            </a:r>
            <a:r>
              <a:rPr lang="en-US" altLang="ko-KR" dirty="0">
                <a:solidFill>
                  <a:srgbClr val="FF0000"/>
                </a:solidFill>
                <a:latin typeface="Söhne Mono"/>
              </a:rPr>
              <a:t>b</a:t>
            </a:r>
            <a:r>
              <a:rPr lang="ko-KR" altLang="en-US" dirty="0">
                <a:solidFill>
                  <a:srgbClr val="FF0000"/>
                </a:solidFill>
                <a:latin typeface="Söhne Mono"/>
              </a:rPr>
              <a:t>에 있는가</a:t>
            </a:r>
            <a:r>
              <a:rPr lang="en-US" altLang="ko-KR" dirty="0">
                <a:solidFill>
                  <a:srgbClr val="FF0000"/>
                </a:solidFill>
                <a:latin typeface="Söhne Mono"/>
              </a:rPr>
              <a:t>?(a</a:t>
            </a:r>
            <a:r>
              <a:rPr lang="ko-KR" altLang="en-US" dirty="0">
                <a:solidFill>
                  <a:srgbClr val="FF0000"/>
                </a:solidFill>
                <a:latin typeface="Söhne Mono"/>
              </a:rPr>
              <a:t>기준에서 출력함</a:t>
            </a:r>
            <a:r>
              <a:rPr lang="en-US" altLang="ko-KR" dirty="0">
                <a:latin typeface="Söhne Mono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2C3E3-F604-4DE5-44E9-74C6C2CC4A6C}"/>
              </a:ext>
            </a:extLst>
          </p:cNvPr>
          <p:cNvSpPr txBox="1"/>
          <p:nvPr/>
        </p:nvSpPr>
        <p:spPr>
          <a:xfrm>
            <a:off x="2068518" y="5059952"/>
            <a:ext cx="313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Söhne Mono"/>
              </a:rPr>
              <a:t>[1]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Söhne Mono"/>
              </a:rPr>
              <a:t>FALSE</a:t>
            </a:r>
            <a:r>
              <a:rPr lang="en-US" altLang="ko-KR" b="0" i="0" dirty="0">
                <a:effectLst/>
                <a:latin typeface="Söhne Mono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öhne Mono"/>
              </a:rPr>
              <a:t>TRUE TRUE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2D39FE-B641-C02B-02FF-24B4F187B058}"/>
              </a:ext>
            </a:extLst>
          </p:cNvPr>
          <p:cNvSpPr/>
          <p:nvPr/>
        </p:nvSpPr>
        <p:spPr>
          <a:xfrm>
            <a:off x="1090383" y="420912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31C1A-6F87-0903-4F91-1CA570C9D313}"/>
              </a:ext>
            </a:extLst>
          </p:cNvPr>
          <p:cNvSpPr txBox="1"/>
          <p:nvPr/>
        </p:nvSpPr>
        <p:spPr>
          <a:xfrm>
            <a:off x="1253442" y="4276694"/>
            <a:ext cx="655757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CODE</a:t>
            </a:r>
            <a:endParaRPr lang="ko-KR" altLang="en-US" sz="1600" dirty="0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347B0A99-8143-F66A-493D-DF7FB981A66A}"/>
              </a:ext>
            </a:extLst>
          </p:cNvPr>
          <p:cNvSpPr/>
          <p:nvPr/>
        </p:nvSpPr>
        <p:spPr>
          <a:xfrm>
            <a:off x="924013" y="5429284"/>
            <a:ext cx="1060117" cy="1012055"/>
          </a:xfrm>
          <a:prstGeom prst="wedgeEllipseCallout">
            <a:avLst>
              <a:gd name="adj1" fmla="val 89969"/>
              <a:gd name="adj2" fmla="val -524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첫번째 요소</a:t>
            </a:r>
            <a:r>
              <a:rPr lang="en-US" altLang="ko-KR" sz="1200" dirty="0">
                <a:solidFill>
                  <a:schemeClr val="accent2"/>
                </a:solidFill>
              </a:rPr>
              <a:t>1</a:t>
            </a:r>
            <a:r>
              <a:rPr lang="ko-KR" altLang="en-US" sz="1200" dirty="0"/>
              <a:t>은 </a:t>
            </a:r>
            <a:r>
              <a:rPr lang="en-US" altLang="ko-KR" sz="1200" dirty="0"/>
              <a:t>b</a:t>
            </a:r>
            <a:r>
              <a:rPr lang="ko-KR" altLang="en-US" sz="1200" dirty="0"/>
              <a:t>에 없음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B559F5-C8AA-E53F-61C6-C18F00017AAA}"/>
              </a:ext>
            </a:extLst>
          </p:cNvPr>
          <p:cNvSpPr/>
          <p:nvPr/>
        </p:nvSpPr>
        <p:spPr>
          <a:xfrm>
            <a:off x="2403444" y="5065492"/>
            <a:ext cx="632719" cy="374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3E2D2-E07F-FB68-09E7-17D9192521A2}"/>
              </a:ext>
            </a:extLst>
          </p:cNvPr>
          <p:cNvSpPr txBox="1"/>
          <p:nvPr/>
        </p:nvSpPr>
        <p:spPr>
          <a:xfrm>
            <a:off x="1489730" y="914815"/>
            <a:ext cx="383383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/>
              <a:t>이론</a:t>
            </a:r>
            <a:r>
              <a:rPr lang="en-US" altLang="ko-KR" sz="2000" b="1" dirty="0"/>
              <a:t>1_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%in% </a:t>
            </a:r>
            <a:r>
              <a:rPr lang="ko-KR" altLang="en-US" sz="2000" b="1" i="0" dirty="0">
                <a:solidFill>
                  <a:srgbClr val="374151"/>
                </a:solidFill>
                <a:effectLst/>
                <a:latin typeface="Söhne"/>
              </a:rPr>
              <a:t>연산자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1DE1B-5233-A1D0-0D67-B4902278E5D7}"/>
              </a:ext>
            </a:extLst>
          </p:cNvPr>
          <p:cNvSpPr txBox="1"/>
          <p:nvPr/>
        </p:nvSpPr>
        <p:spPr>
          <a:xfrm>
            <a:off x="3473149" y="3009851"/>
            <a:ext cx="6094520" cy="878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A</a:t>
            </a:r>
            <a:r>
              <a:rPr lang="ko-KR" altLang="en-US" dirty="0"/>
              <a:t>에 있는 값들 중 </a:t>
            </a:r>
            <a:r>
              <a:rPr lang="en-US" altLang="ko-KR" dirty="0"/>
              <a:t>B</a:t>
            </a:r>
            <a:r>
              <a:rPr lang="ko-KR" altLang="en-US" dirty="0"/>
              <a:t>에 속하는 값들을 찾는 역할</a:t>
            </a:r>
            <a:endParaRPr lang="en-US" altLang="ko-KR" dirty="0"/>
          </a:p>
          <a:p>
            <a:pPr algn="ctr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결과는 </a:t>
            </a:r>
            <a:r>
              <a:rPr lang="en-US" altLang="ko-KR" dirty="0"/>
              <a:t>TRUE, FALSE</a:t>
            </a:r>
            <a:r>
              <a:rPr lang="ko-KR" altLang="en-US" dirty="0"/>
              <a:t>로 </a:t>
            </a:r>
            <a:r>
              <a:rPr lang="ko-KR" altLang="en-US" dirty="0" err="1"/>
              <a:t>얻어짐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6240A-8043-7AA1-E533-50F3F2B7BA73}"/>
              </a:ext>
            </a:extLst>
          </p:cNvPr>
          <p:cNvSpPr txBox="1"/>
          <p:nvPr/>
        </p:nvSpPr>
        <p:spPr>
          <a:xfrm>
            <a:off x="5502068" y="2410354"/>
            <a:ext cx="1790698" cy="462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A %in% B </a:t>
            </a:r>
            <a:r>
              <a:rPr lang="ko-KR" altLang="en-US" dirty="0"/>
              <a:t>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93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C777A4-976C-11DF-C538-89C61443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52175D10-677B-EDE0-5115-DA689A54BA43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68162-1BA2-5A92-FC26-30529DB4BBD4}"/>
              </a:ext>
            </a:extLst>
          </p:cNvPr>
          <p:cNvSpPr txBox="1"/>
          <p:nvPr/>
        </p:nvSpPr>
        <p:spPr>
          <a:xfrm>
            <a:off x="1501526" y="1862620"/>
            <a:ext cx="10048043" cy="1754326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nl-NL" altLang="ko-KR" dirty="0"/>
              <a:t>GenderK &lt;- c('A', </a:t>
            </a:r>
            <a:r>
              <a:rPr lang="nl-NL" altLang="ko-KR" dirty="0">
                <a:solidFill>
                  <a:srgbClr val="FF0000"/>
                </a:solidFill>
              </a:rPr>
              <a:t>'M', 'F'</a:t>
            </a:r>
            <a:r>
              <a:rPr lang="nl-NL" altLang="ko-KR" dirty="0"/>
              <a:t>)</a:t>
            </a:r>
          </a:p>
          <a:p>
            <a:r>
              <a:rPr lang="nl-NL" altLang="ko-KR" dirty="0"/>
              <a:t>GenderA &lt;- c( </a:t>
            </a:r>
            <a:r>
              <a:rPr lang="nl-NL" altLang="ko-KR" dirty="0">
                <a:solidFill>
                  <a:srgbClr val="FF0000"/>
                </a:solidFill>
              </a:rPr>
              <a:t>'M', 'F’</a:t>
            </a:r>
            <a:r>
              <a:rPr lang="nl-NL" altLang="ko-KR" dirty="0"/>
              <a:t>)</a:t>
            </a:r>
          </a:p>
          <a:p>
            <a:r>
              <a:rPr lang="nl-NL" altLang="ko-KR" dirty="0"/>
              <a:t>GenderA</a:t>
            </a:r>
          </a:p>
          <a:p>
            <a:r>
              <a:rPr lang="nl-NL" altLang="ko-KR" dirty="0"/>
              <a:t>tmp&lt;-GenderK[ GenderK %in% GenderA ]    </a:t>
            </a:r>
            <a:r>
              <a:rPr lang="nl-NL" altLang="ko-KR" dirty="0">
                <a:solidFill>
                  <a:srgbClr val="FF0000"/>
                </a:solidFill>
              </a:rPr>
              <a:t># ‘M’, ‘F’</a:t>
            </a:r>
            <a:r>
              <a:rPr lang="ko-KR" altLang="en-US" dirty="0">
                <a:solidFill>
                  <a:srgbClr val="FF0000"/>
                </a:solidFill>
              </a:rPr>
              <a:t>만 같으므로 </a:t>
            </a:r>
            <a:r>
              <a:rPr lang="en-US" altLang="ko-KR" dirty="0" err="1">
                <a:solidFill>
                  <a:srgbClr val="FF0000"/>
                </a:solidFill>
              </a:rPr>
              <a:t>GenderK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중 </a:t>
            </a:r>
            <a:r>
              <a:rPr lang="nl-NL" altLang="ko-KR" dirty="0">
                <a:solidFill>
                  <a:srgbClr val="FF0000"/>
                </a:solidFill>
              </a:rPr>
              <a:t>‘M’, ‘F’ </a:t>
            </a:r>
            <a:r>
              <a:rPr lang="ko-KR" altLang="en-US" dirty="0">
                <a:solidFill>
                  <a:srgbClr val="FF0000"/>
                </a:solidFill>
              </a:rPr>
              <a:t>값만 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ko-KR" altLang="en-US" dirty="0">
                <a:solidFill>
                  <a:srgbClr val="FF0000"/>
                </a:solidFill>
              </a:rPr>
              <a:t>에 저장</a:t>
            </a:r>
            <a:endParaRPr lang="nl-NL" altLang="ko-KR" dirty="0">
              <a:solidFill>
                <a:srgbClr val="FF0000"/>
              </a:solidFill>
            </a:endParaRPr>
          </a:p>
          <a:p>
            <a:r>
              <a:rPr lang="nl-NL" altLang="ko-KR" dirty="0"/>
              <a:t>tmp</a:t>
            </a:r>
          </a:p>
          <a:p>
            <a:r>
              <a:rPr lang="nl-NL" altLang="ko-KR" dirty="0"/>
              <a:t>GenderK                                  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C3E05-12E2-B24C-EF98-D58555D81D70}"/>
              </a:ext>
            </a:extLst>
          </p:cNvPr>
          <p:cNvSpPr txBox="1"/>
          <p:nvPr/>
        </p:nvSpPr>
        <p:spPr>
          <a:xfrm>
            <a:off x="1260629" y="1069067"/>
            <a:ext cx="3080552" cy="503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indent="-9525">
              <a:lnSpc>
                <a:spcPct val="150000"/>
              </a:lnSpc>
              <a:buClr>
                <a:srgbClr val="3C479D"/>
              </a:buClr>
            </a:pPr>
            <a:r>
              <a:rPr lang="ko-KR" altLang="en-US" sz="2000" b="1" dirty="0"/>
              <a:t>이론</a:t>
            </a:r>
            <a:r>
              <a:rPr lang="en-US" altLang="ko-KR" sz="2000" b="1" dirty="0"/>
              <a:t>1_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%in% </a:t>
            </a:r>
            <a:r>
              <a:rPr lang="ko-KR" altLang="en-US" sz="2000" b="1" i="0" dirty="0">
                <a:solidFill>
                  <a:srgbClr val="374151"/>
                </a:solidFill>
                <a:effectLst/>
                <a:latin typeface="Söhne"/>
              </a:rPr>
              <a:t>연산자 연습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5EA6E-1383-3F99-10D9-FC4D2C037E5D}"/>
              </a:ext>
            </a:extLst>
          </p:cNvPr>
          <p:cNvSpPr txBox="1"/>
          <p:nvPr/>
        </p:nvSpPr>
        <p:spPr>
          <a:xfrm>
            <a:off x="788318" y="1862620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5969AE-025D-2A1F-6F34-1CF7C4F5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22" y="4099663"/>
            <a:ext cx="4648200" cy="202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직사각형 3"/>
          <p:cNvSpPr/>
          <p:nvPr/>
        </p:nvSpPr>
        <p:spPr>
          <a:xfrm>
            <a:off x="7580189" y="4829372"/>
            <a:ext cx="277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ko-KR" dirty="0"/>
              <a:t>GenderK[False, </a:t>
            </a:r>
            <a:r>
              <a:rPr lang="nl-NL" altLang="ko-KR" dirty="0">
                <a:solidFill>
                  <a:srgbClr val="FF0000"/>
                </a:solidFill>
              </a:rPr>
              <a:t>True, True</a:t>
            </a:r>
            <a:r>
              <a:rPr lang="nl-NL" altLang="ko-KR" dirty="0"/>
              <a:t> ]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80274" y="4826296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ko-KR" dirty="0"/>
              <a:t>tmp  &lt;-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74" y="5612288"/>
            <a:ext cx="2764558" cy="478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273" y="4099663"/>
            <a:ext cx="2764559" cy="424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아래쪽 화살표 12"/>
          <p:cNvSpPr/>
          <p:nvPr/>
        </p:nvSpPr>
        <p:spPr>
          <a:xfrm>
            <a:off x="7980923" y="4613202"/>
            <a:ext cx="363255" cy="3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7980923" y="5310588"/>
            <a:ext cx="363255" cy="3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904062" y="2150716"/>
            <a:ext cx="10607728" cy="290067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업종별 기업자산 분포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ds[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ds$category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%in% names(top.10.category),]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개의 업종에 해당하는 기업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top.10.category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par(mar=c(5,4,4,2)) 				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여백 조정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boxplot(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assets~factor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(category), data=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  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업종별 자신 분포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=c(0,100),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xlab=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‘상위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대품목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las=2)</a:t>
            </a:r>
          </a:p>
          <a:p>
            <a:pPr>
              <a:lnSpc>
                <a:spcPct val="110000"/>
              </a:lnSpc>
            </a:pP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820A4-99E7-3C91-8692-4B8716E9F56E}"/>
              </a:ext>
            </a:extLst>
          </p:cNvPr>
          <p:cNvSpPr txBox="1"/>
          <p:nvPr/>
        </p:nvSpPr>
        <p:spPr>
          <a:xfrm>
            <a:off x="190853" y="2142243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A15A8-B9F1-6B4D-121C-32B634D4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914F0DB-8455-EEC9-1F3F-48A3F7FF8CB3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19492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업종별 기업자산 분포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ds[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ds$category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%in% names(top.10.category),]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top.10.category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ko-KR" altLang="en-US" sz="16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84894-95D6-81FC-6CCE-4D197BC3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E30A2392-5CFC-64B0-0B4D-B1287DC5C32B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6923D7-F590-827E-356A-AAB839FF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05" y="4335770"/>
            <a:ext cx="6464554" cy="19430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6299CC-BA5E-ECBF-52BF-39509CEB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739" y="2787902"/>
            <a:ext cx="6315720" cy="9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3960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par(mar=c(5,4,4,2)) 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그래프 여백 조정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boxplot(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assets~factor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(category), data=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+ 	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ylim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=c(0,100),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+ 	xlab=‘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</a:rPr>
              <a:t>상위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</a:rPr>
              <a:t>대품목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+ 	las=2)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7E278E-D997-B19B-F15A-24B2DDAB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907BAEFA-C95B-0ABD-849C-DFDDCD203D4C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E7BDC4-0BB3-31F5-FCF9-4E283050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65" y="3516521"/>
            <a:ext cx="6320901" cy="26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기업 가치 상위 </a:t>
            </a:r>
            <a:r>
              <a:rPr lang="en-US" altLang="ko-KR" dirty="0"/>
              <a:t>10</a:t>
            </a:r>
            <a:r>
              <a:rPr lang="ko-KR" altLang="en-US" dirty="0"/>
              <a:t>대 기업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81087" y="2266097"/>
            <a:ext cx="10522027" cy="96389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ds[order(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ds$marketvalue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decreasing=T),] 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기업가치순으로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내림차순정렬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[1:10,c('name', 'country','category','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’)]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기업가치가 높은 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1~10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등까지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2E873-1CC8-B0C5-934B-4201E6B0546A}"/>
              </a:ext>
            </a:extLst>
          </p:cNvPr>
          <p:cNvSpPr txBox="1"/>
          <p:nvPr/>
        </p:nvSpPr>
        <p:spPr>
          <a:xfrm>
            <a:off x="317078" y="2249082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91016-7F1C-0E5A-B82A-8402080D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B2484C7E-A191-AC9A-F0C3-B124980C0D5A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기업 가치 상위 </a:t>
            </a:r>
            <a:r>
              <a:rPr lang="en-US" altLang="ko-KR" dirty="0"/>
              <a:t>10</a:t>
            </a:r>
            <a:r>
              <a:rPr lang="ko-KR" altLang="en-US" dirty="0"/>
              <a:t>대 기업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3528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ds[order(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ds$marketvalue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decreasing=T),]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[1:10,c('name', 'country','category','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72AF1A-A8AA-D207-E781-E0ACB3A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C4ED9E48-26CE-B5B1-66C2-4A24AFF4AD1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59A6E2-F87E-246F-568A-00A56C21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78" y="2907022"/>
            <a:ext cx="6848475" cy="26415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4AB343-93CE-DD4A-458D-BFFE7A3CBC86}"/>
              </a:ext>
            </a:extLst>
          </p:cNvPr>
          <p:cNvSpPr/>
          <p:nvPr/>
        </p:nvSpPr>
        <p:spPr>
          <a:xfrm>
            <a:off x="8407153" y="2907022"/>
            <a:ext cx="1257100" cy="2641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한국 기업 정보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165922" y="2186198"/>
            <a:ext cx="10602145" cy="96389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korea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subset(ds, country=='South Korea’)      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한국기업만을 선정해서 부분집합으로 구성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korea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[, c('rank', 'name', 'category','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’)]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한국기업만을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2C15D-503B-A5FC-D1D6-96D7B4A7410E}"/>
              </a:ext>
            </a:extLst>
          </p:cNvPr>
          <p:cNvSpPr txBox="1"/>
          <p:nvPr/>
        </p:nvSpPr>
        <p:spPr>
          <a:xfrm>
            <a:off x="367879" y="2178061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A30C2-5348-4024-AB32-E8FC740E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9577C739-28BD-2E6F-F904-C5DC0021843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한국 기업 정보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2952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korea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subset(ds, country=='South Korea')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korea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[,c('rank','name','category','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rank 	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category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endParaRPr lang="en-US" altLang="ko-KR" sz="16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Samsung Electronics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Semiconductors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72.72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152  152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Korea Electric Power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Utilities        11.84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154  154 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Kookmin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Bank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Banking        14.44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180  180 	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Hyundai Motor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Consumer durables         8.85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236  236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KT Telecommunications services        10.98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275  275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Posco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Materials        13.23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390  390 Woori Finance Holdings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Banking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4.93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ko-KR" altLang="en-US" sz="16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8400E2-E355-E566-413A-AB1EAD54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10D649F7-9149-15FD-1189-DFE1F430B873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기업 가치와 타 변수와의 상관관계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317078" y="1255198"/>
            <a:ext cx="11721042" cy="1251926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ds[,5:8]             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#5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열에서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열까지 추출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sales,profits,assets,marketvalue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[complete.cases(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),]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제거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lower.panel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=NULL) 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산점도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lower.panel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=NULL: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하삼각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ㄱ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upper.panel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=NULL: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상삼각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ㄴ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		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각 변수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sales,profits,assets,marketvalue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들간의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연관도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6DFDC-044E-537B-D79B-2B4C06223C8B}"/>
              </a:ext>
            </a:extLst>
          </p:cNvPr>
          <p:cNvSpPr txBox="1"/>
          <p:nvPr/>
        </p:nvSpPr>
        <p:spPr>
          <a:xfrm>
            <a:off x="317078" y="833701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BC61D-9D2B-7744-C383-E18137D1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384" y="5284502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89AA5F9D-51D8-88C7-7101-EAB7DFCCA77E}"/>
              </a:ext>
            </a:extLst>
          </p:cNvPr>
          <p:cNvSpPr txBox="1">
            <a:spLocks/>
          </p:cNvSpPr>
          <p:nvPr/>
        </p:nvSpPr>
        <p:spPr>
          <a:xfrm>
            <a:off x="10899808" y="6204510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29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651FC0-7F04-508B-9AED-BA59F917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66" y="3290530"/>
            <a:ext cx="4788717" cy="2232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ACF8D8-BB1F-AB99-015D-CE5B3A7E6A12}"/>
              </a:ext>
            </a:extLst>
          </p:cNvPr>
          <p:cNvSpPr txBox="1"/>
          <p:nvPr/>
        </p:nvSpPr>
        <p:spPr>
          <a:xfrm>
            <a:off x="544235" y="2736670"/>
            <a:ext cx="285098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7CD67A-CC84-1AAB-CF71-9C60C60B3385}"/>
              </a:ext>
            </a:extLst>
          </p:cNvPr>
          <p:cNvSpPr txBox="1"/>
          <p:nvPr/>
        </p:nvSpPr>
        <p:spPr>
          <a:xfrm>
            <a:off x="6982233" y="2862523"/>
            <a:ext cx="3747931" cy="2736304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rank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순위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name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이름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country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소속 국가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category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업종 구분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sales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매출액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profits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순익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assets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자산 금액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ea typeface="D2Coding" panose="020B0609020101020101" pitchFamily="49" charset="-127"/>
              </a:rPr>
              <a:t>marketvalue</a:t>
            </a: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가치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  <a:endParaRPr lang="ko-KR" altLang="en-US" sz="1400" dirty="0">
              <a:solidFill>
                <a:srgbClr val="008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A3E2E0-7D66-33E0-C9D1-1404A285EE13}"/>
              </a:ext>
            </a:extLst>
          </p:cNvPr>
          <p:cNvSpPr/>
          <p:nvPr/>
        </p:nvSpPr>
        <p:spPr>
          <a:xfrm>
            <a:off x="7270812" y="4225772"/>
            <a:ext cx="3302493" cy="1373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BD429-32F2-95F5-3FDA-6CE5965EC4D2}"/>
              </a:ext>
            </a:extLst>
          </p:cNvPr>
          <p:cNvSpPr txBox="1"/>
          <p:nvPr/>
        </p:nvSpPr>
        <p:spPr>
          <a:xfrm>
            <a:off x="2624668" y="5598827"/>
            <a:ext cx="37737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5                6                 7                          8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7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요약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21994-F1ED-1ED8-5FF1-618EE81218D4}"/>
              </a:ext>
            </a:extLst>
          </p:cNvPr>
          <p:cNvSpPr txBox="1"/>
          <p:nvPr/>
        </p:nvSpPr>
        <p:spPr>
          <a:xfrm>
            <a:off x="487015" y="870138"/>
            <a:ext cx="6463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분석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6A3C7-8D81-526A-E4C7-0D04F9FF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D3A65C6-3B68-53DE-F4E6-0AE131DA700F}"/>
              </a:ext>
            </a:extLst>
          </p:cNvPr>
          <p:cNvSpPr txBox="1">
            <a:spLocks/>
          </p:cNvSpPr>
          <p:nvPr/>
        </p:nvSpPr>
        <p:spPr>
          <a:xfrm>
            <a:off x="11110912" y="62280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D9C34-4977-9F20-AA80-71E65B93A41F}"/>
              </a:ext>
            </a:extLst>
          </p:cNvPr>
          <p:cNvSpPr txBox="1"/>
          <p:nvPr/>
        </p:nvSpPr>
        <p:spPr>
          <a:xfrm>
            <a:off x="8094469" y="3354419"/>
            <a:ext cx="3747931" cy="2736304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rank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순위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name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이름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country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소속 국가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category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업종 구분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sales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매출액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profits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순익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assets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자산 금액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ea typeface="D2Coding" panose="020B0609020101020101" pitchFamily="49" charset="-127"/>
              </a:rPr>
              <a:t>marketvalue</a:t>
            </a: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가치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  <a:endParaRPr lang="ko-KR" altLang="en-US" sz="1400" dirty="0">
              <a:solidFill>
                <a:srgbClr val="008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283CC-FCA9-9BE1-7DA0-41EBA29B156E}"/>
              </a:ext>
            </a:extLst>
          </p:cNvPr>
          <p:cNvSpPr txBox="1"/>
          <p:nvPr/>
        </p:nvSpPr>
        <p:spPr>
          <a:xfrm>
            <a:off x="8094469" y="1054804"/>
            <a:ext cx="3817951" cy="697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rgbClr val="3C479D"/>
                </a:solidFill>
                <a:latin typeface="+mn-ea"/>
                <a:cs typeface="Consolas" panose="020B0609020204030204" pitchFamily="49" charset="0"/>
              </a:rPr>
              <a:t>Forbes2000  </a:t>
            </a:r>
            <a:r>
              <a:rPr lang="ko-KR" altLang="en-US" sz="1200" dirty="0">
                <a:latin typeface="+mn-ea"/>
              </a:rPr>
              <a:t>자료</a:t>
            </a:r>
            <a:r>
              <a:rPr lang="en-US" altLang="ko-KR" sz="1200" dirty="0">
                <a:latin typeface="+mn-ea"/>
              </a:rPr>
              <a:t>-&gt;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400" dirty="0"/>
              <a:t>2004</a:t>
            </a:r>
            <a:r>
              <a:rPr lang="ko-KR" altLang="en-US" sz="1400" dirty="0"/>
              <a:t>년 세계 </a:t>
            </a:r>
            <a:r>
              <a:rPr lang="en-US" altLang="ko-KR" sz="1400" dirty="0"/>
              <a:t>2000</a:t>
            </a:r>
            <a:r>
              <a:rPr lang="ko-KR" altLang="en-US" sz="1400" dirty="0"/>
              <a:t>대 기업 정보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AE7DA-2945-704B-B039-D800EAAFBC6B}"/>
              </a:ext>
            </a:extLst>
          </p:cNvPr>
          <p:cNvSpPr txBox="1"/>
          <p:nvPr/>
        </p:nvSpPr>
        <p:spPr>
          <a:xfrm>
            <a:off x="8164489" y="1901874"/>
            <a:ext cx="3747931" cy="134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 문자열 자료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latin typeface="+mn-ea"/>
              </a:rPr>
              <a:t>country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category</a:t>
            </a:r>
            <a:r>
              <a:rPr lang="ko-KR" altLang="en-US" sz="1400" dirty="0">
                <a:latin typeface="+mn-ea"/>
              </a:rPr>
              <a:t>는 </a:t>
            </a:r>
            <a:r>
              <a:rPr lang="ko-KR" altLang="en-US" sz="1400" dirty="0" err="1">
                <a:latin typeface="+mn-ea"/>
              </a:rPr>
              <a:t>팩터</a:t>
            </a:r>
            <a:r>
              <a:rPr lang="ko-KR" altLang="en-US" sz="1400" dirty="0">
                <a:latin typeface="+mn-ea"/>
              </a:rPr>
              <a:t> 타입의 범주형 자료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소속이 있음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dirty="0">
                <a:latin typeface="+mn-ea"/>
              </a:rPr>
              <a:t>나머지는 수치형 자료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C1B0FA-F723-4D14-571D-5D0C62F8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90" y="821291"/>
            <a:ext cx="5875924" cy="2531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7D7F80-F019-9780-43A3-8DD134D0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90" y="3498894"/>
            <a:ext cx="5875924" cy="2911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9B5C4E5A-9EE2-832A-3634-C8146FE3A4AD}"/>
              </a:ext>
            </a:extLst>
          </p:cNvPr>
          <p:cNvSpPr/>
          <p:nvPr/>
        </p:nvSpPr>
        <p:spPr>
          <a:xfrm>
            <a:off x="5930283" y="447437"/>
            <a:ext cx="1454831" cy="1132788"/>
          </a:xfrm>
          <a:prstGeom prst="wedgeEllipseCallou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우수기업이 많은 나라는 미국과 일본</a:t>
            </a:r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94C627AE-7612-0FF3-53F8-C6A4CAF362BB}"/>
              </a:ext>
            </a:extLst>
          </p:cNvPr>
          <p:cNvSpPr/>
          <p:nvPr/>
        </p:nvSpPr>
        <p:spPr>
          <a:xfrm>
            <a:off x="5905599" y="3023313"/>
            <a:ext cx="1454831" cy="1132788"/>
          </a:xfrm>
          <a:prstGeom prst="wedgeEllipseCallou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은행업종이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위로 많음</a:t>
            </a:r>
          </a:p>
        </p:txBody>
      </p:sp>
    </p:spTree>
    <p:extLst>
      <p:ext uri="{BB962C8B-B14F-4D97-AF65-F5344CB8AC3E}">
        <p14:creationId xmlns:p14="http://schemas.microsoft.com/office/powerpoint/2010/main" val="3304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기업 가치와 타 변수와의 상관관계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40000" lnSpcReduction="20000"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4000" dirty="0"/>
              <a:t>-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802176" y="1239663"/>
            <a:ext cx="7200800" cy="4577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complete.cases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),] 		# </a:t>
            </a:r>
            <a:r>
              <a:rPr lang="ko-KR" altLang="en-US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제거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lower.panel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=NULL) 				# </a:t>
            </a:r>
            <a:r>
              <a:rPr lang="ko-KR" altLang="en-US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산점도</a:t>
            </a:r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15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			#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상관계수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sales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profits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assets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endParaRPr lang="en-US" altLang="ko-KR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sales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1.0000000 0.4042672 0.4261359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0.6419901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profits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0.4042672 1.0000000 0.2243573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0.5472202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assets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0.4261359 0.2243573 1.0000000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0.4539952</a:t>
            </a:r>
          </a:p>
          <a:p>
            <a:r>
              <a:rPr lang="en-US" altLang="ko-KR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   0.6419901 0.5472202 0.4539952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1.0000000</a:t>
            </a:r>
            <a:endParaRPr lang="ko-KR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881CF8-18F5-3A4A-BAD6-3105857DA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08" y="2085954"/>
            <a:ext cx="2880320" cy="168425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C2E6-F26C-1343-1EDC-9FA12F39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A0D3017-514E-97FF-2511-139EA4E318E0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B9C0E-BAFF-32D3-747A-C94F3D0A89DC}"/>
              </a:ext>
            </a:extLst>
          </p:cNvPr>
          <p:cNvSpPr txBox="1"/>
          <p:nvPr/>
        </p:nvSpPr>
        <p:spPr>
          <a:xfrm>
            <a:off x="487015" y="771310"/>
            <a:ext cx="285098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0BB44-7792-ADA3-A13A-62BFDD6C3F81}"/>
              </a:ext>
            </a:extLst>
          </p:cNvPr>
          <p:cNvSpPr txBox="1"/>
          <p:nvPr/>
        </p:nvSpPr>
        <p:spPr>
          <a:xfrm>
            <a:off x="2316174" y="5998736"/>
            <a:ext cx="7795492" cy="462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800" dirty="0"/>
              <a:t>기업 가치와 가장 상관도가 높은 변수는 매출액</a:t>
            </a:r>
            <a:r>
              <a:rPr lang="en-US" altLang="ko-KR" sz="1800" dirty="0"/>
              <a:t>(sales), </a:t>
            </a:r>
            <a:r>
              <a:rPr lang="ko-KR" altLang="en-US" sz="1800" dirty="0"/>
              <a:t>상관계수 </a:t>
            </a:r>
            <a:r>
              <a:rPr lang="en-US" altLang="ko-KR" sz="1800" dirty="0"/>
              <a:t>0.642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48D0DE-2B9E-307E-F34C-7E1BB6F1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24" y="2034227"/>
            <a:ext cx="2814530" cy="1787707"/>
          </a:xfrm>
          <a:prstGeom prst="rect">
            <a:avLst/>
          </a:prstGeom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0253AF69-0904-79DC-EF9C-105068AE9B3C}"/>
              </a:ext>
            </a:extLst>
          </p:cNvPr>
          <p:cNvSpPr/>
          <p:nvPr/>
        </p:nvSpPr>
        <p:spPr>
          <a:xfrm>
            <a:off x="9039942" y="1366049"/>
            <a:ext cx="1233996" cy="719091"/>
          </a:xfrm>
          <a:prstGeom prst="wedgeEllipseCallou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상삼각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4BCAEC4F-3B2C-6CE3-B054-1A78A212496A}"/>
              </a:ext>
            </a:extLst>
          </p:cNvPr>
          <p:cNvSpPr/>
          <p:nvPr/>
        </p:nvSpPr>
        <p:spPr>
          <a:xfrm>
            <a:off x="1114232" y="2034227"/>
            <a:ext cx="1233996" cy="719091"/>
          </a:xfrm>
          <a:prstGeom prst="wedgeEllipseCallout">
            <a:avLst>
              <a:gd name="adj1" fmla="val 98591"/>
              <a:gd name="adj2" fmla="val 22994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하삼각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9819" y="3089111"/>
            <a:ext cx="8972366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4000" dirty="0"/>
              <a:t>대기오염 측정 데이터 분석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0B045225-2B4E-2AA6-4E68-4889A76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z="1400" smtClean="0"/>
              <a:t>31</a:t>
            </a:fld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AF7F5B-6E5A-102F-DF57-1AD533415F5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48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/>
              <a:t>대기오염 측정 데이터 분석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1042738"/>
            <a:ext cx="10080625" cy="4630738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대기오혐</a:t>
            </a:r>
            <a:r>
              <a:rPr lang="ko-KR" altLang="en-US" dirty="0"/>
              <a:t> 측정 데이터</a:t>
            </a:r>
            <a:r>
              <a:rPr lang="en-US" altLang="ko-KR" dirty="0"/>
              <a:t>(2015~2019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을 다운로드하여 분석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에어코리아</a:t>
            </a:r>
            <a:r>
              <a:rPr lang="en-US" altLang="ko-KR" dirty="0"/>
              <a:t>(http://www.airkorea.or.kr)</a:t>
            </a:r>
            <a:r>
              <a:rPr lang="ko-KR" altLang="en-US" dirty="0"/>
              <a:t>는 전국의 대기오염 측정망에서 측정하고 있는 이산화질소</a:t>
            </a:r>
            <a:r>
              <a:rPr lang="en-US" altLang="ko-KR" dirty="0"/>
              <a:t>, </a:t>
            </a:r>
            <a:r>
              <a:rPr lang="ko-KR" altLang="en-US" dirty="0"/>
              <a:t>오존</a:t>
            </a:r>
            <a:r>
              <a:rPr lang="en-US" altLang="ko-KR" dirty="0"/>
              <a:t>, </a:t>
            </a:r>
            <a:r>
              <a:rPr lang="ko-KR" altLang="en-US" dirty="0"/>
              <a:t>미세먼지 등 대기오염도 데이터를 수집 및 제공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27F12-70D8-6D17-5051-CD463F05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39841D7-D84C-1B0D-1AEF-9CE70A34E48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2865A-3548-6A1A-2A1C-7D2FCD98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70" y="2783781"/>
            <a:ext cx="3834139" cy="3626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162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/>
              <a:t>대기오염 측정 데이터 분석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1042738"/>
            <a:ext cx="10080625" cy="4630738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대기오염 측정 데이터</a:t>
            </a:r>
            <a:r>
              <a:rPr lang="en-US" altLang="ko-KR" dirty="0"/>
              <a:t>(2015~2019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을 다운로드하여 분석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99" y="2598072"/>
            <a:ext cx="5639399" cy="321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27F12-70D8-6D17-5051-CD463F05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39841D7-D84C-1B0D-1AEF-9CE70A34E48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497032-F944-4BFA-AA7C-F34307C9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3974586"/>
            <a:ext cx="5337492" cy="1317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8436D-1A46-8DE1-2C75-15F2AB5E2D84}"/>
              </a:ext>
            </a:extLst>
          </p:cNvPr>
          <p:cNvSpPr txBox="1"/>
          <p:nvPr/>
        </p:nvSpPr>
        <p:spPr>
          <a:xfrm>
            <a:off x="2272763" y="1565979"/>
            <a:ext cx="6745983" cy="790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구조를 통일한 후 서울</a:t>
            </a:r>
            <a:r>
              <a:rPr lang="en-US" altLang="ko-KR" sz="1600" dirty="0"/>
              <a:t>·</a:t>
            </a:r>
            <a:r>
              <a:rPr lang="ko-KR" altLang="en-US" sz="1600" dirty="0"/>
              <a:t>강릉</a:t>
            </a:r>
            <a:r>
              <a:rPr lang="en-US" altLang="ko-KR" sz="1600" dirty="0"/>
              <a:t>·</a:t>
            </a:r>
            <a:r>
              <a:rPr lang="ko-KR" altLang="en-US" sz="1600" dirty="0"/>
              <a:t>목포 </a:t>
            </a:r>
            <a:r>
              <a:rPr lang="en-US" altLang="ko-KR" sz="1600" dirty="0"/>
              <a:t>3</a:t>
            </a:r>
            <a:r>
              <a:rPr lang="ko-KR" altLang="en-US" sz="1600" dirty="0"/>
              <a:t>개 지역 측정소 자료만 정리</a:t>
            </a:r>
            <a:endParaRPr lang="en-US" altLang="ko-KR" sz="1600" dirty="0"/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데이터의 구성은 아래와 같고</a:t>
            </a:r>
            <a:r>
              <a:rPr lang="en-US" altLang="ko-KR" sz="1600" dirty="0"/>
              <a:t> </a:t>
            </a:r>
            <a:r>
              <a:rPr lang="ko-KR" altLang="en-US" sz="1600" dirty="0"/>
              <a:t>미세먼지</a:t>
            </a:r>
            <a:r>
              <a:rPr lang="en-US" altLang="ko-KR" sz="1600" dirty="0"/>
              <a:t>(PM10)</a:t>
            </a:r>
            <a:r>
              <a:rPr lang="ko-KR" altLang="en-US" sz="1600" dirty="0"/>
              <a:t>를 중심으로 분석을 진행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916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/>
              <a:t>대기오염 측정 데이터 분석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1042738"/>
            <a:ext cx="10080625" cy="4630738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다운받은 데이터를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_chapter8]</a:t>
            </a:r>
            <a:r>
              <a:rPr lang="ko-KR" altLang="en-US" dirty="0"/>
              <a:t>의 위치로 이동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27F12-70D8-6D17-5051-CD463F05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39841D7-D84C-1B0D-1AEF-9CE70A34E48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023072-38BE-C99A-2D1B-AD573F76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85" y="2581819"/>
            <a:ext cx="2162175" cy="1552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815DB1-62C7-322A-62D8-C335C5C0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60" y="1922503"/>
            <a:ext cx="2895600" cy="316230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6AAC5A7-9C99-A102-77E7-3466E30BD6D8}"/>
              </a:ext>
            </a:extLst>
          </p:cNvPr>
          <p:cNvSpPr/>
          <p:nvPr/>
        </p:nvSpPr>
        <p:spPr>
          <a:xfrm>
            <a:off x="5058137" y="3679614"/>
            <a:ext cx="616223" cy="38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 준비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5</a:t>
            </a:r>
            <a:r>
              <a:rPr lang="ko-KR" altLang="en-US" dirty="0" err="1"/>
              <a:t>개년도의</a:t>
            </a:r>
            <a:r>
              <a:rPr lang="ko-KR" altLang="en-US" dirty="0"/>
              <a:t> 측정 데이터 파일을 읽어서 </a:t>
            </a:r>
            <a:r>
              <a:rPr lang="en-US" altLang="ko-KR" dirty="0"/>
              <a:t>ds</a:t>
            </a:r>
            <a:r>
              <a:rPr lang="ko-KR" altLang="en-US" dirty="0"/>
              <a:t>에 모아 저장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932736" y="2449784"/>
            <a:ext cx="10737779" cy="295232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files &lt;- c('ds.2015.csv', 'ds.2016.csv','ds.2017.csv’,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 'ds.2018.csv','ds.2019.csv’)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현재 폴더에 있는 파일들의 이름을 벡터로 지정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NULL							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#ds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배정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for (f in files) {            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파일을 하나씩 읽어서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누적시킴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read.csv(f, header=T)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rbind(ds,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   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파일들 행기준으로 계속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누젹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print(f)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9F50-1D51-5EAF-145E-2536D7C0A23D}"/>
              </a:ext>
            </a:extLst>
          </p:cNvPr>
          <p:cNvSpPr txBox="1"/>
          <p:nvPr/>
        </p:nvSpPr>
        <p:spPr>
          <a:xfrm>
            <a:off x="219527" y="2463304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DEECD-C0FC-B304-2533-45C4B26A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3C3F42FF-948E-9450-6D2A-D404148C7965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D309D-3E46-9D63-4C60-C7E79488F48C}"/>
              </a:ext>
            </a:extLst>
          </p:cNvPr>
          <p:cNvSpPr txBox="1"/>
          <p:nvPr/>
        </p:nvSpPr>
        <p:spPr>
          <a:xfrm flipH="1">
            <a:off x="9166858" y="214074"/>
            <a:ext cx="2049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ds.2015.csv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DE3FF-934D-95AD-5EA5-B98E9FD75F00}"/>
              </a:ext>
            </a:extLst>
          </p:cNvPr>
          <p:cNvSpPr txBox="1"/>
          <p:nvPr/>
        </p:nvSpPr>
        <p:spPr>
          <a:xfrm flipH="1">
            <a:off x="9166858" y="620040"/>
            <a:ext cx="2049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ds.2016.csv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7021B-554E-07C6-A5CB-5F251A0B38DD}"/>
              </a:ext>
            </a:extLst>
          </p:cNvPr>
          <p:cNvSpPr txBox="1"/>
          <p:nvPr/>
        </p:nvSpPr>
        <p:spPr>
          <a:xfrm flipH="1">
            <a:off x="9166858" y="1007584"/>
            <a:ext cx="2049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ds.2017.csv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D8C14-63BA-65AD-D68A-AE9E6AB90DFB}"/>
              </a:ext>
            </a:extLst>
          </p:cNvPr>
          <p:cNvSpPr txBox="1"/>
          <p:nvPr/>
        </p:nvSpPr>
        <p:spPr>
          <a:xfrm flipH="1">
            <a:off x="9153898" y="1411495"/>
            <a:ext cx="2049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ds.2018.csv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7FB23-5216-F4DD-4464-375BACF602D9}"/>
              </a:ext>
            </a:extLst>
          </p:cNvPr>
          <p:cNvSpPr txBox="1"/>
          <p:nvPr/>
        </p:nvSpPr>
        <p:spPr>
          <a:xfrm flipH="1">
            <a:off x="9166858" y="1809741"/>
            <a:ext cx="2049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ds.2019.csv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7312E-B019-F8FB-1830-691DD09892DA}"/>
              </a:ext>
            </a:extLst>
          </p:cNvPr>
          <p:cNvSpPr txBox="1"/>
          <p:nvPr/>
        </p:nvSpPr>
        <p:spPr>
          <a:xfrm>
            <a:off x="8087360" y="9893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60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 준비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830106"/>
            <a:ext cx="10080625" cy="4630738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65016" y="1619370"/>
            <a:ext cx="7200800" cy="4104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files &lt;- c('ds.2015.csv', 'ds.2016.csv','ds.2017.csv',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     'ds.2018.csv','ds.2019.csv')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 &lt;- NULL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 (f in files) {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read.csv(f, header=T)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(ds,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print(f)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}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"ds.2015.csv"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"ds.2016.csv"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"ds.2017.csv"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"ds.2018.csv"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"ds.2019.csv"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9BD6C7-345F-CFFA-458C-0EA7FE9D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E6E97D9-A227-985A-4CB5-9676C12275A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A129B-BFC5-319F-0D7C-FCB53E18CD50}"/>
              </a:ext>
            </a:extLst>
          </p:cNvPr>
          <p:cNvSpPr txBox="1"/>
          <p:nvPr/>
        </p:nvSpPr>
        <p:spPr>
          <a:xfrm>
            <a:off x="2063188" y="1128385"/>
            <a:ext cx="609407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886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 확인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5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3910112" y="252118"/>
            <a:ext cx="7200800" cy="309634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head(ds)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range(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측정 기간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확인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in 3:8) {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cat(names(ds)[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], sum(is.na(ds[,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])), sum(is.na(ds[,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]))/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(ds), '\n')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ds[,-8] 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PM25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 제거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ds[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complete.cases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(ds),]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 포함하고 있는 행 제거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C5369-C513-231C-CDF5-7A8FFE951DB2}"/>
              </a:ext>
            </a:extLst>
          </p:cNvPr>
          <p:cNvSpPr txBox="1"/>
          <p:nvPr/>
        </p:nvSpPr>
        <p:spPr>
          <a:xfrm>
            <a:off x="3156263" y="265560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5814-350C-9A81-4E5F-C96A5463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292C9F2D-E164-F68E-0174-5B8C094A1A0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98D16-95CE-7666-0C15-B3F03C5F8B29}"/>
              </a:ext>
            </a:extLst>
          </p:cNvPr>
          <p:cNvSpPr txBox="1"/>
          <p:nvPr/>
        </p:nvSpPr>
        <p:spPr>
          <a:xfrm>
            <a:off x="7841891" y="4984268"/>
            <a:ext cx="31750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SO2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5838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0.04440489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CO 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5821  0.04427559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O3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6040  0.04594134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NO2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6515  0.04955428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PM10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7725  0.05875776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PM25  24159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0.1837578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521DE-6F37-E181-CC92-E684CA0F41A1}"/>
              </a:ext>
            </a:extLst>
          </p:cNvPr>
          <p:cNvSpPr txBox="1"/>
          <p:nvPr/>
        </p:nvSpPr>
        <p:spPr>
          <a:xfrm>
            <a:off x="487015" y="4089669"/>
            <a:ext cx="11281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names(ds)[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] -&gt;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sum(is.na(ds[,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])) -&gt; 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sum(is.na(ds[,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]))/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nrow(ds)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6C2FF-C918-DE55-DEAF-A614C7603376}"/>
              </a:ext>
            </a:extLst>
          </p:cNvPr>
          <p:cNvSpPr txBox="1"/>
          <p:nvPr/>
        </p:nvSpPr>
        <p:spPr>
          <a:xfrm>
            <a:off x="6881771" y="5010919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06AEB-CE5A-178A-B9E7-E773462741E8}"/>
              </a:ext>
            </a:extLst>
          </p:cNvPr>
          <p:cNvSpPr txBox="1"/>
          <p:nvPr/>
        </p:nvSpPr>
        <p:spPr>
          <a:xfrm>
            <a:off x="6881771" y="5268402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7B7234-05A7-FFD9-6F5C-67165A158AE8}"/>
              </a:ext>
            </a:extLst>
          </p:cNvPr>
          <p:cNvSpPr txBox="1"/>
          <p:nvPr/>
        </p:nvSpPr>
        <p:spPr>
          <a:xfrm>
            <a:off x="6889213" y="5582035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D2C2D-3C49-3593-9A12-9F850850300E}"/>
              </a:ext>
            </a:extLst>
          </p:cNvPr>
          <p:cNvSpPr txBox="1"/>
          <p:nvPr/>
        </p:nvSpPr>
        <p:spPr>
          <a:xfrm>
            <a:off x="6904342" y="5820627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37E02-0895-2B96-C235-4941DFD73C6D}"/>
              </a:ext>
            </a:extLst>
          </p:cNvPr>
          <p:cNvSpPr txBox="1"/>
          <p:nvPr/>
        </p:nvSpPr>
        <p:spPr>
          <a:xfrm>
            <a:off x="6926820" y="6100264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A94FA-7C32-EB24-9C89-88298D3097DB}"/>
              </a:ext>
            </a:extLst>
          </p:cNvPr>
          <p:cNvSpPr txBox="1"/>
          <p:nvPr/>
        </p:nvSpPr>
        <p:spPr>
          <a:xfrm>
            <a:off x="6920258" y="6358928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A7A40-17F5-6B6D-5FDA-1EE3C3730559}"/>
              </a:ext>
            </a:extLst>
          </p:cNvPr>
          <p:cNvSpPr txBox="1"/>
          <p:nvPr/>
        </p:nvSpPr>
        <p:spPr>
          <a:xfrm>
            <a:off x="2486501" y="40769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열에 해당하는 변수의 이름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예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SO2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08107-6C92-962A-BA1D-B6FC44C9E0A6}"/>
              </a:ext>
            </a:extLst>
          </p:cNvPr>
          <p:cNvSpPr txBox="1"/>
          <p:nvPr/>
        </p:nvSpPr>
        <p:spPr>
          <a:xfrm>
            <a:off x="3182163" y="4365475"/>
            <a:ext cx="7221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열의 값 중 </a:t>
            </a:r>
            <a:r>
              <a:rPr lang="ko-KR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결측치를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포함하고 있는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대기정보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의 수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5838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15C31-253C-70D9-A900-005C425C0A2C}"/>
              </a:ext>
            </a:extLst>
          </p:cNvPr>
          <p:cNvSpPr txBox="1"/>
          <p:nvPr/>
        </p:nvSpPr>
        <p:spPr>
          <a:xfrm>
            <a:off x="4206347" y="4649993"/>
            <a:ext cx="754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열의 값 중 </a:t>
            </a:r>
            <a:r>
              <a:rPr lang="ko-KR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결측치를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포함하고 있는 대기정보의 수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전체행의 수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22A9D43-F2D9-85A9-1C6C-482D7E7F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9" y="5496885"/>
            <a:ext cx="6135646" cy="7819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43AF57-DB5E-5418-FC09-7C88BB1080DD}"/>
              </a:ext>
            </a:extLst>
          </p:cNvPr>
          <p:cNvSpPr/>
          <p:nvPr/>
        </p:nvSpPr>
        <p:spPr>
          <a:xfrm>
            <a:off x="2237173" y="5496885"/>
            <a:ext cx="674703" cy="781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113E1-6207-6895-0114-558C51FB5BCB}"/>
              </a:ext>
            </a:extLst>
          </p:cNvPr>
          <p:cNvSpPr txBox="1"/>
          <p:nvPr/>
        </p:nvSpPr>
        <p:spPr>
          <a:xfrm>
            <a:off x="546961" y="3631799"/>
            <a:ext cx="5116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예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i=3   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(ds):ds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총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행수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A9D7A9-D858-5247-270E-E4F81DA9B25B}"/>
              </a:ext>
            </a:extLst>
          </p:cNvPr>
          <p:cNvSpPr/>
          <p:nvPr/>
        </p:nvSpPr>
        <p:spPr>
          <a:xfrm>
            <a:off x="470184" y="4076975"/>
            <a:ext cx="11124053" cy="958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20CAA-BCA4-8D7F-A6F7-5A4F600241EC}"/>
              </a:ext>
            </a:extLst>
          </p:cNvPr>
          <p:cNvSpPr txBox="1"/>
          <p:nvPr/>
        </p:nvSpPr>
        <p:spPr>
          <a:xfrm>
            <a:off x="2312694" y="5153253"/>
            <a:ext cx="576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1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3" grpId="0"/>
      <p:bldP spid="25" grpId="0"/>
      <p:bldP spid="8" grpId="0" animBg="1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 확인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5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5814-350C-9A81-4E5F-C96A5463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292C9F2D-E164-F68E-0174-5B8C094A1A0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98D16-95CE-7666-0C15-B3F03C5F8B29}"/>
              </a:ext>
            </a:extLst>
          </p:cNvPr>
          <p:cNvSpPr txBox="1"/>
          <p:nvPr/>
        </p:nvSpPr>
        <p:spPr>
          <a:xfrm>
            <a:off x="4895491" y="2730646"/>
            <a:ext cx="31750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SO2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5838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0.04440489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CO 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5821  0.04427559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O3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6040  0.04594134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NO2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6515  0.04955428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PM10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7725  0.05875776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PM25  24159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0.1837578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521DE-6F37-E181-CC92-E684CA0F41A1}"/>
              </a:ext>
            </a:extLst>
          </p:cNvPr>
          <p:cNvSpPr txBox="1"/>
          <p:nvPr/>
        </p:nvSpPr>
        <p:spPr>
          <a:xfrm>
            <a:off x="1773292" y="1983298"/>
            <a:ext cx="9016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cat(</a:t>
            </a:r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names(ds)[i]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sum(is.na(ds[,i]))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sum(is.na(ds[,i]))/nrow(ds)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,'\n')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6C2FF-C918-DE55-DEAF-A614C7603376}"/>
              </a:ext>
            </a:extLst>
          </p:cNvPr>
          <p:cNvSpPr txBox="1"/>
          <p:nvPr/>
        </p:nvSpPr>
        <p:spPr>
          <a:xfrm>
            <a:off x="3935371" y="2757297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06AEB-CE5A-178A-B9E7-E773462741E8}"/>
              </a:ext>
            </a:extLst>
          </p:cNvPr>
          <p:cNvSpPr txBox="1"/>
          <p:nvPr/>
        </p:nvSpPr>
        <p:spPr>
          <a:xfrm>
            <a:off x="3935371" y="3014780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7B7234-05A7-FFD9-6F5C-67165A158AE8}"/>
              </a:ext>
            </a:extLst>
          </p:cNvPr>
          <p:cNvSpPr txBox="1"/>
          <p:nvPr/>
        </p:nvSpPr>
        <p:spPr>
          <a:xfrm>
            <a:off x="3942813" y="3328413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D2C2D-3C49-3593-9A12-9F850850300E}"/>
              </a:ext>
            </a:extLst>
          </p:cNvPr>
          <p:cNvSpPr txBox="1"/>
          <p:nvPr/>
        </p:nvSpPr>
        <p:spPr>
          <a:xfrm>
            <a:off x="3957942" y="3567005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37E02-0895-2B96-C235-4941DFD73C6D}"/>
              </a:ext>
            </a:extLst>
          </p:cNvPr>
          <p:cNvSpPr txBox="1"/>
          <p:nvPr/>
        </p:nvSpPr>
        <p:spPr>
          <a:xfrm>
            <a:off x="3980420" y="3846642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A94FA-7C32-EB24-9C89-88298D3097DB}"/>
              </a:ext>
            </a:extLst>
          </p:cNvPr>
          <p:cNvSpPr txBox="1"/>
          <p:nvPr/>
        </p:nvSpPr>
        <p:spPr>
          <a:xfrm>
            <a:off x="3973858" y="4105306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2BDF-C5ED-0811-6F9D-C380B8A789EF}"/>
              </a:ext>
            </a:extLst>
          </p:cNvPr>
          <p:cNvSpPr txBox="1"/>
          <p:nvPr/>
        </p:nvSpPr>
        <p:spPr>
          <a:xfrm>
            <a:off x="1868263" y="1544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for (i in 3:8) 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B347B-6665-C1DD-6228-A0D6BDD644CC}"/>
              </a:ext>
            </a:extLst>
          </p:cNvPr>
          <p:cNvSpPr txBox="1"/>
          <p:nvPr/>
        </p:nvSpPr>
        <p:spPr>
          <a:xfrm>
            <a:off x="1868263" y="2296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2771F3-9D41-5BA5-E960-002C135EEEE5}"/>
              </a:ext>
            </a:extLst>
          </p:cNvPr>
          <p:cNvCxnSpPr/>
          <p:nvPr/>
        </p:nvCxnSpPr>
        <p:spPr>
          <a:xfrm>
            <a:off x="3474720" y="2296706"/>
            <a:ext cx="1465820" cy="46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2885A1-C470-68A7-B297-A4F4073EFD1A}"/>
              </a:ext>
            </a:extLst>
          </p:cNvPr>
          <p:cNvCxnSpPr>
            <a:cxnSpLocks/>
          </p:cNvCxnSpPr>
          <p:nvPr/>
        </p:nvCxnSpPr>
        <p:spPr>
          <a:xfrm>
            <a:off x="5167750" y="2351050"/>
            <a:ext cx="806330" cy="4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CD2B003-EA99-CF48-C49D-CFE91BD37CDC}"/>
              </a:ext>
            </a:extLst>
          </p:cNvPr>
          <p:cNvCxnSpPr>
            <a:cxnSpLocks/>
          </p:cNvCxnSpPr>
          <p:nvPr/>
        </p:nvCxnSpPr>
        <p:spPr>
          <a:xfrm flipH="1">
            <a:off x="7457440" y="2442747"/>
            <a:ext cx="748699" cy="30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말풍선: 타원형 26">
            <a:extLst>
              <a:ext uri="{FF2B5EF4-FFF2-40B4-BE49-F238E27FC236}">
                <a16:creationId xmlns:a16="http://schemas.microsoft.com/office/drawing/2014/main" id="{6916B8EA-916F-2EBE-5D98-4E75D594B70D}"/>
              </a:ext>
            </a:extLst>
          </p:cNvPr>
          <p:cNvSpPr/>
          <p:nvPr/>
        </p:nvSpPr>
        <p:spPr>
          <a:xfrm>
            <a:off x="8805744" y="3334789"/>
            <a:ext cx="1473200" cy="949562"/>
          </a:xfrm>
          <a:prstGeom prst="wedgeEllipseCallout">
            <a:avLst>
              <a:gd name="adj1" fmla="val -110488"/>
              <a:gd name="adj2" fmla="val 51800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결측률이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18</a:t>
            </a:r>
            <a:r>
              <a:rPr lang="ko-KR" altLang="en-US" sz="1050" dirty="0">
                <a:solidFill>
                  <a:schemeClr val="tx1"/>
                </a:solidFill>
              </a:rPr>
              <a:t>프로를 초과하므로 </a:t>
            </a:r>
            <a:r>
              <a:rPr lang="en-US" altLang="ko-KR" sz="1050" dirty="0">
                <a:solidFill>
                  <a:schemeClr val="tx1"/>
                </a:solidFill>
              </a:rPr>
              <a:t>8</a:t>
            </a:r>
            <a:r>
              <a:rPr lang="ko-KR" altLang="en-US" sz="1050" dirty="0">
                <a:solidFill>
                  <a:schemeClr val="tx1"/>
                </a:solidFill>
              </a:rPr>
              <a:t>열은 </a:t>
            </a:r>
            <a:r>
              <a:rPr lang="ko-KR" altLang="en-US" sz="1050" dirty="0" err="1">
                <a:solidFill>
                  <a:schemeClr val="tx1"/>
                </a:solidFill>
              </a:rPr>
              <a:t>제외사캄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C13ECE-475D-4268-8C28-983321397BE9}"/>
              </a:ext>
            </a:extLst>
          </p:cNvPr>
          <p:cNvSpPr/>
          <p:nvPr/>
        </p:nvSpPr>
        <p:spPr>
          <a:xfrm>
            <a:off x="6482991" y="4158615"/>
            <a:ext cx="1394558" cy="333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0CB3EA3-436E-9615-1B9B-FDE90CAC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50" y="4973348"/>
            <a:ext cx="6135646" cy="78191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03F653-8C99-5CC8-2FD7-4DCE5EF3666E}"/>
              </a:ext>
            </a:extLst>
          </p:cNvPr>
          <p:cNvCxnSpPr/>
          <p:nvPr/>
        </p:nvCxnSpPr>
        <p:spPr>
          <a:xfrm flipH="1">
            <a:off x="8655728" y="4973348"/>
            <a:ext cx="568171" cy="781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0A94AF-FDC5-5604-D3BC-C6C252202EE2}"/>
              </a:ext>
            </a:extLst>
          </p:cNvPr>
          <p:cNvCxnSpPr/>
          <p:nvPr/>
        </p:nvCxnSpPr>
        <p:spPr>
          <a:xfrm>
            <a:off x="8540318" y="4973348"/>
            <a:ext cx="808978" cy="78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08FE4A-660B-FCBD-2476-EDA6717E8413}"/>
              </a:ext>
            </a:extLst>
          </p:cNvPr>
          <p:cNvSpPr txBox="1"/>
          <p:nvPr/>
        </p:nvSpPr>
        <p:spPr>
          <a:xfrm>
            <a:off x="1589103" y="101205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소스설명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B409C4-0F59-A5B8-AAE3-652FB01346EC}"/>
              </a:ext>
            </a:extLst>
          </p:cNvPr>
          <p:cNvSpPr/>
          <p:nvPr/>
        </p:nvSpPr>
        <p:spPr>
          <a:xfrm>
            <a:off x="1589103" y="1415600"/>
            <a:ext cx="9572610" cy="4550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 확인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72808" cy="3816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4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4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(ds)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'data.frame':131472 obs. of 8 variables: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632132 632132 632132 632132 632132 632132 632132 632132 632132 632132 ...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2015010101 2015010102 2015010103 2015010104 2015010105 2015010106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2015010107 2015010108 2015010109 2015010110 ...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SO2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0.005 0.006 0.005 0.006 0.005 0.005 0.005 0.005 0.006 0.006 ...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CO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0.6 0.6 0.7 0.6 0.6 0.6 0.6 0.6 0.6 0.6 ...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중간 생략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sz="14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head(ds)</a:t>
            </a:r>
          </a:p>
          <a:p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SO2  CO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O3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NO2  PM10 PM25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1 632132 2015010101 0.005 0.6 0.025 0.005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33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2 632132 2015010102 0.006 0.6 0.023 0.005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35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3 632132 2015010103 0.005 0.7 0.022 0.005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37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4 632132 2015010104 0.006 0.6 0.021 0.005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42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5 632132 2015010105 0.005 0.6 0.021 0.005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47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6 632132 2015010106 0.005 0.6 0.020 0.006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47 </a:t>
            </a:r>
            <a:r>
              <a:rPr lang="ko-KR" altLang="en-US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4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C9151D-BAFC-442B-E36E-56BC04D6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A7646FE2-0F37-6B17-2397-07471890BE92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39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8E049-D1F7-810B-3C29-FC723BDDD187}"/>
              </a:ext>
            </a:extLst>
          </p:cNvPr>
          <p:cNvSpPr txBox="1"/>
          <p:nvPr/>
        </p:nvSpPr>
        <p:spPr>
          <a:xfrm>
            <a:off x="2123983" y="1477638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9042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/>
              <a:t>요약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52" y="2150503"/>
            <a:ext cx="5639399" cy="321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27F12-70D8-6D17-5051-CD463F05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39841D7-D84C-1B0D-1AEF-9CE70A34E48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9A7372-5693-B31D-7EAC-ADD747DBB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5" y="1232855"/>
            <a:ext cx="5112568" cy="2631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F71D23-B198-0F5F-673E-D1A74661B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5" y="4026754"/>
            <a:ext cx="5112568" cy="275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C9E8EB-C14A-153B-8301-3CE73142AF89}"/>
              </a:ext>
            </a:extLst>
          </p:cNvPr>
          <p:cNvSpPr txBox="1"/>
          <p:nvPr/>
        </p:nvSpPr>
        <p:spPr>
          <a:xfrm>
            <a:off x="1176291" y="603675"/>
            <a:ext cx="874894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대기오혐</a:t>
            </a:r>
            <a:r>
              <a:rPr lang="ko-KR" altLang="en-US" dirty="0"/>
              <a:t> 측정 데이터</a:t>
            </a:r>
            <a:r>
              <a:rPr lang="en-US" altLang="ko-KR" dirty="0"/>
              <a:t>(2015~2019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을 분석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A6BB5-06E8-707D-47DA-6670C11F194D}"/>
              </a:ext>
            </a:extLst>
          </p:cNvPr>
          <p:cNvSpPr txBox="1"/>
          <p:nvPr/>
        </p:nvSpPr>
        <p:spPr>
          <a:xfrm>
            <a:off x="487015" y="779306"/>
            <a:ext cx="6463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분석</a:t>
            </a:r>
            <a:endParaRPr lang="ko-KR" altLang="en-US" dirty="0"/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26E327CC-71F4-E375-D3B1-78AE92E07196}"/>
              </a:ext>
            </a:extLst>
          </p:cNvPr>
          <p:cNvSpPr/>
          <p:nvPr/>
        </p:nvSpPr>
        <p:spPr>
          <a:xfrm>
            <a:off x="3043299" y="1193635"/>
            <a:ext cx="1454831" cy="1132788"/>
          </a:xfrm>
          <a:prstGeom prst="wedgeEllipseCallou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2018</a:t>
            </a:r>
            <a:r>
              <a:rPr lang="ko-KR" altLang="en-US" sz="1200" dirty="0">
                <a:solidFill>
                  <a:schemeClr val="tx1"/>
                </a:solidFill>
              </a:rPr>
              <a:t>년에는 미세먼지 농도가 낮음</a:t>
            </a: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5C7F71CE-4ACF-247B-B6DB-334E6CD180C6}"/>
              </a:ext>
            </a:extLst>
          </p:cNvPr>
          <p:cNvSpPr/>
          <p:nvPr/>
        </p:nvSpPr>
        <p:spPr>
          <a:xfrm>
            <a:off x="4095932" y="3460360"/>
            <a:ext cx="1454831" cy="1132788"/>
          </a:xfrm>
          <a:prstGeom prst="wedgeEllipseCallou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서울이 미세먼지 농도가 높음</a:t>
            </a:r>
          </a:p>
        </p:txBody>
      </p:sp>
    </p:spTree>
    <p:extLst>
      <p:ext uri="{BB962C8B-B14F-4D97-AF65-F5344CB8AC3E}">
        <p14:creationId xmlns:p14="http://schemas.microsoft.com/office/powerpoint/2010/main" val="33638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 확인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123054" y="2227262"/>
            <a:ext cx="10080625" cy="4630738"/>
          </a:xfrm>
        </p:spPr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3106975" y="779306"/>
            <a:ext cx="8531649" cy="4248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range(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ds$mdate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	     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측정 기간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[1] 2015010101 2019123124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</a:t>
            </a:r>
            <a:r>
              <a:rPr lang="ko-KR" altLang="en-US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열별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확인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 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3:8) {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cat(names(ds)[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sum(is.na(ds[,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])),            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 sum(is.na(ds[,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]))/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(ds), '\n')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}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SO2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5838 0.04440489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CO 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5821 0.04427559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O3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6040 0.04594134</a:t>
            </a:r>
          </a:p>
          <a:p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NO2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6515 0.04955428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PM10 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7725 0.05875776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PM25  24159</a:t>
            </a:r>
            <a:r>
              <a:rPr lang="ko-KR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0.1837578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 &lt;- ds[,-8]                 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PM25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 제거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결측치가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많은 열은 일단 제외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 &lt;- ds[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complete.cases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(ds),] 	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포함 행 제거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64C6C2-1F59-9269-109F-5FD97F30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16002E94-B7F4-3BF5-F09E-A5F75EA9A35D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23C8D-8538-136F-8979-23FE89925B04}"/>
              </a:ext>
            </a:extLst>
          </p:cNvPr>
          <p:cNvSpPr txBox="1"/>
          <p:nvPr/>
        </p:nvSpPr>
        <p:spPr>
          <a:xfrm>
            <a:off x="277427" y="779306"/>
            <a:ext cx="262557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1820C-0AD1-604C-5B33-353A3486DF39}"/>
              </a:ext>
            </a:extLst>
          </p:cNvPr>
          <p:cNvSpPr txBox="1"/>
          <p:nvPr/>
        </p:nvSpPr>
        <p:spPr>
          <a:xfrm>
            <a:off x="3447047" y="5248948"/>
            <a:ext cx="6094520" cy="462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dirty="0"/>
              <a:t>- PM25</a:t>
            </a:r>
            <a:r>
              <a:rPr lang="ko-KR" altLang="en-US" dirty="0"/>
              <a:t>열은 약 </a:t>
            </a:r>
            <a:r>
              <a:rPr lang="en-US" altLang="ko-KR" dirty="0"/>
              <a:t>18%</a:t>
            </a:r>
            <a:r>
              <a:rPr lang="ko-KR" altLang="en-US" dirty="0"/>
              <a:t>가 </a:t>
            </a:r>
            <a:r>
              <a:rPr lang="ko-KR" altLang="en-US" dirty="0" err="1"/>
              <a:t>결측값임으로</a:t>
            </a:r>
            <a:r>
              <a:rPr lang="ko-KR" altLang="en-US" dirty="0"/>
              <a:t> 분석에서 제외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57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그룹 정보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3862777" y="997402"/>
            <a:ext cx="8084610" cy="1870085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as.character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        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측정날짜를 문자로 변환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ds$year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as.numeric(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1,4))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년도 추출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ds$month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as.numeric(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5,6))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 추출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ds$hour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as.numeric(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9,10))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시간 추출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3F957-16BE-48C7-5B4F-EEE31227118C}"/>
              </a:ext>
            </a:extLst>
          </p:cNvPr>
          <p:cNvSpPr txBox="1"/>
          <p:nvPr/>
        </p:nvSpPr>
        <p:spPr>
          <a:xfrm>
            <a:off x="3126525" y="997402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9F3C9-DE0E-8CBA-3660-B022B4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9A040438-1282-6C7F-873D-6AF98D2B92A9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4BCF55-3A72-CA93-8D28-F7BD34E0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6" y="1707059"/>
            <a:ext cx="3363189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00BFBD-2C24-0BDE-AA79-C2EB85AE3036}"/>
              </a:ext>
            </a:extLst>
          </p:cNvPr>
          <p:cNvSpPr txBox="1"/>
          <p:nvPr/>
        </p:nvSpPr>
        <p:spPr>
          <a:xfrm>
            <a:off x="3013364" y="4561121"/>
            <a:ext cx="1652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2015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</a:t>
            </a:r>
            <a:r>
              <a:rPr lang="ko-KR" altLang="en-US" dirty="0"/>
              <a:t>01</a:t>
            </a:r>
            <a:r>
              <a:rPr lang="ko-KR" altLang="en-US" dirty="0">
                <a:solidFill>
                  <a:srgbClr val="FFC000"/>
                </a:solidFill>
              </a:rPr>
              <a:t>02</a:t>
            </a:r>
            <a:r>
              <a:rPr lang="en-US" altLang="ko-KR" dirty="0">
                <a:solidFill>
                  <a:srgbClr val="FFC000"/>
                </a:solidFill>
              </a:rPr>
              <a:t>’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AC3D6-1564-8D2D-FAF8-06C8C2296CAD}"/>
              </a:ext>
            </a:extLst>
          </p:cNvPr>
          <p:cNvSpPr txBox="1"/>
          <p:nvPr/>
        </p:nvSpPr>
        <p:spPr>
          <a:xfrm>
            <a:off x="1722944" y="4543693"/>
            <a:ext cx="137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65C86-96D8-90F9-DEE8-B4690E2205A2}"/>
              </a:ext>
            </a:extLst>
          </p:cNvPr>
          <p:cNvSpPr txBox="1"/>
          <p:nvPr/>
        </p:nvSpPr>
        <p:spPr>
          <a:xfrm>
            <a:off x="4569802" y="3938584"/>
            <a:ext cx="2856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1,4)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0A5F6-668E-0419-01B8-27AC54E4197B}"/>
              </a:ext>
            </a:extLst>
          </p:cNvPr>
          <p:cNvSpPr txBox="1"/>
          <p:nvPr/>
        </p:nvSpPr>
        <p:spPr>
          <a:xfrm>
            <a:off x="4569802" y="4623647"/>
            <a:ext cx="2489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5,6)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19ACD-8453-FFCF-F32A-CF1808DB790D}"/>
              </a:ext>
            </a:extLst>
          </p:cNvPr>
          <p:cNvSpPr txBox="1"/>
          <p:nvPr/>
        </p:nvSpPr>
        <p:spPr>
          <a:xfrm>
            <a:off x="4536766" y="5308456"/>
            <a:ext cx="26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9,10)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45E89-942F-29EB-458F-ABC9F9D5D471}"/>
              </a:ext>
            </a:extLst>
          </p:cNvPr>
          <p:cNvSpPr txBox="1"/>
          <p:nvPr/>
        </p:nvSpPr>
        <p:spPr>
          <a:xfrm>
            <a:off x="8026931" y="3994938"/>
            <a:ext cx="135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ds$year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CC896-ABEE-02AA-93D5-BD98682CD7E7}"/>
              </a:ext>
            </a:extLst>
          </p:cNvPr>
          <p:cNvSpPr txBox="1"/>
          <p:nvPr/>
        </p:nvSpPr>
        <p:spPr>
          <a:xfrm>
            <a:off x="7982542" y="4612840"/>
            <a:ext cx="140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ds$month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AEC42-FF63-0049-98E3-614ABEE28B52}"/>
              </a:ext>
            </a:extLst>
          </p:cNvPr>
          <p:cNvSpPr txBox="1"/>
          <p:nvPr/>
        </p:nvSpPr>
        <p:spPr>
          <a:xfrm>
            <a:off x="8026931" y="5285528"/>
            <a:ext cx="140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$hour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35A970-5326-1377-CB59-49F2A04C5EEA}"/>
              </a:ext>
            </a:extLst>
          </p:cNvPr>
          <p:cNvSpPr txBox="1"/>
          <p:nvPr/>
        </p:nvSpPr>
        <p:spPr>
          <a:xfrm>
            <a:off x="7171945" y="3985501"/>
            <a:ext cx="67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2015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BE4026-32A8-65CA-FF4C-99D3D6F862F2}"/>
              </a:ext>
            </a:extLst>
          </p:cNvPr>
          <p:cNvSpPr txBox="1"/>
          <p:nvPr/>
        </p:nvSpPr>
        <p:spPr>
          <a:xfrm>
            <a:off x="7272690" y="4646978"/>
            <a:ext cx="67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4ADF4"/>
                </a:solidFill>
              </a:rPr>
              <a:t>1</a:t>
            </a:r>
            <a:endParaRPr lang="ko-KR" altLang="en-US" dirty="0">
              <a:solidFill>
                <a:srgbClr val="94ADF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6BA196-6EBF-2095-05CC-2FA1681E34C4}"/>
              </a:ext>
            </a:extLst>
          </p:cNvPr>
          <p:cNvSpPr txBox="1"/>
          <p:nvPr/>
        </p:nvSpPr>
        <p:spPr>
          <a:xfrm>
            <a:off x="7261234" y="5274872"/>
            <a:ext cx="67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102EC47-D51A-B6FF-39F7-052CBC2BBA5A}"/>
              </a:ext>
            </a:extLst>
          </p:cNvPr>
          <p:cNvSpPr/>
          <p:nvPr/>
        </p:nvSpPr>
        <p:spPr>
          <a:xfrm>
            <a:off x="6958985" y="4069854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3EC5E5-27FB-5CAE-0B69-98711ED130FD}"/>
              </a:ext>
            </a:extLst>
          </p:cNvPr>
          <p:cNvSpPr/>
          <p:nvPr/>
        </p:nvSpPr>
        <p:spPr>
          <a:xfrm>
            <a:off x="7012732" y="4736020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F36820A-BC23-8C42-45DF-7EE3FC30DFCF}"/>
              </a:ext>
            </a:extLst>
          </p:cNvPr>
          <p:cNvSpPr/>
          <p:nvPr/>
        </p:nvSpPr>
        <p:spPr>
          <a:xfrm>
            <a:off x="7067271" y="5406973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48D55D9-8455-7D5E-9F3D-00D19CF229FF}"/>
              </a:ext>
            </a:extLst>
          </p:cNvPr>
          <p:cNvSpPr/>
          <p:nvPr/>
        </p:nvSpPr>
        <p:spPr>
          <a:xfrm>
            <a:off x="7850095" y="4079290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9B1511C-01AA-3EBF-1C93-5D9B0665B615}"/>
              </a:ext>
            </a:extLst>
          </p:cNvPr>
          <p:cNvSpPr/>
          <p:nvPr/>
        </p:nvSpPr>
        <p:spPr>
          <a:xfrm>
            <a:off x="7787841" y="4736020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BFEFC09-B6CA-201B-5B54-53B23C359305}"/>
              </a:ext>
            </a:extLst>
          </p:cNvPr>
          <p:cNvSpPr/>
          <p:nvPr/>
        </p:nvSpPr>
        <p:spPr>
          <a:xfrm>
            <a:off x="7764897" y="5373007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7F2523-A827-476D-7A68-3AE0928279B1}"/>
              </a:ext>
            </a:extLst>
          </p:cNvPr>
          <p:cNvSpPr/>
          <p:nvPr/>
        </p:nvSpPr>
        <p:spPr>
          <a:xfrm>
            <a:off x="606169" y="2236140"/>
            <a:ext cx="760991" cy="320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8561D4-6897-ABA0-49CC-8CC7D52E096D}"/>
              </a:ext>
            </a:extLst>
          </p:cNvPr>
          <p:cNvSpPr txBox="1"/>
          <p:nvPr/>
        </p:nvSpPr>
        <p:spPr>
          <a:xfrm>
            <a:off x="4075740" y="423476"/>
            <a:ext cx="7969301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ko-KR" altLang="en-US" sz="1400" dirty="0" err="1"/>
              <a:t>그룹핑하여</a:t>
            </a:r>
            <a:r>
              <a:rPr lang="ko-KR" altLang="en-US" sz="1400" dirty="0"/>
              <a:t> 분석하기 위한 </a:t>
            </a:r>
            <a:r>
              <a:rPr lang="ko-KR" altLang="en-US" sz="1400" dirty="0" err="1"/>
              <a:t>전처리</a:t>
            </a:r>
            <a:endParaRPr lang="en-US" altLang="ko-KR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FBCD2E-835E-B514-4066-676666B9D9A1}"/>
              </a:ext>
            </a:extLst>
          </p:cNvPr>
          <p:cNvCxnSpPr/>
          <p:nvPr/>
        </p:nvCxnSpPr>
        <p:spPr>
          <a:xfrm>
            <a:off x="1136342" y="2640509"/>
            <a:ext cx="2121763" cy="190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885A2-D924-E5FF-CB65-4254ACA150A9}"/>
              </a:ext>
            </a:extLst>
          </p:cNvPr>
          <p:cNvSpPr txBox="1"/>
          <p:nvPr/>
        </p:nvSpPr>
        <p:spPr>
          <a:xfrm>
            <a:off x="1320304" y="3518241"/>
            <a:ext cx="3207058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/>
              <a:t>측정 일시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mdate</a:t>
            </a:r>
            <a:r>
              <a:rPr lang="en-US" altLang="ko-KR" sz="1200" dirty="0"/>
              <a:t>) </a:t>
            </a:r>
            <a:r>
              <a:rPr lang="ko-KR" altLang="en-US" sz="1200" dirty="0"/>
              <a:t>열을 문자타입으로 변환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F6582-89D1-4DA7-CE06-8E274F8C585A}"/>
              </a:ext>
            </a:extLst>
          </p:cNvPr>
          <p:cNvSpPr txBox="1"/>
          <p:nvPr/>
        </p:nvSpPr>
        <p:spPr>
          <a:xfrm>
            <a:off x="4669401" y="3454330"/>
            <a:ext cx="2289584" cy="3391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ko-KR" altLang="en-US" sz="1200" dirty="0"/>
              <a:t> 연도</a:t>
            </a:r>
            <a:r>
              <a:rPr lang="en-US" altLang="ko-KR" sz="1200" dirty="0"/>
              <a:t>, 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시간으로 분리</a:t>
            </a:r>
            <a:endParaRPr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A0D337-6A87-867D-0B93-2E214A9D5F58}"/>
              </a:ext>
            </a:extLst>
          </p:cNvPr>
          <p:cNvSpPr txBox="1"/>
          <p:nvPr/>
        </p:nvSpPr>
        <p:spPr>
          <a:xfrm>
            <a:off x="7681404" y="3549141"/>
            <a:ext cx="154249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ko-KR" altLang="en-US" sz="1200" dirty="0"/>
              <a:t> 별도의 열로 저장</a:t>
            </a:r>
          </a:p>
        </p:txBody>
      </p:sp>
    </p:spTree>
    <p:extLst>
      <p:ext uri="{BB962C8B-B14F-4D97-AF65-F5344CB8AC3E}">
        <p14:creationId xmlns:p14="http://schemas.microsoft.com/office/powerpoint/2010/main" val="11517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그룹 정보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803158" y="1034344"/>
            <a:ext cx="8084610" cy="2112717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NA 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열을 추가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==111123] &lt;-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서울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도시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==336111] &lt;-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목포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도시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==632132] &lt;- ＇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loc==632132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면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강릉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 추가됨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3F957-16BE-48C7-5B4F-EEE31227118C}"/>
              </a:ext>
            </a:extLst>
          </p:cNvPr>
          <p:cNvSpPr txBox="1"/>
          <p:nvPr/>
        </p:nvSpPr>
        <p:spPr>
          <a:xfrm>
            <a:off x="1045559" y="1034344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9F3C9-DE0E-8CBA-3660-B022B4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9A040438-1282-6C7F-873D-6AF98D2B92A9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647A178-3508-775F-1496-39AEA3B9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98" y="4150513"/>
            <a:ext cx="4748995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0D804CD-C9FE-BF6D-06B5-A9B49BF1EE1C}"/>
              </a:ext>
            </a:extLst>
          </p:cNvPr>
          <p:cNvSpPr txBox="1"/>
          <p:nvPr/>
        </p:nvSpPr>
        <p:spPr>
          <a:xfrm>
            <a:off x="7517493" y="4158855"/>
            <a:ext cx="8966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E6EEE7-8C27-4FD2-FBE7-C1770D6DA5DB}"/>
              </a:ext>
            </a:extLst>
          </p:cNvPr>
          <p:cNvSpPr txBox="1"/>
          <p:nvPr/>
        </p:nvSpPr>
        <p:spPr>
          <a:xfrm>
            <a:off x="7575423" y="4381020"/>
            <a:ext cx="623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8FF37A-6548-5CCD-CCC1-EAB70860ED42}"/>
              </a:ext>
            </a:extLst>
          </p:cNvPr>
          <p:cNvSpPr txBox="1"/>
          <p:nvPr/>
        </p:nvSpPr>
        <p:spPr>
          <a:xfrm>
            <a:off x="7575483" y="4688391"/>
            <a:ext cx="623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2163EE-B683-BA62-F7BC-B29C04A4FBE7}"/>
              </a:ext>
            </a:extLst>
          </p:cNvPr>
          <p:cNvSpPr txBox="1"/>
          <p:nvPr/>
        </p:nvSpPr>
        <p:spPr>
          <a:xfrm>
            <a:off x="7754309" y="4398727"/>
            <a:ext cx="639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강릉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814178-C40D-8007-50E0-954C716A2086}"/>
              </a:ext>
            </a:extLst>
          </p:cNvPr>
          <p:cNvSpPr txBox="1"/>
          <p:nvPr/>
        </p:nvSpPr>
        <p:spPr>
          <a:xfrm>
            <a:off x="7786132" y="4658019"/>
            <a:ext cx="639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강릉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8561D4-6897-ABA0-49CC-8CC7D52E096D}"/>
              </a:ext>
            </a:extLst>
          </p:cNvPr>
          <p:cNvSpPr txBox="1"/>
          <p:nvPr/>
        </p:nvSpPr>
        <p:spPr>
          <a:xfrm>
            <a:off x="4075740" y="423476"/>
            <a:ext cx="7969301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ko-KR" altLang="en-US" sz="1400" dirty="0" err="1"/>
              <a:t>그룹핑하여</a:t>
            </a:r>
            <a:r>
              <a:rPr lang="ko-KR" altLang="en-US" sz="1400" dirty="0"/>
              <a:t> 분석하기 위한 </a:t>
            </a:r>
            <a:r>
              <a:rPr lang="ko-KR" altLang="en-US" sz="1400" dirty="0" err="1"/>
              <a:t>전처리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8E90EB-0C83-CAAE-F079-8E5A4030A176}"/>
              </a:ext>
            </a:extLst>
          </p:cNvPr>
          <p:cNvSpPr txBox="1"/>
          <p:nvPr/>
        </p:nvSpPr>
        <p:spPr>
          <a:xfrm>
            <a:off x="1803158" y="3484856"/>
            <a:ext cx="7969300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숫자코드로 되어 있는 측정 위치를 도시 이름으로 변환하여 새로운 열에 저장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A2A94C-8776-292C-AF6D-21CEEAA9FC84}"/>
              </a:ext>
            </a:extLst>
          </p:cNvPr>
          <p:cNvSpPr/>
          <p:nvPr/>
        </p:nvSpPr>
        <p:spPr>
          <a:xfrm>
            <a:off x="2768498" y="4424650"/>
            <a:ext cx="534804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EB2F04-FD8A-F888-DFCF-F9C9E371F38A}"/>
              </a:ext>
            </a:extLst>
          </p:cNvPr>
          <p:cNvSpPr/>
          <p:nvPr/>
        </p:nvSpPr>
        <p:spPr>
          <a:xfrm>
            <a:off x="2768498" y="4726228"/>
            <a:ext cx="534804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AB94CE-EC3B-E30B-CE74-B9D7BF16F79F}"/>
              </a:ext>
            </a:extLst>
          </p:cNvPr>
          <p:cNvSpPr/>
          <p:nvPr/>
        </p:nvSpPr>
        <p:spPr>
          <a:xfrm>
            <a:off x="7517493" y="4150513"/>
            <a:ext cx="896642" cy="93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2" grpId="1"/>
      <p:bldP spid="43" grpId="0"/>
      <p:bldP spid="43" grpId="1"/>
      <p:bldP spid="45" grpId="0"/>
      <p:bldP spid="46" grpId="0"/>
      <p:bldP spid="4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그룹 정보 추가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182167" y="1798464"/>
            <a:ext cx="7776864" cy="2736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as.character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ds$mdate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[1] "2015010101" "2015010102" "2015010103" "2015010104" "2015010105" "2015010106"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ds$year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1,4))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연도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ds$month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5,6))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ds$hour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9,10))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시간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NA 			        #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열을 추가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==111123] &lt;- 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서울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도시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==336111] &lt;- 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목포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도시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==632132] &lt;- 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강릉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	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FA3E6D-C0D7-D159-7B89-AC6A01C5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ECB17CD6-174C-0E71-F3AB-8EB60AE2C2B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A6714-C935-F054-59F3-91B8D73AE612}"/>
              </a:ext>
            </a:extLst>
          </p:cNvPr>
          <p:cNvSpPr txBox="1"/>
          <p:nvPr/>
        </p:nvSpPr>
        <p:spPr>
          <a:xfrm>
            <a:off x="1742243" y="1220185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[CODE0]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1156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그룹 정보 추가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head(ds)</a:t>
            </a: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SO2   CO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O3 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NO2 PM10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year month hour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endParaRPr lang="en-US" altLang="ko-KR" sz="16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1 632132 2015010101 0.005 0.6 0.025 0.005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33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2015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강릉</a:t>
            </a: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2 632132 2015010102 0.006 0.6 0.023 0.005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35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2015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강릉</a:t>
            </a: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3 632132 2015010103 0.005 0.7 0.022 0.005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37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2015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강릉</a:t>
            </a: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4 632132 2015010104 0.006 0.6 0.021 0.005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42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2015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강릉</a:t>
            </a: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5 632132 2015010105 0.005 0.6 0.021 0.005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47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2015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강릉</a:t>
            </a:r>
          </a:p>
          <a:p>
            <a:pPr>
              <a:lnSpc>
                <a:spcPct val="12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6 632132 2015010106 0.005 0.6 0.020 0.006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47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2015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ko-KR" altLang="en-US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강릉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A29DB7-F835-3245-DF65-A24B0A1A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13D81C42-867B-A99E-2F44-8E185C078BC7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9C0E2-F2BC-D49F-C483-AA56AD4070BF}"/>
              </a:ext>
            </a:extLst>
          </p:cNvPr>
          <p:cNvSpPr txBox="1"/>
          <p:nvPr/>
        </p:nvSpPr>
        <p:spPr>
          <a:xfrm>
            <a:off x="2123982" y="1566415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[CODE0]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2552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분포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533679" y="1474080"/>
            <a:ext cx="10171305" cy="151216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boxplot(PM10~locname, data=ds,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지역별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미세먼지농도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미세먼지 농도 분포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boxplot(PM10~locname, data=ds,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두번째 상자그림 미세먼지 농도 범위를 </a:t>
            </a:r>
            <a:r>
              <a:rPr lang="en-US" altLang="ko-KR" sz="1600" dirty="0">
                <a:solidFill>
                  <a:srgbClr val="FF0000"/>
                </a:solidFill>
              </a:rPr>
              <a:t>100</a:t>
            </a:r>
            <a:r>
              <a:rPr lang="ko-KR" altLang="en-US" sz="1600" dirty="0">
                <a:solidFill>
                  <a:srgbClr val="FF0000"/>
                </a:solidFill>
              </a:rPr>
              <a:t>이하로 제한하여 작성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main='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미세먼지 농도 분포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’,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=c(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1,100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7CF39-61EC-C319-0919-FB8113DC6946}"/>
              </a:ext>
            </a:extLst>
          </p:cNvPr>
          <p:cNvSpPr txBox="1"/>
          <p:nvPr/>
        </p:nvSpPr>
        <p:spPr>
          <a:xfrm>
            <a:off x="820470" y="1497570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D49B-EAC0-8910-FE0E-EBEE244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EF34D26D-D1C7-98CC-A14B-2CEC83F3F8E2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A4D911-B789-0BE5-42B3-7ABB3EE6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33" y="960005"/>
            <a:ext cx="2838450" cy="33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CBEB5-E6CE-8C3A-689F-E5C1FFF6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24" y="3730969"/>
            <a:ext cx="7143750" cy="952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4F81294-1585-460F-C429-1E1E37156ABB}"/>
              </a:ext>
            </a:extLst>
          </p:cNvPr>
          <p:cNvSpPr/>
          <p:nvPr/>
        </p:nvSpPr>
        <p:spPr>
          <a:xfrm>
            <a:off x="6619331" y="3730969"/>
            <a:ext cx="534804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42E50F-31A9-1F67-69E8-AD1313AA77A7}"/>
              </a:ext>
            </a:extLst>
          </p:cNvPr>
          <p:cNvSpPr/>
          <p:nvPr/>
        </p:nvSpPr>
        <p:spPr>
          <a:xfrm>
            <a:off x="8857982" y="3719630"/>
            <a:ext cx="784491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7238B-9521-A2FA-FB0D-582854E7C537}"/>
              </a:ext>
            </a:extLst>
          </p:cNvPr>
          <p:cNvSpPr txBox="1"/>
          <p:nvPr/>
        </p:nvSpPr>
        <p:spPr>
          <a:xfrm>
            <a:off x="7154135" y="5123758"/>
            <a:ext cx="206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057368D-AEDF-F2FA-C733-AD7A2F34E711}"/>
              </a:ext>
            </a:extLst>
          </p:cNvPr>
          <p:cNvCxnSpPr>
            <a:stCxn id="12" idx="2"/>
            <a:endCxn id="10" idx="2"/>
          </p:cNvCxnSpPr>
          <p:nvPr/>
        </p:nvCxnSpPr>
        <p:spPr>
          <a:xfrm rot="5400000">
            <a:off x="8062812" y="3496052"/>
            <a:ext cx="11339" cy="2363495"/>
          </a:xfrm>
          <a:prstGeom prst="bentConnector3">
            <a:avLst>
              <a:gd name="adj1" fmla="val 211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분포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924096" y="1257140"/>
            <a:ext cx="720080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&gt; boxplot(PM10~locname, data=ds,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 	main='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미세먼지 농도 분포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’)</a:t>
            </a: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rgbClr val="3C479D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&gt; boxplot(PM10~locname, data=ds,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 	main='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</a:rPr>
              <a:t>미세먼지 농도 분포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+ 	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</a:rPr>
              <a:t>ylim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</a:rPr>
              <a:t>=c(1,100)) </a:t>
            </a:r>
          </a:p>
          <a:p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A5EBC-5F27-4247-8347-EA079A83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70" y="1367728"/>
            <a:ext cx="2808312" cy="1600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B3CD0E-824C-EA45-920C-8EC28A57B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70" y="3148637"/>
            <a:ext cx="2808312" cy="160016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A97C15-4209-E50D-3705-59B8EEC2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A7F4B1EF-0039-808D-14CA-9E52AA1D9825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E2E04-4062-ED67-8659-A906108299E7}"/>
              </a:ext>
            </a:extLst>
          </p:cNvPr>
          <p:cNvSpPr txBox="1"/>
          <p:nvPr/>
        </p:nvSpPr>
        <p:spPr>
          <a:xfrm>
            <a:off x="2924096" y="5040136"/>
            <a:ext cx="6096000" cy="462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세 지역 모두 정상범위는 </a:t>
            </a:r>
            <a:r>
              <a:rPr lang="en-US" altLang="ko-KR" dirty="0"/>
              <a:t>30~50 </a:t>
            </a:r>
            <a:r>
              <a:rPr lang="ko-KR" altLang="en-US" dirty="0"/>
              <a:t>사이로 비슷함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8F433-BAB1-D3D9-4A5D-F42EC56B35A2}"/>
              </a:ext>
            </a:extLst>
          </p:cNvPr>
          <p:cNvSpPr txBox="1"/>
          <p:nvPr/>
        </p:nvSpPr>
        <p:spPr>
          <a:xfrm>
            <a:off x="428496" y="1257140"/>
            <a:ext cx="609600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40B77D-0229-8A63-E82D-63ACA1AB389E}"/>
              </a:ext>
            </a:extLst>
          </p:cNvPr>
          <p:cNvSpPr/>
          <p:nvPr/>
        </p:nvSpPr>
        <p:spPr>
          <a:xfrm>
            <a:off x="6524496" y="1488452"/>
            <a:ext cx="534804" cy="1116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9795B7-C817-F169-776C-463869772A68}"/>
              </a:ext>
            </a:extLst>
          </p:cNvPr>
          <p:cNvSpPr/>
          <p:nvPr/>
        </p:nvSpPr>
        <p:spPr>
          <a:xfrm>
            <a:off x="6594712" y="3376458"/>
            <a:ext cx="534804" cy="1116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485D4C82-1177-146B-924E-25197200383E}"/>
              </a:ext>
            </a:extLst>
          </p:cNvPr>
          <p:cNvSpPr/>
          <p:nvPr/>
        </p:nvSpPr>
        <p:spPr>
          <a:xfrm>
            <a:off x="4647721" y="4038584"/>
            <a:ext cx="1259077" cy="819889"/>
          </a:xfrm>
          <a:prstGeom prst="wedgeEllipseCallout">
            <a:avLst>
              <a:gd name="adj1" fmla="val 103263"/>
              <a:gd name="adj2" fmla="val -57690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범위를 </a:t>
            </a:r>
            <a:r>
              <a:rPr lang="en-US" altLang="ko-KR" sz="1200" dirty="0">
                <a:solidFill>
                  <a:schemeClr val="tx1"/>
                </a:solidFill>
              </a:rPr>
              <a:t>100</a:t>
            </a:r>
            <a:r>
              <a:rPr lang="ko-KR" altLang="en-US" sz="1200" dirty="0">
                <a:solidFill>
                  <a:schemeClr val="tx1"/>
                </a:solidFill>
              </a:rPr>
              <a:t>까지로 줄임</a:t>
            </a:r>
          </a:p>
        </p:txBody>
      </p:sp>
    </p:spTree>
    <p:extLst>
      <p:ext uri="{BB962C8B-B14F-4D97-AF65-F5344CB8AC3E}">
        <p14:creationId xmlns:p14="http://schemas.microsoft.com/office/powerpoint/2010/main" val="10468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10A09-2B2E-518F-8D5D-D2AC1A47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56CAEA1-B09B-4AFB-CB71-71B49F3997F6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B15B6-9F40-2FE5-A2FC-FDD7829A1FC9}"/>
              </a:ext>
            </a:extLst>
          </p:cNvPr>
          <p:cNvSpPr txBox="1"/>
          <p:nvPr/>
        </p:nvSpPr>
        <p:spPr>
          <a:xfrm>
            <a:off x="1184564" y="964876"/>
            <a:ext cx="348263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설명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)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-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기본함수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aggregate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02C16-5132-418A-FF9B-794E681ACDDC}"/>
              </a:ext>
            </a:extLst>
          </p:cNvPr>
          <p:cNvSpPr txBox="1"/>
          <p:nvPr/>
        </p:nvSpPr>
        <p:spPr>
          <a:xfrm>
            <a:off x="1619937" y="1555681"/>
            <a:ext cx="6958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=&gt;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데이터의 특정 컬럼을 기준으로 통계량을 구해주는 함수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71C3A-E016-CFBF-314F-03A8FCDF94E8}"/>
              </a:ext>
            </a:extLst>
          </p:cNvPr>
          <p:cNvSpPr txBox="1"/>
          <p:nvPr/>
        </p:nvSpPr>
        <p:spPr>
          <a:xfrm>
            <a:off x="2794676" y="2087042"/>
            <a:ext cx="60945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DF4A68"/>
                </a:solidFill>
                <a:effectLst/>
                <a:latin typeface="Source Code Pro" panose="020B0509030403020204" pitchFamily="49" charset="0"/>
              </a:rPr>
              <a:t>형식</a:t>
            </a:r>
            <a:endParaRPr lang="en-US" altLang="ko-KR" b="0" i="0" dirty="0">
              <a:solidFill>
                <a:srgbClr val="DF4A68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 panose="020B0509030403020204" pitchFamily="49" charset="0"/>
              </a:rPr>
              <a:t>aggregate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by 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ko-KR" altLang="en-US" b="0" i="0" dirty="0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기준이 되는 컬럼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 panose="020B0509030403020204" pitchFamily="49" charset="0"/>
              </a:rPr>
              <a:t>FUN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3A4BD-80E5-43F0-EBE2-44D62DE5D786}"/>
              </a:ext>
            </a:extLst>
          </p:cNvPr>
          <p:cNvSpPr txBox="1"/>
          <p:nvPr/>
        </p:nvSpPr>
        <p:spPr>
          <a:xfrm>
            <a:off x="1323494" y="2867232"/>
            <a:ext cx="10080624" cy="684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같은 연도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(year=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ds$year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끼리 그룹으로 묶어서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(PM10)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평균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(mean)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구함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aggregate(ds[,7], by=list(year=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ds$year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), FUN='mean’)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43FB7-38C1-DAC2-1C07-979EF457CA46}"/>
              </a:ext>
            </a:extLst>
          </p:cNvPr>
          <p:cNvSpPr txBox="1"/>
          <p:nvPr/>
        </p:nvSpPr>
        <p:spPr>
          <a:xfrm>
            <a:off x="6490276" y="3861637"/>
            <a:ext cx="1054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ds[,7]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AA5C56-CF42-5BF7-D8D9-7F5EF156D7AB}"/>
              </a:ext>
            </a:extLst>
          </p:cNvPr>
          <p:cNvSpPr txBox="1"/>
          <p:nvPr/>
        </p:nvSpPr>
        <p:spPr>
          <a:xfrm>
            <a:off x="7434003" y="3848524"/>
            <a:ext cx="311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by=list(year=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ds$year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4A6CF-A1F1-64FE-AE83-7661A1BDC1E6}"/>
              </a:ext>
            </a:extLst>
          </p:cNvPr>
          <p:cNvSpPr txBox="1"/>
          <p:nvPr/>
        </p:nvSpPr>
        <p:spPr>
          <a:xfrm>
            <a:off x="6363806" y="5065826"/>
            <a:ext cx="1702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FUN='mean’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F78AA53-64BB-E255-E861-DCE2E2AC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99" y="4335003"/>
            <a:ext cx="6331103" cy="59726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62C359-421B-5A63-566C-AB1080CAA227}"/>
              </a:ext>
            </a:extLst>
          </p:cNvPr>
          <p:cNvSpPr/>
          <p:nvPr/>
        </p:nvSpPr>
        <p:spPr>
          <a:xfrm>
            <a:off x="6790597" y="4318549"/>
            <a:ext cx="453582" cy="613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2356E2-E2C1-245E-7379-1A17EB5F079F}"/>
              </a:ext>
            </a:extLst>
          </p:cNvPr>
          <p:cNvSpPr txBox="1"/>
          <p:nvPr/>
        </p:nvSpPr>
        <p:spPr>
          <a:xfrm>
            <a:off x="3458595" y="5672742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=&gt;2015</a:t>
            </a:r>
            <a:r>
              <a:rPr lang="ko-KR" altLang="en-US" dirty="0"/>
              <a:t>년에 해당하는  </a:t>
            </a:r>
            <a:r>
              <a:rPr lang="en-US" altLang="ko-KR" dirty="0"/>
              <a:t>PM10</a:t>
            </a:r>
            <a:r>
              <a:rPr lang="ko-KR" altLang="en-US" dirty="0"/>
              <a:t>의 평균을 구함</a:t>
            </a:r>
            <a:r>
              <a:rPr lang="en-US" altLang="ko-KR" dirty="0"/>
              <a:t>=&gt; 33, 35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평균</a:t>
            </a:r>
            <a:r>
              <a:rPr lang="en-US" altLang="ko-KR" dirty="0"/>
              <a:t>=&gt;34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8E23A8-0E6C-83AE-E8E2-F45984463416}"/>
              </a:ext>
            </a:extLst>
          </p:cNvPr>
          <p:cNvSpPr/>
          <p:nvPr/>
        </p:nvSpPr>
        <p:spPr>
          <a:xfrm>
            <a:off x="7265266" y="4330739"/>
            <a:ext cx="453582" cy="613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2" grpId="0" animBg="1"/>
      <p:bldP spid="33" grpId="0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374695" y="955184"/>
            <a:ext cx="10080625" cy="1921181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library(ggplot2)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연도별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(year=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ds$year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지역별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정렬한 후 각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그룹으로 묶어서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PM10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평균을 구함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aggregate(ds[,7], by=list(year=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ds$year,loc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FUN='mean’)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tmp.year$loc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지역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 공백인 대기정보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0C5D7-FF95-A4EE-01CB-9617B7641943}"/>
              </a:ext>
            </a:extLst>
          </p:cNvPr>
          <p:cNvSpPr txBox="1"/>
          <p:nvPr/>
        </p:nvSpPr>
        <p:spPr>
          <a:xfrm>
            <a:off x="585287" y="955184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10A09-2B2E-518F-8D5D-D2AC1A47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56CAEA1-B09B-4AFB-CB71-71B49F3997F6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C7B27AF-3C1B-D91F-F7F8-9A434CFC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91" y="3749785"/>
            <a:ext cx="2495550" cy="1847850"/>
          </a:xfrm>
          <a:prstGeom prst="rect">
            <a:avLst/>
          </a:prstGeom>
        </p:spPr>
      </p:pic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A8B1F83D-D92D-A015-1249-FEB4D298A801}"/>
              </a:ext>
            </a:extLst>
          </p:cNvPr>
          <p:cNvSpPr/>
          <p:nvPr/>
        </p:nvSpPr>
        <p:spPr>
          <a:xfrm>
            <a:off x="10164932" y="3083017"/>
            <a:ext cx="1346858" cy="2120354"/>
          </a:xfrm>
          <a:prstGeom prst="wedgeEllipseCallout">
            <a:avLst>
              <a:gd name="adj1" fmla="val -61319"/>
              <a:gd name="adj2" fmla="val -1861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2015</a:t>
            </a:r>
            <a:r>
              <a:rPr lang="ko-KR" altLang="en-US" sz="1200" dirty="0">
                <a:solidFill>
                  <a:schemeClr val="tx1"/>
                </a:solidFill>
              </a:rPr>
              <a:t>년의 강릉지역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평균미세먼지</a:t>
            </a:r>
            <a:r>
              <a:rPr lang="ko-KR" altLang="en-US" sz="1200" dirty="0">
                <a:solidFill>
                  <a:schemeClr val="tx1"/>
                </a:solidFill>
              </a:rPr>
              <a:t> 농도는 </a:t>
            </a:r>
            <a:r>
              <a:rPr lang="en-US" altLang="ko-KR" sz="1200" dirty="0">
                <a:solidFill>
                  <a:schemeClr val="tx1"/>
                </a:solidFill>
              </a:rPr>
              <a:t>48.50395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B4533-5313-575E-6FF7-98CFCE591D7C}"/>
              </a:ext>
            </a:extLst>
          </p:cNvPr>
          <p:cNvSpPr txBox="1"/>
          <p:nvPr/>
        </p:nvSpPr>
        <p:spPr>
          <a:xfrm>
            <a:off x="7539790" y="3246553"/>
            <a:ext cx="1601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006960-3EBD-5AEE-1CD1-CA44C68D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52" y="3992975"/>
            <a:ext cx="7143750" cy="952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CD21DD-9FB4-ECEE-3F90-C3EE9B2B089D}"/>
              </a:ext>
            </a:extLst>
          </p:cNvPr>
          <p:cNvSpPr/>
          <p:nvPr/>
        </p:nvSpPr>
        <p:spPr>
          <a:xfrm>
            <a:off x="4302259" y="3992975"/>
            <a:ext cx="534804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DED34B-B296-6F4A-74FF-C168BB983FCC}"/>
              </a:ext>
            </a:extLst>
          </p:cNvPr>
          <p:cNvSpPr/>
          <p:nvPr/>
        </p:nvSpPr>
        <p:spPr>
          <a:xfrm>
            <a:off x="6540910" y="3981636"/>
            <a:ext cx="784491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3E056-5306-8753-0E11-74E9C50A5022}"/>
              </a:ext>
            </a:extLst>
          </p:cNvPr>
          <p:cNvSpPr txBox="1"/>
          <p:nvPr/>
        </p:nvSpPr>
        <p:spPr>
          <a:xfrm>
            <a:off x="4837063" y="5385764"/>
            <a:ext cx="206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F44F871-690F-F9EE-BEEA-E84588831CE4}"/>
              </a:ext>
            </a:extLst>
          </p:cNvPr>
          <p:cNvCxnSpPr>
            <a:stCxn id="12" idx="2"/>
            <a:endCxn id="9" idx="2"/>
          </p:cNvCxnSpPr>
          <p:nvPr/>
        </p:nvCxnSpPr>
        <p:spPr>
          <a:xfrm rot="5400000">
            <a:off x="5745740" y="3758058"/>
            <a:ext cx="11339" cy="2363495"/>
          </a:xfrm>
          <a:prstGeom prst="bentConnector3">
            <a:avLst>
              <a:gd name="adj1" fmla="val 211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45FF0-9A62-4E9E-0DE7-D0A6041E9FA5}"/>
              </a:ext>
            </a:extLst>
          </p:cNvPr>
          <p:cNvSpPr/>
          <p:nvPr/>
        </p:nvSpPr>
        <p:spPr>
          <a:xfrm>
            <a:off x="4867758" y="3992975"/>
            <a:ext cx="534804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6C62DF-B48F-9FF5-76EF-19AB204B9759}"/>
              </a:ext>
            </a:extLst>
          </p:cNvPr>
          <p:cNvSpPr/>
          <p:nvPr/>
        </p:nvSpPr>
        <p:spPr>
          <a:xfrm>
            <a:off x="8978878" y="3992975"/>
            <a:ext cx="970665" cy="259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12" grpId="0" animBg="1"/>
      <p:bldP spid="13" grpId="0"/>
      <p:bldP spid="21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950763" y="979376"/>
            <a:ext cx="10817304" cy="1583830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모든 데이터를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 기준으로 그룹으로 구분하여 농도 추이 그래프를 그림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year,y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group=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))+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geom_line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 )+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(size=6, shape=19, alpha=0.5)+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ggtitle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연도별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PM10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농도 변화＇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농도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0C5D7-FF95-A4EE-01CB-9617B7641943}"/>
              </a:ext>
            </a:extLst>
          </p:cNvPr>
          <p:cNvSpPr txBox="1"/>
          <p:nvPr/>
        </p:nvSpPr>
        <p:spPr>
          <a:xfrm>
            <a:off x="166161" y="955184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10A09-2B2E-518F-8D5D-D2AC1A47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56CAEA1-B09B-4AFB-CB71-71B49F3997F6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49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3161BB-A770-8524-F92E-C17B990F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17" y="3842076"/>
            <a:ext cx="2495550" cy="1847850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3316CB1F-F429-9EA4-2B25-0521E0EB4DEF}"/>
              </a:ext>
            </a:extLst>
          </p:cNvPr>
          <p:cNvSpPr/>
          <p:nvPr/>
        </p:nvSpPr>
        <p:spPr>
          <a:xfrm>
            <a:off x="4350057" y="3175308"/>
            <a:ext cx="4206113" cy="753334"/>
          </a:xfrm>
          <a:prstGeom prst="wedgeEllipseCallout">
            <a:avLst>
              <a:gd name="adj1" fmla="val -55785"/>
              <a:gd name="adj2" fmla="val 53072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지역별 </a:t>
            </a:r>
            <a:r>
              <a:rPr lang="en-US" altLang="ko-KR" sz="1200" dirty="0">
                <a:solidFill>
                  <a:schemeClr val="tx1"/>
                </a:solidFill>
              </a:rPr>
              <a:t>PM10</a:t>
            </a:r>
            <a:r>
              <a:rPr lang="ko-KR" altLang="en-US" sz="1200" dirty="0">
                <a:solidFill>
                  <a:schemeClr val="tx1"/>
                </a:solidFill>
              </a:rPr>
              <a:t>의 평균값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기준으로 라인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점그래프를 그림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2BD82-2F76-E434-12B8-7ED0BA0A6FE5}"/>
              </a:ext>
            </a:extLst>
          </p:cNvPr>
          <p:cNvSpPr txBox="1"/>
          <p:nvPr/>
        </p:nvSpPr>
        <p:spPr>
          <a:xfrm>
            <a:off x="1724916" y="3338844"/>
            <a:ext cx="1601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A4E36-7D77-38EC-5D96-4B337C9939E9}"/>
              </a:ext>
            </a:extLst>
          </p:cNvPr>
          <p:cNvSpPr txBox="1"/>
          <p:nvPr/>
        </p:nvSpPr>
        <p:spPr>
          <a:xfrm>
            <a:off x="7551758" y="1261711"/>
            <a:ext cx="388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#colour=loc -&gt;loc</a:t>
            </a:r>
            <a:r>
              <a:rPr lang="ko-KR" altLang="en-US" sz="1400" dirty="0">
                <a:solidFill>
                  <a:srgbClr val="FF0000"/>
                </a:solidFill>
              </a:rPr>
              <a:t>로 구분하여 자동적으로 </a:t>
            </a:r>
            <a:r>
              <a:rPr lang="ko-KR" altLang="en-US" sz="1400" dirty="0" err="1">
                <a:solidFill>
                  <a:srgbClr val="FF0000"/>
                </a:solidFill>
              </a:rPr>
              <a:t>색지정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5C3F96CC-7743-C840-5E9F-0544F0D8D606}"/>
              </a:ext>
            </a:extLst>
          </p:cNvPr>
          <p:cNvSpPr/>
          <p:nvPr/>
        </p:nvSpPr>
        <p:spPr>
          <a:xfrm>
            <a:off x="6127541" y="267993"/>
            <a:ext cx="1424217" cy="711383"/>
          </a:xfrm>
          <a:prstGeom prst="wedgeEllipseCallout">
            <a:avLst>
              <a:gd name="adj1" fmla="val 27778"/>
              <a:gd name="adj2" fmla="val 8820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[+]</a:t>
            </a:r>
            <a:r>
              <a:rPr lang="ko-KR" altLang="en-US" dirty="0"/>
              <a:t>위치 주의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3A017B-0023-8A96-EBA7-056CF725B4F1}"/>
              </a:ext>
            </a:extLst>
          </p:cNvPr>
          <p:cNvCxnSpPr/>
          <p:nvPr/>
        </p:nvCxnSpPr>
        <p:spPr>
          <a:xfrm flipH="1" flipV="1">
            <a:off x="4474346" y="1500326"/>
            <a:ext cx="2920753" cy="1928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3B0C3F-0D8A-4DFE-C251-6512247B3B2D}"/>
              </a:ext>
            </a:extLst>
          </p:cNvPr>
          <p:cNvSpPr/>
          <p:nvPr/>
        </p:nvSpPr>
        <p:spPr>
          <a:xfrm>
            <a:off x="3169328" y="3842076"/>
            <a:ext cx="985422" cy="1847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9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6556" y="3030729"/>
            <a:ext cx="8972366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4000" b="1" dirty="0"/>
              <a:t>포브스 기업 리포트 데이터 분석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0B045225-2B4E-2AA6-4E68-4889A76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z="1400" smtClean="0"/>
              <a:t>5</a:t>
            </a:fld>
            <a:endParaRPr lang="ko-KR" altLang="en-US" sz="1400" dirty="0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309E2D1F-75FE-CAF0-F585-5520C1947120}"/>
              </a:ext>
            </a:extLst>
          </p:cNvPr>
          <p:cNvSpPr txBox="1">
            <a:spLocks/>
          </p:cNvSpPr>
          <p:nvPr/>
        </p:nvSpPr>
        <p:spPr>
          <a:xfrm>
            <a:off x="11155640" y="64312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43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3024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aggregate(ds[,7],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by=list(year=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ds$year,loc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FUN='mean')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tmp.year$loc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tmp.year$loc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year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1 2015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48.50395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2 2016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46.98465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3 2017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43.51509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4 2018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36.17345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5 2019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35.73346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6 2015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목포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39.21271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1C2085-D570-D383-4DD2-F4B30A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E1E2677E-BF1A-ECFB-4951-A9193BFAF229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610C2-4B9E-0C72-E16F-5BA906034B9F}"/>
              </a:ext>
            </a:extLst>
          </p:cNvPr>
          <p:cNvSpPr txBox="1"/>
          <p:nvPr/>
        </p:nvSpPr>
        <p:spPr>
          <a:xfrm>
            <a:off x="2035206" y="1628800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[CODE2]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9410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3456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year,y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=x,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group=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))+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중간 생략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4154D-9EB4-4942-8FF6-A2FEB1BE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924945"/>
            <a:ext cx="5112568" cy="263146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9362D1-981C-F005-714D-B945CA42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7CA5848-DAB1-A52B-ADC0-741E4916DF29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EF8B8-FE65-E6CD-16F9-31D8A4E51A4C}"/>
              </a:ext>
            </a:extLst>
          </p:cNvPr>
          <p:cNvSpPr txBox="1"/>
          <p:nvPr/>
        </p:nvSpPr>
        <p:spPr>
          <a:xfrm>
            <a:off x="3080630" y="5743772"/>
            <a:ext cx="60938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전체적으로 </a:t>
            </a:r>
            <a:r>
              <a:rPr lang="en-US" altLang="ko-KR" dirty="0"/>
              <a:t>2018</a:t>
            </a:r>
            <a:r>
              <a:rPr lang="ko-KR" altLang="en-US" dirty="0"/>
              <a:t>년도까지 미세먼지 농도는 감소하다 </a:t>
            </a:r>
            <a:r>
              <a:rPr lang="en-US" altLang="ko-KR" dirty="0"/>
              <a:t>2019</a:t>
            </a:r>
            <a:r>
              <a:rPr lang="ko-KR" altLang="en-US" dirty="0"/>
              <a:t>년부터 증가 추세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18692-D2D5-57A9-8539-2CD79419173C}"/>
              </a:ext>
            </a:extLst>
          </p:cNvPr>
          <p:cNvSpPr txBox="1"/>
          <p:nvPr/>
        </p:nvSpPr>
        <p:spPr>
          <a:xfrm>
            <a:off x="2014947" y="1503762"/>
            <a:ext cx="609382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[CODE2]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2394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1256255"/>
            <a:ext cx="7200800" cy="4404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year,y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=x, group=loc))+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...(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중간 생략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9362D1-981C-F005-714D-B945CA42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7CA5848-DAB1-A52B-ADC0-741E4916DF29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EF8B8-FE65-E6CD-16F9-31D8A4E51A4C}"/>
              </a:ext>
            </a:extLst>
          </p:cNvPr>
          <p:cNvSpPr txBox="1"/>
          <p:nvPr/>
        </p:nvSpPr>
        <p:spPr>
          <a:xfrm>
            <a:off x="3193105" y="5815032"/>
            <a:ext cx="60938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전체적으로 </a:t>
            </a:r>
            <a:r>
              <a:rPr lang="en-US" altLang="ko-KR" dirty="0"/>
              <a:t>2018</a:t>
            </a:r>
            <a:r>
              <a:rPr lang="ko-KR" altLang="en-US" dirty="0"/>
              <a:t>년도까지 미세먼지 농도는 감소하다 </a:t>
            </a:r>
            <a:r>
              <a:rPr lang="en-US" altLang="ko-KR" dirty="0"/>
              <a:t>2019</a:t>
            </a:r>
            <a:r>
              <a:rPr lang="ko-KR" altLang="en-US" dirty="0"/>
              <a:t>년부터 증가 추세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18692-D2D5-57A9-8539-2CD79419173C}"/>
              </a:ext>
            </a:extLst>
          </p:cNvPr>
          <p:cNvSpPr txBox="1"/>
          <p:nvPr/>
        </p:nvSpPr>
        <p:spPr>
          <a:xfrm>
            <a:off x="2250078" y="570924"/>
            <a:ext cx="609382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[CODE2]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(2)-&gt;</a:t>
            </a:r>
            <a:r>
              <a:rPr lang="en-US" altLang="ko-KR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altLang="ko-KR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=loc</a:t>
            </a:r>
            <a:r>
              <a:rPr lang="ko-KR" altLang="en-US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en-US" altLang="ko-KR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생략한 경우</a:t>
            </a:r>
            <a:endParaRPr lang="en-US" altLang="ko-KR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07EB46-EACB-C7E1-C4F5-9D2B46A8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05" y="1826207"/>
            <a:ext cx="6093822" cy="37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8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ko-KR" altLang="en-US" dirty="0">
                <a:solidFill>
                  <a:srgbClr val="FF0000"/>
                </a:solidFill>
              </a:rPr>
              <a:t>월별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200224" y="1296615"/>
            <a:ext cx="10203894" cy="295232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#month=ds$month: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,loc=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지역별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tmp.month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aggregate(ds[,7], by=list(month=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ds$month,loc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FUN='mean')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tmp.month$loc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tmp.month$loc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월별데이타가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없을 경우 해당월 제거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tmp.month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tmp.month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month,y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group=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))+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geom_line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 )+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(size=3, shape=19, alpha=0.5)+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ggtitle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월별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PM10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농도 변화＇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농도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049E-E4C5-3EA1-AD4C-7FBC187D13A0}"/>
              </a:ext>
            </a:extLst>
          </p:cNvPr>
          <p:cNvSpPr txBox="1"/>
          <p:nvPr/>
        </p:nvSpPr>
        <p:spPr>
          <a:xfrm>
            <a:off x="487015" y="1296615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006E3-2F80-C5DC-17DA-2DCF254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B7958CC7-B310-8BA9-038A-979A82CB61A9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E0C8D56E-133E-0BB9-2E6D-2B014360034F}"/>
              </a:ext>
            </a:extLst>
          </p:cNvPr>
          <p:cNvSpPr/>
          <p:nvPr/>
        </p:nvSpPr>
        <p:spPr>
          <a:xfrm>
            <a:off x="9355543" y="2717617"/>
            <a:ext cx="1424217" cy="711383"/>
          </a:xfrm>
          <a:prstGeom prst="wedgeEllipseCallout">
            <a:avLst>
              <a:gd name="adj1" fmla="val -154236"/>
              <a:gd name="adj2" fmla="val -6636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[+]</a:t>
            </a:r>
            <a:r>
              <a:rPr lang="ko-KR" altLang="en-US" dirty="0"/>
              <a:t>위치 주의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972C0-A755-6DD8-CF85-18E57E1A722C}"/>
              </a:ext>
            </a:extLst>
          </p:cNvPr>
          <p:cNvSpPr txBox="1"/>
          <p:nvPr/>
        </p:nvSpPr>
        <p:spPr>
          <a:xfrm>
            <a:off x="1342747" y="4335602"/>
            <a:ext cx="3255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</a:t>
            </a:r>
            <a:r>
              <a:rPr lang="en-US" altLang="ko-KR" sz="18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tmp.month</a:t>
            </a:r>
            <a:r>
              <a:rPr lang="en-US" altLang="ko-KR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month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loc 	 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01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42.58224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02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50.58458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03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56.95353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04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52.63149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05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53.31255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06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38.82852</a:t>
            </a:r>
            <a:endParaRPr lang="ko-KR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F68C30-EDAF-E517-37B8-AA1E50BA060B}"/>
              </a:ext>
            </a:extLst>
          </p:cNvPr>
          <p:cNvSpPr/>
          <p:nvPr/>
        </p:nvSpPr>
        <p:spPr>
          <a:xfrm>
            <a:off x="2926075" y="4687409"/>
            <a:ext cx="1184060" cy="1956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3D782F-5E2B-5F9A-E1F2-B33D5A5B2CE2}"/>
              </a:ext>
            </a:extLst>
          </p:cNvPr>
          <p:cNvCxnSpPr>
            <a:cxnSpLocks/>
          </p:cNvCxnSpPr>
          <p:nvPr/>
        </p:nvCxnSpPr>
        <p:spPr>
          <a:xfrm flipV="1">
            <a:off x="3728621" y="3018408"/>
            <a:ext cx="1136342" cy="1669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CBF7F2D-8D23-115E-CF91-A7981A45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77" y="5098854"/>
            <a:ext cx="7143750" cy="952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E921DC-723E-DE7F-666C-EA304A5760D2}"/>
              </a:ext>
            </a:extLst>
          </p:cNvPr>
          <p:cNvSpPr/>
          <p:nvPr/>
        </p:nvSpPr>
        <p:spPr>
          <a:xfrm>
            <a:off x="8585984" y="5098854"/>
            <a:ext cx="534804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6BA01F-99EE-3CA6-2F3C-09766EEA31FE}"/>
              </a:ext>
            </a:extLst>
          </p:cNvPr>
          <p:cNvSpPr/>
          <p:nvPr/>
        </p:nvSpPr>
        <p:spPr>
          <a:xfrm>
            <a:off x="10824635" y="5087515"/>
            <a:ext cx="784491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C049B-AE89-BE90-0B30-07C798D51A09}"/>
              </a:ext>
            </a:extLst>
          </p:cNvPr>
          <p:cNvSpPr txBox="1"/>
          <p:nvPr/>
        </p:nvSpPr>
        <p:spPr>
          <a:xfrm>
            <a:off x="9120788" y="6295361"/>
            <a:ext cx="206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월별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027E50E-2443-3A3E-2C70-6985BB28174B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10029465" y="4863937"/>
            <a:ext cx="11339" cy="2363495"/>
          </a:xfrm>
          <a:prstGeom prst="bentConnector3">
            <a:avLst>
              <a:gd name="adj1" fmla="val 211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2B5730-AF5C-D88E-CDD9-DA4AE4615A2F}"/>
              </a:ext>
            </a:extLst>
          </p:cNvPr>
          <p:cNvSpPr/>
          <p:nvPr/>
        </p:nvSpPr>
        <p:spPr>
          <a:xfrm>
            <a:off x="9744104" y="5098854"/>
            <a:ext cx="534804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B87BB526-6CE8-A1EB-A625-52358EE51E72}"/>
              </a:ext>
            </a:extLst>
          </p:cNvPr>
          <p:cNvSpPr/>
          <p:nvPr/>
        </p:nvSpPr>
        <p:spPr>
          <a:xfrm>
            <a:off x="4206527" y="4027338"/>
            <a:ext cx="1346858" cy="2120354"/>
          </a:xfrm>
          <a:prstGeom prst="wedgeEllipseCallout">
            <a:avLst>
              <a:gd name="adj1" fmla="val -61319"/>
              <a:gd name="adj2" fmla="val -1861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월의 강릉지역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평균미세먼지</a:t>
            </a:r>
            <a:r>
              <a:rPr lang="ko-KR" altLang="en-US" sz="1200" dirty="0">
                <a:solidFill>
                  <a:schemeClr val="tx1"/>
                </a:solidFill>
              </a:rPr>
              <a:t> 농도는 </a:t>
            </a:r>
            <a:r>
              <a:rPr lang="en-US" altLang="ko-KR" sz="1200" dirty="0">
                <a:solidFill>
                  <a:schemeClr val="tx1"/>
                </a:solidFill>
              </a:rPr>
              <a:t>42.58224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80C74E-4AA5-4D02-3D79-E801D2EBD671}"/>
              </a:ext>
            </a:extLst>
          </p:cNvPr>
          <p:cNvSpPr/>
          <p:nvPr/>
        </p:nvSpPr>
        <p:spPr>
          <a:xfrm>
            <a:off x="3020473" y="4937296"/>
            <a:ext cx="970665" cy="259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  <p:bldP spid="11" grpId="0"/>
      <p:bldP spid="17" grpId="0" animBg="1"/>
      <p:bldP spid="18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ko-KR" altLang="en-US" dirty="0">
                <a:solidFill>
                  <a:srgbClr val="FF0000"/>
                </a:solidFill>
              </a:rPr>
              <a:t>월별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tmp.month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aggregate(ds[,7],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by=list(month=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ds$month,loc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	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FUN='mean')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tmp.month$loc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tmp.month$loc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tmp.month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month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 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01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42.58224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02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50.58458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03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56.95353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04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52.63149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05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53.31255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06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38.82852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51BB77-B441-C250-5CF6-9CB7FF3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2F6FF51-7591-E99E-A73E-F7E4EBF895FD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21898-A939-47AE-C146-D19459991B38}"/>
              </a:ext>
            </a:extLst>
          </p:cNvPr>
          <p:cNvSpPr txBox="1"/>
          <p:nvPr/>
        </p:nvSpPr>
        <p:spPr>
          <a:xfrm>
            <a:off x="2132860" y="1484784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[CODE3]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634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ko-KR" altLang="en-US" dirty="0">
                <a:solidFill>
                  <a:srgbClr val="FF0000"/>
                </a:solidFill>
              </a:rPr>
              <a:t>월별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260793" y="1469495"/>
            <a:ext cx="7200800" cy="3456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tmp.month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month,y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=x,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group=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))+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geom_line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)+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(size=3, shape=19, alpha=0.5)+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ggtitle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월별 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PM10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농도 변화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')+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농도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6B81CC-6722-6344-A6F6-B90DBEABD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25" y="2767332"/>
            <a:ext cx="3744416" cy="19272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828F2F-2CB1-27F9-AADE-CA2BD38B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2A374BE-6DF2-AADE-9A8E-CC518A8464DD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9E4BA-4E7F-4BB8-850F-BA4ECCC85670}"/>
              </a:ext>
            </a:extLst>
          </p:cNvPr>
          <p:cNvSpPr txBox="1"/>
          <p:nvPr/>
        </p:nvSpPr>
        <p:spPr>
          <a:xfrm>
            <a:off x="1897381" y="866139"/>
            <a:ext cx="609382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[CODE3]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983BE-6248-D793-A721-28868EBBA75A}"/>
              </a:ext>
            </a:extLst>
          </p:cNvPr>
          <p:cNvSpPr txBox="1"/>
          <p:nvPr/>
        </p:nvSpPr>
        <p:spPr>
          <a:xfrm>
            <a:off x="2237109" y="5178011"/>
            <a:ext cx="7564212" cy="616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ko-KR" altLang="en-US" sz="1200" dirty="0"/>
              <a:t>겨울에서 봄철로 가며 미세먼지 농도가 높아지다 우기인 여름철에는 낮아짐</a:t>
            </a:r>
            <a:endParaRPr lang="en-US" altLang="ko-KR" sz="12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서울은 겨울과 봄에 미세먼지 농도가 가장 높은데</a:t>
            </a:r>
            <a:r>
              <a:rPr lang="en-US" altLang="ko-KR" sz="1200" dirty="0"/>
              <a:t>, </a:t>
            </a:r>
            <a:r>
              <a:rPr lang="ko-KR" altLang="en-US" sz="1200" dirty="0"/>
              <a:t>여름에는 가장 낮음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971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</a:rPr>
              <a:t>시간대별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794297" y="960969"/>
            <a:ext cx="9367416" cy="259228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#hour=ds$hour: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시간별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,loc=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지역별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tmp.hour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aggregate(ds[,7],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by=list(hour=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ds$hour,loc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FUN='mean')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tmp.hour$loc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tmp.hour$loc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tmp.hour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tmp.hour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(x=hour, y=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=loc, group=loc))+   #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geom_line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 )+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(size=3, shape=19, alpha=0.5)+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ggtitle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시간별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PM10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농도 변화＇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농도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12199-2009-3CAF-D977-D1487DA16CB6}"/>
              </a:ext>
            </a:extLst>
          </p:cNvPr>
          <p:cNvSpPr txBox="1"/>
          <p:nvPr/>
        </p:nvSpPr>
        <p:spPr>
          <a:xfrm>
            <a:off x="1081088" y="976209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F1B36-D429-8521-A592-60318406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3E7CB359-5D3D-61D5-A3EF-14D310D122AC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F61D6-6142-B2FB-CE4F-CA04D28D386C}"/>
              </a:ext>
            </a:extLst>
          </p:cNvPr>
          <p:cNvSpPr txBox="1"/>
          <p:nvPr/>
        </p:nvSpPr>
        <p:spPr>
          <a:xfrm>
            <a:off x="312074" y="4192645"/>
            <a:ext cx="3255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</a:t>
            </a:r>
            <a:r>
              <a:rPr lang="en-US" altLang="ko-KR" sz="18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tmp.hour</a:t>
            </a:r>
            <a:r>
              <a:rPr lang="en-US" altLang="ko-KR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hour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loc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01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41.71627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02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40.28853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03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40.40870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04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39.53623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05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38.55162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06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38.04002</a:t>
            </a:r>
            <a:endParaRPr lang="ko-KR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44C33-C66A-A925-3915-EBD0BD6F3E25}"/>
              </a:ext>
            </a:extLst>
          </p:cNvPr>
          <p:cNvSpPr/>
          <p:nvPr/>
        </p:nvSpPr>
        <p:spPr>
          <a:xfrm>
            <a:off x="1828068" y="4544452"/>
            <a:ext cx="1184060" cy="1956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46BF07-16D4-6675-7BF4-A090ED153CE4}"/>
              </a:ext>
            </a:extLst>
          </p:cNvPr>
          <p:cNvCxnSpPr>
            <a:cxnSpLocks/>
          </p:cNvCxnSpPr>
          <p:nvPr/>
        </p:nvCxnSpPr>
        <p:spPr>
          <a:xfrm flipV="1">
            <a:off x="2894715" y="2542517"/>
            <a:ext cx="2301187" cy="2001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33FF43D-4AF7-C52F-9E72-53DB4EB8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237" y="4647029"/>
            <a:ext cx="7143750" cy="9525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B769E-3C68-4750-0D58-6CE631B65377}"/>
              </a:ext>
            </a:extLst>
          </p:cNvPr>
          <p:cNvSpPr/>
          <p:nvPr/>
        </p:nvSpPr>
        <p:spPr>
          <a:xfrm>
            <a:off x="7922844" y="4647029"/>
            <a:ext cx="534804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786D95-D522-BC8D-C3B1-2A0B5FC9F58F}"/>
              </a:ext>
            </a:extLst>
          </p:cNvPr>
          <p:cNvSpPr/>
          <p:nvPr/>
        </p:nvSpPr>
        <p:spPr>
          <a:xfrm>
            <a:off x="10161495" y="4635690"/>
            <a:ext cx="784491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C5335-E2C7-12B7-1CE4-4A487CCFB6AD}"/>
              </a:ext>
            </a:extLst>
          </p:cNvPr>
          <p:cNvSpPr txBox="1"/>
          <p:nvPr/>
        </p:nvSpPr>
        <p:spPr>
          <a:xfrm>
            <a:off x="8457648" y="6039818"/>
            <a:ext cx="206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농도의 평균 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111BAF5-69CF-2B94-B9C0-E7EF800C5DEE}"/>
              </a:ext>
            </a:extLst>
          </p:cNvPr>
          <p:cNvCxnSpPr>
            <a:stCxn id="15" idx="2"/>
            <a:endCxn id="14" idx="2"/>
          </p:cNvCxnSpPr>
          <p:nvPr/>
        </p:nvCxnSpPr>
        <p:spPr>
          <a:xfrm rot="5400000">
            <a:off x="9366325" y="4412112"/>
            <a:ext cx="11339" cy="2363495"/>
          </a:xfrm>
          <a:prstGeom prst="bentConnector3">
            <a:avLst>
              <a:gd name="adj1" fmla="val 211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E8BBE-DDD6-F237-6D80-865AC7BCAF1C}"/>
              </a:ext>
            </a:extLst>
          </p:cNvPr>
          <p:cNvSpPr/>
          <p:nvPr/>
        </p:nvSpPr>
        <p:spPr>
          <a:xfrm>
            <a:off x="9623664" y="4647029"/>
            <a:ext cx="534804" cy="952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E7424B73-0AD5-BD1B-52C8-2661AA763220}"/>
              </a:ext>
            </a:extLst>
          </p:cNvPr>
          <p:cNvSpPr/>
          <p:nvPr/>
        </p:nvSpPr>
        <p:spPr>
          <a:xfrm>
            <a:off x="3161934" y="3787153"/>
            <a:ext cx="1346858" cy="2120354"/>
          </a:xfrm>
          <a:prstGeom prst="wedgeEllipseCallout">
            <a:avLst>
              <a:gd name="adj1" fmla="val -61319"/>
              <a:gd name="adj2" fmla="val -1861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시  강릉지역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평균미세먼지</a:t>
            </a:r>
            <a:r>
              <a:rPr lang="ko-KR" altLang="en-US" sz="1200" dirty="0">
                <a:solidFill>
                  <a:schemeClr val="tx1"/>
                </a:solidFill>
              </a:rPr>
              <a:t> 농도는 </a:t>
            </a:r>
            <a:r>
              <a:rPr lang="en-US" altLang="ko-KR" sz="1200" dirty="0">
                <a:solidFill>
                  <a:schemeClr val="tx1"/>
                </a:solidFill>
              </a:rPr>
              <a:t>41.71627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104603-4B31-7B09-E82B-FA572923A46F}"/>
              </a:ext>
            </a:extLst>
          </p:cNvPr>
          <p:cNvSpPr/>
          <p:nvPr/>
        </p:nvSpPr>
        <p:spPr>
          <a:xfrm>
            <a:off x="1846904" y="4761027"/>
            <a:ext cx="1042286" cy="2899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/>
      <p:bldP spid="18" grpId="0" animBg="1"/>
      <p:bldP spid="19" grpId="0" animBg="1"/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</a:rPr>
              <a:t>시간대별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200800" cy="3096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tmp.hour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aggregate(ds[,7],by=list(hour=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ds$hour,loc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FUN='mean')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tmp.hour$loc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tmp.hour$loc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tmp.hour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hour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loc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01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41.71627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02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40.28853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03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40.40870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04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39.53623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05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38.55162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06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38.04002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9F301D-5BE7-44F0-D3CE-06F281FC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FD04E2C8-F77E-9A25-1D1C-D1E4A7F027B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136B1-9773-19BE-6E67-14DE8E152FCD}"/>
              </a:ext>
            </a:extLst>
          </p:cNvPr>
          <p:cNvSpPr txBox="1"/>
          <p:nvPr/>
        </p:nvSpPr>
        <p:spPr>
          <a:xfrm>
            <a:off x="2008573" y="1556792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[CODE4]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192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</a:rPr>
              <a:t>시간대별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PM10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495600" y="1489938"/>
            <a:ext cx="7200800" cy="3240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tmp.hour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hour,y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=x,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group=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))+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geom_line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)+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(size=3, shape=19, alpha=0.5)+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ggtitle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시간별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PM10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농도 변화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')+</a:t>
            </a:r>
          </a:p>
          <a:p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5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농도</a:t>
            </a: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1A6EC-7254-584F-B3FF-5C03E947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48" y="2803078"/>
            <a:ext cx="3528392" cy="182027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500C2D-CF4E-4BE8-29B2-F5A560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E9832104-3115-E2A0-84B6-4B95A3F62BA5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C8270-42F7-B953-EBF7-B4BF56A5AE89}"/>
              </a:ext>
            </a:extLst>
          </p:cNvPr>
          <p:cNvSpPr txBox="1"/>
          <p:nvPr/>
        </p:nvSpPr>
        <p:spPr>
          <a:xfrm>
            <a:off x="3048740" y="5138348"/>
            <a:ext cx="6094520" cy="572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ko-KR" altLang="en-US" sz="1100" dirty="0"/>
              <a:t>미세먼지 농도는 아침 시간대 낮아졌다 서서히 올라 저녁 시간대에 가장 높음</a:t>
            </a:r>
            <a:endParaRPr lang="en-US" altLang="ko-KR" sz="11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ko-KR" altLang="en-US" sz="1100" dirty="0"/>
              <a:t>강릉의 경우 미세먼지 농도 변화의 폭이 매우 큼</a:t>
            </a:r>
            <a:r>
              <a:rPr lang="en-US" altLang="ko-KR" sz="1100" dirty="0"/>
              <a:t>, </a:t>
            </a:r>
            <a:r>
              <a:rPr lang="ko-KR" altLang="en-US" sz="1100" dirty="0"/>
              <a:t>지형의 영향 추측</a:t>
            </a:r>
            <a:endParaRPr lang="en-US" altLang="ko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A9EC0-8CAF-B9D9-FAE0-ADBEE1E30522}"/>
              </a:ext>
            </a:extLst>
          </p:cNvPr>
          <p:cNvSpPr txBox="1"/>
          <p:nvPr/>
        </p:nvSpPr>
        <p:spPr>
          <a:xfrm>
            <a:off x="897040" y="841041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[CODE4]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 결과 </a:t>
            </a: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(2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9. </a:t>
            </a:r>
            <a:r>
              <a:rPr lang="ko-KR" altLang="en-US" dirty="0">
                <a:solidFill>
                  <a:srgbClr val="FF0000"/>
                </a:solidFill>
              </a:rPr>
              <a:t>오염물질 농도 간의 상관관계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843619" y="2020198"/>
            <a:ext cx="11082770" cy="1080120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ds[,3:7]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[complete.cases(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),]  		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 제거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 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[1:10000,],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lower.panel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=NULL)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산점도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데이터가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많아서 시간이 많이 걸리므로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개만 대상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cor(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                     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개변수간의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상관관계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9CA52-9315-BE8A-D819-11ADCBDBB145}"/>
              </a:ext>
            </a:extLst>
          </p:cNvPr>
          <p:cNvSpPr txBox="1"/>
          <p:nvPr/>
        </p:nvSpPr>
        <p:spPr>
          <a:xfrm>
            <a:off x="77142" y="2020198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7E281-120A-92D4-B401-B28F1881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F8A49C1A-9DD6-9E59-B441-8861D4122DF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59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1286A3-ABD5-F49E-BDC8-A8415708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730969"/>
            <a:ext cx="4748995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25CB15-AF3A-A923-E259-591F96EEF45B}"/>
              </a:ext>
            </a:extLst>
          </p:cNvPr>
          <p:cNvSpPr/>
          <p:nvPr/>
        </p:nvSpPr>
        <p:spPr>
          <a:xfrm>
            <a:off x="4036422" y="3730969"/>
            <a:ext cx="2821577" cy="945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1. </a:t>
            </a:r>
            <a:r>
              <a:rPr lang="ko-KR" altLang="en-US" sz="3200" dirty="0"/>
              <a:t>데이터 준비</a:t>
            </a:r>
            <a:endParaRPr lang="ko-Kore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4AB507-0967-B625-4782-559B4DE8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8" y="1208813"/>
            <a:ext cx="3133725" cy="280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E23FF6-EA08-1CE5-1D91-A73C57047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4" y="2413317"/>
            <a:ext cx="4345065" cy="316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EDDA93-D217-1B50-94B1-C9BA750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2037906"/>
            <a:ext cx="5057775" cy="36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A29BE-F616-F1F6-15C1-00B9CEDCE3CB}"/>
              </a:ext>
            </a:extLst>
          </p:cNvPr>
          <p:cNvSpPr/>
          <p:nvPr/>
        </p:nvSpPr>
        <p:spPr>
          <a:xfrm>
            <a:off x="352424" y="1860299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2AE88A-C814-5CBE-4621-E34565C15B3E}"/>
              </a:ext>
            </a:extLst>
          </p:cNvPr>
          <p:cNvSpPr/>
          <p:nvPr/>
        </p:nvSpPr>
        <p:spPr>
          <a:xfrm>
            <a:off x="702354" y="3106288"/>
            <a:ext cx="2316268" cy="551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92C54F-3546-B04B-7794-995E24C7FD52}"/>
              </a:ext>
            </a:extLst>
          </p:cNvPr>
          <p:cNvSpPr/>
          <p:nvPr/>
        </p:nvSpPr>
        <p:spPr>
          <a:xfrm>
            <a:off x="3567112" y="2823710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FF5455-8913-8F59-2C2A-679D67A0F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227" y="4120031"/>
            <a:ext cx="72390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ACB78B3-4595-EABE-FFEA-73C39B9C2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869" y="3268127"/>
            <a:ext cx="3927167" cy="2806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412E22-43BC-8615-C392-9B8D907AC644}"/>
              </a:ext>
            </a:extLst>
          </p:cNvPr>
          <p:cNvSpPr/>
          <p:nvPr/>
        </p:nvSpPr>
        <p:spPr>
          <a:xfrm>
            <a:off x="5897218" y="3996688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BA56108-9008-3DA9-F1C9-D02B0CA7D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294" y="4745690"/>
            <a:ext cx="3038475" cy="1314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D17579-8A0E-0C66-DE89-97929C3A0BF6}"/>
              </a:ext>
            </a:extLst>
          </p:cNvPr>
          <p:cNvSpPr/>
          <p:nvPr/>
        </p:nvSpPr>
        <p:spPr>
          <a:xfrm>
            <a:off x="8381294" y="4860970"/>
            <a:ext cx="2850586" cy="372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458FE9C2-E699-3152-AAC0-43031F3BFD65}"/>
              </a:ext>
            </a:extLst>
          </p:cNvPr>
          <p:cNvSpPr txBox="1">
            <a:spLocks/>
          </p:cNvSpPr>
          <p:nvPr/>
        </p:nvSpPr>
        <p:spPr>
          <a:xfrm>
            <a:off x="11155640" y="64312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0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  <p:bldP spid="19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9. </a:t>
            </a:r>
            <a:r>
              <a:rPr lang="ko-KR" altLang="en-US" dirty="0">
                <a:solidFill>
                  <a:srgbClr val="FF0000"/>
                </a:solidFill>
              </a:rPr>
              <a:t>오염물질 농도 간의 상관관계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3056176" y="679269"/>
            <a:ext cx="7200800" cy="5913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ds[,3:7]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[complete.cases(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),] 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 제거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</a:t>
            </a:r>
            <a:r>
              <a:rPr lang="en-US" altLang="ko-KR" sz="160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[1:10000,]</a:t>
            </a:r>
            <a:r>
              <a:rPr lang="en-US" altLang="ko-KR" sz="160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lower.panel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=NULL)      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산점도</a:t>
            </a: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cor(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SO2         CO          O3        NO2       PM10</a:t>
            </a:r>
          </a:p>
          <a:p>
            <a:pPr>
              <a:lnSpc>
                <a:spcPct val="110000"/>
              </a:lnSpc>
            </a:pPr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SO2   1.0000000  0.3561397 -0.09126510  0.4182895 0.28120938</a:t>
            </a:r>
          </a:p>
          <a:p>
            <a:pPr>
              <a:lnSpc>
                <a:spcPct val="110000"/>
              </a:lnSpc>
            </a:pPr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    0.3561397  1.0000000 -0.22502479  0.4723789 0.27845309</a:t>
            </a:r>
          </a:p>
          <a:p>
            <a:pPr>
              <a:lnSpc>
                <a:spcPct val="110000"/>
              </a:lnSpc>
            </a:pPr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O3   -0.0912651 -0.2250248  1.00000000 -0.4737260 0.07889194</a:t>
            </a:r>
          </a:p>
          <a:p>
            <a:pPr>
              <a:lnSpc>
                <a:spcPct val="110000"/>
              </a:lnSpc>
            </a:pPr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NO2   0.4182895  0.4723789 -0.47372596  1.0000000 0.23273135</a:t>
            </a:r>
          </a:p>
          <a:p>
            <a:pPr>
              <a:lnSpc>
                <a:spcPct val="110000"/>
              </a:lnSpc>
            </a:pPr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PM10  0.2812094  0.2784531  0.07889194  0.2327313 1.00000000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FDBE84-4C01-DEDD-6DF0-4047627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0100357-C084-1AFE-76B0-B88481FB9669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D59F0-21B6-D15D-A412-8E0F2DD52423}"/>
              </a:ext>
            </a:extLst>
          </p:cNvPr>
          <p:cNvSpPr txBox="1"/>
          <p:nvPr/>
        </p:nvSpPr>
        <p:spPr>
          <a:xfrm>
            <a:off x="345023" y="779306"/>
            <a:ext cx="609382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[CODE5]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81AAFE-0F56-CEAC-0347-C56B31C7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560" y="1640067"/>
            <a:ext cx="5229187" cy="2639975"/>
          </a:xfrm>
          <a:prstGeom prst="rect">
            <a:avLst/>
          </a:prstGeom>
        </p:spPr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D4E851E4-60E6-0BF1-4B56-9A07D55B331B}"/>
              </a:ext>
            </a:extLst>
          </p:cNvPr>
          <p:cNvSpPr/>
          <p:nvPr/>
        </p:nvSpPr>
        <p:spPr>
          <a:xfrm>
            <a:off x="8909747" y="3518170"/>
            <a:ext cx="1949779" cy="1160006"/>
          </a:xfrm>
          <a:prstGeom prst="wedgeEllipseCallou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데이터를 축소해서 실습하므로 값이 다를 수 있음</a:t>
            </a:r>
          </a:p>
        </p:txBody>
      </p:sp>
    </p:spTree>
    <p:extLst>
      <p:ext uri="{BB962C8B-B14F-4D97-AF65-F5344CB8AC3E}">
        <p14:creationId xmlns:p14="http://schemas.microsoft.com/office/powerpoint/2010/main" val="16106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10. </a:t>
            </a:r>
            <a:r>
              <a:rPr lang="ko-KR" altLang="en-US" dirty="0">
                <a:solidFill>
                  <a:srgbClr val="FF0000"/>
                </a:solidFill>
              </a:rPr>
              <a:t>미세먼지 최고점과 최저점 확인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81088" y="756724"/>
            <a:ext cx="10686979" cy="295232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년별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달별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지역별로 정렬하여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그룹핑한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후 각 그룹의 미세먼지 농도 평균을 구함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aggregate(ds[,7], by=list(year=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ds$year,month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ds$month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FUN='mean’)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가장 미세먼지가 많았던 달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which(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==max(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#max(tmp.yml$x):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 최대값을 갖는 대기정보번호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,]						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#idx(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대기정보를 출력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가장 미세먼지가 적었던 달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which(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==min(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#min(tmp.yml$x):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 최소값을 갖는 대기정보번호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8F9EF-5E0F-51E6-0A8D-A7AEFC48C72A}"/>
              </a:ext>
            </a:extLst>
          </p:cNvPr>
          <p:cNvSpPr txBox="1"/>
          <p:nvPr/>
        </p:nvSpPr>
        <p:spPr>
          <a:xfrm>
            <a:off x="342478" y="746649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1ADCD-2247-9874-F754-AFC3642D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47637B59-11D6-EBDA-0B05-61BCB74460C1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38637C-2D55-7652-B095-4BE8386D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01" y="4257158"/>
            <a:ext cx="3246521" cy="2021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ED7C91-4830-C3A4-3A3C-454F8F5DD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77" y="4257158"/>
            <a:ext cx="3019869" cy="20216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3AC81A-6B02-0D3D-24E7-3DCE3ECC34E5}"/>
              </a:ext>
            </a:extLst>
          </p:cNvPr>
          <p:cNvSpPr/>
          <p:nvPr/>
        </p:nvSpPr>
        <p:spPr>
          <a:xfrm>
            <a:off x="2520901" y="5486400"/>
            <a:ext cx="3246521" cy="209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A5124-8FA6-EFB2-66B6-4C40882FF1A1}"/>
              </a:ext>
            </a:extLst>
          </p:cNvPr>
          <p:cNvSpPr/>
          <p:nvPr/>
        </p:nvSpPr>
        <p:spPr>
          <a:xfrm>
            <a:off x="6317331" y="5710740"/>
            <a:ext cx="3246521" cy="209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516D7316-027A-E0FE-C5AD-27747F7F23BF}"/>
              </a:ext>
            </a:extLst>
          </p:cNvPr>
          <p:cNvSpPr/>
          <p:nvPr/>
        </p:nvSpPr>
        <p:spPr>
          <a:xfrm>
            <a:off x="174171" y="4528457"/>
            <a:ext cx="1796821" cy="1055914"/>
          </a:xfrm>
          <a:prstGeom prst="wedgeEllipseCallout">
            <a:avLst>
              <a:gd name="adj1" fmla="val 89200"/>
              <a:gd name="adj2" fmla="val 49098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2015</a:t>
            </a:r>
            <a:r>
              <a:rPr lang="ko-KR" altLang="en-US" sz="1100" dirty="0">
                <a:solidFill>
                  <a:schemeClr val="tx1"/>
                </a:solidFill>
              </a:rPr>
              <a:t>년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월 서울의 미세먼지 농도의 평균 중 제일 큰 값은  </a:t>
            </a:r>
            <a:r>
              <a:rPr lang="en-US" altLang="ko-KR" sz="1100" dirty="0">
                <a:solidFill>
                  <a:schemeClr val="tx1"/>
                </a:solidFill>
              </a:rPr>
              <a:t>99.06929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D4CF4A8C-8446-13BE-3770-FA06A621D3A7}"/>
              </a:ext>
            </a:extLst>
          </p:cNvPr>
          <p:cNvSpPr/>
          <p:nvPr/>
        </p:nvSpPr>
        <p:spPr>
          <a:xfrm>
            <a:off x="9864000" y="4317698"/>
            <a:ext cx="1796821" cy="1055914"/>
          </a:xfrm>
          <a:prstGeom prst="wedgeEllipseCallout">
            <a:avLst>
              <a:gd name="adj1" fmla="val -70133"/>
              <a:gd name="adj2" fmla="val 99614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2018</a:t>
            </a:r>
            <a:r>
              <a:rPr lang="ko-KR" altLang="en-US" sz="1100" dirty="0">
                <a:solidFill>
                  <a:schemeClr val="tx1"/>
                </a:solidFill>
              </a:rPr>
              <a:t>년 </a:t>
            </a:r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월 강릉의  미세먼지 농도의 평균 증  제일 작은 값은 </a:t>
            </a:r>
            <a:r>
              <a:rPr lang="en-US" altLang="ko-KR" sz="1100" dirty="0">
                <a:solidFill>
                  <a:schemeClr val="tx1"/>
                </a:solidFill>
              </a:rPr>
              <a:t>16.57143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885B71-2940-B7BC-BB97-710967B74E19}"/>
              </a:ext>
            </a:extLst>
          </p:cNvPr>
          <p:cNvSpPr txBox="1"/>
          <p:nvPr/>
        </p:nvSpPr>
        <p:spPr>
          <a:xfrm>
            <a:off x="1761911" y="3840029"/>
            <a:ext cx="42576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which(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C7134-2A43-B234-538F-1BE457D42252}"/>
              </a:ext>
            </a:extLst>
          </p:cNvPr>
          <p:cNvSpPr txBox="1"/>
          <p:nvPr/>
        </p:nvSpPr>
        <p:spPr>
          <a:xfrm>
            <a:off x="6113046" y="3840029"/>
            <a:ext cx="4288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which(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5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10. </a:t>
            </a:r>
            <a:r>
              <a:rPr lang="ko-KR" altLang="en-US" dirty="0">
                <a:solidFill>
                  <a:srgbClr val="FF0000"/>
                </a:solidFill>
              </a:rPr>
              <a:t>미세먼지 최고점과 최저점 확인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132856"/>
            <a:ext cx="7416824" cy="4032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aggregate(ds[,7],by=list(year=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ds$year,month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ds$month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ds$locname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FUN='mean')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가장 미세먼지가 많았던 달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which(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==max(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year month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123 2015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02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서울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99.06929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가장 미세먼지가 적었던 달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which(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==min(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year month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49 2018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16.57143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A0BFEC-7567-2D1E-D68B-F841E45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702F8D35-2B4C-9566-AE42-78B9C4215963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E23EB-9148-913B-81E2-773595F127B8}"/>
              </a:ext>
            </a:extLst>
          </p:cNvPr>
          <p:cNvSpPr txBox="1"/>
          <p:nvPr/>
        </p:nvSpPr>
        <p:spPr>
          <a:xfrm>
            <a:off x="1374866" y="1488566"/>
            <a:ext cx="609382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</a:rPr>
              <a:t>[CODE6] </a:t>
            </a:r>
            <a:r>
              <a:rPr lang="ko-KR" altLang="en-US" sz="1800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6556" y="3030729"/>
            <a:ext cx="8972366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4000" b="1" dirty="0"/>
              <a:t>포브스 기업 리포트 데이터 분석응용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0B045225-2B4E-2AA6-4E68-4889A76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1" y="6278801"/>
            <a:ext cx="113930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/>
              <a:t>63</a:t>
            </a:fld>
            <a:endParaRPr lang="ko-KR" altLang="en-US" sz="1400" dirty="0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309E2D1F-75FE-CAF0-F585-5520C1947120}"/>
              </a:ext>
            </a:extLst>
          </p:cNvPr>
          <p:cNvSpPr txBox="1">
            <a:spLocks/>
          </p:cNvSpPr>
          <p:nvPr/>
        </p:nvSpPr>
        <p:spPr>
          <a:xfrm>
            <a:off x="10818922" y="6173749"/>
            <a:ext cx="855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/>
                </a:solidFill>
              </a:rPr>
              <a:t>62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019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1. </a:t>
            </a:r>
            <a:r>
              <a:rPr lang="ko-KR" altLang="en-US" sz="3600" dirty="0"/>
              <a:t>데이터 준비</a:t>
            </a:r>
            <a:endParaRPr lang="en-US" altLang="ko-KR" sz="3600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HSAUR </a:t>
            </a:r>
            <a:r>
              <a:rPr lang="ko-KR" altLang="en-US" dirty="0"/>
              <a:t>패키지의 </a:t>
            </a:r>
            <a:r>
              <a:rPr lang="en-US" altLang="ko-KR" dirty="0"/>
              <a:t>Forbes2000 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marL="137160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dirty="0"/>
              <a:t>=&gt;</a:t>
            </a:r>
            <a:r>
              <a:rPr lang="ko-KR" altLang="en-US" dirty="0" err="1"/>
              <a:t>포브스데이터를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ds</a:t>
            </a:r>
            <a:r>
              <a:rPr lang="ko-KR" altLang="en-US" dirty="0">
                <a:solidFill>
                  <a:srgbClr val="FF0000"/>
                </a:solidFill>
              </a:rPr>
              <a:t>학번</a:t>
            </a:r>
            <a:r>
              <a:rPr lang="en-US" altLang="ko-KR" dirty="0"/>
              <a:t>]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3068960"/>
            <a:ext cx="7200800" cy="151216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('HSAUR’)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패키지설치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library(HSAUR)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data(＂Forbes2000＂)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#Forbes2000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 사용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AA87B-97B2-4271-9A2F-64988ED21A99}"/>
              </a:ext>
            </a:extLst>
          </p:cNvPr>
          <p:cNvSpPr txBox="1"/>
          <p:nvPr/>
        </p:nvSpPr>
        <p:spPr>
          <a:xfrm>
            <a:off x="1821904" y="3059668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3F68A914-081A-701F-F0A2-F0A0B0D23DF8}"/>
              </a:ext>
            </a:extLst>
          </p:cNvPr>
          <p:cNvSpPr txBox="1">
            <a:spLocks/>
          </p:cNvSpPr>
          <p:nvPr/>
        </p:nvSpPr>
        <p:spPr>
          <a:xfrm>
            <a:off x="10750858" y="6228001"/>
            <a:ext cx="7609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AAA39-0F96-A253-35A5-29B485A0FC88}"/>
              </a:ext>
            </a:extLst>
          </p:cNvPr>
          <p:cNvSpPr txBox="1"/>
          <p:nvPr/>
        </p:nvSpPr>
        <p:spPr>
          <a:xfrm>
            <a:off x="6608718" y="314638"/>
            <a:ext cx="486543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I-1 </a:t>
            </a:r>
            <a:r>
              <a:rPr lang="ko-KR" altLang="en-US" dirty="0" err="1"/>
              <a:t>포브스데이터를</a:t>
            </a:r>
            <a:r>
              <a:rPr lang="ko-KR" altLang="en-US" dirty="0"/>
              <a:t> </a:t>
            </a:r>
            <a:r>
              <a:rPr lang="en-US" altLang="ko-KR" dirty="0"/>
              <a:t>[ds</a:t>
            </a:r>
            <a:r>
              <a:rPr lang="ko-KR" altLang="en-US" dirty="0"/>
              <a:t>학번</a:t>
            </a:r>
            <a:r>
              <a:rPr lang="en-US" altLang="ko-KR" dirty="0"/>
              <a:t>]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저장하도록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0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 내용 확인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5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5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5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79580" y="1239121"/>
            <a:ext cx="7776864" cy="81987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str(ds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변수명과 데이터형 출력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2A8EB-9323-8440-914A-67AFF42B4EA1}"/>
              </a:ext>
            </a:extLst>
          </p:cNvPr>
          <p:cNvSpPr txBox="1"/>
          <p:nvPr/>
        </p:nvSpPr>
        <p:spPr>
          <a:xfrm>
            <a:off x="180500" y="2868145"/>
            <a:ext cx="7848872" cy="26642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str(ds</a:t>
            </a:r>
            <a:r>
              <a:rPr lang="ko-KR" altLang="en-US" sz="14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4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'data.frame’:2000 obs. of 8 variables: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rank   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1 2 3 4 5 6 7 8 9 10 ...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name   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"Citigroup" "General Electric" "American Intl Group" "ExxonMobil"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country    : Factor w/ 61 levels "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Africa","Australia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",..: 60 60 60 60 56 60 56 28 60 60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category   : Factor w/ 27 levels "Aerospace &amp; defense",..: 2 6 16 19 19 2 2 8 9 20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sales  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94.7 134.2 76.7 222.9 232.6 ...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profits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17.85 15.59 6.46 20.96 10.27 ...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assets 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1264 627 648 167 178 ...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255 329 195 277 174 </a:t>
            </a:r>
            <a:r>
              <a:rPr lang="en-US" altLang="ko-KR" sz="14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4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21994-F1ED-1ED8-5FF1-618EE81218D4}"/>
              </a:ext>
            </a:extLst>
          </p:cNvPr>
          <p:cNvSpPr txBox="1"/>
          <p:nvPr/>
        </p:nvSpPr>
        <p:spPr>
          <a:xfrm>
            <a:off x="279580" y="685472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6A3C7-8D81-526A-E4C7-0D04F9FF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D3A65C6-3B68-53DE-F4E6-0AE131DA700F}"/>
              </a:ext>
            </a:extLst>
          </p:cNvPr>
          <p:cNvSpPr txBox="1">
            <a:spLocks/>
          </p:cNvSpPr>
          <p:nvPr/>
        </p:nvSpPr>
        <p:spPr>
          <a:xfrm>
            <a:off x="10910656" y="6228001"/>
            <a:ext cx="601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EE846-246F-7CD7-13C8-F1F2887BB341}"/>
              </a:ext>
            </a:extLst>
          </p:cNvPr>
          <p:cNvSpPr txBox="1"/>
          <p:nvPr/>
        </p:nvSpPr>
        <p:spPr>
          <a:xfrm>
            <a:off x="-265602" y="2419795"/>
            <a:ext cx="2165423" cy="82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D9C34-4977-9F20-AA80-71E65B93A41F}"/>
              </a:ext>
            </a:extLst>
          </p:cNvPr>
          <p:cNvSpPr txBox="1"/>
          <p:nvPr/>
        </p:nvSpPr>
        <p:spPr>
          <a:xfrm>
            <a:off x="8263569" y="2868145"/>
            <a:ext cx="3747931" cy="2736304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rank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순위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name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이름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country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소속 국가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category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업종 구분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sales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매출액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profits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순익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assets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자산 금액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ea typeface="D2Coding" panose="020B0609020101020101" pitchFamily="49" charset="-127"/>
              </a:rPr>
              <a:t>marketvalue</a:t>
            </a: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가치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  <a:endParaRPr lang="ko-KR" altLang="en-US" sz="1400" dirty="0">
              <a:solidFill>
                <a:srgbClr val="008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283CC-FCA9-9BE1-7DA0-41EBA29B156E}"/>
              </a:ext>
            </a:extLst>
          </p:cNvPr>
          <p:cNvSpPr txBox="1"/>
          <p:nvPr/>
        </p:nvSpPr>
        <p:spPr>
          <a:xfrm>
            <a:off x="8298578" y="955785"/>
            <a:ext cx="3817951" cy="33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rgbClr val="3C479D"/>
                </a:solidFill>
                <a:latin typeface="+mn-ea"/>
                <a:cs typeface="Consolas" panose="020B0609020204030204" pitchFamily="49" charset="0"/>
              </a:rPr>
              <a:t>Forbes2000  </a:t>
            </a:r>
            <a:r>
              <a:rPr lang="ko-KR" altLang="en-US" sz="1200" dirty="0">
                <a:latin typeface="+mn-ea"/>
              </a:rPr>
              <a:t>자료는 총 </a:t>
            </a:r>
            <a:r>
              <a:rPr lang="en-US" altLang="ko-KR" sz="1200" dirty="0">
                <a:latin typeface="+mn-ea"/>
              </a:rPr>
              <a:t>2,000</a:t>
            </a:r>
            <a:r>
              <a:rPr lang="ko-KR" altLang="en-US" sz="1200" dirty="0">
                <a:latin typeface="+mn-ea"/>
              </a:rPr>
              <a:t>행</a:t>
            </a:r>
            <a:r>
              <a:rPr lang="en-US" altLang="ko-KR" sz="1200" dirty="0">
                <a:latin typeface="+mn-ea"/>
              </a:rPr>
              <a:t>, 8</a:t>
            </a:r>
            <a:r>
              <a:rPr lang="ko-KR" altLang="en-US" sz="1200" dirty="0">
                <a:latin typeface="+mn-ea"/>
              </a:rPr>
              <a:t>열로 구성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AE7DA-2945-704B-B039-D800EAAFBC6B}"/>
              </a:ext>
            </a:extLst>
          </p:cNvPr>
          <p:cNvSpPr txBox="1"/>
          <p:nvPr/>
        </p:nvSpPr>
        <p:spPr>
          <a:xfrm>
            <a:off x="8333589" y="1415600"/>
            <a:ext cx="3747931" cy="134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 문자열 자료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latin typeface="+mn-ea"/>
              </a:rPr>
              <a:t>country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category</a:t>
            </a:r>
            <a:r>
              <a:rPr lang="ko-KR" altLang="en-US" sz="1400" dirty="0">
                <a:latin typeface="+mn-ea"/>
              </a:rPr>
              <a:t>는 </a:t>
            </a:r>
            <a:r>
              <a:rPr lang="ko-KR" altLang="en-US" sz="1400" dirty="0" err="1">
                <a:latin typeface="+mn-ea"/>
              </a:rPr>
              <a:t>팩터</a:t>
            </a:r>
            <a:r>
              <a:rPr lang="ko-KR" altLang="en-US" sz="1400" dirty="0">
                <a:latin typeface="+mn-ea"/>
              </a:rPr>
              <a:t> 타입의 범주형 자료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소속이 있음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dirty="0">
                <a:latin typeface="+mn-ea"/>
              </a:rPr>
              <a:t>나머지는 수치형 자료</a:t>
            </a:r>
          </a:p>
        </p:txBody>
      </p:sp>
    </p:spTree>
    <p:extLst>
      <p:ext uri="{BB962C8B-B14F-4D97-AF65-F5344CB8AC3E}">
        <p14:creationId xmlns:p14="http://schemas.microsoft.com/office/powerpoint/2010/main" val="1460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 내용 확인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04864"/>
            <a:ext cx="7560840" cy="3960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5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head(ds</a:t>
            </a:r>
            <a:r>
              <a:rPr lang="ko-KR" altLang="en-US" sz="15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5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rank                name        country             category  sales profits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1     1           Citigroup  United States              Banking  94.71   17.85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2     2    General Electric  United States        Conglomerates 134.19   15.59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3     3 American Intl Group  United States            Insurance  76.66    6.46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4     4          ExxonMobil  United States Oil &amp; gas operations 222.88   20.96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5     5                  BP United Kingdom Oil &amp; gas operations 232.57   10.27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6     6     Bank of America  United States              Banking  49.01   10.81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   assets </a:t>
            </a:r>
            <a:r>
              <a:rPr lang="en-US" altLang="ko-KR" sz="15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endParaRPr lang="en-US" altLang="ko-KR" sz="15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1 1264.03      255.30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2  626.93      328.54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3  647.66      194.87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4  166.99      277.02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5  177.57      173.54</a:t>
            </a:r>
          </a:p>
          <a:p>
            <a:r>
              <a:rPr lang="en-US" altLang="ko-KR" sz="1500" spc="-150" dirty="0">
                <a:latin typeface="Consolas" panose="020B0609020204030204" pitchFamily="49" charset="0"/>
                <a:cs typeface="Consolas" panose="020B0609020204030204" pitchFamily="49" charset="0"/>
              </a:rPr>
              <a:t>6  736.45      117.55</a:t>
            </a:r>
            <a:endParaRPr lang="ko-KR" altLang="en-US" sz="15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987014-F41A-156B-5407-AC34DB64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52E63D6-44D9-ECAF-2680-55B7BFAEBF3A}"/>
              </a:ext>
            </a:extLst>
          </p:cNvPr>
          <p:cNvSpPr txBox="1">
            <a:spLocks/>
          </p:cNvSpPr>
          <p:nvPr/>
        </p:nvSpPr>
        <p:spPr>
          <a:xfrm>
            <a:off x="10840720" y="6228001"/>
            <a:ext cx="671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ECEE8FA7-0CF4-634F-D7B8-D70625E908FC}"/>
              </a:ext>
            </a:extLst>
          </p:cNvPr>
          <p:cNvSpPr/>
          <p:nvPr/>
        </p:nvSpPr>
        <p:spPr>
          <a:xfrm>
            <a:off x="6233125" y="811662"/>
            <a:ext cx="1609344" cy="941832"/>
          </a:xfrm>
          <a:prstGeom prst="wedgeEllipseCallout">
            <a:avLst>
              <a:gd name="adj1" fmla="val -17313"/>
              <a:gd name="adj2" fmla="val 1838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범주형</a:t>
            </a:r>
            <a:endParaRPr lang="en-US" altLang="ko-KR" sz="1600" dirty="0"/>
          </a:p>
          <a:p>
            <a:pPr algn="ctr"/>
            <a:r>
              <a:rPr lang="ko-KR" altLang="en-US" sz="1600" dirty="0"/>
              <a:t>자료</a:t>
            </a:r>
          </a:p>
        </p:txBody>
      </p:sp>
    </p:spTree>
    <p:extLst>
      <p:ext uri="{BB962C8B-B14F-4D97-AF65-F5344CB8AC3E}">
        <p14:creationId xmlns:p14="http://schemas.microsoft.com/office/powerpoint/2010/main" val="15694004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국가별 기업 통계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437832" y="2247744"/>
            <a:ext cx="9534967" cy="348417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table(ds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$country)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ds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학번의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변수의 빈도수를 계산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sort(table(ds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$country), decreasing=T)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#counttry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 내림차순 정렬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   &lt;-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top.5.contry 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우수기업을 포함하고 있는 상위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개국 출력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par(mar=c(5,4,4,5)) 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그래프 내부 여백 조정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Barplot(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다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main=＇</a:t>
            </a:r>
            <a:r>
              <a:rPr lang="ko-KR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기업수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상위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개국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자기이름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)’,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col=rainbow(5),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레인보우 팔레트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막대의 색을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가지색으로 지정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las=2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축 레벨 방향 설정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세로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869DD-874C-E2C2-5209-FFC072CF37C2}"/>
              </a:ext>
            </a:extLst>
          </p:cNvPr>
          <p:cNvSpPr txBox="1"/>
          <p:nvPr/>
        </p:nvSpPr>
        <p:spPr>
          <a:xfrm>
            <a:off x="673682" y="2247744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7FE082-8400-A307-C33C-0055E8FEF8A2}"/>
              </a:ext>
            </a:extLst>
          </p:cNvPr>
          <p:cNvSpPr txBox="1">
            <a:spLocks/>
          </p:cNvSpPr>
          <p:nvPr/>
        </p:nvSpPr>
        <p:spPr>
          <a:xfrm>
            <a:off x="10773569" y="6046338"/>
            <a:ext cx="776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AF429-5C65-3E3F-879F-DB67CBEAA0F7}"/>
              </a:ext>
            </a:extLst>
          </p:cNvPr>
          <p:cNvSpPr txBox="1"/>
          <p:nvPr/>
        </p:nvSpPr>
        <p:spPr>
          <a:xfrm>
            <a:off x="3975246" y="165331"/>
            <a:ext cx="810670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I-2 ds</a:t>
            </a:r>
            <a:r>
              <a:rPr lang="ko-KR" altLang="en-US" dirty="0"/>
              <a:t>학번 데이터에서 우수기업을 포함하고 있는 상위 </a:t>
            </a:r>
            <a:r>
              <a:rPr lang="en-US" altLang="ko-KR" dirty="0"/>
              <a:t>5</a:t>
            </a:r>
            <a:r>
              <a:rPr lang="ko-KR" altLang="en-US" dirty="0"/>
              <a:t>개국을 출력하도록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),(</a:t>
            </a:r>
            <a:r>
              <a:rPr lang="ko-KR" altLang="en-US" dirty="0"/>
              <a:t>나</a:t>
            </a:r>
            <a:r>
              <a:rPr lang="en-US" altLang="ko-KR" dirty="0"/>
              <a:t>),(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4600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국가별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1287584"/>
            <a:ext cx="10080625" cy="4630738"/>
          </a:xfrm>
        </p:spPr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0986F9-31C0-AD57-01AF-75BDB4C0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E9E8ABE8-1D1B-6FF7-3300-D40C6299BF2C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8A49D-DD99-1669-C54D-D206E17DA84F}"/>
              </a:ext>
            </a:extLst>
          </p:cNvPr>
          <p:cNvSpPr txBox="1"/>
          <p:nvPr/>
        </p:nvSpPr>
        <p:spPr>
          <a:xfrm>
            <a:off x="2742388" y="5314028"/>
            <a:ext cx="7200800" cy="878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기업수</a:t>
            </a:r>
            <a:r>
              <a:rPr lang="ko-KR" altLang="en-US" dirty="0"/>
              <a:t> 상위 </a:t>
            </a:r>
            <a:r>
              <a:rPr lang="en-US" altLang="ko-KR" dirty="0"/>
              <a:t>5</a:t>
            </a:r>
            <a:r>
              <a:rPr lang="ko-KR" altLang="en-US" dirty="0"/>
              <a:t>개국을 막대그래프로 그림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미국과 일본 </a:t>
            </a:r>
            <a:r>
              <a:rPr lang="en-US" altLang="ko-KR" dirty="0"/>
              <a:t>2</a:t>
            </a:r>
            <a:r>
              <a:rPr lang="ko-KR" altLang="en-US" dirty="0"/>
              <a:t>개국의 기업수가 나머지 </a:t>
            </a:r>
            <a:r>
              <a:rPr lang="en-US" altLang="ko-KR" dirty="0"/>
              <a:t>8</a:t>
            </a:r>
            <a:r>
              <a:rPr lang="ko-KR" altLang="en-US" dirty="0"/>
              <a:t>개국을 합친 것보다 더 많음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A7098B-514B-7316-B2D6-5B806F79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82" y="2054256"/>
            <a:ext cx="5476875" cy="3097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C03C13-AC45-16CD-30AF-D8D73E51532F}"/>
              </a:ext>
            </a:extLst>
          </p:cNvPr>
          <p:cNvSpPr txBox="1"/>
          <p:nvPr/>
        </p:nvSpPr>
        <p:spPr>
          <a:xfrm>
            <a:off x="6817360" y="2133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자기이름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1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2249082"/>
            <a:ext cx="7200800" cy="348417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업종별 기업 분포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table(ds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학번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$category)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&lt;- sort(table(ds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학번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$category), decreasing=T)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top.5.category &lt;-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[1:5]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top.5.category                    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상위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개 업종</a:t>
            </a: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/>
            </a:r>
            <a:br>
              <a:rPr lang="ko-KR" altLang="en-US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par(mar=c(5,4,4,2))              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그래프 여백 조정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barplot(top.5.category,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main=＇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상위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개 업종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자기이름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)',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las=2)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4FB4-682A-539C-FA8F-D935AE32B7DB}"/>
              </a:ext>
            </a:extLst>
          </p:cNvPr>
          <p:cNvSpPr txBox="1"/>
          <p:nvPr/>
        </p:nvSpPr>
        <p:spPr>
          <a:xfrm>
            <a:off x="1882017" y="2240252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00E4-F613-5F0B-1F31-77A56105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871C656C-76E5-BC54-EE7C-8B72363D7EB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69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25EFB592-AB3B-3B4F-3E85-D44616C47463}"/>
              </a:ext>
            </a:extLst>
          </p:cNvPr>
          <p:cNvSpPr/>
          <p:nvPr/>
        </p:nvSpPr>
        <p:spPr>
          <a:xfrm>
            <a:off x="6505605" y="994168"/>
            <a:ext cx="1609344" cy="941832"/>
          </a:xfrm>
          <a:prstGeom prst="wedgeEllipseCallout">
            <a:avLst>
              <a:gd name="adj1" fmla="val -165151"/>
              <a:gd name="adj2" fmla="val 1583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업종의 빈도수를 구함</a:t>
            </a:r>
            <a:endParaRPr lang="ko-KR" altLang="en-US" sz="1600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2AB7A27C-1C8A-7E96-3043-C55187CCC7A8}"/>
              </a:ext>
            </a:extLst>
          </p:cNvPr>
          <p:cNvSpPr/>
          <p:nvPr/>
        </p:nvSpPr>
        <p:spPr>
          <a:xfrm>
            <a:off x="9594335" y="960969"/>
            <a:ext cx="1609344" cy="941832"/>
          </a:xfrm>
          <a:prstGeom prst="wedgeEllipseCallout">
            <a:avLst>
              <a:gd name="adj1" fmla="val -172874"/>
              <a:gd name="adj2" fmla="val 1809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업종별수로 내림차순 정렬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E7E4F-29E3-491B-6376-E28417AC4590}"/>
              </a:ext>
            </a:extLst>
          </p:cNvPr>
          <p:cNvSpPr txBox="1"/>
          <p:nvPr/>
        </p:nvSpPr>
        <p:spPr>
          <a:xfrm>
            <a:off x="4615325" y="87322"/>
            <a:ext cx="722843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I-3 ds</a:t>
            </a:r>
            <a:r>
              <a:rPr lang="ko-KR" altLang="en-US" dirty="0"/>
              <a:t>학번 데이터에서 업종을 내림차순으로 정렬한 후</a:t>
            </a:r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개의 업종을 출력하도록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9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1. </a:t>
            </a:r>
            <a:r>
              <a:rPr lang="ko-KR" altLang="en-US" sz="3600" dirty="0"/>
              <a:t>데이터 준비</a:t>
            </a:r>
            <a:endParaRPr lang="en-US" altLang="ko-KR" sz="3600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HSAUR </a:t>
            </a:r>
            <a:r>
              <a:rPr lang="ko-KR" altLang="en-US" dirty="0"/>
              <a:t>패키지의 </a:t>
            </a:r>
            <a:r>
              <a:rPr lang="en-US" altLang="ko-KR" dirty="0"/>
              <a:t>Forbes2000 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639616" y="3068960"/>
            <a:ext cx="7200800" cy="151216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('HSAUR’)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패키지설치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library(HSAUR)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data(＂Forbes2000＂)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#Forbes2000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 사용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 &lt;- Forbes2000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ds[!complete.cases(ds),]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결측값이 있는 경우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AA87B-97B2-4271-9A2F-64988ED21A99}"/>
              </a:ext>
            </a:extLst>
          </p:cNvPr>
          <p:cNvSpPr txBox="1"/>
          <p:nvPr/>
        </p:nvSpPr>
        <p:spPr>
          <a:xfrm>
            <a:off x="1926407" y="3059668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3F68A914-081A-701F-F0A2-F0A0B0D23DF8}"/>
              </a:ext>
            </a:extLst>
          </p:cNvPr>
          <p:cNvSpPr txBox="1">
            <a:spLocks/>
          </p:cNvSpPr>
          <p:nvPr/>
        </p:nvSpPr>
        <p:spPr>
          <a:xfrm>
            <a:off x="11110912" y="62280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301EA-DD7C-6091-A9FD-68B8D1DFEF63}"/>
              </a:ext>
            </a:extLst>
          </p:cNvPr>
          <p:cNvSpPr txBox="1"/>
          <p:nvPr/>
        </p:nvSpPr>
        <p:spPr>
          <a:xfrm>
            <a:off x="2283011" y="1863395"/>
            <a:ext cx="741657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dirty="0"/>
              <a:t>=&gt;</a:t>
            </a:r>
            <a:r>
              <a:rPr lang="ko-KR" altLang="en-US" dirty="0"/>
              <a:t>포브스에서 선정 </a:t>
            </a:r>
            <a:r>
              <a:rPr lang="en-US" altLang="ko-KR" dirty="0"/>
              <a:t>2004</a:t>
            </a:r>
            <a:r>
              <a:rPr lang="ko-KR" altLang="en-US" dirty="0"/>
              <a:t>년 세계 </a:t>
            </a:r>
            <a:r>
              <a:rPr lang="en-US" altLang="ko-KR" dirty="0"/>
              <a:t>2000</a:t>
            </a:r>
            <a:r>
              <a:rPr lang="ko-KR" altLang="en-US" dirty="0"/>
              <a:t>대 기업 리포트</a:t>
            </a:r>
            <a:endParaRPr lang="en-US" altLang="ko-KR" sz="18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4970" y="5366080"/>
            <a:ext cx="1394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A            B</a:t>
            </a:r>
          </a:p>
          <a:p>
            <a:pPr marL="342900" indent="-342900">
              <a:buAutoNum type="arabicPlain"/>
            </a:pPr>
            <a:r>
              <a:rPr lang="en-US" altLang="ko-KR" dirty="0"/>
              <a:t>NA         2</a:t>
            </a:r>
          </a:p>
          <a:p>
            <a:pPr marL="342900" indent="-342900">
              <a:buAutoNum type="arabicPlain"/>
            </a:pPr>
            <a:r>
              <a:rPr lang="en-US" altLang="ko-KR" dirty="0"/>
              <a:t>2            3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991298" y="5675506"/>
            <a:ext cx="672549" cy="37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42602" y="5382472"/>
            <a:ext cx="192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A                B</a:t>
            </a:r>
          </a:p>
          <a:p>
            <a:pPr marL="342900" indent="-342900">
              <a:buAutoNum type="arabicPlain"/>
            </a:pPr>
            <a:r>
              <a:rPr lang="en-US" altLang="ko-KR" dirty="0"/>
              <a:t>NA         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955529" y="4954734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결측값이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있는 경우 출력</a:t>
            </a:r>
          </a:p>
        </p:txBody>
      </p:sp>
      <p:sp>
        <p:nvSpPr>
          <p:cNvPr id="12" name="타원형 설명선 11"/>
          <p:cNvSpPr/>
          <p:nvPr/>
        </p:nvSpPr>
        <p:spPr>
          <a:xfrm>
            <a:off x="4148444" y="5062682"/>
            <a:ext cx="475989" cy="5988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결측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732B13-742E-5A86-AFF5-9A5C36A25482}"/>
              </a:ext>
            </a:extLst>
          </p:cNvPr>
          <p:cNvSpPr/>
          <p:nvPr/>
        </p:nvSpPr>
        <p:spPr>
          <a:xfrm>
            <a:off x="3594970" y="5661496"/>
            <a:ext cx="1505588" cy="303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75F5A9-369F-A1CF-DC12-043597D62114}"/>
              </a:ext>
            </a:extLst>
          </p:cNvPr>
          <p:cNvSpPr/>
          <p:nvPr/>
        </p:nvSpPr>
        <p:spPr>
          <a:xfrm>
            <a:off x="7514974" y="5698618"/>
            <a:ext cx="1505588" cy="303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CFA3C7-1509-3B06-12DE-93798D3B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0FF9655A-EA83-3681-BD0C-AC7A306022ED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386A43-BA42-A32F-523E-A68827A2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83" y="2043895"/>
            <a:ext cx="4839841" cy="337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DB9A17-FB74-1870-E763-EDB7F634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" y="2113491"/>
            <a:ext cx="4143852" cy="118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56C15B-B45E-E475-F188-C28DDA60164F}"/>
              </a:ext>
            </a:extLst>
          </p:cNvPr>
          <p:cNvSpPr txBox="1"/>
          <p:nvPr/>
        </p:nvSpPr>
        <p:spPr>
          <a:xfrm>
            <a:off x="8592993" y="211349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자기이름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65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업종별 기업 통계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30287" y="960969"/>
            <a:ext cx="10607728" cy="290067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업종별 기업자산 분포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&lt;- ds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학번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[(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 %in% 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나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),]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상위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개의 업종에 해당하는 행을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에 저장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   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상위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개의 업종 출력</a:t>
            </a:r>
            <a:endParaRPr lang="en-US" altLang="ko-KR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par(mar=c(5,4,4,2))              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그래프 여백 조정</a:t>
            </a:r>
          </a:p>
          <a:p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boxplot(</a:t>
            </a:r>
            <a:r>
              <a:rPr lang="en-US" altLang="ko-KR" sz="1600" b="0" dirty="0" err="1" smtClean="0">
                <a:effectLst/>
                <a:latin typeface="Consolas" panose="020B0609020204030204" pitchFamily="49" charset="0"/>
              </a:rPr>
              <a:t>assets~factor</a:t>
            </a:r>
            <a:r>
              <a:rPr lang="en-US" altLang="ko-KR" sz="1600" b="0" dirty="0" smtClean="0">
                <a:effectLst/>
                <a:latin typeface="Consolas" panose="020B0609020204030204" pitchFamily="49" charset="0"/>
              </a:rPr>
              <a:t>(category),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data=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ylim=c(0,100),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xlab='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자기이름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las=2)</a:t>
            </a:r>
          </a:p>
          <a:p>
            <a:pPr>
              <a:lnSpc>
                <a:spcPct val="110000"/>
              </a:lnSpc>
            </a:pP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820A4-99E7-3C91-8692-4B8716E9F56E}"/>
              </a:ext>
            </a:extLst>
          </p:cNvPr>
          <p:cNvSpPr txBox="1"/>
          <p:nvPr/>
        </p:nvSpPr>
        <p:spPr>
          <a:xfrm>
            <a:off x="317078" y="952496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A15A8-B9F1-6B4D-121C-32B634D4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914F0DB-8455-EEC9-1F3F-48A3F7FF8CB3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14203-1918-0068-8B4D-4F3F2566ABB0}"/>
              </a:ext>
            </a:extLst>
          </p:cNvPr>
          <p:cNvSpPr txBox="1"/>
          <p:nvPr/>
        </p:nvSpPr>
        <p:spPr>
          <a:xfrm>
            <a:off x="778392" y="3955419"/>
            <a:ext cx="3118905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E4C9AF-8694-2A37-84E9-3AC15F5F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73" y="4043310"/>
            <a:ext cx="4839955" cy="2892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331A00-9CD7-CE8D-AA3F-8DFBF1129160}"/>
              </a:ext>
            </a:extLst>
          </p:cNvPr>
          <p:cNvSpPr txBox="1"/>
          <p:nvPr/>
        </p:nvSpPr>
        <p:spPr>
          <a:xfrm>
            <a:off x="3734737" y="148594"/>
            <a:ext cx="82445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I-4 </a:t>
            </a:r>
            <a:r>
              <a:rPr lang="en-US" altLang="ko-KR" sz="1800" b="0" dirty="0">
                <a:effectLst/>
                <a:latin typeface="Consolas" panose="020B0609020204030204" pitchFamily="49" charset="0"/>
              </a:rPr>
              <a:t>ds</a:t>
            </a:r>
            <a:r>
              <a:rPr lang="ko-KR" altLang="en-US" sz="1800" b="0" dirty="0">
                <a:effectLst/>
                <a:latin typeface="Consolas" panose="020B0609020204030204" pitchFamily="49" charset="0"/>
              </a:rPr>
              <a:t>학번의 업종 중 </a:t>
            </a:r>
            <a:r>
              <a:rPr lang="ko-KR" altLang="en-US" dirty="0"/>
              <a:t>상위</a:t>
            </a:r>
            <a:r>
              <a:rPr lang="en-US" altLang="ko-KR" dirty="0"/>
              <a:t>5</a:t>
            </a:r>
            <a:r>
              <a:rPr lang="ko-KR" altLang="en-US" dirty="0"/>
              <a:t>개의 우수 업종을 포함하고 있는 업종들의 자산</a:t>
            </a:r>
            <a:endParaRPr lang="en-US" altLang="ko-KR" dirty="0"/>
          </a:p>
          <a:p>
            <a:r>
              <a:rPr lang="ko-KR" altLang="en-US" dirty="0"/>
              <a:t>분포그래프를 그리도록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),(</a:t>
            </a:r>
            <a:r>
              <a:rPr lang="ko-KR" altLang="en-US" dirty="0"/>
              <a:t>나</a:t>
            </a:r>
            <a:r>
              <a:rPr lang="en-US" altLang="ko-KR" dirty="0"/>
              <a:t>),(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채우시오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705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474" y="147619"/>
            <a:ext cx="11281052" cy="671349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기업 가치 상위 </a:t>
            </a:r>
            <a:r>
              <a:rPr lang="en-US" altLang="ko-KR" dirty="0"/>
              <a:t>10</a:t>
            </a:r>
            <a:r>
              <a:rPr lang="ko-KR" altLang="en-US" dirty="0"/>
              <a:t>대 기업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기업가치 하위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5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기업 출력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81088" y="2266097"/>
            <a:ext cx="10029824" cy="96389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&lt;- ds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학번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[order( 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), 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나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)),]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[(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),c('name', 'country','category','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marketvalue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')]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2E873-1CC8-B0C5-934B-4201E6B0546A}"/>
              </a:ext>
            </a:extLst>
          </p:cNvPr>
          <p:cNvSpPr txBox="1"/>
          <p:nvPr/>
        </p:nvSpPr>
        <p:spPr>
          <a:xfrm>
            <a:off x="317078" y="2249082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91016-7F1C-0E5A-B82A-8402080D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B2484C7E-A191-AC9A-F0C3-B124980C0D5A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8C2A0B-61A5-4533-B80E-DCB18F84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49" y="3907722"/>
            <a:ext cx="6362700" cy="2696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882244-3211-4AF4-E67E-3E02351A16D8}"/>
              </a:ext>
            </a:extLst>
          </p:cNvPr>
          <p:cNvSpPr txBox="1"/>
          <p:nvPr/>
        </p:nvSpPr>
        <p:spPr>
          <a:xfrm>
            <a:off x="2470211" y="3396696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6478CD-FAFB-A65C-F6B5-4CD5AA330D24}"/>
              </a:ext>
            </a:extLst>
          </p:cNvPr>
          <p:cNvSpPr txBox="1"/>
          <p:nvPr/>
        </p:nvSpPr>
        <p:spPr>
          <a:xfrm>
            <a:off x="2470211" y="160127"/>
            <a:ext cx="961994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I-5 </a:t>
            </a:r>
            <a:r>
              <a:rPr lang="en-US" altLang="ko-KR" sz="1800" b="0" dirty="0">
                <a:effectLst/>
                <a:latin typeface="Consolas" panose="020B0609020204030204" pitchFamily="49" charset="0"/>
              </a:rPr>
              <a:t>ds</a:t>
            </a:r>
            <a:r>
              <a:rPr lang="ko-KR" altLang="en-US" sz="1800" b="0" dirty="0">
                <a:effectLst/>
                <a:latin typeface="Consolas" panose="020B0609020204030204" pitchFamily="49" charset="0"/>
              </a:rPr>
              <a:t>학번의 기업가치를 </a:t>
            </a:r>
            <a:r>
              <a:rPr lang="ko-KR" altLang="en-US" dirty="0" smtClean="0">
                <a:latin typeface="Consolas" panose="020B0609020204030204" pitchFamily="49" charset="0"/>
              </a:rPr>
              <a:t>오름</a:t>
            </a:r>
            <a:r>
              <a:rPr lang="ko-KR" altLang="en-US" sz="1800" b="0" dirty="0" smtClean="0">
                <a:effectLst/>
                <a:latin typeface="Consolas" panose="020B0609020204030204" pitchFamily="49" charset="0"/>
              </a:rPr>
              <a:t>차순으로 </a:t>
            </a:r>
            <a:r>
              <a:rPr lang="ko-KR" altLang="en-US" sz="1800" b="0" dirty="0">
                <a:effectLst/>
                <a:latin typeface="Consolas" panose="020B0609020204030204" pitchFamily="49" charset="0"/>
              </a:rPr>
              <a:t>정렬하고 기업가치가 높은 상위 </a:t>
            </a:r>
            <a:r>
              <a:rPr lang="en-US" altLang="ko-KR" sz="1800" b="0" dirty="0"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800" b="0" dirty="0">
                <a:effectLst/>
                <a:latin typeface="Consolas" panose="020B0609020204030204" pitchFamily="49" charset="0"/>
              </a:rPr>
              <a:t>개 기업을 </a:t>
            </a:r>
            <a:endParaRPr lang="en-US" altLang="ko-KR" sz="18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800" b="0" dirty="0">
                <a:effectLst/>
                <a:latin typeface="Consolas" panose="020B0609020204030204" pitchFamily="49" charset="0"/>
              </a:rPr>
              <a:t>출력하도록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 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9798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오스트리아 기업 정보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276658" y="1129802"/>
            <a:ext cx="10238195" cy="96389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Austria &lt;- 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)(ds, 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나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오스트리아내의 기업만을 선정해서 부분집합으로 구성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Austria[,c(＇rank＇,＇name＇,＇category＇,＇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marketvalue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＇)]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오스트리아 기업만을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2C15D-503B-A5FC-D1D6-96D7B4A7410E}"/>
              </a:ext>
            </a:extLst>
          </p:cNvPr>
          <p:cNvSpPr txBox="1"/>
          <p:nvPr/>
        </p:nvSpPr>
        <p:spPr>
          <a:xfrm>
            <a:off x="516112" y="1147498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A30C2-5348-4024-AB32-E8FC740E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9577C739-28BD-2E6F-F904-C5DC0021843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930165-FA36-E2D5-1A9B-3F40A658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15" y="2666474"/>
            <a:ext cx="8039372" cy="3344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F72D6B-6C84-610D-323A-2AADF55D4257}"/>
              </a:ext>
            </a:extLst>
          </p:cNvPr>
          <p:cNvSpPr txBox="1"/>
          <p:nvPr/>
        </p:nvSpPr>
        <p:spPr>
          <a:xfrm>
            <a:off x="1742243" y="2100089"/>
            <a:ext cx="609452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A9973-DCAD-552B-96A8-F96414CAE1FF}"/>
              </a:ext>
            </a:extLst>
          </p:cNvPr>
          <p:cNvSpPr/>
          <p:nvPr/>
        </p:nvSpPr>
        <p:spPr>
          <a:xfrm>
            <a:off x="2308194" y="2666474"/>
            <a:ext cx="7759084" cy="378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43F08-BFA1-1A6F-3097-BFB06009F937}"/>
              </a:ext>
            </a:extLst>
          </p:cNvPr>
          <p:cNvSpPr txBox="1"/>
          <p:nvPr/>
        </p:nvSpPr>
        <p:spPr>
          <a:xfrm>
            <a:off x="3405829" y="152439"/>
            <a:ext cx="862928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I-6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오스트리아내의 기업만을 선정해서 부분집합으로 구성하고 출력하도록 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 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3803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기업 가치와 타 변수와의 상관관계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838695" y="2251727"/>
            <a:ext cx="10995239" cy="1251926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[,(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)]         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#5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열에서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열까지 추출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sales,profits,assets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[complete.cases(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),]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제거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) 	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산점도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upper.panel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=NULL: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상삼각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cor(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다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) 		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상관계수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6DFDC-044E-537B-D79B-2B4C06223C8B}"/>
              </a:ext>
            </a:extLst>
          </p:cNvPr>
          <p:cNvSpPr txBox="1"/>
          <p:nvPr/>
        </p:nvSpPr>
        <p:spPr>
          <a:xfrm>
            <a:off x="125486" y="2203953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BC61D-9D2B-7744-C383-E18137D1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89AA5F9D-51D8-88C7-7101-EAB7DFCCA77E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7CD67A-CC84-1AAB-CF71-9C60C60B3385}"/>
              </a:ext>
            </a:extLst>
          </p:cNvPr>
          <p:cNvSpPr txBox="1"/>
          <p:nvPr/>
        </p:nvSpPr>
        <p:spPr>
          <a:xfrm>
            <a:off x="6920089" y="3856822"/>
            <a:ext cx="3747931" cy="2736304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rank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순위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name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이름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country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소속 국가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category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업종 구분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sales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매출액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profits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순익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assets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자산 금액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ea typeface="D2Coding" panose="020B0609020101020101" pitchFamily="49" charset="-127"/>
              </a:rPr>
              <a:t>marketvalue</a:t>
            </a: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가치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  <a:endParaRPr lang="ko-KR" altLang="en-US" sz="1400" dirty="0">
              <a:solidFill>
                <a:srgbClr val="008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A3E2E0-7D66-33E0-C9D1-1404A285EE13}"/>
              </a:ext>
            </a:extLst>
          </p:cNvPr>
          <p:cNvSpPr/>
          <p:nvPr/>
        </p:nvSpPr>
        <p:spPr>
          <a:xfrm>
            <a:off x="7208668" y="5220071"/>
            <a:ext cx="3302493" cy="1007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48165-75C0-0ED1-C072-17F807EDC995}"/>
              </a:ext>
            </a:extLst>
          </p:cNvPr>
          <p:cNvSpPr txBox="1"/>
          <p:nvPr/>
        </p:nvSpPr>
        <p:spPr>
          <a:xfrm>
            <a:off x="2238174" y="682703"/>
            <a:ext cx="970009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I-7 ds</a:t>
            </a:r>
            <a:r>
              <a:rPr lang="ko-KR" altLang="en-US" dirty="0"/>
              <a:t>학번데이터의 </a:t>
            </a:r>
            <a:r>
              <a:rPr lang="en-US" altLang="ko-KR" dirty="0"/>
              <a:t>sales, profits, assets</a:t>
            </a:r>
            <a:r>
              <a:rPr lang="ko-KR" altLang="en-US" dirty="0"/>
              <a:t>변수에 해당하는 데이터를 추출하여 </a:t>
            </a:r>
            <a:endParaRPr lang="en-US" altLang="ko-KR" dirty="0"/>
          </a:p>
          <a:p>
            <a:r>
              <a:rPr lang="ko-KR" altLang="en-US" dirty="0"/>
              <a:t>이중에 포함된 </a:t>
            </a:r>
            <a:r>
              <a:rPr lang="ko-KR" altLang="en-US" dirty="0" err="1"/>
              <a:t>결측치를</a:t>
            </a:r>
            <a:r>
              <a:rPr lang="ko-KR" altLang="en-US" dirty="0"/>
              <a:t> 제거하고 상삼각모양의  산점도를 그리도록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 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421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기업 가치와 타 변수와의 상관관계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40000" lnSpcReduction="20000"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4000" dirty="0"/>
              <a:t>-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C2E6-F26C-1343-1EDC-9FA12F39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A0D3017-514E-97FF-2511-139EA4E318E0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B9C0E-BAFF-32D3-747A-C94F3D0A89DC}"/>
              </a:ext>
            </a:extLst>
          </p:cNvPr>
          <p:cNvSpPr txBox="1"/>
          <p:nvPr/>
        </p:nvSpPr>
        <p:spPr>
          <a:xfrm>
            <a:off x="1277129" y="1241933"/>
            <a:ext cx="285098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DBC06B-414C-776C-6341-CF091466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5" y="1878227"/>
            <a:ext cx="5195117" cy="4067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5156FE-1754-1135-36D4-896A2338974E}"/>
              </a:ext>
            </a:extLst>
          </p:cNvPr>
          <p:cNvSpPr txBox="1"/>
          <p:nvPr/>
        </p:nvSpPr>
        <p:spPr>
          <a:xfrm>
            <a:off x="6194020" y="1241933"/>
            <a:ext cx="285098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BF07841-92C2-61E5-BAB8-473A67BCD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106" y="2836056"/>
            <a:ext cx="4292806" cy="14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031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9819" y="3089111"/>
            <a:ext cx="8972366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4000" dirty="0"/>
              <a:t>대기오염 측정 데이터 분석응용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0B045225-2B4E-2AA6-4E68-4889A76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z="1400" smtClean="0"/>
              <a:t>76</a:t>
            </a:fld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AF7F5B-6E5A-102F-DF57-1AD533415F5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67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/>
              <a:t>대기오염 측정 데이터 분석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1042738"/>
            <a:ext cx="10080625" cy="4630738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대기오혐</a:t>
            </a:r>
            <a:r>
              <a:rPr lang="ko-KR" altLang="en-US" dirty="0"/>
              <a:t> 측정 데이터</a:t>
            </a:r>
            <a:r>
              <a:rPr lang="en-US" altLang="ko-KR" dirty="0"/>
              <a:t>(2017~2019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을 다운로드하여 분석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구조를 통일한 후 서울</a:t>
            </a:r>
            <a:r>
              <a:rPr lang="en-US" altLang="ko-KR" dirty="0"/>
              <a:t>·</a:t>
            </a:r>
            <a:r>
              <a:rPr lang="ko-KR" altLang="en-US" dirty="0"/>
              <a:t>강릉</a:t>
            </a:r>
            <a:r>
              <a:rPr lang="en-US" altLang="ko-KR" dirty="0"/>
              <a:t>·</a:t>
            </a:r>
            <a:r>
              <a:rPr lang="ko-KR" altLang="en-US" dirty="0"/>
              <a:t>목포 </a:t>
            </a:r>
            <a:r>
              <a:rPr lang="en-US" altLang="ko-KR" dirty="0"/>
              <a:t>3</a:t>
            </a:r>
            <a:r>
              <a:rPr lang="ko-KR" altLang="en-US" dirty="0"/>
              <a:t>개 지역 측정소 자료만 정리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데이터의 구성은 아래와 같고</a:t>
            </a:r>
            <a:r>
              <a:rPr lang="en-US" altLang="ko-KR" dirty="0"/>
              <a:t> </a:t>
            </a:r>
            <a:r>
              <a:rPr lang="ko-KR" altLang="en-US" dirty="0"/>
              <a:t>미세먼지</a:t>
            </a:r>
            <a:r>
              <a:rPr lang="en-US" altLang="ko-KR" dirty="0"/>
              <a:t>(PM10)</a:t>
            </a:r>
            <a:r>
              <a:rPr lang="ko-KR" altLang="en-US" dirty="0"/>
              <a:t>를 중심으로 분석을 진행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99" y="2598072"/>
            <a:ext cx="5639399" cy="321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27F12-70D8-6D17-5051-CD463F05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39841D7-D84C-1B0D-1AEF-9CE70A34E48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497032-F944-4BFA-AA7C-F34307C9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3974586"/>
            <a:ext cx="5337492" cy="1317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34413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/>
              <a:t>대기오염 측정 데이터 분석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1042738"/>
            <a:ext cx="10080625" cy="4630738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다운받은 데이터가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_chapter8]</a:t>
            </a:r>
            <a:r>
              <a:rPr lang="ko-KR" altLang="en-US" dirty="0"/>
              <a:t>의 위치로 이동되었는가를 확인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27F12-70D8-6D17-5051-CD463F05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39841D7-D84C-1B0D-1AEF-9CE70A34E48F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023072-38BE-C99A-2D1B-AD573F76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85" y="2581819"/>
            <a:ext cx="2162175" cy="1552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815DB1-62C7-322A-62D8-C335C5C0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60" y="1922503"/>
            <a:ext cx="2895600" cy="31623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47D9580-B5E0-B260-363E-2986218EE336}"/>
              </a:ext>
            </a:extLst>
          </p:cNvPr>
          <p:cNvSpPr/>
          <p:nvPr/>
        </p:nvSpPr>
        <p:spPr>
          <a:xfrm>
            <a:off x="5140171" y="3187083"/>
            <a:ext cx="443883" cy="241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273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 준비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3</a:t>
            </a:r>
            <a:r>
              <a:rPr lang="ko-KR" altLang="en-US" dirty="0"/>
              <a:t>개년도의 측정 데이터 파일을 읽어서 </a:t>
            </a:r>
            <a:r>
              <a:rPr lang="en-US" altLang="ko-KR" dirty="0"/>
              <a:t>ds</a:t>
            </a:r>
            <a:r>
              <a:rPr lang="ko-KR" altLang="en-US" dirty="0"/>
              <a:t>학번에 모아 저장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932736" y="2449784"/>
            <a:ext cx="10737779" cy="295232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files &lt;- c( (</a:t>
            </a:r>
            <a:r>
              <a:rPr lang="ko-KR" altLang="en-US" sz="1600" dirty="0">
                <a:latin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</a:rPr>
              <a:t>) 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ds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학번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&lt;- NULL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for (f in files) {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&lt;- read.csv(f, header=T)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ds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학번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&lt;- rbind( 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나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 ) 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print(f)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9F50-1D51-5EAF-145E-2536D7C0A23D}"/>
              </a:ext>
            </a:extLst>
          </p:cNvPr>
          <p:cNvSpPr txBox="1"/>
          <p:nvPr/>
        </p:nvSpPr>
        <p:spPr>
          <a:xfrm>
            <a:off x="167275" y="2463304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DEECD-C0FC-B304-2533-45C4B26A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3C3F42FF-948E-9450-6D2A-D404148C7965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79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7021B-554E-07C6-A5CB-5F251A0B38DD}"/>
              </a:ext>
            </a:extLst>
          </p:cNvPr>
          <p:cNvSpPr txBox="1"/>
          <p:nvPr/>
        </p:nvSpPr>
        <p:spPr>
          <a:xfrm flipH="1">
            <a:off x="9166858" y="1007584"/>
            <a:ext cx="2049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.2017.csv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D8C14-63BA-65AD-D68A-AE9E6AB90DFB}"/>
              </a:ext>
            </a:extLst>
          </p:cNvPr>
          <p:cNvSpPr txBox="1"/>
          <p:nvPr/>
        </p:nvSpPr>
        <p:spPr>
          <a:xfrm flipH="1">
            <a:off x="9153898" y="1411495"/>
            <a:ext cx="2049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.2018.csv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7FB23-5216-F4DD-4464-375BACF602D9}"/>
              </a:ext>
            </a:extLst>
          </p:cNvPr>
          <p:cNvSpPr txBox="1"/>
          <p:nvPr/>
        </p:nvSpPr>
        <p:spPr>
          <a:xfrm flipH="1">
            <a:off x="9166858" y="1809741"/>
            <a:ext cx="2049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.2019.csv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7312E-B019-F8FB-1830-691DD09892DA}"/>
              </a:ext>
            </a:extLst>
          </p:cNvPr>
          <p:cNvSpPr txBox="1"/>
          <p:nvPr/>
        </p:nvSpPr>
        <p:spPr>
          <a:xfrm>
            <a:off x="8087360" y="9893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F7042E-9A85-E026-15BA-76BD99D0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49" y="5568574"/>
            <a:ext cx="2302465" cy="955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B08C1-B194-7DB2-DC0D-C8B0CD9F1672}"/>
              </a:ext>
            </a:extLst>
          </p:cNvPr>
          <p:cNvSpPr txBox="1"/>
          <p:nvPr/>
        </p:nvSpPr>
        <p:spPr>
          <a:xfrm>
            <a:off x="5924481" y="127957"/>
            <a:ext cx="574548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II-1 3</a:t>
            </a:r>
            <a:r>
              <a:rPr lang="ko-KR" altLang="en-US" dirty="0"/>
              <a:t>개년도 데이터를 읽어서 </a:t>
            </a:r>
            <a:r>
              <a:rPr lang="en-US" altLang="ko-KR" dirty="0"/>
              <a:t>ds</a:t>
            </a:r>
            <a:r>
              <a:rPr lang="ko-KR" altLang="en-US" dirty="0"/>
              <a:t>학번에 저장하도록 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 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4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F0000"/>
                </a:solidFill>
              </a:rPr>
              <a:t>1. </a:t>
            </a:r>
            <a:r>
              <a:rPr lang="ko-KR" altLang="en-US" sz="3200" dirty="0"/>
              <a:t>데이터 준비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564304" y="1916832"/>
            <a:ext cx="7704856" cy="1152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library(HSAUR)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data("Forbes2000")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 &lt;- Forbes2000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ds[!complete.cases(ds),] </a:t>
            </a:r>
            <a:r>
              <a:rPr lang="en-US" altLang="ko-KR" sz="16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ko-KR" altLang="en-US" sz="1600" spc="-15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195D23-6B50-8CAE-ADDE-8B1ED439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99F89C85-DAA3-1AE8-CDCC-803590CC1AA8}"/>
              </a:ext>
            </a:extLst>
          </p:cNvPr>
          <p:cNvSpPr txBox="1">
            <a:spLocks/>
          </p:cNvSpPr>
          <p:nvPr/>
        </p:nvSpPr>
        <p:spPr>
          <a:xfrm>
            <a:off x="11110912" y="62280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64043B-6842-FE3B-71F5-AD96F547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221556"/>
            <a:ext cx="9344025" cy="25487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9DB583-6E1B-94DE-0099-FE67EEA6F97E}"/>
              </a:ext>
            </a:extLst>
          </p:cNvPr>
          <p:cNvSpPr/>
          <p:nvPr/>
        </p:nvSpPr>
        <p:spPr>
          <a:xfrm>
            <a:off x="8203474" y="3606682"/>
            <a:ext cx="927463" cy="2163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23471-3C7F-5751-C23A-2BEB97960F7A}"/>
              </a:ext>
            </a:extLst>
          </p:cNvPr>
          <p:cNvSpPr txBox="1"/>
          <p:nvPr/>
        </p:nvSpPr>
        <p:spPr>
          <a:xfrm>
            <a:off x="1090915" y="961853"/>
            <a:ext cx="6094070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9A997-94CD-797D-B67D-6FFACEE7D3C0}"/>
              </a:ext>
            </a:extLst>
          </p:cNvPr>
          <p:cNvSpPr txBox="1"/>
          <p:nvPr/>
        </p:nvSpPr>
        <p:spPr>
          <a:xfrm>
            <a:off x="4840549" y="2659661"/>
            <a:ext cx="3539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800" spc="-1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결측값이 있는 기업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8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데이터 확인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5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527140" y="811662"/>
            <a:ext cx="8984649" cy="3096344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str(ds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range(ds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		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측정 기간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열별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확인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for (i in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) {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cat(names(ds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)[i],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),sum(is.na(ds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[,i]))/(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다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'\n')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[complete.cases(ds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),]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포함 행 제거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C5369-C513-231C-CDF5-7A8FFE951DB2}"/>
              </a:ext>
            </a:extLst>
          </p:cNvPr>
          <p:cNvSpPr txBox="1"/>
          <p:nvPr/>
        </p:nvSpPr>
        <p:spPr>
          <a:xfrm>
            <a:off x="1773292" y="825104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5814-350C-9A81-4E5F-C96A5463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292C9F2D-E164-F68E-0174-5B8C094A1A0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06AEB-CE5A-178A-B9E7-E773462741E8}"/>
              </a:ext>
            </a:extLst>
          </p:cNvPr>
          <p:cNvSpPr txBox="1"/>
          <p:nvPr/>
        </p:nvSpPr>
        <p:spPr>
          <a:xfrm>
            <a:off x="7488937" y="4579207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7B7234-05A7-FFD9-6F5C-67165A158AE8}"/>
              </a:ext>
            </a:extLst>
          </p:cNvPr>
          <p:cNvSpPr txBox="1"/>
          <p:nvPr/>
        </p:nvSpPr>
        <p:spPr>
          <a:xfrm>
            <a:off x="7496379" y="4892840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D2C2D-3C49-3593-9A12-9F850850300E}"/>
              </a:ext>
            </a:extLst>
          </p:cNvPr>
          <p:cNvSpPr txBox="1"/>
          <p:nvPr/>
        </p:nvSpPr>
        <p:spPr>
          <a:xfrm>
            <a:off x="7511508" y="5131432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22A9D43-F2D9-85A9-1C6C-482D7E7F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3" y="4434790"/>
            <a:ext cx="6135646" cy="78191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49904F0-43D5-EE3C-BFAF-5CC1984D7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93" y="4547517"/>
            <a:ext cx="2389110" cy="85998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E4C38E-5FAB-6448-938A-D3E1DD726489}"/>
              </a:ext>
            </a:extLst>
          </p:cNvPr>
          <p:cNvSpPr/>
          <p:nvPr/>
        </p:nvSpPr>
        <p:spPr>
          <a:xfrm>
            <a:off x="3062062" y="4362161"/>
            <a:ext cx="213064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C51BCFA-3873-CB15-E0C0-75B0A2FB7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87" y="3932082"/>
            <a:ext cx="2505075" cy="3333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FD460F-DE0A-D3C4-EAC0-2888BE5A9ACB}"/>
              </a:ext>
            </a:extLst>
          </p:cNvPr>
          <p:cNvSpPr txBox="1"/>
          <p:nvPr/>
        </p:nvSpPr>
        <p:spPr>
          <a:xfrm>
            <a:off x="5538679" y="54749"/>
            <a:ext cx="694933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II-2 CO, O3, NO2 </a:t>
            </a:r>
            <a:r>
              <a:rPr lang="ko-KR" altLang="en-US" dirty="0"/>
              <a:t>변수에 해당하는 데이터의</a:t>
            </a:r>
            <a:endParaRPr lang="en-US" altLang="ko-KR" dirty="0"/>
          </a:p>
          <a:p>
            <a:r>
              <a:rPr lang="ko-KR" altLang="en-US" dirty="0" err="1"/>
              <a:t>결측치수와</a:t>
            </a:r>
            <a:r>
              <a:rPr lang="ko-KR" altLang="en-US" dirty="0"/>
              <a:t> </a:t>
            </a:r>
            <a:r>
              <a:rPr lang="ko-KR" altLang="en-US" dirty="0" err="1"/>
              <a:t>결측된</a:t>
            </a:r>
            <a:r>
              <a:rPr lang="ko-KR" altLang="en-US" dirty="0"/>
              <a:t> 비율을 계산하도록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 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2928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210" y="73640"/>
            <a:ext cx="11281052" cy="6713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그룹 정보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3519196" y="1295298"/>
            <a:ext cx="8477427" cy="1870085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as.character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        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측정날짜를 문자로 변환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$year &lt;- as.numeric(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1,4))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연도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$month &lt;- as.numeric(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5,6))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월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$day &lt;- as.numeric(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) 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날짜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$day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3F957-16BE-48C7-5B4F-EEE31227118C}"/>
              </a:ext>
            </a:extLst>
          </p:cNvPr>
          <p:cNvSpPr txBox="1"/>
          <p:nvPr/>
        </p:nvSpPr>
        <p:spPr>
          <a:xfrm>
            <a:off x="2805987" y="1295298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9F3C9-DE0E-8CBA-3660-B022B4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9A040438-1282-6C7F-873D-6AF98D2B92A9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4BCF55-3A72-CA93-8D28-F7BD34E0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0" y="2776907"/>
            <a:ext cx="3363189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00BFBD-2C24-0BDE-AA79-C2EB85AE3036}"/>
              </a:ext>
            </a:extLst>
          </p:cNvPr>
          <p:cNvSpPr txBox="1"/>
          <p:nvPr/>
        </p:nvSpPr>
        <p:spPr>
          <a:xfrm>
            <a:off x="3089087" y="5602663"/>
            <a:ext cx="1652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2015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</a:t>
            </a:r>
            <a:r>
              <a:rPr lang="ko-KR" altLang="en-US" dirty="0"/>
              <a:t>01</a:t>
            </a:r>
            <a:r>
              <a:rPr lang="ko-KR" altLang="en-US" dirty="0">
                <a:solidFill>
                  <a:srgbClr val="FFC000"/>
                </a:solidFill>
              </a:rPr>
              <a:t>02</a:t>
            </a:r>
            <a:r>
              <a:rPr lang="en-US" altLang="ko-KR" dirty="0">
                <a:solidFill>
                  <a:srgbClr val="FFC000"/>
                </a:solidFill>
              </a:rPr>
              <a:t>’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AC3D6-1564-8D2D-FAF8-06C8C2296CAD}"/>
              </a:ext>
            </a:extLst>
          </p:cNvPr>
          <p:cNvSpPr txBox="1"/>
          <p:nvPr/>
        </p:nvSpPr>
        <p:spPr>
          <a:xfrm>
            <a:off x="2359136" y="5594967"/>
            <a:ext cx="893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65C86-96D8-90F9-DEE8-B4690E2205A2}"/>
              </a:ext>
            </a:extLst>
          </p:cNvPr>
          <p:cNvSpPr txBox="1"/>
          <p:nvPr/>
        </p:nvSpPr>
        <p:spPr>
          <a:xfrm>
            <a:off x="4578946" y="5008432"/>
            <a:ext cx="2856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1,4)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0A5F6-668E-0419-01B8-27AC54E4197B}"/>
              </a:ext>
            </a:extLst>
          </p:cNvPr>
          <p:cNvSpPr txBox="1"/>
          <p:nvPr/>
        </p:nvSpPr>
        <p:spPr>
          <a:xfrm>
            <a:off x="4578946" y="5693495"/>
            <a:ext cx="2489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5,6)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19ACD-8453-FFCF-F32A-CF1808DB790D}"/>
              </a:ext>
            </a:extLst>
          </p:cNvPr>
          <p:cNvSpPr txBox="1"/>
          <p:nvPr/>
        </p:nvSpPr>
        <p:spPr>
          <a:xfrm>
            <a:off x="4545910" y="6378304"/>
            <a:ext cx="264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,8)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45E89-942F-29EB-458F-ABC9F9D5D471}"/>
              </a:ext>
            </a:extLst>
          </p:cNvPr>
          <p:cNvSpPr txBox="1"/>
          <p:nvPr/>
        </p:nvSpPr>
        <p:spPr>
          <a:xfrm>
            <a:off x="8036075" y="5064786"/>
            <a:ext cx="1735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$year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CC896-ABEE-02AA-93D5-BD98682CD7E7}"/>
              </a:ext>
            </a:extLst>
          </p:cNvPr>
          <p:cNvSpPr txBox="1"/>
          <p:nvPr/>
        </p:nvSpPr>
        <p:spPr>
          <a:xfrm>
            <a:off x="7991685" y="5682688"/>
            <a:ext cx="1735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$month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AEC42-FF63-0049-98E3-614ABEE28B52}"/>
              </a:ext>
            </a:extLst>
          </p:cNvPr>
          <p:cNvSpPr txBox="1"/>
          <p:nvPr/>
        </p:nvSpPr>
        <p:spPr>
          <a:xfrm>
            <a:off x="8036074" y="6355376"/>
            <a:ext cx="19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$day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35A970-5326-1377-CB59-49F2A04C5EEA}"/>
              </a:ext>
            </a:extLst>
          </p:cNvPr>
          <p:cNvSpPr txBox="1"/>
          <p:nvPr/>
        </p:nvSpPr>
        <p:spPr>
          <a:xfrm>
            <a:off x="7181089" y="5055349"/>
            <a:ext cx="67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2015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BE4026-32A8-65CA-FF4C-99D3D6F862F2}"/>
              </a:ext>
            </a:extLst>
          </p:cNvPr>
          <p:cNvSpPr txBox="1"/>
          <p:nvPr/>
        </p:nvSpPr>
        <p:spPr>
          <a:xfrm>
            <a:off x="7281834" y="5716826"/>
            <a:ext cx="67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4ADF4"/>
                </a:solidFill>
              </a:rPr>
              <a:t>1</a:t>
            </a:r>
            <a:endParaRPr lang="ko-KR" altLang="en-US" dirty="0">
              <a:solidFill>
                <a:srgbClr val="94ADF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6BA196-6EBF-2095-05CC-2FA1681E34C4}"/>
              </a:ext>
            </a:extLst>
          </p:cNvPr>
          <p:cNvSpPr txBox="1"/>
          <p:nvPr/>
        </p:nvSpPr>
        <p:spPr>
          <a:xfrm>
            <a:off x="7305180" y="6378304"/>
            <a:ext cx="67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102EC47-D51A-B6FF-39F7-052CBC2BBA5A}"/>
              </a:ext>
            </a:extLst>
          </p:cNvPr>
          <p:cNvSpPr/>
          <p:nvPr/>
        </p:nvSpPr>
        <p:spPr>
          <a:xfrm>
            <a:off x="6968129" y="5139702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3EC5E5-27FB-5CAE-0B69-98711ED130FD}"/>
              </a:ext>
            </a:extLst>
          </p:cNvPr>
          <p:cNvSpPr/>
          <p:nvPr/>
        </p:nvSpPr>
        <p:spPr>
          <a:xfrm>
            <a:off x="7021876" y="5805868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F36820A-BC23-8C42-45DF-7EE3FC30DFCF}"/>
              </a:ext>
            </a:extLst>
          </p:cNvPr>
          <p:cNvSpPr/>
          <p:nvPr/>
        </p:nvSpPr>
        <p:spPr>
          <a:xfrm>
            <a:off x="7076415" y="6476821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48D55D9-8455-7D5E-9F3D-00D19CF229FF}"/>
              </a:ext>
            </a:extLst>
          </p:cNvPr>
          <p:cNvSpPr/>
          <p:nvPr/>
        </p:nvSpPr>
        <p:spPr>
          <a:xfrm>
            <a:off x="7859239" y="5149138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9B1511C-01AA-3EBF-1C93-5D9B0665B615}"/>
              </a:ext>
            </a:extLst>
          </p:cNvPr>
          <p:cNvSpPr/>
          <p:nvPr/>
        </p:nvSpPr>
        <p:spPr>
          <a:xfrm>
            <a:off x="7796985" y="5805868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0BFEFC09-B6CA-201B-5B54-53B23C359305}"/>
              </a:ext>
            </a:extLst>
          </p:cNvPr>
          <p:cNvSpPr/>
          <p:nvPr/>
        </p:nvSpPr>
        <p:spPr>
          <a:xfrm>
            <a:off x="7774041" y="6442855"/>
            <a:ext cx="201499" cy="2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7F2523-A827-476D-7A68-3AE0928279B1}"/>
              </a:ext>
            </a:extLst>
          </p:cNvPr>
          <p:cNvSpPr/>
          <p:nvPr/>
        </p:nvSpPr>
        <p:spPr>
          <a:xfrm>
            <a:off x="615313" y="3305988"/>
            <a:ext cx="760991" cy="320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C07695-A19E-5D6B-170C-16303AB90B38}"/>
              </a:ext>
            </a:extLst>
          </p:cNvPr>
          <p:cNvSpPr txBox="1"/>
          <p:nvPr/>
        </p:nvSpPr>
        <p:spPr>
          <a:xfrm>
            <a:off x="2288403" y="4351622"/>
            <a:ext cx="7696563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측정 일시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mdate</a:t>
            </a:r>
            <a:r>
              <a:rPr lang="en-US" altLang="ko-KR" sz="1400" dirty="0"/>
              <a:t>) </a:t>
            </a:r>
            <a:r>
              <a:rPr lang="ko-KR" altLang="en-US" sz="1400" dirty="0"/>
              <a:t>열을 문자타입으로 변환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/>
              <a:t> 연도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시간으로 분리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/>
              <a:t> 별도의 열로 저장</a:t>
            </a:r>
            <a:endParaRPr lang="en-US" altLang="ko-KR" sz="14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4E7FEBA-95D5-CBAA-8C9C-6FE88EE8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12" y="3216741"/>
            <a:ext cx="7100371" cy="81915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C338E1-6B6C-12DA-0E61-7DB62227CF79}"/>
              </a:ext>
            </a:extLst>
          </p:cNvPr>
          <p:cNvSpPr txBox="1"/>
          <p:nvPr/>
        </p:nvSpPr>
        <p:spPr>
          <a:xfrm>
            <a:off x="5538679" y="54749"/>
            <a:ext cx="641573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II-3 ds</a:t>
            </a:r>
            <a:r>
              <a:rPr lang="ko-KR" altLang="en-US" dirty="0"/>
              <a:t>학번 데이터의 </a:t>
            </a:r>
            <a:r>
              <a:rPr lang="en-US" altLang="ko-KR" dirty="0" err="1"/>
              <a:t>mdate</a:t>
            </a:r>
            <a:r>
              <a:rPr lang="ko-KR" altLang="en-US" dirty="0"/>
              <a:t>에서 날짜데이터를 추출하도록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19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그룹 정보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803157" y="1034344"/>
            <a:ext cx="8832291" cy="2112717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NA 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열을 추가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   				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loc==111123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면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부산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 추가됨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$loc==336111] &lt;- 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목포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 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도시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$loc==632132] &lt;- ＇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강릉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	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>
              <a:lnSpc>
                <a:spcPct val="110000"/>
              </a:lnSpc>
            </a:pP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3F957-16BE-48C7-5B4F-EEE31227118C}"/>
              </a:ext>
            </a:extLst>
          </p:cNvPr>
          <p:cNvSpPr txBox="1"/>
          <p:nvPr/>
        </p:nvSpPr>
        <p:spPr>
          <a:xfrm>
            <a:off x="1089949" y="1034344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9F3C9-DE0E-8CBA-3660-B022B4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9A040438-1282-6C7F-873D-6AF98D2B92A9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8561D4-6897-ABA0-49CC-8CC7D52E096D}"/>
              </a:ext>
            </a:extLst>
          </p:cNvPr>
          <p:cNvSpPr txBox="1"/>
          <p:nvPr/>
        </p:nvSpPr>
        <p:spPr>
          <a:xfrm>
            <a:off x="4075740" y="423476"/>
            <a:ext cx="7969301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ko-KR" altLang="en-US" sz="1400" dirty="0" err="1"/>
              <a:t>그룹핑하여</a:t>
            </a:r>
            <a:r>
              <a:rPr lang="ko-KR" altLang="en-US" sz="1400" dirty="0"/>
              <a:t> 분석하기 위한 </a:t>
            </a:r>
            <a:r>
              <a:rPr lang="ko-KR" altLang="en-US" sz="1400" dirty="0" err="1"/>
              <a:t>전처리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8E90EB-0C83-CAAE-F079-8E5A4030A176}"/>
              </a:ext>
            </a:extLst>
          </p:cNvPr>
          <p:cNvSpPr txBox="1"/>
          <p:nvPr/>
        </p:nvSpPr>
        <p:spPr>
          <a:xfrm>
            <a:off x="1803158" y="3484856"/>
            <a:ext cx="7969300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숫자코드로 되어 있는 측정 위치를 도시 이름으로 변환하여 새로운 열에 저장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AE4C81-A2EC-5133-5BCA-5DE07004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56" y="4076836"/>
            <a:ext cx="7391292" cy="17468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FD5929-14C4-F10A-4058-E1C86D852141}"/>
              </a:ext>
            </a:extLst>
          </p:cNvPr>
          <p:cNvSpPr/>
          <p:nvPr/>
        </p:nvSpPr>
        <p:spPr>
          <a:xfrm>
            <a:off x="9000309" y="4101737"/>
            <a:ext cx="888274" cy="1721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51415-C314-CE42-5FC6-6B9BCF3586C5}"/>
              </a:ext>
            </a:extLst>
          </p:cNvPr>
          <p:cNvSpPr txBox="1"/>
          <p:nvPr/>
        </p:nvSpPr>
        <p:spPr>
          <a:xfrm>
            <a:off x="5103717" y="15052"/>
            <a:ext cx="694132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II-4 ds</a:t>
            </a:r>
            <a:r>
              <a:rPr lang="ko-KR" altLang="en-US" dirty="0"/>
              <a:t>학번 데이터의 </a:t>
            </a:r>
            <a:r>
              <a:rPr lang="en-US" altLang="ko-KR" dirty="0" err="1"/>
              <a:t>locname</a:t>
            </a:r>
            <a:r>
              <a:rPr lang="ko-KR" altLang="en-US" dirty="0"/>
              <a:t>에 만약 </a:t>
            </a:r>
            <a:r>
              <a:rPr lang="en-US" altLang="ko-KR" dirty="0"/>
              <a:t>loc</a:t>
            </a:r>
            <a:r>
              <a:rPr lang="ko-KR" altLang="en-US" dirty="0"/>
              <a:t>가 </a:t>
            </a:r>
            <a:r>
              <a:rPr lang="en-US" altLang="ko-KR" dirty="0"/>
              <a:t>111123</a:t>
            </a:r>
            <a:r>
              <a:rPr lang="ko-KR" altLang="en-US" dirty="0"/>
              <a:t>인 경우 </a:t>
            </a:r>
            <a:r>
              <a:rPr lang="en-US" altLang="ko-KR" dirty="0"/>
              <a:t>‘</a:t>
            </a:r>
            <a:r>
              <a:rPr lang="ko-KR" altLang="en-US" dirty="0"/>
              <a:t>부산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을 저장하도록 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2072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O3 </a:t>
            </a:r>
            <a:r>
              <a:rPr lang="ko-KR" altLang="en-US" dirty="0">
                <a:solidFill>
                  <a:srgbClr val="FF0000"/>
                </a:solidFill>
              </a:rPr>
              <a:t>농도 분포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533679" y="1474080"/>
            <a:ext cx="10171305" cy="151216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boxplot(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, data=ds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두번째 상자그림 </a:t>
            </a:r>
            <a:r>
              <a:rPr lang="ko-KR" altLang="en-US" sz="1600" dirty="0" err="1">
                <a:solidFill>
                  <a:srgbClr val="FF0000"/>
                </a:solidFill>
              </a:rPr>
              <a:t>오존값</a:t>
            </a:r>
            <a:r>
              <a:rPr lang="ko-KR" altLang="en-US" sz="1600" dirty="0">
                <a:solidFill>
                  <a:srgbClr val="FF0000"/>
                </a:solidFill>
              </a:rPr>
              <a:t> 범위를 </a:t>
            </a:r>
            <a:r>
              <a:rPr lang="en-US" altLang="ko-KR" sz="1600" dirty="0">
                <a:solidFill>
                  <a:srgbClr val="FF0000"/>
                </a:solidFill>
              </a:rPr>
              <a:t>0.2</a:t>
            </a:r>
            <a:r>
              <a:rPr lang="ko-KR" altLang="en-US" sz="1600" dirty="0">
                <a:solidFill>
                  <a:srgbClr val="FF0000"/>
                </a:solidFill>
              </a:rPr>
              <a:t>이하로 제한하여 작성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main=‘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지역별 오존 분포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’,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ylim=c( 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7CF39-61EC-C319-0919-FB8113DC6946}"/>
              </a:ext>
            </a:extLst>
          </p:cNvPr>
          <p:cNvSpPr txBox="1"/>
          <p:nvPr/>
        </p:nvSpPr>
        <p:spPr>
          <a:xfrm>
            <a:off x="820470" y="1474080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D49B-EAC0-8910-FE0E-EBEE244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EF34D26D-D1C7-98CC-A14B-2CEC83F3F8E2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CE9E20-0B97-D4A6-BAE7-432C2683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5" y="3429000"/>
            <a:ext cx="5337492" cy="1317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DF7032-4C11-FA18-7426-8FE64912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41" y="3241688"/>
            <a:ext cx="4340718" cy="273087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B9B14C-C1F4-EDDD-38C8-3463060DBA09}"/>
              </a:ext>
            </a:extLst>
          </p:cNvPr>
          <p:cNvSpPr/>
          <p:nvPr/>
        </p:nvSpPr>
        <p:spPr>
          <a:xfrm>
            <a:off x="3151573" y="3429000"/>
            <a:ext cx="692458" cy="1317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91CF7-1A49-E1FD-E6A1-F790D8B27805}"/>
              </a:ext>
            </a:extLst>
          </p:cNvPr>
          <p:cNvSpPr txBox="1"/>
          <p:nvPr/>
        </p:nvSpPr>
        <p:spPr>
          <a:xfrm>
            <a:off x="4601214" y="165331"/>
            <a:ext cx="716685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II-5 ds</a:t>
            </a:r>
            <a:r>
              <a:rPr lang="ko-KR" altLang="en-US" dirty="0"/>
              <a:t>학번 데이터에서 지역별 </a:t>
            </a:r>
            <a:r>
              <a:rPr lang="en-US" altLang="ko-KR" dirty="0"/>
              <a:t>O3 </a:t>
            </a:r>
            <a:r>
              <a:rPr lang="ko-KR" altLang="en-US" dirty="0"/>
              <a:t>농도 분포</a:t>
            </a:r>
            <a:r>
              <a:rPr lang="en-US" altLang="ko-KR" dirty="0"/>
              <a:t>(0.2</a:t>
            </a:r>
            <a:r>
              <a:rPr lang="ko-KR" altLang="en-US" dirty="0"/>
              <a:t>보다 작음</a:t>
            </a:r>
            <a:r>
              <a:rPr lang="en-US" altLang="ko-KR" dirty="0"/>
              <a:t>)</a:t>
            </a:r>
            <a:r>
              <a:rPr lang="ko-KR" altLang="en-US" dirty="0"/>
              <a:t>를 그래프로 출력하도록  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 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1552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O3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396558" y="1273073"/>
            <a:ext cx="10080625" cy="1921181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library(ggplot2)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연도별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$year),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지역별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그룹으로 묶어서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O3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평균을 구함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aggregate(ds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], by=list(year=(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),loc=ds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FUN='mean’)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tmp.year$loc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지역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 공백인 대기정보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tmp.year$loc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0C5D7-FF95-A4EE-01CB-9617B7641943}"/>
              </a:ext>
            </a:extLst>
          </p:cNvPr>
          <p:cNvSpPr txBox="1"/>
          <p:nvPr/>
        </p:nvSpPr>
        <p:spPr>
          <a:xfrm>
            <a:off x="607150" y="1273073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10A09-2B2E-518F-8D5D-D2AC1A47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56CAEA1-B09B-4AFB-CB71-71B49F3997F6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B687BF-4C7B-CDA2-7F6D-7C7EAF15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01" y="3740310"/>
            <a:ext cx="4748995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236DF5-3E67-81EE-6CB0-C8A8674DF0DD}"/>
              </a:ext>
            </a:extLst>
          </p:cNvPr>
          <p:cNvSpPr txBox="1"/>
          <p:nvPr/>
        </p:nvSpPr>
        <p:spPr>
          <a:xfrm>
            <a:off x="6283496" y="3748652"/>
            <a:ext cx="8966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288C4-E14B-5B87-A2E1-64AE9E062E6D}"/>
              </a:ext>
            </a:extLst>
          </p:cNvPr>
          <p:cNvSpPr txBox="1"/>
          <p:nvPr/>
        </p:nvSpPr>
        <p:spPr>
          <a:xfrm>
            <a:off x="6409923" y="4024745"/>
            <a:ext cx="639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강릉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AFBFAE-C657-31DD-7CEA-3E30A34CCF9E}"/>
              </a:ext>
            </a:extLst>
          </p:cNvPr>
          <p:cNvSpPr txBox="1"/>
          <p:nvPr/>
        </p:nvSpPr>
        <p:spPr>
          <a:xfrm>
            <a:off x="6441746" y="4284037"/>
            <a:ext cx="639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강릉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20B22C-18B9-3563-E04D-1C29E1E8F148}"/>
              </a:ext>
            </a:extLst>
          </p:cNvPr>
          <p:cNvSpPr/>
          <p:nvPr/>
        </p:nvSpPr>
        <p:spPr>
          <a:xfrm>
            <a:off x="4053586" y="3696519"/>
            <a:ext cx="578384" cy="933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DC9284-20E7-3E92-5C8A-C94CE6B12835}"/>
              </a:ext>
            </a:extLst>
          </p:cNvPr>
          <p:cNvSpPr/>
          <p:nvPr/>
        </p:nvSpPr>
        <p:spPr>
          <a:xfrm>
            <a:off x="6341425" y="3740260"/>
            <a:ext cx="681585" cy="933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A8B1F83D-D92D-A015-1249-FEB4D298A801}"/>
              </a:ext>
            </a:extLst>
          </p:cNvPr>
          <p:cNvSpPr/>
          <p:nvPr/>
        </p:nvSpPr>
        <p:spPr>
          <a:xfrm>
            <a:off x="9871726" y="3161481"/>
            <a:ext cx="1239186" cy="753334"/>
          </a:xfrm>
          <a:prstGeom prst="wedgeEllipseCallout">
            <a:avLst>
              <a:gd name="adj1" fmla="val -70982"/>
              <a:gd name="adj2" fmla="val 53072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지역별 </a:t>
            </a:r>
            <a:r>
              <a:rPr lang="en-US" altLang="ko-KR" sz="1200" dirty="0">
                <a:solidFill>
                  <a:schemeClr val="tx1"/>
                </a:solidFill>
              </a:rPr>
              <a:t>O3</a:t>
            </a:r>
            <a:r>
              <a:rPr lang="ko-KR" altLang="en-US" sz="1200" dirty="0">
                <a:solidFill>
                  <a:schemeClr val="tx1"/>
                </a:solidFill>
              </a:rPr>
              <a:t> 평균값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B4533-5313-575E-6FF7-98CFCE591D7C}"/>
              </a:ext>
            </a:extLst>
          </p:cNvPr>
          <p:cNvSpPr txBox="1"/>
          <p:nvPr/>
        </p:nvSpPr>
        <p:spPr>
          <a:xfrm>
            <a:off x="7539790" y="3246553"/>
            <a:ext cx="1601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5A0FE-238D-45E7-5DBD-54F0C3420C79}"/>
              </a:ext>
            </a:extLst>
          </p:cNvPr>
          <p:cNvSpPr txBox="1"/>
          <p:nvPr/>
        </p:nvSpPr>
        <p:spPr>
          <a:xfrm>
            <a:off x="7400749" y="3696519"/>
            <a:ext cx="28036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year</a:t>
            </a:r>
            <a:r>
              <a:rPr lang="ko-KR" altLang="en-US" dirty="0"/>
              <a:t>  </a:t>
            </a:r>
            <a:r>
              <a:rPr lang="ko-KR" altLang="en-US" dirty="0" err="1"/>
              <a:t>loc</a:t>
            </a:r>
            <a:r>
              <a:rPr lang="ko-KR" altLang="en-US" dirty="0"/>
              <a:t>          x</a:t>
            </a:r>
          </a:p>
          <a:p>
            <a:r>
              <a:rPr lang="ko-KR" altLang="en-US" dirty="0"/>
              <a:t>1 2017 강릉 0.03343091</a:t>
            </a:r>
          </a:p>
          <a:p>
            <a:r>
              <a:rPr lang="ko-KR" altLang="en-US" dirty="0"/>
              <a:t>2 2018 강릉 0.03401197</a:t>
            </a:r>
          </a:p>
          <a:p>
            <a:r>
              <a:rPr lang="ko-KR" altLang="en-US" dirty="0"/>
              <a:t>3 2019 강릉 0.03768506</a:t>
            </a:r>
          </a:p>
          <a:p>
            <a:r>
              <a:rPr lang="ko-KR" altLang="en-US" dirty="0"/>
              <a:t>4 2017 목포 0.03030672</a:t>
            </a:r>
          </a:p>
          <a:p>
            <a:r>
              <a:rPr lang="ko-KR" altLang="en-US" dirty="0"/>
              <a:t>5 2018 목포 0.02893130</a:t>
            </a:r>
          </a:p>
          <a:p>
            <a:r>
              <a:rPr lang="ko-KR" altLang="en-US" dirty="0"/>
              <a:t>6 2019 목포 0.03515911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D87EB-BA4E-1518-E43D-8D2A0EC235FF}"/>
              </a:ext>
            </a:extLst>
          </p:cNvPr>
          <p:cNvSpPr txBox="1"/>
          <p:nvPr/>
        </p:nvSpPr>
        <p:spPr>
          <a:xfrm>
            <a:off x="4053586" y="123125"/>
            <a:ext cx="698941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II-6 ds</a:t>
            </a:r>
            <a:r>
              <a:rPr lang="ko-KR" altLang="en-US" dirty="0"/>
              <a:t>학번 데이터에서 연도별</a:t>
            </a:r>
            <a:r>
              <a:rPr lang="en-US" altLang="ko-KR" dirty="0"/>
              <a:t>, </a:t>
            </a:r>
            <a:r>
              <a:rPr lang="ko-KR" altLang="en-US" dirty="0"/>
              <a:t>지역별의  </a:t>
            </a:r>
            <a:r>
              <a:rPr lang="en-US" altLang="ko-KR" dirty="0"/>
              <a:t>O3 </a:t>
            </a:r>
            <a:r>
              <a:rPr lang="ko-KR" altLang="en-US" dirty="0"/>
              <a:t>평균값을 구하도록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 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9067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6. </a:t>
            </a:r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O3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950763" y="979376"/>
            <a:ext cx="10817304" cy="1583830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모든 데이터를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 기준으로 그룹으로 구분하여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O3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값의 변화 그래프를 그림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,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=loc, group=loc))+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geom_line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 )+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(size=6, shape=19, alpha=0.5)+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ggtitle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연도별 오존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변화＇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>
              <a:lnSpc>
                <a:spcPct val="110000"/>
              </a:lnSpc>
            </a:pP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농도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0C5D7-FF95-A4EE-01CB-9617B7641943}"/>
              </a:ext>
            </a:extLst>
          </p:cNvPr>
          <p:cNvSpPr txBox="1"/>
          <p:nvPr/>
        </p:nvSpPr>
        <p:spPr>
          <a:xfrm>
            <a:off x="166161" y="955184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10A09-2B2E-518F-8D5D-D2AC1A47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56CAEA1-B09B-4AFB-CB71-71B49F3997F6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3316CB1F-F429-9EA4-2B25-0521E0EB4DEF}"/>
              </a:ext>
            </a:extLst>
          </p:cNvPr>
          <p:cNvSpPr/>
          <p:nvPr/>
        </p:nvSpPr>
        <p:spPr>
          <a:xfrm>
            <a:off x="1300500" y="2541733"/>
            <a:ext cx="4206113" cy="753334"/>
          </a:xfrm>
          <a:prstGeom prst="wedgeEllipseCallout">
            <a:avLst>
              <a:gd name="adj1" fmla="val 759"/>
              <a:gd name="adj2" fmla="val 115496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지역별 </a:t>
            </a:r>
            <a:r>
              <a:rPr lang="en-US" altLang="ko-KR" sz="1200" dirty="0">
                <a:solidFill>
                  <a:schemeClr val="tx1"/>
                </a:solidFill>
              </a:rPr>
              <a:t>O3</a:t>
            </a:r>
            <a:r>
              <a:rPr lang="ko-KR" altLang="en-US" sz="1200" dirty="0">
                <a:solidFill>
                  <a:schemeClr val="tx1"/>
                </a:solidFill>
              </a:rPr>
              <a:t>의 평균값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기준으로 라인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점그래프를 그림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2BD82-2F76-E434-12B8-7ED0BA0A6FE5}"/>
              </a:ext>
            </a:extLst>
          </p:cNvPr>
          <p:cNvSpPr txBox="1"/>
          <p:nvPr/>
        </p:nvSpPr>
        <p:spPr>
          <a:xfrm>
            <a:off x="1724916" y="3338844"/>
            <a:ext cx="1601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tmp.year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A4E36-7D77-38EC-5D96-4B337C9939E9}"/>
              </a:ext>
            </a:extLst>
          </p:cNvPr>
          <p:cNvSpPr txBox="1"/>
          <p:nvPr/>
        </p:nvSpPr>
        <p:spPr>
          <a:xfrm>
            <a:off x="7551758" y="1261711"/>
            <a:ext cx="388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#colour=loc -&gt;loc</a:t>
            </a:r>
            <a:r>
              <a:rPr lang="ko-KR" altLang="en-US" sz="1400" dirty="0">
                <a:solidFill>
                  <a:srgbClr val="FF0000"/>
                </a:solidFill>
              </a:rPr>
              <a:t>로 구분하여 자동적으로 </a:t>
            </a:r>
            <a:r>
              <a:rPr lang="ko-KR" altLang="en-US" sz="1400" dirty="0" err="1">
                <a:solidFill>
                  <a:srgbClr val="FF0000"/>
                </a:solidFill>
              </a:rPr>
              <a:t>색지정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5C3F96CC-7743-C840-5E9F-0544F0D8D606}"/>
              </a:ext>
            </a:extLst>
          </p:cNvPr>
          <p:cNvSpPr/>
          <p:nvPr/>
        </p:nvSpPr>
        <p:spPr>
          <a:xfrm>
            <a:off x="7005547" y="1645550"/>
            <a:ext cx="1424217" cy="711383"/>
          </a:xfrm>
          <a:prstGeom prst="wedgeEllipseCallout">
            <a:avLst>
              <a:gd name="adj1" fmla="val -29292"/>
              <a:gd name="adj2" fmla="val -67466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[+]</a:t>
            </a:r>
            <a:r>
              <a:rPr lang="ko-KR" altLang="en-US" dirty="0"/>
              <a:t>위치 주의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3A017B-0023-8A96-EBA7-056CF725B4F1}"/>
              </a:ext>
            </a:extLst>
          </p:cNvPr>
          <p:cNvCxnSpPr>
            <a:cxnSpLocks/>
          </p:cNvCxnSpPr>
          <p:nvPr/>
        </p:nvCxnSpPr>
        <p:spPr>
          <a:xfrm flipV="1">
            <a:off x="2872357" y="1500326"/>
            <a:ext cx="1601989" cy="2476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B38C106-6EDD-3411-8424-DAA164FD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06" y="2763276"/>
            <a:ext cx="5269713" cy="35310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036BF0-8BE2-C9A7-2D09-02436F747694}"/>
              </a:ext>
            </a:extLst>
          </p:cNvPr>
          <p:cNvSpPr txBox="1"/>
          <p:nvPr/>
        </p:nvSpPr>
        <p:spPr>
          <a:xfrm>
            <a:off x="1236252" y="3754090"/>
            <a:ext cx="26255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year</a:t>
            </a:r>
            <a:r>
              <a:rPr lang="ko-KR" altLang="en-US" dirty="0"/>
              <a:t>  </a:t>
            </a:r>
            <a:r>
              <a:rPr lang="ko-KR" altLang="en-US" dirty="0" err="1"/>
              <a:t>loc</a:t>
            </a:r>
            <a:r>
              <a:rPr lang="ko-KR" altLang="en-US" dirty="0"/>
              <a:t>          x</a:t>
            </a:r>
          </a:p>
          <a:p>
            <a:r>
              <a:rPr lang="ko-KR" altLang="en-US" dirty="0"/>
              <a:t>1 2017 강릉 0.03343091</a:t>
            </a:r>
          </a:p>
          <a:p>
            <a:r>
              <a:rPr lang="ko-KR" altLang="en-US" dirty="0"/>
              <a:t>2 2018 강릉 0.03401197</a:t>
            </a:r>
          </a:p>
          <a:p>
            <a:r>
              <a:rPr lang="ko-KR" altLang="en-US" dirty="0"/>
              <a:t>3 2019 강릉 0.03768506</a:t>
            </a:r>
          </a:p>
          <a:p>
            <a:r>
              <a:rPr lang="ko-KR" altLang="en-US" dirty="0"/>
              <a:t>4 2017 목포 0.03030672</a:t>
            </a:r>
          </a:p>
          <a:p>
            <a:r>
              <a:rPr lang="ko-KR" altLang="en-US" dirty="0"/>
              <a:t>5 2018 목포 0.02893130</a:t>
            </a:r>
          </a:p>
          <a:p>
            <a:r>
              <a:rPr lang="ko-KR" altLang="en-US" dirty="0"/>
              <a:t>6 2019 목포 0.03515911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57B522-94CE-966C-C233-3D314BC20A3A}"/>
              </a:ext>
            </a:extLst>
          </p:cNvPr>
          <p:cNvSpPr/>
          <p:nvPr/>
        </p:nvSpPr>
        <p:spPr>
          <a:xfrm>
            <a:off x="2493395" y="3845827"/>
            <a:ext cx="1235225" cy="1847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12D7C-DF87-EEAB-0EB9-B360EC821F9E}"/>
              </a:ext>
            </a:extLst>
          </p:cNvPr>
          <p:cNvSpPr txBox="1"/>
          <p:nvPr/>
        </p:nvSpPr>
        <p:spPr>
          <a:xfrm>
            <a:off x="4053586" y="123125"/>
            <a:ext cx="727314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II-7 ds</a:t>
            </a:r>
            <a:r>
              <a:rPr lang="ko-KR" altLang="en-US" dirty="0"/>
              <a:t>학번 데이터에서 연도별</a:t>
            </a:r>
            <a:r>
              <a:rPr lang="en-US" altLang="ko-KR" dirty="0"/>
              <a:t>, </a:t>
            </a:r>
            <a:r>
              <a:rPr lang="ko-KR" altLang="en-US" dirty="0"/>
              <a:t>지역별의  </a:t>
            </a:r>
            <a:r>
              <a:rPr lang="en-US" altLang="ko-KR" dirty="0"/>
              <a:t>O3 </a:t>
            </a:r>
            <a:r>
              <a:rPr lang="ko-KR" altLang="en-US" dirty="0"/>
              <a:t> 평균값을 이용하여</a:t>
            </a:r>
            <a:endParaRPr lang="en-US" altLang="ko-KR" dirty="0"/>
          </a:p>
          <a:p>
            <a:r>
              <a:rPr lang="ko-KR" altLang="en-US" dirty="0"/>
              <a:t>그림과 같이 그래프를 그리도록 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 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591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7. </a:t>
            </a:r>
            <a:r>
              <a:rPr lang="ko-KR" altLang="en-US" dirty="0" err="1">
                <a:solidFill>
                  <a:srgbClr val="FF0000"/>
                </a:solidFill>
              </a:rPr>
              <a:t>날짜별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지역별 </a:t>
            </a:r>
            <a:r>
              <a:rPr lang="en-US" altLang="ko-KR" dirty="0">
                <a:solidFill>
                  <a:srgbClr val="FF0000"/>
                </a:solidFill>
              </a:rPr>
              <a:t>O3 </a:t>
            </a:r>
            <a:r>
              <a:rPr lang="ko-KR" altLang="en-US" dirty="0">
                <a:solidFill>
                  <a:srgbClr val="FF0000"/>
                </a:solidFill>
              </a:rPr>
              <a:t>농도 추이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794297" y="960969"/>
            <a:ext cx="9367416" cy="259228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tmp.day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&lt;- aggregate( 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가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 , by=list(day=ds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학번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day,loc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=ds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학번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locname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                     FUN=＇mean＇)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Tmp.day$loc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as.factor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 (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나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head(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tmp.day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ggplot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tmp.day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aes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(x=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day,y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=x,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colour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=loc, group=loc))+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geom_line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()+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geom_point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(size=3, shape=19, alpha=0.5)+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ggtitle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('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날짜별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오존 변화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')+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 ylab('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농도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12199-2009-3CAF-D977-D1487DA16CB6}"/>
              </a:ext>
            </a:extLst>
          </p:cNvPr>
          <p:cNvSpPr txBox="1"/>
          <p:nvPr/>
        </p:nvSpPr>
        <p:spPr>
          <a:xfrm>
            <a:off x="1030287" y="960969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F1B36-D429-8521-A592-60318406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3E7CB359-5D3D-61D5-A3EF-14D310D122AC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F61D6-6142-B2FB-CE4F-CA04D28D386C}"/>
              </a:ext>
            </a:extLst>
          </p:cNvPr>
          <p:cNvSpPr txBox="1"/>
          <p:nvPr/>
        </p:nvSpPr>
        <p:spPr>
          <a:xfrm>
            <a:off x="2381434" y="4078148"/>
            <a:ext cx="3255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</a:t>
            </a:r>
            <a:r>
              <a:rPr lang="en-US" altLang="ko-KR" sz="18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tmp.hour</a:t>
            </a:r>
            <a:r>
              <a:rPr lang="en-US" altLang="ko-KR" sz="18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day  loc          x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1   1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0.03826573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2   2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0.03404241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3   3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0.03468800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4   4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0.03815100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5   5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0.03700876</a:t>
            </a:r>
          </a:p>
          <a:p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6   6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강릉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0.03440671</a:t>
            </a:r>
            <a:endParaRPr lang="ko-KR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F368E4B4-FBF1-1085-71A9-67912B328AA0}"/>
              </a:ext>
            </a:extLst>
          </p:cNvPr>
          <p:cNvSpPr/>
          <p:nvPr/>
        </p:nvSpPr>
        <p:spPr>
          <a:xfrm>
            <a:off x="4363375" y="3783942"/>
            <a:ext cx="1819922" cy="497149"/>
          </a:xfrm>
          <a:prstGeom prst="wedgeEllipseCallout">
            <a:avLst>
              <a:gd name="adj1" fmla="val -18394"/>
              <a:gd name="adj2" fmla="val 75000"/>
            </a:avLst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날짜별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지역별</a:t>
            </a:r>
            <a:r>
              <a:rPr lang="en-US" altLang="ko-KR" sz="1200" dirty="0">
                <a:solidFill>
                  <a:schemeClr val="tx1"/>
                </a:solidFill>
              </a:rPr>
              <a:t>, o3</a:t>
            </a:r>
            <a:r>
              <a:rPr lang="ko-KR" altLang="en-US" sz="1200" dirty="0">
                <a:solidFill>
                  <a:schemeClr val="tx1"/>
                </a:solidFill>
              </a:rPr>
              <a:t>평균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44C33-C66A-A925-3915-EBD0BD6F3E25}"/>
              </a:ext>
            </a:extLst>
          </p:cNvPr>
          <p:cNvSpPr/>
          <p:nvPr/>
        </p:nvSpPr>
        <p:spPr>
          <a:xfrm>
            <a:off x="3833056" y="4429955"/>
            <a:ext cx="1440280" cy="1956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46BF07-16D4-6675-7BF4-A090ED153CE4}"/>
              </a:ext>
            </a:extLst>
          </p:cNvPr>
          <p:cNvCxnSpPr>
            <a:cxnSpLocks/>
          </p:cNvCxnSpPr>
          <p:nvPr/>
        </p:nvCxnSpPr>
        <p:spPr>
          <a:xfrm flipV="1">
            <a:off x="4838330" y="2428045"/>
            <a:ext cx="195309" cy="201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8071CE-D850-775D-38EB-4ABB142B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610" y="3722005"/>
            <a:ext cx="4767909" cy="3020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DC8C24-F231-0093-0E90-2AC6DD22BCAA}"/>
              </a:ext>
            </a:extLst>
          </p:cNvPr>
          <p:cNvSpPr txBox="1"/>
          <p:nvPr/>
        </p:nvSpPr>
        <p:spPr>
          <a:xfrm>
            <a:off x="4838330" y="72255"/>
            <a:ext cx="595547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II-8 ds</a:t>
            </a:r>
            <a:r>
              <a:rPr lang="ko-KR" altLang="en-US" dirty="0"/>
              <a:t>학번 데이터에서 </a:t>
            </a:r>
            <a:r>
              <a:rPr lang="ko-KR" altLang="en-US" dirty="0" err="1"/>
              <a:t>날짜별</a:t>
            </a:r>
            <a:r>
              <a:rPr lang="ko-KR" altLang="en-US" dirty="0"/>
              <a:t>  </a:t>
            </a:r>
            <a:r>
              <a:rPr lang="en-US" altLang="ko-KR" dirty="0"/>
              <a:t>O3 </a:t>
            </a:r>
            <a:r>
              <a:rPr lang="ko-KR" altLang="en-US" dirty="0"/>
              <a:t>평균값을 이용하여</a:t>
            </a:r>
            <a:endParaRPr lang="en-US" altLang="ko-KR" dirty="0"/>
          </a:p>
          <a:p>
            <a:r>
              <a:rPr lang="ko-KR" altLang="en-US" dirty="0"/>
              <a:t>그림과 같이 그래프를 그리도록 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93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8. </a:t>
            </a:r>
            <a:r>
              <a:rPr lang="ko-KR" altLang="en-US" dirty="0">
                <a:solidFill>
                  <a:srgbClr val="FF0000"/>
                </a:solidFill>
              </a:rPr>
              <a:t>오염물질 농도 간의 상관관계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845954"/>
            <a:ext cx="10080625" cy="4630738"/>
          </a:xfrm>
        </p:spPr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900560" y="1450552"/>
            <a:ext cx="11082770" cy="1080120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[,(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[complete.cases(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),]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SO2, CO, O3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 제거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[1:20000,],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)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산점도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데이터가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많아서 시간이 많이 걸리므로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20000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개만 대상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cor(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            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3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개변수간의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상관관계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9CA52-9315-BE8A-D819-11ADCBDBB145}"/>
              </a:ext>
            </a:extLst>
          </p:cNvPr>
          <p:cNvSpPr txBox="1"/>
          <p:nvPr/>
        </p:nvSpPr>
        <p:spPr>
          <a:xfrm>
            <a:off x="134083" y="1450552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7E281-120A-92D4-B401-B28F1881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F8A49C1A-9DD6-9E59-B441-8861D4122DF8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1286A3-ABD5-F49E-BDC8-A8415708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92" y="2676212"/>
            <a:ext cx="4748995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25CB15-AF3A-A923-E259-591F96EEF45B}"/>
              </a:ext>
            </a:extLst>
          </p:cNvPr>
          <p:cNvSpPr/>
          <p:nvPr/>
        </p:nvSpPr>
        <p:spPr>
          <a:xfrm>
            <a:off x="2244098" y="2676212"/>
            <a:ext cx="1680797" cy="945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62EDEF-304B-3763-CAE3-D23A78505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46" y="4245956"/>
            <a:ext cx="4775562" cy="1217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26BF9E-BA41-F4E1-B0DF-264C5B894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30" y="3039670"/>
            <a:ext cx="3789655" cy="24370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7E94C0-144B-1BCB-D209-3B9EFC708ECD}"/>
              </a:ext>
            </a:extLst>
          </p:cNvPr>
          <p:cNvSpPr txBox="1"/>
          <p:nvPr/>
        </p:nvSpPr>
        <p:spPr>
          <a:xfrm>
            <a:off x="4763851" y="148823"/>
            <a:ext cx="69076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II-9 ds</a:t>
            </a:r>
            <a:r>
              <a:rPr lang="ko-KR" altLang="en-US" dirty="0"/>
              <a:t>학번 데이터에서 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SO2, CO, O3</a:t>
            </a:r>
            <a:r>
              <a:rPr lang="ko-KR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결측값 제거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하고 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/>
              <a:t>산점도를 그린 후 각 변수간의 상관도를 계산하도록 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 SO2</a:t>
            </a:r>
            <a:r>
              <a:rPr lang="ko-KR" altLang="en-US" dirty="0">
                <a:latin typeface="Consolas" panose="020B0609020204030204" pitchFamily="49" charset="0"/>
              </a:rPr>
              <a:t>와 더 높은 상관이 있는 변수를 쓰시오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679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4C94F35-7F1D-D4A2-90E8-0598E104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68" y="4448963"/>
            <a:ext cx="3585655" cy="9747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6B8587-ACBB-2A7A-1AFD-BE499B81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12" y="4448963"/>
            <a:ext cx="3329139" cy="8510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9. </a:t>
            </a:r>
            <a:r>
              <a:rPr lang="ko-KR" altLang="en-US" dirty="0">
                <a:solidFill>
                  <a:srgbClr val="FF0000"/>
                </a:solidFill>
              </a:rPr>
              <a:t>오존 최고점과 최저점 확인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1081088" y="920837"/>
            <a:ext cx="10686979" cy="295232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년별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달별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지역별 오존 농도를 구함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aggregate(ds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 ], by=list(year=ds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$year, month=ds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$month, (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나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loc=ds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locname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), FUN='mean’)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가장 오존이 높았던 날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which(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==max(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#max(tmp.yml$x):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 최대값을 갖는 대기정보번호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,]						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#idx(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대기정보를 출력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가장 오존이 낮았던 날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which(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==min(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#min(tmp.yml$x):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tmp.yml$x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중 최소값을 갖는 대기정보번호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tmp.yml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8F9EF-5E0F-51E6-0A8D-A7AEFC48C72A}"/>
              </a:ext>
            </a:extLst>
          </p:cNvPr>
          <p:cNvSpPr txBox="1"/>
          <p:nvPr/>
        </p:nvSpPr>
        <p:spPr>
          <a:xfrm>
            <a:off x="317078" y="920837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1ADCD-2247-9874-F754-AFC3642D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47637B59-11D6-EBDA-0B05-61BCB74460C1}"/>
              </a:ext>
            </a:extLst>
          </p:cNvPr>
          <p:cNvSpPr txBox="1">
            <a:spLocks/>
          </p:cNvSpPr>
          <p:nvPr/>
        </p:nvSpPr>
        <p:spPr>
          <a:xfrm>
            <a:off x="10779760" y="6228001"/>
            <a:ext cx="732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88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3AC81A-6B02-0D3D-24E7-3DCE3ECC34E5}"/>
              </a:ext>
            </a:extLst>
          </p:cNvPr>
          <p:cNvSpPr/>
          <p:nvPr/>
        </p:nvSpPr>
        <p:spPr>
          <a:xfrm>
            <a:off x="1810687" y="4478443"/>
            <a:ext cx="3497236" cy="342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A5124-8FA6-EFB2-66B6-4C40882FF1A1}"/>
              </a:ext>
            </a:extLst>
          </p:cNvPr>
          <p:cNvSpPr/>
          <p:nvPr/>
        </p:nvSpPr>
        <p:spPr>
          <a:xfrm>
            <a:off x="6234712" y="4509459"/>
            <a:ext cx="3246521" cy="342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1E7593-63F0-7D91-E45F-DDBB86C72EA1}"/>
              </a:ext>
            </a:extLst>
          </p:cNvPr>
          <p:cNvSpPr txBox="1"/>
          <p:nvPr/>
        </p:nvSpPr>
        <p:spPr>
          <a:xfrm>
            <a:off x="1821031" y="4070590"/>
            <a:ext cx="3388127" cy="37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가장 오존이 높았던 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7C65D-0B12-6991-8DD4-1CC656EC8766}"/>
              </a:ext>
            </a:extLst>
          </p:cNvPr>
          <p:cNvSpPr txBox="1"/>
          <p:nvPr/>
        </p:nvSpPr>
        <p:spPr>
          <a:xfrm>
            <a:off x="6178122" y="4079631"/>
            <a:ext cx="3442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가장 오존이 낮았던 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CD9D1-0DD5-C4BF-E21B-1CCBDEC77856}"/>
              </a:ext>
            </a:extLst>
          </p:cNvPr>
          <p:cNvSpPr txBox="1"/>
          <p:nvPr/>
        </p:nvSpPr>
        <p:spPr>
          <a:xfrm>
            <a:off x="4926411" y="77081"/>
            <a:ext cx="700421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II-10 ds</a:t>
            </a:r>
            <a:r>
              <a:rPr lang="ko-KR" altLang="en-US" dirty="0"/>
              <a:t>학번 데이터에서 오존</a:t>
            </a:r>
            <a:r>
              <a:rPr lang="en-US" altLang="ko-KR" dirty="0"/>
              <a:t>(O3)</a:t>
            </a:r>
            <a:r>
              <a:rPr lang="ko-KR" altLang="en-US" dirty="0"/>
              <a:t>의 최고치와 최저치를 나타내는 날짜를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알아내도록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</a:t>
            </a:r>
            <a:r>
              <a:rPr lang="en-US" altLang="ko-KR" dirty="0">
                <a:latin typeface="Consolas" panose="020B0609020204030204" pitchFamily="49" charset="0"/>
              </a:rPr>
              <a:t>),(</a:t>
            </a:r>
            <a:r>
              <a:rPr lang="ko-KR" altLang="en-US" dirty="0">
                <a:latin typeface="Consolas" panose="020B0609020204030204" pitchFamily="49" charset="0"/>
              </a:rPr>
              <a:t>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채우시오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140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780422"/>
            <a:ext cx="3938099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ko-KR" altLang="en-US" sz="54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오늘도 잘했어요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32FE99-503E-0462-BC9E-1014DFE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3" name="Freeform 86">
            <a:extLst>
              <a:ext uri="{FF2B5EF4-FFF2-40B4-BE49-F238E27FC236}">
                <a16:creationId xmlns:a16="http://schemas.microsoft.com/office/drawing/2014/main" id="{338B1444-D9B3-1338-34ED-C9655025F086}"/>
              </a:ext>
            </a:extLst>
          </p:cNvPr>
          <p:cNvSpPr>
            <a:spLocks noEditPoints="1"/>
          </p:cNvSpPr>
          <p:nvPr/>
        </p:nvSpPr>
        <p:spPr bwMode="auto">
          <a:xfrm>
            <a:off x="8414788" y="2842040"/>
            <a:ext cx="509948" cy="650755"/>
          </a:xfrm>
          <a:custGeom>
            <a:avLst/>
            <a:gdLst>
              <a:gd name="T0" fmla="*/ 51 w 112"/>
              <a:gd name="T1" fmla="*/ 1 h 143"/>
              <a:gd name="T2" fmla="*/ 55 w 112"/>
              <a:gd name="T3" fmla="*/ 59 h 143"/>
              <a:gd name="T4" fmla="*/ 109 w 112"/>
              <a:gd name="T5" fmla="*/ 77 h 143"/>
              <a:gd name="T6" fmla="*/ 94 w 112"/>
              <a:gd name="T7" fmla="*/ 58 h 143"/>
              <a:gd name="T8" fmla="*/ 55 w 112"/>
              <a:gd name="T9" fmla="*/ 62 h 143"/>
              <a:gd name="T10" fmla="*/ 6 w 112"/>
              <a:gd name="T11" fmla="*/ 75 h 143"/>
              <a:gd name="T12" fmla="*/ 0 w 112"/>
              <a:gd name="T13" fmla="*/ 86 h 143"/>
              <a:gd name="T14" fmla="*/ 9 w 112"/>
              <a:gd name="T15" fmla="*/ 98 h 143"/>
              <a:gd name="T16" fmla="*/ 17 w 112"/>
              <a:gd name="T17" fmla="*/ 130 h 143"/>
              <a:gd name="T18" fmla="*/ 31 w 112"/>
              <a:gd name="T19" fmla="*/ 139 h 143"/>
              <a:gd name="T20" fmla="*/ 52 w 112"/>
              <a:gd name="T21" fmla="*/ 143 h 143"/>
              <a:gd name="T22" fmla="*/ 79 w 112"/>
              <a:gd name="T23" fmla="*/ 141 h 143"/>
              <a:gd name="T24" fmla="*/ 86 w 112"/>
              <a:gd name="T25" fmla="*/ 138 h 143"/>
              <a:gd name="T26" fmla="*/ 97 w 112"/>
              <a:gd name="T27" fmla="*/ 128 h 143"/>
              <a:gd name="T28" fmla="*/ 104 w 112"/>
              <a:gd name="T29" fmla="*/ 97 h 143"/>
              <a:gd name="T30" fmla="*/ 21 w 112"/>
              <a:gd name="T31" fmla="*/ 130 h 143"/>
              <a:gd name="T32" fmla="*/ 11 w 112"/>
              <a:gd name="T33" fmla="*/ 93 h 143"/>
              <a:gd name="T34" fmla="*/ 19 w 112"/>
              <a:gd name="T35" fmla="*/ 118 h 143"/>
              <a:gd name="T36" fmla="*/ 24 w 112"/>
              <a:gd name="T37" fmla="*/ 128 h 143"/>
              <a:gd name="T38" fmla="*/ 21 w 112"/>
              <a:gd name="T39" fmla="*/ 106 h 143"/>
              <a:gd name="T40" fmla="*/ 23 w 112"/>
              <a:gd name="T41" fmla="*/ 103 h 143"/>
              <a:gd name="T42" fmla="*/ 28 w 112"/>
              <a:gd name="T43" fmla="*/ 134 h 143"/>
              <a:gd name="T44" fmla="*/ 31 w 112"/>
              <a:gd name="T45" fmla="*/ 131 h 143"/>
              <a:gd name="T46" fmla="*/ 27 w 112"/>
              <a:gd name="T47" fmla="*/ 101 h 143"/>
              <a:gd name="T48" fmla="*/ 36 w 112"/>
              <a:gd name="T49" fmla="*/ 122 h 143"/>
              <a:gd name="T50" fmla="*/ 42 w 112"/>
              <a:gd name="T51" fmla="*/ 138 h 143"/>
              <a:gd name="T52" fmla="*/ 39 w 112"/>
              <a:gd name="T53" fmla="*/ 128 h 143"/>
              <a:gd name="T54" fmla="*/ 39 w 112"/>
              <a:gd name="T55" fmla="*/ 99 h 143"/>
              <a:gd name="T56" fmla="*/ 45 w 112"/>
              <a:gd name="T57" fmla="*/ 123 h 143"/>
              <a:gd name="T58" fmla="*/ 49 w 112"/>
              <a:gd name="T59" fmla="*/ 137 h 143"/>
              <a:gd name="T60" fmla="*/ 49 w 112"/>
              <a:gd name="T61" fmla="*/ 125 h 143"/>
              <a:gd name="T62" fmla="*/ 50 w 112"/>
              <a:gd name="T63" fmla="*/ 101 h 143"/>
              <a:gd name="T64" fmla="*/ 65 w 112"/>
              <a:gd name="T65" fmla="*/ 131 h 143"/>
              <a:gd name="T66" fmla="*/ 59 w 112"/>
              <a:gd name="T67" fmla="*/ 128 h 143"/>
              <a:gd name="T68" fmla="*/ 65 w 112"/>
              <a:gd name="T69" fmla="*/ 109 h 143"/>
              <a:gd name="T70" fmla="*/ 75 w 112"/>
              <a:gd name="T71" fmla="*/ 117 h 143"/>
              <a:gd name="T72" fmla="*/ 73 w 112"/>
              <a:gd name="T73" fmla="*/ 135 h 143"/>
              <a:gd name="T74" fmla="*/ 68 w 112"/>
              <a:gd name="T75" fmla="*/ 123 h 143"/>
              <a:gd name="T76" fmla="*/ 74 w 112"/>
              <a:gd name="T77" fmla="*/ 100 h 143"/>
              <a:gd name="T78" fmla="*/ 81 w 112"/>
              <a:gd name="T79" fmla="*/ 131 h 143"/>
              <a:gd name="T80" fmla="*/ 78 w 112"/>
              <a:gd name="T81" fmla="*/ 137 h 143"/>
              <a:gd name="T82" fmla="*/ 77 w 112"/>
              <a:gd name="T83" fmla="*/ 125 h 143"/>
              <a:gd name="T84" fmla="*/ 83 w 112"/>
              <a:gd name="T85" fmla="*/ 99 h 143"/>
              <a:gd name="T86" fmla="*/ 88 w 112"/>
              <a:gd name="T87" fmla="*/ 127 h 143"/>
              <a:gd name="T88" fmla="*/ 87 w 112"/>
              <a:gd name="T89" fmla="*/ 134 h 143"/>
              <a:gd name="T90" fmla="*/ 86 w 112"/>
              <a:gd name="T91" fmla="*/ 116 h 143"/>
              <a:gd name="T92" fmla="*/ 94 w 112"/>
              <a:gd name="T93" fmla="*/ 101 h 143"/>
              <a:gd name="T94" fmla="*/ 93 w 112"/>
              <a:gd name="T95" fmla="*/ 124 h 143"/>
              <a:gd name="T96" fmla="*/ 94 w 112"/>
              <a:gd name="T97" fmla="*/ 113 h 143"/>
              <a:gd name="T98" fmla="*/ 105 w 112"/>
              <a:gd name="T99" fmla="*/ 80 h 143"/>
              <a:gd name="T100" fmla="*/ 101 w 112"/>
              <a:gd name="T101" fmla="*/ 80 h 143"/>
              <a:gd name="T102" fmla="*/ 88 w 112"/>
              <a:gd name="T103" fmla="*/ 76 h 143"/>
              <a:gd name="T104" fmla="*/ 83 w 112"/>
              <a:gd name="T105" fmla="*/ 82 h 143"/>
              <a:gd name="T106" fmla="*/ 56 w 112"/>
              <a:gd name="T107" fmla="*/ 81 h 143"/>
              <a:gd name="T108" fmla="*/ 31 w 112"/>
              <a:gd name="T109" fmla="*/ 77 h 143"/>
              <a:gd name="T110" fmla="*/ 13 w 112"/>
              <a:gd name="T111" fmla="*/ 78 h 143"/>
              <a:gd name="T112" fmla="*/ 36 w 112"/>
              <a:gd name="T113" fmla="*/ 55 h 143"/>
              <a:gd name="T114" fmla="*/ 101 w 112"/>
              <a:gd name="T115" fmla="*/ 6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43">
                <a:moveTo>
                  <a:pt x="55" y="59"/>
                </a:moveTo>
                <a:cubicBezTo>
                  <a:pt x="63" y="59"/>
                  <a:pt x="70" y="53"/>
                  <a:pt x="70" y="45"/>
                </a:cubicBezTo>
                <a:cubicBezTo>
                  <a:pt x="70" y="38"/>
                  <a:pt x="65" y="33"/>
                  <a:pt x="58" y="31"/>
                </a:cubicBezTo>
                <a:cubicBezTo>
                  <a:pt x="58" y="30"/>
                  <a:pt x="59" y="28"/>
                  <a:pt x="59" y="27"/>
                </a:cubicBezTo>
                <a:cubicBezTo>
                  <a:pt x="59" y="26"/>
                  <a:pt x="59" y="26"/>
                  <a:pt x="58" y="25"/>
                </a:cubicBezTo>
                <a:cubicBezTo>
                  <a:pt x="58" y="22"/>
                  <a:pt x="58" y="18"/>
                  <a:pt x="57" y="15"/>
                </a:cubicBezTo>
                <a:cubicBezTo>
                  <a:pt x="56" y="12"/>
                  <a:pt x="56" y="10"/>
                  <a:pt x="55" y="8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6"/>
                  <a:pt x="55" y="5"/>
                  <a:pt x="54" y="5"/>
                </a:cubicBezTo>
                <a:cubicBezTo>
                  <a:pt x="54" y="5"/>
                  <a:pt x="54" y="4"/>
                  <a:pt x="53" y="3"/>
                </a:cubicBezTo>
                <a:cubicBezTo>
                  <a:pt x="53" y="2"/>
                  <a:pt x="52" y="1"/>
                  <a:pt x="51" y="1"/>
                </a:cubicBezTo>
                <a:cubicBezTo>
                  <a:pt x="50" y="0"/>
                  <a:pt x="50" y="0"/>
                  <a:pt x="49" y="0"/>
                </a:cubicBezTo>
                <a:cubicBezTo>
                  <a:pt x="48" y="0"/>
                  <a:pt x="46" y="1"/>
                  <a:pt x="46" y="3"/>
                </a:cubicBezTo>
                <a:cubicBezTo>
                  <a:pt x="46" y="4"/>
                  <a:pt x="46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6"/>
                  <a:pt x="49" y="7"/>
                </a:cubicBezTo>
                <a:cubicBezTo>
                  <a:pt x="49" y="8"/>
                  <a:pt x="50" y="9"/>
                  <a:pt x="51" y="9"/>
                </a:cubicBezTo>
                <a:cubicBezTo>
                  <a:pt x="52" y="12"/>
                  <a:pt x="53" y="14"/>
                  <a:pt x="53" y="17"/>
                </a:cubicBezTo>
                <a:cubicBezTo>
                  <a:pt x="54" y="20"/>
                  <a:pt x="54" y="22"/>
                  <a:pt x="54" y="25"/>
                </a:cubicBezTo>
                <a:cubicBezTo>
                  <a:pt x="54" y="27"/>
                  <a:pt x="54" y="29"/>
                  <a:pt x="54" y="31"/>
                </a:cubicBezTo>
                <a:cubicBezTo>
                  <a:pt x="46" y="31"/>
                  <a:pt x="40" y="37"/>
                  <a:pt x="40" y="45"/>
                </a:cubicBezTo>
                <a:cubicBezTo>
                  <a:pt x="40" y="53"/>
                  <a:pt x="47" y="59"/>
                  <a:pt x="55" y="59"/>
                </a:cubicBezTo>
                <a:close/>
                <a:moveTo>
                  <a:pt x="93" y="75"/>
                </a:moveTo>
                <a:cubicBezTo>
                  <a:pt x="93" y="76"/>
                  <a:pt x="93" y="76"/>
                  <a:pt x="93" y="76"/>
                </a:cubicBezTo>
                <a:cubicBezTo>
                  <a:pt x="93" y="76"/>
                  <a:pt x="93" y="76"/>
                  <a:pt x="93" y="76"/>
                </a:cubicBezTo>
                <a:lnTo>
                  <a:pt x="93" y="75"/>
                </a:lnTo>
                <a:close/>
                <a:moveTo>
                  <a:pt x="112" y="87"/>
                </a:moveTo>
                <a:cubicBezTo>
                  <a:pt x="111" y="87"/>
                  <a:pt x="111" y="87"/>
                  <a:pt x="111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6"/>
                  <a:pt x="111" y="85"/>
                  <a:pt x="111" y="84"/>
                </a:cubicBezTo>
                <a:cubicBezTo>
                  <a:pt x="111" y="83"/>
                  <a:pt x="111" y="82"/>
                  <a:pt x="110" y="81"/>
                </a:cubicBezTo>
                <a:cubicBezTo>
                  <a:pt x="110" y="80"/>
                  <a:pt x="109" y="80"/>
                  <a:pt x="109" y="79"/>
                </a:cubicBezTo>
                <a:cubicBezTo>
                  <a:pt x="109" y="79"/>
                  <a:pt x="109" y="78"/>
                  <a:pt x="109" y="77"/>
                </a:cubicBezTo>
                <a:cubicBezTo>
                  <a:pt x="109" y="76"/>
                  <a:pt x="109" y="74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1"/>
                  <a:pt x="107" y="70"/>
                </a:cubicBezTo>
                <a:cubicBezTo>
                  <a:pt x="106" y="69"/>
                  <a:pt x="106" y="68"/>
                  <a:pt x="105" y="68"/>
                </a:cubicBezTo>
                <a:cubicBezTo>
                  <a:pt x="105" y="67"/>
                  <a:pt x="104" y="66"/>
                  <a:pt x="103" y="66"/>
                </a:cubicBezTo>
                <a:cubicBezTo>
                  <a:pt x="103" y="65"/>
                  <a:pt x="102" y="64"/>
                  <a:pt x="101" y="63"/>
                </a:cubicBezTo>
                <a:cubicBezTo>
                  <a:pt x="100" y="63"/>
                  <a:pt x="99" y="62"/>
                  <a:pt x="99" y="61"/>
                </a:cubicBezTo>
                <a:cubicBezTo>
                  <a:pt x="98" y="60"/>
                  <a:pt x="97" y="60"/>
                  <a:pt x="96" y="59"/>
                </a:cubicBezTo>
                <a:cubicBezTo>
                  <a:pt x="96" y="59"/>
                  <a:pt x="95" y="58"/>
                  <a:pt x="94" y="58"/>
                </a:cubicBezTo>
                <a:cubicBezTo>
                  <a:pt x="92" y="56"/>
                  <a:pt x="91" y="56"/>
                  <a:pt x="90" y="55"/>
                </a:cubicBezTo>
                <a:cubicBezTo>
                  <a:pt x="90" y="55"/>
                  <a:pt x="89" y="55"/>
                  <a:pt x="88" y="54"/>
                </a:cubicBezTo>
                <a:cubicBezTo>
                  <a:pt x="84" y="53"/>
                  <a:pt x="82" y="52"/>
                  <a:pt x="81" y="51"/>
                </a:cubicBezTo>
                <a:cubicBezTo>
                  <a:pt x="81" y="51"/>
                  <a:pt x="80" y="51"/>
                  <a:pt x="80" y="51"/>
                </a:cubicBezTo>
                <a:cubicBezTo>
                  <a:pt x="78" y="51"/>
                  <a:pt x="75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2" y="49"/>
                  <a:pt x="72" y="50"/>
                  <a:pt x="71" y="50"/>
                </a:cubicBezTo>
                <a:cubicBezTo>
                  <a:pt x="71" y="51"/>
                  <a:pt x="71" y="51"/>
                  <a:pt x="71" y="51"/>
                </a:cubicBezTo>
                <a:cubicBezTo>
                  <a:pt x="69" y="57"/>
                  <a:pt x="63" y="62"/>
                  <a:pt x="55" y="62"/>
                </a:cubicBezTo>
                <a:cubicBezTo>
                  <a:pt x="47" y="62"/>
                  <a:pt x="41" y="57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0"/>
                  <a:pt x="37" y="50"/>
                  <a:pt x="37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5" y="51"/>
                  <a:pt x="34" y="51"/>
                  <a:pt x="32" y="51"/>
                </a:cubicBezTo>
                <a:cubicBezTo>
                  <a:pt x="27" y="53"/>
                  <a:pt x="23" y="55"/>
                  <a:pt x="20" y="58"/>
                </a:cubicBezTo>
                <a:cubicBezTo>
                  <a:pt x="18" y="59"/>
                  <a:pt x="14" y="62"/>
                  <a:pt x="13" y="64"/>
                </a:cubicBezTo>
                <a:cubicBezTo>
                  <a:pt x="12" y="65"/>
                  <a:pt x="10" y="67"/>
                  <a:pt x="10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1"/>
                  <a:pt x="6" y="74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6"/>
                  <a:pt x="6" y="76"/>
                  <a:pt x="6" y="77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80"/>
                  <a:pt x="3" y="80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3" y="80"/>
                  <a:pt x="3" y="81"/>
                  <a:pt x="2" y="81"/>
                </a:cubicBezTo>
                <a:cubicBezTo>
                  <a:pt x="2" y="81"/>
                  <a:pt x="2" y="82"/>
                  <a:pt x="2" y="82"/>
                </a:cubicBezTo>
                <a:cubicBezTo>
                  <a:pt x="1" y="83"/>
                  <a:pt x="1" y="83"/>
                  <a:pt x="1" y="83"/>
                </a:cubicBezTo>
                <a:cubicBezTo>
                  <a:pt x="1" y="84"/>
                  <a:pt x="0" y="85"/>
                  <a:pt x="0" y="86"/>
                </a:cubicBezTo>
                <a:cubicBezTo>
                  <a:pt x="0" y="86"/>
                  <a:pt x="1" y="87"/>
                  <a:pt x="1" y="87"/>
                </a:cubicBezTo>
                <a:cubicBezTo>
                  <a:pt x="1" y="88"/>
                  <a:pt x="2" y="88"/>
                  <a:pt x="2" y="88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4" y="89"/>
                  <a:pt x="4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90"/>
                  <a:pt x="6" y="90"/>
                  <a:pt x="6" y="91"/>
                </a:cubicBezTo>
                <a:cubicBezTo>
                  <a:pt x="6" y="91"/>
                  <a:pt x="7" y="92"/>
                  <a:pt x="7" y="93"/>
                </a:cubicBezTo>
                <a:cubicBezTo>
                  <a:pt x="8" y="94"/>
                  <a:pt x="8" y="94"/>
                  <a:pt x="8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96"/>
                  <a:pt x="8" y="96"/>
                  <a:pt x="9" y="96"/>
                </a:cubicBezTo>
                <a:cubicBezTo>
                  <a:pt x="9" y="96"/>
                  <a:pt x="9" y="97"/>
                  <a:pt x="9" y="98"/>
                </a:cubicBezTo>
                <a:cubicBezTo>
                  <a:pt x="10" y="99"/>
                  <a:pt x="10" y="99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2" y="103"/>
                  <a:pt x="12" y="105"/>
                  <a:pt x="14" y="110"/>
                </a:cubicBezTo>
                <a:cubicBezTo>
                  <a:pt x="14" y="112"/>
                  <a:pt x="15" y="114"/>
                  <a:pt x="15" y="116"/>
                </a:cubicBezTo>
                <a:cubicBezTo>
                  <a:pt x="15" y="116"/>
                  <a:pt x="15" y="117"/>
                  <a:pt x="15" y="117"/>
                </a:cubicBezTo>
                <a:cubicBezTo>
                  <a:pt x="15" y="117"/>
                  <a:pt x="16" y="118"/>
                  <a:pt x="16" y="119"/>
                </a:cubicBezTo>
                <a:cubicBezTo>
                  <a:pt x="16" y="120"/>
                  <a:pt x="16" y="121"/>
                  <a:pt x="16" y="123"/>
                </a:cubicBezTo>
                <a:cubicBezTo>
                  <a:pt x="16" y="124"/>
                  <a:pt x="16" y="126"/>
                  <a:pt x="16" y="127"/>
                </a:cubicBezTo>
                <a:cubicBezTo>
                  <a:pt x="17" y="129"/>
                  <a:pt x="17" y="130"/>
                  <a:pt x="17" y="130"/>
                </a:cubicBezTo>
                <a:cubicBezTo>
                  <a:pt x="18" y="131"/>
                  <a:pt x="18" y="132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1" y="134"/>
                </a:cubicBezTo>
                <a:cubicBezTo>
                  <a:pt x="21" y="135"/>
                  <a:pt x="22" y="135"/>
                  <a:pt x="23" y="135"/>
                </a:cubicBezTo>
                <a:cubicBezTo>
                  <a:pt x="23" y="136"/>
                  <a:pt x="25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7"/>
                  <a:pt x="27" y="138"/>
                  <a:pt x="28" y="138"/>
                </a:cubicBezTo>
                <a:cubicBezTo>
                  <a:pt x="29" y="138"/>
                  <a:pt x="30" y="139"/>
                  <a:pt x="31" y="139"/>
                </a:cubicBezTo>
                <a:cubicBezTo>
                  <a:pt x="32" y="139"/>
                  <a:pt x="33" y="139"/>
                  <a:pt x="33" y="139"/>
                </a:cubicBezTo>
                <a:cubicBezTo>
                  <a:pt x="34" y="139"/>
                  <a:pt x="34" y="140"/>
                  <a:pt x="35" y="140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0"/>
                  <a:pt x="37" y="140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8" y="141"/>
                  <a:pt x="39" y="141"/>
                  <a:pt x="40" y="141"/>
                </a:cubicBezTo>
                <a:cubicBezTo>
                  <a:pt x="40" y="141"/>
                  <a:pt x="41" y="141"/>
                  <a:pt x="41" y="141"/>
                </a:cubicBezTo>
                <a:cubicBezTo>
                  <a:pt x="41" y="141"/>
                  <a:pt x="42" y="142"/>
                  <a:pt x="43" y="142"/>
                </a:cubicBezTo>
                <a:cubicBezTo>
                  <a:pt x="44" y="142"/>
                  <a:pt x="44" y="142"/>
                  <a:pt x="45" y="142"/>
                </a:cubicBezTo>
                <a:cubicBezTo>
                  <a:pt x="45" y="142"/>
                  <a:pt x="46" y="142"/>
                  <a:pt x="46" y="142"/>
                </a:cubicBezTo>
                <a:cubicBezTo>
                  <a:pt x="47" y="142"/>
                  <a:pt x="50" y="143"/>
                  <a:pt x="52" y="143"/>
                </a:cubicBezTo>
                <a:cubicBezTo>
                  <a:pt x="53" y="143"/>
                  <a:pt x="56" y="143"/>
                  <a:pt x="62" y="143"/>
                </a:cubicBezTo>
                <a:cubicBezTo>
                  <a:pt x="62" y="143"/>
                  <a:pt x="62" y="143"/>
                  <a:pt x="63" y="143"/>
                </a:cubicBezTo>
                <a:cubicBezTo>
                  <a:pt x="64" y="143"/>
                  <a:pt x="66" y="143"/>
                  <a:pt x="67" y="143"/>
                </a:cubicBezTo>
                <a:cubicBezTo>
                  <a:pt x="67" y="143"/>
                  <a:pt x="68" y="143"/>
                  <a:pt x="68" y="143"/>
                </a:cubicBezTo>
                <a:cubicBezTo>
                  <a:pt x="68" y="143"/>
                  <a:pt x="68" y="143"/>
                  <a:pt x="69" y="143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3"/>
                  <a:pt x="73" y="142"/>
                  <a:pt x="73" y="142"/>
                </a:cubicBezTo>
                <a:cubicBezTo>
                  <a:pt x="74" y="142"/>
                  <a:pt x="75" y="142"/>
                  <a:pt x="76" y="142"/>
                </a:cubicBezTo>
                <a:cubicBezTo>
                  <a:pt x="77" y="141"/>
                  <a:pt x="77" y="141"/>
                  <a:pt x="78" y="141"/>
                </a:cubicBezTo>
                <a:cubicBezTo>
                  <a:pt x="78" y="141"/>
                  <a:pt x="78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80" y="141"/>
                  <a:pt x="80" y="140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2" y="140"/>
                  <a:pt x="83" y="140"/>
                  <a:pt x="83" y="139"/>
                </a:cubicBezTo>
                <a:cubicBezTo>
                  <a:pt x="84" y="139"/>
                  <a:pt x="84" y="139"/>
                  <a:pt x="85" y="139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5" y="139"/>
                  <a:pt x="86" y="139"/>
                  <a:pt x="86" y="139"/>
                </a:cubicBezTo>
                <a:cubicBezTo>
                  <a:pt x="86" y="139"/>
                  <a:pt x="86" y="139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7" y="138"/>
                  <a:pt x="87" y="138"/>
                </a:cubicBezTo>
                <a:cubicBezTo>
                  <a:pt x="87" y="138"/>
                  <a:pt x="87" y="138"/>
                  <a:pt x="87" y="138"/>
                </a:cubicBezTo>
                <a:cubicBezTo>
                  <a:pt x="87" y="138"/>
                  <a:pt x="87" y="138"/>
                  <a:pt x="88" y="138"/>
                </a:cubicBezTo>
                <a:cubicBezTo>
                  <a:pt x="89" y="137"/>
                  <a:pt x="90" y="137"/>
                  <a:pt x="91" y="136"/>
                </a:cubicBezTo>
                <a:cubicBezTo>
                  <a:pt x="91" y="136"/>
                  <a:pt x="92" y="135"/>
                  <a:pt x="92" y="135"/>
                </a:cubicBezTo>
                <a:cubicBezTo>
                  <a:pt x="93" y="135"/>
                  <a:pt x="93" y="135"/>
                  <a:pt x="93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5" y="133"/>
                  <a:pt x="95" y="132"/>
                  <a:pt x="96" y="132"/>
                </a:cubicBezTo>
                <a:cubicBezTo>
                  <a:pt x="96" y="131"/>
                  <a:pt x="96" y="130"/>
                  <a:pt x="97" y="128"/>
                </a:cubicBezTo>
                <a:cubicBezTo>
                  <a:pt x="97" y="127"/>
                  <a:pt x="97" y="125"/>
                  <a:pt x="97" y="124"/>
                </a:cubicBezTo>
                <a:cubicBezTo>
                  <a:pt x="97" y="122"/>
                  <a:pt x="97" y="121"/>
                  <a:pt x="97" y="120"/>
                </a:cubicBezTo>
                <a:cubicBezTo>
                  <a:pt x="97" y="119"/>
                  <a:pt x="98" y="118"/>
                  <a:pt x="98" y="118"/>
                </a:cubicBezTo>
                <a:cubicBezTo>
                  <a:pt x="98" y="118"/>
                  <a:pt x="98" y="117"/>
                  <a:pt x="98" y="117"/>
                </a:cubicBezTo>
                <a:cubicBezTo>
                  <a:pt x="98" y="115"/>
                  <a:pt x="99" y="113"/>
                  <a:pt x="99" y="111"/>
                </a:cubicBezTo>
                <a:cubicBezTo>
                  <a:pt x="101" y="106"/>
                  <a:pt x="101" y="104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0"/>
                  <a:pt x="104" y="99"/>
                </a:cubicBezTo>
                <a:cubicBezTo>
                  <a:pt x="104" y="98"/>
                  <a:pt x="104" y="97"/>
                  <a:pt x="104" y="97"/>
                </a:cubicBezTo>
                <a:cubicBezTo>
                  <a:pt x="104" y="97"/>
                  <a:pt x="105" y="97"/>
                  <a:pt x="105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96"/>
                  <a:pt x="105" y="95"/>
                  <a:pt x="106" y="94"/>
                </a:cubicBezTo>
                <a:cubicBezTo>
                  <a:pt x="106" y="93"/>
                  <a:pt x="107" y="92"/>
                  <a:pt x="107" y="92"/>
                </a:cubicBezTo>
                <a:cubicBezTo>
                  <a:pt x="107" y="92"/>
                  <a:pt x="107" y="91"/>
                  <a:pt x="108" y="90"/>
                </a:cubicBezTo>
                <a:cubicBezTo>
                  <a:pt x="109" y="90"/>
                  <a:pt x="110" y="90"/>
                  <a:pt x="111" y="90"/>
                </a:cubicBezTo>
                <a:cubicBezTo>
                  <a:pt x="112" y="89"/>
                  <a:pt x="112" y="88"/>
                  <a:pt x="112" y="88"/>
                </a:cubicBezTo>
                <a:cubicBezTo>
                  <a:pt x="112" y="88"/>
                  <a:pt x="112" y="88"/>
                  <a:pt x="112" y="87"/>
                </a:cubicBezTo>
                <a:cubicBezTo>
                  <a:pt x="112" y="87"/>
                  <a:pt x="112" y="87"/>
                  <a:pt x="112" y="87"/>
                </a:cubicBezTo>
                <a:close/>
                <a:moveTo>
                  <a:pt x="20" y="130"/>
                </a:moveTo>
                <a:cubicBezTo>
                  <a:pt x="21" y="130"/>
                  <a:pt x="21" y="130"/>
                  <a:pt x="21" y="130"/>
                </a:cubicBezTo>
                <a:cubicBezTo>
                  <a:pt x="21" y="130"/>
                  <a:pt x="21" y="129"/>
                  <a:pt x="20" y="128"/>
                </a:cubicBezTo>
                <a:cubicBezTo>
                  <a:pt x="20" y="127"/>
                  <a:pt x="20" y="126"/>
                  <a:pt x="20" y="124"/>
                </a:cubicBezTo>
                <a:cubicBezTo>
                  <a:pt x="20" y="124"/>
                  <a:pt x="20" y="123"/>
                  <a:pt x="20" y="123"/>
                </a:cubicBezTo>
                <a:cubicBezTo>
                  <a:pt x="20" y="122"/>
                  <a:pt x="19" y="121"/>
                  <a:pt x="19" y="117"/>
                </a:cubicBezTo>
                <a:cubicBezTo>
                  <a:pt x="19" y="115"/>
                  <a:pt x="19" y="115"/>
                  <a:pt x="18" y="113"/>
                </a:cubicBezTo>
                <a:cubicBezTo>
                  <a:pt x="18" y="111"/>
                  <a:pt x="17" y="108"/>
                  <a:pt x="17" y="107"/>
                </a:cubicBezTo>
                <a:cubicBezTo>
                  <a:pt x="17" y="106"/>
                  <a:pt x="16" y="106"/>
                  <a:pt x="16" y="105"/>
                </a:cubicBezTo>
                <a:cubicBezTo>
                  <a:pt x="16" y="103"/>
                  <a:pt x="15" y="101"/>
                  <a:pt x="14" y="99"/>
                </a:cubicBezTo>
                <a:cubicBezTo>
                  <a:pt x="13" y="99"/>
                  <a:pt x="13" y="97"/>
                  <a:pt x="12" y="96"/>
                </a:cubicBezTo>
                <a:cubicBezTo>
                  <a:pt x="12" y="95"/>
                  <a:pt x="12" y="94"/>
                  <a:pt x="11" y="94"/>
                </a:cubicBezTo>
                <a:cubicBezTo>
                  <a:pt x="11" y="94"/>
                  <a:pt x="11" y="93"/>
                  <a:pt x="11" y="93"/>
                </a:cubicBezTo>
                <a:cubicBezTo>
                  <a:pt x="11" y="93"/>
                  <a:pt x="12" y="93"/>
                  <a:pt x="12" y="93"/>
                </a:cubicBezTo>
                <a:cubicBezTo>
                  <a:pt x="12" y="93"/>
                  <a:pt x="12" y="93"/>
                  <a:pt x="13" y="94"/>
                </a:cubicBezTo>
                <a:cubicBezTo>
                  <a:pt x="14" y="96"/>
                  <a:pt x="14" y="96"/>
                  <a:pt x="14" y="98"/>
                </a:cubicBezTo>
                <a:cubicBezTo>
                  <a:pt x="14" y="98"/>
                  <a:pt x="15" y="99"/>
                  <a:pt x="15" y="100"/>
                </a:cubicBezTo>
                <a:cubicBezTo>
                  <a:pt x="16" y="101"/>
                  <a:pt x="17" y="105"/>
                  <a:pt x="17" y="107"/>
                </a:cubicBezTo>
                <a:cubicBezTo>
                  <a:pt x="17" y="108"/>
                  <a:pt x="18" y="109"/>
                  <a:pt x="18" y="109"/>
                </a:cubicBezTo>
                <a:cubicBezTo>
                  <a:pt x="18" y="110"/>
                  <a:pt x="18" y="111"/>
                  <a:pt x="18" y="112"/>
                </a:cubicBezTo>
                <a:cubicBezTo>
                  <a:pt x="18" y="112"/>
                  <a:pt x="18" y="113"/>
                  <a:pt x="19" y="113"/>
                </a:cubicBezTo>
                <a:cubicBezTo>
                  <a:pt x="19" y="114"/>
                  <a:pt x="19" y="114"/>
                  <a:pt x="19" y="115"/>
                </a:cubicBezTo>
                <a:cubicBezTo>
                  <a:pt x="19" y="116"/>
                  <a:pt x="19" y="116"/>
                  <a:pt x="19" y="117"/>
                </a:cubicBezTo>
                <a:cubicBezTo>
                  <a:pt x="19" y="117"/>
                  <a:pt x="19" y="118"/>
                  <a:pt x="19" y="118"/>
                </a:cubicBezTo>
                <a:cubicBezTo>
                  <a:pt x="20" y="119"/>
                  <a:pt x="20" y="119"/>
                  <a:pt x="20" y="120"/>
                </a:cubicBezTo>
                <a:cubicBezTo>
                  <a:pt x="20" y="122"/>
                  <a:pt x="20" y="125"/>
                  <a:pt x="21" y="126"/>
                </a:cubicBezTo>
                <a:cubicBezTo>
                  <a:pt x="21" y="127"/>
                  <a:pt x="21" y="128"/>
                  <a:pt x="21" y="130"/>
                </a:cubicBezTo>
                <a:lnTo>
                  <a:pt x="20" y="130"/>
                </a:lnTo>
                <a:close/>
                <a:moveTo>
                  <a:pt x="28" y="134"/>
                </a:moveTo>
                <a:cubicBezTo>
                  <a:pt x="27" y="134"/>
                  <a:pt x="27" y="134"/>
                  <a:pt x="27" y="133"/>
                </a:cubicBezTo>
                <a:cubicBezTo>
                  <a:pt x="26" y="133"/>
                  <a:pt x="26" y="133"/>
                  <a:pt x="25" y="133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3"/>
                  <a:pt x="25" y="133"/>
                  <a:pt x="25" y="132"/>
                </a:cubicBezTo>
                <a:cubicBezTo>
                  <a:pt x="25" y="132"/>
                  <a:pt x="25" y="131"/>
                  <a:pt x="25" y="130"/>
                </a:cubicBezTo>
                <a:cubicBezTo>
                  <a:pt x="25" y="129"/>
                  <a:pt x="25" y="129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4" y="126"/>
                  <a:pt x="24" y="126"/>
                  <a:pt x="24" y="125"/>
                </a:cubicBezTo>
                <a:cubicBezTo>
                  <a:pt x="24" y="125"/>
                  <a:pt x="24" y="123"/>
                  <a:pt x="24" y="123"/>
                </a:cubicBezTo>
                <a:cubicBezTo>
                  <a:pt x="23" y="121"/>
                  <a:pt x="23" y="120"/>
                  <a:pt x="23" y="119"/>
                </a:cubicBezTo>
                <a:cubicBezTo>
                  <a:pt x="23" y="116"/>
                  <a:pt x="22" y="115"/>
                  <a:pt x="22" y="114"/>
                </a:cubicBezTo>
                <a:cubicBezTo>
                  <a:pt x="22" y="114"/>
                  <a:pt x="22" y="113"/>
                  <a:pt x="22" y="112"/>
                </a:cubicBezTo>
                <a:cubicBezTo>
                  <a:pt x="22" y="112"/>
                  <a:pt x="22" y="111"/>
                  <a:pt x="21" y="110"/>
                </a:cubicBezTo>
                <a:cubicBezTo>
                  <a:pt x="21" y="109"/>
                  <a:pt x="21" y="107"/>
                  <a:pt x="21" y="106"/>
                </a:cubicBezTo>
                <a:cubicBezTo>
                  <a:pt x="20" y="106"/>
                  <a:pt x="20" y="104"/>
                  <a:pt x="19" y="102"/>
                </a:cubicBezTo>
                <a:cubicBezTo>
                  <a:pt x="19" y="101"/>
                  <a:pt x="19" y="100"/>
                  <a:pt x="19" y="100"/>
                </a:cubicBezTo>
                <a:cubicBezTo>
                  <a:pt x="19" y="99"/>
                  <a:pt x="18" y="99"/>
                  <a:pt x="18" y="98"/>
                </a:cubicBezTo>
                <a:cubicBezTo>
                  <a:pt x="18" y="97"/>
                  <a:pt x="17" y="95"/>
                  <a:pt x="16" y="93"/>
                </a:cubicBezTo>
                <a:cubicBezTo>
                  <a:pt x="16" y="93"/>
                  <a:pt x="16" y="93"/>
                  <a:pt x="16" y="93"/>
                </a:cubicBezTo>
                <a:cubicBezTo>
                  <a:pt x="17" y="93"/>
                  <a:pt x="17" y="94"/>
                  <a:pt x="17" y="94"/>
                </a:cubicBezTo>
                <a:cubicBezTo>
                  <a:pt x="18" y="95"/>
                  <a:pt x="19" y="96"/>
                  <a:pt x="20" y="96"/>
                </a:cubicBezTo>
                <a:cubicBezTo>
                  <a:pt x="20" y="96"/>
                  <a:pt x="21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22" y="99"/>
                  <a:pt x="22" y="99"/>
                  <a:pt x="23" y="101"/>
                </a:cubicBezTo>
                <a:cubicBezTo>
                  <a:pt x="23" y="101"/>
                  <a:pt x="23" y="102"/>
                  <a:pt x="23" y="103"/>
                </a:cubicBezTo>
                <a:cubicBezTo>
                  <a:pt x="24" y="104"/>
                  <a:pt x="25" y="108"/>
                  <a:pt x="25" y="110"/>
                </a:cubicBezTo>
                <a:cubicBezTo>
                  <a:pt x="25" y="111"/>
                  <a:pt x="25" y="112"/>
                  <a:pt x="25" y="112"/>
                </a:cubicBezTo>
                <a:cubicBezTo>
                  <a:pt x="26" y="113"/>
                  <a:pt x="26" y="114"/>
                  <a:pt x="26" y="115"/>
                </a:cubicBezTo>
                <a:cubicBezTo>
                  <a:pt x="26" y="115"/>
                  <a:pt x="26" y="116"/>
                  <a:pt x="26" y="116"/>
                </a:cubicBezTo>
                <a:cubicBezTo>
                  <a:pt x="26" y="117"/>
                  <a:pt x="26" y="117"/>
                  <a:pt x="26" y="118"/>
                </a:cubicBezTo>
                <a:cubicBezTo>
                  <a:pt x="26" y="118"/>
                  <a:pt x="27" y="119"/>
                  <a:pt x="27" y="120"/>
                </a:cubicBezTo>
                <a:cubicBezTo>
                  <a:pt x="27" y="120"/>
                  <a:pt x="27" y="121"/>
                  <a:pt x="27" y="121"/>
                </a:cubicBezTo>
                <a:cubicBezTo>
                  <a:pt x="27" y="121"/>
                  <a:pt x="27" y="122"/>
                  <a:pt x="27" y="123"/>
                </a:cubicBezTo>
                <a:cubicBezTo>
                  <a:pt x="27" y="125"/>
                  <a:pt x="27" y="128"/>
                  <a:pt x="28" y="129"/>
                </a:cubicBezTo>
                <a:cubicBezTo>
                  <a:pt x="28" y="130"/>
                  <a:pt x="28" y="132"/>
                  <a:pt x="28" y="134"/>
                </a:cubicBezTo>
                <a:cubicBezTo>
                  <a:pt x="28" y="134"/>
                  <a:pt x="28" y="134"/>
                  <a:pt x="28" y="134"/>
                </a:cubicBezTo>
                <a:close/>
                <a:moveTo>
                  <a:pt x="36" y="131"/>
                </a:moveTo>
                <a:cubicBezTo>
                  <a:pt x="36" y="132"/>
                  <a:pt x="36" y="133"/>
                  <a:pt x="36" y="135"/>
                </a:cubicBezTo>
                <a:cubicBezTo>
                  <a:pt x="36" y="135"/>
                  <a:pt x="36" y="136"/>
                  <a:pt x="36" y="136"/>
                </a:cubicBezTo>
                <a:cubicBezTo>
                  <a:pt x="35" y="136"/>
                  <a:pt x="34" y="136"/>
                  <a:pt x="34" y="136"/>
                </a:cubicBezTo>
                <a:cubicBezTo>
                  <a:pt x="33" y="136"/>
                  <a:pt x="32" y="135"/>
                  <a:pt x="31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31" y="135"/>
                  <a:pt x="31" y="134"/>
                  <a:pt x="31" y="133"/>
                </a:cubicBezTo>
                <a:cubicBezTo>
                  <a:pt x="31" y="131"/>
                  <a:pt x="31" y="132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1" y="129"/>
                  <a:pt x="31" y="129"/>
                  <a:pt x="31" y="128"/>
                </a:cubicBezTo>
                <a:cubicBezTo>
                  <a:pt x="31" y="128"/>
                  <a:pt x="31" y="126"/>
                  <a:pt x="31" y="126"/>
                </a:cubicBezTo>
                <a:cubicBezTo>
                  <a:pt x="30" y="124"/>
                  <a:pt x="30" y="123"/>
                  <a:pt x="30" y="122"/>
                </a:cubicBezTo>
                <a:cubicBezTo>
                  <a:pt x="30" y="119"/>
                  <a:pt x="30" y="118"/>
                  <a:pt x="30" y="117"/>
                </a:cubicBezTo>
                <a:cubicBezTo>
                  <a:pt x="30" y="117"/>
                  <a:pt x="29" y="116"/>
                  <a:pt x="29" y="115"/>
                </a:cubicBezTo>
                <a:cubicBezTo>
                  <a:pt x="29" y="115"/>
                  <a:pt x="29" y="114"/>
                  <a:pt x="29" y="113"/>
                </a:cubicBezTo>
                <a:cubicBezTo>
                  <a:pt x="29" y="112"/>
                  <a:pt x="29" y="111"/>
                  <a:pt x="28" y="109"/>
                </a:cubicBezTo>
                <a:cubicBezTo>
                  <a:pt x="28" y="109"/>
                  <a:pt x="28" y="107"/>
                  <a:pt x="28" y="105"/>
                </a:cubicBezTo>
                <a:cubicBezTo>
                  <a:pt x="27" y="104"/>
                  <a:pt x="27" y="104"/>
                  <a:pt x="27" y="103"/>
                </a:cubicBezTo>
                <a:cubicBezTo>
                  <a:pt x="27" y="102"/>
                  <a:pt x="27" y="102"/>
                  <a:pt x="27" y="101"/>
                </a:cubicBezTo>
                <a:cubicBezTo>
                  <a:pt x="26" y="101"/>
                  <a:pt x="26" y="99"/>
                  <a:pt x="25" y="97"/>
                </a:cubicBezTo>
                <a:cubicBezTo>
                  <a:pt x="28" y="97"/>
                  <a:pt x="28" y="97"/>
                  <a:pt x="30" y="98"/>
                </a:cubicBezTo>
                <a:cubicBezTo>
                  <a:pt x="31" y="99"/>
                  <a:pt x="31" y="100"/>
                  <a:pt x="32" y="100"/>
                </a:cubicBezTo>
                <a:cubicBezTo>
                  <a:pt x="33" y="102"/>
                  <a:pt x="33" y="102"/>
                  <a:pt x="33" y="103"/>
                </a:cubicBezTo>
                <a:cubicBezTo>
                  <a:pt x="33" y="104"/>
                  <a:pt x="34" y="105"/>
                  <a:pt x="34" y="105"/>
                </a:cubicBezTo>
                <a:cubicBezTo>
                  <a:pt x="34" y="107"/>
                  <a:pt x="35" y="110"/>
                  <a:pt x="35" y="113"/>
                </a:cubicBezTo>
                <a:cubicBezTo>
                  <a:pt x="35" y="113"/>
                  <a:pt x="35" y="114"/>
                  <a:pt x="35" y="114"/>
                </a:cubicBezTo>
                <a:cubicBezTo>
                  <a:pt x="35" y="116"/>
                  <a:pt x="35" y="116"/>
                  <a:pt x="35" y="117"/>
                </a:cubicBezTo>
                <a:cubicBezTo>
                  <a:pt x="36" y="117"/>
                  <a:pt x="36" y="118"/>
                  <a:pt x="36" y="118"/>
                </a:cubicBezTo>
                <a:cubicBezTo>
                  <a:pt x="36" y="119"/>
                  <a:pt x="36" y="120"/>
                  <a:pt x="36" y="120"/>
                </a:cubicBezTo>
                <a:cubicBezTo>
                  <a:pt x="36" y="121"/>
                  <a:pt x="36" y="121"/>
                  <a:pt x="36" y="122"/>
                </a:cubicBezTo>
                <a:cubicBezTo>
                  <a:pt x="36" y="122"/>
                  <a:pt x="36" y="123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36" y="127"/>
                  <a:pt x="36" y="130"/>
                  <a:pt x="36" y="131"/>
                </a:cubicBezTo>
                <a:close/>
                <a:moveTo>
                  <a:pt x="45" y="127"/>
                </a:moveTo>
                <a:cubicBezTo>
                  <a:pt x="45" y="128"/>
                  <a:pt x="45" y="131"/>
                  <a:pt x="45" y="132"/>
                </a:cubicBezTo>
                <a:cubicBezTo>
                  <a:pt x="45" y="132"/>
                  <a:pt x="45" y="133"/>
                  <a:pt x="45" y="133"/>
                </a:cubicBezTo>
                <a:cubicBezTo>
                  <a:pt x="45" y="133"/>
                  <a:pt x="45" y="135"/>
                  <a:pt x="45" y="136"/>
                </a:cubicBezTo>
                <a:cubicBezTo>
                  <a:pt x="45" y="137"/>
                  <a:pt x="45" y="138"/>
                  <a:pt x="45" y="138"/>
                </a:cubicBezTo>
                <a:cubicBezTo>
                  <a:pt x="44" y="138"/>
                  <a:pt x="43" y="138"/>
                  <a:pt x="43" y="138"/>
                </a:cubicBezTo>
                <a:cubicBezTo>
                  <a:pt x="43" y="138"/>
                  <a:pt x="42" y="138"/>
                  <a:pt x="42" y="138"/>
                </a:cubicBezTo>
                <a:cubicBezTo>
                  <a:pt x="41" y="138"/>
                  <a:pt x="41" y="138"/>
                  <a:pt x="40" y="137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7"/>
                  <a:pt x="39" y="136"/>
                  <a:pt x="39" y="135"/>
                </a:cubicBezTo>
                <a:cubicBezTo>
                  <a:pt x="40" y="135"/>
                  <a:pt x="40" y="134"/>
                  <a:pt x="40" y="134"/>
                </a:cubicBezTo>
                <a:cubicBezTo>
                  <a:pt x="40" y="134"/>
                  <a:pt x="40" y="134"/>
                  <a:pt x="40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2"/>
                  <a:pt x="39" y="131"/>
                  <a:pt x="39" y="131"/>
                </a:cubicBezTo>
                <a:cubicBezTo>
                  <a:pt x="39" y="130"/>
                  <a:pt x="39" y="129"/>
                  <a:pt x="39" y="128"/>
                </a:cubicBezTo>
                <a:cubicBezTo>
                  <a:pt x="39" y="127"/>
                  <a:pt x="39" y="125"/>
                  <a:pt x="39" y="124"/>
                </a:cubicBezTo>
                <a:cubicBezTo>
                  <a:pt x="39" y="122"/>
                  <a:pt x="39" y="120"/>
                  <a:pt x="39" y="120"/>
                </a:cubicBezTo>
                <a:cubicBezTo>
                  <a:pt x="39" y="119"/>
                  <a:pt x="39" y="118"/>
                  <a:pt x="39" y="118"/>
                </a:cubicBezTo>
                <a:cubicBezTo>
                  <a:pt x="39" y="117"/>
                  <a:pt x="39" y="116"/>
                  <a:pt x="39" y="116"/>
                </a:cubicBezTo>
                <a:cubicBezTo>
                  <a:pt x="39" y="114"/>
                  <a:pt x="39" y="113"/>
                  <a:pt x="38" y="112"/>
                </a:cubicBezTo>
                <a:cubicBezTo>
                  <a:pt x="38" y="111"/>
                  <a:pt x="38" y="110"/>
                  <a:pt x="38" y="108"/>
                </a:cubicBezTo>
                <a:cubicBezTo>
                  <a:pt x="38" y="107"/>
                  <a:pt x="38" y="106"/>
                  <a:pt x="37" y="106"/>
                </a:cubicBezTo>
                <a:cubicBezTo>
                  <a:pt x="37" y="105"/>
                  <a:pt x="37" y="105"/>
                  <a:pt x="37" y="104"/>
                </a:cubicBezTo>
                <a:cubicBezTo>
                  <a:pt x="37" y="104"/>
                  <a:pt x="36" y="101"/>
                  <a:pt x="36" y="100"/>
                </a:cubicBezTo>
                <a:cubicBezTo>
                  <a:pt x="36" y="99"/>
                  <a:pt x="38" y="99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40" y="99"/>
                  <a:pt x="40" y="99"/>
                  <a:pt x="41" y="100"/>
                </a:cubicBezTo>
                <a:cubicBezTo>
                  <a:pt x="41" y="100"/>
                  <a:pt x="42" y="101"/>
                  <a:pt x="42" y="101"/>
                </a:cubicBezTo>
                <a:cubicBezTo>
                  <a:pt x="43" y="101"/>
                  <a:pt x="43" y="102"/>
                  <a:pt x="43" y="102"/>
                </a:cubicBezTo>
                <a:cubicBezTo>
                  <a:pt x="43" y="103"/>
                  <a:pt x="43" y="104"/>
                  <a:pt x="44" y="105"/>
                </a:cubicBezTo>
                <a:cubicBezTo>
                  <a:pt x="44" y="106"/>
                  <a:pt x="44" y="107"/>
                  <a:pt x="44" y="107"/>
                </a:cubicBezTo>
                <a:cubicBezTo>
                  <a:pt x="44" y="109"/>
                  <a:pt x="45" y="112"/>
                  <a:pt x="45" y="114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5" y="118"/>
                  <a:pt x="45" y="118"/>
                  <a:pt x="45" y="119"/>
                </a:cubicBezTo>
                <a:cubicBezTo>
                  <a:pt x="45" y="119"/>
                  <a:pt x="45" y="120"/>
                  <a:pt x="45" y="120"/>
                </a:cubicBezTo>
                <a:cubicBezTo>
                  <a:pt x="45" y="121"/>
                  <a:pt x="45" y="121"/>
                  <a:pt x="45" y="122"/>
                </a:cubicBezTo>
                <a:cubicBezTo>
                  <a:pt x="45" y="122"/>
                  <a:pt x="45" y="123"/>
                  <a:pt x="45" y="123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24"/>
                  <a:pt x="45" y="124"/>
                  <a:pt x="45" y="125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45" y="125"/>
                  <a:pt x="45" y="126"/>
                  <a:pt x="45" y="126"/>
                </a:cubicBezTo>
                <a:cubicBezTo>
                  <a:pt x="45" y="126"/>
                  <a:pt x="45" y="126"/>
                  <a:pt x="45" y="127"/>
                </a:cubicBezTo>
                <a:close/>
                <a:moveTo>
                  <a:pt x="55" y="116"/>
                </a:moveTo>
                <a:cubicBezTo>
                  <a:pt x="55" y="136"/>
                  <a:pt x="55" y="138"/>
                  <a:pt x="55" y="139"/>
                </a:cubicBezTo>
                <a:cubicBezTo>
                  <a:pt x="55" y="139"/>
                  <a:pt x="55" y="139"/>
                  <a:pt x="55" y="13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1" y="139"/>
                  <a:pt x="50" y="139"/>
                  <a:pt x="48" y="139"/>
                </a:cubicBezTo>
                <a:cubicBezTo>
                  <a:pt x="48" y="138"/>
                  <a:pt x="48" y="138"/>
                  <a:pt x="49" y="137"/>
                </a:cubicBezTo>
                <a:cubicBezTo>
                  <a:pt x="49" y="137"/>
                  <a:pt x="49" y="136"/>
                  <a:pt x="49" y="136"/>
                </a:cubicBezTo>
                <a:cubicBezTo>
                  <a:pt x="49" y="136"/>
                  <a:pt x="49" y="136"/>
                  <a:pt x="49" y="136"/>
                </a:cubicBezTo>
                <a:cubicBezTo>
                  <a:pt x="49" y="136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4"/>
                  <a:pt x="49" y="133"/>
                  <a:pt x="49" y="133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2"/>
                  <a:pt x="49" y="131"/>
                  <a:pt x="49" y="131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29"/>
                  <a:pt x="49" y="127"/>
                  <a:pt x="49" y="126"/>
                </a:cubicBezTo>
                <a:cubicBezTo>
                  <a:pt x="49" y="126"/>
                  <a:pt x="49" y="125"/>
                  <a:pt x="49" y="125"/>
                </a:cubicBezTo>
                <a:cubicBezTo>
                  <a:pt x="49" y="123"/>
                  <a:pt x="49" y="122"/>
                  <a:pt x="49" y="122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49" y="119"/>
                  <a:pt x="49" y="118"/>
                  <a:pt x="49" y="118"/>
                </a:cubicBezTo>
                <a:cubicBezTo>
                  <a:pt x="49" y="116"/>
                  <a:pt x="48" y="115"/>
                  <a:pt x="48" y="114"/>
                </a:cubicBezTo>
                <a:cubicBezTo>
                  <a:pt x="48" y="113"/>
                  <a:pt x="48" y="112"/>
                  <a:pt x="48" y="110"/>
                </a:cubicBezTo>
                <a:cubicBezTo>
                  <a:pt x="48" y="109"/>
                  <a:pt x="48" y="108"/>
                  <a:pt x="48" y="108"/>
                </a:cubicBezTo>
                <a:cubicBezTo>
                  <a:pt x="48" y="107"/>
                  <a:pt x="47" y="106"/>
                  <a:pt x="47" y="106"/>
                </a:cubicBezTo>
                <a:cubicBezTo>
                  <a:pt x="47" y="105"/>
                  <a:pt x="47" y="104"/>
                  <a:pt x="46" y="102"/>
                </a:cubicBezTo>
                <a:cubicBezTo>
                  <a:pt x="47" y="102"/>
                  <a:pt x="48" y="102"/>
                  <a:pt x="48" y="101"/>
                </a:cubicBezTo>
                <a:cubicBezTo>
                  <a:pt x="49" y="101"/>
                  <a:pt x="50" y="101"/>
                  <a:pt x="50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1"/>
                  <a:pt x="53" y="102"/>
                </a:cubicBezTo>
                <a:cubicBezTo>
                  <a:pt x="53" y="102"/>
                  <a:pt x="54" y="102"/>
                  <a:pt x="55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105"/>
                  <a:pt x="55" y="109"/>
                  <a:pt x="55" y="116"/>
                </a:cubicBezTo>
                <a:close/>
                <a:moveTo>
                  <a:pt x="64" y="121"/>
                </a:moveTo>
                <a:cubicBezTo>
                  <a:pt x="64" y="121"/>
                  <a:pt x="64" y="122"/>
                  <a:pt x="64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2"/>
                  <a:pt x="64" y="123"/>
                  <a:pt x="64" y="123"/>
                </a:cubicBezTo>
                <a:cubicBezTo>
                  <a:pt x="64" y="123"/>
                  <a:pt x="64" y="125"/>
                  <a:pt x="64" y="127"/>
                </a:cubicBezTo>
                <a:cubicBezTo>
                  <a:pt x="64" y="128"/>
                  <a:pt x="64" y="129"/>
                  <a:pt x="65" y="131"/>
                </a:cubicBezTo>
                <a:cubicBezTo>
                  <a:pt x="65" y="131"/>
                  <a:pt x="65" y="133"/>
                  <a:pt x="65" y="133"/>
                </a:cubicBezTo>
                <a:cubicBezTo>
                  <a:pt x="65" y="134"/>
                  <a:pt x="65" y="135"/>
                  <a:pt x="65" y="135"/>
                </a:cubicBezTo>
                <a:cubicBezTo>
                  <a:pt x="65" y="135"/>
                  <a:pt x="65" y="135"/>
                  <a:pt x="65" y="135"/>
                </a:cubicBezTo>
                <a:cubicBezTo>
                  <a:pt x="65" y="137"/>
                  <a:pt x="65" y="136"/>
                  <a:pt x="65" y="138"/>
                </a:cubicBezTo>
                <a:cubicBezTo>
                  <a:pt x="65" y="138"/>
                  <a:pt x="65" y="139"/>
                  <a:pt x="65" y="139"/>
                </a:cubicBezTo>
                <a:cubicBezTo>
                  <a:pt x="64" y="139"/>
                  <a:pt x="62" y="139"/>
                  <a:pt x="61" y="139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39"/>
                  <a:pt x="59" y="139"/>
                  <a:pt x="58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8" y="138"/>
                  <a:pt x="59" y="135"/>
                  <a:pt x="59" y="130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58" y="123"/>
                  <a:pt x="58" y="118"/>
                  <a:pt x="58" y="113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105"/>
                  <a:pt x="58" y="104"/>
                  <a:pt x="58" y="103"/>
                </a:cubicBezTo>
                <a:cubicBezTo>
                  <a:pt x="59" y="103"/>
                  <a:pt x="61" y="102"/>
                  <a:pt x="61" y="102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3" y="102"/>
                </a:cubicBezTo>
                <a:cubicBezTo>
                  <a:pt x="63" y="102"/>
                  <a:pt x="64" y="103"/>
                  <a:pt x="65" y="103"/>
                </a:cubicBezTo>
                <a:cubicBezTo>
                  <a:pt x="65" y="103"/>
                  <a:pt x="65" y="103"/>
                  <a:pt x="66" y="103"/>
                </a:cubicBezTo>
                <a:cubicBezTo>
                  <a:pt x="65" y="105"/>
                  <a:pt x="65" y="107"/>
                  <a:pt x="65" y="107"/>
                </a:cubicBezTo>
                <a:cubicBezTo>
                  <a:pt x="65" y="108"/>
                  <a:pt x="65" y="108"/>
                  <a:pt x="65" y="109"/>
                </a:cubicBezTo>
                <a:cubicBezTo>
                  <a:pt x="65" y="109"/>
                  <a:pt x="65" y="110"/>
                  <a:pt x="64" y="111"/>
                </a:cubicBezTo>
                <a:cubicBezTo>
                  <a:pt x="64" y="113"/>
                  <a:pt x="64" y="114"/>
                  <a:pt x="64" y="115"/>
                </a:cubicBezTo>
                <a:cubicBezTo>
                  <a:pt x="64" y="116"/>
                  <a:pt x="64" y="117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20"/>
                  <a:pt x="64" y="120"/>
                  <a:pt x="64" y="121"/>
                </a:cubicBezTo>
                <a:close/>
                <a:moveTo>
                  <a:pt x="75" y="106"/>
                </a:moveTo>
                <a:cubicBezTo>
                  <a:pt x="75" y="106"/>
                  <a:pt x="75" y="107"/>
                  <a:pt x="75" y="107"/>
                </a:cubicBezTo>
                <a:cubicBezTo>
                  <a:pt x="75" y="108"/>
                  <a:pt x="75" y="109"/>
                  <a:pt x="74" y="109"/>
                </a:cubicBezTo>
                <a:cubicBezTo>
                  <a:pt x="74" y="112"/>
                  <a:pt x="74" y="113"/>
                  <a:pt x="74" y="114"/>
                </a:cubicBezTo>
                <a:cubicBezTo>
                  <a:pt x="74" y="115"/>
                  <a:pt x="74" y="116"/>
                  <a:pt x="74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18"/>
                  <a:pt x="73" y="119"/>
                  <a:pt x="73" y="120"/>
                </a:cubicBezTo>
                <a:cubicBezTo>
                  <a:pt x="73" y="120"/>
                  <a:pt x="73" y="121"/>
                  <a:pt x="73" y="121"/>
                </a:cubicBezTo>
                <a:cubicBezTo>
                  <a:pt x="73" y="122"/>
                  <a:pt x="73" y="123"/>
                  <a:pt x="73" y="126"/>
                </a:cubicBezTo>
                <a:cubicBezTo>
                  <a:pt x="73" y="127"/>
                  <a:pt x="73" y="128"/>
                  <a:pt x="73" y="130"/>
                </a:cubicBezTo>
                <a:cubicBezTo>
                  <a:pt x="73" y="130"/>
                  <a:pt x="73" y="132"/>
                  <a:pt x="73" y="132"/>
                </a:cubicBezTo>
                <a:cubicBezTo>
                  <a:pt x="73" y="132"/>
                  <a:pt x="73" y="133"/>
                  <a:pt x="73" y="133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73" y="135"/>
                  <a:pt x="73" y="135"/>
                  <a:pt x="73" y="136"/>
                </a:cubicBezTo>
                <a:cubicBezTo>
                  <a:pt x="73" y="136"/>
                  <a:pt x="73" y="136"/>
                  <a:pt x="73" y="137"/>
                </a:cubicBezTo>
                <a:cubicBezTo>
                  <a:pt x="73" y="137"/>
                  <a:pt x="73" y="138"/>
                  <a:pt x="73" y="138"/>
                </a:cubicBezTo>
                <a:cubicBezTo>
                  <a:pt x="73" y="138"/>
                  <a:pt x="73" y="139"/>
                  <a:pt x="73" y="139"/>
                </a:cubicBezTo>
                <a:cubicBezTo>
                  <a:pt x="72" y="139"/>
                  <a:pt x="72" y="139"/>
                  <a:pt x="71" y="139"/>
                </a:cubicBezTo>
                <a:cubicBezTo>
                  <a:pt x="70" y="139"/>
                  <a:pt x="69" y="139"/>
                  <a:pt x="69" y="139"/>
                </a:cubicBezTo>
                <a:cubicBezTo>
                  <a:pt x="68" y="137"/>
                  <a:pt x="68" y="134"/>
                  <a:pt x="68" y="133"/>
                </a:cubicBezTo>
                <a:cubicBezTo>
                  <a:pt x="68" y="132"/>
                  <a:pt x="68" y="129"/>
                  <a:pt x="68" y="127"/>
                </a:cubicBezTo>
                <a:cubicBezTo>
                  <a:pt x="68" y="127"/>
                  <a:pt x="68" y="126"/>
                  <a:pt x="68" y="126"/>
                </a:cubicBezTo>
                <a:cubicBezTo>
                  <a:pt x="68" y="126"/>
                  <a:pt x="68" y="125"/>
                  <a:pt x="68" y="124"/>
                </a:cubicBezTo>
                <a:cubicBezTo>
                  <a:pt x="68" y="124"/>
                  <a:pt x="68" y="123"/>
                  <a:pt x="68" y="123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19"/>
                  <a:pt x="68" y="118"/>
                  <a:pt x="68" y="117"/>
                </a:cubicBezTo>
                <a:cubicBezTo>
                  <a:pt x="68" y="117"/>
                  <a:pt x="68" y="116"/>
                  <a:pt x="68" y="115"/>
                </a:cubicBezTo>
                <a:cubicBezTo>
                  <a:pt x="68" y="113"/>
                  <a:pt x="68" y="110"/>
                  <a:pt x="68" y="108"/>
                </a:cubicBezTo>
                <a:cubicBezTo>
                  <a:pt x="68" y="108"/>
                  <a:pt x="69" y="107"/>
                  <a:pt x="69" y="106"/>
                </a:cubicBezTo>
                <a:cubicBezTo>
                  <a:pt x="69" y="105"/>
                  <a:pt x="69" y="105"/>
                  <a:pt x="69" y="103"/>
                </a:cubicBezTo>
                <a:cubicBezTo>
                  <a:pt x="69" y="103"/>
                  <a:pt x="69" y="103"/>
                  <a:pt x="69" y="102"/>
                </a:cubicBezTo>
                <a:cubicBezTo>
                  <a:pt x="70" y="102"/>
                  <a:pt x="70" y="102"/>
                  <a:pt x="71" y="101"/>
                </a:cubicBezTo>
                <a:cubicBezTo>
                  <a:pt x="73" y="100"/>
                  <a:pt x="73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6" y="101"/>
                  <a:pt x="77" y="101"/>
                </a:cubicBezTo>
                <a:cubicBezTo>
                  <a:pt x="76" y="103"/>
                  <a:pt x="75" y="105"/>
                  <a:pt x="75" y="106"/>
                </a:cubicBezTo>
                <a:close/>
                <a:moveTo>
                  <a:pt x="83" y="114"/>
                </a:moveTo>
                <a:cubicBezTo>
                  <a:pt x="83" y="115"/>
                  <a:pt x="83" y="116"/>
                  <a:pt x="83" y="117"/>
                </a:cubicBezTo>
                <a:cubicBezTo>
                  <a:pt x="82" y="117"/>
                  <a:pt x="82" y="118"/>
                  <a:pt x="82" y="119"/>
                </a:cubicBezTo>
                <a:cubicBezTo>
                  <a:pt x="82" y="119"/>
                  <a:pt x="82" y="121"/>
                  <a:pt x="82" y="123"/>
                </a:cubicBezTo>
                <a:cubicBezTo>
                  <a:pt x="82" y="124"/>
                  <a:pt x="81" y="126"/>
                  <a:pt x="81" y="127"/>
                </a:cubicBezTo>
                <a:cubicBezTo>
                  <a:pt x="81" y="128"/>
                  <a:pt x="81" y="129"/>
                  <a:pt x="81" y="130"/>
                </a:cubicBezTo>
                <a:cubicBezTo>
                  <a:pt x="81" y="130"/>
                  <a:pt x="81" y="130"/>
                  <a:pt x="81" y="131"/>
                </a:cubicBezTo>
                <a:cubicBezTo>
                  <a:pt x="81" y="131"/>
                  <a:pt x="81" y="131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3"/>
                  <a:pt x="81" y="133"/>
                  <a:pt x="81" y="135"/>
                </a:cubicBezTo>
                <a:cubicBezTo>
                  <a:pt x="81" y="135"/>
                  <a:pt x="81" y="136"/>
                  <a:pt x="81" y="137"/>
                </a:cubicBezTo>
                <a:cubicBezTo>
                  <a:pt x="80" y="137"/>
                  <a:pt x="80" y="137"/>
                  <a:pt x="79" y="137"/>
                </a:cubicBezTo>
                <a:cubicBezTo>
                  <a:pt x="79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136"/>
                  <a:pt x="76" y="133"/>
                  <a:pt x="76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32"/>
                  <a:pt x="76" y="129"/>
                  <a:pt x="76" y="127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6" y="126"/>
                  <a:pt x="76" y="125"/>
                  <a:pt x="77" y="125"/>
                </a:cubicBezTo>
                <a:cubicBezTo>
                  <a:pt x="77" y="125"/>
                  <a:pt x="77" y="124"/>
                  <a:pt x="77" y="124"/>
                </a:cubicBezTo>
                <a:cubicBezTo>
                  <a:pt x="77" y="123"/>
                  <a:pt x="77" y="122"/>
                  <a:pt x="77" y="122"/>
                </a:cubicBezTo>
                <a:cubicBezTo>
                  <a:pt x="77" y="121"/>
                  <a:pt x="77" y="120"/>
                  <a:pt x="77" y="120"/>
                </a:cubicBezTo>
                <a:cubicBezTo>
                  <a:pt x="77" y="120"/>
                  <a:pt x="77" y="119"/>
                  <a:pt x="77" y="119"/>
                </a:cubicBezTo>
                <a:cubicBezTo>
                  <a:pt x="77" y="118"/>
                  <a:pt x="77" y="117"/>
                  <a:pt x="77" y="116"/>
                </a:cubicBezTo>
                <a:cubicBezTo>
                  <a:pt x="77" y="116"/>
                  <a:pt x="77" y="115"/>
                  <a:pt x="77" y="114"/>
                </a:cubicBezTo>
                <a:cubicBezTo>
                  <a:pt x="77" y="112"/>
                  <a:pt x="78" y="108"/>
                  <a:pt x="78" y="107"/>
                </a:cubicBezTo>
                <a:cubicBezTo>
                  <a:pt x="79" y="106"/>
                  <a:pt x="79" y="105"/>
                  <a:pt x="79" y="105"/>
                </a:cubicBezTo>
                <a:cubicBezTo>
                  <a:pt x="79" y="104"/>
                  <a:pt x="79" y="103"/>
                  <a:pt x="80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1" y="101"/>
                  <a:pt x="82" y="100"/>
                  <a:pt x="83" y="99"/>
                </a:cubicBezTo>
                <a:cubicBezTo>
                  <a:pt x="85" y="98"/>
                  <a:pt x="84" y="98"/>
                  <a:pt x="87" y="98"/>
                </a:cubicBezTo>
                <a:cubicBezTo>
                  <a:pt x="86" y="100"/>
                  <a:pt x="86" y="102"/>
                  <a:pt x="85" y="103"/>
                </a:cubicBezTo>
                <a:cubicBezTo>
                  <a:pt x="85" y="103"/>
                  <a:pt x="85" y="104"/>
                  <a:pt x="85" y="104"/>
                </a:cubicBezTo>
                <a:cubicBezTo>
                  <a:pt x="85" y="105"/>
                  <a:pt x="84" y="106"/>
                  <a:pt x="84" y="106"/>
                </a:cubicBezTo>
                <a:cubicBezTo>
                  <a:pt x="84" y="109"/>
                  <a:pt x="84" y="110"/>
                  <a:pt x="83" y="111"/>
                </a:cubicBezTo>
                <a:cubicBezTo>
                  <a:pt x="83" y="112"/>
                  <a:pt x="83" y="113"/>
                  <a:pt x="83" y="114"/>
                </a:cubicBezTo>
                <a:close/>
                <a:moveTo>
                  <a:pt x="91" y="113"/>
                </a:moveTo>
                <a:cubicBezTo>
                  <a:pt x="90" y="114"/>
                  <a:pt x="90" y="115"/>
                  <a:pt x="90" y="115"/>
                </a:cubicBezTo>
                <a:cubicBezTo>
                  <a:pt x="90" y="116"/>
                  <a:pt x="90" y="117"/>
                  <a:pt x="89" y="120"/>
                </a:cubicBezTo>
                <a:cubicBezTo>
                  <a:pt x="89" y="121"/>
                  <a:pt x="89" y="122"/>
                  <a:pt x="89" y="124"/>
                </a:cubicBezTo>
                <a:cubicBezTo>
                  <a:pt x="89" y="125"/>
                  <a:pt x="88" y="126"/>
                  <a:pt x="88" y="127"/>
                </a:cubicBezTo>
                <a:cubicBezTo>
                  <a:pt x="89" y="127"/>
                  <a:pt x="89" y="127"/>
                  <a:pt x="89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7"/>
                  <a:pt x="88" y="127"/>
                  <a:pt x="88" y="128"/>
                </a:cubicBezTo>
                <a:cubicBezTo>
                  <a:pt x="88" y="128"/>
                  <a:pt x="88" y="128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0"/>
                  <a:pt x="88" y="131"/>
                  <a:pt x="88" y="131"/>
                </a:cubicBezTo>
                <a:cubicBezTo>
                  <a:pt x="88" y="132"/>
                  <a:pt x="88" y="133"/>
                  <a:pt x="87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4"/>
                  <a:pt x="87" y="134"/>
                  <a:pt x="86" y="134"/>
                </a:cubicBezTo>
                <a:cubicBezTo>
                  <a:pt x="86" y="135"/>
                  <a:pt x="85" y="135"/>
                  <a:pt x="85" y="135"/>
                </a:cubicBezTo>
                <a:cubicBezTo>
                  <a:pt x="85" y="135"/>
                  <a:pt x="85" y="135"/>
                  <a:pt x="84" y="135"/>
                </a:cubicBezTo>
                <a:cubicBezTo>
                  <a:pt x="84" y="134"/>
                  <a:pt x="84" y="131"/>
                  <a:pt x="84" y="130"/>
                </a:cubicBezTo>
                <a:cubicBezTo>
                  <a:pt x="85" y="129"/>
                  <a:pt x="85" y="126"/>
                  <a:pt x="85" y="124"/>
                </a:cubicBezTo>
                <a:cubicBezTo>
                  <a:pt x="85" y="124"/>
                  <a:pt x="85" y="123"/>
                  <a:pt x="85" y="123"/>
                </a:cubicBezTo>
                <a:cubicBezTo>
                  <a:pt x="85" y="122"/>
                  <a:pt x="85" y="122"/>
                  <a:pt x="85" y="121"/>
                </a:cubicBezTo>
                <a:cubicBezTo>
                  <a:pt x="85" y="121"/>
                  <a:pt x="86" y="120"/>
                  <a:pt x="86" y="119"/>
                </a:cubicBezTo>
                <a:cubicBezTo>
                  <a:pt x="86" y="119"/>
                  <a:pt x="86" y="118"/>
                  <a:pt x="86" y="118"/>
                </a:cubicBezTo>
                <a:cubicBezTo>
                  <a:pt x="86" y="117"/>
                  <a:pt x="86" y="117"/>
                  <a:pt x="86" y="116"/>
                </a:cubicBezTo>
                <a:cubicBezTo>
                  <a:pt x="86" y="115"/>
                  <a:pt x="86" y="115"/>
                  <a:pt x="86" y="113"/>
                </a:cubicBezTo>
                <a:cubicBezTo>
                  <a:pt x="87" y="113"/>
                  <a:pt x="87" y="112"/>
                  <a:pt x="87" y="112"/>
                </a:cubicBezTo>
                <a:cubicBezTo>
                  <a:pt x="87" y="109"/>
                  <a:pt x="88" y="106"/>
                  <a:pt x="89" y="104"/>
                </a:cubicBezTo>
                <a:cubicBezTo>
                  <a:pt x="89" y="104"/>
                  <a:pt x="89" y="103"/>
                  <a:pt x="89" y="102"/>
                </a:cubicBezTo>
                <a:cubicBezTo>
                  <a:pt x="90" y="101"/>
                  <a:pt x="90" y="101"/>
                  <a:pt x="91" y="98"/>
                </a:cubicBezTo>
                <a:cubicBezTo>
                  <a:pt x="91" y="98"/>
                  <a:pt x="91" y="98"/>
                  <a:pt x="91" y="98"/>
                </a:cubicBezTo>
                <a:cubicBezTo>
                  <a:pt x="92" y="98"/>
                  <a:pt x="92" y="98"/>
                  <a:pt x="93" y="98"/>
                </a:cubicBezTo>
                <a:cubicBezTo>
                  <a:pt x="94" y="97"/>
                  <a:pt x="95" y="96"/>
                  <a:pt x="95" y="95"/>
                </a:cubicBezTo>
                <a:cubicBezTo>
                  <a:pt x="95" y="95"/>
                  <a:pt x="96" y="95"/>
                  <a:pt x="96" y="94"/>
                </a:cubicBezTo>
                <a:cubicBezTo>
                  <a:pt x="95" y="96"/>
                  <a:pt x="94" y="99"/>
                  <a:pt x="94" y="99"/>
                </a:cubicBezTo>
                <a:cubicBezTo>
                  <a:pt x="94" y="100"/>
                  <a:pt x="94" y="100"/>
                  <a:pt x="94" y="101"/>
                </a:cubicBezTo>
                <a:cubicBezTo>
                  <a:pt x="93" y="101"/>
                  <a:pt x="93" y="102"/>
                  <a:pt x="93" y="103"/>
                </a:cubicBezTo>
                <a:cubicBezTo>
                  <a:pt x="92" y="105"/>
                  <a:pt x="92" y="107"/>
                  <a:pt x="92" y="107"/>
                </a:cubicBezTo>
                <a:cubicBezTo>
                  <a:pt x="92" y="109"/>
                  <a:pt x="91" y="110"/>
                  <a:pt x="91" y="111"/>
                </a:cubicBezTo>
                <a:cubicBezTo>
                  <a:pt x="91" y="112"/>
                  <a:pt x="91" y="113"/>
                  <a:pt x="91" y="113"/>
                </a:cubicBezTo>
                <a:close/>
                <a:moveTo>
                  <a:pt x="102" y="95"/>
                </a:moveTo>
                <a:cubicBezTo>
                  <a:pt x="101" y="95"/>
                  <a:pt x="101" y="96"/>
                  <a:pt x="101" y="97"/>
                </a:cubicBezTo>
                <a:cubicBezTo>
                  <a:pt x="100" y="98"/>
                  <a:pt x="99" y="100"/>
                  <a:pt x="99" y="101"/>
                </a:cubicBezTo>
                <a:cubicBezTo>
                  <a:pt x="98" y="102"/>
                  <a:pt x="98" y="104"/>
                  <a:pt x="97" y="106"/>
                </a:cubicBezTo>
                <a:cubicBezTo>
                  <a:pt x="96" y="108"/>
                  <a:pt x="95" y="112"/>
                  <a:pt x="95" y="114"/>
                </a:cubicBezTo>
                <a:cubicBezTo>
                  <a:pt x="94" y="116"/>
                  <a:pt x="94" y="116"/>
                  <a:pt x="94" y="118"/>
                </a:cubicBezTo>
                <a:cubicBezTo>
                  <a:pt x="94" y="122"/>
                  <a:pt x="93" y="123"/>
                  <a:pt x="93" y="124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8"/>
                  <a:pt x="92" y="129"/>
                </a:cubicBezTo>
                <a:cubicBezTo>
                  <a:pt x="92" y="130"/>
                  <a:pt x="92" y="131"/>
                  <a:pt x="92" y="131"/>
                </a:cubicBezTo>
                <a:cubicBezTo>
                  <a:pt x="92" y="131"/>
                  <a:pt x="92" y="131"/>
                  <a:pt x="91" y="131"/>
                </a:cubicBezTo>
                <a:cubicBezTo>
                  <a:pt x="91" y="130"/>
                  <a:pt x="92" y="128"/>
                  <a:pt x="92" y="127"/>
                </a:cubicBezTo>
                <a:cubicBezTo>
                  <a:pt x="92" y="126"/>
                  <a:pt x="92" y="123"/>
                  <a:pt x="93" y="121"/>
                </a:cubicBezTo>
                <a:cubicBezTo>
                  <a:pt x="93" y="121"/>
                  <a:pt x="93" y="120"/>
                  <a:pt x="93" y="120"/>
                </a:cubicBezTo>
                <a:cubicBezTo>
                  <a:pt x="93" y="119"/>
                  <a:pt x="93" y="119"/>
                  <a:pt x="93" y="118"/>
                </a:cubicBezTo>
                <a:cubicBezTo>
                  <a:pt x="93" y="118"/>
                  <a:pt x="93" y="117"/>
                  <a:pt x="93" y="116"/>
                </a:cubicBezTo>
                <a:cubicBezTo>
                  <a:pt x="94" y="116"/>
                  <a:pt x="94" y="115"/>
                  <a:pt x="94" y="114"/>
                </a:cubicBezTo>
                <a:cubicBezTo>
                  <a:pt x="94" y="114"/>
                  <a:pt x="94" y="113"/>
                  <a:pt x="94" y="113"/>
                </a:cubicBezTo>
                <a:cubicBezTo>
                  <a:pt x="94" y="112"/>
                  <a:pt x="94" y="112"/>
                  <a:pt x="95" y="110"/>
                </a:cubicBezTo>
                <a:cubicBezTo>
                  <a:pt x="95" y="110"/>
                  <a:pt x="95" y="109"/>
                  <a:pt x="95" y="108"/>
                </a:cubicBezTo>
                <a:cubicBezTo>
                  <a:pt x="96" y="106"/>
                  <a:pt x="97" y="102"/>
                  <a:pt x="97" y="101"/>
                </a:cubicBezTo>
                <a:cubicBezTo>
                  <a:pt x="98" y="100"/>
                  <a:pt x="98" y="99"/>
                  <a:pt x="98" y="99"/>
                </a:cubicBezTo>
                <a:cubicBezTo>
                  <a:pt x="99" y="97"/>
                  <a:pt x="99" y="97"/>
                  <a:pt x="100" y="95"/>
                </a:cubicBezTo>
                <a:cubicBezTo>
                  <a:pt x="100" y="95"/>
                  <a:pt x="100" y="94"/>
                  <a:pt x="100" y="9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01" y="94"/>
                  <a:pt x="102" y="94"/>
                  <a:pt x="102" y="94"/>
                </a:cubicBezTo>
                <a:cubicBezTo>
                  <a:pt x="102" y="94"/>
                  <a:pt x="102" y="95"/>
                  <a:pt x="102" y="95"/>
                </a:cubicBezTo>
                <a:close/>
                <a:moveTo>
                  <a:pt x="105" y="79"/>
                </a:moveTo>
                <a:cubicBezTo>
                  <a:pt x="105" y="79"/>
                  <a:pt x="105" y="80"/>
                  <a:pt x="105" y="80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2" y="80"/>
                  <a:pt x="102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1" y="80"/>
                  <a:pt x="101" y="80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8"/>
                  <a:pt x="97" y="78"/>
                </a:cubicBezTo>
                <a:cubicBezTo>
                  <a:pt x="96" y="77"/>
                  <a:pt x="94" y="76"/>
                  <a:pt x="93" y="76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2" y="75"/>
                  <a:pt x="91" y="75"/>
                </a:cubicBezTo>
                <a:cubicBezTo>
                  <a:pt x="91" y="75"/>
                  <a:pt x="90" y="75"/>
                  <a:pt x="90" y="75"/>
                </a:cubicBezTo>
                <a:cubicBezTo>
                  <a:pt x="90" y="75"/>
                  <a:pt x="89" y="75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7" y="76"/>
                  <a:pt x="87" y="77"/>
                </a:cubicBezTo>
                <a:cubicBezTo>
                  <a:pt x="87" y="78"/>
                  <a:pt x="87" y="78"/>
                  <a:pt x="87" y="81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3"/>
                </a:cubicBezTo>
                <a:cubicBezTo>
                  <a:pt x="86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4" y="83"/>
                  <a:pt x="84" y="83"/>
                </a:cubicBezTo>
                <a:cubicBezTo>
                  <a:pt x="84" y="83"/>
                  <a:pt x="83" y="82"/>
                  <a:pt x="83" y="82"/>
                </a:cubicBezTo>
                <a:cubicBezTo>
                  <a:pt x="82" y="81"/>
                  <a:pt x="81" y="80"/>
                  <a:pt x="80" y="80"/>
                </a:cubicBezTo>
                <a:cubicBezTo>
                  <a:pt x="80" y="80"/>
                  <a:pt x="80" y="80"/>
                  <a:pt x="79" y="79"/>
                </a:cubicBezTo>
                <a:cubicBezTo>
                  <a:pt x="79" y="79"/>
                  <a:pt x="78" y="79"/>
                  <a:pt x="78" y="79"/>
                </a:cubicBezTo>
                <a:cubicBezTo>
                  <a:pt x="78" y="78"/>
                  <a:pt x="78" y="78"/>
                  <a:pt x="77" y="78"/>
                </a:cubicBezTo>
                <a:cubicBezTo>
                  <a:pt x="74" y="76"/>
                  <a:pt x="73" y="75"/>
                  <a:pt x="7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8" y="75"/>
                  <a:pt x="67" y="75"/>
                  <a:pt x="65" y="76"/>
                </a:cubicBezTo>
                <a:cubicBezTo>
                  <a:pt x="63" y="77"/>
                  <a:pt x="62" y="78"/>
                  <a:pt x="61" y="79"/>
                </a:cubicBezTo>
                <a:cubicBezTo>
                  <a:pt x="60" y="80"/>
                  <a:pt x="60" y="80"/>
                  <a:pt x="58" y="81"/>
                </a:cubicBezTo>
                <a:cubicBezTo>
                  <a:pt x="58" y="81"/>
                  <a:pt x="57" y="81"/>
                  <a:pt x="57" y="81"/>
                </a:cubicBezTo>
                <a:cubicBezTo>
                  <a:pt x="57" y="81"/>
                  <a:pt x="56" y="81"/>
                  <a:pt x="56" y="81"/>
                </a:cubicBezTo>
                <a:cubicBezTo>
                  <a:pt x="55" y="80"/>
                  <a:pt x="54" y="79"/>
                  <a:pt x="53" y="78"/>
                </a:cubicBezTo>
                <a:cubicBezTo>
                  <a:pt x="53" y="77"/>
                  <a:pt x="52" y="76"/>
                  <a:pt x="51" y="75"/>
                </a:cubicBezTo>
                <a:cubicBezTo>
                  <a:pt x="50" y="74"/>
                  <a:pt x="49" y="74"/>
                  <a:pt x="48" y="73"/>
                </a:cubicBezTo>
                <a:cubicBezTo>
                  <a:pt x="47" y="73"/>
                  <a:pt x="46" y="73"/>
                  <a:pt x="45" y="73"/>
                </a:cubicBezTo>
                <a:cubicBezTo>
                  <a:pt x="43" y="73"/>
                  <a:pt x="42" y="73"/>
                  <a:pt x="41" y="73"/>
                </a:cubicBezTo>
                <a:cubicBezTo>
                  <a:pt x="40" y="73"/>
                  <a:pt x="39" y="74"/>
                  <a:pt x="38" y="74"/>
                </a:cubicBezTo>
                <a:cubicBezTo>
                  <a:pt x="34" y="77"/>
                  <a:pt x="33" y="77"/>
                  <a:pt x="32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6"/>
                  <a:pt x="31" y="76"/>
                  <a:pt x="31" y="75"/>
                </a:cubicBezTo>
                <a:cubicBezTo>
                  <a:pt x="31" y="74"/>
                  <a:pt x="32" y="74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2"/>
                  <a:pt x="31" y="72"/>
                  <a:pt x="31" y="71"/>
                </a:cubicBezTo>
                <a:cubicBezTo>
                  <a:pt x="31" y="71"/>
                  <a:pt x="30" y="71"/>
                  <a:pt x="30" y="71"/>
                </a:cubicBezTo>
                <a:cubicBezTo>
                  <a:pt x="29" y="70"/>
                  <a:pt x="28" y="70"/>
                  <a:pt x="28" y="70"/>
                </a:cubicBezTo>
                <a:cubicBezTo>
                  <a:pt x="25" y="70"/>
                  <a:pt x="22" y="71"/>
                  <a:pt x="20" y="73"/>
                </a:cubicBezTo>
                <a:cubicBezTo>
                  <a:pt x="19" y="74"/>
                  <a:pt x="18" y="74"/>
                  <a:pt x="18" y="75"/>
                </a:cubicBezTo>
                <a:cubicBezTo>
                  <a:pt x="17" y="75"/>
                  <a:pt x="17" y="75"/>
                  <a:pt x="16" y="76"/>
                </a:cubicBezTo>
                <a:cubicBezTo>
                  <a:pt x="15" y="77"/>
                  <a:pt x="14" y="77"/>
                  <a:pt x="13" y="78"/>
                </a:cubicBezTo>
                <a:cubicBezTo>
                  <a:pt x="12" y="78"/>
                  <a:pt x="11" y="79"/>
                  <a:pt x="11" y="79"/>
                </a:cubicBez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8"/>
                  <a:pt x="9" y="77"/>
                  <a:pt x="10" y="76"/>
                </a:cubicBezTo>
                <a:cubicBezTo>
                  <a:pt x="10" y="75"/>
                  <a:pt x="10" y="73"/>
                  <a:pt x="12" y="72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0"/>
                  <a:pt x="15" y="67"/>
                  <a:pt x="16" y="66"/>
                </a:cubicBezTo>
                <a:cubicBezTo>
                  <a:pt x="17" y="65"/>
                  <a:pt x="21" y="61"/>
                  <a:pt x="22" y="61"/>
                </a:cubicBezTo>
                <a:cubicBezTo>
                  <a:pt x="25" y="58"/>
                  <a:pt x="28" y="57"/>
                  <a:pt x="34" y="55"/>
                </a:cubicBezTo>
                <a:cubicBezTo>
                  <a:pt x="34" y="55"/>
                  <a:pt x="35" y="55"/>
                  <a:pt x="36" y="55"/>
                </a:cubicBezTo>
                <a:cubicBezTo>
                  <a:pt x="39" y="61"/>
                  <a:pt x="46" y="66"/>
                  <a:pt x="55" y="66"/>
                </a:cubicBezTo>
                <a:cubicBezTo>
                  <a:pt x="63" y="66"/>
                  <a:pt x="71" y="61"/>
                  <a:pt x="74" y="54"/>
                </a:cubicBezTo>
                <a:cubicBezTo>
                  <a:pt x="75" y="54"/>
                  <a:pt x="78" y="54"/>
                  <a:pt x="78" y="55"/>
                </a:cubicBezTo>
                <a:cubicBezTo>
                  <a:pt x="79" y="55"/>
                  <a:pt x="79" y="55"/>
                  <a:pt x="80" y="55"/>
                </a:cubicBezTo>
                <a:cubicBezTo>
                  <a:pt x="81" y="55"/>
                  <a:pt x="83" y="56"/>
                  <a:pt x="86" y="58"/>
                </a:cubicBezTo>
                <a:cubicBezTo>
                  <a:pt x="87" y="58"/>
                  <a:pt x="88" y="59"/>
                  <a:pt x="89" y="59"/>
                </a:cubicBezTo>
                <a:cubicBezTo>
                  <a:pt x="89" y="59"/>
                  <a:pt x="89" y="59"/>
                  <a:pt x="92" y="61"/>
                </a:cubicBezTo>
                <a:cubicBezTo>
                  <a:pt x="93" y="61"/>
                  <a:pt x="94" y="62"/>
                  <a:pt x="94" y="62"/>
                </a:cubicBezTo>
                <a:cubicBezTo>
                  <a:pt x="94" y="62"/>
                  <a:pt x="95" y="63"/>
                  <a:pt x="96" y="64"/>
                </a:cubicBezTo>
                <a:cubicBezTo>
                  <a:pt x="97" y="65"/>
                  <a:pt x="98" y="66"/>
                  <a:pt x="99" y="66"/>
                </a:cubicBezTo>
                <a:cubicBezTo>
                  <a:pt x="99" y="66"/>
                  <a:pt x="100" y="67"/>
                  <a:pt x="101" y="68"/>
                </a:cubicBezTo>
                <a:cubicBezTo>
                  <a:pt x="101" y="69"/>
                  <a:pt x="102" y="70"/>
                  <a:pt x="102" y="70"/>
                </a:cubicBezTo>
                <a:cubicBezTo>
                  <a:pt x="102" y="70"/>
                  <a:pt x="103" y="71"/>
                  <a:pt x="104" y="72"/>
                </a:cubicBezTo>
                <a:cubicBezTo>
                  <a:pt x="104" y="73"/>
                  <a:pt x="105" y="74"/>
                  <a:pt x="105" y="74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74"/>
                  <a:pt x="105" y="76"/>
                  <a:pt x="105" y="77"/>
                </a:cubicBezTo>
                <a:cubicBezTo>
                  <a:pt x="105" y="77"/>
                  <a:pt x="105" y="77"/>
                  <a:pt x="105" y="78"/>
                </a:cubicBezTo>
                <a:cubicBezTo>
                  <a:pt x="105" y="78"/>
                  <a:pt x="105" y="79"/>
                  <a:pt x="105" y="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91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데이터 내용 확인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5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5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5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4BDB-C6BF-43C6-99CB-EE4A724E7F91}"/>
              </a:ext>
            </a:extLst>
          </p:cNvPr>
          <p:cNvSpPr txBox="1"/>
          <p:nvPr/>
        </p:nvSpPr>
        <p:spPr>
          <a:xfrm>
            <a:off x="279580" y="1239121"/>
            <a:ext cx="7776864" cy="819878"/>
          </a:xfrm>
          <a:prstGeom prst="rect">
            <a:avLst/>
          </a:prstGeom>
          <a:solidFill>
            <a:srgbClr val="DEEBF7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str(ds)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변수명과 데이터형 출력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head(ds)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2A8EB-9323-8440-914A-67AFF42B4EA1}"/>
              </a:ext>
            </a:extLst>
          </p:cNvPr>
          <p:cNvSpPr txBox="1"/>
          <p:nvPr/>
        </p:nvSpPr>
        <p:spPr>
          <a:xfrm>
            <a:off x="180500" y="2868145"/>
            <a:ext cx="7848872" cy="26642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400" spc="-15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4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(ds)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'data.frame’:2000 obs. of 8 variables: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rank   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1 2 3 4 5 6 7 8 9 10 ...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name   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"Citigroup" "General Electric" "American Intl Group" "ExxonMobil"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country    : Factor w/ 61 levels "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Africa","Australia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",..: 60 60 60 60 56 60 56 28 60 60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category   : Factor w/ 27 levels "Aerospace &amp; defense",..: 2 6 16 19 19 2 2 8 9 20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sales  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94.7 134.2 76.7 222.9 232.6 ...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profits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17.85 15.59 6.46 20.96 10.27 ...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assets     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1264 627 648 167 178 ...</a:t>
            </a:r>
          </a:p>
          <a:p>
            <a:pPr>
              <a:lnSpc>
                <a:spcPct val="110000"/>
              </a:lnSpc>
            </a:pP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marketvalue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4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spc="-150" dirty="0">
                <a:latin typeface="Consolas" panose="020B0609020204030204" pitchFamily="49" charset="0"/>
                <a:cs typeface="Consolas" panose="020B0609020204030204" pitchFamily="49" charset="0"/>
              </a:rPr>
              <a:t> 255 329 195 277 174 </a:t>
            </a:r>
            <a:r>
              <a:rPr lang="en-US" altLang="ko-KR" sz="1400" spc="-15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400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21994-F1ED-1ED8-5FF1-618EE81218D4}"/>
              </a:ext>
            </a:extLst>
          </p:cNvPr>
          <p:cNvSpPr txBox="1"/>
          <p:nvPr/>
        </p:nvSpPr>
        <p:spPr>
          <a:xfrm>
            <a:off x="279580" y="851588"/>
            <a:ext cx="7132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6A3C7-8D81-526A-E4C7-0D04F9FF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D3A65C6-3B68-53DE-F4E6-0AE131DA700F}"/>
              </a:ext>
            </a:extLst>
          </p:cNvPr>
          <p:cNvSpPr txBox="1">
            <a:spLocks/>
          </p:cNvSpPr>
          <p:nvPr/>
        </p:nvSpPr>
        <p:spPr>
          <a:xfrm>
            <a:off x="11110912" y="62280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z="2400" smtClean="0">
                <a:solidFill>
                  <a:schemeClr val="tx1"/>
                </a:solidFill>
              </a:rPr>
              <a:pPr/>
              <a:t>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EE846-246F-7CD7-13C8-F1F2887BB341}"/>
              </a:ext>
            </a:extLst>
          </p:cNvPr>
          <p:cNvSpPr txBox="1"/>
          <p:nvPr/>
        </p:nvSpPr>
        <p:spPr>
          <a:xfrm>
            <a:off x="-265602" y="2419795"/>
            <a:ext cx="2165423" cy="82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[CODE] 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(1)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D9C34-4977-9F20-AA80-71E65B93A41F}"/>
              </a:ext>
            </a:extLst>
          </p:cNvPr>
          <p:cNvSpPr txBox="1"/>
          <p:nvPr/>
        </p:nvSpPr>
        <p:spPr>
          <a:xfrm>
            <a:off x="8263569" y="2868145"/>
            <a:ext cx="3747931" cy="2736304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rank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순위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name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이름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country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소속 국가 </a:t>
            </a:r>
            <a:endParaRPr lang="en-US" altLang="ko-KR" sz="1400" dirty="0">
              <a:solidFill>
                <a:srgbClr val="211D1E"/>
              </a:solidFill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category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업종 구분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sales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매출액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profits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순익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assets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자산 금액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211D1E"/>
                </a:solidFill>
                <a:ea typeface="D2Coding" panose="020B0609020101020101" pitchFamily="49" charset="-127"/>
              </a:rPr>
              <a:t>marketvalue</a:t>
            </a:r>
            <a:r>
              <a:rPr lang="en-US" altLang="ko-KR" sz="1400" b="1" dirty="0">
                <a:solidFill>
                  <a:srgbClr val="211D1E"/>
                </a:solidFill>
                <a:ea typeface="D2Coding" panose="020B0609020101020101" pitchFamily="49" charset="-127"/>
              </a:rPr>
              <a:t> : 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기업 가치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(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단위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: 10</a:t>
            </a:r>
            <a:r>
              <a:rPr lang="ko-KR" altLang="en-US" sz="1400" dirty="0">
                <a:solidFill>
                  <a:srgbClr val="211D1E"/>
                </a:solidFill>
                <a:ea typeface="D2Coding" panose="020B0609020101020101" pitchFamily="49" charset="-127"/>
              </a:rPr>
              <a:t>억 달러</a:t>
            </a:r>
            <a:r>
              <a:rPr lang="en-US" altLang="ko-KR" sz="1400" dirty="0">
                <a:solidFill>
                  <a:srgbClr val="211D1E"/>
                </a:solidFill>
                <a:ea typeface="D2Coding" panose="020B0609020101020101" pitchFamily="49" charset="-127"/>
              </a:rPr>
              <a:t>) </a:t>
            </a:r>
            <a:endParaRPr lang="ko-KR" altLang="en-US" sz="1400" dirty="0">
              <a:solidFill>
                <a:srgbClr val="008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283CC-FCA9-9BE1-7DA0-41EBA29B156E}"/>
              </a:ext>
            </a:extLst>
          </p:cNvPr>
          <p:cNvSpPr txBox="1"/>
          <p:nvPr/>
        </p:nvSpPr>
        <p:spPr>
          <a:xfrm>
            <a:off x="8298578" y="955785"/>
            <a:ext cx="3817951" cy="33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dirty="0">
                <a:solidFill>
                  <a:srgbClr val="3C479D"/>
                </a:solidFill>
                <a:latin typeface="+mn-ea"/>
                <a:cs typeface="Consolas" panose="020B0609020204030204" pitchFamily="49" charset="0"/>
              </a:rPr>
              <a:t>Forbes2000  </a:t>
            </a:r>
            <a:r>
              <a:rPr lang="ko-KR" altLang="en-US" sz="1200" dirty="0">
                <a:latin typeface="+mn-ea"/>
              </a:rPr>
              <a:t>자료는 총 </a:t>
            </a:r>
            <a:r>
              <a:rPr lang="en-US" altLang="ko-KR" sz="1200" dirty="0">
                <a:latin typeface="+mn-ea"/>
              </a:rPr>
              <a:t>2,000</a:t>
            </a:r>
            <a:r>
              <a:rPr lang="ko-KR" altLang="en-US" sz="1200" dirty="0">
                <a:latin typeface="+mn-ea"/>
              </a:rPr>
              <a:t>행</a:t>
            </a:r>
            <a:r>
              <a:rPr lang="en-US" altLang="ko-KR" sz="1200" dirty="0">
                <a:latin typeface="+mn-ea"/>
              </a:rPr>
              <a:t>, 8</a:t>
            </a:r>
            <a:r>
              <a:rPr lang="ko-KR" altLang="en-US" sz="1200" dirty="0">
                <a:latin typeface="+mn-ea"/>
              </a:rPr>
              <a:t>열로 구성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AE7DA-2945-704B-B039-D800EAAFBC6B}"/>
              </a:ext>
            </a:extLst>
          </p:cNvPr>
          <p:cNvSpPr txBox="1"/>
          <p:nvPr/>
        </p:nvSpPr>
        <p:spPr>
          <a:xfrm>
            <a:off x="8260327" y="1415600"/>
            <a:ext cx="3821194" cy="102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 문자열 자료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>
                <a:latin typeface="+mn-ea"/>
              </a:rPr>
              <a:t>country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category </a:t>
            </a:r>
            <a:r>
              <a:rPr lang="ko-KR" altLang="en-US" sz="1400" dirty="0">
                <a:latin typeface="+mn-ea"/>
              </a:rPr>
              <a:t>범주형 자료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소속이 있음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dirty="0">
                <a:latin typeface="+mn-ea"/>
              </a:rPr>
              <a:t>나머지는 수치형 자료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D17579-8A0E-0C66-DE89-97929C3A0BF6}"/>
              </a:ext>
            </a:extLst>
          </p:cNvPr>
          <p:cNvSpPr/>
          <p:nvPr/>
        </p:nvSpPr>
        <p:spPr>
          <a:xfrm>
            <a:off x="8260326" y="3544501"/>
            <a:ext cx="2850586" cy="827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7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24806</TotalTime>
  <Words>7153</Words>
  <Application>Microsoft Office PowerPoint</Application>
  <PresentationFormat>와이드스크린</PresentationFormat>
  <Paragraphs>1619</Paragraphs>
  <Slides>89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8" baseType="lpstr">
      <vt:lpstr>D2Coding</vt:lpstr>
      <vt:lpstr>HY견고딕</vt:lpstr>
      <vt:lpstr>Sandoll 미생</vt:lpstr>
      <vt:lpstr>Söhne</vt:lpstr>
      <vt:lpstr>Söhne Mono</vt:lpstr>
      <vt:lpstr>Source Code Pro</vt:lpstr>
      <vt:lpstr>나눔고딕 ExtraBold</vt:lpstr>
      <vt:lpstr>나눔스퀘어</vt:lpstr>
      <vt:lpstr>나눔스퀘어 ExtraBold</vt:lpstr>
      <vt:lpstr>나눔스퀘어OTF ExtraBold</vt:lpstr>
      <vt:lpstr>맑은 고딕</vt:lpstr>
      <vt:lpstr>시스템 서체</vt:lpstr>
      <vt:lpstr>Arial</vt:lpstr>
      <vt:lpstr>Calibri</vt:lpstr>
      <vt:lpstr>Calibri Light</vt:lpstr>
      <vt:lpstr>Consolas</vt:lpstr>
      <vt:lpstr>Helvetica</vt:lpstr>
      <vt:lpstr>Wingdings</vt:lpstr>
      <vt:lpstr>Office 테마</vt:lpstr>
      <vt:lpstr>PowerPoint 프레젠테이션</vt:lpstr>
      <vt:lpstr>PowerPoint 프레젠테이션</vt:lpstr>
      <vt:lpstr>1. 요약1</vt:lpstr>
      <vt:lpstr>2. 요약2</vt:lpstr>
      <vt:lpstr>PowerPoint 프레젠테이션</vt:lpstr>
      <vt:lpstr>1. 데이터 준비</vt:lpstr>
      <vt:lpstr>1. 데이터 준비</vt:lpstr>
      <vt:lpstr>1. 데이터 준비</vt:lpstr>
      <vt:lpstr>2. 데이터 내용 확인</vt:lpstr>
      <vt:lpstr>2. 데이터 내용 확인</vt:lpstr>
      <vt:lpstr>3. 국가별 기업 통계</vt:lpstr>
      <vt:lpstr>3. 국가별 기업 통계</vt:lpstr>
      <vt:lpstr>3. 국가별 기업 통계</vt:lpstr>
      <vt:lpstr>3. 국가별 기업 통계</vt:lpstr>
      <vt:lpstr>3. 국가별 기업 통계</vt:lpstr>
      <vt:lpstr>4. 업종별 기업 통계</vt:lpstr>
      <vt:lpstr>4. 업종별 기업 통계</vt:lpstr>
      <vt:lpstr>4. 업종별 기업 통계</vt:lpstr>
      <vt:lpstr>4. 업종별 기업 통계</vt:lpstr>
      <vt:lpstr>4. 업종별 기업 통계</vt:lpstr>
      <vt:lpstr>4. 업종별 기업 통계</vt:lpstr>
      <vt:lpstr>4. 업종별 기업 통계</vt:lpstr>
      <vt:lpstr>4. 업종별 기업 통계</vt:lpstr>
      <vt:lpstr>4. 업종별 기업 통계</vt:lpstr>
      <vt:lpstr>5. 기업 가치 상위 10대 기업</vt:lpstr>
      <vt:lpstr>5. 기업 가치 상위 10대 기업</vt:lpstr>
      <vt:lpstr>6. 한국 기업 정보</vt:lpstr>
      <vt:lpstr>6. 한국 기업 정보</vt:lpstr>
      <vt:lpstr>7. 기업 가치와 타 변수와의 상관관계</vt:lpstr>
      <vt:lpstr>7. 기업 가치와 타 변수와의 상관관계</vt:lpstr>
      <vt:lpstr>PowerPoint 프레젠테이션</vt:lpstr>
      <vt:lpstr>1. 대기오염 측정 데이터 분석 개요</vt:lpstr>
      <vt:lpstr>1. 대기오염 측정 데이터 분석 개요</vt:lpstr>
      <vt:lpstr>1. 대기오염 측정 데이터 분석 개요</vt:lpstr>
      <vt:lpstr>2. 데이터 준비</vt:lpstr>
      <vt:lpstr>2. 데이터 준비</vt:lpstr>
      <vt:lpstr>3. 데이터 확인</vt:lpstr>
      <vt:lpstr>3. 데이터 확인</vt:lpstr>
      <vt:lpstr>3. 데이터 확인</vt:lpstr>
      <vt:lpstr>3. 데이터 확인</vt:lpstr>
      <vt:lpstr>4. 그룹 정보 추가</vt:lpstr>
      <vt:lpstr>4. 그룹 정보 추가</vt:lpstr>
      <vt:lpstr>4. 그룹 정보 추가</vt:lpstr>
      <vt:lpstr>4. 그룹 정보 추가</vt:lpstr>
      <vt:lpstr>5. 지역별 PM10 농도 분포</vt:lpstr>
      <vt:lpstr>5. 지역별 PM10 농도 분포</vt:lpstr>
      <vt:lpstr>6. 연도별, 지역별 PM10 농도 추이</vt:lpstr>
      <vt:lpstr>6. 연도별, 지역별 PM10 농도 추이</vt:lpstr>
      <vt:lpstr>6. 연도별, 지역별 PM10 농도 추이</vt:lpstr>
      <vt:lpstr>6. 연도별, 지역별 PM10 농도 추이</vt:lpstr>
      <vt:lpstr>6. 연도별, 지역별 PM10 농도 추이</vt:lpstr>
      <vt:lpstr>6. 연도별, 지역별 PM10 농도 추이</vt:lpstr>
      <vt:lpstr>7. 월별, 지역별 PM10 농도 추이</vt:lpstr>
      <vt:lpstr>7. 월별, 지역별 PM10 농도 추이</vt:lpstr>
      <vt:lpstr>7. 월별, 지역별 PM10 농도 추이</vt:lpstr>
      <vt:lpstr>8. 시간대별, 지역별 PM10 농도 추이</vt:lpstr>
      <vt:lpstr>8. 시간대별, 지역별 PM10 농도 추이</vt:lpstr>
      <vt:lpstr>8. 시간대별, 지역별 PM10 농도 추이</vt:lpstr>
      <vt:lpstr>9. 오염물질 농도 간의 상관관계</vt:lpstr>
      <vt:lpstr>9. 오염물질 농도 간의 상관관계</vt:lpstr>
      <vt:lpstr>10. 미세먼지 최고점과 최저점 확인</vt:lpstr>
      <vt:lpstr>10. 미세먼지 최고점과 최저점 확인</vt:lpstr>
      <vt:lpstr>PowerPoint 프레젠테이션</vt:lpstr>
      <vt:lpstr>1. 데이터 준비</vt:lpstr>
      <vt:lpstr>2. 데이터 내용 확인</vt:lpstr>
      <vt:lpstr>2. 데이터 내용 확인</vt:lpstr>
      <vt:lpstr>3. 국가별 기업 통계</vt:lpstr>
      <vt:lpstr>3. 국가별 기업 통계</vt:lpstr>
      <vt:lpstr>4. 업종별 기업 통계</vt:lpstr>
      <vt:lpstr>4. 업종별 기업 통계</vt:lpstr>
      <vt:lpstr>4. 업종별 기업 통계</vt:lpstr>
      <vt:lpstr>5. 기업 가치 상위 10대 기업</vt:lpstr>
      <vt:lpstr>6. 오스트리아 기업 정보</vt:lpstr>
      <vt:lpstr>7. 기업 가치와 타 변수와의 상관관계</vt:lpstr>
      <vt:lpstr>7. 기업 가치와 타 변수와의 상관관계</vt:lpstr>
      <vt:lpstr>PowerPoint 프레젠테이션</vt:lpstr>
      <vt:lpstr>1. 대기오염 측정 데이터 분석 개요</vt:lpstr>
      <vt:lpstr>1. 대기오염 측정 데이터 분석 개요</vt:lpstr>
      <vt:lpstr>2. 데이터 준비</vt:lpstr>
      <vt:lpstr>3. 데이터 확인</vt:lpstr>
      <vt:lpstr>4. 그룹 정보 추가</vt:lpstr>
      <vt:lpstr>4. 그룹 정보 추가</vt:lpstr>
      <vt:lpstr>5. 지역별 O3 농도 분포</vt:lpstr>
      <vt:lpstr>6. 연도별, 지역별 O3 농도 추이</vt:lpstr>
      <vt:lpstr>6. 연도별, 지역별 O3 농도 추이</vt:lpstr>
      <vt:lpstr>7. 날짜별, 지역별 O3 농도 추이</vt:lpstr>
      <vt:lpstr>8. 오염물질 농도 간의 상관관계</vt:lpstr>
      <vt:lpstr>9. 오존 최고점과 최저점 확인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yoonhee jung</dc:creator>
  <cp:lastModifiedBy>IN301</cp:lastModifiedBy>
  <cp:revision>742</cp:revision>
  <dcterms:created xsi:type="dcterms:W3CDTF">2020-05-05T17:49:55Z</dcterms:created>
  <dcterms:modified xsi:type="dcterms:W3CDTF">2023-05-02T04:26:38Z</dcterms:modified>
</cp:coreProperties>
</file>