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5"/>
  </p:notesMasterIdLst>
  <p:sldIdLst>
    <p:sldId id="257" r:id="rId2"/>
    <p:sldId id="273" r:id="rId3"/>
    <p:sldId id="2430" r:id="rId4"/>
    <p:sldId id="2467" r:id="rId5"/>
    <p:sldId id="2468" r:id="rId6"/>
    <p:sldId id="2451" r:id="rId7"/>
    <p:sldId id="260" r:id="rId8"/>
    <p:sldId id="2522" r:id="rId9"/>
    <p:sldId id="2369" r:id="rId10"/>
    <p:sldId id="2432" r:id="rId11"/>
    <p:sldId id="2523" r:id="rId12"/>
    <p:sldId id="2525" r:id="rId13"/>
    <p:sldId id="2435" r:id="rId14"/>
    <p:sldId id="2524" r:id="rId15"/>
    <p:sldId id="2436" r:id="rId16"/>
    <p:sldId id="2438" r:id="rId17"/>
    <p:sldId id="2437" r:id="rId18"/>
    <p:sldId id="2439" r:id="rId19"/>
    <p:sldId id="2440" r:id="rId20"/>
    <p:sldId id="2441" r:id="rId21"/>
    <p:sldId id="2442" r:id="rId22"/>
    <p:sldId id="2443" r:id="rId23"/>
    <p:sldId id="2444" r:id="rId24"/>
    <p:sldId id="2445" r:id="rId25"/>
    <p:sldId id="2446" r:id="rId26"/>
    <p:sldId id="2447" r:id="rId27"/>
    <p:sldId id="2519" r:id="rId28"/>
    <p:sldId id="2450" r:id="rId29"/>
    <p:sldId id="2453" r:id="rId30"/>
    <p:sldId id="2454" r:id="rId31"/>
    <p:sldId id="2455" r:id="rId32"/>
    <p:sldId id="2456" r:id="rId33"/>
    <p:sldId id="2457" r:id="rId34"/>
    <p:sldId id="2458" r:id="rId35"/>
    <p:sldId id="2459" r:id="rId36"/>
    <p:sldId id="2460" r:id="rId37"/>
    <p:sldId id="2461" r:id="rId38"/>
    <p:sldId id="2462" r:id="rId39"/>
    <p:sldId id="2463" r:id="rId40"/>
    <p:sldId id="2527" r:id="rId41"/>
    <p:sldId id="2526" r:id="rId42"/>
    <p:sldId id="2464" r:id="rId43"/>
    <p:sldId id="2465" r:id="rId44"/>
    <p:sldId id="2466" r:id="rId45"/>
    <p:sldId id="2520" r:id="rId46"/>
    <p:sldId id="2469" r:id="rId47"/>
    <p:sldId id="2470" r:id="rId48"/>
    <p:sldId id="2471" r:id="rId49"/>
    <p:sldId id="2472" r:id="rId50"/>
    <p:sldId id="2473" r:id="rId51"/>
    <p:sldId id="2474" r:id="rId52"/>
    <p:sldId id="2475" r:id="rId53"/>
    <p:sldId id="2476" r:id="rId54"/>
    <p:sldId id="2477" r:id="rId55"/>
    <p:sldId id="2478" r:id="rId56"/>
    <p:sldId id="2479" r:id="rId57"/>
    <p:sldId id="2480" r:id="rId58"/>
    <p:sldId id="2481" r:id="rId59"/>
    <p:sldId id="2482" r:id="rId60"/>
    <p:sldId id="2487" r:id="rId61"/>
    <p:sldId id="2488" r:id="rId62"/>
    <p:sldId id="2489" r:id="rId63"/>
    <p:sldId id="2521" r:id="rId64"/>
    <p:sldId id="2431" r:id="rId65"/>
    <p:sldId id="2448" r:id="rId66"/>
    <p:sldId id="2449" r:id="rId67"/>
    <p:sldId id="2434" r:id="rId68"/>
    <p:sldId id="2452" r:id="rId69"/>
    <p:sldId id="2491" r:id="rId70"/>
    <p:sldId id="2528" r:id="rId71"/>
    <p:sldId id="2529" r:id="rId72"/>
    <p:sldId id="2530" r:id="rId73"/>
    <p:sldId id="286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B7236"/>
    <a:srgbClr val="4671EC"/>
    <a:srgbClr val="4FA7E3"/>
    <a:srgbClr val="94ADF4"/>
    <a:srgbClr val="82B3FD"/>
    <a:srgbClr val="F08E70"/>
    <a:srgbClr val="E77E4F"/>
    <a:srgbClr val="4679EC"/>
    <a:srgbClr val="459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B9493-03DF-4D8C-8347-9326471DB46A}" type="datetimeFigureOut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BB76-095D-4A7A-83E8-2C8440C25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58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곰돌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EC033F-552D-B751-AD1F-F6F4AD3AF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410"/>
            <a:ext cx="12192000" cy="6954819"/>
          </a:xfrm>
          <a:prstGeom prst="rect">
            <a:avLst/>
          </a:prstGeom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인덕대학교 컴퓨터소프트웨어학과 빅데이터 고수정</a:t>
            </a:r>
          </a:p>
        </p:txBody>
      </p:sp>
    </p:spTree>
    <p:extLst>
      <p:ext uri="{BB962C8B-B14F-4D97-AF65-F5344CB8AC3E}">
        <p14:creationId xmlns:p14="http://schemas.microsoft.com/office/powerpoint/2010/main" val="33091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6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57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16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33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7840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7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A890D42C-CBC3-4E2C-8104-62D167748B5F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381" y="774420"/>
            <a:ext cx="1116123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9979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52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761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7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9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23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69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0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87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73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2" r:id="rId18"/>
    <p:sldLayoutId id="2147483693" r:id="rId19"/>
    <p:sldLayoutId id="2147483694" r:id="rId20"/>
    <p:sldLayoutId id="2147483695" r:id="rId2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statbook.com/2/calculators/normal_dist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onlinestatbook.com/2/calculators/normal_dist.html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3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8373" y="2780422"/>
            <a:ext cx="3375257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en-US" altLang="ko-KR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Chapter4. </a:t>
            </a:r>
            <a:r>
              <a:rPr lang="ko-KR" altLang="en-US" sz="3600" spc="-90" dirty="0" err="1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데이터다루기</a:t>
            </a:r>
            <a:endParaRPr lang="ko-KR" altLang="en-US" sz="3600" spc="-90" dirty="0">
              <a:ln w="6350">
                <a:solidFill>
                  <a:schemeClr val="bg1">
                    <a:lumMod val="50000"/>
                  </a:schemeClr>
                </a:solidFill>
              </a:ln>
              <a:pattFill prst="dkUpDiag">
                <a:fgClr>
                  <a:schemeClr val="tx1">
                    <a:lumMod val="95000"/>
                    <a:lumOff val="5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2580000">
            <a:off x="2115205" y="2582422"/>
            <a:ext cx="94837" cy="396000"/>
          </a:xfrm>
          <a:prstGeom prst="rect">
            <a:avLst/>
          </a:prstGeom>
          <a:pattFill prst="dkUpDiag">
            <a:fgClr>
              <a:srgbClr val="E34E0B"/>
            </a:fgClr>
            <a:bgClr>
              <a:srgbClr val="F46424"/>
            </a:bgClr>
          </a:pattFill>
          <a:ln>
            <a:solidFill>
              <a:srgbClr val="E34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85">
            <a:off x="7664530" y="4013416"/>
            <a:ext cx="2312231" cy="423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8649" y="3959914"/>
            <a:ext cx="2194705" cy="5309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endParaRPr lang="ko-KR" altLang="en-US" sz="2400" spc="-9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A7EB3-C930-AF8A-7DA3-C9281410AE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03" y="4407701"/>
            <a:ext cx="1236271" cy="12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41267 -0.0134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4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"/>
                            </p:stCondLst>
                            <p:childTnLst>
                              <p:par>
                                <p:cTn id="17" presetID="4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68 -0.01343 C -0.40799 -0.03241 -0.40139 -0.05047 -0.38837 -0.05047 C -0.37379 -0.05047 -0.36858 -0.03241 -0.36389 -0.01343 C -0.35729 0.00763 -0.35261 0.02847 -0.33611 0.02847 C -0.32153 0.02847 -0.31667 0.00763 -0.31007 -0.01343 C -0.30695 -0.03241 -0.30052 -0.05047 -0.28577 -0.05047 C -0.27275 -0.05047 -0.26632 -0.03241 -0.26129 -0.01343 C -0.25643 0.00763 -0.24983 0.02847 -0.23525 0.02847 C -0.22049 0.02847 -0.2092 -0.01343 -0.2092 -0.0132 C -0.20434 -0.03241 -0.19931 -0.05047 -0.1849 -0.05047 C -0.17014 -0.05047 -0.16511 -0.03241 -0.16025 -0.01343 C -0.15382 0.00763 -0.14896 0.02847 -0.13264 0.02847 C -0.11788 0.02847 -0.11302 0.00763 -0.10834 -0.01343 C -0.10174 -0.03241 -0.09688 -0.05047 -0.08229 -0.05047 C -0.06927 -0.05047 -0.06268 -0.03241 -0.05764 -0.01343 C -0.05278 0.00763 -0.04636 0.02847 -0.0316 0.02847 C -0.01702 0.02847 -0.01216 0.00763 -0.00556 -0.01343 " pathEditMode="relative" rAng="0" ptsTypes="AAAAAAAAAAAAAAAAA">
                                      <p:cBhvr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6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6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2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뷰어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93BADC-C96D-4FFF-A3D5-957159255478}"/>
              </a:ext>
            </a:extLst>
          </p:cNvPr>
          <p:cNvSpPr txBox="1"/>
          <p:nvPr/>
        </p:nvSpPr>
        <p:spPr>
          <a:xfrm>
            <a:off x="2411883" y="1916768"/>
            <a:ext cx="2181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b="1" i="0" u="none" strike="noStrike" baseline="0" dirty="0" err="1">
                <a:solidFill>
                  <a:srgbClr val="4178BD"/>
                </a:solidFill>
                <a:latin typeface="UXREND+NanumGothicExtraBold"/>
              </a:rPr>
              <a:t>RGui</a:t>
            </a:r>
            <a:r>
              <a:rPr lang="en-US" altLang="ko-KR" sz="1600" b="1" i="0" u="none" strike="noStrike" baseline="0" dirty="0">
                <a:solidFill>
                  <a:srgbClr val="4178BD"/>
                </a:solidFill>
                <a:latin typeface="UXREND+NanumGothicExtraBold"/>
              </a:rPr>
              <a:t> </a:t>
            </a:r>
            <a:r>
              <a:rPr lang="ko-KR" altLang="en-US" sz="1600" b="1" i="0" u="none" strike="noStrike" baseline="0" dirty="0">
                <a:solidFill>
                  <a:srgbClr val="4178BD"/>
                </a:solidFill>
                <a:latin typeface="UXREND+NanumGothicExtraBold"/>
              </a:rPr>
              <a:t>데이터 뷰어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822AF5-7C5B-4CEC-AA35-8253DA3A02E1}"/>
              </a:ext>
            </a:extLst>
          </p:cNvPr>
          <p:cNvSpPr txBox="1"/>
          <p:nvPr/>
        </p:nvSpPr>
        <p:spPr>
          <a:xfrm>
            <a:off x="1796813" y="864203"/>
            <a:ext cx="8398153" cy="10556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                      </a:t>
            </a:r>
            <a:r>
              <a:rPr lang="en-US" altLang="ko-KR" sz="1400" b="1" dirty="0" err="1">
                <a:solidFill>
                  <a:schemeClr val="accent4">
                    <a:lumMod val="50000"/>
                  </a:schemeClr>
                </a:solidFill>
              </a:rPr>
              <a:t>RGui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데이터 뷰어와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R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스튜디오 데이터 뷰어</a:t>
            </a:r>
            <a:endParaRPr lang="en-US" altLang="ko-KR" sz="14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View( )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함수를 실행하면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RGui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에서는 별도의 팝업 창에서 데이터 프레임 확인 가능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R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스튜디오에서는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Script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탭에 새로운 탭이 생성되며 데이터 프레임을 엑셀 테이블처럼 확인 가능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FC60B-3646-47CE-9557-009D7EE41711}"/>
              </a:ext>
            </a:extLst>
          </p:cNvPr>
          <p:cNvSpPr txBox="1"/>
          <p:nvPr/>
        </p:nvSpPr>
        <p:spPr>
          <a:xfrm>
            <a:off x="189384" y="911835"/>
            <a:ext cx="143215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여기서 잠깐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C4223800-5119-4A06-9AD3-AD04CD456382}"/>
              </a:ext>
            </a:extLst>
          </p:cNvPr>
          <p:cNvSpPr/>
          <p:nvPr/>
        </p:nvSpPr>
        <p:spPr>
          <a:xfrm>
            <a:off x="298800" y="974046"/>
            <a:ext cx="183354" cy="183354"/>
          </a:xfrm>
          <a:prstGeom prst="plus">
            <a:avLst>
              <a:gd name="adj" fmla="val 3539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EE29D3C3-E3CA-4B60-0086-F477FA142E3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E18476B-EB78-7904-1720-990205509F99}"/>
              </a:ext>
            </a:extLst>
          </p:cNvPr>
          <p:cNvGrpSpPr/>
          <p:nvPr/>
        </p:nvGrpSpPr>
        <p:grpSpPr>
          <a:xfrm>
            <a:off x="2411883" y="2355030"/>
            <a:ext cx="6170055" cy="3986660"/>
            <a:chOff x="2411883" y="2355030"/>
            <a:chExt cx="6170055" cy="39866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E27F3E-A52D-495C-9F4C-D606C032ECA3}"/>
                </a:ext>
              </a:extLst>
            </p:cNvPr>
            <p:cNvSpPr txBox="1"/>
            <p:nvPr/>
          </p:nvSpPr>
          <p:spPr>
            <a:xfrm>
              <a:off x="2411883" y="4090354"/>
              <a:ext cx="314823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600" b="1" i="0" u="none" strike="noStrike" baseline="0" dirty="0">
                  <a:solidFill>
                    <a:srgbClr val="4178BD"/>
                  </a:solidFill>
                  <a:latin typeface="UXREND+NanumGothicExtraBold"/>
                </a:rPr>
                <a:t>R </a:t>
              </a:r>
              <a:r>
                <a:rPr lang="ko-KR" altLang="en-US" sz="1600" b="1" i="0" u="none" strike="noStrike" baseline="0" dirty="0">
                  <a:solidFill>
                    <a:srgbClr val="4178BD"/>
                  </a:solidFill>
                  <a:latin typeface="UXREND+NanumGothicExtraBold"/>
                </a:rPr>
                <a:t>스튜디오 데이터 뷰어 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E57E10-33AB-41F3-9648-0DCDBA1A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7214" y="2355030"/>
              <a:ext cx="6134724" cy="16273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BF3499A-B621-4666-A0F9-F002A8C78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1883" y="4515565"/>
              <a:ext cx="4604782" cy="18261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E6A4B87-6124-129C-90F1-36C723501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0081" y="4889405"/>
              <a:ext cx="381743" cy="2095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B8964C8-6B50-7CE3-BD83-86E13EC40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1556" y="2765697"/>
              <a:ext cx="377982" cy="12051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9BE3AFC-A52A-4BD6-0C50-4E1D0D705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6088" y="2894667"/>
              <a:ext cx="340481" cy="245311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CC8E445-A26B-F1DF-6EAB-D6CA8A01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1731" y="3453701"/>
              <a:ext cx="290598" cy="184261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3CC16BD-DF21-5AC7-9B22-173784C4D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9037" y="3429000"/>
              <a:ext cx="1076325" cy="21907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04B5338-1CC3-0ACD-363D-D1F0E81D0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6087" y="3063764"/>
              <a:ext cx="340481" cy="245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95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:TXT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973B0A52-303A-ABAC-C9FB-6885C7E06CF4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04D60E-5DA7-2A04-4B52-E6AFA647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516" y="2476500"/>
            <a:ext cx="2935905" cy="2249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9A00171-29B6-D133-577E-0CDEB0A38B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LMS</a:t>
            </a:r>
            <a:r>
              <a:rPr lang="ko-KR" altLang="en-US" dirty="0"/>
              <a:t>에서 다운 받은 </a:t>
            </a:r>
            <a:r>
              <a:rPr lang="en-US" altLang="ko-KR" dirty="0"/>
              <a:t>[data_ex.txt], [data_ex1.txt]</a:t>
            </a:r>
            <a:r>
              <a:rPr lang="ko-KR" altLang="en-US" dirty="0"/>
              <a:t>를 </a:t>
            </a: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_chapter4]</a:t>
            </a:r>
            <a:r>
              <a:rPr lang="ko-KR" altLang="en-US" dirty="0"/>
              <a:t>의 폴더로 이동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A9C5DA-13DF-3EA3-3833-5CCFFE89CD33}"/>
              </a:ext>
            </a:extLst>
          </p:cNvPr>
          <p:cNvSpPr/>
          <p:nvPr/>
        </p:nvSpPr>
        <p:spPr>
          <a:xfrm>
            <a:off x="4128516" y="4151807"/>
            <a:ext cx="1277956" cy="486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84F22-1E00-D0D7-353B-978890EA6064}"/>
              </a:ext>
            </a:extLst>
          </p:cNvPr>
          <p:cNvSpPr txBox="1"/>
          <p:nvPr/>
        </p:nvSpPr>
        <p:spPr>
          <a:xfrm>
            <a:off x="3457671" y="4151807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879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DB513AF-62A9-504E-C34D-7B849EAB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2" y="1775592"/>
            <a:ext cx="6829425" cy="2152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:TXT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93BADC-C96D-4FFF-A3D5-957159255478}"/>
              </a:ext>
            </a:extLst>
          </p:cNvPr>
          <p:cNvSpPr txBox="1"/>
          <p:nvPr/>
        </p:nvSpPr>
        <p:spPr>
          <a:xfrm>
            <a:off x="395432" y="4312896"/>
            <a:ext cx="457199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Globals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를 클릭해서 변경했으나 변경이 안되는 경우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-&gt;[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약자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_chapter4]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가 안 보일 경우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Rstudio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를 종료했다가 가 서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OPen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20F2F-F398-410A-A287-21DFEB207010}"/>
              </a:ext>
            </a:extLst>
          </p:cNvPr>
          <p:cNvSpPr txBox="1"/>
          <p:nvPr/>
        </p:nvSpPr>
        <p:spPr>
          <a:xfrm>
            <a:off x="790627" y="2544140"/>
            <a:ext cx="22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약자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_chapter4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가 보임</a:t>
            </a: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973B0A52-303A-ABAC-C9FB-6885C7E06CF4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1ED557-8A31-43AD-39EF-A621B60EF7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983" y="947947"/>
            <a:ext cx="10080625" cy="4630738"/>
          </a:xfrm>
        </p:spPr>
        <p:txBody>
          <a:bodyPr/>
          <a:lstStyle/>
          <a:p>
            <a:r>
              <a:rPr lang="en-US" altLang="ko-KR" dirty="0" err="1"/>
              <a:t>getwd</a:t>
            </a:r>
            <a:r>
              <a:rPr lang="en-US" altLang="ko-KR" dirty="0"/>
              <a:t>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입력하여 현재의 커서 위치가 </a:t>
            </a: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_chapter4]</a:t>
            </a:r>
            <a:r>
              <a:rPr lang="ko-KR" altLang="en-US" dirty="0"/>
              <a:t>에 위치에 있는가를 확인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위치가 다를 경우  </a:t>
            </a:r>
            <a:r>
              <a:rPr lang="en-US" altLang="ko-KR" dirty="0"/>
              <a:t>[Tools]-&gt;[global Options]</a:t>
            </a:r>
            <a:r>
              <a:rPr lang="ko-KR" altLang="en-US" dirty="0"/>
              <a:t>를 클릭하고 폴더 선택 후 </a:t>
            </a:r>
            <a:r>
              <a:rPr lang="en-US" altLang="ko-KR" dirty="0"/>
              <a:t>[Apply]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A17B86-1C64-0417-8257-5DE0E36E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865" y="1775592"/>
            <a:ext cx="4424202" cy="4936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6A6D66C-DFC7-0CAF-F027-D04E8C6393FE}"/>
              </a:ext>
            </a:extLst>
          </p:cNvPr>
          <p:cNvSpPr/>
          <p:nvPr/>
        </p:nvSpPr>
        <p:spPr>
          <a:xfrm>
            <a:off x="7273112" y="3484449"/>
            <a:ext cx="264591" cy="824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1FBD33-A2E3-72C5-CA95-60CBE7A698B9}"/>
              </a:ext>
            </a:extLst>
          </p:cNvPr>
          <p:cNvSpPr/>
          <p:nvPr/>
        </p:nvSpPr>
        <p:spPr>
          <a:xfrm>
            <a:off x="1156655" y="1975306"/>
            <a:ext cx="185390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FA7F78-83AD-D8B0-2201-472CDD294683}"/>
              </a:ext>
            </a:extLst>
          </p:cNvPr>
          <p:cNvSpPr/>
          <p:nvPr/>
        </p:nvSpPr>
        <p:spPr>
          <a:xfrm>
            <a:off x="5336656" y="2827169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53E78D-CABA-BFF7-F4A4-9F7BEA02D1DC}"/>
              </a:ext>
            </a:extLst>
          </p:cNvPr>
          <p:cNvSpPr/>
          <p:nvPr/>
        </p:nvSpPr>
        <p:spPr>
          <a:xfrm>
            <a:off x="9846766" y="1665282"/>
            <a:ext cx="431971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77C94A-C89D-0C19-874E-6CD0B216A755}"/>
              </a:ext>
            </a:extLst>
          </p:cNvPr>
          <p:cNvSpPr/>
          <p:nvPr/>
        </p:nvSpPr>
        <p:spPr>
          <a:xfrm>
            <a:off x="7537703" y="2544140"/>
            <a:ext cx="1044437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05A93F-B111-5EF3-864D-7B39DF40F426}"/>
              </a:ext>
            </a:extLst>
          </p:cNvPr>
          <p:cNvSpPr/>
          <p:nvPr/>
        </p:nvSpPr>
        <p:spPr>
          <a:xfrm>
            <a:off x="8636180" y="3515253"/>
            <a:ext cx="2534923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59C587-C730-EE8D-5514-46BF55B49413}"/>
              </a:ext>
            </a:extLst>
          </p:cNvPr>
          <p:cNvSpPr/>
          <p:nvPr/>
        </p:nvSpPr>
        <p:spPr>
          <a:xfrm>
            <a:off x="11129089" y="6348692"/>
            <a:ext cx="638978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D7CA8-FD8F-4904-673D-AAA562911460}"/>
              </a:ext>
            </a:extLst>
          </p:cNvPr>
          <p:cNvSpPr txBox="1"/>
          <p:nvPr/>
        </p:nvSpPr>
        <p:spPr>
          <a:xfrm>
            <a:off x="3188521" y="1975306"/>
            <a:ext cx="1485535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/>
              <a:t>약자</a:t>
            </a:r>
            <a:r>
              <a:rPr lang="en-US" altLang="ko-KR" sz="1200" dirty="0"/>
              <a:t>_Chapter4 </a:t>
            </a:r>
            <a:r>
              <a:rPr lang="ko-KR" altLang="en-US" sz="1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54604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A68C3DC-92CC-3C6E-0DDA-64B1487A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845" y="4624968"/>
            <a:ext cx="6637175" cy="1888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:TXT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906786"/>
            <a:ext cx="10080625" cy="4630738"/>
          </a:xfrm>
        </p:spPr>
        <p:txBody>
          <a:bodyPr>
            <a:normAutofit/>
          </a:bodyPr>
          <a:lstStyle/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 err="1"/>
              <a:t>read.table</a:t>
            </a:r>
            <a:r>
              <a:rPr lang="en-US" altLang="ko-KR" sz="1400" dirty="0"/>
              <a:t>( ) </a:t>
            </a:r>
            <a:r>
              <a:rPr lang="ko-KR" altLang="en-US" sz="1400" dirty="0"/>
              <a:t>함수에서 자주 사용하는 옵션</a:t>
            </a:r>
            <a:endParaRPr lang="en-US" altLang="ko-KR" sz="1400" dirty="0"/>
          </a:p>
          <a:p>
            <a:pPr lvl="2"/>
            <a:r>
              <a:rPr lang="en-US" altLang="ko-KR" sz="1600" dirty="0"/>
              <a:t>header: </a:t>
            </a:r>
            <a:r>
              <a:rPr lang="ko-KR" altLang="en-US" sz="1600" dirty="0"/>
              <a:t>원시 데이터의 </a:t>
            </a:r>
            <a:r>
              <a:rPr lang="en-US" altLang="ko-KR" sz="1600" dirty="0"/>
              <a:t>1</a:t>
            </a:r>
            <a:r>
              <a:rPr lang="ko-KR" altLang="en-US" sz="1600" dirty="0"/>
              <a:t>행이 변수명인지 아닌지 판단</a:t>
            </a:r>
            <a:endParaRPr lang="en-US" altLang="ko-KR" sz="1600" dirty="0"/>
          </a:p>
          <a:p>
            <a:pPr lvl="2"/>
            <a:r>
              <a:rPr lang="en-US" altLang="ko-KR" sz="1600" dirty="0"/>
              <a:t>skip: </a:t>
            </a:r>
            <a:r>
              <a:rPr lang="ko-KR" altLang="en-US" sz="1600" dirty="0"/>
              <a:t>특정 행까지 제외하고 데이터를 가져옴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nrows</a:t>
            </a:r>
            <a:r>
              <a:rPr lang="en-US" altLang="ko-KR" sz="1600" dirty="0"/>
              <a:t>: </a:t>
            </a:r>
            <a:r>
              <a:rPr lang="ko-KR" altLang="en-US" sz="1600" dirty="0"/>
              <a:t>특정 행까지 데이터를 가져옴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sep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데이터의 구분 문자를 지정</a:t>
            </a:r>
            <a:endParaRPr lang="en-US" altLang="ko-KR" sz="16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17D3DCB-B10D-4E34-A976-29862E28E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01655"/>
              </p:ext>
            </p:extLst>
          </p:nvPr>
        </p:nvGraphicFramePr>
        <p:xfrm>
          <a:off x="1535202" y="1208025"/>
          <a:ext cx="7303997" cy="33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30399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read.table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원시 데이터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", header = 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FALSE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skip = 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nrows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-1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sep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= "", ... 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/>
        </p:nvGraphicFramePr>
        <p:xfrm>
          <a:off x="1352322" y="3608388"/>
          <a:ext cx="852794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94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TXT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가져오기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read.table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약자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_chapter4/data_ex.txt", encoding = "EUC-KR",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fileEncoding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"UTF-8")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C93BADC-C96D-4FFF-A3D5-957159255478}"/>
              </a:ext>
            </a:extLst>
          </p:cNvPr>
          <p:cNvSpPr txBox="1"/>
          <p:nvPr/>
        </p:nvSpPr>
        <p:spPr>
          <a:xfrm>
            <a:off x="5474208" y="3608388"/>
            <a:ext cx="457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경로를 입력할 때 역슬래시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(\)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가 아닌 슬래시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(/)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를 사용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FCEDFEE-2DE5-4D15-90DF-6AC0A2F3099A}"/>
              </a:ext>
            </a:extLst>
          </p:cNvPr>
          <p:cNvSpPr/>
          <p:nvPr/>
        </p:nvSpPr>
        <p:spPr>
          <a:xfrm>
            <a:off x="4011168" y="3718560"/>
            <a:ext cx="1463040" cy="146304"/>
          </a:xfrm>
          <a:custGeom>
            <a:avLst/>
            <a:gdLst>
              <a:gd name="connsiteX0" fmla="*/ 0 w 1463040"/>
              <a:gd name="connsiteY0" fmla="*/ 146304 h 146304"/>
              <a:gd name="connsiteX1" fmla="*/ 0 w 1463040"/>
              <a:gd name="connsiteY1" fmla="*/ 0 h 146304"/>
              <a:gd name="connsiteX2" fmla="*/ 1463040 w 1463040"/>
              <a:gd name="connsiteY2" fmla="*/ 0 h 1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146304">
                <a:moveTo>
                  <a:pt x="0" y="146304"/>
                </a:moveTo>
                <a:lnTo>
                  <a:pt x="0" y="0"/>
                </a:lnTo>
                <a:lnTo>
                  <a:pt x="1463040" y="0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20F2F-F398-410A-A287-21DFEB207010}"/>
              </a:ext>
            </a:extLst>
          </p:cNvPr>
          <p:cNvSpPr txBox="1"/>
          <p:nvPr/>
        </p:nvSpPr>
        <p:spPr>
          <a:xfrm>
            <a:off x="4596954" y="4908345"/>
            <a:ext cx="22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변수명이 임의로 지정됨</a:t>
            </a: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51714F2-1F2C-43CD-9E34-54EA789656C0}"/>
              </a:ext>
            </a:extLst>
          </p:cNvPr>
          <p:cNvSpPr/>
          <p:nvPr/>
        </p:nvSpPr>
        <p:spPr>
          <a:xfrm rot="5400000">
            <a:off x="1382519" y="4670780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973B0A52-303A-ABAC-C9FB-6885C7E06CF4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9B944-6AEB-64D6-BDBC-8F24C8EABB01}"/>
              </a:ext>
            </a:extLst>
          </p:cNvPr>
          <p:cNvSpPr txBox="1"/>
          <p:nvPr/>
        </p:nvSpPr>
        <p:spPr>
          <a:xfrm>
            <a:off x="518104" y="3653212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58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77B48D29-A65C-6DAB-AB39-42D7265F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568078"/>
            <a:ext cx="6953250" cy="97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:TXT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12710"/>
              </p:ext>
            </p:extLst>
          </p:nvPr>
        </p:nvGraphicFramePr>
        <p:xfrm>
          <a:off x="1806766" y="1192722"/>
          <a:ext cx="824977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977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TXT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가져오기</a:t>
                      </a:r>
                    </a:p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ex_data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read.table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("D:/Rstudy/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약자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_chapter4202300000/ksj_chapter4/data_ex.txt", header= TRUE, 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nrows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2, encoding= "EUC-KR", 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fileEncoding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"UTF-8")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C93BADC-C96D-4FFF-A3D5-957159255478}"/>
              </a:ext>
            </a:extLst>
          </p:cNvPr>
          <p:cNvSpPr txBox="1"/>
          <p:nvPr/>
        </p:nvSpPr>
        <p:spPr>
          <a:xfrm>
            <a:off x="5650478" y="1192722"/>
            <a:ext cx="457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줄을 출력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FCEDFEE-2DE5-4D15-90DF-6AC0A2F3099A}"/>
              </a:ext>
            </a:extLst>
          </p:cNvPr>
          <p:cNvSpPr/>
          <p:nvPr/>
        </p:nvSpPr>
        <p:spPr>
          <a:xfrm>
            <a:off x="4187438" y="1302894"/>
            <a:ext cx="1463040" cy="146304"/>
          </a:xfrm>
          <a:custGeom>
            <a:avLst/>
            <a:gdLst>
              <a:gd name="connsiteX0" fmla="*/ 0 w 1463040"/>
              <a:gd name="connsiteY0" fmla="*/ 146304 h 146304"/>
              <a:gd name="connsiteX1" fmla="*/ 0 w 1463040"/>
              <a:gd name="connsiteY1" fmla="*/ 0 h 146304"/>
              <a:gd name="connsiteX2" fmla="*/ 1463040 w 1463040"/>
              <a:gd name="connsiteY2" fmla="*/ 0 h 1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146304">
                <a:moveTo>
                  <a:pt x="0" y="146304"/>
                </a:moveTo>
                <a:lnTo>
                  <a:pt x="0" y="0"/>
                </a:lnTo>
                <a:lnTo>
                  <a:pt x="1463040" y="0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20F2F-F398-410A-A287-21DFEB207010}"/>
              </a:ext>
            </a:extLst>
          </p:cNvPr>
          <p:cNvSpPr txBox="1"/>
          <p:nvPr/>
        </p:nvSpPr>
        <p:spPr>
          <a:xfrm>
            <a:off x="4274974" y="3120187"/>
            <a:ext cx="22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줄</a:t>
            </a: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51714F2-1F2C-43CD-9E34-54EA789656C0}"/>
              </a:ext>
            </a:extLst>
          </p:cNvPr>
          <p:cNvSpPr/>
          <p:nvPr/>
        </p:nvSpPr>
        <p:spPr>
          <a:xfrm rot="5400000">
            <a:off x="1898476" y="2526965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973B0A52-303A-ABAC-C9FB-6885C7E06CF4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8B9F0F2-F744-E1B6-BF8D-3337FDC28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873" y="4806484"/>
            <a:ext cx="8273667" cy="4924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ex_data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&lt;-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read.table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("D:/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Rstudy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/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약자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_chapter4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202300000/ksj_chapter4/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data_ex.txt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",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header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= TRUE,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skip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= 2,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nrows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= 5,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encoding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= "EUC-KR",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fileEncoding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 = "UTF-8")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Arrow: Bent-Up 16">
            <a:extLst>
              <a:ext uri="{FF2B5EF4-FFF2-40B4-BE49-F238E27FC236}">
                <a16:creationId xmlns:a16="http://schemas.microsoft.com/office/drawing/2014/main" id="{E5F5B852-6742-20AE-9B80-BBE59A6CB81A}"/>
              </a:ext>
            </a:extLst>
          </p:cNvPr>
          <p:cNvSpPr/>
          <p:nvPr/>
        </p:nvSpPr>
        <p:spPr>
          <a:xfrm rot="5400000">
            <a:off x="1898477" y="5467836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61971CC-C672-3FEF-6BDE-CBA9F08E5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63" y="5334598"/>
            <a:ext cx="1171575" cy="10953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B1E2D1-0B95-4716-214B-15AE94DA23B9}"/>
              </a:ext>
            </a:extLst>
          </p:cNvPr>
          <p:cNvSpPr txBox="1"/>
          <p:nvPr/>
        </p:nvSpPr>
        <p:spPr>
          <a:xfrm>
            <a:off x="4878539" y="5383376"/>
            <a:ext cx="2219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두번째 줄까지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스킵하고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총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줄을 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720E9F-A75D-4F5C-85CB-D29EA28C78C9}"/>
              </a:ext>
            </a:extLst>
          </p:cNvPr>
          <p:cNvSpPr txBox="1"/>
          <p:nvPr/>
        </p:nvSpPr>
        <p:spPr>
          <a:xfrm>
            <a:off x="1103246" y="1223500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CD191E-1186-8C11-71B4-5C56D67AEFFE}"/>
              </a:ext>
            </a:extLst>
          </p:cNvPr>
          <p:cNvSpPr txBox="1"/>
          <p:nvPr/>
        </p:nvSpPr>
        <p:spPr>
          <a:xfrm>
            <a:off x="1103246" y="4806484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21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:TXT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2615" y="821733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header </a:t>
            </a:r>
            <a:r>
              <a:rPr lang="ko-KR" altLang="en-US" sz="1600" dirty="0"/>
              <a:t>옵션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원시 데이터 </a:t>
            </a:r>
            <a:r>
              <a:rPr lang="en-US" altLang="ko-KR" sz="1600" dirty="0"/>
              <a:t>1</a:t>
            </a:r>
            <a:r>
              <a:rPr lang="ko-KR" altLang="en-US" sz="1600" dirty="0"/>
              <a:t>행이 변수명인지 아닌지 판단하는 옵션</a:t>
            </a:r>
            <a:endParaRPr lang="en-US" altLang="ko-KR" sz="1600" dirty="0"/>
          </a:p>
          <a:p>
            <a:pPr lvl="2"/>
            <a:r>
              <a:rPr lang="en-US" altLang="ko-KR" sz="1800" dirty="0"/>
              <a:t>header = TRUE </a:t>
            </a:r>
            <a:r>
              <a:rPr lang="ko-KR" altLang="en-US" sz="1800" dirty="0"/>
              <a:t>옵션을 추가하여 원시 데이터 </a:t>
            </a:r>
            <a:r>
              <a:rPr lang="en-US" altLang="ko-KR" sz="1800" dirty="0"/>
              <a:t>1</a:t>
            </a:r>
            <a:r>
              <a:rPr lang="ko-KR" altLang="en-US" sz="1800" dirty="0"/>
              <a:t>행이 변수명임을 지정하고 </a:t>
            </a:r>
            <a:r>
              <a:rPr lang="en-US" altLang="ko-KR" sz="1800" dirty="0"/>
              <a:t>ex_data1</a:t>
            </a:r>
            <a:r>
              <a:rPr lang="ko-KR" altLang="en-US" sz="1800" dirty="0"/>
              <a:t>로 저장</a:t>
            </a:r>
            <a:endParaRPr lang="en-US" altLang="ko-KR" sz="1800" dirty="0"/>
          </a:p>
          <a:p>
            <a:pPr lvl="2"/>
            <a:endParaRPr lang="en-US" altLang="ko-KR" sz="18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58763"/>
              </p:ext>
            </p:extLst>
          </p:nvPr>
        </p:nvGraphicFramePr>
        <p:xfrm>
          <a:off x="1523999" y="1907858"/>
          <a:ext cx="643246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46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변수명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지정하기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ex_data1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read.table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약자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_chapter4/data_ex.txt", encoding = "EUC-KR",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fileEncoding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"UTF-8", header = TRUE)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View(ex_data1)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3A6238F-1C59-4F93-8FB7-BDAB82FB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32" y="3356093"/>
            <a:ext cx="6057900" cy="2552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420F2F-F398-410A-A287-21DFEB207010}"/>
              </a:ext>
            </a:extLst>
          </p:cNvPr>
          <p:cNvSpPr txBox="1"/>
          <p:nvPr/>
        </p:nvSpPr>
        <p:spPr>
          <a:xfrm>
            <a:off x="7229945" y="3019707"/>
            <a:ext cx="314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원시 데이터의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행이 변수명으로 지정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0B001-2DF7-4981-88B8-EFAB467D0AD5}"/>
              </a:ext>
            </a:extLst>
          </p:cNvPr>
          <p:cNvSpPr/>
          <p:nvPr/>
        </p:nvSpPr>
        <p:spPr>
          <a:xfrm>
            <a:off x="3641863" y="3363186"/>
            <a:ext cx="4908273" cy="5151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rrow: Bent-Up 16">
            <a:extLst>
              <a:ext uri="{FF2B5EF4-FFF2-40B4-BE49-F238E27FC236}">
                <a16:creationId xmlns:a16="http://schemas.microsoft.com/office/drawing/2014/main" id="{1FBA275F-B1B9-428C-9788-83B95AA4AC74}"/>
              </a:ext>
            </a:extLst>
          </p:cNvPr>
          <p:cNvSpPr/>
          <p:nvPr/>
        </p:nvSpPr>
        <p:spPr>
          <a:xfrm rot="5400000">
            <a:off x="1748315" y="3208026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82AD8175-3A18-E5BC-A7EB-268FB0B6FE3C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60B1F-C4EE-86A6-DB73-585C1B8A4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83" y="3509559"/>
            <a:ext cx="901798" cy="290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D59D4A-93D7-D5C4-51DE-4CAD0FD4B6EE}"/>
              </a:ext>
            </a:extLst>
          </p:cNvPr>
          <p:cNvSpPr txBox="1"/>
          <p:nvPr/>
        </p:nvSpPr>
        <p:spPr>
          <a:xfrm>
            <a:off x="919968" y="1901806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38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:TXT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2615" y="838411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/>
              <a:t>원시 데이터에 </a:t>
            </a:r>
            <a:r>
              <a:rPr lang="en-US" altLang="ko-KR" sz="1600" dirty="0"/>
              <a:t>ID, GENDER, AGE, AREA</a:t>
            </a:r>
            <a:r>
              <a:rPr lang="ko-KR" altLang="en-US" sz="1600" dirty="0"/>
              <a:t>와 같이 변수명으로 사용할 행이 없다면 </a:t>
            </a:r>
            <a:r>
              <a:rPr lang="en-US" altLang="ko-KR" sz="1600" dirty="0" err="1"/>
              <a:t>col.names</a:t>
            </a:r>
            <a:r>
              <a:rPr lang="en-US" altLang="ko-KR" sz="1600" dirty="0"/>
              <a:t> </a:t>
            </a:r>
            <a:r>
              <a:rPr lang="ko-KR" altLang="en-US" sz="1600" dirty="0"/>
              <a:t>옵션을 사용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en-US" altLang="ko-KR" sz="1600" dirty="0" err="1"/>
              <a:t>col.names</a:t>
            </a:r>
            <a:r>
              <a:rPr lang="en-US" altLang="ko-KR" sz="1600" dirty="0"/>
              <a:t> </a:t>
            </a:r>
            <a:r>
              <a:rPr lang="ko-KR" altLang="en-US" sz="1600" dirty="0"/>
              <a:t>옵션은 원시 데이터에 변수명이 없더라도 데이터 프레임에 변수명을 부여할 수 있음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만약 행 이름을 부여하고 싶다면 </a:t>
            </a:r>
            <a:r>
              <a:rPr lang="en-US" altLang="ko-KR" sz="1600" dirty="0" err="1"/>
              <a:t>row.names</a:t>
            </a:r>
            <a:r>
              <a:rPr lang="en-US" altLang="ko-KR" sz="1600" dirty="0"/>
              <a:t> </a:t>
            </a:r>
            <a:r>
              <a:rPr lang="ko-KR" altLang="en-US" sz="1600" dirty="0"/>
              <a:t>옵션을 사용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86918"/>
              </p:ext>
            </p:extLst>
          </p:nvPr>
        </p:nvGraphicFramePr>
        <p:xfrm>
          <a:off x="1524000" y="2005394"/>
          <a:ext cx="690748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748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변수명으로 사용할 행이 없을 때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varname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c(“A", “B", “C", “D")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ex1_data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read.table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약자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chapter4/data_ex.txt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encoding = "EUC-KR",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fileEncoding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"UTF-8",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col.names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varname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View(ex1_data)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5420F2F-F398-410A-A287-21DFEB207010}"/>
              </a:ext>
            </a:extLst>
          </p:cNvPr>
          <p:cNvSpPr txBox="1"/>
          <p:nvPr/>
        </p:nvSpPr>
        <p:spPr>
          <a:xfrm>
            <a:off x="6815020" y="1995087"/>
            <a:ext cx="3148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변수명으로 사용할 값을</a:t>
            </a:r>
          </a:p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벡터 형태로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varname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할당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FEF7C8-B5CD-4141-AB56-C12A0C50317F}"/>
              </a:ext>
            </a:extLst>
          </p:cNvPr>
          <p:cNvCxnSpPr/>
          <p:nvPr/>
        </p:nvCxnSpPr>
        <p:spPr>
          <a:xfrm>
            <a:off x="5425440" y="2340864"/>
            <a:ext cx="131214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C2FBC2-4287-4C6F-822D-823F11750113}"/>
              </a:ext>
            </a:extLst>
          </p:cNvPr>
          <p:cNvSpPr txBox="1"/>
          <p:nvPr/>
        </p:nvSpPr>
        <p:spPr>
          <a:xfrm>
            <a:off x="1657094" y="3387307"/>
            <a:ext cx="3816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varname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변수의 값을 변수명으로 저장한 후</a:t>
            </a: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ex1_data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로 저장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55CE36-B121-4FF0-9321-213F5DE91677}"/>
              </a:ext>
            </a:extLst>
          </p:cNvPr>
          <p:cNvSpPr/>
          <p:nvPr/>
        </p:nvSpPr>
        <p:spPr>
          <a:xfrm>
            <a:off x="1170432" y="2609088"/>
            <a:ext cx="438912" cy="950976"/>
          </a:xfrm>
          <a:custGeom>
            <a:avLst/>
            <a:gdLst>
              <a:gd name="connsiteX0" fmla="*/ 438912 w 438912"/>
              <a:gd name="connsiteY0" fmla="*/ 0 h 950976"/>
              <a:gd name="connsiteX1" fmla="*/ 0 w 438912"/>
              <a:gd name="connsiteY1" fmla="*/ 0 h 950976"/>
              <a:gd name="connsiteX2" fmla="*/ 0 w 438912"/>
              <a:gd name="connsiteY2" fmla="*/ 950976 h 950976"/>
              <a:gd name="connsiteX3" fmla="*/ 414528 w 438912"/>
              <a:gd name="connsiteY3" fmla="*/ 950976 h 95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12" h="950976">
                <a:moveTo>
                  <a:pt x="438912" y="0"/>
                </a:moveTo>
                <a:lnTo>
                  <a:pt x="0" y="0"/>
                </a:lnTo>
                <a:lnTo>
                  <a:pt x="0" y="950976"/>
                </a:lnTo>
                <a:lnTo>
                  <a:pt x="414528" y="950976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Arrow: Bent-Up 16">
            <a:extLst>
              <a:ext uri="{FF2B5EF4-FFF2-40B4-BE49-F238E27FC236}">
                <a16:creationId xmlns:a16="http://schemas.microsoft.com/office/drawing/2014/main" id="{DA97FBE9-9AF9-4B7D-B063-F5106546EC97}"/>
              </a:ext>
            </a:extLst>
          </p:cNvPr>
          <p:cNvSpPr/>
          <p:nvPr/>
        </p:nvSpPr>
        <p:spPr>
          <a:xfrm rot="5400000">
            <a:off x="1749082" y="3932969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1CA10F7B-8BB3-D3A6-62D0-0D5040CBA8CF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4A7150-4B97-2E84-99DE-4F96DF40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97" y="3914583"/>
            <a:ext cx="3287188" cy="19145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CB0D72-8D0D-EC08-5C3C-B6C45FC4645A}"/>
              </a:ext>
            </a:extLst>
          </p:cNvPr>
          <p:cNvSpPr/>
          <p:nvPr/>
        </p:nvSpPr>
        <p:spPr>
          <a:xfrm>
            <a:off x="2878413" y="3845556"/>
            <a:ext cx="2729171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58F77-ACF8-E186-CC36-D44EE290F753}"/>
              </a:ext>
            </a:extLst>
          </p:cNvPr>
          <p:cNvSpPr txBox="1"/>
          <p:nvPr/>
        </p:nvSpPr>
        <p:spPr>
          <a:xfrm>
            <a:off x="901640" y="2063865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57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:TXT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844730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skip </a:t>
            </a:r>
            <a:r>
              <a:rPr lang="ko-KR" altLang="en-US" sz="2800" dirty="0"/>
              <a:t>옵션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데이터 전체가 아니라 옵션에 지정한 특정 행까지 제외하고 그 이후 행부터 가져옴</a:t>
            </a:r>
            <a:endParaRPr lang="en-US" altLang="ko-KR" sz="1600" dirty="0"/>
          </a:p>
          <a:p>
            <a:pPr lvl="2"/>
            <a:r>
              <a:rPr lang="ko-KR" altLang="en-US" sz="1800" dirty="0"/>
              <a:t>데이터를 두 줄 건너뛰고 가져와 변수 </a:t>
            </a:r>
            <a:r>
              <a:rPr lang="en-US" altLang="ko-KR" sz="1800" dirty="0"/>
              <a:t>ex_data2</a:t>
            </a:r>
            <a:r>
              <a:rPr lang="ko-KR" altLang="en-US" sz="1800" dirty="0"/>
              <a:t>로 저장</a:t>
            </a:r>
            <a:endParaRPr lang="en-US" altLang="ko-KR" sz="18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21475"/>
              </p:ext>
            </p:extLst>
          </p:nvPr>
        </p:nvGraphicFramePr>
        <p:xfrm>
          <a:off x="1524000" y="1907858"/>
          <a:ext cx="764968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68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 스킵하여 가져오기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ex_data2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read.table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약자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_chapter4/data_ex.txt", encoding = "EUC-KR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fileEncoding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"UTF-8", header = TRUE, skip = 2)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View(ex_data2)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41701121-A6FB-4EA8-B274-E62E4BEDD1DD}"/>
              </a:ext>
            </a:extLst>
          </p:cNvPr>
          <p:cNvSpPr/>
          <p:nvPr/>
        </p:nvSpPr>
        <p:spPr>
          <a:xfrm rot="5400000">
            <a:off x="1815561" y="3129902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9267FF-C444-4534-8FA1-29C9C5D5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42" y="3160099"/>
            <a:ext cx="5077108" cy="2911517"/>
          </a:xfrm>
          <a:prstGeom prst="rect">
            <a:avLst/>
          </a:prstGeom>
        </p:spPr>
      </p:pic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16735877-FCE3-B7B0-CA31-1A71AB0AF2D6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6CB5A-9FE3-1819-EDFE-E4D45A830AD0}"/>
              </a:ext>
            </a:extLst>
          </p:cNvPr>
          <p:cNvSpPr/>
          <p:nvPr/>
        </p:nvSpPr>
        <p:spPr>
          <a:xfrm>
            <a:off x="2539553" y="3522126"/>
            <a:ext cx="4819713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0A239-632D-43F6-9114-7966636ED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472" y="3522126"/>
            <a:ext cx="3287188" cy="19145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556886-BF87-05E2-DF77-A2669114DA6E}"/>
              </a:ext>
            </a:extLst>
          </p:cNvPr>
          <p:cNvSpPr/>
          <p:nvPr/>
        </p:nvSpPr>
        <p:spPr>
          <a:xfrm>
            <a:off x="8408202" y="4156470"/>
            <a:ext cx="3122590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E521F-7E4F-5B75-759B-2B2E89BFB7D2}"/>
              </a:ext>
            </a:extLst>
          </p:cNvPr>
          <p:cNvSpPr txBox="1"/>
          <p:nvPr/>
        </p:nvSpPr>
        <p:spPr>
          <a:xfrm>
            <a:off x="786895" y="1907858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5" name="타원형 설명선 4"/>
          <p:cNvSpPr/>
          <p:nvPr/>
        </p:nvSpPr>
        <p:spPr>
          <a:xfrm>
            <a:off x="2239237" y="4983649"/>
            <a:ext cx="3109607" cy="645499"/>
          </a:xfrm>
          <a:prstGeom prst="wedgeEllipseCallout">
            <a:avLst>
              <a:gd name="adj1" fmla="val 25694"/>
              <a:gd name="adj2" fmla="val -29226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X2, x40</a:t>
            </a:r>
            <a:r>
              <a:rPr lang="ko-KR" altLang="en-US" sz="1100" dirty="0" smtClean="0"/>
              <a:t>은 숫자를 </a:t>
            </a:r>
            <a:r>
              <a:rPr lang="ko-KR" altLang="en-US" sz="1100" dirty="0" err="1" smtClean="0"/>
              <a:t>변수명으로</a:t>
            </a:r>
            <a:r>
              <a:rPr lang="ko-KR" altLang="en-US" sz="1100" dirty="0" smtClean="0"/>
              <a:t> 사용할 수 없으므로 자동으로 </a:t>
            </a:r>
            <a:r>
              <a:rPr lang="en-US" altLang="ko-KR" sz="1100" dirty="0" smtClean="0"/>
              <a:t>X</a:t>
            </a:r>
            <a:r>
              <a:rPr lang="ko-KR" altLang="en-US" sz="1100" dirty="0" smtClean="0"/>
              <a:t>를 앞에 붙임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3301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:TXT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8342" y="719211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 err="1"/>
              <a:t>nrows</a:t>
            </a:r>
            <a:r>
              <a:rPr lang="en-US" altLang="ko-KR" sz="2800" dirty="0"/>
              <a:t> </a:t>
            </a:r>
            <a:r>
              <a:rPr lang="ko-KR" altLang="en-US" sz="2800" dirty="0"/>
              <a:t>옵션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몇 개의 행을 불러올지 지정</a:t>
            </a:r>
            <a:endParaRPr lang="en-US" altLang="ko-KR" sz="1600" dirty="0"/>
          </a:p>
          <a:p>
            <a:pPr lvl="2"/>
            <a:r>
              <a:rPr lang="ko-KR" altLang="en-US" sz="1800" dirty="0"/>
              <a:t>불러올 행 개수를 </a:t>
            </a:r>
            <a:r>
              <a:rPr lang="en-US" altLang="ko-KR" sz="1800" dirty="0"/>
              <a:t>7</a:t>
            </a:r>
            <a:r>
              <a:rPr lang="ko-KR" altLang="en-US" sz="1800" dirty="0"/>
              <a:t>개로 지정한 후 변수 </a:t>
            </a:r>
            <a:r>
              <a:rPr lang="en-US" altLang="ko-KR" sz="1800" dirty="0"/>
              <a:t>ex_data3</a:t>
            </a:r>
            <a:r>
              <a:rPr lang="ko-KR" altLang="en-US" sz="1800" dirty="0"/>
              <a:t>으로 저장</a:t>
            </a:r>
            <a:endParaRPr lang="en-US" altLang="ko-KR" sz="18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76818"/>
              </p:ext>
            </p:extLst>
          </p:nvPr>
        </p:nvGraphicFramePr>
        <p:xfrm>
          <a:off x="1524000" y="1907858"/>
          <a:ext cx="699654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54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 개수 지정하여 가져오기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ex_data3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read.table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약자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_chapter4/data_ex.txt", encoding = "EUC-KR",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fileEncoding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"UTF-8", header = TRUE,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nrows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7)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View(ex_data3)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41701121-A6FB-4EA8-B274-E62E4BEDD1DD}"/>
              </a:ext>
            </a:extLst>
          </p:cNvPr>
          <p:cNvSpPr/>
          <p:nvPr/>
        </p:nvSpPr>
        <p:spPr>
          <a:xfrm rot="5400000">
            <a:off x="1738370" y="3049658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7554B-4AB7-4C6B-A804-8F318A83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775" y="3216421"/>
            <a:ext cx="5060823" cy="2602709"/>
          </a:xfrm>
          <a:prstGeom prst="rect">
            <a:avLst/>
          </a:prstGeom>
        </p:spPr>
      </p:pic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EF661D6D-BF18-C503-D2F2-FF57C2365BD1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D8B75B-0036-6106-3620-9D423BE0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09" y="3296358"/>
            <a:ext cx="901798" cy="2224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79F2979-5D61-317D-4D87-5E6FAAF82B3E}"/>
              </a:ext>
            </a:extLst>
          </p:cNvPr>
          <p:cNvSpPr/>
          <p:nvPr/>
        </p:nvSpPr>
        <p:spPr>
          <a:xfrm>
            <a:off x="2472051" y="3572430"/>
            <a:ext cx="932161" cy="2141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985694-8CDC-A747-C77F-77AC051DC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125" y="3586244"/>
            <a:ext cx="3287188" cy="19145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CFA6D-86FD-F2D2-D4A2-15EE336FE316}"/>
              </a:ext>
            </a:extLst>
          </p:cNvPr>
          <p:cNvSpPr/>
          <p:nvPr/>
        </p:nvSpPr>
        <p:spPr>
          <a:xfrm>
            <a:off x="8436276" y="3882538"/>
            <a:ext cx="2865537" cy="11573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BF4D6-7ADD-2525-CBF3-D4AF1D936FBE}"/>
              </a:ext>
            </a:extLst>
          </p:cNvPr>
          <p:cNvSpPr txBox="1"/>
          <p:nvPr/>
        </p:nvSpPr>
        <p:spPr>
          <a:xfrm>
            <a:off x="881876" y="1898639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98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:TXT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870184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sep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 구분자를 지정</a:t>
            </a:r>
            <a:endParaRPr lang="en-US" altLang="ko-KR" dirty="0"/>
          </a:p>
          <a:p>
            <a:pPr lvl="2"/>
            <a:r>
              <a:rPr lang="ko-KR" altLang="en-US" dirty="0"/>
              <a:t>쉼표</a:t>
            </a:r>
            <a:r>
              <a:rPr lang="en-US" altLang="ko-KR" dirty="0"/>
              <a:t>(,)</a:t>
            </a:r>
            <a:r>
              <a:rPr lang="ko-KR" altLang="en-US" dirty="0"/>
              <a:t>로 값이 구분된 </a:t>
            </a:r>
            <a:r>
              <a:rPr lang="en-US" altLang="ko-KR" dirty="0"/>
              <a:t>data_ex1.txt </a:t>
            </a:r>
            <a:r>
              <a:rPr lang="ko-KR" altLang="en-US" dirty="0"/>
              <a:t>데이터를 가져오기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구분자가 쉼표</a:t>
            </a:r>
            <a:r>
              <a:rPr lang="en-US" altLang="ko-KR" dirty="0"/>
              <a:t>(,)</a:t>
            </a:r>
            <a:r>
              <a:rPr lang="ko-KR" altLang="en-US" dirty="0"/>
              <a:t>이므로 </a:t>
            </a:r>
            <a:r>
              <a:rPr lang="en-US" altLang="ko-KR" dirty="0" err="1"/>
              <a:t>sep</a:t>
            </a:r>
            <a:r>
              <a:rPr lang="en-US" altLang="ko-KR" dirty="0"/>
              <a:t> </a:t>
            </a:r>
            <a:r>
              <a:rPr lang="ko-KR" altLang="en-US" dirty="0"/>
              <a:t>옵션을 </a:t>
            </a:r>
            <a:r>
              <a:rPr lang="en-US" altLang="ko-KR" dirty="0" err="1"/>
              <a:t>sep</a:t>
            </a:r>
            <a:r>
              <a:rPr lang="en-US" altLang="ko-KR" dirty="0"/>
              <a:t> = "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en-US" altLang="ko-KR" dirty="0"/>
              <a:t>"</a:t>
            </a:r>
            <a:r>
              <a:rPr lang="ko-KR" altLang="en-US" dirty="0"/>
              <a:t>로 지정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24299"/>
              </p:ext>
            </p:extLst>
          </p:nvPr>
        </p:nvGraphicFramePr>
        <p:xfrm>
          <a:off x="1524000" y="2285072"/>
          <a:ext cx="772687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687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구분자 지정하여 가져오기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ex_data4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read.table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약자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_chapter4/data_ex1.txt", encoding = "EUC-KR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fileEncoding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"UTF-8", header = TRUE,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sep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",")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View(ex_data4)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41701121-A6FB-4EA8-B274-E62E4BEDD1DD}"/>
              </a:ext>
            </a:extLst>
          </p:cNvPr>
          <p:cNvSpPr/>
          <p:nvPr/>
        </p:nvSpPr>
        <p:spPr>
          <a:xfrm rot="5400000">
            <a:off x="1734162" y="3483652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E6B528-A945-4E8F-B209-47CFD020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57" y="3574169"/>
            <a:ext cx="4857750" cy="2612186"/>
          </a:xfrm>
          <a:prstGeom prst="rect">
            <a:avLst/>
          </a:prstGeom>
        </p:spPr>
      </p:pic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E6AF3FBD-1A46-1C72-7FF8-01C308E6DF6C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4A0653-947F-0386-CEE5-E95A67697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033" y="3655769"/>
            <a:ext cx="901798" cy="222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A2731-51D4-EAC1-8939-DFF00CB5E870}"/>
              </a:ext>
            </a:extLst>
          </p:cNvPr>
          <p:cNvSpPr txBox="1"/>
          <p:nvPr/>
        </p:nvSpPr>
        <p:spPr>
          <a:xfrm>
            <a:off x="786895" y="2288581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171" y="2562071"/>
            <a:ext cx="2750858" cy="3235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32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18"/>
            <a:ext cx="1219200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86023" y="707664"/>
            <a:ext cx="7506059" cy="692068"/>
            <a:chOff x="837841" y="796083"/>
            <a:chExt cx="7506059" cy="692068"/>
          </a:xfrm>
        </p:grpSpPr>
        <p:sp>
          <p:nvSpPr>
            <p:cNvPr id="2" name="직사각형 1"/>
            <p:cNvSpPr/>
            <p:nvPr/>
          </p:nvSpPr>
          <p:spPr>
            <a:xfrm>
              <a:off x="837841" y="796083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09650" y="1442432"/>
              <a:ext cx="733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009650" y="1442432"/>
              <a:ext cx="1548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04339" y="584535"/>
            <a:ext cx="2416140" cy="2416140"/>
            <a:chOff x="6080339" y="584535"/>
            <a:chExt cx="2416140" cy="241614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009" y="610634"/>
              <a:ext cx="2336801" cy="2253594"/>
            </a:xfrm>
            <a:prstGeom prst="rect">
              <a:avLst/>
            </a:prstGeom>
            <a:effectLst>
              <a:outerShdw blurRad="266700" dist="76200" dir="7200000" algn="tr" rotWithShape="0">
                <a:prstClr val="black">
                  <a:alpha val="32000"/>
                </a:prstClr>
              </a:outerShdw>
            </a:effec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339" y="584535"/>
              <a:ext cx="2416140" cy="241614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2986" y="726495"/>
              <a:ext cx="1960494" cy="2070956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 rot="497648">
            <a:off x="8218128" y="1383561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주제</a:t>
            </a:r>
            <a:r>
              <a:rPr lang="en-US" altLang="ko-KR" sz="36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654290A-FB5C-ADC3-2ED5-6108AEA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E1889AD1-E853-CBCD-C2DB-0EF0C461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99259-0688-DA32-C104-2CA802B73088}"/>
              </a:ext>
            </a:extLst>
          </p:cNvPr>
          <p:cNvSpPr txBox="1"/>
          <p:nvPr/>
        </p:nvSpPr>
        <p:spPr>
          <a:xfrm>
            <a:off x="2386023" y="2917354"/>
            <a:ext cx="5051383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관측하는 방법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3761E-633F-CAE2-2FEE-BDE2505DB3CD}"/>
              </a:ext>
            </a:extLst>
          </p:cNvPr>
          <p:cNvSpPr txBox="1"/>
          <p:nvPr/>
        </p:nvSpPr>
        <p:spPr>
          <a:xfrm>
            <a:off x="2386023" y="3804319"/>
            <a:ext cx="6760184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탐색하여 그래프로 구현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C03B8-B6F3-48DD-5FC5-0765824CBEC7}"/>
              </a:ext>
            </a:extLst>
          </p:cNvPr>
          <p:cNvSpPr txBox="1"/>
          <p:nvPr/>
        </p:nvSpPr>
        <p:spPr>
          <a:xfrm>
            <a:off x="2409228" y="4752395"/>
            <a:ext cx="1646605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A40D5-5985-810C-048B-2CAAFE57A848}"/>
              </a:ext>
            </a:extLst>
          </p:cNvPr>
          <p:cNvSpPr txBox="1"/>
          <p:nvPr/>
        </p:nvSpPr>
        <p:spPr>
          <a:xfrm>
            <a:off x="2432624" y="1918445"/>
            <a:ext cx="3485249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수집하기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08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6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 CSV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834354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CSV </a:t>
            </a:r>
            <a:r>
              <a:rPr lang="ko-KR" altLang="en-US" sz="1600" dirty="0"/>
              <a:t>파일을 가져올 때는 </a:t>
            </a:r>
            <a:r>
              <a:rPr lang="en-US" altLang="ko-KR" sz="1600" dirty="0"/>
              <a:t>read.csv( ) </a:t>
            </a:r>
            <a:r>
              <a:rPr lang="ko-KR" altLang="en-US" sz="1600" dirty="0"/>
              <a:t>함수를 사용하며 </a:t>
            </a:r>
            <a:r>
              <a:rPr lang="en-US" altLang="ko-KR" sz="1600" dirty="0" err="1"/>
              <a:t>read.table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함수와 사용법이 유사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87071"/>
              </p:ext>
            </p:extLst>
          </p:nvPr>
        </p:nvGraphicFramePr>
        <p:xfrm>
          <a:off x="1288973" y="2285072"/>
          <a:ext cx="485887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87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CSV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가져오기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read.csv("C:/Rstudy/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약자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_chapter4/data_ex.csv")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41701121-A6FB-4EA8-B274-E62E4BEDD1DD}"/>
              </a:ext>
            </a:extLst>
          </p:cNvPr>
          <p:cNvSpPr/>
          <p:nvPr/>
        </p:nvSpPr>
        <p:spPr>
          <a:xfrm rot="5400000">
            <a:off x="1761409" y="3267739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F8E89E-C796-4D0C-B194-F39BF10F9D5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776927"/>
          <a:ext cx="3072954" cy="33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72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read.csv("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원시 데이터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0694F5-276C-4088-8868-349AE566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33" y="3519947"/>
            <a:ext cx="4714875" cy="2314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9ADA27-9EA0-4C84-8677-592C05F7FA06}"/>
              </a:ext>
            </a:extLst>
          </p:cNvPr>
          <p:cNvSpPr txBox="1"/>
          <p:nvPr/>
        </p:nvSpPr>
        <p:spPr>
          <a:xfrm>
            <a:off x="6398004" y="3077417"/>
            <a:ext cx="390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원시 데이터에 변수명이 비어있어</a:t>
            </a:r>
          </a:p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변수명이 임의로 지정됨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4AAA129-9846-4446-BAD3-CB29868FF64D}"/>
              </a:ext>
            </a:extLst>
          </p:cNvPr>
          <p:cNvSpPr/>
          <p:nvPr/>
        </p:nvSpPr>
        <p:spPr>
          <a:xfrm>
            <a:off x="4304409" y="3327435"/>
            <a:ext cx="2023872" cy="207264"/>
          </a:xfrm>
          <a:custGeom>
            <a:avLst/>
            <a:gdLst>
              <a:gd name="connsiteX0" fmla="*/ 0 w 2023872"/>
              <a:gd name="connsiteY0" fmla="*/ 207264 h 207264"/>
              <a:gd name="connsiteX1" fmla="*/ 0 w 2023872"/>
              <a:gd name="connsiteY1" fmla="*/ 0 h 207264"/>
              <a:gd name="connsiteX2" fmla="*/ 2023872 w 2023872"/>
              <a:gd name="connsiteY2" fmla="*/ 0 h 20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872" h="207264">
                <a:moveTo>
                  <a:pt x="0" y="207264"/>
                </a:moveTo>
                <a:lnTo>
                  <a:pt x="0" y="0"/>
                </a:lnTo>
                <a:lnTo>
                  <a:pt x="2023872" y="0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A626C078-FA61-DF24-4572-A4FD9C01D35A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B2EE41-2ADA-3374-50DA-8CCBF841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47" y="3589747"/>
            <a:ext cx="901798" cy="2224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6BBA6C-60F2-C227-7D2A-9FA90912D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510" y="3629384"/>
            <a:ext cx="2466975" cy="2343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385014A9-8A53-651E-5C57-1A256DBB3ED4}"/>
              </a:ext>
            </a:extLst>
          </p:cNvPr>
          <p:cNvSpPr/>
          <p:nvPr/>
        </p:nvSpPr>
        <p:spPr>
          <a:xfrm>
            <a:off x="9485581" y="1912117"/>
            <a:ext cx="1767374" cy="1717267"/>
          </a:xfrm>
          <a:prstGeom prst="wedgeEllipseCallout">
            <a:avLst>
              <a:gd name="adj1" fmla="val -17127"/>
              <a:gd name="adj2" fmla="val 12152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[data_ex.csv]</a:t>
            </a:r>
            <a:r>
              <a:rPr lang="ko-KR" altLang="en-US" sz="1100" dirty="0"/>
              <a:t>와 </a:t>
            </a:r>
            <a:r>
              <a:rPr lang="en-US" altLang="ko-KR" sz="1100" dirty="0"/>
              <a:t>[</a:t>
            </a:r>
            <a:r>
              <a:rPr lang="ko-KR" altLang="en-US" sz="1100" dirty="0"/>
              <a:t> </a:t>
            </a:r>
            <a:r>
              <a:rPr lang="en-US" altLang="ko-KR" sz="1100" dirty="0" err="1" smtClean="0"/>
              <a:t>data_ex.xl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sx</a:t>
            </a:r>
            <a:r>
              <a:rPr lang="ko-KR" altLang="en-US" sz="1100" dirty="0"/>
              <a:t>파일을 </a:t>
            </a:r>
            <a:r>
              <a:rPr lang="en-US" altLang="ko-KR" sz="1100" dirty="0"/>
              <a:t>[</a:t>
            </a:r>
            <a:r>
              <a:rPr lang="ko-KR" altLang="en-US" sz="1100" dirty="0"/>
              <a:t>약자</a:t>
            </a:r>
            <a:r>
              <a:rPr lang="en-US" altLang="ko-KR" sz="1100" dirty="0"/>
              <a:t>_chapter4]</a:t>
            </a:r>
            <a:r>
              <a:rPr lang="ko-KR" altLang="en-US" sz="1100" dirty="0"/>
              <a:t>폴더에 복사함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879895-2039-DD3D-B06C-362BD27F6A06}"/>
              </a:ext>
            </a:extLst>
          </p:cNvPr>
          <p:cNvSpPr/>
          <p:nvPr/>
        </p:nvSpPr>
        <p:spPr>
          <a:xfrm>
            <a:off x="8805836" y="5041158"/>
            <a:ext cx="932161" cy="7096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10E75-21C3-AC20-D326-1B6BAEE63AC7}"/>
              </a:ext>
            </a:extLst>
          </p:cNvPr>
          <p:cNvSpPr txBox="1"/>
          <p:nvPr/>
        </p:nvSpPr>
        <p:spPr>
          <a:xfrm>
            <a:off x="634747" y="2285072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394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 </a:t>
            </a:r>
            <a:r>
              <a:rPr lang="ko-KR" altLang="en-US" dirty="0"/>
              <a:t>엑셀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2615" y="793825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ko-KR" altLang="en-US" sz="1400" dirty="0"/>
              <a:t>엑셀 파일은 </a:t>
            </a:r>
            <a:r>
              <a:rPr lang="en-US" altLang="ko-KR" sz="1400" dirty="0" err="1"/>
              <a:t>read_excel</a:t>
            </a:r>
            <a:r>
              <a:rPr lang="en-US" altLang="ko-KR" sz="1400" dirty="0"/>
              <a:t>( ) </a:t>
            </a:r>
            <a:r>
              <a:rPr lang="ko-KR" altLang="en-US" sz="1400" dirty="0"/>
              <a:t>함수로 가져옴</a:t>
            </a:r>
            <a:endParaRPr lang="en-US" altLang="ko-KR" sz="1400" dirty="0"/>
          </a:p>
          <a:p>
            <a:pPr lvl="2"/>
            <a:r>
              <a:rPr lang="en-US" altLang="ko-KR" sz="1600" dirty="0" err="1"/>
              <a:t>read_excel</a:t>
            </a:r>
            <a:r>
              <a:rPr lang="en-US" altLang="ko-KR" sz="1600" dirty="0"/>
              <a:t> ( ) </a:t>
            </a:r>
            <a:r>
              <a:rPr lang="ko-KR" altLang="en-US" sz="1600" dirty="0"/>
              <a:t>함수는 </a:t>
            </a:r>
            <a:r>
              <a:rPr lang="en-US" altLang="ko-KR" sz="1600" dirty="0" err="1"/>
              <a:t>readxl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패키지에 있는 함수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데이터를 가져오기 전에 먼저 패키지를 설치하고 로드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data_ex.xlsx </a:t>
            </a:r>
            <a:r>
              <a:rPr lang="ko-KR" altLang="en-US" sz="1600" dirty="0"/>
              <a:t>파일을 데이터 프레임으로 가져오기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82916"/>
              </p:ext>
            </p:extLst>
          </p:nvPr>
        </p:nvGraphicFramePr>
        <p:xfrm>
          <a:off x="1501140" y="3799325"/>
          <a:ext cx="92518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85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엑셀 파일 가져오기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excel_data_ex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약자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_chapter4/data_ex.xlsx")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excel_data_ex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F8E89E-C796-4D0C-B194-F39BF10F9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03799"/>
              </p:ext>
            </p:extLst>
          </p:nvPr>
        </p:nvGraphicFramePr>
        <p:xfrm>
          <a:off x="1971798" y="1656689"/>
          <a:ext cx="3072954" cy="33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72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read_excel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원시 데이터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CFF1FF-8B94-4DD7-AA2E-C4B27487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18770"/>
              </p:ext>
            </p:extLst>
          </p:nvPr>
        </p:nvGraphicFramePr>
        <p:xfrm>
          <a:off x="1557555" y="2974737"/>
          <a:ext cx="390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44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readxl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 및 로드하기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readxl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readxl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BE0F5511-E46C-4A1B-AE93-E9380F31DA9B}"/>
              </a:ext>
            </a:extLst>
          </p:cNvPr>
          <p:cNvSpPr/>
          <p:nvPr/>
        </p:nvSpPr>
        <p:spPr>
          <a:xfrm rot="5400000">
            <a:off x="1745921" y="4748843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8F18B-9A81-4593-A3BD-930A87ED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98" y="4891844"/>
            <a:ext cx="5103294" cy="14029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7C4D97-94F6-4CC4-8F84-881A4D682F3C}"/>
              </a:ext>
            </a:extLst>
          </p:cNvPr>
          <p:cNvSpPr/>
          <p:nvPr/>
        </p:nvSpPr>
        <p:spPr>
          <a:xfrm>
            <a:off x="3632187" y="4933873"/>
            <a:ext cx="4120896" cy="3219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7279C6-E0FC-4EEB-8EFE-3A9850ED5FB4}"/>
              </a:ext>
            </a:extLst>
          </p:cNvPr>
          <p:cNvSpPr txBox="1"/>
          <p:nvPr/>
        </p:nvSpPr>
        <p:spPr>
          <a:xfrm>
            <a:off x="6445110" y="4569548"/>
            <a:ext cx="29295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첫 번째 행을 변수명으로 가져옴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223FB0A3-6A3F-2A0D-A127-B0E472AF7AB1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168952-C6F5-8C54-EF23-902815EA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37" y="4995543"/>
            <a:ext cx="804620" cy="2224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8E8EE6-5322-BD8B-D680-7183BBF974AE}"/>
              </a:ext>
            </a:extLst>
          </p:cNvPr>
          <p:cNvSpPr/>
          <p:nvPr/>
        </p:nvSpPr>
        <p:spPr>
          <a:xfrm>
            <a:off x="3694789" y="4927244"/>
            <a:ext cx="3906850" cy="289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DBE37-9ED2-6F71-A8F3-E433ACF77970}"/>
              </a:ext>
            </a:extLst>
          </p:cNvPr>
          <p:cNvSpPr txBox="1"/>
          <p:nvPr/>
        </p:nvSpPr>
        <p:spPr>
          <a:xfrm>
            <a:off x="919968" y="2974737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006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19B2EA-90F0-4115-8836-7DCDF5A1F5FC}"/>
              </a:ext>
            </a:extLst>
          </p:cNvPr>
          <p:cNvSpPr/>
          <p:nvPr/>
        </p:nvSpPr>
        <p:spPr>
          <a:xfrm>
            <a:off x="1377696" y="728481"/>
            <a:ext cx="8644128" cy="14546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 </a:t>
            </a:r>
            <a:r>
              <a:rPr lang="ko-KR" altLang="en-US" dirty="0"/>
              <a:t>엑셀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문제 해결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 err="1"/>
              <a:t>read_excel</a:t>
            </a:r>
            <a:r>
              <a:rPr lang="en-US" altLang="ko-KR" dirty="0"/>
              <a:t>( ) </a:t>
            </a:r>
            <a:r>
              <a:rPr lang="ko-KR" altLang="en-US" dirty="0"/>
              <a:t>함수를 </a:t>
            </a:r>
            <a:r>
              <a:rPr lang="ko-KR" altLang="en-US" dirty="0" err="1"/>
              <a:t>실행시</a:t>
            </a:r>
            <a:r>
              <a:rPr lang="ko-KR" altLang="en-US" dirty="0"/>
              <a:t> 오류가 발생할 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read_excel</a:t>
            </a:r>
            <a:r>
              <a:rPr lang="en-US" altLang="ko-KR" dirty="0"/>
              <a:t>( ) </a:t>
            </a:r>
            <a:r>
              <a:rPr lang="ko-KR" altLang="en-US" dirty="0"/>
              <a:t>함수를 실행 후 아래와 같은 오류가 발생하면 </a:t>
            </a:r>
            <a:r>
              <a:rPr lang="en-US" altLang="ko-KR" dirty="0" err="1"/>
              <a:t>Rcpp</a:t>
            </a:r>
            <a:r>
              <a:rPr lang="en-US" altLang="ko-KR" dirty="0"/>
              <a:t> </a:t>
            </a:r>
            <a:r>
              <a:rPr lang="ko-KR" altLang="en-US" dirty="0"/>
              <a:t>패키지 업데이트가 필요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 err="1"/>
              <a:t>update.packages</a:t>
            </a:r>
            <a:r>
              <a:rPr lang="en-US" altLang="ko-KR" dirty="0"/>
              <a:t>( ) </a:t>
            </a:r>
            <a:r>
              <a:rPr lang="ko-KR" altLang="en-US" dirty="0"/>
              <a:t>함수로 패키지 업데이트하기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/>
              <a:t>Packages </a:t>
            </a:r>
            <a:r>
              <a:rPr lang="ko-KR" altLang="en-US" dirty="0"/>
              <a:t>탭에서 패키지 업데이트하기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2629"/>
              </p:ext>
            </p:extLst>
          </p:nvPr>
        </p:nvGraphicFramePr>
        <p:xfrm>
          <a:off x="2072639" y="1731152"/>
          <a:ext cx="5435508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4355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("C:/Rstudy/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약자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_chapter4/data_ex.xlsx", sheet = 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94ADFB-DFC9-4019-9CFC-4AAD25435264}"/>
              </a:ext>
            </a:extLst>
          </p:cNvPr>
          <p:cNvSpPr txBox="1"/>
          <p:nvPr/>
        </p:nvSpPr>
        <p:spPr>
          <a:xfrm>
            <a:off x="1758006" y="823178"/>
            <a:ext cx="8040387" cy="81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/>
          <a:p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 엑셀 파일에 시트 탭이 여러 개일 때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read_excel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( )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함수는 기본값으로 첫 번째 시트 탭의 데이터를 가져옴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만약 시트 탭이 여러 개여서 첫 번째 외의 다른 탭 시트 데이터를 가져오려면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sheet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옵션을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F04BA1-8884-4B18-9CBB-771B835A9EA7}"/>
              </a:ext>
            </a:extLst>
          </p:cNvPr>
          <p:cNvSpPr txBox="1"/>
          <p:nvPr/>
        </p:nvSpPr>
        <p:spPr>
          <a:xfrm>
            <a:off x="246523" y="1064875"/>
            <a:ext cx="143215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여기서 잠깐</a:t>
            </a: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F9CE5DF5-DA7A-418D-BFC0-4D76C222F8F8}"/>
              </a:ext>
            </a:extLst>
          </p:cNvPr>
          <p:cNvSpPr/>
          <p:nvPr/>
        </p:nvSpPr>
        <p:spPr>
          <a:xfrm>
            <a:off x="302135" y="1127086"/>
            <a:ext cx="183354" cy="183354"/>
          </a:xfrm>
          <a:prstGeom prst="plus">
            <a:avLst>
              <a:gd name="adj" fmla="val 3539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F6F2437-EC23-4002-A99A-A3D9A0202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86880"/>
              </p:ext>
            </p:extLst>
          </p:nvPr>
        </p:nvGraphicFramePr>
        <p:xfrm>
          <a:off x="2174372" y="4573295"/>
          <a:ext cx="705077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077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excel_data_ex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약자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_chapter4/data_ex.xlsx")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 in 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read_fun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(path = enc2native(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normalizePath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(path)), 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sheet_i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sheet, 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function '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Rcpp_precious_remove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not provided by package '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Rcpp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excel_data_ex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 in View : object '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excel_data_ex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not found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80AAFF5-E2B5-89F6-68B5-05AF3ECEB70C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69DEE0-9C82-5BBA-7A04-F770FD9E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767" y="4091886"/>
            <a:ext cx="1975301" cy="104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FCB0078B-9CB2-CFA2-9227-EDD4DF1DA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5148" y="3607858"/>
            <a:ext cx="2092076" cy="2462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update.packages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( 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 XML, JSON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8D73D-59D6-79F7-9630-5F848E048521}"/>
              </a:ext>
            </a:extLst>
          </p:cNvPr>
          <p:cNvSpPr txBox="1"/>
          <p:nvPr/>
        </p:nvSpPr>
        <p:spPr>
          <a:xfrm>
            <a:off x="1513058" y="1794752"/>
            <a:ext cx="1734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XML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EE6BE-0636-00BC-ED53-BAC5BAA8DCBB}"/>
              </a:ext>
            </a:extLst>
          </p:cNvPr>
          <p:cNvSpPr txBox="1"/>
          <p:nvPr/>
        </p:nvSpPr>
        <p:spPr>
          <a:xfrm>
            <a:off x="4028813" y="1308331"/>
            <a:ext cx="609460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과 비슷하지만 데이터를 보여주는 것이 아닌 저장하고 전달하는 목적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-&gt;HTML</a:t>
            </a:r>
            <a:r>
              <a:rPr lang="ko-KR" altLang="en-US" dirty="0"/>
              <a:t>처럼 태그가 미리 정의되어 있지 않고 태그를 사용자가 직접 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7EFEE-7D16-2265-6973-9C33AB2B9B17}"/>
              </a:ext>
            </a:extLst>
          </p:cNvPr>
          <p:cNvSpPr txBox="1"/>
          <p:nvPr/>
        </p:nvSpPr>
        <p:spPr>
          <a:xfrm>
            <a:off x="2066518" y="3729441"/>
            <a:ext cx="1340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93963-5DB7-D217-97BD-194D923E7080}"/>
              </a:ext>
            </a:extLst>
          </p:cNvPr>
          <p:cNvSpPr txBox="1"/>
          <p:nvPr/>
        </p:nvSpPr>
        <p:spPr>
          <a:xfrm>
            <a:off x="4028813" y="3548863"/>
            <a:ext cx="616811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데이터를 전달하는 목적으로 만들어진 파일 형식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통신 간 데이터를 받아 객체나 변수에 할당해서 사용할 때 많이 사용하며</a:t>
            </a:r>
            <a:r>
              <a:rPr lang="en-US" altLang="ko-KR" dirty="0"/>
              <a:t>,   XML </a:t>
            </a:r>
            <a:r>
              <a:rPr lang="ko-KR" altLang="en-US" dirty="0"/>
              <a:t>파일보다 구문이 짧고 속도가 빨라 실무에서 흔히 사용</a:t>
            </a:r>
          </a:p>
        </p:txBody>
      </p:sp>
      <p:sp>
        <p:nvSpPr>
          <p:cNvPr id="14" name="슬라이드 번호 개체 틀 1">
            <a:extLst>
              <a:ext uri="{FF2B5EF4-FFF2-40B4-BE49-F238E27FC236}">
                <a16:creationId xmlns:a16="http://schemas.microsoft.com/office/drawing/2014/main" id="{F71BE570-BF85-771B-1080-6853192AB968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 XML, JSON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3054" y="746270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en-US" altLang="ko-KR" sz="2400" dirty="0"/>
              <a:t>XML </a:t>
            </a:r>
            <a:r>
              <a:rPr lang="ko-KR" altLang="en-US" sz="2400" dirty="0"/>
              <a:t>파일 가져오기</a:t>
            </a:r>
            <a:endParaRPr lang="en-US" altLang="ko-KR" sz="2400" dirty="0"/>
          </a:p>
          <a:p>
            <a:pPr lvl="2"/>
            <a:r>
              <a:rPr lang="en-US" altLang="ko-KR" sz="1600" dirty="0"/>
              <a:t>XML </a:t>
            </a:r>
            <a:r>
              <a:rPr lang="ko-KR" altLang="en-US" sz="1600" dirty="0"/>
              <a:t>파일을 데이터 프레임으로 변환하는 </a:t>
            </a:r>
            <a:r>
              <a:rPr lang="en-US" altLang="ko-KR" sz="1600" dirty="0" err="1"/>
              <a:t>xmlToDataFrame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함수를 가장 많이 사용</a:t>
            </a:r>
            <a:endParaRPr lang="en-US" altLang="ko-KR" sz="1600" dirty="0"/>
          </a:p>
          <a:p>
            <a:pPr lvl="2"/>
            <a:r>
              <a:rPr lang="en-US" altLang="ko-KR" sz="1600" dirty="0"/>
              <a:t>XML </a:t>
            </a:r>
            <a:r>
              <a:rPr lang="ko-KR" altLang="en-US" sz="1600" dirty="0"/>
              <a:t>패키지를 설치하고 로드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xmlToDataFrame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</a:t>
            </a:r>
            <a:r>
              <a:rPr lang="en-US" altLang="ko-KR" sz="1600" dirty="0"/>
              <a:t>xml </a:t>
            </a:r>
            <a:r>
              <a:rPr lang="ko-KR" altLang="en-US" sz="1600" dirty="0"/>
              <a:t>파일을 가져오기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45384"/>
              </p:ext>
            </p:extLst>
          </p:nvPr>
        </p:nvGraphicFramePr>
        <p:xfrm>
          <a:off x="1601728" y="3648462"/>
          <a:ext cx="659270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70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XML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가져오기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xml_data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xmlToDataFrame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약자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chapter4/data_ex.xml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xml_data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27045A-10BA-4A94-9E43-13670834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90860"/>
              </p:ext>
            </p:extLst>
          </p:nvPr>
        </p:nvGraphicFramePr>
        <p:xfrm>
          <a:off x="2421790" y="2070797"/>
          <a:ext cx="3072954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72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xmlToDataFrame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원시 데이터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4AEE07-01BD-49C5-A5D1-191AD237C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56951"/>
              </p:ext>
            </p:extLst>
          </p:nvPr>
        </p:nvGraphicFramePr>
        <p:xfrm>
          <a:off x="1524000" y="2847153"/>
          <a:ext cx="307295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XML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 및 로드하기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("XML")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library(XML)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0" name="Arrow: Bent-Up 9">
            <a:extLst>
              <a:ext uri="{FF2B5EF4-FFF2-40B4-BE49-F238E27FC236}">
                <a16:creationId xmlns:a16="http://schemas.microsoft.com/office/drawing/2014/main" id="{63F8D9FF-FAAA-4006-A0D0-26AC86667B8C}"/>
              </a:ext>
            </a:extLst>
          </p:cNvPr>
          <p:cNvSpPr/>
          <p:nvPr/>
        </p:nvSpPr>
        <p:spPr>
          <a:xfrm rot="5400000">
            <a:off x="1748687" y="4543439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0480C-C650-4A9D-979B-52B6DCFA7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565" y="4551711"/>
            <a:ext cx="3932778" cy="18645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88EBA1-1A25-4171-8C9A-4F730BE5B3DF}"/>
              </a:ext>
            </a:extLst>
          </p:cNvPr>
          <p:cNvSpPr/>
          <p:nvPr/>
        </p:nvSpPr>
        <p:spPr>
          <a:xfrm>
            <a:off x="3568840" y="4572171"/>
            <a:ext cx="3069466" cy="35356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5FAD7-F013-4B54-B9BD-FD5CA08E0744}"/>
              </a:ext>
            </a:extLst>
          </p:cNvPr>
          <p:cNvSpPr txBox="1"/>
          <p:nvPr/>
        </p:nvSpPr>
        <p:spPr>
          <a:xfrm>
            <a:off x="6726987" y="4595066"/>
            <a:ext cx="2158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태그명이 변수명이 됨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8BE3E171-0B45-3FB2-AE20-180109BFB655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65A43A-D80F-40BE-40D0-92866723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74" y="4627370"/>
            <a:ext cx="901798" cy="2224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0407AE-F285-6EC6-ED70-D93252178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381" y="1946088"/>
            <a:ext cx="2352675" cy="253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8D1F932A-CA9B-836A-AFD0-A0903D15DE62}"/>
              </a:ext>
            </a:extLst>
          </p:cNvPr>
          <p:cNvSpPr/>
          <p:nvPr/>
        </p:nvSpPr>
        <p:spPr>
          <a:xfrm>
            <a:off x="10303669" y="1101238"/>
            <a:ext cx="1399142" cy="1717267"/>
          </a:xfrm>
          <a:prstGeom prst="wedgeEllipseCallout">
            <a:avLst>
              <a:gd name="adj1" fmla="val -17127"/>
              <a:gd name="adj2" fmla="val 12152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[data_ex.xml]</a:t>
            </a:r>
            <a:r>
              <a:rPr lang="ko-KR" altLang="en-US" sz="1100" dirty="0"/>
              <a:t> 파일을 </a:t>
            </a:r>
            <a:r>
              <a:rPr lang="en-US" altLang="ko-KR" sz="1100" dirty="0"/>
              <a:t>[</a:t>
            </a:r>
            <a:r>
              <a:rPr lang="ko-KR" altLang="en-US" sz="1100" dirty="0"/>
              <a:t>약자</a:t>
            </a:r>
            <a:r>
              <a:rPr lang="en-US" altLang="ko-KR" sz="1100" dirty="0"/>
              <a:t>_chapter4]</a:t>
            </a:r>
            <a:r>
              <a:rPr lang="ko-KR" altLang="en-US" sz="1100" dirty="0"/>
              <a:t>폴더에 복사함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9536A-92FC-B373-DC72-19C38A4FAA83}"/>
              </a:ext>
            </a:extLst>
          </p:cNvPr>
          <p:cNvSpPr/>
          <p:nvPr/>
        </p:nvSpPr>
        <p:spPr>
          <a:xfrm>
            <a:off x="9173373" y="4183436"/>
            <a:ext cx="932161" cy="336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50ED9C-D0BF-A616-4E3E-A3B20524A9F6}"/>
              </a:ext>
            </a:extLst>
          </p:cNvPr>
          <p:cNvSpPr txBox="1"/>
          <p:nvPr/>
        </p:nvSpPr>
        <p:spPr>
          <a:xfrm>
            <a:off x="986417" y="2847153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98EF6-0A86-19A8-7925-80BC83024482}"/>
              </a:ext>
            </a:extLst>
          </p:cNvPr>
          <p:cNvSpPr txBox="1"/>
          <p:nvPr/>
        </p:nvSpPr>
        <p:spPr>
          <a:xfrm>
            <a:off x="1011926" y="3717543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5543" y="4551711"/>
            <a:ext cx="2156481" cy="2009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8E8EE6-5322-BD8B-D680-7183BBF974AE}"/>
              </a:ext>
            </a:extLst>
          </p:cNvPr>
          <p:cNvSpPr/>
          <p:nvPr/>
        </p:nvSpPr>
        <p:spPr>
          <a:xfrm>
            <a:off x="9065011" y="5247409"/>
            <a:ext cx="1502544" cy="509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8E8EE6-5322-BD8B-D680-7183BBF974AE}"/>
              </a:ext>
            </a:extLst>
          </p:cNvPr>
          <p:cNvSpPr/>
          <p:nvPr/>
        </p:nvSpPr>
        <p:spPr>
          <a:xfrm>
            <a:off x="3575117" y="4572171"/>
            <a:ext cx="2988225" cy="330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 XML, JSON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2615" y="870316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en-US" altLang="ko-KR" sz="2400" dirty="0"/>
              <a:t>JSON </a:t>
            </a:r>
            <a:r>
              <a:rPr lang="ko-KR" altLang="en-US" sz="2400" dirty="0"/>
              <a:t>파일 가져오기</a:t>
            </a:r>
            <a:endParaRPr lang="en-US" altLang="ko-KR" sz="2400" dirty="0"/>
          </a:p>
          <a:p>
            <a:pPr lvl="2"/>
            <a:r>
              <a:rPr lang="en-US" altLang="ko-KR" sz="1600" dirty="0"/>
              <a:t>JSON </a:t>
            </a:r>
            <a:r>
              <a:rPr lang="ko-KR" altLang="en-US" sz="1600" dirty="0"/>
              <a:t>파일은 데이터 안에 다시 데이터가 정의된 중첩 데이터</a:t>
            </a:r>
            <a:r>
              <a:rPr lang="en-US" altLang="ko-KR" sz="1600" dirty="0"/>
              <a:t>(nested data) </a:t>
            </a:r>
            <a:r>
              <a:rPr lang="ko-KR" altLang="en-US" sz="1600" dirty="0"/>
              <a:t>구조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속성</a:t>
            </a:r>
            <a:r>
              <a:rPr lang="en-US" altLang="ko-KR" sz="1600" dirty="0"/>
              <a:t>(</a:t>
            </a:r>
            <a:r>
              <a:rPr lang="ko-KR" altLang="en-US" sz="1600" dirty="0"/>
              <a:t>특기</a:t>
            </a:r>
            <a:r>
              <a:rPr lang="en-US" altLang="ko-KR" sz="1600" dirty="0"/>
              <a:t>) – </a:t>
            </a:r>
            <a:r>
              <a:rPr lang="ko-KR" altLang="en-US" sz="1600" dirty="0"/>
              <a:t>값</a:t>
            </a:r>
            <a:r>
              <a:rPr lang="en-US" altLang="ko-KR" sz="1600" dirty="0"/>
              <a:t>(</a:t>
            </a:r>
            <a:r>
              <a:rPr lang="ko-KR" altLang="en-US" sz="1600" dirty="0"/>
              <a:t>농구</a:t>
            </a:r>
            <a:r>
              <a:rPr lang="en-US" altLang="ko-KR" sz="1600" dirty="0"/>
              <a:t>, </a:t>
            </a:r>
            <a:r>
              <a:rPr lang="ko-KR" altLang="en-US" sz="1600" dirty="0"/>
              <a:t>도술</a:t>
            </a:r>
            <a:r>
              <a:rPr lang="en-US" altLang="ko-KR" sz="1600" dirty="0"/>
              <a:t>)</a:t>
            </a:r>
            <a:r>
              <a:rPr lang="ko-KR" altLang="en-US" sz="1600" dirty="0"/>
              <a:t>처럼 데이터 속성과 값이 쌍으로 이루어진 것이 특징</a:t>
            </a:r>
            <a:endParaRPr lang="en-US" altLang="ko-KR" sz="1600" dirty="0"/>
          </a:p>
          <a:p>
            <a:pPr lvl="2"/>
            <a:r>
              <a:rPr lang="en-US" altLang="ko-KR" sz="1600" dirty="0"/>
              <a:t>JSON </a:t>
            </a:r>
            <a:r>
              <a:rPr lang="ko-KR" altLang="en-US" sz="1600" dirty="0"/>
              <a:t>파일을 가져오는 함수는 </a:t>
            </a:r>
            <a:r>
              <a:rPr lang="en-US" altLang="ko-KR" sz="1600" dirty="0" err="1"/>
              <a:t>fromJSON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 err="1"/>
              <a:t>jsonlite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패키지를 설치하고 로드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53574"/>
              </p:ext>
            </p:extLst>
          </p:nvPr>
        </p:nvGraphicFramePr>
        <p:xfrm>
          <a:off x="2069597" y="3236790"/>
          <a:ext cx="39619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9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jsonlite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 및 로드하기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jsonlite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jsonlite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27045A-10BA-4A94-9E43-13670834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92131"/>
              </p:ext>
            </p:extLst>
          </p:nvPr>
        </p:nvGraphicFramePr>
        <p:xfrm>
          <a:off x="2046741" y="2130766"/>
          <a:ext cx="3072954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72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fromJSON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원시 데이터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23514C86-A478-2B86-99CF-11932C77FAF1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D6797F-AEBF-78B0-373C-B1964D24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32" y="2671803"/>
            <a:ext cx="3552825" cy="171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C56DBD-735D-CDDE-4C23-0F51229CBD50}"/>
              </a:ext>
            </a:extLst>
          </p:cNvPr>
          <p:cNvSpPr txBox="1"/>
          <p:nvPr/>
        </p:nvSpPr>
        <p:spPr>
          <a:xfrm>
            <a:off x="1447320" y="3290500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6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외부 데이터 가져오기</a:t>
            </a:r>
            <a:r>
              <a:rPr lang="en-US" altLang="ko-KR" dirty="0"/>
              <a:t>: XML, JSON </a:t>
            </a:r>
            <a:r>
              <a:rPr lang="ko-KR" altLang="en-US" dirty="0"/>
              <a:t>파일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8618" y="779306"/>
            <a:ext cx="10080625" cy="4630738"/>
          </a:xfrm>
        </p:spPr>
        <p:txBody>
          <a:bodyPr>
            <a:normAutofit/>
          </a:bodyPr>
          <a:lstStyle/>
          <a:p>
            <a:pPr lvl="2"/>
            <a:r>
              <a:rPr lang="en-US" altLang="ko-KR" sz="1800" dirty="0" err="1"/>
              <a:t>fromJSON</a:t>
            </a:r>
            <a:r>
              <a:rPr lang="en-US" altLang="ko-KR" sz="1800" dirty="0"/>
              <a:t>( ) </a:t>
            </a:r>
            <a:r>
              <a:rPr lang="ko-KR" altLang="en-US" sz="1800" dirty="0"/>
              <a:t>함수로 </a:t>
            </a:r>
            <a:r>
              <a:rPr lang="en-US" altLang="ko-KR" sz="1800" dirty="0"/>
              <a:t>JSON </a:t>
            </a:r>
            <a:r>
              <a:rPr lang="ko-KR" altLang="en-US" sz="1800" dirty="0"/>
              <a:t>파일을 가져오기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실행 결과는 </a:t>
            </a:r>
            <a:r>
              <a:rPr lang="en-US" altLang="ko-KR" sz="1800" dirty="0"/>
              <a:t>View( ) </a:t>
            </a:r>
            <a:r>
              <a:rPr lang="ko-KR" altLang="en-US" sz="1800" dirty="0"/>
              <a:t>함수가 아닌 </a:t>
            </a:r>
            <a:r>
              <a:rPr lang="en-US" altLang="ko-KR" sz="1800" dirty="0"/>
              <a:t>str ( ) </a:t>
            </a:r>
            <a:r>
              <a:rPr lang="ko-KR" altLang="en-US" sz="1800" dirty="0"/>
              <a:t>함수로 데이터 구조 살펴보기</a:t>
            </a:r>
            <a:endParaRPr lang="en-US" altLang="ko-KR" sz="18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27045A-10BA-4A94-9E43-1367083472F8}"/>
              </a:ext>
            </a:extLst>
          </p:cNvPr>
          <p:cNvGraphicFramePr>
            <a:graphicFrameLocks noGrp="1"/>
          </p:cNvGraphicFramePr>
          <p:nvPr/>
        </p:nvGraphicFramePr>
        <p:xfrm>
          <a:off x="1678379" y="1503787"/>
          <a:ext cx="498961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961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JSON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가져오기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json_data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fromJSON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약자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_chapter4/data_ex.json")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json_data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46B5C9-E4DF-46FB-ADD2-807B24297863}"/>
              </a:ext>
            </a:extLst>
          </p:cNvPr>
          <p:cNvSpPr txBox="1"/>
          <p:nvPr/>
        </p:nvSpPr>
        <p:spPr>
          <a:xfrm>
            <a:off x="2392847" y="2584704"/>
            <a:ext cx="4322064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List of 7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나이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int 25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성별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여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주소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서울특별시 양천구 목동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특기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[1:2]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농구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도술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가족관계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:List of 3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..$ # : int 2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..$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아버지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홍판서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..$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어머니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춘섬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회사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경기 수원시 팔달구 우만동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Arrow: Right 20">
            <a:extLst>
              <a:ext uri="{FF2B5EF4-FFF2-40B4-BE49-F238E27FC236}">
                <a16:creationId xmlns:a16="http://schemas.microsoft.com/office/drawing/2014/main" id="{2DFFB890-F54E-4598-A151-1C3F2F0D0712}"/>
              </a:ext>
            </a:extLst>
          </p:cNvPr>
          <p:cNvSpPr/>
          <p:nvPr/>
        </p:nvSpPr>
        <p:spPr>
          <a:xfrm>
            <a:off x="1678379" y="2653178"/>
            <a:ext cx="435293" cy="32918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61C5EC7B-ADCC-73EA-EF0B-83824B5FABA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E10C13-39A6-2BAB-4297-6C8E720F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160" y="1346454"/>
            <a:ext cx="2524125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6AB4B2B5-E4A0-336D-ED08-ECF651F7740C}"/>
              </a:ext>
            </a:extLst>
          </p:cNvPr>
          <p:cNvSpPr/>
          <p:nvPr/>
        </p:nvSpPr>
        <p:spPr>
          <a:xfrm>
            <a:off x="10303669" y="1101238"/>
            <a:ext cx="1399142" cy="1717267"/>
          </a:xfrm>
          <a:prstGeom prst="wedgeEllipseCallout">
            <a:avLst>
              <a:gd name="adj1" fmla="val -126415"/>
              <a:gd name="adj2" fmla="val 828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data_ex.json</a:t>
            </a:r>
            <a:r>
              <a:rPr lang="en-US" altLang="ko-KR" sz="1100" dirty="0"/>
              <a:t>]</a:t>
            </a:r>
            <a:r>
              <a:rPr lang="ko-KR" altLang="en-US" sz="1100" dirty="0"/>
              <a:t> 파일을 </a:t>
            </a:r>
            <a:r>
              <a:rPr lang="en-US" altLang="ko-KR" sz="1100" dirty="0"/>
              <a:t>[</a:t>
            </a:r>
            <a:r>
              <a:rPr lang="ko-KR" altLang="en-US" sz="1100" dirty="0"/>
              <a:t>약자</a:t>
            </a:r>
            <a:r>
              <a:rPr lang="en-US" altLang="ko-KR" sz="1100" dirty="0"/>
              <a:t>_chapter4]</a:t>
            </a:r>
            <a:r>
              <a:rPr lang="ko-KR" altLang="en-US" sz="1100" dirty="0"/>
              <a:t>폴더에 복사함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F1D2F4-D8C9-1E68-8073-E6D8D4D56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086" y="3828205"/>
            <a:ext cx="2645312" cy="225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7D49FC-8715-E6F6-1E76-D3F4E9C9403B}"/>
              </a:ext>
            </a:extLst>
          </p:cNvPr>
          <p:cNvSpPr/>
          <p:nvPr/>
        </p:nvSpPr>
        <p:spPr>
          <a:xfrm>
            <a:off x="7371634" y="3173225"/>
            <a:ext cx="932161" cy="255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BBA1A-1690-1AB1-EE92-FA36F91F8609}"/>
              </a:ext>
            </a:extLst>
          </p:cNvPr>
          <p:cNvSpPr txBox="1"/>
          <p:nvPr/>
        </p:nvSpPr>
        <p:spPr>
          <a:xfrm>
            <a:off x="988171" y="1543505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671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1" y="2744532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구조를 관측하는 방법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7236245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sz="3200" dirty="0"/>
              <a:t>데이터 전체 확인하기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3054" y="726362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R</a:t>
            </a:r>
            <a:r>
              <a:rPr lang="ko-KR" altLang="en-US" sz="1600" dirty="0"/>
              <a:t>에서 기본 제공하는 내장 데이터 세트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data( ) </a:t>
            </a:r>
            <a:r>
              <a:rPr lang="ko-KR" altLang="en-US" sz="1600" dirty="0"/>
              <a:t>함수를 변수나 옵션 없이 실행하면 </a:t>
            </a:r>
            <a:r>
              <a:rPr lang="en-US" altLang="ko-KR" sz="1600" dirty="0"/>
              <a:t>R</a:t>
            </a:r>
            <a:r>
              <a:rPr lang="ko-KR" altLang="en-US" sz="1600" dirty="0"/>
              <a:t>에 내장된 데이터 세트 목록을 전부 확인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data( ) </a:t>
            </a:r>
            <a:r>
              <a:rPr lang="ko-KR" altLang="en-US" sz="1600" dirty="0"/>
              <a:t>함수에 불러올 데이터 세트 이름 </a:t>
            </a:r>
            <a:r>
              <a:rPr lang="en-US" altLang="ko-KR" sz="1600" dirty="0"/>
              <a:t>iris</a:t>
            </a:r>
            <a:r>
              <a:rPr lang="ko-KR" altLang="en-US" sz="1600" dirty="0"/>
              <a:t>를 넣어 실행하면 내장된 데이터 세트를 변수로 저장하여 가져옴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27045A-10BA-4A94-9E43-13670834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93407"/>
              </p:ext>
            </p:extLst>
          </p:nvPr>
        </p:nvGraphicFramePr>
        <p:xfrm>
          <a:off x="1688654" y="2353908"/>
          <a:ext cx="434035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35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48D237-62C1-41F0-B6EA-FA06D99D2D43}"/>
              </a:ext>
            </a:extLst>
          </p:cNvPr>
          <p:cNvGraphicFramePr>
            <a:graphicFrameLocks noGrp="1"/>
          </p:cNvGraphicFramePr>
          <p:nvPr/>
        </p:nvGraphicFramePr>
        <p:xfrm>
          <a:off x="1688654" y="2737285"/>
          <a:ext cx="29083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내장 데이터 세트 가져오기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data("iris")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F57F87E-9598-4C7E-91A8-D5C0CEA8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82" y="3486422"/>
            <a:ext cx="4388019" cy="1245147"/>
          </a:xfrm>
          <a:prstGeom prst="rect">
            <a:avLst/>
          </a:prstGeom>
        </p:spPr>
      </p:pic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9178C88-24E1-981B-102A-635965D9C0DF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4542BB-5138-5601-0DD7-7C3B1DB7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117" y="3255445"/>
            <a:ext cx="2905125" cy="159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273E89-98BB-9E46-60BC-E7E3A57AB304}"/>
              </a:ext>
            </a:extLst>
          </p:cNvPr>
          <p:cNvSpPr txBox="1"/>
          <p:nvPr/>
        </p:nvSpPr>
        <p:spPr>
          <a:xfrm>
            <a:off x="988321" y="2367808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D847B-5F6A-16DD-64FF-2F94B55A5D9D}"/>
              </a:ext>
            </a:extLst>
          </p:cNvPr>
          <p:cNvSpPr txBox="1"/>
          <p:nvPr/>
        </p:nvSpPr>
        <p:spPr>
          <a:xfrm>
            <a:off x="988321" y="2838244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52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sz="2800" dirty="0"/>
              <a:t>데이터 전체 확인하기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2975" y="779306"/>
            <a:ext cx="10080625" cy="463073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iris </a:t>
            </a:r>
            <a:r>
              <a:rPr lang="ko-KR" altLang="en-US" dirty="0"/>
              <a:t>데이터 세트를 변수로 저장했기 때문에 변수만 실행하면 전체 데이터를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48D237-62C1-41F0-B6EA-FA06D99D2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87188"/>
              </p:ext>
            </p:extLst>
          </p:nvPr>
        </p:nvGraphicFramePr>
        <p:xfrm>
          <a:off x="2441470" y="1318023"/>
          <a:ext cx="29083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세트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EB9D707A-2705-4AF2-9B41-34DD5F1287A4}"/>
              </a:ext>
            </a:extLst>
          </p:cNvPr>
          <p:cNvSpPr/>
          <p:nvPr/>
        </p:nvSpPr>
        <p:spPr>
          <a:xfrm>
            <a:off x="1758503" y="1946197"/>
            <a:ext cx="444946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2361F-AE49-4561-B50C-89038A69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70" y="1946197"/>
            <a:ext cx="6465887" cy="4049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E09482-7416-4C5E-B2E9-A0A019D0883D}"/>
              </a:ext>
            </a:extLst>
          </p:cNvPr>
          <p:cNvSpPr txBox="1"/>
          <p:nvPr/>
        </p:nvSpPr>
        <p:spPr>
          <a:xfrm>
            <a:off x="9988550" y="1886820"/>
            <a:ext cx="1136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 컬럼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8CE7B3-70DF-46F2-92CF-ECD4084909F1}"/>
              </a:ext>
            </a:extLst>
          </p:cNvPr>
          <p:cNvCxnSpPr/>
          <p:nvPr/>
        </p:nvCxnSpPr>
        <p:spPr>
          <a:xfrm>
            <a:off x="9581356" y="2051920"/>
            <a:ext cx="3556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80DBC6-00F6-45A4-9E2F-71792223AF31}"/>
              </a:ext>
            </a:extLst>
          </p:cNvPr>
          <p:cNvSpPr txBox="1"/>
          <p:nvPr/>
        </p:nvSpPr>
        <p:spPr>
          <a:xfrm>
            <a:off x="9759156" y="5623056"/>
            <a:ext cx="1264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150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 관측치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566DD-6B14-4774-9F0C-4520A2C1C5D0}"/>
              </a:ext>
            </a:extLst>
          </p:cNvPr>
          <p:cNvCxnSpPr/>
          <p:nvPr/>
        </p:nvCxnSpPr>
        <p:spPr>
          <a:xfrm>
            <a:off x="9581356" y="2374900"/>
            <a:ext cx="0" cy="355593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7CCEEBCA-E1F6-C563-10C3-D5132321FB32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5E3C9-7888-99B8-E195-94CB91FA9A40}"/>
              </a:ext>
            </a:extLst>
          </p:cNvPr>
          <p:cNvSpPr txBox="1"/>
          <p:nvPr/>
        </p:nvSpPr>
        <p:spPr>
          <a:xfrm>
            <a:off x="1712184" y="1358587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29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요약</a:t>
            </a:r>
            <a:r>
              <a:rPr lang="en-US" altLang="ko-KR" dirty="0"/>
              <a:t>1]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수집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사용자가 직접 데이터를 입력하거나 외부에 있는 데이터를 불러오는 데이터 분석의 가장 첫 단계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원시 데이터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가공하지 않은 처음의 데이터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원시 자료라고도 하며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&lt;-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연산자로 데이터를 변수에 할당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XML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파일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사용자가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&lt; &gt;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괄호로 직접 정의한 태그에 데이터 내용이 들어있는 파일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JSON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파일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 속성과 값이 쌍으로 이루어진 중첩 데이터 구조의 데이터 파일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/>
              <a:t>데이터를 수집하는 함수 정리</a:t>
            </a:r>
            <a:endParaRPr lang="en-US" altLang="ko-KR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B7E955-212E-43B6-A918-9A8A9338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50448"/>
              </p:ext>
            </p:extLst>
          </p:nvPr>
        </p:nvGraphicFramePr>
        <p:xfrm>
          <a:off x="2285459" y="3817953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read.table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TXT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파일을 가져오기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read.csv(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CSV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파일을 가져오기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read_excel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readxl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엑셀 파일을 가져오기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xmlToDataFrame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[XML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XML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파일을 가져오기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fromJSON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jsonlite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JSON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파일을 가져오기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967174"/>
                  </a:ext>
                </a:extLst>
              </a:tr>
            </a:tbl>
          </a:graphicData>
        </a:graphic>
      </p:graphicFrame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9FCDDF7-FC58-DC08-A32F-B275D556EA98}"/>
              </a:ext>
            </a:extLst>
          </p:cNvPr>
          <p:cNvSpPr txBox="1">
            <a:spLocks/>
          </p:cNvSpPr>
          <p:nvPr/>
        </p:nvSpPr>
        <p:spPr>
          <a:xfrm>
            <a:off x="11003240" y="6278801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요약 확인하기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71922" y="884817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ko-KR" altLang="en-US" sz="1400" dirty="0"/>
              <a:t>데이터 요약을 확인하는 방법은 여러 가지가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특히 데이터 양이 많을 때는 데이터 구조를 한눈에 확인하거나 혹은 데이터 일부 값만 확인할 수 있음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데이터 구조 확인하기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데이터 구조 확인은 </a:t>
            </a:r>
            <a:r>
              <a:rPr lang="en-US" altLang="ko-KR" sz="1400" dirty="0"/>
              <a:t>str ( ) </a:t>
            </a:r>
            <a:r>
              <a:rPr lang="ko-KR" altLang="en-US" sz="1400" dirty="0"/>
              <a:t>함수를 사용</a:t>
            </a:r>
            <a:endParaRPr lang="en-US" altLang="ko-KR" sz="14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iris </a:t>
            </a:r>
            <a:r>
              <a:rPr lang="ko-KR" altLang="en-US" sz="1600" dirty="0"/>
              <a:t>데이터 세트의 구조 확인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48D237-62C1-41F0-B6EA-FA06D99D2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38963"/>
              </p:ext>
            </p:extLst>
          </p:nvPr>
        </p:nvGraphicFramePr>
        <p:xfrm>
          <a:off x="1524000" y="2897511"/>
          <a:ext cx="29083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str(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005BE6-07A8-402F-AE85-DD959DE2A5B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345933"/>
          <a:ext cx="29083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구조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8A197E9-9D19-4ACD-83E5-1BE66101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54" y="4055223"/>
            <a:ext cx="7345362" cy="2080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1EF113A-DEE6-4DDC-A2D9-5196BDA19A0D}"/>
              </a:ext>
            </a:extLst>
          </p:cNvPr>
          <p:cNvSpPr/>
          <p:nvPr/>
        </p:nvSpPr>
        <p:spPr>
          <a:xfrm>
            <a:off x="1740690" y="4151338"/>
            <a:ext cx="444946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282C402F-241D-EFB5-8796-D178D18C6CA4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E0A1A-7A1B-CD8E-1966-6D0FCEE0C045}"/>
              </a:ext>
            </a:extLst>
          </p:cNvPr>
          <p:cNvSpPr txBox="1"/>
          <p:nvPr/>
        </p:nvSpPr>
        <p:spPr>
          <a:xfrm>
            <a:off x="903130" y="3466513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49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sz="3200" dirty="0"/>
              <a:t>데이터 세트 컬럼 및 관측치 확인하기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11236" y="975439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str( ) </a:t>
            </a:r>
            <a:r>
              <a:rPr lang="ko-KR" altLang="en-US" sz="1600" dirty="0"/>
              <a:t>함수는 전체적인 데이터 구조를 파악할 수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데이터를 더욱 단순하게 확인하는 방법은 데이터의 컬럼</a:t>
            </a:r>
            <a:r>
              <a:rPr lang="en-US" altLang="ko-KR" sz="1600" dirty="0"/>
              <a:t>(</a:t>
            </a:r>
            <a:r>
              <a:rPr lang="ko-KR" altLang="en-US" sz="1600" dirty="0"/>
              <a:t>열</a:t>
            </a:r>
            <a:r>
              <a:rPr lang="en-US" altLang="ko-KR" sz="1600" dirty="0"/>
              <a:t>)</a:t>
            </a:r>
            <a:r>
              <a:rPr lang="ko-KR" altLang="en-US" sz="1600" dirty="0"/>
              <a:t>과 관측치</a:t>
            </a:r>
            <a:r>
              <a:rPr lang="en-US" altLang="ko-KR" sz="1600" dirty="0"/>
              <a:t>(</a:t>
            </a:r>
            <a:r>
              <a:rPr lang="ko-KR" altLang="en-US" sz="1600" dirty="0"/>
              <a:t>행</a:t>
            </a:r>
            <a:r>
              <a:rPr lang="en-US" altLang="ko-KR" sz="1600" dirty="0"/>
              <a:t>) </a:t>
            </a:r>
            <a:r>
              <a:rPr lang="ko-KR" altLang="en-US" sz="1600" dirty="0"/>
              <a:t>개수만 확인하는 것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주로 사용하는 함수는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, dim(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ncol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:</a:t>
            </a:r>
            <a:r>
              <a:rPr lang="ko-KR" altLang="en-US" sz="1600" dirty="0"/>
              <a:t> 데이터 프레임 컬럼</a:t>
            </a:r>
            <a:r>
              <a:rPr lang="en-US" altLang="ko-KR" sz="1600" dirty="0"/>
              <a:t>(</a:t>
            </a:r>
            <a:r>
              <a:rPr lang="ko-KR" altLang="en-US" sz="1600" dirty="0"/>
              <a:t>열</a:t>
            </a:r>
            <a:r>
              <a:rPr lang="en-US" altLang="ko-KR" sz="1600" dirty="0"/>
              <a:t>) </a:t>
            </a:r>
            <a:r>
              <a:rPr lang="ko-KR" altLang="en-US" sz="1600" dirty="0"/>
              <a:t>개수를 확인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nrow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:</a:t>
            </a:r>
            <a:r>
              <a:rPr lang="ko-KR" altLang="en-US" sz="1600" dirty="0"/>
              <a:t> 데이터 프레임 관측치</a:t>
            </a:r>
            <a:r>
              <a:rPr lang="en-US" altLang="ko-KR" sz="1600" dirty="0"/>
              <a:t>(</a:t>
            </a:r>
            <a:r>
              <a:rPr lang="ko-KR" altLang="en-US" sz="1600" dirty="0"/>
              <a:t>행</a:t>
            </a:r>
            <a:r>
              <a:rPr lang="en-US" altLang="ko-KR" sz="1600" dirty="0"/>
              <a:t>) </a:t>
            </a:r>
            <a:r>
              <a:rPr lang="ko-KR" altLang="en-US" sz="1600" dirty="0"/>
              <a:t>개수를 확인</a:t>
            </a:r>
            <a:endParaRPr lang="en-US" altLang="ko-KR" sz="1600" dirty="0"/>
          </a:p>
          <a:p>
            <a:pPr lvl="1"/>
            <a:r>
              <a:rPr lang="en-US" altLang="ko-KR" sz="1600" dirty="0"/>
              <a:t>dim(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:</a:t>
            </a:r>
            <a:r>
              <a:rPr lang="ko-KR" altLang="en-US" sz="1600" dirty="0"/>
              <a:t> 데이터 프레임 컬럼</a:t>
            </a:r>
            <a:r>
              <a:rPr lang="en-US" altLang="ko-KR" sz="1600" dirty="0"/>
              <a:t>(</a:t>
            </a:r>
            <a:r>
              <a:rPr lang="ko-KR" altLang="en-US" sz="1600" dirty="0"/>
              <a:t>열</a:t>
            </a:r>
            <a:r>
              <a:rPr lang="en-US" altLang="ko-KR" sz="1600" dirty="0"/>
              <a:t>) </a:t>
            </a:r>
            <a:r>
              <a:rPr lang="ko-KR" altLang="en-US" sz="1600" dirty="0"/>
              <a:t>및 관측치</a:t>
            </a:r>
            <a:r>
              <a:rPr lang="en-US" altLang="ko-KR" sz="1600" dirty="0"/>
              <a:t>(</a:t>
            </a:r>
            <a:r>
              <a:rPr lang="ko-KR" altLang="en-US" sz="1600" dirty="0"/>
              <a:t>행</a:t>
            </a:r>
            <a:r>
              <a:rPr lang="en-US" altLang="ko-KR" sz="1600" dirty="0"/>
              <a:t>) </a:t>
            </a:r>
            <a:r>
              <a:rPr lang="ko-KR" altLang="en-US" sz="1600" dirty="0"/>
              <a:t>개수를 확인</a:t>
            </a:r>
            <a:endParaRPr lang="en-US" altLang="ko-KR" sz="1600" dirty="0"/>
          </a:p>
          <a:p>
            <a:pPr lvl="1"/>
            <a:r>
              <a:rPr lang="en-US" altLang="ko-KR" sz="1600" dirty="0"/>
              <a:t>iris </a:t>
            </a:r>
            <a:r>
              <a:rPr lang="ko-KR" altLang="en-US" sz="1600" dirty="0"/>
              <a:t>데이터 세트의 컬럼과 관측치 개수를 확인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80DBC6-00F6-45A4-9E2F-71792223AF31}"/>
              </a:ext>
            </a:extLst>
          </p:cNvPr>
          <p:cNvSpPr txBox="1"/>
          <p:nvPr/>
        </p:nvSpPr>
        <p:spPr>
          <a:xfrm>
            <a:off x="6051549" y="5309746"/>
            <a:ext cx="2864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벡터의 길이를 확인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4C1F41-747E-4B85-8E60-1B546B0B0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6547"/>
              </p:ext>
            </p:extLst>
          </p:nvPr>
        </p:nvGraphicFramePr>
        <p:xfrm>
          <a:off x="1802704" y="3323598"/>
          <a:ext cx="380295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95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세트 컬럼 및 관측치 확인하기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ncol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(iris)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nrow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(iris)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dim(iris)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45FBB25-4F85-4A64-B1BE-C42B528C9AB7}"/>
              </a:ext>
            </a:extLst>
          </p:cNvPr>
          <p:cNvSpPr txBox="1"/>
          <p:nvPr/>
        </p:nvSpPr>
        <p:spPr>
          <a:xfrm>
            <a:off x="6581878" y="3380852"/>
            <a:ext cx="1803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5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150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150 5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17FC85E-E36A-48ED-B544-D99056667558}"/>
              </a:ext>
            </a:extLst>
          </p:cNvPr>
          <p:cNvSpPr/>
          <p:nvPr/>
        </p:nvSpPr>
        <p:spPr>
          <a:xfrm>
            <a:off x="5803181" y="3682120"/>
            <a:ext cx="444500" cy="21032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27FA11-C82E-42AA-8AB7-6D7294FAE938}"/>
              </a:ext>
            </a:extLst>
          </p:cNvPr>
          <p:cNvSpPr txBox="1"/>
          <p:nvPr/>
        </p:nvSpPr>
        <p:spPr>
          <a:xfrm>
            <a:off x="1827658" y="4324572"/>
            <a:ext cx="3564442" cy="3405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/>
          <a:p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                               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length( )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함수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D932A-F69A-475D-83CA-305AE8C85E1C}"/>
              </a:ext>
            </a:extLst>
          </p:cNvPr>
          <p:cNvSpPr txBox="1"/>
          <p:nvPr/>
        </p:nvSpPr>
        <p:spPr>
          <a:xfrm>
            <a:off x="1873752" y="4374549"/>
            <a:ext cx="143215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여기서 잠깐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C6827601-9352-425C-A2A0-109177DE653F}"/>
              </a:ext>
            </a:extLst>
          </p:cNvPr>
          <p:cNvSpPr/>
          <p:nvPr/>
        </p:nvSpPr>
        <p:spPr>
          <a:xfrm>
            <a:off x="1988167" y="4448362"/>
            <a:ext cx="183354" cy="183354"/>
          </a:xfrm>
          <a:prstGeom prst="plus">
            <a:avLst>
              <a:gd name="adj" fmla="val 3539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780437-C3AE-43F9-8D9F-0F76C66B6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72527"/>
              </p:ext>
            </p:extLst>
          </p:nvPr>
        </p:nvGraphicFramePr>
        <p:xfrm>
          <a:off x="3069422" y="4955023"/>
          <a:ext cx="2257530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53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data &lt;- c(1,2,3,4,5)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length(data)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5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length(iris)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5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length(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iris$Species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150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1C01277-8314-4534-A170-5D660FDCB4A1}"/>
              </a:ext>
            </a:extLst>
          </p:cNvPr>
          <p:cNvSpPr txBox="1"/>
          <p:nvPr/>
        </p:nvSpPr>
        <p:spPr>
          <a:xfrm>
            <a:off x="6051549" y="5743622"/>
            <a:ext cx="2864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iris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데이터 세트 열의 개수를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3AFC8C-B75A-4085-926E-1E0A19E06A9E}"/>
              </a:ext>
            </a:extLst>
          </p:cNvPr>
          <p:cNvSpPr txBox="1"/>
          <p:nvPr/>
        </p:nvSpPr>
        <p:spPr>
          <a:xfrm>
            <a:off x="6051548" y="6343148"/>
            <a:ext cx="411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iris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데이터 세트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Species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열의 데이터 개수를 확인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5224E2-8D99-46E4-AB04-46CD2BE18738}"/>
              </a:ext>
            </a:extLst>
          </p:cNvPr>
          <p:cNvCxnSpPr>
            <a:cxnSpLocks/>
          </p:cNvCxnSpPr>
          <p:nvPr/>
        </p:nvCxnSpPr>
        <p:spPr>
          <a:xfrm>
            <a:off x="4873756" y="5439599"/>
            <a:ext cx="103766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248321-E67E-4346-89F6-4A2FA3EDF908}"/>
              </a:ext>
            </a:extLst>
          </p:cNvPr>
          <p:cNvCxnSpPr>
            <a:cxnSpLocks/>
          </p:cNvCxnSpPr>
          <p:nvPr/>
        </p:nvCxnSpPr>
        <p:spPr>
          <a:xfrm>
            <a:off x="4954687" y="5887367"/>
            <a:ext cx="95672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585B2D-4099-4678-89A8-551F6E37936E}"/>
              </a:ext>
            </a:extLst>
          </p:cNvPr>
          <p:cNvCxnSpPr>
            <a:cxnSpLocks/>
          </p:cNvCxnSpPr>
          <p:nvPr/>
        </p:nvCxnSpPr>
        <p:spPr>
          <a:xfrm>
            <a:off x="5125829" y="6500640"/>
            <a:ext cx="691773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AC38DC5B-D886-C479-0BAB-9B6AFB1DE82B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7C2B09-D8A3-E171-C334-0D3DBF94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29" y="2973896"/>
            <a:ext cx="1362075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BBED13-8E02-030A-F620-FFD87E964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0" y="5378124"/>
            <a:ext cx="2047875" cy="819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B7B3E2-F529-6C74-E6E0-BD8D6C60F1E7}"/>
              </a:ext>
            </a:extLst>
          </p:cNvPr>
          <p:cNvSpPr txBox="1"/>
          <p:nvPr/>
        </p:nvSpPr>
        <p:spPr>
          <a:xfrm>
            <a:off x="1098022" y="3682120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CA516-E79F-FED8-6053-E247D6BA282D}"/>
              </a:ext>
            </a:extLst>
          </p:cNvPr>
          <p:cNvSpPr txBox="1"/>
          <p:nvPr/>
        </p:nvSpPr>
        <p:spPr>
          <a:xfrm>
            <a:off x="2438332" y="5017871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78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세트 </a:t>
            </a:r>
            <a:r>
              <a:rPr lang="ko-KR" altLang="en-US" dirty="0" err="1"/>
              <a:t>컬럼명</a:t>
            </a:r>
            <a:r>
              <a:rPr lang="ko-KR" altLang="en-US" dirty="0"/>
              <a:t> 확인하기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912261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ls( ) </a:t>
            </a:r>
            <a:r>
              <a:rPr lang="ko-KR" altLang="en-US" dirty="0"/>
              <a:t>함수는 컬럼명을 확인할 때 사용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4C1F41-747E-4B85-8E60-1B546B0B00A8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166675"/>
          <a:ext cx="29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91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데이터 세트 컬럼명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ls(iris)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45FBB25-4F85-4A64-B1BE-C42B528C9AB7}"/>
              </a:ext>
            </a:extLst>
          </p:cNvPr>
          <p:cNvSpPr txBox="1"/>
          <p:nvPr/>
        </p:nvSpPr>
        <p:spPr>
          <a:xfrm>
            <a:off x="5412409" y="2297527"/>
            <a:ext cx="668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[1] "</a:t>
            </a:r>
            <a:r>
              <a:rPr lang="en-US" altLang="ko-KR" sz="1600" dirty="0" err="1"/>
              <a:t>Petal.Length</a:t>
            </a:r>
            <a:r>
              <a:rPr lang="en-US" altLang="ko-KR" sz="1600" dirty="0"/>
              <a:t>" "</a:t>
            </a:r>
            <a:r>
              <a:rPr lang="en-US" altLang="ko-KR" sz="1600" dirty="0" err="1"/>
              <a:t>Petal.Width</a:t>
            </a:r>
            <a:r>
              <a:rPr lang="en-US" altLang="ko-KR" sz="1600" dirty="0"/>
              <a:t>" "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" "</a:t>
            </a:r>
            <a:r>
              <a:rPr lang="en-US" altLang="ko-KR" sz="1600" dirty="0" err="1"/>
              <a:t>Sepal.Width</a:t>
            </a:r>
            <a:r>
              <a:rPr lang="en-US" altLang="ko-KR" sz="1600" dirty="0"/>
              <a:t>" "Species"</a:t>
            </a:r>
            <a:endParaRPr lang="ko-KR" altLang="en-US" sz="16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17FC85E-E36A-48ED-B544-D99056667558}"/>
              </a:ext>
            </a:extLst>
          </p:cNvPr>
          <p:cNvSpPr/>
          <p:nvPr/>
        </p:nvSpPr>
        <p:spPr>
          <a:xfrm>
            <a:off x="4762500" y="2361641"/>
            <a:ext cx="444500" cy="21032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1E8D4A7-F97B-444B-95F5-77A3A1FDF50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617600"/>
          <a:ext cx="36830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ls(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049D499F-3A47-765F-8635-49AB9BD0AE93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47133C-2BAF-89BE-C39B-FE8859FE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85" y="3056974"/>
            <a:ext cx="5391150" cy="2486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50970E6F-3933-E33E-4277-27AD20F6F9F1}"/>
              </a:ext>
            </a:extLst>
          </p:cNvPr>
          <p:cNvSpPr/>
          <p:nvPr/>
        </p:nvSpPr>
        <p:spPr>
          <a:xfrm>
            <a:off x="3141653" y="3446912"/>
            <a:ext cx="1585519" cy="1031846"/>
          </a:xfrm>
          <a:prstGeom prst="wedgeEllipseCallout">
            <a:avLst>
              <a:gd name="adj1" fmla="val 99802"/>
              <a:gd name="adj2" fmla="val 5111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Console</a:t>
            </a:r>
            <a:r>
              <a:rPr lang="ko-KR" altLang="en-US" sz="1400" dirty="0"/>
              <a:t>창의 크기에 따라 다름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08581-21C0-A261-B9C2-D13CAD6D8544}"/>
              </a:ext>
            </a:extLst>
          </p:cNvPr>
          <p:cNvSpPr txBox="1"/>
          <p:nvPr/>
        </p:nvSpPr>
        <p:spPr>
          <a:xfrm>
            <a:off x="752260" y="2223141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C722E-C208-16F8-77BA-6CE3884F1D27}"/>
              </a:ext>
            </a:extLst>
          </p:cNvPr>
          <p:cNvSpPr txBox="1"/>
          <p:nvPr/>
        </p:nvSpPr>
        <p:spPr>
          <a:xfrm>
            <a:off x="4936529" y="3290500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49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sz="3200" dirty="0"/>
              <a:t>데이터 앞부분과 뒷부분 값 확인하기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2615" y="886206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en-US" altLang="ko-KR" sz="1400" dirty="0"/>
              <a:t>head( ) </a:t>
            </a:r>
            <a:r>
              <a:rPr lang="ko-KR" altLang="en-US" sz="1400" dirty="0"/>
              <a:t>함수나 </a:t>
            </a:r>
            <a:r>
              <a:rPr lang="en-US" altLang="ko-KR" sz="1400" dirty="0"/>
              <a:t>tail ( ) </a:t>
            </a:r>
            <a:r>
              <a:rPr lang="ko-KR" altLang="en-US" sz="1400" dirty="0"/>
              <a:t>함수를 이용하면 데이터의 앞부분 혹은 뒷부분 값을 확인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옵션 </a:t>
            </a:r>
            <a:r>
              <a:rPr lang="en-US" altLang="ko-KR" sz="1400" dirty="0"/>
              <a:t>n</a:t>
            </a:r>
            <a:r>
              <a:rPr lang="ko-KR" altLang="en-US" sz="1400" dirty="0"/>
              <a:t>을 이용해 개수를 변경할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옵션을 설정하지 않으면 기본값으로 </a:t>
            </a:r>
            <a:r>
              <a:rPr lang="en-US" altLang="ko-KR" sz="1400" dirty="0"/>
              <a:t>6</a:t>
            </a:r>
            <a:r>
              <a:rPr lang="ko-KR" altLang="en-US" sz="1400" dirty="0"/>
              <a:t>개가 출력</a:t>
            </a:r>
            <a:endParaRPr lang="en-US" altLang="ko-KR" sz="1400" dirty="0"/>
          </a:p>
          <a:p>
            <a:pPr lvl="2"/>
            <a:r>
              <a:rPr lang="en-US" altLang="ko-KR" sz="1600" dirty="0"/>
              <a:t>head( ) </a:t>
            </a:r>
            <a:r>
              <a:rPr lang="ko-KR" altLang="en-US" sz="1600" dirty="0"/>
              <a:t>함수로 데이터 세트의 앞부분 값을 확인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1E8D4A7-F97B-444B-95F5-77A3A1FDF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72023"/>
              </p:ext>
            </p:extLst>
          </p:nvPr>
        </p:nvGraphicFramePr>
        <p:xfrm>
          <a:off x="1846261" y="2009907"/>
          <a:ext cx="3683000" cy="51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head(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n =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tail(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n =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6E82F6-58E6-42FE-A487-B12C0CE2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38963"/>
              </p:ext>
            </p:extLst>
          </p:nvPr>
        </p:nvGraphicFramePr>
        <p:xfrm>
          <a:off x="2414320" y="2961834"/>
          <a:ext cx="28342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24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앞부분 값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B09144F-44D6-4CB7-A76D-C6D65E87F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20" y="3733554"/>
            <a:ext cx="6091237" cy="230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223280-4E30-4D89-93EC-C26559E3CB27}"/>
              </a:ext>
            </a:extLst>
          </p:cNvPr>
          <p:cNvSpPr/>
          <p:nvPr/>
        </p:nvSpPr>
        <p:spPr>
          <a:xfrm>
            <a:off x="1745578" y="4735873"/>
            <a:ext cx="444946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DBB7F77D-86BD-A176-294E-74E4539FB893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FE380-E7F3-C4D3-DEB7-94BD1A22B118}"/>
              </a:ext>
            </a:extLst>
          </p:cNvPr>
          <p:cNvSpPr txBox="1"/>
          <p:nvPr/>
        </p:nvSpPr>
        <p:spPr>
          <a:xfrm>
            <a:off x="1476786" y="3141107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63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sz="2800" dirty="0"/>
              <a:t>데이터 앞부분과 뒷부분 값 확인하기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2615" y="878705"/>
            <a:ext cx="10080625" cy="463073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tail( ) </a:t>
            </a:r>
            <a:r>
              <a:rPr lang="ko-KR" altLang="en-US" dirty="0"/>
              <a:t>함수를 이용해 뒷부분 값 </a:t>
            </a:r>
            <a:r>
              <a:rPr lang="en-US" altLang="ko-KR" dirty="0"/>
              <a:t>3</a:t>
            </a:r>
            <a:r>
              <a:rPr lang="ko-KR" altLang="en-US" dirty="0"/>
              <a:t>개를 출력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6E82F6-58E6-42FE-A487-B12C0CE2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31824"/>
              </p:ext>
            </p:extLst>
          </p:nvPr>
        </p:nvGraphicFramePr>
        <p:xfrm>
          <a:off x="2539554" y="1334016"/>
          <a:ext cx="298862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62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뒷부분 값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tail(iris, n = 3)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5459907-2420-46BC-8F0E-DC60073F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54" y="2103374"/>
            <a:ext cx="6361112" cy="134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1F93D2B9-A243-4547-9C43-3E00736BF17C}"/>
              </a:ext>
            </a:extLst>
          </p:cNvPr>
          <p:cNvSpPr/>
          <p:nvPr/>
        </p:nvSpPr>
        <p:spPr>
          <a:xfrm>
            <a:off x="1865652" y="2622134"/>
            <a:ext cx="444946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FB76375A-B653-B917-6130-21EB141AD160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344A67-3296-C61B-9D88-EA2096A7E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554" y="3843337"/>
            <a:ext cx="4572000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D045D7-CDC3-740F-B720-22F2E4059A12}"/>
              </a:ext>
            </a:extLst>
          </p:cNvPr>
          <p:cNvSpPr txBox="1"/>
          <p:nvPr/>
        </p:nvSpPr>
        <p:spPr>
          <a:xfrm>
            <a:off x="1773015" y="1454596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37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 err="1"/>
              <a:t>기술통계량</a:t>
            </a:r>
            <a:r>
              <a:rPr lang="ko-KR" altLang="en-US" dirty="0"/>
              <a:t> 확인하기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1113631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ko-KR" altLang="en-US" sz="1400" dirty="0" err="1"/>
              <a:t>기술통계량</a:t>
            </a:r>
            <a:r>
              <a:rPr lang="en-US" altLang="ko-KR" sz="1400" dirty="0"/>
              <a:t>(descriptive </a:t>
            </a:r>
            <a:r>
              <a:rPr lang="en-US" altLang="ko-KR" sz="1400" dirty="0" err="1"/>
              <a:t>statistis</a:t>
            </a:r>
            <a:r>
              <a:rPr lang="en-US" altLang="ko-KR" sz="1400" dirty="0"/>
              <a:t>): </a:t>
            </a:r>
            <a:r>
              <a:rPr lang="ko-KR" altLang="en-US" sz="1400" dirty="0"/>
              <a:t>데이터를 요약한 대푯값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데이터를 의미있는 수치로 요약하여 데이터의 특성을 파악할 수 있도록 한 정보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평균과 중앙값</a:t>
            </a:r>
          </a:p>
          <a:p>
            <a:pPr lvl="2"/>
            <a:r>
              <a:rPr lang="en-US" altLang="ko-KR" sz="1600" dirty="0"/>
              <a:t>mean(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: </a:t>
            </a:r>
            <a:r>
              <a:rPr lang="ko-KR" altLang="en-US" sz="1600" dirty="0"/>
              <a:t>평균</a:t>
            </a:r>
            <a:endParaRPr lang="en-US" altLang="ko-KR" sz="1600" dirty="0"/>
          </a:p>
          <a:p>
            <a:pPr lvl="2"/>
            <a:r>
              <a:rPr lang="en-US" altLang="ko-KR" sz="1600" dirty="0"/>
              <a:t>median(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: </a:t>
            </a:r>
            <a:r>
              <a:rPr lang="ko-KR" altLang="en-US" sz="1600" dirty="0"/>
              <a:t>중앙값</a:t>
            </a:r>
            <a:endParaRPr lang="en-US" altLang="ko-KR" sz="1600" dirty="0"/>
          </a:p>
          <a:p>
            <a:pPr lvl="2"/>
            <a:r>
              <a:rPr lang="ko-KR" altLang="en-US" sz="1600" dirty="0"/>
              <a:t>평균과 중앙값을 구하기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iris </a:t>
            </a:r>
            <a:r>
              <a:rPr lang="ko-KR" altLang="en-US" sz="1600" dirty="0"/>
              <a:t>데이터 세트의 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 </a:t>
            </a:r>
            <a:r>
              <a:rPr lang="ko-KR" altLang="en-US" sz="1600" dirty="0"/>
              <a:t>변수만 사용할 것이기 때문에 함수 안에 넣을 변수명을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데이터 프레임명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변수명</a:t>
            </a:r>
            <a:r>
              <a:rPr lang="ko-KR" altLang="en-US" sz="1600" dirty="0"/>
              <a:t>의 형태로 작성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6E82F6-58E6-42FE-A487-B12C0CE2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53724"/>
              </p:ext>
            </p:extLst>
          </p:nvPr>
        </p:nvGraphicFramePr>
        <p:xfrm>
          <a:off x="1679865" y="3598148"/>
          <a:ext cx="32938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8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평균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중앙값 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mean(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median(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B24D0ACB-2441-4CF5-A6AB-B4351B999D82}"/>
              </a:ext>
            </a:extLst>
          </p:cNvPr>
          <p:cNvSpPr/>
          <p:nvPr/>
        </p:nvSpPr>
        <p:spPr>
          <a:xfrm>
            <a:off x="5170130" y="3855517"/>
            <a:ext cx="444500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1D0B5DD0-54FD-0ACA-C6CD-C7EE7E15D7DE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C9B0B8-C054-D4B1-E3F2-E404C140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34" y="3411416"/>
            <a:ext cx="2190750" cy="1318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81FA9F-C13C-ACDB-4134-2C8A51E5437F}"/>
              </a:ext>
            </a:extLst>
          </p:cNvPr>
          <p:cNvSpPr txBox="1"/>
          <p:nvPr/>
        </p:nvSpPr>
        <p:spPr>
          <a:xfrm>
            <a:off x="1001278" y="3825408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7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sz="3200" dirty="0"/>
              <a:t>최솟값</a:t>
            </a:r>
            <a:r>
              <a:rPr lang="en-US" altLang="ko-KR" sz="3200" dirty="0"/>
              <a:t>, </a:t>
            </a:r>
            <a:r>
              <a:rPr lang="ko-KR" altLang="en-US" sz="3200" dirty="0"/>
              <a:t>최댓값과 범위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7228" y="912261"/>
            <a:ext cx="10080625" cy="4630738"/>
          </a:xfrm>
        </p:spPr>
        <p:txBody>
          <a:bodyPr>
            <a:normAutofit/>
          </a:bodyPr>
          <a:lstStyle/>
          <a:p>
            <a:pPr lvl="2"/>
            <a:r>
              <a:rPr lang="en-US" altLang="ko-KR" sz="1800" dirty="0"/>
              <a:t>min( ) </a:t>
            </a:r>
            <a:r>
              <a:rPr lang="ko-KR" altLang="en-US" sz="1800" dirty="0"/>
              <a:t>함수</a:t>
            </a:r>
            <a:r>
              <a:rPr lang="en-US" altLang="ko-KR" sz="1800" dirty="0"/>
              <a:t>:</a:t>
            </a:r>
            <a:r>
              <a:rPr lang="ko-KR" altLang="en-US" sz="1800" dirty="0"/>
              <a:t> 최솟값</a:t>
            </a:r>
            <a:endParaRPr lang="en-US" altLang="ko-KR" sz="1800" dirty="0"/>
          </a:p>
          <a:p>
            <a:pPr lvl="2"/>
            <a:r>
              <a:rPr lang="en-US" altLang="ko-KR" sz="1800" dirty="0"/>
              <a:t>max( ) </a:t>
            </a:r>
            <a:r>
              <a:rPr lang="ko-KR" altLang="en-US" sz="1800" dirty="0"/>
              <a:t>함수</a:t>
            </a:r>
            <a:r>
              <a:rPr lang="en-US" altLang="ko-KR" sz="1800" dirty="0"/>
              <a:t>:</a:t>
            </a:r>
            <a:r>
              <a:rPr lang="ko-KR" altLang="en-US" sz="1800" dirty="0"/>
              <a:t> 최댓값</a:t>
            </a:r>
            <a:endParaRPr lang="en-US" altLang="ko-KR" sz="1800" dirty="0"/>
          </a:p>
          <a:p>
            <a:pPr lvl="2"/>
            <a:r>
              <a:rPr lang="en-US" altLang="ko-KR" sz="1800" dirty="0"/>
              <a:t>range( ) </a:t>
            </a:r>
            <a:r>
              <a:rPr lang="ko-KR" altLang="en-US" sz="1800" dirty="0"/>
              <a:t>함수</a:t>
            </a:r>
            <a:r>
              <a:rPr lang="en-US" altLang="ko-KR" sz="1800" dirty="0"/>
              <a:t>:</a:t>
            </a:r>
            <a:r>
              <a:rPr lang="ko-KR" altLang="en-US" sz="1800" dirty="0"/>
              <a:t> 최댓값에서 최솟값의 범위</a:t>
            </a:r>
            <a:endParaRPr lang="en-US" altLang="ko-KR" sz="18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6E82F6-58E6-42FE-A487-B12C0CE2D091}"/>
              </a:ext>
            </a:extLst>
          </p:cNvPr>
          <p:cNvGraphicFramePr>
            <a:graphicFrameLocks noGrp="1"/>
          </p:cNvGraphicFramePr>
          <p:nvPr/>
        </p:nvGraphicFramePr>
        <p:xfrm>
          <a:off x="1523999" y="2380298"/>
          <a:ext cx="295299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9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최솟값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최댓값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범위 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max(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range(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B24D0ACB-2441-4CF5-A6AB-B4351B999D82}"/>
              </a:ext>
            </a:extLst>
          </p:cNvPr>
          <p:cNvSpPr/>
          <p:nvPr/>
        </p:nvSpPr>
        <p:spPr>
          <a:xfrm>
            <a:off x="4828523" y="2700338"/>
            <a:ext cx="444500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B81CEBB1-DCE2-46BA-486E-9B401B1FE1BD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8072C5-E102-3F46-7F23-279877FFC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04" y="2262537"/>
            <a:ext cx="3017311" cy="1343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1A769E-43F4-8A30-11FC-EAEE1296BF93}"/>
              </a:ext>
            </a:extLst>
          </p:cNvPr>
          <p:cNvSpPr txBox="1"/>
          <p:nvPr/>
        </p:nvSpPr>
        <p:spPr>
          <a:xfrm>
            <a:off x="903681" y="2423339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50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 err="1"/>
              <a:t>분위수</a:t>
            </a:r>
            <a:r>
              <a:rPr lang="ko-KR" altLang="en-US" dirty="0"/>
              <a:t> 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3054" y="825763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ko-KR" altLang="en-US" sz="1400" dirty="0" err="1"/>
              <a:t>분위수</a:t>
            </a:r>
            <a:r>
              <a:rPr lang="en-US" altLang="ko-KR" sz="1400" dirty="0"/>
              <a:t>(quantile):</a:t>
            </a:r>
            <a:r>
              <a:rPr lang="ko-KR" altLang="en-US" sz="1400" dirty="0"/>
              <a:t> 전체 데이터를 크기 순으로 정렬하여 </a:t>
            </a:r>
            <a:r>
              <a:rPr lang="en-US" altLang="ko-KR" sz="1400" dirty="0"/>
              <a:t>n</a:t>
            </a:r>
            <a:r>
              <a:rPr lang="ko-KR" altLang="en-US" sz="1400" dirty="0"/>
              <a:t>개로 나누었을 때 그 경계에 해당하는 값</a:t>
            </a:r>
            <a:endParaRPr lang="en-US" altLang="ko-KR" sz="1400" dirty="0"/>
          </a:p>
          <a:p>
            <a:pPr lvl="1"/>
            <a:r>
              <a:rPr lang="ko-KR" altLang="en-US" sz="1400" dirty="0"/>
              <a:t>사분위수</a:t>
            </a:r>
            <a:r>
              <a:rPr lang="en-US" altLang="ko-KR" sz="1400" dirty="0"/>
              <a:t>(quartile): </a:t>
            </a:r>
            <a:r>
              <a:rPr lang="ko-KR" altLang="en-US" sz="1400" dirty="0"/>
              <a:t>데이터를 </a:t>
            </a:r>
            <a:r>
              <a:rPr lang="en-US" altLang="ko-KR" sz="1400" dirty="0"/>
              <a:t>4</a:t>
            </a:r>
            <a:r>
              <a:rPr lang="ko-KR" altLang="en-US" sz="1400" dirty="0"/>
              <a:t>등분 한 지점의 관측값</a:t>
            </a:r>
            <a:endParaRPr lang="en-US" altLang="ko-KR" sz="1400" dirty="0"/>
          </a:p>
          <a:p>
            <a:pPr lvl="1"/>
            <a:r>
              <a:rPr lang="ko-KR" altLang="en-US" sz="1400" dirty="0"/>
              <a:t>제</a:t>
            </a:r>
            <a:r>
              <a:rPr lang="en-US" altLang="ko-KR" sz="1400" dirty="0"/>
              <a:t>1</a:t>
            </a:r>
            <a:r>
              <a:rPr lang="ko-KR" altLang="en-US" sz="1400" dirty="0"/>
              <a:t>사분위수</a:t>
            </a:r>
            <a:r>
              <a:rPr lang="en-US" altLang="ko-KR" sz="1400" dirty="0"/>
              <a:t>(Q1): </a:t>
            </a:r>
            <a:r>
              <a:rPr lang="ko-KR" altLang="en-US" sz="1400" dirty="0"/>
              <a:t>제</a:t>
            </a:r>
            <a:r>
              <a:rPr lang="en-US" altLang="ko-KR" sz="1400" dirty="0"/>
              <a:t>0.25</a:t>
            </a:r>
            <a:r>
              <a:rPr lang="ko-KR" altLang="en-US" sz="1400" dirty="0"/>
              <a:t>분위수</a:t>
            </a:r>
            <a:r>
              <a:rPr lang="en-US" altLang="ko-KR" sz="1400" dirty="0"/>
              <a:t>, </a:t>
            </a:r>
            <a:r>
              <a:rPr lang="ko-KR" altLang="en-US" sz="1400" dirty="0"/>
              <a:t>하위 </a:t>
            </a:r>
            <a:r>
              <a:rPr lang="en-US" altLang="ko-KR" sz="1400" dirty="0"/>
              <a:t>25%</a:t>
            </a:r>
            <a:r>
              <a:rPr lang="ko-KR" altLang="en-US" sz="1400" dirty="0"/>
              <a:t>에 해당하는 값</a:t>
            </a:r>
            <a:endParaRPr lang="en-US" altLang="ko-KR" sz="1400" dirty="0"/>
          </a:p>
          <a:p>
            <a:pPr lvl="1"/>
            <a:r>
              <a:rPr lang="ko-KR" altLang="en-US" sz="1400" dirty="0"/>
              <a:t>제</a:t>
            </a:r>
            <a:r>
              <a:rPr lang="en-US" altLang="ko-KR" sz="1400" dirty="0"/>
              <a:t>2</a:t>
            </a:r>
            <a:r>
              <a:rPr lang="ko-KR" altLang="en-US" sz="1400" dirty="0"/>
              <a:t>사분위수</a:t>
            </a:r>
            <a:r>
              <a:rPr lang="en-US" altLang="ko-KR" sz="1400" dirty="0"/>
              <a:t>(Q2): </a:t>
            </a:r>
            <a:r>
              <a:rPr lang="ko-KR" altLang="en-US" sz="1400" dirty="0"/>
              <a:t>제</a:t>
            </a:r>
            <a:r>
              <a:rPr lang="en-US" altLang="ko-KR" sz="1400" dirty="0"/>
              <a:t>0.50</a:t>
            </a:r>
            <a:r>
              <a:rPr lang="ko-KR" altLang="en-US" sz="1400" dirty="0"/>
              <a:t>분위수</a:t>
            </a:r>
            <a:r>
              <a:rPr lang="en-US" altLang="ko-KR" sz="1400" dirty="0"/>
              <a:t>, 50%</a:t>
            </a:r>
            <a:r>
              <a:rPr lang="ko-KR" altLang="en-US" sz="1400" dirty="0"/>
              <a:t>에 해당하는 값</a:t>
            </a:r>
            <a:endParaRPr lang="en-US" altLang="ko-KR" sz="1400" dirty="0"/>
          </a:p>
          <a:p>
            <a:pPr lvl="1"/>
            <a:r>
              <a:rPr lang="ko-KR" altLang="en-US" sz="1400" dirty="0"/>
              <a:t>제</a:t>
            </a:r>
            <a:r>
              <a:rPr lang="en-US" altLang="ko-KR" sz="1400" dirty="0"/>
              <a:t>3</a:t>
            </a:r>
            <a:r>
              <a:rPr lang="ko-KR" altLang="en-US" sz="1400" dirty="0"/>
              <a:t>사분위수</a:t>
            </a:r>
            <a:r>
              <a:rPr lang="en-US" altLang="ko-KR" sz="1400" dirty="0"/>
              <a:t>(Q3): </a:t>
            </a:r>
            <a:r>
              <a:rPr lang="ko-KR" altLang="en-US" sz="1400" dirty="0"/>
              <a:t>제</a:t>
            </a:r>
            <a:r>
              <a:rPr lang="en-US" altLang="ko-KR" sz="1400" dirty="0"/>
              <a:t>0.75</a:t>
            </a:r>
            <a:r>
              <a:rPr lang="ko-KR" altLang="en-US" sz="1400" dirty="0"/>
              <a:t>분위수</a:t>
            </a:r>
            <a:r>
              <a:rPr lang="en-US" altLang="ko-KR" sz="1400" dirty="0"/>
              <a:t>, </a:t>
            </a:r>
            <a:r>
              <a:rPr lang="ko-KR" altLang="en-US" sz="1400" dirty="0"/>
              <a:t>하위 </a:t>
            </a:r>
            <a:r>
              <a:rPr lang="en-US" altLang="ko-KR" sz="1400" dirty="0"/>
              <a:t>75% </a:t>
            </a:r>
            <a:r>
              <a:rPr lang="ko-KR" altLang="en-US" sz="1400" dirty="0"/>
              <a:t>혹은 상위 </a:t>
            </a:r>
            <a:r>
              <a:rPr lang="en-US" altLang="ko-KR" sz="1400" dirty="0"/>
              <a:t>25%</a:t>
            </a:r>
            <a:r>
              <a:rPr lang="ko-KR" altLang="en-US" sz="1400" dirty="0"/>
              <a:t>에 해당하는 값</a:t>
            </a:r>
            <a:endParaRPr lang="en-US" altLang="ko-KR" sz="1400" dirty="0"/>
          </a:p>
          <a:p>
            <a:pPr lvl="1"/>
            <a:r>
              <a:rPr lang="ko-KR" altLang="en-US" sz="1400" dirty="0"/>
              <a:t>제</a:t>
            </a:r>
            <a:r>
              <a:rPr lang="en-US" altLang="ko-KR" sz="1400" dirty="0"/>
              <a:t>4</a:t>
            </a:r>
            <a:r>
              <a:rPr lang="ko-KR" altLang="en-US" sz="1400" dirty="0"/>
              <a:t>사분위수</a:t>
            </a:r>
            <a:r>
              <a:rPr lang="en-US" altLang="ko-KR" sz="1400" dirty="0"/>
              <a:t>(Q4): </a:t>
            </a:r>
            <a:r>
              <a:rPr lang="ko-KR" altLang="en-US" sz="1400" dirty="0"/>
              <a:t>제</a:t>
            </a:r>
            <a:r>
              <a:rPr lang="en-US" altLang="ko-KR" sz="1400" dirty="0"/>
              <a:t>1</a:t>
            </a:r>
            <a:r>
              <a:rPr lang="ko-KR" altLang="en-US" sz="1400" dirty="0"/>
              <a:t>분위수</a:t>
            </a:r>
            <a:r>
              <a:rPr lang="en-US" altLang="ko-KR" sz="1400" dirty="0"/>
              <a:t>, 100%</a:t>
            </a:r>
            <a:r>
              <a:rPr lang="ko-KR" altLang="en-US" sz="1400" dirty="0"/>
              <a:t>에 해당하는 값</a:t>
            </a:r>
            <a:endParaRPr lang="en-US" altLang="ko-KR" sz="14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BF8E3-0155-42EB-83D7-774C9DD0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22" y="2689768"/>
            <a:ext cx="4267200" cy="26016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757BBC-F39F-41BE-994D-8DF371EB32A0}"/>
              </a:ext>
            </a:extLst>
          </p:cNvPr>
          <p:cNvSpPr txBox="1"/>
          <p:nvPr/>
        </p:nvSpPr>
        <p:spPr>
          <a:xfrm>
            <a:off x="4858188" y="5502958"/>
            <a:ext cx="2981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사분위수는 중앙값과 동일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EB16E6B3-2F0A-F475-821F-0E458A0F1C54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 </a:t>
            </a:r>
            <a:r>
              <a:rPr lang="en-US" altLang="ko-KR" sz="3200" dirty="0"/>
              <a:t>quantile( ) </a:t>
            </a:r>
            <a:r>
              <a:rPr lang="ko-KR" altLang="en-US" sz="3200" dirty="0"/>
              <a:t>함수로 </a:t>
            </a:r>
            <a:r>
              <a:rPr lang="ko-KR" altLang="en-US" sz="3200" dirty="0" err="1"/>
              <a:t>분위수</a:t>
            </a:r>
            <a:r>
              <a:rPr lang="ko-KR" altLang="en-US" sz="3200" dirty="0"/>
              <a:t> 구하기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820294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en-US" altLang="ko-KR" sz="1400" dirty="0"/>
              <a:t> </a:t>
            </a:r>
            <a:r>
              <a:rPr lang="ko-KR" altLang="en-US" sz="1400" dirty="0"/>
              <a:t>데이터를 순서대로 정렬했을 때 하위 </a:t>
            </a:r>
            <a:r>
              <a:rPr lang="en-US" altLang="ko-KR" sz="1400" dirty="0"/>
              <a:t>25%, 50%, 75% </a:t>
            </a:r>
            <a:r>
              <a:rPr lang="ko-KR" altLang="en-US" sz="1400" dirty="0"/>
              <a:t>지점을 </a:t>
            </a:r>
            <a:r>
              <a:rPr lang="en-US" altLang="ko-KR" sz="1400" dirty="0"/>
              <a:t>probs </a:t>
            </a:r>
            <a:r>
              <a:rPr lang="ko-KR" altLang="en-US" sz="1400" dirty="0"/>
              <a:t>옵션에 지정하면 제</a:t>
            </a:r>
            <a:r>
              <a:rPr lang="en-US" altLang="ko-KR" sz="1400" dirty="0"/>
              <a:t>1</a:t>
            </a:r>
            <a:r>
              <a:rPr lang="ko-KR" altLang="en-US" sz="1400" dirty="0"/>
              <a:t>사분위수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제</a:t>
            </a:r>
            <a:r>
              <a:rPr lang="en-US" altLang="ko-KR" sz="1400" dirty="0"/>
              <a:t>2</a:t>
            </a:r>
            <a:r>
              <a:rPr lang="ko-KR" altLang="en-US" sz="1400" dirty="0"/>
              <a:t>사분위수</a:t>
            </a:r>
            <a:r>
              <a:rPr lang="en-US" altLang="ko-KR" sz="1400" dirty="0"/>
              <a:t>, </a:t>
            </a:r>
            <a:r>
              <a:rPr lang="ko-KR" altLang="en-US" sz="1400" dirty="0"/>
              <a:t>제</a:t>
            </a:r>
            <a:r>
              <a:rPr lang="en-US" altLang="ko-KR" sz="1400" dirty="0"/>
              <a:t>3</a:t>
            </a:r>
            <a:r>
              <a:rPr lang="ko-KR" altLang="en-US" sz="1400" dirty="0"/>
              <a:t>사분위수를 출력</a:t>
            </a:r>
            <a:endParaRPr lang="en-US" altLang="ko-KR" sz="14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DCDD72-BE7D-4C8A-8652-5F415EEC5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35591"/>
              </p:ext>
            </p:extLst>
          </p:nvPr>
        </p:nvGraphicFramePr>
        <p:xfrm>
          <a:off x="1795244" y="1884998"/>
          <a:ext cx="35641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5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사분위수 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quantile(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사분위수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64B79C7-BFC6-4386-9223-8DAD6AA352B3}"/>
              </a:ext>
            </a:extLst>
          </p:cNvPr>
          <p:cNvSpPr/>
          <p:nvPr/>
        </p:nvSpPr>
        <p:spPr>
          <a:xfrm>
            <a:off x="5989287" y="2021526"/>
            <a:ext cx="317500" cy="2873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06D18-CF4F-441B-AE3B-AF63A82C6AEA}"/>
              </a:ext>
            </a:extLst>
          </p:cNvPr>
          <p:cNvSpPr txBox="1"/>
          <p:nvPr/>
        </p:nvSpPr>
        <p:spPr>
          <a:xfrm>
            <a:off x="6746236" y="1885446"/>
            <a:ext cx="2801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0%   25%   50%   75%  100%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4.3    5.1     5.8     6.4   7.9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9676C0-52FE-475A-B351-F7BA39B7F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56127"/>
              </p:ext>
            </p:extLst>
          </p:nvPr>
        </p:nvGraphicFramePr>
        <p:xfrm>
          <a:off x="1521516" y="2884452"/>
          <a:ext cx="484843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43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quantile(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probs = 0.25)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사분위수</a:t>
                      </a:r>
                    </a:p>
                  </a:txBody>
                  <a:tcPr marL="261360" marR="11064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155B45-E201-4F4A-A40C-3D178BBC62A0}"/>
              </a:ext>
            </a:extLst>
          </p:cNvPr>
          <p:cNvSpPr/>
          <p:nvPr/>
        </p:nvSpPr>
        <p:spPr>
          <a:xfrm>
            <a:off x="7767514" y="2907921"/>
            <a:ext cx="317500" cy="2873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F9BE9-D831-47A1-9AA4-C75DE9710FC3}"/>
              </a:ext>
            </a:extLst>
          </p:cNvPr>
          <p:cNvSpPr txBox="1"/>
          <p:nvPr/>
        </p:nvSpPr>
        <p:spPr>
          <a:xfrm>
            <a:off x="8368832" y="2764052"/>
            <a:ext cx="1511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25%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5.1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A11710A-1D83-47BC-8592-2D22F3D38C71}"/>
              </a:ext>
            </a:extLst>
          </p:cNvPr>
          <p:cNvGraphicFramePr>
            <a:graphicFrameLocks noGrp="1"/>
          </p:cNvGraphicFramePr>
          <p:nvPr/>
        </p:nvGraphicFramePr>
        <p:xfrm>
          <a:off x="1518515" y="3617604"/>
          <a:ext cx="546873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7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quantile(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probs = 0.50)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사분위수</a:t>
                      </a:r>
                    </a:p>
                  </a:txBody>
                  <a:tcPr marL="261360" marR="11064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3D11287F-4165-43EA-BDD7-79718AFCC9BA}"/>
              </a:ext>
            </a:extLst>
          </p:cNvPr>
          <p:cNvSpPr/>
          <p:nvPr/>
        </p:nvSpPr>
        <p:spPr>
          <a:xfrm>
            <a:off x="7764513" y="3641073"/>
            <a:ext cx="317500" cy="2873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65526C-C654-4595-B83E-4B9EB5AA3570}"/>
              </a:ext>
            </a:extLst>
          </p:cNvPr>
          <p:cNvSpPr txBox="1"/>
          <p:nvPr/>
        </p:nvSpPr>
        <p:spPr>
          <a:xfrm>
            <a:off x="8365831" y="3491266"/>
            <a:ext cx="1511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5.8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BD2913C-481F-41B8-A760-E7361A51D6D0}"/>
              </a:ext>
            </a:extLst>
          </p:cNvPr>
          <p:cNvGraphicFramePr>
            <a:graphicFrameLocks noGrp="1"/>
          </p:cNvGraphicFramePr>
          <p:nvPr/>
        </p:nvGraphicFramePr>
        <p:xfrm>
          <a:off x="1518515" y="4403698"/>
          <a:ext cx="546873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7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quantile(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probs = 0.75)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사분위수</a:t>
                      </a:r>
                    </a:p>
                  </a:txBody>
                  <a:tcPr marL="261360" marR="11064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C0CBCCF1-76D2-4F76-A3D1-C4690D2DC80A}"/>
              </a:ext>
            </a:extLst>
          </p:cNvPr>
          <p:cNvSpPr/>
          <p:nvPr/>
        </p:nvSpPr>
        <p:spPr>
          <a:xfrm>
            <a:off x="7764513" y="4427167"/>
            <a:ext cx="317500" cy="2873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80425-A219-4F14-8980-7FAE17399540}"/>
              </a:ext>
            </a:extLst>
          </p:cNvPr>
          <p:cNvSpPr txBox="1"/>
          <p:nvPr/>
        </p:nvSpPr>
        <p:spPr>
          <a:xfrm>
            <a:off x="8365831" y="4312988"/>
            <a:ext cx="1511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75%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6.4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E4C0BC7-19CA-488C-93C7-48AD6F742587}"/>
              </a:ext>
            </a:extLst>
          </p:cNvPr>
          <p:cNvGraphicFramePr>
            <a:graphicFrameLocks noGrp="1"/>
          </p:cNvGraphicFramePr>
          <p:nvPr/>
        </p:nvGraphicFramePr>
        <p:xfrm>
          <a:off x="1518515" y="5189792"/>
          <a:ext cx="546873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7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quantile(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probs = 0.80)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0.8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분위수</a:t>
                      </a:r>
                    </a:p>
                  </a:txBody>
                  <a:tcPr marL="261360" marR="11064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3" name="Arrow: Right 32">
            <a:extLst>
              <a:ext uri="{FF2B5EF4-FFF2-40B4-BE49-F238E27FC236}">
                <a16:creationId xmlns:a16="http://schemas.microsoft.com/office/drawing/2014/main" id="{C34D1F88-E001-4AD3-B611-E92DAC5C3DDF}"/>
              </a:ext>
            </a:extLst>
          </p:cNvPr>
          <p:cNvSpPr/>
          <p:nvPr/>
        </p:nvSpPr>
        <p:spPr>
          <a:xfrm>
            <a:off x="7764513" y="5213261"/>
            <a:ext cx="317500" cy="2873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C37BE0-6460-48FA-AC81-2C3616271B3A}"/>
              </a:ext>
            </a:extLst>
          </p:cNvPr>
          <p:cNvSpPr txBox="1"/>
          <p:nvPr/>
        </p:nvSpPr>
        <p:spPr>
          <a:xfrm>
            <a:off x="8365831" y="5093144"/>
            <a:ext cx="1511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80%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6.52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230156-026C-418B-8D64-840B5828ED42}"/>
              </a:ext>
            </a:extLst>
          </p:cNvPr>
          <p:cNvSpPr txBox="1"/>
          <p:nvPr/>
        </p:nvSpPr>
        <p:spPr>
          <a:xfrm>
            <a:off x="4850612" y="5859675"/>
            <a:ext cx="2553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하위 </a:t>
            </a:r>
            <a:r>
              <a:rPr lang="en-US" altLang="ko-KR" sz="1400" dirty="0">
                <a:solidFill>
                  <a:srgbClr val="FF0000"/>
                </a:solidFill>
              </a:rPr>
              <a:t>80% </a:t>
            </a:r>
            <a:r>
              <a:rPr lang="ko-KR" altLang="en-US" sz="1400" dirty="0">
                <a:solidFill>
                  <a:srgbClr val="FF0000"/>
                </a:solidFill>
              </a:rPr>
              <a:t>지점의 값을 출력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669B83-B68D-4F30-B4F9-9045106974A2}"/>
              </a:ext>
            </a:extLst>
          </p:cNvPr>
          <p:cNvCxnSpPr/>
          <p:nvPr/>
        </p:nvCxnSpPr>
        <p:spPr>
          <a:xfrm>
            <a:off x="5989287" y="5556984"/>
            <a:ext cx="0" cy="2520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25D3130-2E26-2195-5C1C-DDB74839971B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AE9CE-9FCD-CFA3-58A3-063B46709EC6}"/>
              </a:ext>
            </a:extLst>
          </p:cNvPr>
          <p:cNvSpPr txBox="1"/>
          <p:nvPr/>
        </p:nvSpPr>
        <p:spPr>
          <a:xfrm>
            <a:off x="980932" y="2086608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CFEF7-A634-DBA7-C7F7-61B5F6951C46}"/>
              </a:ext>
            </a:extLst>
          </p:cNvPr>
          <p:cNvSpPr txBox="1"/>
          <p:nvPr/>
        </p:nvSpPr>
        <p:spPr>
          <a:xfrm>
            <a:off x="1009434" y="2856420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19D5C-5C21-926D-F9E3-44F565A627D3}"/>
              </a:ext>
            </a:extLst>
          </p:cNvPr>
          <p:cNvSpPr txBox="1"/>
          <p:nvPr/>
        </p:nvSpPr>
        <p:spPr>
          <a:xfrm>
            <a:off x="1011926" y="3717543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B29D0-B4FB-0A67-A067-A5C1C8162DF5}"/>
              </a:ext>
            </a:extLst>
          </p:cNvPr>
          <p:cNvSpPr txBox="1"/>
          <p:nvPr/>
        </p:nvSpPr>
        <p:spPr>
          <a:xfrm>
            <a:off x="957805" y="4453788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7E81D7-94E1-C419-B853-5995FC938998}"/>
              </a:ext>
            </a:extLst>
          </p:cNvPr>
          <p:cNvSpPr txBox="1"/>
          <p:nvPr/>
        </p:nvSpPr>
        <p:spPr>
          <a:xfrm>
            <a:off x="944975" y="5223600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60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분산과 표준편차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845149"/>
            <a:ext cx="10080625" cy="46307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ko-KR" altLang="en-US" sz="1400" dirty="0"/>
          </a:p>
          <a:p>
            <a:r>
              <a:rPr lang="ko-KR" altLang="en-US" sz="1600" dirty="0"/>
              <a:t>분산과 표준편차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데이터가 대푯값에서 어느 정도 흩어져 있는지 산포도를 판단하는 통계량</a:t>
            </a:r>
            <a:endParaRPr lang="en-US" altLang="ko-KR" sz="1600" dirty="0"/>
          </a:p>
          <a:p>
            <a:r>
              <a:rPr lang="ko-KR" altLang="en-US" sz="1600" dirty="0"/>
              <a:t>분산</a:t>
            </a:r>
            <a:r>
              <a:rPr lang="en-US" altLang="ko-KR" sz="1600" dirty="0"/>
              <a:t>(variance):</a:t>
            </a:r>
            <a:r>
              <a:rPr lang="ko-KR" altLang="en-US" sz="1600" dirty="0"/>
              <a:t> 데이터가 평균으로부터 퍼진 정도를 설명하는 통계량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값이 클수록 평균에서 데이터 값이 퍼진 정도가 넓음</a:t>
            </a:r>
            <a:endParaRPr lang="en-US" altLang="ko-KR" sz="1600" dirty="0"/>
          </a:p>
          <a:p>
            <a:r>
              <a:rPr lang="ko-KR" altLang="en-US" sz="1600" dirty="0"/>
              <a:t>표준편차</a:t>
            </a:r>
            <a:r>
              <a:rPr lang="en-US" altLang="ko-KR" sz="1600" dirty="0"/>
              <a:t>(standard deviation):</a:t>
            </a:r>
            <a:r>
              <a:rPr lang="ko-KR" altLang="en-US" sz="1600" dirty="0"/>
              <a:t> 데이터 값이 퍼진 정도를 설명하는 통계량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값이 클수록 데이터 값이 넓게 퍼짐을 의미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1F3B57EC-748D-F501-879E-F1EC45E40465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33B2A-A956-AE52-150B-577D6F6963EF}"/>
              </a:ext>
            </a:extLst>
          </p:cNvPr>
          <p:cNvSpPr txBox="1"/>
          <p:nvPr/>
        </p:nvSpPr>
        <p:spPr>
          <a:xfrm>
            <a:off x="2426864" y="2701066"/>
            <a:ext cx="7338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sng" dirty="0">
                <a:solidFill>
                  <a:srgbClr val="0072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https://onlinestatbook.com/2/calculators/normal_dist.html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487B3-D41F-B4B8-C06B-01A7D6155C6A}"/>
              </a:ext>
            </a:extLst>
          </p:cNvPr>
          <p:cNvSpPr txBox="1"/>
          <p:nvPr/>
        </p:nvSpPr>
        <p:spPr>
          <a:xfrm>
            <a:off x="2627851" y="3556418"/>
            <a:ext cx="1969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평균과 표준편차</a:t>
            </a:r>
            <a:endParaRPr lang="ko-KR" altLang="en-US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4AE78-A4CC-E1F6-8BC2-E5661BFB4647}"/>
              </a:ext>
            </a:extLst>
          </p:cNvPr>
          <p:cNvSpPr txBox="1"/>
          <p:nvPr/>
        </p:nvSpPr>
        <p:spPr>
          <a:xfrm>
            <a:off x="4741877" y="3502905"/>
            <a:ext cx="609460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정규 분포의 형태를 결정하는 두 가지 파라미터</a:t>
            </a:r>
            <a:endParaRPr lang="ko-KR" altLang="en-US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B38F3D-3222-39B1-8F3A-9E988F0EAE64}"/>
              </a:ext>
            </a:extLst>
          </p:cNvPr>
          <p:cNvSpPr txBox="1"/>
          <p:nvPr/>
        </p:nvSpPr>
        <p:spPr>
          <a:xfrm>
            <a:off x="2682517" y="4312078"/>
            <a:ext cx="1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endParaRPr lang="ko-KR" altLang="en-US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627670-301D-9003-0014-D2637D2AE761}"/>
              </a:ext>
            </a:extLst>
          </p:cNvPr>
          <p:cNvSpPr txBox="1"/>
          <p:nvPr/>
        </p:nvSpPr>
        <p:spPr>
          <a:xfrm>
            <a:off x="2627851" y="541116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</a:t>
            </a:r>
            <a:endParaRPr lang="ko-KR" altLang="en-US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50F8B9-BD83-63EF-5D9F-76D35DB530D6}"/>
              </a:ext>
            </a:extLst>
          </p:cNvPr>
          <p:cNvSpPr txBox="1"/>
          <p:nvPr/>
        </p:nvSpPr>
        <p:spPr>
          <a:xfrm>
            <a:off x="4741877" y="5074778"/>
            <a:ext cx="609460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정규분포를 그리는 곡선의 너비를 결정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67117F-A143-BA0A-9CCC-D07802B6DDA0}"/>
              </a:ext>
            </a:extLst>
          </p:cNvPr>
          <p:cNvSpPr txBox="1"/>
          <p:nvPr/>
        </p:nvSpPr>
        <p:spPr>
          <a:xfrm>
            <a:off x="4741877" y="5534779"/>
            <a:ext cx="609460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정규 분포를 구성하는 원소의 개수가 많아질 수록 정규분포의 높이가 높아짐</a:t>
            </a:r>
            <a:endParaRPr lang="ko-KR" altLang="en-US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A9F87C-709F-3AC1-9544-FBAE0F1ADBEA}"/>
              </a:ext>
            </a:extLst>
          </p:cNvPr>
          <p:cNvSpPr txBox="1"/>
          <p:nvPr/>
        </p:nvSpPr>
        <p:spPr>
          <a:xfrm>
            <a:off x="4808989" y="4254382"/>
            <a:ext cx="609460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정규분포의 중심 위치를 결정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0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요약</a:t>
            </a:r>
            <a:r>
              <a:rPr lang="en-US" altLang="ko-KR" dirty="0"/>
              <a:t>2]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데이터를 관측하는 함수 정리</a:t>
            </a:r>
            <a:endParaRPr lang="en-US" altLang="ko-KR" sz="1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B7E955-212E-43B6-A918-9A8A9338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46632"/>
              </p:ext>
            </p:extLst>
          </p:nvPr>
        </p:nvGraphicFramePr>
        <p:xfrm>
          <a:off x="2063541" y="1655369"/>
          <a:ext cx="81280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R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내장 데이터 세트를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str(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구조를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ncol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프레임 컬럼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개수를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nrow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프레임 관측치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개수를 확인합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dim(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프레임 컬럼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의 개수와 행 개수를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46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ls(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컬럼명을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84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head(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앞부분을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520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tail(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뒷부분을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73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mean(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평균을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595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median(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중앙값을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9141796"/>
                  </a:ext>
                </a:extLst>
              </a:tr>
            </a:tbl>
          </a:graphicData>
        </a:graphic>
      </p:graphicFrame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D9BE34A-A356-8FB0-FA7B-E43CB23E1D62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분산과 표준편차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1F3B57EC-748D-F501-879E-F1EC45E40465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33B2A-A956-AE52-150B-577D6F6963EF}"/>
              </a:ext>
            </a:extLst>
          </p:cNvPr>
          <p:cNvSpPr txBox="1"/>
          <p:nvPr/>
        </p:nvSpPr>
        <p:spPr>
          <a:xfrm>
            <a:off x="2682517" y="1035233"/>
            <a:ext cx="7338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sng" dirty="0">
                <a:solidFill>
                  <a:srgbClr val="0072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https://onlinestatbook.com/2/calculators/normal_dist.html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6E155-D5ED-EF46-3454-3F0F6BE8B3C9}"/>
              </a:ext>
            </a:extLst>
          </p:cNvPr>
          <p:cNvSpPr txBox="1"/>
          <p:nvPr/>
        </p:nvSpPr>
        <p:spPr>
          <a:xfrm>
            <a:off x="2682517" y="15066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 정규 분포를 아래 링크를 사용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2DC45B-2C64-1777-DA22-5B39BD2FD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2144862"/>
            <a:ext cx="4523282" cy="39587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10E8BF-2486-1D13-0FDE-DB1F7C275CCB}"/>
              </a:ext>
            </a:extLst>
          </p:cNvPr>
          <p:cNvSpPr txBox="1"/>
          <p:nvPr/>
        </p:nvSpPr>
        <p:spPr>
          <a:xfrm>
            <a:off x="1845660" y="2793399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83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분산과 표준편차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845149"/>
            <a:ext cx="10080625" cy="46307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ko-KR" altLang="en-US" sz="1400" dirty="0"/>
          </a:p>
          <a:p>
            <a:r>
              <a:rPr lang="en-US" altLang="ko-KR" sz="1600" dirty="0"/>
              <a:t>var(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:</a:t>
            </a:r>
            <a:r>
              <a:rPr lang="ko-KR" altLang="en-US" sz="1600" dirty="0"/>
              <a:t> 분산</a:t>
            </a:r>
            <a:endParaRPr lang="en-US" altLang="ko-KR" sz="1600" dirty="0"/>
          </a:p>
          <a:p>
            <a:r>
              <a:rPr lang="en-US" altLang="ko-KR" sz="1600" dirty="0" err="1"/>
              <a:t>sd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:</a:t>
            </a:r>
            <a:r>
              <a:rPr lang="ko-KR" altLang="en-US" sz="1600" dirty="0"/>
              <a:t> 표준편차</a:t>
            </a:r>
            <a:endParaRPr lang="en-US" altLang="ko-KR" sz="1600" dirty="0"/>
          </a:p>
          <a:p>
            <a:r>
              <a:rPr lang="en-US" altLang="ko-KR" sz="1600" dirty="0" err="1"/>
              <a:t>Sepal.Length</a:t>
            </a:r>
            <a:r>
              <a:rPr lang="en-US" altLang="ko-KR" sz="1600" dirty="0"/>
              <a:t> </a:t>
            </a:r>
            <a:r>
              <a:rPr lang="ko-KR" altLang="en-US" sz="1600" dirty="0"/>
              <a:t>변수의 분산과 표준편차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B70CFDE-4C6F-4D1A-AB34-F0E66CB0E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38091"/>
              </p:ext>
            </p:extLst>
          </p:nvPr>
        </p:nvGraphicFramePr>
        <p:xfrm>
          <a:off x="1163274" y="2797533"/>
          <a:ext cx="2870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분산과 표준편차 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var(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BD8A53BB-9169-4A38-B067-8A8CACAAE589}"/>
              </a:ext>
            </a:extLst>
          </p:cNvPr>
          <p:cNvSpPr/>
          <p:nvPr/>
        </p:nvSpPr>
        <p:spPr>
          <a:xfrm>
            <a:off x="4528774" y="3035658"/>
            <a:ext cx="419100" cy="3175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1F3B57EC-748D-F501-879E-F1EC45E40465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FAD5B8-8273-9DEA-2E05-48E20E3F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80" y="2757528"/>
            <a:ext cx="1847850" cy="771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5B07BC-DAFC-031E-8ECF-97ADD33CF1BF}"/>
              </a:ext>
            </a:extLst>
          </p:cNvPr>
          <p:cNvSpPr txBox="1"/>
          <p:nvPr/>
        </p:nvSpPr>
        <p:spPr>
          <a:xfrm>
            <a:off x="509864" y="3022018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19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11. </a:t>
            </a:r>
            <a:r>
              <a:rPr lang="ko-KR" altLang="en-US" dirty="0" err="1"/>
              <a:t>첨도와</a:t>
            </a:r>
            <a:r>
              <a:rPr lang="ko-KR" altLang="en-US" dirty="0"/>
              <a:t> </a:t>
            </a:r>
            <a:r>
              <a:rPr lang="ko-KR" altLang="en-US" dirty="0" err="1"/>
              <a:t>왜도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7228" y="944559"/>
            <a:ext cx="10080625" cy="4630738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첨도와</a:t>
            </a:r>
            <a:r>
              <a:rPr lang="ko-KR" altLang="en-US" sz="1600" dirty="0"/>
              <a:t> 왜도는 데이터의 비대칭도를 파악하는 기술통계량</a:t>
            </a:r>
            <a:endParaRPr lang="en-US" altLang="ko-KR" sz="1600" dirty="0"/>
          </a:p>
          <a:p>
            <a:r>
              <a:rPr lang="ko-KR" altLang="en-US" sz="1600" dirty="0"/>
              <a:t>첨도</a:t>
            </a:r>
            <a:r>
              <a:rPr lang="en-US" altLang="ko-KR" sz="1600" dirty="0"/>
              <a:t>(kurtosis):</a:t>
            </a:r>
            <a:r>
              <a:rPr lang="ko-KR" altLang="en-US" sz="1600" dirty="0"/>
              <a:t> 데이터 분포가 정규분포 대비 뾰족한 정도를 설명하는 통계량으로 데이터가 어느 정도로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중심에 몰려 있는지를 파악</a:t>
            </a:r>
            <a:endParaRPr lang="en-US" altLang="ko-KR" sz="1600" dirty="0"/>
          </a:p>
          <a:p>
            <a:r>
              <a:rPr lang="ko-KR" altLang="en-US" sz="1600" dirty="0"/>
              <a:t>왜도</a:t>
            </a:r>
            <a:r>
              <a:rPr lang="en-US" altLang="ko-KR" sz="1600" dirty="0"/>
              <a:t>(skewness)</a:t>
            </a:r>
            <a:r>
              <a:rPr lang="ko-KR" altLang="en-US" sz="1600" dirty="0"/>
              <a:t>는 데이터 분포의 비대칭성을 설명하는 통계량으로 데이터가 어느 방향으로 치우쳐 있는지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또는 대칭을 띄고 있는지 파악</a:t>
            </a:r>
            <a:endParaRPr lang="en-US" altLang="ko-KR" sz="1600" dirty="0"/>
          </a:p>
          <a:p>
            <a:r>
              <a:rPr lang="en-US" altLang="ko-KR" sz="1600" dirty="0" err="1"/>
              <a:t>kurtosi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: </a:t>
            </a:r>
            <a:r>
              <a:rPr lang="ko-KR" altLang="en-US" sz="1600" dirty="0"/>
              <a:t>첨도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skew(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: </a:t>
            </a:r>
            <a:r>
              <a:rPr lang="ko-KR" altLang="en-US" sz="1600" dirty="0"/>
              <a:t>왜도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D9A46-C8DB-4D7A-A73A-E0ACE164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472" y="2773822"/>
            <a:ext cx="4958357" cy="1160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0EB4F-0EE3-44D3-A9CA-C2FF8CF49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386" y="4777420"/>
            <a:ext cx="4914901" cy="11776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8F480A-ED12-4D2D-B70C-DEBB57B971A0}"/>
              </a:ext>
            </a:extLst>
          </p:cNvPr>
          <p:cNvSpPr txBox="1"/>
          <p:nvPr/>
        </p:nvSpPr>
        <p:spPr>
          <a:xfrm>
            <a:off x="4447473" y="6009675"/>
            <a:ext cx="49583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       왜도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&lt; 0                   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왜도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= 0                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왜도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&gt; 0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C3104-9B1E-4B3C-919C-E2B9ADCDE4F2}"/>
              </a:ext>
            </a:extLst>
          </p:cNvPr>
          <p:cNvSpPr txBox="1"/>
          <p:nvPr/>
        </p:nvSpPr>
        <p:spPr>
          <a:xfrm>
            <a:off x="4447471" y="4005811"/>
            <a:ext cx="49583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         첨도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&gt; 0                  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첨도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= 0                       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첨도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&lt; 0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228A9441-D239-2BDC-D707-64FA58011F90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11. </a:t>
            </a:r>
            <a:r>
              <a:rPr lang="ko-KR" altLang="en-US" dirty="0" err="1"/>
              <a:t>첨도와</a:t>
            </a:r>
            <a:r>
              <a:rPr lang="ko-KR" altLang="en-US" dirty="0"/>
              <a:t> </a:t>
            </a:r>
            <a:r>
              <a:rPr lang="ko-KR" altLang="en-US" dirty="0" err="1"/>
              <a:t>왜도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933818"/>
            <a:ext cx="10080625" cy="4630738"/>
          </a:xfrm>
        </p:spPr>
        <p:txBody>
          <a:bodyPr>
            <a:normAutofit/>
          </a:bodyPr>
          <a:lstStyle/>
          <a:p>
            <a:pPr lvl="2"/>
            <a:r>
              <a:rPr lang="ko-KR" altLang="en-US" sz="1600" dirty="0"/>
              <a:t>첨도와 왜도 함수를 사용하려면 </a:t>
            </a:r>
            <a:r>
              <a:rPr lang="en-US" altLang="ko-KR" sz="1600" dirty="0"/>
              <a:t>psych </a:t>
            </a:r>
            <a:r>
              <a:rPr lang="ko-KR" altLang="en-US" sz="1600" dirty="0"/>
              <a:t>패키지가 필요</a:t>
            </a:r>
            <a:endParaRPr lang="en-US" altLang="ko-KR" sz="1600" dirty="0"/>
          </a:p>
          <a:p>
            <a:pPr lvl="2"/>
            <a:r>
              <a:rPr lang="ko-KR" altLang="en-US" sz="1600" dirty="0"/>
              <a:t>패키지를 설치하고 로드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 err="1"/>
              <a:t>Sepal.Length</a:t>
            </a:r>
            <a:r>
              <a:rPr lang="en-US" altLang="ko-KR" sz="1600" dirty="0"/>
              <a:t> </a:t>
            </a:r>
            <a:r>
              <a:rPr lang="ko-KR" altLang="en-US" sz="1600" dirty="0"/>
              <a:t>변수의 첨도와 왜도를 구하기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A6147C-9F7A-4A84-AA1F-28507EE02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54225"/>
              </p:ext>
            </p:extLst>
          </p:nvPr>
        </p:nvGraphicFramePr>
        <p:xfrm>
          <a:off x="2323580" y="1520594"/>
          <a:ext cx="312519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19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psych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 및 로드하기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("psych")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library(psych)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00E99E-2C90-4397-9855-874875705EB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970862"/>
          <a:ext cx="28702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첨도와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왜도 구하기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kurtosi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skew(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FC87C3B2-1CF3-4F25-A665-45EB82325134}"/>
              </a:ext>
            </a:extLst>
          </p:cNvPr>
          <p:cNvSpPr/>
          <p:nvPr/>
        </p:nvSpPr>
        <p:spPr>
          <a:xfrm>
            <a:off x="4724400" y="3188117"/>
            <a:ext cx="419100" cy="29700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599AC-7D94-4E29-A8DB-C8096E54607A}"/>
              </a:ext>
            </a:extLst>
          </p:cNvPr>
          <p:cNvSpPr txBox="1"/>
          <p:nvPr/>
        </p:nvSpPr>
        <p:spPr>
          <a:xfrm>
            <a:off x="4933950" y="3896204"/>
            <a:ext cx="6108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첨도는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-0.6058125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보다 작으므로 데이터가 정규분포 대비 완만한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분포를 띄고 있음을 의미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왜도는 양수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0.3086407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보다 크므로 오른쪽으로 긴 꼬리를 가지는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분포 형태를 가짐</a:t>
            </a: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272B892F-E3B5-184F-59AB-B6D12CB13E71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F87AA1-8ADB-95EC-A68D-4BE2AE2E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508" y="3027317"/>
            <a:ext cx="2266950" cy="714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21519-EDBC-21A8-FD2A-4A262E923DC3}"/>
              </a:ext>
            </a:extLst>
          </p:cNvPr>
          <p:cNvSpPr txBox="1"/>
          <p:nvPr/>
        </p:nvSpPr>
        <p:spPr>
          <a:xfrm>
            <a:off x="1680407" y="1789721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14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데이터 빈도분석하기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4368" y="869972"/>
            <a:ext cx="10080625" cy="46307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빈도분석</a:t>
            </a:r>
            <a:r>
              <a:rPr lang="en-US" altLang="ko-KR" sz="1600" dirty="0"/>
              <a:t>(frequency analysis):</a:t>
            </a:r>
            <a:r>
              <a:rPr lang="ko-KR" altLang="en-US" sz="1600" dirty="0"/>
              <a:t> 데이터의 항목별 빈도 및 빈도 비율을 나타내는 방법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빈도분석에는 주로 </a:t>
            </a:r>
            <a:r>
              <a:rPr lang="en-US" altLang="ko-KR" sz="1600" dirty="0" err="1"/>
              <a:t>freq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함수를 사용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freq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</a:t>
            </a:r>
            <a:r>
              <a:rPr lang="en-US" altLang="ko-KR" sz="1600" dirty="0" err="1"/>
              <a:t>descr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패키지에 포함</a:t>
            </a:r>
            <a:r>
              <a:rPr lang="en-US" altLang="ko-KR" sz="1600" dirty="0"/>
              <a:t>,</a:t>
            </a:r>
            <a:r>
              <a:rPr lang="ko-KR" altLang="en-US" sz="1600" dirty="0"/>
              <a:t> 패키지를 설치하고 로드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iris </a:t>
            </a:r>
            <a:r>
              <a:rPr lang="ko-KR" altLang="en-US" sz="1600" dirty="0"/>
              <a:t>데이터 세트 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 </a:t>
            </a:r>
            <a:r>
              <a:rPr lang="ko-KR" altLang="en-US" sz="1600" dirty="0"/>
              <a:t>변수 빈도분석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받침 길이의 데이터 빈도와 분포를 확인하고 빈도분석 결과를 </a:t>
            </a:r>
            <a:r>
              <a:rPr lang="en-US" altLang="ko-KR" sz="1600" dirty="0" err="1"/>
              <a:t>freq_test</a:t>
            </a:r>
            <a:r>
              <a:rPr lang="ko-KR" altLang="en-US" sz="1600" dirty="0"/>
              <a:t>에 할당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00E99E-2C90-4397-9855-874875705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46158"/>
              </p:ext>
            </p:extLst>
          </p:nvPr>
        </p:nvGraphicFramePr>
        <p:xfrm>
          <a:off x="2018950" y="1415795"/>
          <a:ext cx="28702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9C2B0E-75BF-42B0-A6E1-8B1E9E788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21544"/>
              </p:ext>
            </p:extLst>
          </p:nvPr>
        </p:nvGraphicFramePr>
        <p:xfrm>
          <a:off x="2392181" y="2287161"/>
          <a:ext cx="41492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29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 및 로드하기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3D2386-3839-4B98-A382-96175D467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90702"/>
              </p:ext>
            </p:extLst>
          </p:nvPr>
        </p:nvGraphicFramePr>
        <p:xfrm>
          <a:off x="1563702" y="4298374"/>
          <a:ext cx="55053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3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빈도분석하기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freq_test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freq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plot = F)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freq_test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417AA29-7AEC-4C50-9711-B96629EF7F99}"/>
              </a:ext>
            </a:extLst>
          </p:cNvPr>
          <p:cNvSpPr/>
          <p:nvPr/>
        </p:nvSpPr>
        <p:spPr>
          <a:xfrm>
            <a:off x="7081441" y="4664134"/>
            <a:ext cx="381000" cy="29015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7CDB4-755A-449D-BCDB-766BEAA962C5}"/>
              </a:ext>
            </a:extLst>
          </p:cNvPr>
          <p:cNvSpPr txBox="1"/>
          <p:nvPr/>
        </p:nvSpPr>
        <p:spPr>
          <a:xfrm>
            <a:off x="7568349" y="3943531"/>
            <a:ext cx="440560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iris$Sepal.Length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Frequency     Percent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4.3                  1 	0.6667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4.4                  3  	2.0000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4.5                  1  	0.6667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...(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)...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7.7 	    4	 2.6667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7.9 	    1  	 0.6667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Total 	   150	 100.0000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B9516BB2-D6CC-F55F-9E77-5DA3DE87389B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D6972-8FF1-03EF-722E-22F396A51091}"/>
              </a:ext>
            </a:extLst>
          </p:cNvPr>
          <p:cNvSpPr txBox="1"/>
          <p:nvPr/>
        </p:nvSpPr>
        <p:spPr>
          <a:xfrm>
            <a:off x="1582036" y="2493677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D2BFA-F6FD-311A-1796-0AECE427E659}"/>
              </a:ext>
            </a:extLst>
          </p:cNvPr>
          <p:cNvSpPr txBox="1"/>
          <p:nvPr/>
        </p:nvSpPr>
        <p:spPr>
          <a:xfrm>
            <a:off x="920211" y="4525634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10" name="타원형 설명선 9"/>
          <p:cNvSpPr/>
          <p:nvPr/>
        </p:nvSpPr>
        <p:spPr>
          <a:xfrm>
            <a:off x="3227504" y="5668532"/>
            <a:ext cx="2883150" cy="612648"/>
          </a:xfrm>
          <a:prstGeom prst="wedgeEllipseCallout">
            <a:avLst>
              <a:gd name="adj1" fmla="val 42463"/>
              <a:gd name="adj2" fmla="val -19151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plot = F </a:t>
            </a:r>
            <a:r>
              <a:rPr lang="ko-KR" altLang="en-US" sz="1600" dirty="0">
                <a:solidFill>
                  <a:schemeClr val="tx1"/>
                </a:solidFill>
              </a:rPr>
              <a:t>옵션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  <a:r>
              <a:rPr lang="ko-KR" altLang="en-US" sz="1600" dirty="0">
                <a:solidFill>
                  <a:schemeClr val="tx1"/>
                </a:solidFill>
              </a:rPr>
              <a:t> 막대 그래프 출력을 제외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4722" y="2896729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탐색하여 그래프로 구현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994584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막대 그래프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660908"/>
            <a:ext cx="10080625" cy="46307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막대 그래프는 범주형 데이터의 수량이 많고 적음을 나타낼 때 적합</a:t>
            </a:r>
            <a:r>
              <a:rPr lang="en-US" altLang="ko-KR" sz="1600" dirty="0"/>
              <a:t>, </a:t>
            </a:r>
            <a:r>
              <a:rPr lang="ko-KR" altLang="en-US" sz="1600" dirty="0"/>
              <a:t>각 항목의 수량을 빠르게 파악할 수 있음</a:t>
            </a:r>
            <a:endParaRPr lang="en-US" altLang="ko-KR" sz="1600" dirty="0"/>
          </a:p>
          <a:p>
            <a:r>
              <a:rPr lang="en-US" altLang="ko-KR" sz="1600" dirty="0" err="1"/>
              <a:t>freq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함수에 </a:t>
            </a:r>
            <a:r>
              <a:rPr lang="en-US" altLang="ko-KR" sz="1600" dirty="0"/>
              <a:t>plot </a:t>
            </a:r>
            <a:r>
              <a:rPr lang="ko-KR" altLang="en-US" sz="1600" dirty="0"/>
              <a:t>옵션을 설정하여 막대 그래프를 출력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freq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</a:t>
            </a:r>
            <a:r>
              <a:rPr lang="en-US" altLang="ko-KR" sz="1600" dirty="0" err="1"/>
              <a:t>descr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패키지에 포함되어 있으므로 먼저 패키지를 설치하고 로드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readxl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패키지를 로드하여 엑셀 파일 </a:t>
            </a:r>
            <a:r>
              <a:rPr lang="en-US" altLang="ko-KR" sz="1600" dirty="0"/>
              <a:t>Sample1.xlsx</a:t>
            </a:r>
            <a:r>
              <a:rPr lang="ko-KR" altLang="en-US" sz="1600" dirty="0"/>
              <a:t>을 </a:t>
            </a:r>
            <a:r>
              <a:rPr lang="en-US" altLang="ko-KR" sz="1600" dirty="0"/>
              <a:t>exdata1 </a:t>
            </a:r>
            <a:r>
              <a:rPr lang="ko-KR" altLang="en-US" sz="1600" dirty="0"/>
              <a:t>테이블로 저장하고 내용을 확인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9C2B0E-75BF-42B0-A6E1-8B1E9E788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61262"/>
              </p:ext>
            </p:extLst>
          </p:nvPr>
        </p:nvGraphicFramePr>
        <p:xfrm>
          <a:off x="1347959" y="1332257"/>
          <a:ext cx="4824413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plot =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main = '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그래프 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04E6C95-D650-4E69-9E59-5A5F3BFEE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03519"/>
              </p:ext>
            </p:extLst>
          </p:nvPr>
        </p:nvGraphicFramePr>
        <p:xfrm>
          <a:off x="1515610" y="3102183"/>
          <a:ext cx="48244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 및 로드하기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E2B08C-C511-4F8C-BB0A-BB5C2CC9CE02}"/>
              </a:ext>
            </a:extLst>
          </p:cNvPr>
          <p:cNvGraphicFramePr>
            <a:graphicFrameLocks noGrp="1"/>
          </p:cNvGraphicFramePr>
          <p:nvPr/>
        </p:nvGraphicFramePr>
        <p:xfrm>
          <a:off x="1523999" y="3806606"/>
          <a:ext cx="482441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readxl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약자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_chapter4/Sample1.xlsx")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7FEE98E-3A57-4A2B-B0A3-AD93D49B8569}"/>
              </a:ext>
            </a:extLst>
          </p:cNvPr>
          <p:cNvSpPr txBox="1"/>
          <p:nvPr/>
        </p:nvSpPr>
        <p:spPr>
          <a:xfrm>
            <a:off x="4254087" y="3799796"/>
            <a:ext cx="610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read.excel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함수가 있는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readxl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패키지를 로드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082F51-F8EA-467D-B7F5-5C617FAF62BB}"/>
              </a:ext>
            </a:extLst>
          </p:cNvPr>
          <p:cNvCxnSpPr/>
          <p:nvPr/>
        </p:nvCxnSpPr>
        <p:spPr>
          <a:xfrm>
            <a:off x="3456333" y="3911600"/>
            <a:ext cx="607667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8F9A641-E58E-423B-BD2E-3828AE64E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00"/>
          <a:stretch/>
        </p:blipFill>
        <p:spPr>
          <a:xfrm>
            <a:off x="2454893" y="4814810"/>
            <a:ext cx="6680200" cy="1382282"/>
          </a:xfrm>
          <a:prstGeom prst="rect">
            <a:avLst/>
          </a:prstGeom>
        </p:spPr>
      </p:pic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B70A0822-EFA7-4F6A-BFBA-3B52F008C5EA}"/>
              </a:ext>
            </a:extLst>
          </p:cNvPr>
          <p:cNvSpPr/>
          <p:nvPr/>
        </p:nvSpPr>
        <p:spPr>
          <a:xfrm rot="5400000">
            <a:off x="1744560" y="4805277"/>
            <a:ext cx="482600" cy="415140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E8CEF81F-F944-DE74-6553-0E26EC45A9F1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3EDC6-B462-2FDF-6AED-0DE76C53C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546" y="1828690"/>
            <a:ext cx="2619375" cy="4010025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BC02CF5F-50E6-131E-A584-49DC9F7A4396}"/>
              </a:ext>
            </a:extLst>
          </p:cNvPr>
          <p:cNvSpPr/>
          <p:nvPr/>
        </p:nvSpPr>
        <p:spPr>
          <a:xfrm>
            <a:off x="10827234" y="4424074"/>
            <a:ext cx="1160634" cy="9448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Sample1.xlsx</a:t>
            </a:r>
            <a:r>
              <a:rPr lang="ko-KR" altLang="en-US" sz="900" dirty="0"/>
              <a:t>를 약자</a:t>
            </a:r>
            <a:r>
              <a:rPr lang="en-US" altLang="ko-KR" sz="900" dirty="0"/>
              <a:t>_chapter4</a:t>
            </a:r>
            <a:r>
              <a:rPr lang="ko-KR" altLang="en-US" sz="900" dirty="0"/>
              <a:t>에 복사함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90FF7A-04F0-6962-0321-E434E299917F}"/>
              </a:ext>
            </a:extLst>
          </p:cNvPr>
          <p:cNvSpPr/>
          <p:nvPr/>
        </p:nvSpPr>
        <p:spPr>
          <a:xfrm>
            <a:off x="9602138" y="5505951"/>
            <a:ext cx="1225096" cy="3327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7FFDD-CF4F-FAE3-DBC0-3A2AD3FE69C4}"/>
              </a:ext>
            </a:extLst>
          </p:cNvPr>
          <p:cNvSpPr txBox="1"/>
          <p:nvPr/>
        </p:nvSpPr>
        <p:spPr>
          <a:xfrm>
            <a:off x="962483" y="3261640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67B8A-136A-3387-06CA-56072BE37AB7}"/>
              </a:ext>
            </a:extLst>
          </p:cNvPr>
          <p:cNvSpPr txBox="1"/>
          <p:nvPr/>
        </p:nvSpPr>
        <p:spPr>
          <a:xfrm>
            <a:off x="939814" y="4147075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898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막대 그래프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789821"/>
            <a:ext cx="10080625" cy="46307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정상적으로 데이터가 출력되는 것을 확인한 후 </a:t>
            </a:r>
            <a:r>
              <a:rPr lang="en-US" altLang="ko-KR" sz="1800" dirty="0"/>
              <a:t>GENDER </a:t>
            </a:r>
            <a:r>
              <a:rPr lang="ko-KR" altLang="en-US" sz="1800" dirty="0"/>
              <a:t>변수 빈도 분포를 출력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dirty="0" err="1"/>
              <a:t>freq</a:t>
            </a:r>
            <a:r>
              <a:rPr lang="en-US" altLang="ko-KR" sz="1800" dirty="0"/>
              <a:t>( ) </a:t>
            </a:r>
            <a:r>
              <a:rPr lang="ko-KR" altLang="en-US" sz="1800" dirty="0"/>
              <a:t>함수에 </a:t>
            </a:r>
            <a:r>
              <a:rPr lang="en-US" altLang="ko-KR" sz="1800" dirty="0"/>
              <a:t>plot = T </a:t>
            </a:r>
            <a:r>
              <a:rPr lang="ko-KR" altLang="en-US" sz="1800" dirty="0"/>
              <a:t>옵션을 설정하고 </a:t>
            </a:r>
            <a:r>
              <a:rPr lang="en-US" altLang="ko-KR" sz="1800" dirty="0"/>
              <a:t>main </a:t>
            </a:r>
            <a:r>
              <a:rPr lang="ko-KR" altLang="en-US" sz="1800" dirty="0"/>
              <a:t>옵션에는 그래프 제목을 기입</a:t>
            </a:r>
            <a:endParaRPr lang="en-US" altLang="ko-KR" sz="18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E2B08C-C511-4F8C-BB0A-BB5C2CC9C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63320"/>
              </p:ext>
            </p:extLst>
          </p:nvPr>
        </p:nvGraphicFramePr>
        <p:xfrm>
          <a:off x="1524000" y="1545572"/>
          <a:ext cx="444420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420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막대 그래프 그리기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freq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(exdata1$GENDER, plot = T, main = 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barplot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)')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7FEE98E-3A57-4A2B-B0A3-AD93D49B8569}"/>
              </a:ext>
            </a:extLst>
          </p:cNvPr>
          <p:cNvSpPr txBox="1"/>
          <p:nvPr/>
        </p:nvSpPr>
        <p:spPr>
          <a:xfrm>
            <a:off x="3713163" y="2061474"/>
            <a:ext cx="2635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exdata1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GENDER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변수를 지정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21538DE-302F-47EA-8DE4-8718936DF201}"/>
              </a:ext>
            </a:extLst>
          </p:cNvPr>
          <p:cNvSpPr/>
          <p:nvPr/>
        </p:nvSpPr>
        <p:spPr>
          <a:xfrm>
            <a:off x="2888458" y="1996720"/>
            <a:ext cx="838200" cy="241300"/>
          </a:xfrm>
          <a:custGeom>
            <a:avLst/>
            <a:gdLst>
              <a:gd name="connsiteX0" fmla="*/ 0 w 838200"/>
              <a:gd name="connsiteY0" fmla="*/ 0 h 241300"/>
              <a:gd name="connsiteX1" fmla="*/ 0 w 838200"/>
              <a:gd name="connsiteY1" fmla="*/ 241300 h 241300"/>
              <a:gd name="connsiteX2" fmla="*/ 838200 w 8382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241300">
                <a:moveTo>
                  <a:pt x="0" y="0"/>
                </a:moveTo>
                <a:lnTo>
                  <a:pt x="0" y="241300"/>
                </a:lnTo>
                <a:lnTo>
                  <a:pt x="838200" y="241300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F80FA-B050-488D-882F-D0B0B74C73DE}"/>
              </a:ext>
            </a:extLst>
          </p:cNvPr>
          <p:cNvSpPr txBox="1"/>
          <p:nvPr/>
        </p:nvSpPr>
        <p:spPr>
          <a:xfrm>
            <a:off x="7021512" y="1437441"/>
            <a:ext cx="405222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exdata1$GENDER</a:t>
            </a:r>
          </a:p>
          <a:p>
            <a:pPr defTabSz="533400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	Frequency Percent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	   12	  60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M 	    8 	  40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Total	   20     100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DF3691A-9405-4BC1-94BF-4D40F4A18DC1}"/>
              </a:ext>
            </a:extLst>
          </p:cNvPr>
          <p:cNvSpPr/>
          <p:nvPr/>
        </p:nvSpPr>
        <p:spPr>
          <a:xfrm>
            <a:off x="6348413" y="1672292"/>
            <a:ext cx="420687" cy="25908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D39B62-F250-4714-A20B-744F44C8A5DE}"/>
              </a:ext>
            </a:extLst>
          </p:cNvPr>
          <p:cNvSpPr txBox="1"/>
          <p:nvPr/>
        </p:nvSpPr>
        <p:spPr>
          <a:xfrm>
            <a:off x="7204925" y="2760880"/>
            <a:ext cx="2635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Console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탭 실행 결과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6FD90E-9BC0-4186-8183-B54A445F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10" y="2885153"/>
            <a:ext cx="3440046" cy="33341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BF83CC-1242-4133-A3D6-30685C7EB62A}"/>
              </a:ext>
            </a:extLst>
          </p:cNvPr>
          <p:cNvSpPr txBox="1"/>
          <p:nvPr/>
        </p:nvSpPr>
        <p:spPr>
          <a:xfrm>
            <a:off x="7204925" y="4594740"/>
            <a:ext cx="2635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◀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Plots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탭 실행 결과</a:t>
            </a: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B8831C28-E265-B609-C5A1-38DD8FEB81CF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189F365-7988-EC23-FF32-44FAA94B8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D494B-1698-4873-0F69-44026C31AEF0}"/>
              </a:ext>
            </a:extLst>
          </p:cNvPr>
          <p:cNvSpPr txBox="1"/>
          <p:nvPr/>
        </p:nvSpPr>
        <p:spPr>
          <a:xfrm>
            <a:off x="918659" y="1806095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6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막대 그래프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2615" y="779306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 err="1">
                <a:solidFill>
                  <a:schemeClr val="accent1"/>
                </a:solidFill>
              </a:rPr>
              <a:t>barplot</a:t>
            </a:r>
            <a:r>
              <a:rPr lang="en-US" altLang="ko-KR" sz="2800" dirty="0">
                <a:solidFill>
                  <a:schemeClr val="accent1"/>
                </a:solidFill>
              </a:rPr>
              <a:t>( ) </a:t>
            </a:r>
            <a:r>
              <a:rPr lang="ko-KR" altLang="en-US" sz="2800" dirty="0">
                <a:solidFill>
                  <a:schemeClr val="accent1"/>
                </a:solidFill>
              </a:rPr>
              <a:t>함수</a:t>
            </a:r>
          </a:p>
          <a:p>
            <a:pPr lvl="2"/>
            <a:r>
              <a:rPr lang="en-US" altLang="ko-KR" sz="1800" dirty="0" err="1"/>
              <a:t>barplot</a:t>
            </a:r>
            <a:r>
              <a:rPr lang="en-US" altLang="ko-KR" sz="1800" dirty="0"/>
              <a:t>( ) </a:t>
            </a:r>
            <a:r>
              <a:rPr lang="ko-KR" altLang="en-US" sz="1800" dirty="0"/>
              <a:t>함수는 별도의 패키지를 설치하지 않아도 막대 그래프를 그릴 수 있음</a:t>
            </a:r>
            <a:endParaRPr lang="en-US" altLang="ko-KR" sz="1800" dirty="0"/>
          </a:p>
          <a:p>
            <a:pPr lvl="2"/>
            <a:r>
              <a:rPr lang="ko-KR" altLang="en-US" sz="1800" dirty="0"/>
              <a:t>하지만 빈도분포를 구하는 기능이 없기 때문에 </a:t>
            </a:r>
            <a:r>
              <a:rPr lang="en-US" altLang="ko-KR" sz="1800" dirty="0"/>
              <a:t>table( ) </a:t>
            </a:r>
            <a:r>
              <a:rPr lang="ko-KR" altLang="en-US" sz="1800" dirty="0"/>
              <a:t>함수를 함께 사용</a:t>
            </a:r>
            <a:endParaRPr lang="en-US" altLang="ko-KR" sz="1800" dirty="0"/>
          </a:p>
          <a:p>
            <a:pPr lvl="2"/>
            <a:r>
              <a:rPr lang="en-US" altLang="ko-KR" sz="1800" dirty="0" err="1"/>
              <a:t>barplot</a:t>
            </a:r>
            <a:r>
              <a:rPr lang="en-US" altLang="ko-KR" sz="1800" dirty="0"/>
              <a:t>( ) </a:t>
            </a:r>
            <a:r>
              <a:rPr lang="ko-KR" altLang="en-US" sz="1800" dirty="0"/>
              <a:t>함수에서 사용하는 옵션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A90BC7-A763-40B4-9DC8-108F920C2EEA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334578"/>
          <a:ext cx="6883400" cy="51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834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barplot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ylim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c(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축 범위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), main = 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그래프 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xlab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축 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",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축 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", names = c("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컬럼 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",...), col = c("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컬러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",...), ...)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BDBCF17-0085-4234-8940-D699EE0559F1}"/>
              </a:ext>
            </a:extLst>
          </p:cNvPr>
          <p:cNvSpPr txBox="1"/>
          <p:nvPr/>
        </p:nvSpPr>
        <p:spPr>
          <a:xfrm>
            <a:off x="1800827" y="2983279"/>
            <a:ext cx="73927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ylim</a:t>
            </a:r>
            <a:r>
              <a:rPr lang="en-US" altLang="ko-KR" sz="1600" dirty="0"/>
              <a:t>: </a:t>
            </a:r>
            <a:r>
              <a:rPr lang="ko-KR" altLang="en-US" sz="1600" dirty="0"/>
              <a:t>출력할 </a:t>
            </a:r>
            <a:r>
              <a:rPr lang="en-US" altLang="ko-KR" sz="1600" dirty="0"/>
              <a:t>y</a:t>
            </a:r>
            <a:r>
              <a:rPr lang="ko-KR" altLang="en-US" sz="1600" dirty="0"/>
              <a:t>축 범위를 지정</a:t>
            </a:r>
            <a:r>
              <a:rPr lang="en-US" altLang="ko-KR" sz="1600" dirty="0"/>
              <a:t>. c( ) </a:t>
            </a:r>
            <a:r>
              <a:rPr lang="ko-KR" altLang="en-US" sz="1600" dirty="0"/>
              <a:t>함수를 사용해 벡터 형태로 지정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main: </a:t>
            </a:r>
            <a:r>
              <a:rPr lang="ko-KR" altLang="en-US" sz="1600" dirty="0"/>
              <a:t>그래프 제목을 지정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xlab</a:t>
            </a:r>
            <a:r>
              <a:rPr lang="en-US" altLang="ko-KR" sz="1600" dirty="0"/>
              <a:t>: x</a:t>
            </a:r>
            <a:r>
              <a:rPr lang="ko-KR" altLang="en-US" sz="1600" dirty="0"/>
              <a:t>축 제목을 지정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ylab</a:t>
            </a:r>
            <a:r>
              <a:rPr lang="en-US" altLang="ko-KR" sz="1600" dirty="0"/>
              <a:t>: y</a:t>
            </a:r>
            <a:r>
              <a:rPr lang="ko-KR" altLang="en-US" sz="1600" dirty="0"/>
              <a:t>축 제목을 지정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names: c( ) </a:t>
            </a:r>
            <a:r>
              <a:rPr lang="ko-KR" altLang="en-US" sz="1600" dirty="0"/>
              <a:t>함수를 사용해 벡터 형태로 컬럼 제목을 지정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col: c( ) </a:t>
            </a:r>
            <a:r>
              <a:rPr lang="ko-KR" altLang="en-US" sz="1600" dirty="0"/>
              <a:t>함수를 사용해 벡터 형태로 그래프 색상을 지정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025949D5-1A41-3BBD-8331-160FB108A071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막대 그래프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779306"/>
            <a:ext cx="10080625" cy="46307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barplot</a:t>
            </a:r>
            <a:r>
              <a:rPr lang="en-US" altLang="ko-KR" dirty="0"/>
              <a:t> ( ) </a:t>
            </a:r>
            <a:r>
              <a:rPr lang="ko-KR" altLang="en-US" dirty="0"/>
              <a:t>함수를 사용해 </a:t>
            </a:r>
            <a:r>
              <a:rPr lang="en-US" altLang="ko-KR" dirty="0"/>
              <a:t>GENDER </a:t>
            </a:r>
            <a:r>
              <a:rPr lang="ko-KR" altLang="en-US" dirty="0"/>
              <a:t>변수 빈도 분포를 막대 그래프 구현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table ( ) </a:t>
            </a:r>
            <a:r>
              <a:rPr lang="ko-KR" altLang="en-US" dirty="0"/>
              <a:t>함수로 </a:t>
            </a:r>
            <a:r>
              <a:rPr lang="en-US" altLang="ko-KR" dirty="0"/>
              <a:t>GENDER </a:t>
            </a:r>
            <a:r>
              <a:rPr lang="ko-KR" altLang="en-US" dirty="0"/>
              <a:t>변수 빈도 분포를 구하여 </a:t>
            </a:r>
            <a:r>
              <a:rPr lang="en-US" altLang="ko-KR" dirty="0" err="1"/>
              <a:t>dist_GENDER</a:t>
            </a:r>
            <a:r>
              <a:rPr lang="ko-KR" altLang="en-US" dirty="0"/>
              <a:t>에 할당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A90BC7-A763-40B4-9DC8-108F920C2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53975"/>
              </p:ext>
            </p:extLst>
          </p:nvPr>
        </p:nvGraphicFramePr>
        <p:xfrm>
          <a:off x="1712912" y="1507034"/>
          <a:ext cx="39243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빈도 분포를 구하고 막대 그래프 그리기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dist_GENDER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table(exdata1$GENDER)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dist_GENDER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barplot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dist_GENDER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682E87C-6C11-4518-8EEF-0E39B05C4F21}"/>
              </a:ext>
            </a:extLst>
          </p:cNvPr>
          <p:cNvSpPr/>
          <p:nvPr/>
        </p:nvSpPr>
        <p:spPr>
          <a:xfrm>
            <a:off x="1712912" y="2734804"/>
            <a:ext cx="330200" cy="2794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F35E9-71CC-4303-9DB4-40915277C2A4}"/>
              </a:ext>
            </a:extLst>
          </p:cNvPr>
          <p:cNvSpPr txBox="1"/>
          <p:nvPr/>
        </p:nvSpPr>
        <p:spPr>
          <a:xfrm>
            <a:off x="2275464" y="2687303"/>
            <a:ext cx="1555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      M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12     8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0D808-7F2F-49CD-8F33-EEF54440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62" y="2660126"/>
            <a:ext cx="3546475" cy="30409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779CC0-7D7B-48CC-AE8D-79D73594F830}"/>
              </a:ext>
            </a:extLst>
          </p:cNvPr>
          <p:cNvSpPr txBox="1"/>
          <p:nvPr/>
        </p:nvSpPr>
        <p:spPr>
          <a:xfrm>
            <a:off x="3682220" y="5790141"/>
            <a:ext cx="4890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함수에 별도로 옵션 값을 지정하지 않으면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Plots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탭에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가장 기본 상태의 막대 그래프가 출력</a:t>
            </a: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7F69C8AE-B86A-E0D3-F30F-B4EC882356A2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4E6A1-85AF-571C-4F5D-CDEE23BB63A8}"/>
              </a:ext>
            </a:extLst>
          </p:cNvPr>
          <p:cNvSpPr txBox="1"/>
          <p:nvPr/>
        </p:nvSpPr>
        <p:spPr>
          <a:xfrm>
            <a:off x="1131214" y="1840974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23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요약</a:t>
            </a:r>
            <a:r>
              <a:rPr lang="en-US" altLang="ko-KR" dirty="0"/>
              <a:t>2]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데이터를 관측하는 함수 정리</a:t>
            </a:r>
            <a:endParaRPr lang="en-US" altLang="ko-KR" sz="1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B7E955-212E-43B6-A918-9A8A9338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81772"/>
              </p:ext>
            </p:extLst>
          </p:nvPr>
        </p:nvGraphicFramePr>
        <p:xfrm>
          <a:off x="2063541" y="1435329"/>
          <a:ext cx="8128000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min(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최솟값을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max(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최댓값을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range(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최솟값과 최댓값 범위를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quantile(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분위수를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분산을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46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표준편차를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84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kurtosi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[psych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첨도를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520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skew(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[psych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왜도를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73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descr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빈도를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5951044"/>
                  </a:ext>
                </a:extLst>
              </a:tr>
            </a:tbl>
          </a:graphicData>
        </a:graphic>
      </p:graphicFrame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12694F1E-A6B2-5564-1F8A-930C0592AFCB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막대 그래프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2615" y="937931"/>
            <a:ext cx="10080625" cy="46307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ylim</a:t>
            </a:r>
            <a:r>
              <a:rPr lang="en-US" altLang="ko-KR" dirty="0"/>
              <a:t> </a:t>
            </a:r>
            <a:r>
              <a:rPr lang="ko-KR" altLang="en-US" dirty="0"/>
              <a:t>옵션으로 </a:t>
            </a:r>
            <a:r>
              <a:rPr lang="en-US" altLang="ko-KR" dirty="0"/>
              <a:t>0~12</a:t>
            </a:r>
            <a:r>
              <a:rPr lang="ko-KR" altLang="en-US" dirty="0"/>
              <a:t>까지 있는 </a:t>
            </a:r>
            <a:r>
              <a:rPr lang="en-US" altLang="ko-KR" dirty="0"/>
              <a:t>y</a:t>
            </a:r>
            <a:r>
              <a:rPr lang="ko-KR" altLang="en-US" dirty="0"/>
              <a:t>축 범위를 변경하고</a:t>
            </a:r>
            <a:r>
              <a:rPr lang="en-US" altLang="ko-KR" dirty="0"/>
              <a:t>, </a:t>
            </a:r>
            <a:r>
              <a:rPr lang="ko-KR" altLang="en-US" dirty="0"/>
              <a:t>그래프 제목과 축 제목</a:t>
            </a:r>
            <a:r>
              <a:rPr lang="en-US" altLang="ko-KR" dirty="0"/>
              <a:t>, </a:t>
            </a:r>
            <a:r>
              <a:rPr lang="ko-KR" altLang="en-US" dirty="0"/>
              <a:t>컬럼 제목을 지정하여 그래프를 좀 더 보기 좋게 다듬기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7015" y="6535900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A90BC7-A763-40B4-9DC8-108F920C2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04971"/>
              </p:ext>
            </p:extLst>
          </p:nvPr>
        </p:nvGraphicFramePr>
        <p:xfrm>
          <a:off x="1523999" y="1636078"/>
          <a:ext cx="476398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398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막대 그래프 축 범위와 제목 지정하기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barplot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dist_GENDER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ylim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c(0, 14), main ="BARPLOT",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xlab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"GENDER",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ylab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"FREQUENCY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names = c("Female", "Male"))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682E87C-6C11-4518-8EEF-0E39B05C4F21}"/>
              </a:ext>
            </a:extLst>
          </p:cNvPr>
          <p:cNvSpPr/>
          <p:nvPr/>
        </p:nvSpPr>
        <p:spPr>
          <a:xfrm>
            <a:off x="6911990" y="2029526"/>
            <a:ext cx="330200" cy="2794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1D36E-389A-45D2-9F5C-FD160AEB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248" y="1591171"/>
            <a:ext cx="3889761" cy="4034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75EF05-923D-43FA-9022-726608E1AD35}"/>
              </a:ext>
            </a:extLst>
          </p:cNvPr>
          <p:cNvSpPr txBox="1"/>
          <p:nvPr/>
        </p:nvSpPr>
        <p:spPr>
          <a:xfrm>
            <a:off x="1639966" y="2829005"/>
            <a:ext cx="55957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ylim</a:t>
            </a:r>
            <a:r>
              <a:rPr lang="en-US" altLang="ko-KR" sz="1600" dirty="0"/>
              <a:t> </a:t>
            </a:r>
            <a:r>
              <a:rPr lang="ko-KR" altLang="en-US" sz="1600" dirty="0"/>
              <a:t>옵션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y</a:t>
            </a:r>
            <a:r>
              <a:rPr lang="ko-KR" altLang="en-US" sz="1600" dirty="0"/>
              <a:t>축 범위를 변경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en-US" altLang="ko-KR" sz="1600" dirty="0" err="1"/>
              <a:t>ylim</a:t>
            </a:r>
            <a:r>
              <a:rPr lang="en-US" altLang="ko-KR" sz="1600" dirty="0"/>
              <a:t> </a:t>
            </a:r>
            <a:r>
              <a:rPr lang="ko-KR" altLang="en-US" sz="1600" dirty="0"/>
              <a:t>옵션에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14</a:t>
            </a:r>
            <a:r>
              <a:rPr lang="ko-KR" altLang="en-US" sz="1600" dirty="0"/>
              <a:t>를 벡터 형태로 할당하면 </a:t>
            </a:r>
            <a:r>
              <a:rPr lang="en-US" altLang="ko-KR" sz="1600" dirty="0"/>
              <a:t>0~14 </a:t>
            </a:r>
            <a:r>
              <a:rPr lang="ko-KR" altLang="en-US" sz="1600" dirty="0"/>
              <a:t>범위의 </a:t>
            </a:r>
            <a:r>
              <a:rPr lang="en-US" altLang="ko-KR" sz="1600" dirty="0"/>
              <a:t>y</a:t>
            </a:r>
            <a:r>
              <a:rPr lang="ko-KR" altLang="en-US" sz="1600" dirty="0"/>
              <a:t>축이 출력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main </a:t>
            </a:r>
            <a:r>
              <a:rPr lang="ko-KR" altLang="en-US" sz="1600" dirty="0"/>
              <a:t>옵션</a:t>
            </a:r>
            <a:r>
              <a:rPr lang="en-US" altLang="ko-KR" sz="1600" dirty="0"/>
              <a:t>:</a:t>
            </a:r>
            <a:r>
              <a:rPr lang="ko-KR" altLang="en-US" sz="1600" dirty="0"/>
              <a:t> 그래프 제목</a:t>
            </a:r>
            <a:r>
              <a:rPr lang="en-US" altLang="ko-K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xlab</a:t>
            </a:r>
            <a:r>
              <a:rPr lang="en-US" altLang="ko-KR" sz="1600" dirty="0"/>
              <a:t> </a:t>
            </a:r>
            <a:r>
              <a:rPr lang="ko-KR" altLang="en-US" sz="1600" dirty="0"/>
              <a:t>옵션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x</a:t>
            </a:r>
            <a:r>
              <a:rPr lang="ko-KR" altLang="en-US" sz="1600" dirty="0"/>
              <a:t>축 제목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ylab</a:t>
            </a:r>
            <a:r>
              <a:rPr lang="en-US" altLang="ko-KR" sz="1600" dirty="0"/>
              <a:t> </a:t>
            </a:r>
            <a:r>
              <a:rPr lang="ko-KR" altLang="en-US" sz="1600" dirty="0"/>
              <a:t>옵션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y</a:t>
            </a:r>
            <a:r>
              <a:rPr lang="ko-KR" altLang="en-US" sz="1600" dirty="0"/>
              <a:t>축 제목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names </a:t>
            </a:r>
            <a:r>
              <a:rPr lang="ko-KR" altLang="en-US" sz="1600" dirty="0"/>
              <a:t>옵션</a:t>
            </a:r>
            <a:r>
              <a:rPr lang="en-US" altLang="ko-KR" sz="1600" dirty="0"/>
              <a:t>:</a:t>
            </a:r>
            <a:r>
              <a:rPr lang="ko-KR" altLang="en-US" sz="1600" dirty="0"/>
              <a:t> 데이터 변수 이름을 그대로 출력하는 대신 컬럼에 제목을 지정</a:t>
            </a: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016F2E03-6A8D-65DD-BD34-57683E57F9F8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A36CD4-A520-1D2B-D0E8-EDBABB81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558" y="5111340"/>
            <a:ext cx="942975" cy="32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A86086-99D8-2C60-49AE-D5F98DB964C4}"/>
              </a:ext>
            </a:extLst>
          </p:cNvPr>
          <p:cNvSpPr txBox="1"/>
          <p:nvPr/>
        </p:nvSpPr>
        <p:spPr>
          <a:xfrm>
            <a:off x="808438" y="2031927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70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막대 그래프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3364" y="779306"/>
            <a:ext cx="10080625" cy="4630738"/>
          </a:xfrm>
        </p:spPr>
        <p:txBody>
          <a:bodyPr>
            <a:normAutofit/>
          </a:bodyPr>
          <a:lstStyle/>
          <a:p>
            <a:r>
              <a:rPr lang="ko-KR" altLang="en-US" dirty="0"/>
              <a:t>그래프 색상 변경은 </a:t>
            </a:r>
            <a:r>
              <a:rPr lang="en-US" altLang="ko-KR" dirty="0"/>
              <a:t>col </a:t>
            </a:r>
            <a:r>
              <a:rPr lang="ko-KR" altLang="en-US" dirty="0"/>
              <a:t>옵션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앞 예제에 </a:t>
            </a:r>
            <a:r>
              <a:rPr lang="en-US" altLang="ko-KR" dirty="0"/>
              <a:t>col </a:t>
            </a:r>
            <a:r>
              <a:rPr lang="ko-KR" altLang="en-US" dirty="0"/>
              <a:t>옵션을 추가 </a:t>
            </a:r>
            <a:r>
              <a:rPr lang="en-US" altLang="ko-KR" dirty="0"/>
              <a:t>- pink</a:t>
            </a:r>
            <a:r>
              <a:rPr lang="ko-KR" altLang="en-US" dirty="0"/>
              <a:t>와 </a:t>
            </a:r>
            <a:r>
              <a:rPr lang="en-US" altLang="ko-KR" dirty="0"/>
              <a:t>navy </a:t>
            </a:r>
            <a:r>
              <a:rPr lang="ko-KR" altLang="en-US" dirty="0"/>
              <a:t>컬러로 지정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A90BC7-A763-40B4-9DC8-108F920C2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34711"/>
              </p:ext>
            </p:extLst>
          </p:nvPr>
        </p:nvGraphicFramePr>
        <p:xfrm>
          <a:off x="1523999" y="1619739"/>
          <a:ext cx="496128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8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막대 그래프 색상 변경하기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barplot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dist_GENDER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ylim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c(0, 14), main = "BARPLOT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xlab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"GENDER",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ylab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FREQUENCY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",names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c("Female", "Male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"),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 = c("pink", "navy"))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682E87C-6C11-4518-8EEF-0E39B05C4F21}"/>
              </a:ext>
            </a:extLst>
          </p:cNvPr>
          <p:cNvSpPr/>
          <p:nvPr/>
        </p:nvSpPr>
        <p:spPr>
          <a:xfrm>
            <a:off x="6867527" y="1993900"/>
            <a:ext cx="330200" cy="2794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FA10E-AF28-41A0-9F65-5D206768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269" y="1550214"/>
            <a:ext cx="3331720" cy="3532426"/>
          </a:xfrm>
          <a:prstGeom prst="rect">
            <a:avLst/>
          </a:prstGeom>
        </p:spPr>
      </p:pic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B2D50E42-A665-F314-1C26-6DA2926B76A6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ED791F-8E9F-1293-8EA7-DD8950BE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129" y="4649311"/>
            <a:ext cx="942975" cy="323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7EBF13-9921-D4ED-B533-F586BB719FE5}"/>
              </a:ext>
            </a:extLst>
          </p:cNvPr>
          <p:cNvSpPr txBox="1"/>
          <p:nvPr/>
        </p:nvSpPr>
        <p:spPr>
          <a:xfrm>
            <a:off x="824145" y="1921860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04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상자 그림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7228" y="790832"/>
            <a:ext cx="10080625" cy="46307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상자 그림</a:t>
            </a:r>
            <a:r>
              <a:rPr lang="en-US" altLang="ko-KR" sz="1600" dirty="0"/>
              <a:t>(boxplot):</a:t>
            </a:r>
            <a:r>
              <a:rPr lang="ko-KR" altLang="en-US" sz="1600" dirty="0"/>
              <a:t> 데이터의 분포를 비교하거나 이상치</a:t>
            </a:r>
            <a:r>
              <a:rPr lang="en-US" altLang="ko-KR" sz="1600" dirty="0"/>
              <a:t>(outlier)</a:t>
            </a:r>
            <a:r>
              <a:rPr lang="ko-KR" altLang="en-US" sz="1600" dirty="0"/>
              <a:t>를 판단할 때 주로 사용하는 그래프</a:t>
            </a:r>
            <a:endParaRPr lang="en-US" altLang="ko-KR" sz="1600" dirty="0"/>
          </a:p>
          <a:p>
            <a:r>
              <a:rPr lang="ko-KR" altLang="en-US" sz="1600" dirty="0"/>
              <a:t>극단값</a:t>
            </a:r>
            <a:r>
              <a:rPr lang="en-US" altLang="ko-KR" sz="1600" dirty="0"/>
              <a:t>(</a:t>
            </a:r>
            <a:r>
              <a:rPr lang="ko-KR" altLang="en-US" sz="1600" dirty="0"/>
              <a:t>최댓값과 최솟값</a:t>
            </a:r>
            <a:r>
              <a:rPr lang="en-US" altLang="ko-KR" sz="1600" dirty="0"/>
              <a:t>), </a:t>
            </a:r>
            <a:r>
              <a:rPr lang="ko-KR" altLang="en-US" sz="1600" dirty="0"/>
              <a:t>제</a:t>
            </a:r>
            <a:r>
              <a:rPr lang="en-US" altLang="ko-KR" sz="1600" dirty="0"/>
              <a:t>3</a:t>
            </a:r>
            <a:r>
              <a:rPr lang="ko-KR" altLang="en-US" sz="1600" dirty="0"/>
              <a:t>사분위수</a:t>
            </a:r>
            <a:r>
              <a:rPr lang="en-US" altLang="ko-KR" sz="1600" dirty="0"/>
              <a:t>, </a:t>
            </a:r>
            <a:r>
              <a:rPr lang="ko-KR" altLang="en-US" sz="1600" dirty="0"/>
              <a:t>평균값</a:t>
            </a:r>
            <a:r>
              <a:rPr lang="en-US" altLang="ko-KR" sz="1600" dirty="0"/>
              <a:t>, </a:t>
            </a:r>
            <a:r>
              <a:rPr lang="ko-KR" altLang="en-US" sz="1600" dirty="0"/>
              <a:t>중앙값</a:t>
            </a:r>
            <a:r>
              <a:rPr lang="en-US" altLang="ko-KR" sz="1600" dirty="0"/>
              <a:t>, </a:t>
            </a:r>
            <a:r>
              <a:rPr lang="ko-KR" altLang="en-US" sz="1600" dirty="0"/>
              <a:t>제</a:t>
            </a:r>
            <a:r>
              <a:rPr lang="en-US" altLang="ko-KR" sz="1600" dirty="0"/>
              <a:t>1</a:t>
            </a:r>
            <a:r>
              <a:rPr lang="ko-KR" altLang="en-US" sz="1600" dirty="0"/>
              <a:t>사분위수의 </a:t>
            </a:r>
            <a:r>
              <a:rPr lang="en-US" altLang="ko-KR" sz="1600" dirty="0"/>
              <a:t>5</a:t>
            </a:r>
            <a:r>
              <a:rPr lang="ko-KR" altLang="en-US" sz="1600" dirty="0"/>
              <a:t>가지 항목을 시각화한 요약 정보 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D9EC94B-8C18-4284-8E96-899044D842B9}"/>
              </a:ext>
            </a:extLst>
          </p:cNvPr>
          <p:cNvGrpSpPr/>
          <p:nvPr/>
        </p:nvGrpSpPr>
        <p:grpSpPr>
          <a:xfrm>
            <a:off x="3346004" y="2171700"/>
            <a:ext cx="4842558" cy="3997824"/>
            <a:chOff x="3053904" y="2184400"/>
            <a:chExt cx="4842558" cy="39978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073C5E-2926-4A8E-9ED0-F51975844935}"/>
                </a:ext>
              </a:extLst>
            </p:cNvPr>
            <p:cNvGrpSpPr/>
            <p:nvPr/>
          </p:nvGrpSpPr>
          <p:grpSpPr>
            <a:xfrm>
              <a:off x="3053904" y="2184400"/>
              <a:ext cx="1600200" cy="3997824"/>
              <a:chOff x="1745804" y="2146300"/>
              <a:chExt cx="1600200" cy="3997824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40A2727-F5E2-4D26-94BC-9377BA07C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8158" y="3111500"/>
                <a:ext cx="0" cy="216000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824C8C7-F4BD-44AD-9B0A-28C4AE76F338}"/>
                  </a:ext>
                </a:extLst>
              </p:cNvPr>
              <p:cNvSpPr/>
              <p:nvPr/>
            </p:nvSpPr>
            <p:spPr>
              <a:xfrm>
                <a:off x="2437954" y="2146300"/>
                <a:ext cx="215900" cy="215900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1EBD1B-0829-4A07-BC0F-DD15F6CF5436}"/>
                  </a:ext>
                </a:extLst>
              </p:cNvPr>
              <p:cNvSpPr/>
              <p:nvPr/>
            </p:nvSpPr>
            <p:spPr>
              <a:xfrm>
                <a:off x="2437954" y="2515621"/>
                <a:ext cx="215900" cy="215900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F18EAD0-DC76-4541-A41E-8865771A226E}"/>
                  </a:ext>
                </a:extLst>
              </p:cNvPr>
              <p:cNvSpPr/>
              <p:nvPr/>
            </p:nvSpPr>
            <p:spPr>
              <a:xfrm>
                <a:off x="2437954" y="5543200"/>
                <a:ext cx="215900" cy="215900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4F08F94-8B90-40BB-86C7-FC2F745E8E2A}"/>
                  </a:ext>
                </a:extLst>
              </p:cNvPr>
              <p:cNvSpPr/>
              <p:nvPr/>
            </p:nvSpPr>
            <p:spPr>
              <a:xfrm>
                <a:off x="2437954" y="5928224"/>
                <a:ext cx="215900" cy="215900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151B70-821B-4C38-BBE0-F57C8C3F82C8}"/>
                  </a:ext>
                </a:extLst>
              </p:cNvPr>
              <p:cNvSpPr/>
              <p:nvPr/>
            </p:nvSpPr>
            <p:spPr>
              <a:xfrm>
                <a:off x="1745804" y="3532755"/>
                <a:ext cx="1600200" cy="7859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5DF356A-906F-4F0C-88AC-139A699854E8}"/>
                  </a:ext>
                </a:extLst>
              </p:cNvPr>
              <p:cNvSpPr/>
              <p:nvPr/>
            </p:nvSpPr>
            <p:spPr>
              <a:xfrm>
                <a:off x="1745804" y="4318684"/>
                <a:ext cx="1600200" cy="4386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BFCB64F-6092-4813-B9BC-80FA74177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954" y="3111500"/>
                <a:ext cx="469900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09DAD17-E4C1-4021-BCF3-06869A326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954" y="5253268"/>
                <a:ext cx="469900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2C1CE49-10B9-482F-93CC-C5549BDE94BA}"/>
                </a:ext>
              </a:extLst>
            </p:cNvPr>
            <p:cNvGrpSpPr/>
            <p:nvPr/>
          </p:nvGrpSpPr>
          <p:grpSpPr>
            <a:xfrm>
              <a:off x="5098604" y="2292350"/>
              <a:ext cx="2797858" cy="3775573"/>
              <a:chOff x="5098604" y="2292350"/>
              <a:chExt cx="2797858" cy="377557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096F19-33A8-4474-A1E2-0AB8A53EEF08}"/>
                  </a:ext>
                </a:extLst>
              </p:cNvPr>
              <p:cNvSpPr txBox="1"/>
              <p:nvPr/>
            </p:nvSpPr>
            <p:spPr>
              <a:xfrm>
                <a:off x="5837885" y="229235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이상치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12EB2D-A959-4CEC-8EF9-8A0EAF28ACC9}"/>
                  </a:ext>
                </a:extLst>
              </p:cNvPr>
              <p:cNvSpPr txBox="1"/>
              <p:nvPr/>
            </p:nvSpPr>
            <p:spPr>
              <a:xfrm>
                <a:off x="5837885" y="2980323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최댓값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EEABA1-C9C3-4D40-8966-EDE54D017DF0}"/>
                  </a:ext>
                </a:extLst>
              </p:cNvPr>
              <p:cNvSpPr txBox="1"/>
              <p:nvPr/>
            </p:nvSpPr>
            <p:spPr>
              <a:xfrm>
                <a:off x="5837885" y="3446047"/>
                <a:ext cx="1314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>
                    <a:solidFill>
                      <a:schemeClr val="accent5">
                        <a:lumMod val="50000"/>
                      </a:schemeClr>
                    </a:solidFill>
                  </a:rPr>
                  <a:t>제</a:t>
                </a:r>
                <a:r>
                  <a:rPr lang="en-US" altLang="ko-KR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3</a:t>
                </a:r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사분위수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796BEA-5444-4009-978A-42E910F1A1C9}"/>
                  </a:ext>
                </a:extLst>
              </p:cNvPr>
              <p:cNvSpPr txBox="1"/>
              <p:nvPr/>
            </p:nvSpPr>
            <p:spPr>
              <a:xfrm>
                <a:off x="5837885" y="4196978"/>
                <a:ext cx="20585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중앙값</a:t>
                </a:r>
                <a:r>
                  <a:rPr lang="en-US" altLang="ko-KR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제</a:t>
                </a:r>
                <a:r>
                  <a:rPr lang="en-US" altLang="ko-KR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사분위수</a:t>
                </a:r>
                <a:r>
                  <a:rPr lang="en-US" altLang="ko-KR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  <a:endParaRPr lang="ko-KR" altLang="en-US" sz="16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F2A961-0166-49CA-935A-54FEEBB72644}"/>
                  </a:ext>
                </a:extLst>
              </p:cNvPr>
              <p:cNvSpPr txBox="1"/>
              <p:nvPr/>
            </p:nvSpPr>
            <p:spPr>
              <a:xfrm>
                <a:off x="5837885" y="4626146"/>
                <a:ext cx="1314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제</a:t>
                </a:r>
                <a:r>
                  <a:rPr lang="en-US" altLang="ko-KR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1</a:t>
                </a:r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사분위수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FF01C7-2F81-4E65-9958-9AB1DCD8CD3E}"/>
                  </a:ext>
                </a:extLst>
              </p:cNvPr>
              <p:cNvSpPr txBox="1"/>
              <p:nvPr/>
            </p:nvSpPr>
            <p:spPr>
              <a:xfrm>
                <a:off x="5837885" y="5140323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최솟값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2BD0DC-E2D8-41AA-88A9-3CB1F81C9A3C}"/>
                  </a:ext>
                </a:extLst>
              </p:cNvPr>
              <p:cNvSpPr txBox="1"/>
              <p:nvPr/>
            </p:nvSpPr>
            <p:spPr>
              <a:xfrm>
                <a:off x="5837885" y="5729369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이상치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3DA4A9B-3BA2-4FF1-A4A5-55D01525E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2439421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A418E23-533A-4670-ABB9-3346127D5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3149600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BDFE068-1598-4F1D-8C38-E9A56CCAB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3570855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ABE7601-4694-4051-82D6-EECFA2F8C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4356784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5AA84C2-0021-4BA2-BD20-DF0157E8A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4808807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EBE29A9-EF43-472D-94C9-EE487C08F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5287699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347A84D-1B01-4348-99C4-39B200A6F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5877899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A9E4CD7-9721-0B14-733D-D2C447F4F9FC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상자 그림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3116" y="887094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ko-KR" altLang="en-US" sz="1400" dirty="0"/>
              <a:t>상자 그림은 </a:t>
            </a:r>
            <a:r>
              <a:rPr lang="en-US" altLang="ko-KR" sz="1400" dirty="0"/>
              <a:t>boxplot( ) </a:t>
            </a:r>
            <a:r>
              <a:rPr lang="ko-KR" altLang="en-US" sz="1400" dirty="0"/>
              <a:t>함수로 구현</a:t>
            </a:r>
            <a:endParaRPr lang="en-US" altLang="ko-KR" sz="1400" dirty="0"/>
          </a:p>
          <a:p>
            <a:endParaRPr lang="en-US" altLang="ko-KR" sz="1600" dirty="0"/>
          </a:p>
          <a:p>
            <a:pPr lvl="1"/>
            <a:r>
              <a:rPr lang="en-US" altLang="ko-KR" sz="1400" dirty="0"/>
              <a:t>21</a:t>
            </a:r>
            <a:r>
              <a:rPr lang="ko-KR" altLang="en-US" sz="1400" dirty="0"/>
              <a:t>년 이용건수</a:t>
            </a:r>
            <a:r>
              <a:rPr lang="en-US" altLang="ko-KR" sz="1400" dirty="0"/>
              <a:t>(Y21_CNT)</a:t>
            </a:r>
            <a:r>
              <a:rPr lang="ko-KR" altLang="en-US" sz="1400" dirty="0"/>
              <a:t>와 </a:t>
            </a:r>
            <a:r>
              <a:rPr lang="en-US" altLang="ko-KR" sz="1400" dirty="0"/>
              <a:t>20</a:t>
            </a:r>
            <a:r>
              <a:rPr lang="ko-KR" altLang="en-US" sz="1400" dirty="0"/>
              <a:t>년 이용건수</a:t>
            </a:r>
            <a:r>
              <a:rPr lang="en-US" altLang="ko-KR" sz="1400" dirty="0"/>
              <a:t>(Y20_CNT)</a:t>
            </a:r>
            <a:r>
              <a:rPr lang="ko-KR" altLang="en-US" sz="1400" dirty="0"/>
              <a:t>의 데이터 분포를 비교</a:t>
            </a:r>
            <a:endParaRPr lang="en-US" altLang="ko-KR" sz="14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16CB167-8C51-41E5-A3F2-1B36F9FA0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53796"/>
              </p:ext>
            </p:extLst>
          </p:nvPr>
        </p:nvGraphicFramePr>
        <p:xfrm>
          <a:off x="1742114" y="1155475"/>
          <a:ext cx="25146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boxplot(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30B5D49-D743-461F-BCC8-1C56C502E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13730"/>
              </p:ext>
            </p:extLst>
          </p:nvPr>
        </p:nvGraphicFramePr>
        <p:xfrm>
          <a:off x="1524000" y="2093764"/>
          <a:ext cx="466578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78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상자 그림 그리기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boxplot(exdata1$Y21_CNT, exdata1$Y20_CNT)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2D5AD6D-AA98-4148-B4AA-361E0AAE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25" y="2021305"/>
            <a:ext cx="3555323" cy="32538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3DC1793-2BCB-443A-9482-AF68BAC83DB2}"/>
              </a:ext>
            </a:extLst>
          </p:cNvPr>
          <p:cNvSpPr/>
          <p:nvPr/>
        </p:nvSpPr>
        <p:spPr>
          <a:xfrm>
            <a:off x="6294243" y="2352843"/>
            <a:ext cx="351982" cy="29888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445C95DE-5AC9-9626-BFD8-A7E545131EDF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E72C8-72AA-8FBE-ADFE-D72863655195}"/>
              </a:ext>
            </a:extLst>
          </p:cNvPr>
          <p:cNvSpPr txBox="1"/>
          <p:nvPr/>
        </p:nvSpPr>
        <p:spPr>
          <a:xfrm>
            <a:off x="870676" y="2214344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37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상자 그림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2989" y="779306"/>
            <a:ext cx="10080625" cy="46307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옵션을 추가하여 상자 그림 구현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y</a:t>
            </a:r>
            <a:r>
              <a:rPr lang="ko-KR" altLang="en-US" sz="1600" dirty="0"/>
              <a:t>축 범위를 </a:t>
            </a:r>
            <a:r>
              <a:rPr lang="en-US" altLang="ko-KR" sz="1600" dirty="0"/>
              <a:t>0~60</a:t>
            </a:r>
            <a:r>
              <a:rPr lang="ko-KR" altLang="en-US" sz="1600" dirty="0"/>
              <a:t>으로 변경하고 그래프 제목은 </a:t>
            </a:r>
            <a:r>
              <a:rPr lang="en-US" altLang="ko-KR" sz="1600" dirty="0"/>
              <a:t>boxplot</a:t>
            </a:r>
            <a:r>
              <a:rPr lang="ko-KR" altLang="en-US" sz="1600" dirty="0"/>
              <a:t>으로</a:t>
            </a:r>
            <a:r>
              <a:rPr lang="en-US" altLang="ko-KR" sz="1600" dirty="0"/>
              <a:t>, </a:t>
            </a:r>
            <a:r>
              <a:rPr lang="ko-KR" altLang="en-US" sz="1600" dirty="0"/>
              <a:t>컬럼 제목은 </a:t>
            </a:r>
            <a:r>
              <a:rPr lang="en-US" altLang="ko-KR" sz="1600" dirty="0"/>
              <a:t>21</a:t>
            </a:r>
            <a:r>
              <a:rPr lang="ko-KR" altLang="en-US" sz="1600" dirty="0"/>
              <a:t>년건수</a:t>
            </a:r>
            <a:r>
              <a:rPr lang="en-US" altLang="ko-KR" sz="1600" dirty="0"/>
              <a:t>, 20</a:t>
            </a:r>
            <a:r>
              <a:rPr lang="ko-KR" altLang="en-US" sz="1600" dirty="0"/>
              <a:t>년건수로 변경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30B5D49-D743-461F-BCC8-1C56C502E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07784"/>
              </p:ext>
            </p:extLst>
          </p:nvPr>
        </p:nvGraphicFramePr>
        <p:xfrm>
          <a:off x="741483" y="1823546"/>
          <a:ext cx="662169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169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상자 그림 축 범위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제목 지정하기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boxplot(exdata1$Y21_CNT,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exdata1$Y20_CNT,ylim = c(0, 60), main = "boxplot",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names = c("21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년건수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"20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년건수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F3DC1793-2BCB-443A-9482-AF68BAC83DB2}"/>
              </a:ext>
            </a:extLst>
          </p:cNvPr>
          <p:cNvSpPr/>
          <p:nvPr/>
        </p:nvSpPr>
        <p:spPr>
          <a:xfrm>
            <a:off x="7586598" y="2044106"/>
            <a:ext cx="377612" cy="2904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A9EAD-DA6F-4BF7-977A-FC93C39E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530" y="1662549"/>
            <a:ext cx="4025281" cy="3817233"/>
          </a:xfrm>
          <a:prstGeom prst="rect">
            <a:avLst/>
          </a:prstGeom>
        </p:spPr>
      </p:pic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DFE15FC7-3606-E73F-AB2A-485CF8A43996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25BDA-0A27-DC3D-F28A-59EB47D4531F}"/>
              </a:ext>
            </a:extLst>
          </p:cNvPr>
          <p:cNvSpPr txBox="1"/>
          <p:nvPr/>
        </p:nvSpPr>
        <p:spPr>
          <a:xfrm>
            <a:off x="159516" y="1905606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16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상자 그림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916757"/>
            <a:ext cx="10080625" cy="4630738"/>
          </a:xfrm>
        </p:spPr>
        <p:txBody>
          <a:bodyPr>
            <a:normAutofit/>
          </a:bodyPr>
          <a:lstStyle/>
          <a:p>
            <a:r>
              <a:rPr lang="en-US" altLang="ko-KR" dirty="0"/>
              <a:t>col </a:t>
            </a:r>
            <a:r>
              <a:rPr lang="ko-KR" altLang="en-US" dirty="0"/>
              <a:t>옵션에 색상을 지정하여 입력한 색상이 상자 그림에 적용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30B5D49-D743-461F-BCC8-1C56C502E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77731"/>
              </p:ext>
            </p:extLst>
          </p:nvPr>
        </p:nvGraphicFramePr>
        <p:xfrm>
          <a:off x="784879" y="1507695"/>
          <a:ext cx="6441871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187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상자 그림 색상 변경하기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boxplot(exdata1$Y21_CNT, exdata1$Y20_CNT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ylim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c(0, 60), main = 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boxplot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",names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c("21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년건수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"20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년건수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"), col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c("green", "yellow"))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F3DC1793-2BCB-443A-9482-AF68BAC83DB2}"/>
              </a:ext>
            </a:extLst>
          </p:cNvPr>
          <p:cNvSpPr/>
          <p:nvPr/>
        </p:nvSpPr>
        <p:spPr>
          <a:xfrm>
            <a:off x="7226751" y="2034660"/>
            <a:ext cx="372206" cy="34977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97940-54CC-4A83-BE99-FC18043DA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957" y="1396816"/>
            <a:ext cx="3808162" cy="3670621"/>
          </a:xfrm>
          <a:prstGeom prst="rect">
            <a:avLst/>
          </a:prstGeom>
        </p:spPr>
      </p:pic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64884A3A-E278-7DD7-7CFE-2B7BA273C17B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2FF62-39C2-8246-27A8-977F33A260BF}"/>
              </a:ext>
            </a:extLst>
          </p:cNvPr>
          <p:cNvSpPr txBox="1"/>
          <p:nvPr/>
        </p:nvSpPr>
        <p:spPr>
          <a:xfrm>
            <a:off x="157157" y="1773427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982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히스토그램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912261"/>
            <a:ext cx="10080625" cy="46307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히스토그램은 연속형 데이터를 일정하게 나눈 구간</a:t>
            </a:r>
            <a:r>
              <a:rPr lang="en-US" altLang="ko-KR" sz="1600" dirty="0"/>
              <a:t>(</a:t>
            </a:r>
            <a:r>
              <a:rPr lang="ko-KR" altLang="en-US" sz="1600" dirty="0"/>
              <a:t>계급</a:t>
            </a:r>
            <a:r>
              <a:rPr lang="en-US" altLang="ko-KR" sz="1600" dirty="0"/>
              <a:t>)</a:t>
            </a:r>
            <a:r>
              <a:rPr lang="ko-KR" altLang="en-US" sz="1600" dirty="0"/>
              <a:t>을 가로 축으로</a:t>
            </a:r>
            <a:r>
              <a:rPr lang="en-US" altLang="ko-KR" sz="1600" dirty="0"/>
              <a:t>, </a:t>
            </a:r>
            <a:r>
              <a:rPr lang="ko-KR" altLang="en-US" sz="1600" dirty="0"/>
              <a:t>각 구간에 해당하는 데이터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수</a:t>
            </a:r>
            <a:r>
              <a:rPr lang="en-US" altLang="ko-KR" sz="1600" dirty="0"/>
              <a:t>(</a:t>
            </a:r>
            <a:r>
              <a:rPr lang="ko-KR" altLang="en-US" sz="1600" dirty="0"/>
              <a:t>도수</a:t>
            </a:r>
            <a:r>
              <a:rPr lang="en-US" altLang="ko-KR" sz="1600" dirty="0"/>
              <a:t>)</a:t>
            </a:r>
            <a:r>
              <a:rPr lang="ko-KR" altLang="en-US" sz="1600" dirty="0"/>
              <a:t>를 세로 축으로 그린 그래프</a:t>
            </a:r>
            <a:endParaRPr lang="en-US" altLang="ko-KR" sz="1600" dirty="0"/>
          </a:p>
          <a:p>
            <a:r>
              <a:rPr lang="ko-KR" altLang="en-US" sz="1600" dirty="0"/>
              <a:t>히스토그램을 이용하면 구간별 관측치 분포 상태를 빠르게 확인할 수 있음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28BE9-06CA-402A-8F8C-96E65C59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2476123"/>
            <a:ext cx="7002462" cy="3131304"/>
          </a:xfrm>
          <a:prstGeom prst="rect">
            <a:avLst/>
          </a:prstGeom>
        </p:spPr>
      </p:pic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917635BA-EDC7-22C6-9E85-EB4C55A9C1D0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히스토그램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7228" y="903872"/>
            <a:ext cx="10080625" cy="4630738"/>
          </a:xfrm>
        </p:spPr>
        <p:txBody>
          <a:bodyPr>
            <a:normAutofit/>
          </a:bodyPr>
          <a:lstStyle/>
          <a:p>
            <a:r>
              <a:rPr lang="ko-KR" altLang="en-US" dirty="0"/>
              <a:t>히스토그램과 막대 그래프 차이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히스토그램은 </a:t>
            </a:r>
            <a:r>
              <a:rPr lang="en-US" altLang="ko-KR" dirty="0"/>
              <a:t>hist( ) </a:t>
            </a:r>
            <a:r>
              <a:rPr lang="ko-KR" altLang="en-US" dirty="0"/>
              <a:t>함수로 구현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29EE7F8-E96E-4A16-9CD4-53D070A3B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67231"/>
              </p:ext>
            </p:extLst>
          </p:nvPr>
        </p:nvGraphicFramePr>
        <p:xfrm>
          <a:off x="1884639" y="1323390"/>
          <a:ext cx="91186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3204634">
                  <a:extLst>
                    <a:ext uri="{9D8B030D-6E8A-4147-A177-3AD203B41FA5}">
                      <a16:colId xmlns:a16="http://schemas.microsoft.com/office/drawing/2014/main" val="382286390"/>
                    </a:ext>
                  </a:extLst>
                </a:gridCol>
                <a:gridCol w="3204634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히스토그램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막대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hist()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barplot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형태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예시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나이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금액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성별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지역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그래프 형태 차이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그래프 막대가 붙어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그래프 막대가 분리되어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159EEB-F20E-4D3A-B20B-AD75CF62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47715"/>
              </p:ext>
            </p:extLst>
          </p:nvPr>
        </p:nvGraphicFramePr>
        <p:xfrm>
          <a:off x="1649835" y="4203700"/>
          <a:ext cx="37592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hist(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82FE11EA-846B-BDE2-8178-2AE6F7A166DF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히스토그램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7228" y="920650"/>
            <a:ext cx="10080625" cy="46307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AGE </a:t>
            </a:r>
            <a:r>
              <a:rPr lang="ko-KR" altLang="en-US" sz="1600" dirty="0"/>
              <a:t>변수를 히스토그램으로 그리기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가독성을 높이기 위해 </a:t>
            </a:r>
            <a:r>
              <a:rPr lang="en-US" altLang="ko-KR" sz="1600" dirty="0"/>
              <a:t>x</a:t>
            </a:r>
            <a:r>
              <a:rPr lang="ko-KR" altLang="en-US" sz="1600" dirty="0"/>
              <a:t>축 범위는 </a:t>
            </a:r>
            <a:r>
              <a:rPr lang="en-US" altLang="ko-KR" sz="1600" dirty="0"/>
              <a:t>0~60, y</a:t>
            </a:r>
            <a:r>
              <a:rPr lang="ko-KR" altLang="en-US" sz="1600" dirty="0"/>
              <a:t>축 범위는 </a:t>
            </a:r>
            <a:r>
              <a:rPr lang="en-US" altLang="ko-KR" sz="1600" dirty="0"/>
              <a:t>0~7</a:t>
            </a:r>
            <a:r>
              <a:rPr lang="ko-KR" altLang="en-US" sz="1600" dirty="0"/>
              <a:t>까지 나타내고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그래프 제목은 ‘</a:t>
            </a:r>
            <a:r>
              <a:rPr lang="en-US" altLang="ko-KR" sz="1600" dirty="0"/>
              <a:t>AGE</a:t>
            </a:r>
            <a:r>
              <a:rPr lang="ko-KR" altLang="en-US" sz="1600" dirty="0"/>
              <a:t>분포’로 표기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159EEB-F20E-4D3A-B20B-AD75CF62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650"/>
              </p:ext>
            </p:extLst>
          </p:nvPr>
        </p:nvGraphicFramePr>
        <p:xfrm>
          <a:off x="2854643" y="1644309"/>
          <a:ext cx="77400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08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히스토그램 그리기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hist(exdata1$AGE,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xlim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c(0, 60),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ylim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c(0, 7), main = "AGE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분포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604843B-819D-462C-83F6-1BA87D38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726" y="2541205"/>
            <a:ext cx="3589337" cy="3817684"/>
          </a:xfrm>
          <a:prstGeom prst="rect">
            <a:avLst/>
          </a:prstGeom>
        </p:spPr>
      </p:pic>
      <p:sp>
        <p:nvSpPr>
          <p:cNvPr id="8" name="Arrow: Right 5">
            <a:extLst>
              <a:ext uri="{FF2B5EF4-FFF2-40B4-BE49-F238E27FC236}">
                <a16:creationId xmlns:a16="http://schemas.microsoft.com/office/drawing/2014/main" id="{312A5ED1-06E8-4717-8D84-B15D39ED89A7}"/>
              </a:ext>
            </a:extLst>
          </p:cNvPr>
          <p:cNvSpPr/>
          <p:nvPr/>
        </p:nvSpPr>
        <p:spPr>
          <a:xfrm>
            <a:off x="3885897" y="2895262"/>
            <a:ext cx="372206" cy="34977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D8AD300A-5799-2B94-E649-9D15334B100B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C81AA-DCC8-D4E7-81DD-F77E18653F1C}"/>
              </a:ext>
            </a:extLst>
          </p:cNvPr>
          <p:cNvSpPr txBox="1"/>
          <p:nvPr/>
        </p:nvSpPr>
        <p:spPr>
          <a:xfrm>
            <a:off x="2262249" y="1829272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23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파이차트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066" y="779306"/>
            <a:ext cx="10080625" cy="46307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파이차트는 원을 데이터 범주 구성 비례에 따라 파이 조각을 나누는 것처럼 표현하는 그래프</a:t>
            </a:r>
            <a:endParaRPr lang="en-US" altLang="ko-KR" sz="1600" dirty="0"/>
          </a:p>
          <a:p>
            <a:r>
              <a:rPr lang="ko-KR" altLang="en-US" sz="1600" dirty="0"/>
              <a:t>파이차트는 </a:t>
            </a:r>
            <a:r>
              <a:rPr lang="en-US" altLang="ko-KR" sz="1600" dirty="0"/>
              <a:t>pie( ) </a:t>
            </a:r>
            <a:r>
              <a:rPr lang="ko-KR" altLang="en-US" sz="1600" dirty="0"/>
              <a:t>함수로 출력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pie( ) </a:t>
            </a:r>
            <a:r>
              <a:rPr lang="ko-KR" altLang="en-US" sz="1600" dirty="0"/>
              <a:t>함수에는 빈도분석 기능이 없으므로 먼저 빈도분석을 하는 </a:t>
            </a:r>
            <a:r>
              <a:rPr lang="en-US" altLang="ko-KR" sz="1600" dirty="0"/>
              <a:t>table( ) </a:t>
            </a:r>
            <a:r>
              <a:rPr lang="ko-KR" altLang="en-US" sz="1600" dirty="0"/>
              <a:t>함수를 실행 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mtcars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세트의 </a:t>
            </a:r>
            <a:r>
              <a:rPr lang="en-US" altLang="ko-KR" sz="1600" dirty="0"/>
              <a:t>gear </a:t>
            </a:r>
            <a:r>
              <a:rPr lang="ko-KR" altLang="en-US" sz="1600" dirty="0"/>
              <a:t>변수 값을 </a:t>
            </a:r>
            <a:r>
              <a:rPr lang="en-US" altLang="ko-KR" sz="1600" dirty="0"/>
              <a:t>x</a:t>
            </a:r>
            <a:r>
              <a:rPr lang="ko-KR" altLang="en-US" sz="1600" dirty="0"/>
              <a:t>에 저장하고 </a:t>
            </a:r>
            <a:r>
              <a:rPr lang="en-US" altLang="ko-KR" sz="1600" dirty="0"/>
              <a:t>x</a:t>
            </a:r>
            <a:r>
              <a:rPr lang="ko-KR" altLang="en-US" sz="1600" dirty="0"/>
              <a:t>에 대한 파이차트를 구현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159EEB-F20E-4D3A-B20B-AD75CF62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65199"/>
              </p:ext>
            </p:extLst>
          </p:nvPr>
        </p:nvGraphicFramePr>
        <p:xfrm>
          <a:off x="2200985" y="1564834"/>
          <a:ext cx="2337246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3724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pie(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47BDED-E571-495D-B813-E80DD7F8912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566767"/>
          <a:ext cx="2667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파이차트 그리기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&lt;- table(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mtcars$gear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pie(x)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37C96C8-F3DF-4426-874F-9692C044F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5" t="10229" r="8274" b="10732"/>
          <a:stretch/>
        </p:blipFill>
        <p:spPr>
          <a:xfrm>
            <a:off x="5388394" y="3513328"/>
            <a:ext cx="2453536" cy="22668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E2A488-F071-4B5F-94F7-441F4275F670}"/>
              </a:ext>
            </a:extLst>
          </p:cNvPr>
          <p:cNvSpPr txBox="1"/>
          <p:nvPr/>
        </p:nvSpPr>
        <p:spPr>
          <a:xfrm>
            <a:off x="7976012" y="4039207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빈도 비율을 나타낼 수 있음</a:t>
            </a:r>
          </a:p>
        </p:txBody>
      </p:sp>
      <p:sp>
        <p:nvSpPr>
          <p:cNvPr id="11" name="Arrow: Right 5">
            <a:extLst>
              <a:ext uri="{FF2B5EF4-FFF2-40B4-BE49-F238E27FC236}">
                <a16:creationId xmlns:a16="http://schemas.microsoft.com/office/drawing/2014/main" id="{F97586F7-FB9B-413B-B7A4-7A76ED5FD5F7}"/>
              </a:ext>
            </a:extLst>
          </p:cNvPr>
          <p:cNvSpPr/>
          <p:nvPr/>
        </p:nvSpPr>
        <p:spPr>
          <a:xfrm>
            <a:off x="4691646" y="3928375"/>
            <a:ext cx="372206" cy="34977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9A53D6AF-B835-0545-EB1D-40F86DEFB519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C8ECA-FAC3-DFC4-9629-EE3AF81C1B5C}"/>
              </a:ext>
            </a:extLst>
          </p:cNvPr>
          <p:cNvSpPr txBox="1"/>
          <p:nvPr/>
        </p:nvSpPr>
        <p:spPr>
          <a:xfrm>
            <a:off x="717302" y="3964763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75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요약</a:t>
            </a:r>
            <a:r>
              <a:rPr lang="en-US" altLang="ko-KR" dirty="0"/>
              <a:t>3]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648373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6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4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막대 그래프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범주형 데이터의 수량이 많고 적음을 나타낼 때 적합한 그래프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4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상자 그림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분포에서 벗어난 극단의 데이터를 판단할 때 적합한 그래프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4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히스토그램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연속형 데이터를 일정하게 구간을 나누어 각 구간에 해당하는 데이터를 그린 그래프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4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파이차트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원을 데이터 범주 구성 비례에 따라 파이 조각 모양처럼 표현한 </a:t>
            </a:r>
            <a:r>
              <a:rPr lang="ko-KR" altLang="en-US" sz="1400" b="0" i="0" u="none" strike="noStrike" baseline="0" dirty="0" smtClean="0">
                <a:solidFill>
                  <a:srgbClr val="000000"/>
                </a:solidFill>
                <a:latin typeface="YoonV YoonMyungjo100Std_OTF"/>
              </a:rPr>
              <a:t>그래프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400" b="1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산점도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두 변수 간의 관계를 점으로 나타낸 그래프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0" indent="0">
              <a:buNone/>
            </a:pPr>
            <a:endParaRPr lang="en-US" altLang="ko-KR" sz="1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12CBDD9-09EC-5B9E-93DE-41C6E14C9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4306"/>
              </p:ext>
            </p:extLst>
          </p:nvPr>
        </p:nvGraphicFramePr>
        <p:xfrm>
          <a:off x="1951688" y="2807280"/>
          <a:ext cx="8128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barplot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막대 그래프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hist(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히스토그램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boxplot(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상자 그림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pie(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파이차트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plot(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산점도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273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pairs(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산점도 행렬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367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pairs.panel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[psych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산점도 행렬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8726359"/>
                  </a:ext>
                </a:extLst>
              </a:tr>
            </a:tbl>
          </a:graphicData>
        </a:graphic>
      </p:graphicFrame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BB16A379-DF8E-7C79-0703-CC7F52FF0719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440EB-2121-A8A2-B84E-9619698859BC}"/>
              </a:ext>
            </a:extLst>
          </p:cNvPr>
          <p:cNvSpPr txBox="1"/>
          <p:nvPr/>
        </p:nvSpPr>
        <p:spPr>
          <a:xfrm>
            <a:off x="445222" y="4248662"/>
            <a:ext cx="1506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그래프를 그리는 함수 정리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307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산점도</a:t>
            </a:r>
            <a:r>
              <a:rPr lang="ko-KR" altLang="en-US" dirty="0"/>
              <a:t>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878705"/>
            <a:ext cx="10080625" cy="4630738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산점도</a:t>
            </a:r>
            <a:r>
              <a:rPr lang="en-US" altLang="ko-KR" sz="1600" dirty="0"/>
              <a:t>(</a:t>
            </a:r>
            <a:r>
              <a:rPr lang="ko-KR" altLang="en-US" sz="1600" dirty="0"/>
              <a:t>산포도</a:t>
            </a:r>
            <a:r>
              <a:rPr lang="en-US" altLang="ko-KR" sz="1600" dirty="0"/>
              <a:t>): </a:t>
            </a:r>
            <a:r>
              <a:rPr lang="ko-KR" altLang="en-US" sz="1600" dirty="0"/>
              <a:t>연속형 숫자 변수일 때 두 변수 간 관계를 점으로 나타내 점들의 형태에 따라 산포도를 확인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우상향하는 형태는 두 변수 사이에 상관관계가 있음을 의미</a:t>
            </a:r>
            <a:endParaRPr lang="en-US" altLang="ko-KR" sz="1600" dirty="0"/>
          </a:p>
          <a:p>
            <a:r>
              <a:rPr lang="ko-KR" altLang="en-US" sz="1600" dirty="0" err="1"/>
              <a:t>산점도는</a:t>
            </a:r>
            <a:r>
              <a:rPr lang="ko-KR" altLang="en-US" sz="1600" dirty="0"/>
              <a:t> </a:t>
            </a:r>
            <a:r>
              <a:rPr lang="en-US" altLang="ko-KR" sz="1600" dirty="0"/>
              <a:t>plot( ) </a:t>
            </a:r>
            <a:r>
              <a:rPr lang="ko-KR" altLang="en-US" sz="1600" dirty="0"/>
              <a:t>함수를 사용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함수에 들어가는 </a:t>
            </a:r>
            <a:r>
              <a:rPr lang="en-US" altLang="ko-KR" sz="1600" dirty="0"/>
              <a:t>x </a:t>
            </a:r>
            <a:r>
              <a:rPr lang="ko-KR" altLang="en-US" sz="1600" dirty="0"/>
              <a:t>값과 </a:t>
            </a:r>
            <a:r>
              <a:rPr lang="en-US" altLang="ko-KR" sz="1600" dirty="0"/>
              <a:t>y </a:t>
            </a:r>
            <a:r>
              <a:rPr lang="ko-KR" altLang="en-US" sz="1600" dirty="0"/>
              <a:t>값은 산점도 그래프 위치에 각각 동그라미로 표시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iris </a:t>
            </a:r>
            <a:r>
              <a:rPr lang="ko-KR" altLang="en-US" sz="1600" dirty="0"/>
              <a:t>데이터 세트를 이용해서 산점도를 그리기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iris </a:t>
            </a:r>
            <a:r>
              <a:rPr lang="ko-KR" altLang="en-US" sz="1600" dirty="0"/>
              <a:t>데이터 세트를 가져온 후 </a:t>
            </a:r>
            <a:r>
              <a:rPr lang="en-US" altLang="ko-KR" sz="1600" dirty="0"/>
              <a:t>x </a:t>
            </a:r>
            <a:r>
              <a:rPr lang="ko-KR" altLang="en-US" sz="1600" dirty="0"/>
              <a:t>값에는 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 </a:t>
            </a:r>
            <a:r>
              <a:rPr lang="ko-KR" altLang="en-US" sz="1600" dirty="0"/>
              <a:t>변수를</a:t>
            </a:r>
            <a:r>
              <a:rPr lang="en-US" altLang="ko-KR" sz="1600" dirty="0"/>
              <a:t>, y </a:t>
            </a:r>
            <a:r>
              <a:rPr lang="ko-KR" altLang="en-US" sz="1600" dirty="0"/>
              <a:t>값에는 </a:t>
            </a:r>
            <a:r>
              <a:rPr lang="en-US" altLang="ko-KR" sz="1600" dirty="0" err="1"/>
              <a:t>Petal.Width</a:t>
            </a:r>
            <a:r>
              <a:rPr lang="en-US" altLang="ko-KR" sz="1600" dirty="0"/>
              <a:t> </a:t>
            </a:r>
            <a:r>
              <a:rPr lang="ko-KR" altLang="en-US" sz="1600" dirty="0"/>
              <a:t>변수를 넣어 두 변수에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상관관계가 있는지 비교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A9705C-990A-4046-971C-A9A582F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68363"/>
              </p:ext>
            </p:extLst>
          </p:nvPr>
        </p:nvGraphicFramePr>
        <p:xfrm>
          <a:off x="1712109" y="1995323"/>
          <a:ext cx="2356338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5633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plot(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574FE54-6140-4620-95D6-AEDF2E11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53719"/>
              </p:ext>
            </p:extLst>
          </p:nvPr>
        </p:nvGraphicFramePr>
        <p:xfrm>
          <a:off x="1218312" y="3942550"/>
          <a:ext cx="56207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073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산점도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그리기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data(iris)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plot(x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y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iris$Petal.Width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40969E4-8BE1-48A4-8A84-9E517C1C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876" y="3942550"/>
            <a:ext cx="2767928" cy="252975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5AD03E-E16F-445C-BD71-4BA88AABB150}"/>
              </a:ext>
            </a:extLst>
          </p:cNvPr>
          <p:cNvSpPr/>
          <p:nvPr/>
        </p:nvSpPr>
        <p:spPr>
          <a:xfrm>
            <a:off x="7096004" y="4387411"/>
            <a:ext cx="316583" cy="22273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203EE045-2DCB-10F6-4FC6-B8935B19D47A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119D5-0CA7-5691-DCC6-783088A5CBFE}"/>
              </a:ext>
            </a:extLst>
          </p:cNvPr>
          <p:cNvSpPr txBox="1"/>
          <p:nvPr/>
        </p:nvSpPr>
        <p:spPr>
          <a:xfrm>
            <a:off x="664567" y="4221782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0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산점도</a:t>
            </a:r>
            <a:r>
              <a:rPr lang="ko-KR" altLang="en-US" dirty="0"/>
              <a:t>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89678" y="814185"/>
            <a:ext cx="10080625" cy="463073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산점도 행렬</a:t>
            </a:r>
          </a:p>
          <a:p>
            <a:pPr lvl="2"/>
            <a:r>
              <a:rPr lang="ko-KR" altLang="en-US" sz="1600" dirty="0"/>
              <a:t>산점도 행렬</a:t>
            </a:r>
            <a:r>
              <a:rPr lang="en-US" altLang="ko-KR" sz="1600" dirty="0"/>
              <a:t>(scatterplot matrix)</a:t>
            </a:r>
            <a:r>
              <a:rPr lang="ko-KR" altLang="en-US" sz="1600" dirty="0"/>
              <a:t>은 산점도들이 행렬로 나타남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</a:t>
            </a:r>
            <a:r>
              <a:rPr lang="ko-KR" altLang="en-US" sz="1600" dirty="0"/>
              <a:t>여러 개의 변수 관계를 한번에 확인할 수 있는 그래프</a:t>
            </a:r>
            <a:endParaRPr lang="en-US" altLang="ko-KR" sz="1600" dirty="0"/>
          </a:p>
          <a:p>
            <a:pPr lvl="2"/>
            <a:r>
              <a:rPr lang="ko-KR" altLang="en-US" sz="1600" dirty="0"/>
              <a:t>내장 함수인 </a:t>
            </a:r>
            <a:r>
              <a:rPr lang="en-US" altLang="ko-KR" sz="1600" dirty="0"/>
              <a:t>pairs( ) </a:t>
            </a:r>
            <a:r>
              <a:rPr lang="ko-KR" altLang="en-US" sz="1600" dirty="0"/>
              <a:t>함수 사용</a:t>
            </a:r>
            <a:endParaRPr lang="en-US" altLang="ko-KR" sz="1600" dirty="0"/>
          </a:p>
          <a:p>
            <a:pPr lvl="2"/>
            <a:r>
              <a:rPr lang="en-US" altLang="ko-KR" sz="1600" dirty="0"/>
              <a:t>iris </a:t>
            </a:r>
            <a:r>
              <a:rPr lang="ko-KR" altLang="en-US" sz="1600" dirty="0"/>
              <a:t>데이터 세트에 있는 변수들의 상관관계를 산점도로 확인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A9705C-990A-4046-971C-A9A582F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87044"/>
              </p:ext>
            </p:extLst>
          </p:nvPr>
        </p:nvGraphicFramePr>
        <p:xfrm>
          <a:off x="1826004" y="2595222"/>
          <a:ext cx="2356338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5633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pairs(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574FE54-6140-4620-95D6-AEDF2E11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54649"/>
              </p:ext>
            </p:extLst>
          </p:nvPr>
        </p:nvGraphicFramePr>
        <p:xfrm>
          <a:off x="1854626" y="3039403"/>
          <a:ext cx="317695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706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산점도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행렬 그리기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data(iris)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pairs(iris)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D5AD03E-E16F-445C-BD71-4BA88AABB150}"/>
              </a:ext>
            </a:extLst>
          </p:cNvPr>
          <p:cNvSpPr/>
          <p:nvPr/>
        </p:nvSpPr>
        <p:spPr>
          <a:xfrm>
            <a:off x="5077376" y="3200009"/>
            <a:ext cx="316583" cy="22273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85132-CD5D-48BE-9887-88B38BB2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20" y="3039403"/>
            <a:ext cx="3635065" cy="35485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FA595C-1DA3-422B-A06E-37343E75FD87}"/>
              </a:ext>
            </a:extLst>
          </p:cNvPr>
          <p:cNvSpPr txBox="1"/>
          <p:nvPr/>
        </p:nvSpPr>
        <p:spPr>
          <a:xfrm>
            <a:off x="9025400" y="5889104"/>
            <a:ext cx="25121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축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 y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축만 다른 같은 그래프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88724323-0DEF-312F-4AFA-558EC5C9C3FC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1BA09-5589-A056-F31B-5442E653CB44}"/>
              </a:ext>
            </a:extLst>
          </p:cNvPr>
          <p:cNvSpPr txBox="1"/>
          <p:nvPr/>
        </p:nvSpPr>
        <p:spPr>
          <a:xfrm>
            <a:off x="986417" y="3284248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79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산점도</a:t>
            </a:r>
            <a:r>
              <a:rPr lang="ko-KR" altLang="en-US" dirty="0"/>
              <a:t> 그리기</a:t>
            </a:r>
            <a:endParaRPr lang="ko-Kore-KR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5768" y="862732"/>
            <a:ext cx="10080625" cy="4630738"/>
          </a:xfrm>
        </p:spPr>
        <p:txBody>
          <a:bodyPr>
            <a:normAutofit/>
          </a:bodyPr>
          <a:lstStyle/>
          <a:p>
            <a:pPr lvl="2"/>
            <a:r>
              <a:rPr lang="en-US" altLang="ko-KR" sz="1400" dirty="0"/>
              <a:t>psych </a:t>
            </a:r>
            <a:r>
              <a:rPr lang="ko-KR" altLang="en-US" sz="1400" dirty="0"/>
              <a:t>패키지의 </a:t>
            </a:r>
            <a:r>
              <a:rPr lang="en-US" altLang="ko-KR" sz="1400" dirty="0" err="1"/>
              <a:t>pairs.panel</a:t>
            </a:r>
            <a:r>
              <a:rPr lang="en-US" altLang="ko-KR" sz="1400" dirty="0"/>
              <a:t>( ) </a:t>
            </a:r>
            <a:r>
              <a:rPr lang="ko-KR" altLang="en-US" sz="1400" dirty="0"/>
              <a:t>함수로 산점도 행렬 그리기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사용 형식은 </a:t>
            </a:r>
            <a:r>
              <a:rPr lang="en-US" altLang="ko-KR" sz="1400" dirty="0"/>
              <a:t>pairs( )</a:t>
            </a:r>
            <a:r>
              <a:rPr lang="ko-KR" altLang="en-US" sz="1400" dirty="0"/>
              <a:t>함수와 동일하지만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함수 실행 전에 </a:t>
            </a:r>
            <a:r>
              <a:rPr lang="en-US" altLang="ko-KR" sz="1400" dirty="0"/>
              <a:t>psych </a:t>
            </a:r>
            <a:r>
              <a:rPr lang="ko-KR" altLang="en-US" sz="1400" dirty="0"/>
              <a:t>패키지 설치와 로드가 필요</a:t>
            </a:r>
            <a:endParaRPr lang="en-US" altLang="ko-KR" sz="14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574FE54-6140-4620-95D6-AEDF2E11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20281"/>
              </p:ext>
            </p:extLst>
          </p:nvPr>
        </p:nvGraphicFramePr>
        <p:xfrm>
          <a:off x="1977961" y="1516059"/>
          <a:ext cx="351820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20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psych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패키지로 산점도 행렬 그리기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("psych")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library(psych)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data(iris)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pairs.panels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(iris)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D5AD03E-E16F-445C-BD71-4BA88AABB150}"/>
              </a:ext>
            </a:extLst>
          </p:cNvPr>
          <p:cNvSpPr/>
          <p:nvPr/>
        </p:nvSpPr>
        <p:spPr>
          <a:xfrm>
            <a:off x="5668689" y="2026914"/>
            <a:ext cx="374785" cy="34989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09465-39A3-4868-9697-27BF27E9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18" y="1606665"/>
            <a:ext cx="3760480" cy="3621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98DE94-8DF2-4FA9-A8AD-A2F630A3215F}"/>
              </a:ext>
            </a:extLst>
          </p:cNvPr>
          <p:cNvSpPr txBox="1"/>
          <p:nvPr/>
        </p:nvSpPr>
        <p:spPr>
          <a:xfrm>
            <a:off x="2936632" y="5576896"/>
            <a:ext cx="5480538" cy="578882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※</a:t>
            </a:r>
            <a:r>
              <a:rPr lang="ko-KR" altLang="en-US" sz="1400" dirty="0"/>
              <a:t> </a:t>
            </a:r>
            <a:r>
              <a:rPr lang="en-US" altLang="ko-KR" sz="1400" dirty="0"/>
              <a:t>From data to Viz </a:t>
            </a:r>
            <a:r>
              <a:rPr lang="ko-KR" altLang="en-US" sz="1400" dirty="0"/>
              <a:t>에서 데이터 유형에 따른 다양한 그래프 선택 참조</a:t>
            </a:r>
          </a:p>
          <a:p>
            <a:r>
              <a:rPr lang="en-US" altLang="ko-KR" sz="1400" dirty="0"/>
              <a:t>     https://www.data-to-viz.com</a:t>
            </a:r>
            <a:endParaRPr lang="ko-KR" altLang="en-US" sz="1400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5864DC8A-A134-B958-CA08-F7B278D475A6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31F63-7D89-0362-7D11-5FD605150396}"/>
              </a:ext>
            </a:extLst>
          </p:cNvPr>
          <p:cNvSpPr txBox="1"/>
          <p:nvPr/>
        </p:nvSpPr>
        <p:spPr>
          <a:xfrm>
            <a:off x="1194234" y="1924860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70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2501" y="2943447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36583230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데이터 수집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데이터 프레임을 직접 입력하는 방법으로 옳은 것은</a:t>
            </a:r>
            <a:r>
              <a:rPr lang="en-US" altLang="ko-KR" dirty="0"/>
              <a:t>?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값 형태로 데이터를 생성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/>
              <a:t>c( ) </a:t>
            </a:r>
            <a:r>
              <a:rPr lang="ko-KR" altLang="en-US" dirty="0"/>
              <a:t>함수로 값을 각 변수에 할당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 err="1"/>
              <a:t>xmlToDataFrame</a:t>
            </a:r>
            <a:r>
              <a:rPr lang="en-US" altLang="ko-KR" dirty="0"/>
              <a:t>( ) </a:t>
            </a:r>
            <a:r>
              <a:rPr lang="ko-KR" altLang="en-US" dirty="0"/>
              <a:t>함수로 값을 변수에 할당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실행 결과는 </a:t>
            </a:r>
            <a:r>
              <a:rPr lang="en-US" altLang="ko-KR" dirty="0"/>
              <a:t>print( ) </a:t>
            </a:r>
            <a:r>
              <a:rPr lang="ko-KR" altLang="en-US" dirty="0"/>
              <a:t>함수로 확인</a:t>
            </a:r>
            <a:endParaRPr lang="en-US" altLang="ko-KR" dirty="0"/>
          </a:p>
          <a:p>
            <a:pPr marL="800100" lvl="1" indent="-342900">
              <a:buFont typeface="+mj-ea"/>
              <a:buAutoNum type="arabicPeriod"/>
            </a:pPr>
            <a:r>
              <a:rPr lang="ko-KR" altLang="en-US" dirty="0"/>
              <a:t>외부 데이터를 가져오는 함수를 파일 형식에 맞게 연결하기</a:t>
            </a:r>
            <a:endParaRPr lang="en-US" altLang="ko-KR" dirty="0"/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 err="1"/>
              <a:t>read.table</a:t>
            </a:r>
            <a:r>
              <a:rPr lang="en-US" altLang="ko-KR" dirty="0"/>
              <a:t>( ) 	● 		● data.csv</a:t>
            </a:r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/>
              <a:t>read.csv( ) 	● 		● data.xlsx</a:t>
            </a:r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 err="1"/>
              <a:t>read_excel</a:t>
            </a:r>
            <a:r>
              <a:rPr lang="en-US" altLang="ko-KR" dirty="0"/>
              <a:t>( ) 	● 		● </a:t>
            </a:r>
            <a:r>
              <a:rPr lang="en-US" altLang="ko-KR" dirty="0" err="1"/>
              <a:t>data.json</a:t>
            </a:r>
            <a:endParaRPr lang="en-US" altLang="ko-KR" dirty="0"/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 err="1"/>
              <a:t>xmlToDataFrame</a:t>
            </a:r>
            <a:r>
              <a:rPr lang="en-US" altLang="ko-KR" dirty="0"/>
              <a:t>( ) 	● 		● data.xml</a:t>
            </a:r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 err="1"/>
              <a:t>fromJSON</a:t>
            </a:r>
            <a:r>
              <a:rPr lang="en-US" altLang="ko-KR" dirty="0"/>
              <a:t>( ) 	● 		● data.txt</a:t>
            </a:r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6F1C198-F584-7709-4010-9A85F0332D7D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데이터 수집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90997" y="932195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3"/>
            </a:pP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exam_1.txt] </a:t>
            </a:r>
            <a:r>
              <a:rPr lang="ko-KR" altLang="en-US" dirty="0"/>
              <a:t>의 파일을 메모장으로 만들고</a:t>
            </a:r>
            <a:r>
              <a:rPr lang="en-US" altLang="ko-KR" dirty="0"/>
              <a:t>, </a:t>
            </a:r>
            <a:r>
              <a:rPr lang="ko-KR" altLang="en-US" dirty="0"/>
              <a:t>폴더에 저장한 후 다음 코드의 빈칸을 채워서 </a:t>
            </a:r>
            <a:r>
              <a:rPr lang="en-US" altLang="ko-KR" dirty="0"/>
              <a:t>C:/Rstudy/</a:t>
            </a:r>
            <a:r>
              <a:rPr lang="ko-KR" altLang="en-US" dirty="0"/>
              <a:t>약자</a:t>
            </a:r>
            <a:r>
              <a:rPr lang="en-US" altLang="ko-KR" dirty="0"/>
              <a:t>_chapter4/</a:t>
            </a:r>
            <a:r>
              <a:rPr lang="ko-KR" altLang="en-US" dirty="0"/>
              <a:t>약자</a:t>
            </a:r>
            <a:r>
              <a:rPr lang="en-US" altLang="ko-KR" dirty="0"/>
              <a:t>exam_1.txt </a:t>
            </a:r>
            <a:r>
              <a:rPr lang="ko-KR" altLang="en-US" dirty="0"/>
              <a:t>데이터의 </a:t>
            </a:r>
            <a:r>
              <a:rPr lang="en-US" altLang="ko-KR" dirty="0"/>
              <a:t>3</a:t>
            </a:r>
            <a:r>
              <a:rPr lang="ko-KR" altLang="en-US" dirty="0"/>
              <a:t>행까지 </a:t>
            </a:r>
            <a:r>
              <a:rPr lang="en-US" altLang="ko-KR" dirty="0"/>
              <a:t>exam</a:t>
            </a:r>
            <a:r>
              <a:rPr lang="ko-KR" altLang="en-US" dirty="0"/>
              <a:t>로 가져오는 코드 완성하기</a:t>
            </a:r>
            <a:r>
              <a:rPr lang="en-US" altLang="ko-KR" dirty="0"/>
              <a:t>(</a:t>
            </a:r>
            <a:r>
              <a:rPr lang="ko-KR" altLang="en-US" dirty="0" err="1"/>
              <a:t>챕처</a:t>
            </a:r>
            <a:r>
              <a:rPr lang="en-US" altLang="ko-KR" dirty="0"/>
              <a:t>)</a:t>
            </a:r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exam_1.txt] </a:t>
            </a:r>
            <a:r>
              <a:rPr lang="ko-KR" altLang="en-US" dirty="0"/>
              <a:t>의 파일을 </a:t>
            </a:r>
            <a:r>
              <a:rPr lang="en-US" altLang="ko-KR" dirty="0"/>
              <a:t>|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구분하도록 메모장으로 만들고</a:t>
            </a:r>
            <a:r>
              <a:rPr lang="en-US" altLang="ko-KR" dirty="0"/>
              <a:t>, </a:t>
            </a:r>
            <a:r>
              <a:rPr lang="ko-KR" altLang="en-US" dirty="0"/>
              <a:t>다음 코드의 빈칸을 채워서 </a:t>
            </a:r>
            <a:r>
              <a:rPr lang="en-US" altLang="ko-KR" dirty="0"/>
              <a:t>C:/Rstudy/</a:t>
            </a:r>
            <a:r>
              <a:rPr lang="ko-KR" altLang="en-US" dirty="0"/>
              <a:t>약자</a:t>
            </a:r>
            <a:r>
              <a:rPr lang="en-US" altLang="ko-KR" dirty="0"/>
              <a:t>_chapter4/</a:t>
            </a:r>
            <a:r>
              <a:rPr lang="ko-KR" altLang="en-US" dirty="0"/>
              <a:t>약자</a:t>
            </a:r>
            <a:r>
              <a:rPr lang="en-US" altLang="ko-KR" dirty="0"/>
              <a:t>exam_2.txt </a:t>
            </a:r>
            <a:r>
              <a:rPr lang="ko-KR" altLang="en-US" dirty="0"/>
              <a:t>데이터의 구분자가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</a:t>
            </a:r>
            <a:r>
              <a:rPr lang="en-US" altLang="ko-KR" dirty="0"/>
              <a:t> </a:t>
            </a:r>
            <a:r>
              <a:rPr lang="ko-KR" altLang="en-US" dirty="0"/>
              <a:t>일 때 </a:t>
            </a:r>
            <a:r>
              <a:rPr lang="en-US" altLang="ko-KR" dirty="0"/>
              <a:t>exam1</a:t>
            </a:r>
            <a:r>
              <a:rPr lang="ko-KR" altLang="en-US" dirty="0"/>
              <a:t>로 가져오는 코드 완성하기</a:t>
            </a:r>
            <a:r>
              <a:rPr lang="en-US" altLang="ko-KR" dirty="0"/>
              <a:t>(</a:t>
            </a:r>
            <a:r>
              <a:rPr lang="ko-KR" altLang="en-US" dirty="0"/>
              <a:t>캡처</a:t>
            </a:r>
            <a:r>
              <a:rPr lang="en-US" altLang="ko-KR" dirty="0"/>
              <a:t>)</a:t>
            </a:r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/>
              <a:t>다음 코드의 빈칸을 채워서 엑셀을 가져오는 함수가 있는 패키지를 설치하고 로드하는 코드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완성하기</a:t>
            </a:r>
            <a:r>
              <a:rPr lang="en-US" altLang="ko-KR" dirty="0"/>
              <a:t>(</a:t>
            </a:r>
            <a:r>
              <a:rPr lang="ko-KR" altLang="en-US" dirty="0"/>
              <a:t>캡처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BEEA46-12B8-4C3B-976E-0AF42666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41875"/>
              </p:ext>
            </p:extLst>
          </p:nvPr>
        </p:nvGraphicFramePr>
        <p:xfrm>
          <a:off x="1524000" y="1969470"/>
          <a:ext cx="62801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292BE35-4C89-4EBC-B415-07E3853B0ABB}"/>
              </a:ext>
            </a:extLst>
          </p:cNvPr>
          <p:cNvSpPr/>
          <p:nvPr/>
        </p:nvSpPr>
        <p:spPr>
          <a:xfrm>
            <a:off x="6348413" y="2002298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321ED-C774-4C31-8349-1A036A850FD1}"/>
              </a:ext>
            </a:extLst>
          </p:cNvPr>
          <p:cNvSpPr/>
          <p:nvPr/>
        </p:nvSpPr>
        <p:spPr>
          <a:xfrm>
            <a:off x="1648444" y="2002298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3B59FC-FBFA-4131-A650-F9DF9C9B004A}"/>
              </a:ext>
            </a:extLst>
          </p:cNvPr>
          <p:cNvSpPr/>
          <p:nvPr/>
        </p:nvSpPr>
        <p:spPr>
          <a:xfrm>
            <a:off x="3127474" y="2002298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8BC912-EC91-4BE3-9033-0666C13BF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44702"/>
              </p:ext>
            </p:extLst>
          </p:nvPr>
        </p:nvGraphicFramePr>
        <p:xfrm>
          <a:off x="1524000" y="3527349"/>
          <a:ext cx="62801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E426DD2-07D8-482F-89F6-F5E54BFBB3E7}"/>
              </a:ext>
            </a:extLst>
          </p:cNvPr>
          <p:cNvSpPr/>
          <p:nvPr/>
        </p:nvSpPr>
        <p:spPr>
          <a:xfrm>
            <a:off x="6348413" y="3560177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6DBF8-FF4D-467A-8F6D-DEFD9E7B5B4F}"/>
              </a:ext>
            </a:extLst>
          </p:cNvPr>
          <p:cNvSpPr/>
          <p:nvPr/>
        </p:nvSpPr>
        <p:spPr>
          <a:xfrm>
            <a:off x="1648444" y="3560177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8382A-2133-4963-B9E8-7A0F4B311FC4}"/>
              </a:ext>
            </a:extLst>
          </p:cNvPr>
          <p:cNvSpPr/>
          <p:nvPr/>
        </p:nvSpPr>
        <p:spPr>
          <a:xfrm>
            <a:off x="3127474" y="3560177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8074FB-076D-48EE-A547-103B4039312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966640"/>
          <a:ext cx="62801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install.packages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("                           ")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EDEE4EA-93DC-4350-B19F-7C6EBE5B6FA9}"/>
              </a:ext>
            </a:extLst>
          </p:cNvPr>
          <p:cNvSpPr/>
          <p:nvPr/>
        </p:nvSpPr>
        <p:spPr>
          <a:xfrm>
            <a:off x="3229074" y="5049527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BC80F-B711-472A-9106-1757FCBE5441}"/>
              </a:ext>
            </a:extLst>
          </p:cNvPr>
          <p:cNvSpPr/>
          <p:nvPr/>
        </p:nvSpPr>
        <p:spPr>
          <a:xfrm>
            <a:off x="1717860" y="5414687"/>
            <a:ext cx="2556000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8805B4A6-C860-05A6-E960-47A1A3D89010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C8E89E3-16BE-85D5-AA27-EEE2BA673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790" y="1667692"/>
            <a:ext cx="1564725" cy="827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7ADDA51-F048-440C-B104-F88F70D9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522" y="3149843"/>
            <a:ext cx="1931966" cy="122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16A1EE7-2883-F89F-A247-0797DDA4D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155" y="1610760"/>
            <a:ext cx="1594230" cy="88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43A9FF2-18E6-0B61-36EE-B816232A7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155" y="3174228"/>
            <a:ext cx="1923200" cy="111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B2726A3-A547-E65D-9E82-30D34DB21948}"/>
              </a:ext>
            </a:extLst>
          </p:cNvPr>
          <p:cNvSpPr txBox="1"/>
          <p:nvPr/>
        </p:nvSpPr>
        <p:spPr>
          <a:xfrm>
            <a:off x="837648" y="1938684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DD7DC-A9C1-C9AF-01B4-B36072C5D239}"/>
              </a:ext>
            </a:extLst>
          </p:cNvPr>
          <p:cNvSpPr txBox="1"/>
          <p:nvPr/>
        </p:nvSpPr>
        <p:spPr>
          <a:xfrm>
            <a:off x="775255" y="3476584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003B48-2D70-FA82-9374-D3F279C4EAEF}"/>
              </a:ext>
            </a:extLst>
          </p:cNvPr>
          <p:cNvSpPr txBox="1"/>
          <p:nvPr/>
        </p:nvSpPr>
        <p:spPr>
          <a:xfrm>
            <a:off x="775255" y="5102414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74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데이터 수집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6"/>
            </a:pPr>
            <a:r>
              <a:rPr lang="ko-KR" altLang="en-US" sz="1600" dirty="0"/>
              <a:t>약자</a:t>
            </a:r>
            <a:r>
              <a:rPr lang="en-US" altLang="ko-KR" sz="1600" dirty="0"/>
              <a:t>data_1.xlsx</a:t>
            </a:r>
            <a:r>
              <a:rPr lang="ko-KR" altLang="en-US" sz="1600" dirty="0"/>
              <a:t>이름의 엑셀 파일을 만들어서 두번째 </a:t>
            </a:r>
            <a:r>
              <a:rPr lang="en-US" altLang="ko-KR" sz="1600" dirty="0"/>
              <a:t>SHEET</a:t>
            </a:r>
            <a:r>
              <a:rPr lang="ko-KR" altLang="en-US" sz="1600" dirty="0"/>
              <a:t>에 다음 내용을 추가한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다음 코드의 빈칸을 채워서 </a:t>
            </a:r>
            <a:r>
              <a:rPr lang="en-US" altLang="ko-KR" sz="1600" dirty="0"/>
              <a:t>C:/Rstudy/</a:t>
            </a:r>
            <a:r>
              <a:rPr lang="ko-KR" altLang="en-US" sz="1600" dirty="0"/>
              <a:t>약자</a:t>
            </a:r>
            <a:r>
              <a:rPr lang="en-US" altLang="ko-KR" sz="1600" dirty="0"/>
              <a:t>_chapter4/</a:t>
            </a:r>
            <a:r>
              <a:rPr lang="ko-KR" altLang="en-US" sz="1600" dirty="0"/>
              <a:t>약자</a:t>
            </a:r>
            <a:r>
              <a:rPr lang="en-US" altLang="ko-KR" sz="1600" dirty="0"/>
              <a:t>data_1.xlsx </a:t>
            </a:r>
            <a:r>
              <a:rPr lang="ko-KR" altLang="en-US" sz="1600" dirty="0"/>
              <a:t>데이터의 두 번째 시트에 있는 데이터를 불러오는 코드를 완성하기</a:t>
            </a:r>
            <a:r>
              <a:rPr lang="en-US" altLang="ko-KR" sz="1600" dirty="0"/>
              <a:t>-&gt;</a:t>
            </a:r>
            <a:r>
              <a:rPr lang="ko-KR" altLang="en-US" sz="1600" dirty="0"/>
              <a:t>캡처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6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6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dirty="0"/>
              <a:t>다음 빈칸을 채워서 </a:t>
            </a:r>
            <a:r>
              <a:rPr lang="en-US" altLang="ko-KR" dirty="0"/>
              <a:t>JSON </a:t>
            </a:r>
            <a:r>
              <a:rPr lang="ko-KR" altLang="en-US" dirty="0"/>
              <a:t>파일을 가져오는 함수가 있는 패키지를 설치하고 로드하는 코드를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완성하기</a:t>
            </a:r>
            <a:r>
              <a:rPr lang="en-US" altLang="ko-KR" dirty="0"/>
              <a:t>(</a:t>
            </a:r>
            <a:r>
              <a:rPr lang="ko-KR" altLang="en-US" dirty="0"/>
              <a:t>캡처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BEEA46-12B8-4C3B-976E-0AF42666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61517"/>
              </p:ext>
            </p:extLst>
          </p:nvPr>
        </p:nvGraphicFramePr>
        <p:xfrm>
          <a:off x="1524000" y="1969470"/>
          <a:ext cx="460851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292BE35-4C89-4EBC-B415-07E3853B0ABB}"/>
              </a:ext>
            </a:extLst>
          </p:cNvPr>
          <p:cNvSpPr/>
          <p:nvPr/>
        </p:nvSpPr>
        <p:spPr>
          <a:xfrm>
            <a:off x="4913313" y="2002298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321ED-C774-4C31-8349-1A036A850FD1}"/>
              </a:ext>
            </a:extLst>
          </p:cNvPr>
          <p:cNvSpPr/>
          <p:nvPr/>
        </p:nvSpPr>
        <p:spPr>
          <a:xfrm>
            <a:off x="1648444" y="2002298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8074FB-076D-48EE-A547-103B40393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37072"/>
              </p:ext>
            </p:extLst>
          </p:nvPr>
        </p:nvGraphicFramePr>
        <p:xfrm>
          <a:off x="3916060" y="5664609"/>
          <a:ext cx="62801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install.packages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("                           ")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EDEE4EA-93DC-4350-B19F-7C6EBE5B6FA9}"/>
              </a:ext>
            </a:extLst>
          </p:cNvPr>
          <p:cNvSpPr/>
          <p:nvPr/>
        </p:nvSpPr>
        <p:spPr>
          <a:xfrm>
            <a:off x="5621134" y="5747496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BC80F-B711-472A-9106-1757FCBE5441}"/>
              </a:ext>
            </a:extLst>
          </p:cNvPr>
          <p:cNvSpPr/>
          <p:nvPr/>
        </p:nvSpPr>
        <p:spPr>
          <a:xfrm>
            <a:off x="4109920" y="6112656"/>
            <a:ext cx="2556000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2DC5B7E-F47D-79AA-7850-AFBF2580A1F2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104CAE-6382-E426-DBDE-8C34C9679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89" y="2590128"/>
            <a:ext cx="3015941" cy="21448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261802-1A1C-0D65-E7D1-48F438DA8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852" y="2318187"/>
            <a:ext cx="1943100" cy="1257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A85759-E850-B22B-89C1-64B680682534}"/>
              </a:ext>
            </a:extLst>
          </p:cNvPr>
          <p:cNvSpPr txBox="1"/>
          <p:nvPr/>
        </p:nvSpPr>
        <p:spPr>
          <a:xfrm>
            <a:off x="715195" y="1998610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EB255A-8D21-ADC9-9F1D-6D2176CC2616}"/>
              </a:ext>
            </a:extLst>
          </p:cNvPr>
          <p:cNvSpPr txBox="1"/>
          <p:nvPr/>
        </p:nvSpPr>
        <p:spPr>
          <a:xfrm>
            <a:off x="324563" y="4940168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55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B. </a:t>
            </a:r>
            <a:r>
              <a:rPr lang="ko-KR" altLang="en-US" dirty="0"/>
              <a:t>데이터 관측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646406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다음 코드의 빈칸을 채워서 </a:t>
            </a:r>
            <a:r>
              <a:rPr lang="en-US" altLang="ko-KR" dirty="0"/>
              <a:t>iris </a:t>
            </a:r>
            <a:r>
              <a:rPr lang="ko-KR" altLang="en-US" dirty="0"/>
              <a:t>데이터 세트를 불러오는 코드 완성하기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iris </a:t>
            </a:r>
            <a:r>
              <a:rPr lang="ko-KR" altLang="en-US" dirty="0"/>
              <a:t>데이터 세트의 컬럼명을 확인하고 관측치 개수를 구하는 코드를 작성하여 실행 결과처럼 출력하기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빈칸을 채워서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iris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세트의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ITC Garamond Std Lt"/>
              </a:rPr>
              <a:t>Sepal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ITC Garamond Std Lt"/>
              </a:rPr>
              <a:t>Length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변수의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사분위수와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4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사분위수를 구하는 코드를 </a:t>
            </a:r>
            <a:r>
              <a:rPr lang="ko-KR" altLang="en-US" sz="1800" b="0" i="0" u="none" strike="noStrike" baseline="0" dirty="0" smtClean="0">
                <a:solidFill>
                  <a:srgbClr val="000000"/>
                </a:solidFill>
                <a:latin typeface="YoonV YoonMyungjo100Std_OTF"/>
              </a:rPr>
              <a:t>완성하기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/>
        </p:nvGraphicFramePr>
        <p:xfrm>
          <a:off x="1394985" y="1713655"/>
          <a:ext cx="209913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13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1554536" y="1756327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D19C91B-1764-4794-8A39-EB4EF84C74A0}"/>
              </a:ext>
            </a:extLst>
          </p:cNvPr>
          <p:cNvGraphicFramePr>
            <a:graphicFrameLocks noGrp="1"/>
          </p:cNvGraphicFramePr>
          <p:nvPr/>
        </p:nvGraphicFramePr>
        <p:xfrm>
          <a:off x="1394985" y="3130453"/>
          <a:ext cx="209913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13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(iris)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C5CCC86-9C9C-4CD8-BDB1-4E381C9C483B}"/>
              </a:ext>
            </a:extLst>
          </p:cNvPr>
          <p:cNvSpPr/>
          <p:nvPr/>
        </p:nvSpPr>
        <p:spPr>
          <a:xfrm>
            <a:off x="1554536" y="3172640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9998ED-4C6F-49CF-9F36-7546A9DC9AC4}"/>
              </a:ext>
            </a:extLst>
          </p:cNvPr>
          <p:cNvSpPr/>
          <p:nvPr/>
        </p:nvSpPr>
        <p:spPr>
          <a:xfrm>
            <a:off x="1554536" y="3403945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E557E-82A4-40B4-9CC4-F1B66678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48" y="3817102"/>
            <a:ext cx="6929317" cy="1067579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1104DCF-88B0-4CFC-87A1-1245B37A64AE}"/>
              </a:ext>
            </a:extLst>
          </p:cNvPr>
          <p:cNvGraphicFramePr>
            <a:graphicFrameLocks noGrp="1"/>
          </p:cNvGraphicFramePr>
          <p:nvPr/>
        </p:nvGraphicFramePr>
        <p:xfrm>
          <a:off x="1394985" y="5819067"/>
          <a:ext cx="464252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252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  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                                    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  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                                    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008D440-F894-4B5A-8D80-1DE7FF095D03}"/>
              </a:ext>
            </a:extLst>
          </p:cNvPr>
          <p:cNvSpPr/>
          <p:nvPr/>
        </p:nvSpPr>
        <p:spPr>
          <a:xfrm>
            <a:off x="1554537" y="5858691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8066C2-5536-4CF1-B211-BBB9A764699E}"/>
              </a:ext>
            </a:extLst>
          </p:cNvPr>
          <p:cNvSpPr/>
          <p:nvPr/>
        </p:nvSpPr>
        <p:spPr>
          <a:xfrm>
            <a:off x="1554537" y="6101845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8B2F4E-2909-47F7-BF3D-B787C2B04EAA}"/>
              </a:ext>
            </a:extLst>
          </p:cNvPr>
          <p:cNvSpPr/>
          <p:nvPr/>
        </p:nvSpPr>
        <p:spPr>
          <a:xfrm>
            <a:off x="4501953" y="5858691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56EB0E-0BB8-46FB-B061-1A9F8A55A3E0}"/>
              </a:ext>
            </a:extLst>
          </p:cNvPr>
          <p:cNvSpPr/>
          <p:nvPr/>
        </p:nvSpPr>
        <p:spPr>
          <a:xfrm>
            <a:off x="4501953" y="6101845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858CB1A7-7085-20A4-1573-3FFDBD737412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E7795-75D5-137A-BD64-86FD5D4B7003}"/>
              </a:ext>
            </a:extLst>
          </p:cNvPr>
          <p:cNvSpPr txBox="1"/>
          <p:nvPr/>
        </p:nvSpPr>
        <p:spPr>
          <a:xfrm>
            <a:off x="570161" y="1741456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6378E-7812-374F-F769-F196633BBB41}"/>
              </a:ext>
            </a:extLst>
          </p:cNvPr>
          <p:cNvSpPr txBox="1"/>
          <p:nvPr/>
        </p:nvSpPr>
        <p:spPr>
          <a:xfrm>
            <a:off x="646406" y="3165414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F54D7-C537-E841-4B15-12615F9C706F}"/>
              </a:ext>
            </a:extLst>
          </p:cNvPr>
          <p:cNvSpPr txBox="1"/>
          <p:nvPr/>
        </p:nvSpPr>
        <p:spPr>
          <a:xfrm>
            <a:off x="646406" y="5832480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61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C. </a:t>
            </a:r>
            <a:r>
              <a:rPr lang="ko-KR" altLang="en-US" dirty="0"/>
              <a:t>그래프 그리기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    </a:t>
            </a:r>
            <a:r>
              <a:rPr lang="ko-KR" altLang="en-US" sz="1800" dirty="0"/>
              <a:t>다음 데이터를 활용하므로</a:t>
            </a:r>
            <a:r>
              <a:rPr lang="en-US" altLang="ko-KR" sz="1800" dirty="0"/>
              <a:t> </a:t>
            </a:r>
            <a:r>
              <a:rPr lang="ko-KR" altLang="en-US" sz="1800" dirty="0"/>
              <a:t>문제를 풀기 전 데이터를 먼저 생성</a:t>
            </a:r>
            <a:endParaRPr lang="en-US" altLang="ko-KR" sz="1800" dirty="0"/>
          </a:p>
          <a:p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빈칸을 채워서 </a:t>
            </a:r>
            <a:r>
              <a:rPr lang="en-US" altLang="ko-KR" sz="1600" dirty="0"/>
              <a:t>y1 </a:t>
            </a:r>
            <a:r>
              <a:rPr lang="ko-KR" altLang="en-US" sz="1600" dirty="0"/>
              <a:t>데이터를 실행 결과처럼 출력하기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328296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1647365" y="2353769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FF4F5B-E8F2-4C8E-99A3-243AA0E82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15683"/>
              </p:ext>
            </p:extLst>
          </p:nvPr>
        </p:nvGraphicFramePr>
        <p:xfrm>
          <a:off x="1440110" y="1282851"/>
          <a:ext cx="576775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7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600" b="0" dirty="0">
                          <a:solidFill>
                            <a:schemeClr val="tx1"/>
                          </a:solidFill>
                        </a:rPr>
                        <a:t>y1 &lt;- c(10, 15, 20, 30, 40, 50, 90, 90, 80, 80, 90, 100, 200, 225)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48085DA9-4705-22D6-7E37-03146691C4F6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C5D3C-6383-3375-2F19-54BCA6E1D32C}"/>
              </a:ext>
            </a:extLst>
          </p:cNvPr>
          <p:cNvSpPr txBox="1"/>
          <p:nvPr/>
        </p:nvSpPr>
        <p:spPr>
          <a:xfrm>
            <a:off x="599965" y="2342067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3E13D1-AEF2-83A6-A2AB-EDB6DC59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942" y="2085975"/>
            <a:ext cx="3181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C. </a:t>
            </a:r>
            <a:r>
              <a:rPr lang="ko-KR" altLang="en-US" dirty="0"/>
              <a:t>그래프 그리기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/>
              <a:t>빈칸을 채워서 </a:t>
            </a:r>
            <a:r>
              <a:rPr lang="en-US" altLang="ko-KR" sz="1600" dirty="0"/>
              <a:t>y1 </a:t>
            </a:r>
            <a:r>
              <a:rPr lang="ko-KR" altLang="en-US" sz="1600" dirty="0"/>
              <a:t>데이터를 실행 결과처럼 출력하기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/>
              <a:t>빈칸을 채워서 </a:t>
            </a:r>
            <a:r>
              <a:rPr lang="en-US" altLang="ko-KR" sz="1600" dirty="0"/>
              <a:t>y1 </a:t>
            </a:r>
            <a:r>
              <a:rPr lang="ko-KR" altLang="en-US" sz="1600" dirty="0"/>
              <a:t>데이터를 실행 결과처럼 출력하기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/>
        </p:nvGraphicFramePr>
        <p:xfrm>
          <a:off x="1539991" y="1261496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1663356" y="1286969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90667F-2623-4745-9262-C932AB9D4449}"/>
              </a:ext>
            </a:extLst>
          </p:cNvPr>
          <p:cNvGraphicFramePr>
            <a:graphicFrameLocks noGrp="1"/>
          </p:cNvGraphicFramePr>
          <p:nvPr/>
        </p:nvGraphicFramePr>
        <p:xfrm>
          <a:off x="1539991" y="4041775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640A8BB-4488-49F1-B535-BF54FE9EE8B1}"/>
              </a:ext>
            </a:extLst>
          </p:cNvPr>
          <p:cNvSpPr/>
          <p:nvPr/>
        </p:nvSpPr>
        <p:spPr>
          <a:xfrm>
            <a:off x="1663356" y="4067248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F6A3B15-2286-F83C-C4C0-A21C96C4F319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ACCC6A-49D0-4E6F-6F3A-75BF1E229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092" y="487362"/>
            <a:ext cx="2762250" cy="28722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C6D391-B019-80D3-0910-C8FF1378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985" y="3520107"/>
            <a:ext cx="3305175" cy="28569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2522BB-591B-28D9-E6C9-669A72241186}"/>
              </a:ext>
            </a:extLst>
          </p:cNvPr>
          <p:cNvSpPr txBox="1"/>
          <p:nvPr/>
        </p:nvSpPr>
        <p:spPr>
          <a:xfrm>
            <a:off x="661149" y="1268464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501F8-62A3-28A1-6B8B-023A4756EBC0}"/>
              </a:ext>
            </a:extLst>
          </p:cNvPr>
          <p:cNvSpPr txBox="1"/>
          <p:nvPr/>
        </p:nvSpPr>
        <p:spPr>
          <a:xfrm>
            <a:off x="704721" y="4092036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5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7419" y="2802720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수집하기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292135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D. </a:t>
            </a:r>
            <a:r>
              <a:rPr lang="ko-KR" altLang="en-US" dirty="0"/>
              <a:t>종합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1600" dirty="0"/>
              <a:t>1. C:/Rstudy/</a:t>
            </a:r>
            <a:r>
              <a:rPr lang="ko-KR" altLang="en-US" sz="1600" dirty="0"/>
              <a:t>약자</a:t>
            </a:r>
            <a:r>
              <a:rPr lang="en-US" altLang="ko-KR" sz="1600" dirty="0"/>
              <a:t>_chapter4/</a:t>
            </a:r>
            <a:r>
              <a:rPr lang="ko-KR" altLang="en-US" sz="1600" dirty="0"/>
              <a:t>약자</a:t>
            </a:r>
            <a:r>
              <a:rPr lang="en-US" altLang="ko-KR" sz="1600" dirty="0"/>
              <a:t>data_1.xlsx </a:t>
            </a:r>
            <a:r>
              <a:rPr lang="ko-KR" altLang="en-US" sz="1600" dirty="0"/>
              <a:t>데이터의 두 번째 시트에 있는 데이터를 불러와서 </a:t>
            </a:r>
            <a:r>
              <a:rPr lang="en-US" altLang="ko-KR" sz="1600" dirty="0"/>
              <a:t>exam</a:t>
            </a:r>
            <a:r>
              <a:rPr lang="ko-KR" altLang="en-US" sz="1600" dirty="0"/>
              <a:t>약자 프레임에 저장하는  코드를 완성하기</a:t>
            </a:r>
            <a:r>
              <a:rPr lang="en-US" altLang="ko-KR" sz="1600" dirty="0"/>
              <a:t>-&gt;</a:t>
            </a:r>
            <a:r>
              <a:rPr lang="ko-KR" altLang="en-US" sz="1600" dirty="0"/>
              <a:t>캡처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sz="1600" dirty="0"/>
              <a:t>Exam</a:t>
            </a:r>
            <a:r>
              <a:rPr lang="ko-KR" altLang="en-US" sz="1600" dirty="0"/>
              <a:t>약자의 행</a:t>
            </a:r>
            <a:r>
              <a:rPr lang="en-US" altLang="ko-KR" sz="1600" dirty="0"/>
              <a:t>, </a:t>
            </a:r>
            <a:r>
              <a:rPr lang="ko-KR" altLang="en-US" sz="1600" dirty="0"/>
              <a:t>열</a:t>
            </a:r>
            <a:r>
              <a:rPr lang="en-US" altLang="ko-KR" sz="1600" dirty="0"/>
              <a:t>, </a:t>
            </a:r>
            <a:r>
              <a:rPr lang="ko-KR" altLang="en-US" sz="1600" dirty="0"/>
              <a:t>차원 수 구하기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09268"/>
              </p:ext>
            </p:extLst>
          </p:nvPr>
        </p:nvGraphicFramePr>
        <p:xfrm>
          <a:off x="1524000" y="2167557"/>
          <a:ext cx="457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400" b="0" i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i="1" dirty="0">
                          <a:solidFill>
                            <a:schemeClr val="tx1"/>
                          </a:solidFill>
                        </a:rPr>
                        <a:t>&gt;exam</a:t>
                      </a:r>
                      <a:r>
                        <a:rPr lang="ko-KR" altLang="en-US" sz="1400" b="0" i="1" dirty="0">
                          <a:solidFill>
                            <a:schemeClr val="tx1"/>
                          </a:solidFill>
                        </a:rPr>
                        <a:t>약자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1539991" y="2186647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90667F-2623-4745-9262-C932AB9D4449}"/>
              </a:ext>
            </a:extLst>
          </p:cNvPr>
          <p:cNvGraphicFramePr>
            <a:graphicFrameLocks noGrp="1"/>
          </p:cNvGraphicFramePr>
          <p:nvPr/>
        </p:nvGraphicFramePr>
        <p:xfrm>
          <a:off x="1539991" y="4041775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640A8BB-4488-49F1-B535-BF54FE9EE8B1}"/>
              </a:ext>
            </a:extLst>
          </p:cNvPr>
          <p:cNvSpPr/>
          <p:nvPr/>
        </p:nvSpPr>
        <p:spPr>
          <a:xfrm>
            <a:off x="1663356" y="4067248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F6A3B15-2286-F83C-C4C0-A21C96C4F319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BBD6AC-3B11-219F-28D8-77FC33FE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26" y="1303676"/>
            <a:ext cx="2614154" cy="20059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AF36D40-E5CA-31DF-7EA6-2B8796A4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480" y="4041775"/>
            <a:ext cx="2474699" cy="17049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B2AE08-20F9-E9B8-5363-45B117EAD033}"/>
              </a:ext>
            </a:extLst>
          </p:cNvPr>
          <p:cNvSpPr txBox="1"/>
          <p:nvPr/>
        </p:nvSpPr>
        <p:spPr>
          <a:xfrm>
            <a:off x="736716" y="2178384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B2097-D398-DE06-8B36-DB2B6C7AAE9F}"/>
              </a:ext>
            </a:extLst>
          </p:cNvPr>
          <p:cNvSpPr txBox="1"/>
          <p:nvPr/>
        </p:nvSpPr>
        <p:spPr>
          <a:xfrm>
            <a:off x="725650" y="4125619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43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14163673-5173-8B58-FB79-3A3379877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7903"/>
              </p:ext>
            </p:extLst>
          </p:nvPr>
        </p:nvGraphicFramePr>
        <p:xfrm>
          <a:off x="1336191" y="1643722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D. </a:t>
            </a:r>
            <a:r>
              <a:rPr lang="ko-KR" altLang="en-US" dirty="0"/>
              <a:t>종합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1600" dirty="0"/>
              <a:t>3. Exam</a:t>
            </a:r>
            <a:r>
              <a:rPr lang="ko-KR" altLang="en-US" sz="1600" dirty="0"/>
              <a:t>약자의 </a:t>
            </a:r>
            <a:r>
              <a:rPr lang="en-US" altLang="ko-KR" sz="1600" dirty="0"/>
              <a:t>Age</a:t>
            </a:r>
            <a:r>
              <a:rPr lang="ko-KR" altLang="en-US" sz="1600" dirty="0"/>
              <a:t>에 해당하는 분산과 표준 편차 구하기</a:t>
            </a:r>
            <a:r>
              <a:rPr lang="en-US" altLang="ko-KR" sz="1600" dirty="0"/>
              <a:t>-&gt;</a:t>
            </a:r>
            <a:r>
              <a:rPr lang="ko-KR" altLang="en-US" sz="1600" dirty="0"/>
              <a:t>캡처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4. Exam</a:t>
            </a:r>
            <a:r>
              <a:rPr lang="ko-KR" altLang="en-US" sz="1600" dirty="0"/>
              <a:t>약자의 </a:t>
            </a:r>
            <a:r>
              <a:rPr lang="en-US" altLang="ko-KR" sz="1600" dirty="0"/>
              <a:t>Age</a:t>
            </a:r>
            <a:r>
              <a:rPr lang="ko-KR" altLang="en-US" sz="1600" dirty="0"/>
              <a:t>에 해당하는 </a:t>
            </a:r>
            <a:r>
              <a:rPr lang="ko-KR" altLang="en-US" sz="1600" dirty="0" err="1"/>
              <a:t>첨도와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왜도</a:t>
            </a:r>
            <a:r>
              <a:rPr lang="ko-KR" altLang="en-US" sz="1600" dirty="0"/>
              <a:t> 구하기</a:t>
            </a:r>
            <a:r>
              <a:rPr lang="en-US" altLang="ko-KR" sz="1600" dirty="0"/>
              <a:t>-&gt;</a:t>
            </a:r>
            <a:r>
              <a:rPr lang="ko-KR" altLang="en-US" sz="1600" dirty="0"/>
              <a:t>캡처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90667F-2623-4745-9262-C932AB9D4449}"/>
              </a:ext>
            </a:extLst>
          </p:cNvPr>
          <p:cNvGraphicFramePr>
            <a:graphicFrameLocks noGrp="1"/>
          </p:cNvGraphicFramePr>
          <p:nvPr/>
        </p:nvGraphicFramePr>
        <p:xfrm>
          <a:off x="1539991" y="4041775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640A8BB-4488-49F1-B535-BF54FE9EE8B1}"/>
              </a:ext>
            </a:extLst>
          </p:cNvPr>
          <p:cNvSpPr/>
          <p:nvPr/>
        </p:nvSpPr>
        <p:spPr>
          <a:xfrm>
            <a:off x="1663356" y="4067248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F6A3B15-2286-F83C-C4C0-A21C96C4F319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CF304091-F55F-2866-026E-93508DC74936}"/>
              </a:ext>
            </a:extLst>
          </p:cNvPr>
          <p:cNvSpPr/>
          <p:nvPr/>
        </p:nvSpPr>
        <p:spPr>
          <a:xfrm>
            <a:off x="1539991" y="1705353"/>
            <a:ext cx="1178474" cy="216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D716035-7053-1577-3E93-E5BB8366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66" y="1772066"/>
            <a:ext cx="2066925" cy="12001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4CAB3FB-7A2A-4499-9061-275BC7B8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66" y="3694989"/>
            <a:ext cx="2200275" cy="19145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A8B9578-5F5E-D890-5738-F82B68B0EF9C}"/>
              </a:ext>
            </a:extLst>
          </p:cNvPr>
          <p:cNvSpPr txBox="1"/>
          <p:nvPr/>
        </p:nvSpPr>
        <p:spPr>
          <a:xfrm>
            <a:off x="642812" y="1671523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F4A41D-7206-3FD0-FAB1-838035C74EDC}"/>
              </a:ext>
            </a:extLst>
          </p:cNvPr>
          <p:cNvSpPr txBox="1"/>
          <p:nvPr/>
        </p:nvSpPr>
        <p:spPr>
          <a:xfrm>
            <a:off x="744712" y="4123247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0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14163673-5173-8B58-FB79-3A33798773ED}"/>
              </a:ext>
            </a:extLst>
          </p:cNvPr>
          <p:cNvGraphicFramePr>
            <a:graphicFrameLocks noGrp="1"/>
          </p:cNvGraphicFramePr>
          <p:nvPr/>
        </p:nvGraphicFramePr>
        <p:xfrm>
          <a:off x="1336191" y="1643722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D. </a:t>
            </a:r>
            <a:r>
              <a:rPr lang="ko-KR" altLang="en-US" dirty="0"/>
              <a:t>종합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1600" dirty="0"/>
              <a:t>5. Exam</a:t>
            </a:r>
            <a:r>
              <a:rPr lang="ko-KR" altLang="en-US" sz="1600" dirty="0"/>
              <a:t>약자의 </a:t>
            </a:r>
            <a:r>
              <a:rPr lang="en-US" altLang="ko-KR" sz="1600" dirty="0"/>
              <a:t>Age</a:t>
            </a:r>
            <a:r>
              <a:rPr lang="ko-KR" altLang="en-US" sz="1600" dirty="0"/>
              <a:t>에 해당하는 빈도 그래프 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6. Exam</a:t>
            </a:r>
            <a:r>
              <a:rPr lang="ko-KR" altLang="en-US" sz="1600" dirty="0"/>
              <a:t>약자의 </a:t>
            </a:r>
            <a:r>
              <a:rPr lang="en-US" altLang="ko-KR" sz="1600" dirty="0"/>
              <a:t>Age</a:t>
            </a:r>
            <a:r>
              <a:rPr lang="ko-KR" altLang="en-US" sz="1600" dirty="0"/>
              <a:t>에 해당하는 히스토그램 그리기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90667F-2623-4745-9262-C932AB9D4449}"/>
              </a:ext>
            </a:extLst>
          </p:cNvPr>
          <p:cNvGraphicFramePr>
            <a:graphicFrameLocks noGrp="1"/>
          </p:cNvGraphicFramePr>
          <p:nvPr/>
        </p:nvGraphicFramePr>
        <p:xfrm>
          <a:off x="1539991" y="4041775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640A8BB-4488-49F1-B535-BF54FE9EE8B1}"/>
              </a:ext>
            </a:extLst>
          </p:cNvPr>
          <p:cNvSpPr/>
          <p:nvPr/>
        </p:nvSpPr>
        <p:spPr>
          <a:xfrm>
            <a:off x="1663356" y="4067248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F6A3B15-2286-F83C-C4C0-A21C96C4F319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CF304091-F55F-2866-026E-93508DC74936}"/>
              </a:ext>
            </a:extLst>
          </p:cNvPr>
          <p:cNvSpPr/>
          <p:nvPr/>
        </p:nvSpPr>
        <p:spPr>
          <a:xfrm>
            <a:off x="1539991" y="1705353"/>
            <a:ext cx="1178474" cy="216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5D3DCA-DF05-BB57-FD81-967B1EB3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923" y="744654"/>
            <a:ext cx="2330412" cy="1573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ED25B6-1CAA-FE2D-B1B9-FD68E436A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726" y="2809301"/>
            <a:ext cx="2397609" cy="1935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63F88A-7EFA-7BF8-6C2F-E3521DBAFCF7}"/>
              </a:ext>
            </a:extLst>
          </p:cNvPr>
          <p:cNvSpPr txBox="1"/>
          <p:nvPr/>
        </p:nvSpPr>
        <p:spPr>
          <a:xfrm>
            <a:off x="977098" y="5405755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800" b="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1800" b="0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800" dirty="0"/>
              <a:t>Exam</a:t>
            </a:r>
            <a:r>
              <a:rPr lang="ko-KR" altLang="en-US" sz="1800" dirty="0"/>
              <a:t>약자의 </a:t>
            </a:r>
            <a:r>
              <a:rPr lang="en-US" altLang="ko-KR" sz="1800" dirty="0"/>
              <a:t>Tel</a:t>
            </a:r>
            <a:r>
              <a:rPr lang="ko-KR" altLang="en-US" sz="1800" dirty="0"/>
              <a:t>에 대한 </a:t>
            </a:r>
            <a:r>
              <a:rPr lang="en-US" altLang="ko-KR" sz="1800" dirty="0"/>
              <a:t>Age</a:t>
            </a:r>
            <a:r>
              <a:rPr lang="ko-KR" altLang="en-US" sz="1800" dirty="0"/>
              <a:t>의</a:t>
            </a:r>
            <a:r>
              <a:rPr lang="en-US" altLang="ko-KR" sz="1800" dirty="0"/>
              <a:t>  </a:t>
            </a:r>
            <a:r>
              <a:rPr lang="ko-KR" altLang="en-US" sz="18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산점도</a:t>
            </a:r>
            <a:r>
              <a:rPr lang="ko-KR" altLang="en-US" sz="1800" b="0" dirty="0">
                <a:latin typeface="D2Coding" panose="020B0609020101020101" pitchFamily="49" charset="-127"/>
                <a:ea typeface="D2Coding" panose="020B0609020101020101" pitchFamily="49" charset="-127"/>
              </a:rPr>
              <a:t> 그리기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BD157FB-D392-9A50-956D-18291B834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375" y="4987366"/>
            <a:ext cx="3108822" cy="1822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23" name="Table 14">
            <a:extLst>
              <a:ext uri="{FF2B5EF4-FFF2-40B4-BE49-F238E27FC236}">
                <a16:creationId xmlns:a16="http://schemas.microsoft.com/office/drawing/2014/main" id="{EA7C0DE1-3CD1-4CB5-9D91-5FC962227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67667"/>
              </p:ext>
            </p:extLst>
          </p:nvPr>
        </p:nvGraphicFramePr>
        <p:xfrm>
          <a:off x="1336191" y="5974001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4" name="Rectangle 15">
            <a:extLst>
              <a:ext uri="{FF2B5EF4-FFF2-40B4-BE49-F238E27FC236}">
                <a16:creationId xmlns:a16="http://schemas.microsoft.com/office/drawing/2014/main" id="{BBC8863A-1CCF-30DB-CC78-3D525B65833A}"/>
              </a:ext>
            </a:extLst>
          </p:cNvPr>
          <p:cNvSpPr/>
          <p:nvPr/>
        </p:nvSpPr>
        <p:spPr>
          <a:xfrm>
            <a:off x="1459556" y="5999474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161DD9-4AFB-BD4F-AE49-A1DEB4C6E670}"/>
              </a:ext>
            </a:extLst>
          </p:cNvPr>
          <p:cNvSpPr txBox="1"/>
          <p:nvPr/>
        </p:nvSpPr>
        <p:spPr>
          <a:xfrm>
            <a:off x="562213" y="1719124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63F988-3F40-A9CB-56D2-4FAB71612804}"/>
              </a:ext>
            </a:extLst>
          </p:cNvPr>
          <p:cNvSpPr txBox="1"/>
          <p:nvPr/>
        </p:nvSpPr>
        <p:spPr>
          <a:xfrm>
            <a:off x="593373" y="4138784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D4961-FDBE-1365-B9FA-F9ECE5F6A15C}"/>
              </a:ext>
            </a:extLst>
          </p:cNvPr>
          <p:cNvSpPr txBox="1"/>
          <p:nvPr/>
        </p:nvSpPr>
        <p:spPr>
          <a:xfrm>
            <a:off x="591499" y="5974001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21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952" y="2780422"/>
            <a:ext cx="3938099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ko-KR" altLang="en-US" sz="54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오늘도 잘했어요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32FE99-503E-0462-BC9E-1014DFE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73</a:t>
            </a:fld>
            <a:endParaRPr lang="ko-KR" altLang="en-US" dirty="0"/>
          </a:p>
        </p:txBody>
      </p:sp>
      <p:sp>
        <p:nvSpPr>
          <p:cNvPr id="3" name="Freeform 86">
            <a:extLst>
              <a:ext uri="{FF2B5EF4-FFF2-40B4-BE49-F238E27FC236}">
                <a16:creationId xmlns:a16="http://schemas.microsoft.com/office/drawing/2014/main" id="{338B1444-D9B3-1338-34ED-C9655025F086}"/>
              </a:ext>
            </a:extLst>
          </p:cNvPr>
          <p:cNvSpPr>
            <a:spLocks noEditPoints="1"/>
          </p:cNvSpPr>
          <p:nvPr/>
        </p:nvSpPr>
        <p:spPr bwMode="auto">
          <a:xfrm>
            <a:off x="8414788" y="2842040"/>
            <a:ext cx="509948" cy="650755"/>
          </a:xfrm>
          <a:custGeom>
            <a:avLst/>
            <a:gdLst>
              <a:gd name="T0" fmla="*/ 51 w 112"/>
              <a:gd name="T1" fmla="*/ 1 h 143"/>
              <a:gd name="T2" fmla="*/ 55 w 112"/>
              <a:gd name="T3" fmla="*/ 59 h 143"/>
              <a:gd name="T4" fmla="*/ 109 w 112"/>
              <a:gd name="T5" fmla="*/ 77 h 143"/>
              <a:gd name="T6" fmla="*/ 94 w 112"/>
              <a:gd name="T7" fmla="*/ 58 h 143"/>
              <a:gd name="T8" fmla="*/ 55 w 112"/>
              <a:gd name="T9" fmla="*/ 62 h 143"/>
              <a:gd name="T10" fmla="*/ 6 w 112"/>
              <a:gd name="T11" fmla="*/ 75 h 143"/>
              <a:gd name="T12" fmla="*/ 0 w 112"/>
              <a:gd name="T13" fmla="*/ 86 h 143"/>
              <a:gd name="T14" fmla="*/ 9 w 112"/>
              <a:gd name="T15" fmla="*/ 98 h 143"/>
              <a:gd name="T16" fmla="*/ 17 w 112"/>
              <a:gd name="T17" fmla="*/ 130 h 143"/>
              <a:gd name="T18" fmla="*/ 31 w 112"/>
              <a:gd name="T19" fmla="*/ 139 h 143"/>
              <a:gd name="T20" fmla="*/ 52 w 112"/>
              <a:gd name="T21" fmla="*/ 143 h 143"/>
              <a:gd name="T22" fmla="*/ 79 w 112"/>
              <a:gd name="T23" fmla="*/ 141 h 143"/>
              <a:gd name="T24" fmla="*/ 86 w 112"/>
              <a:gd name="T25" fmla="*/ 138 h 143"/>
              <a:gd name="T26" fmla="*/ 97 w 112"/>
              <a:gd name="T27" fmla="*/ 128 h 143"/>
              <a:gd name="T28" fmla="*/ 104 w 112"/>
              <a:gd name="T29" fmla="*/ 97 h 143"/>
              <a:gd name="T30" fmla="*/ 21 w 112"/>
              <a:gd name="T31" fmla="*/ 130 h 143"/>
              <a:gd name="T32" fmla="*/ 11 w 112"/>
              <a:gd name="T33" fmla="*/ 93 h 143"/>
              <a:gd name="T34" fmla="*/ 19 w 112"/>
              <a:gd name="T35" fmla="*/ 118 h 143"/>
              <a:gd name="T36" fmla="*/ 24 w 112"/>
              <a:gd name="T37" fmla="*/ 128 h 143"/>
              <a:gd name="T38" fmla="*/ 21 w 112"/>
              <a:gd name="T39" fmla="*/ 106 h 143"/>
              <a:gd name="T40" fmla="*/ 23 w 112"/>
              <a:gd name="T41" fmla="*/ 103 h 143"/>
              <a:gd name="T42" fmla="*/ 28 w 112"/>
              <a:gd name="T43" fmla="*/ 134 h 143"/>
              <a:gd name="T44" fmla="*/ 31 w 112"/>
              <a:gd name="T45" fmla="*/ 131 h 143"/>
              <a:gd name="T46" fmla="*/ 27 w 112"/>
              <a:gd name="T47" fmla="*/ 101 h 143"/>
              <a:gd name="T48" fmla="*/ 36 w 112"/>
              <a:gd name="T49" fmla="*/ 122 h 143"/>
              <a:gd name="T50" fmla="*/ 42 w 112"/>
              <a:gd name="T51" fmla="*/ 138 h 143"/>
              <a:gd name="T52" fmla="*/ 39 w 112"/>
              <a:gd name="T53" fmla="*/ 128 h 143"/>
              <a:gd name="T54" fmla="*/ 39 w 112"/>
              <a:gd name="T55" fmla="*/ 99 h 143"/>
              <a:gd name="T56" fmla="*/ 45 w 112"/>
              <a:gd name="T57" fmla="*/ 123 h 143"/>
              <a:gd name="T58" fmla="*/ 49 w 112"/>
              <a:gd name="T59" fmla="*/ 137 h 143"/>
              <a:gd name="T60" fmla="*/ 49 w 112"/>
              <a:gd name="T61" fmla="*/ 125 h 143"/>
              <a:gd name="T62" fmla="*/ 50 w 112"/>
              <a:gd name="T63" fmla="*/ 101 h 143"/>
              <a:gd name="T64" fmla="*/ 65 w 112"/>
              <a:gd name="T65" fmla="*/ 131 h 143"/>
              <a:gd name="T66" fmla="*/ 59 w 112"/>
              <a:gd name="T67" fmla="*/ 128 h 143"/>
              <a:gd name="T68" fmla="*/ 65 w 112"/>
              <a:gd name="T69" fmla="*/ 109 h 143"/>
              <a:gd name="T70" fmla="*/ 75 w 112"/>
              <a:gd name="T71" fmla="*/ 117 h 143"/>
              <a:gd name="T72" fmla="*/ 73 w 112"/>
              <a:gd name="T73" fmla="*/ 135 h 143"/>
              <a:gd name="T74" fmla="*/ 68 w 112"/>
              <a:gd name="T75" fmla="*/ 123 h 143"/>
              <a:gd name="T76" fmla="*/ 74 w 112"/>
              <a:gd name="T77" fmla="*/ 100 h 143"/>
              <a:gd name="T78" fmla="*/ 81 w 112"/>
              <a:gd name="T79" fmla="*/ 131 h 143"/>
              <a:gd name="T80" fmla="*/ 78 w 112"/>
              <a:gd name="T81" fmla="*/ 137 h 143"/>
              <a:gd name="T82" fmla="*/ 77 w 112"/>
              <a:gd name="T83" fmla="*/ 125 h 143"/>
              <a:gd name="T84" fmla="*/ 83 w 112"/>
              <a:gd name="T85" fmla="*/ 99 h 143"/>
              <a:gd name="T86" fmla="*/ 88 w 112"/>
              <a:gd name="T87" fmla="*/ 127 h 143"/>
              <a:gd name="T88" fmla="*/ 87 w 112"/>
              <a:gd name="T89" fmla="*/ 134 h 143"/>
              <a:gd name="T90" fmla="*/ 86 w 112"/>
              <a:gd name="T91" fmla="*/ 116 h 143"/>
              <a:gd name="T92" fmla="*/ 94 w 112"/>
              <a:gd name="T93" fmla="*/ 101 h 143"/>
              <a:gd name="T94" fmla="*/ 93 w 112"/>
              <a:gd name="T95" fmla="*/ 124 h 143"/>
              <a:gd name="T96" fmla="*/ 94 w 112"/>
              <a:gd name="T97" fmla="*/ 113 h 143"/>
              <a:gd name="T98" fmla="*/ 105 w 112"/>
              <a:gd name="T99" fmla="*/ 80 h 143"/>
              <a:gd name="T100" fmla="*/ 101 w 112"/>
              <a:gd name="T101" fmla="*/ 80 h 143"/>
              <a:gd name="T102" fmla="*/ 88 w 112"/>
              <a:gd name="T103" fmla="*/ 76 h 143"/>
              <a:gd name="T104" fmla="*/ 83 w 112"/>
              <a:gd name="T105" fmla="*/ 82 h 143"/>
              <a:gd name="T106" fmla="*/ 56 w 112"/>
              <a:gd name="T107" fmla="*/ 81 h 143"/>
              <a:gd name="T108" fmla="*/ 31 w 112"/>
              <a:gd name="T109" fmla="*/ 77 h 143"/>
              <a:gd name="T110" fmla="*/ 13 w 112"/>
              <a:gd name="T111" fmla="*/ 78 h 143"/>
              <a:gd name="T112" fmla="*/ 36 w 112"/>
              <a:gd name="T113" fmla="*/ 55 h 143"/>
              <a:gd name="T114" fmla="*/ 101 w 112"/>
              <a:gd name="T115" fmla="*/ 6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" h="143">
                <a:moveTo>
                  <a:pt x="55" y="59"/>
                </a:moveTo>
                <a:cubicBezTo>
                  <a:pt x="63" y="59"/>
                  <a:pt x="70" y="53"/>
                  <a:pt x="70" y="45"/>
                </a:cubicBezTo>
                <a:cubicBezTo>
                  <a:pt x="70" y="38"/>
                  <a:pt x="65" y="33"/>
                  <a:pt x="58" y="31"/>
                </a:cubicBezTo>
                <a:cubicBezTo>
                  <a:pt x="58" y="30"/>
                  <a:pt x="59" y="28"/>
                  <a:pt x="59" y="27"/>
                </a:cubicBezTo>
                <a:cubicBezTo>
                  <a:pt x="59" y="26"/>
                  <a:pt x="59" y="26"/>
                  <a:pt x="58" y="25"/>
                </a:cubicBezTo>
                <a:cubicBezTo>
                  <a:pt x="58" y="22"/>
                  <a:pt x="58" y="18"/>
                  <a:pt x="57" y="15"/>
                </a:cubicBezTo>
                <a:cubicBezTo>
                  <a:pt x="56" y="12"/>
                  <a:pt x="56" y="10"/>
                  <a:pt x="55" y="8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6"/>
                  <a:pt x="55" y="5"/>
                  <a:pt x="54" y="5"/>
                </a:cubicBezTo>
                <a:cubicBezTo>
                  <a:pt x="54" y="5"/>
                  <a:pt x="54" y="4"/>
                  <a:pt x="53" y="3"/>
                </a:cubicBezTo>
                <a:cubicBezTo>
                  <a:pt x="53" y="2"/>
                  <a:pt x="52" y="1"/>
                  <a:pt x="51" y="1"/>
                </a:cubicBezTo>
                <a:cubicBezTo>
                  <a:pt x="50" y="0"/>
                  <a:pt x="50" y="0"/>
                  <a:pt x="49" y="0"/>
                </a:cubicBezTo>
                <a:cubicBezTo>
                  <a:pt x="48" y="0"/>
                  <a:pt x="46" y="1"/>
                  <a:pt x="46" y="3"/>
                </a:cubicBezTo>
                <a:cubicBezTo>
                  <a:pt x="46" y="4"/>
                  <a:pt x="46" y="5"/>
                  <a:pt x="47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6"/>
                  <a:pt x="48" y="6"/>
                  <a:pt x="49" y="7"/>
                </a:cubicBezTo>
                <a:cubicBezTo>
                  <a:pt x="49" y="8"/>
                  <a:pt x="50" y="9"/>
                  <a:pt x="51" y="9"/>
                </a:cubicBezTo>
                <a:cubicBezTo>
                  <a:pt x="52" y="12"/>
                  <a:pt x="53" y="14"/>
                  <a:pt x="53" y="17"/>
                </a:cubicBezTo>
                <a:cubicBezTo>
                  <a:pt x="54" y="20"/>
                  <a:pt x="54" y="22"/>
                  <a:pt x="54" y="25"/>
                </a:cubicBezTo>
                <a:cubicBezTo>
                  <a:pt x="54" y="27"/>
                  <a:pt x="54" y="29"/>
                  <a:pt x="54" y="31"/>
                </a:cubicBezTo>
                <a:cubicBezTo>
                  <a:pt x="46" y="31"/>
                  <a:pt x="40" y="37"/>
                  <a:pt x="40" y="45"/>
                </a:cubicBezTo>
                <a:cubicBezTo>
                  <a:pt x="40" y="53"/>
                  <a:pt x="47" y="59"/>
                  <a:pt x="55" y="59"/>
                </a:cubicBezTo>
                <a:close/>
                <a:moveTo>
                  <a:pt x="93" y="75"/>
                </a:moveTo>
                <a:cubicBezTo>
                  <a:pt x="93" y="76"/>
                  <a:pt x="93" y="76"/>
                  <a:pt x="93" y="76"/>
                </a:cubicBezTo>
                <a:cubicBezTo>
                  <a:pt x="93" y="76"/>
                  <a:pt x="93" y="76"/>
                  <a:pt x="93" y="76"/>
                </a:cubicBezTo>
                <a:lnTo>
                  <a:pt x="93" y="75"/>
                </a:lnTo>
                <a:close/>
                <a:moveTo>
                  <a:pt x="112" y="87"/>
                </a:moveTo>
                <a:cubicBezTo>
                  <a:pt x="111" y="87"/>
                  <a:pt x="111" y="87"/>
                  <a:pt x="111" y="87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6"/>
                  <a:pt x="111" y="85"/>
                  <a:pt x="111" y="84"/>
                </a:cubicBezTo>
                <a:cubicBezTo>
                  <a:pt x="111" y="83"/>
                  <a:pt x="111" y="82"/>
                  <a:pt x="110" y="81"/>
                </a:cubicBezTo>
                <a:cubicBezTo>
                  <a:pt x="110" y="80"/>
                  <a:pt x="109" y="80"/>
                  <a:pt x="109" y="79"/>
                </a:cubicBezTo>
                <a:cubicBezTo>
                  <a:pt x="109" y="79"/>
                  <a:pt x="109" y="78"/>
                  <a:pt x="109" y="77"/>
                </a:cubicBezTo>
                <a:cubicBezTo>
                  <a:pt x="109" y="76"/>
                  <a:pt x="109" y="74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1"/>
                  <a:pt x="107" y="70"/>
                </a:cubicBezTo>
                <a:cubicBezTo>
                  <a:pt x="106" y="69"/>
                  <a:pt x="106" y="68"/>
                  <a:pt x="105" y="68"/>
                </a:cubicBezTo>
                <a:cubicBezTo>
                  <a:pt x="105" y="67"/>
                  <a:pt x="104" y="66"/>
                  <a:pt x="103" y="66"/>
                </a:cubicBezTo>
                <a:cubicBezTo>
                  <a:pt x="103" y="65"/>
                  <a:pt x="102" y="64"/>
                  <a:pt x="101" y="63"/>
                </a:cubicBezTo>
                <a:cubicBezTo>
                  <a:pt x="100" y="63"/>
                  <a:pt x="99" y="62"/>
                  <a:pt x="99" y="61"/>
                </a:cubicBezTo>
                <a:cubicBezTo>
                  <a:pt x="98" y="60"/>
                  <a:pt x="97" y="60"/>
                  <a:pt x="96" y="59"/>
                </a:cubicBezTo>
                <a:cubicBezTo>
                  <a:pt x="96" y="59"/>
                  <a:pt x="95" y="58"/>
                  <a:pt x="94" y="58"/>
                </a:cubicBezTo>
                <a:cubicBezTo>
                  <a:pt x="92" y="56"/>
                  <a:pt x="91" y="56"/>
                  <a:pt x="90" y="55"/>
                </a:cubicBezTo>
                <a:cubicBezTo>
                  <a:pt x="90" y="55"/>
                  <a:pt x="89" y="55"/>
                  <a:pt x="88" y="54"/>
                </a:cubicBezTo>
                <a:cubicBezTo>
                  <a:pt x="84" y="53"/>
                  <a:pt x="82" y="52"/>
                  <a:pt x="81" y="51"/>
                </a:cubicBezTo>
                <a:cubicBezTo>
                  <a:pt x="81" y="51"/>
                  <a:pt x="80" y="51"/>
                  <a:pt x="80" y="51"/>
                </a:cubicBezTo>
                <a:cubicBezTo>
                  <a:pt x="78" y="51"/>
                  <a:pt x="75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3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2" y="49"/>
                  <a:pt x="72" y="50"/>
                  <a:pt x="71" y="50"/>
                </a:cubicBezTo>
                <a:cubicBezTo>
                  <a:pt x="71" y="51"/>
                  <a:pt x="71" y="51"/>
                  <a:pt x="71" y="51"/>
                </a:cubicBezTo>
                <a:cubicBezTo>
                  <a:pt x="69" y="57"/>
                  <a:pt x="63" y="62"/>
                  <a:pt x="55" y="62"/>
                </a:cubicBezTo>
                <a:cubicBezTo>
                  <a:pt x="47" y="62"/>
                  <a:pt x="41" y="57"/>
                  <a:pt x="38" y="52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0"/>
                  <a:pt x="37" y="50"/>
                  <a:pt x="37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5" y="51"/>
                  <a:pt x="34" y="51"/>
                  <a:pt x="32" y="51"/>
                </a:cubicBezTo>
                <a:cubicBezTo>
                  <a:pt x="27" y="53"/>
                  <a:pt x="23" y="55"/>
                  <a:pt x="20" y="58"/>
                </a:cubicBezTo>
                <a:cubicBezTo>
                  <a:pt x="18" y="59"/>
                  <a:pt x="14" y="62"/>
                  <a:pt x="13" y="64"/>
                </a:cubicBezTo>
                <a:cubicBezTo>
                  <a:pt x="12" y="65"/>
                  <a:pt x="10" y="67"/>
                  <a:pt x="10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71"/>
                  <a:pt x="6" y="74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6"/>
                  <a:pt x="6" y="76"/>
                  <a:pt x="6" y="77"/>
                </a:cubicBezTo>
                <a:cubicBezTo>
                  <a:pt x="5" y="78"/>
                  <a:pt x="5" y="78"/>
                  <a:pt x="5" y="78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80"/>
                  <a:pt x="3" y="80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3" y="80"/>
                  <a:pt x="3" y="81"/>
                  <a:pt x="2" y="81"/>
                </a:cubicBezTo>
                <a:cubicBezTo>
                  <a:pt x="2" y="81"/>
                  <a:pt x="2" y="82"/>
                  <a:pt x="2" y="82"/>
                </a:cubicBezTo>
                <a:cubicBezTo>
                  <a:pt x="1" y="83"/>
                  <a:pt x="1" y="83"/>
                  <a:pt x="1" y="83"/>
                </a:cubicBezTo>
                <a:cubicBezTo>
                  <a:pt x="1" y="84"/>
                  <a:pt x="0" y="85"/>
                  <a:pt x="0" y="86"/>
                </a:cubicBezTo>
                <a:cubicBezTo>
                  <a:pt x="0" y="86"/>
                  <a:pt x="1" y="87"/>
                  <a:pt x="1" y="87"/>
                </a:cubicBezTo>
                <a:cubicBezTo>
                  <a:pt x="1" y="88"/>
                  <a:pt x="2" y="88"/>
                  <a:pt x="2" y="88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4" y="89"/>
                  <a:pt x="4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90"/>
                  <a:pt x="6" y="90"/>
                  <a:pt x="6" y="91"/>
                </a:cubicBezTo>
                <a:cubicBezTo>
                  <a:pt x="6" y="91"/>
                  <a:pt x="7" y="92"/>
                  <a:pt x="7" y="93"/>
                </a:cubicBezTo>
                <a:cubicBezTo>
                  <a:pt x="8" y="94"/>
                  <a:pt x="8" y="94"/>
                  <a:pt x="8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8" y="96"/>
                  <a:pt x="8" y="96"/>
                  <a:pt x="9" y="96"/>
                </a:cubicBezTo>
                <a:cubicBezTo>
                  <a:pt x="9" y="96"/>
                  <a:pt x="9" y="97"/>
                  <a:pt x="9" y="98"/>
                </a:cubicBezTo>
                <a:cubicBezTo>
                  <a:pt x="10" y="99"/>
                  <a:pt x="10" y="99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2" y="103"/>
                  <a:pt x="12" y="105"/>
                  <a:pt x="14" y="110"/>
                </a:cubicBezTo>
                <a:cubicBezTo>
                  <a:pt x="14" y="112"/>
                  <a:pt x="15" y="114"/>
                  <a:pt x="15" y="116"/>
                </a:cubicBezTo>
                <a:cubicBezTo>
                  <a:pt x="15" y="116"/>
                  <a:pt x="15" y="117"/>
                  <a:pt x="15" y="117"/>
                </a:cubicBezTo>
                <a:cubicBezTo>
                  <a:pt x="15" y="117"/>
                  <a:pt x="16" y="118"/>
                  <a:pt x="16" y="119"/>
                </a:cubicBezTo>
                <a:cubicBezTo>
                  <a:pt x="16" y="120"/>
                  <a:pt x="16" y="121"/>
                  <a:pt x="16" y="123"/>
                </a:cubicBezTo>
                <a:cubicBezTo>
                  <a:pt x="16" y="124"/>
                  <a:pt x="16" y="126"/>
                  <a:pt x="16" y="127"/>
                </a:cubicBezTo>
                <a:cubicBezTo>
                  <a:pt x="17" y="129"/>
                  <a:pt x="17" y="130"/>
                  <a:pt x="17" y="130"/>
                </a:cubicBezTo>
                <a:cubicBezTo>
                  <a:pt x="18" y="131"/>
                  <a:pt x="18" y="132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1" y="134"/>
                </a:cubicBezTo>
                <a:cubicBezTo>
                  <a:pt x="21" y="135"/>
                  <a:pt x="22" y="135"/>
                  <a:pt x="23" y="135"/>
                </a:cubicBezTo>
                <a:cubicBezTo>
                  <a:pt x="23" y="136"/>
                  <a:pt x="25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7" y="137"/>
                  <a:pt x="27" y="138"/>
                  <a:pt x="28" y="138"/>
                </a:cubicBezTo>
                <a:cubicBezTo>
                  <a:pt x="29" y="138"/>
                  <a:pt x="30" y="139"/>
                  <a:pt x="31" y="139"/>
                </a:cubicBezTo>
                <a:cubicBezTo>
                  <a:pt x="32" y="139"/>
                  <a:pt x="33" y="139"/>
                  <a:pt x="33" y="139"/>
                </a:cubicBezTo>
                <a:cubicBezTo>
                  <a:pt x="34" y="139"/>
                  <a:pt x="34" y="140"/>
                  <a:pt x="35" y="140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36" y="140"/>
                  <a:pt x="36" y="140"/>
                  <a:pt x="37" y="140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8" y="141"/>
                  <a:pt x="39" y="141"/>
                  <a:pt x="40" y="141"/>
                </a:cubicBezTo>
                <a:cubicBezTo>
                  <a:pt x="40" y="141"/>
                  <a:pt x="41" y="141"/>
                  <a:pt x="41" y="141"/>
                </a:cubicBezTo>
                <a:cubicBezTo>
                  <a:pt x="41" y="141"/>
                  <a:pt x="42" y="142"/>
                  <a:pt x="43" y="142"/>
                </a:cubicBezTo>
                <a:cubicBezTo>
                  <a:pt x="44" y="142"/>
                  <a:pt x="44" y="142"/>
                  <a:pt x="45" y="142"/>
                </a:cubicBezTo>
                <a:cubicBezTo>
                  <a:pt x="45" y="142"/>
                  <a:pt x="46" y="142"/>
                  <a:pt x="46" y="142"/>
                </a:cubicBezTo>
                <a:cubicBezTo>
                  <a:pt x="47" y="142"/>
                  <a:pt x="50" y="143"/>
                  <a:pt x="52" y="143"/>
                </a:cubicBezTo>
                <a:cubicBezTo>
                  <a:pt x="53" y="143"/>
                  <a:pt x="56" y="143"/>
                  <a:pt x="62" y="143"/>
                </a:cubicBezTo>
                <a:cubicBezTo>
                  <a:pt x="62" y="143"/>
                  <a:pt x="62" y="143"/>
                  <a:pt x="63" y="143"/>
                </a:cubicBezTo>
                <a:cubicBezTo>
                  <a:pt x="64" y="143"/>
                  <a:pt x="66" y="143"/>
                  <a:pt x="67" y="143"/>
                </a:cubicBezTo>
                <a:cubicBezTo>
                  <a:pt x="67" y="143"/>
                  <a:pt x="68" y="143"/>
                  <a:pt x="68" y="143"/>
                </a:cubicBezTo>
                <a:cubicBezTo>
                  <a:pt x="68" y="143"/>
                  <a:pt x="68" y="143"/>
                  <a:pt x="69" y="143"/>
                </a:cubicBezTo>
                <a:cubicBezTo>
                  <a:pt x="69" y="143"/>
                  <a:pt x="69" y="143"/>
                  <a:pt x="69" y="143"/>
                </a:cubicBezTo>
                <a:cubicBezTo>
                  <a:pt x="70" y="143"/>
                  <a:pt x="73" y="142"/>
                  <a:pt x="73" y="142"/>
                </a:cubicBezTo>
                <a:cubicBezTo>
                  <a:pt x="74" y="142"/>
                  <a:pt x="75" y="142"/>
                  <a:pt x="76" y="142"/>
                </a:cubicBezTo>
                <a:cubicBezTo>
                  <a:pt x="77" y="141"/>
                  <a:pt x="77" y="141"/>
                  <a:pt x="78" y="141"/>
                </a:cubicBezTo>
                <a:cubicBezTo>
                  <a:pt x="78" y="141"/>
                  <a:pt x="78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0"/>
                  <a:pt x="79" y="140"/>
                  <a:pt x="79" y="140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80" y="141"/>
                  <a:pt x="80" y="140"/>
                </a:cubicBezTo>
                <a:cubicBezTo>
                  <a:pt x="81" y="140"/>
                  <a:pt x="81" y="140"/>
                  <a:pt x="81" y="140"/>
                </a:cubicBezTo>
                <a:cubicBezTo>
                  <a:pt x="82" y="140"/>
                  <a:pt x="83" y="140"/>
                  <a:pt x="83" y="139"/>
                </a:cubicBezTo>
                <a:cubicBezTo>
                  <a:pt x="84" y="139"/>
                  <a:pt x="84" y="139"/>
                  <a:pt x="85" y="139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5" y="139"/>
                  <a:pt x="86" y="139"/>
                  <a:pt x="86" y="139"/>
                </a:cubicBezTo>
                <a:cubicBezTo>
                  <a:pt x="86" y="139"/>
                  <a:pt x="86" y="139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7" y="138"/>
                  <a:pt x="87" y="138"/>
                </a:cubicBezTo>
                <a:cubicBezTo>
                  <a:pt x="87" y="138"/>
                  <a:pt x="87" y="138"/>
                  <a:pt x="87" y="138"/>
                </a:cubicBezTo>
                <a:cubicBezTo>
                  <a:pt x="87" y="138"/>
                  <a:pt x="87" y="138"/>
                  <a:pt x="88" y="138"/>
                </a:cubicBezTo>
                <a:cubicBezTo>
                  <a:pt x="89" y="137"/>
                  <a:pt x="90" y="137"/>
                  <a:pt x="91" y="136"/>
                </a:cubicBezTo>
                <a:cubicBezTo>
                  <a:pt x="91" y="136"/>
                  <a:pt x="92" y="135"/>
                  <a:pt x="92" y="135"/>
                </a:cubicBezTo>
                <a:cubicBezTo>
                  <a:pt x="93" y="135"/>
                  <a:pt x="93" y="135"/>
                  <a:pt x="93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5" y="133"/>
                  <a:pt x="95" y="132"/>
                  <a:pt x="96" y="132"/>
                </a:cubicBezTo>
                <a:cubicBezTo>
                  <a:pt x="96" y="131"/>
                  <a:pt x="96" y="130"/>
                  <a:pt x="97" y="128"/>
                </a:cubicBezTo>
                <a:cubicBezTo>
                  <a:pt x="97" y="127"/>
                  <a:pt x="97" y="125"/>
                  <a:pt x="97" y="124"/>
                </a:cubicBezTo>
                <a:cubicBezTo>
                  <a:pt x="97" y="122"/>
                  <a:pt x="97" y="121"/>
                  <a:pt x="97" y="120"/>
                </a:cubicBezTo>
                <a:cubicBezTo>
                  <a:pt x="97" y="119"/>
                  <a:pt x="98" y="118"/>
                  <a:pt x="98" y="118"/>
                </a:cubicBezTo>
                <a:cubicBezTo>
                  <a:pt x="98" y="118"/>
                  <a:pt x="98" y="117"/>
                  <a:pt x="98" y="117"/>
                </a:cubicBezTo>
                <a:cubicBezTo>
                  <a:pt x="98" y="115"/>
                  <a:pt x="99" y="113"/>
                  <a:pt x="99" y="111"/>
                </a:cubicBezTo>
                <a:cubicBezTo>
                  <a:pt x="101" y="106"/>
                  <a:pt x="101" y="104"/>
                  <a:pt x="102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0"/>
                  <a:pt x="104" y="99"/>
                </a:cubicBezTo>
                <a:cubicBezTo>
                  <a:pt x="104" y="98"/>
                  <a:pt x="104" y="97"/>
                  <a:pt x="104" y="97"/>
                </a:cubicBezTo>
                <a:cubicBezTo>
                  <a:pt x="104" y="97"/>
                  <a:pt x="105" y="97"/>
                  <a:pt x="105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5" y="96"/>
                  <a:pt x="105" y="95"/>
                  <a:pt x="106" y="94"/>
                </a:cubicBezTo>
                <a:cubicBezTo>
                  <a:pt x="106" y="93"/>
                  <a:pt x="107" y="92"/>
                  <a:pt x="107" y="92"/>
                </a:cubicBezTo>
                <a:cubicBezTo>
                  <a:pt x="107" y="92"/>
                  <a:pt x="107" y="91"/>
                  <a:pt x="108" y="90"/>
                </a:cubicBezTo>
                <a:cubicBezTo>
                  <a:pt x="109" y="90"/>
                  <a:pt x="110" y="90"/>
                  <a:pt x="111" y="90"/>
                </a:cubicBezTo>
                <a:cubicBezTo>
                  <a:pt x="112" y="89"/>
                  <a:pt x="112" y="88"/>
                  <a:pt x="112" y="88"/>
                </a:cubicBezTo>
                <a:cubicBezTo>
                  <a:pt x="112" y="88"/>
                  <a:pt x="112" y="88"/>
                  <a:pt x="112" y="87"/>
                </a:cubicBezTo>
                <a:cubicBezTo>
                  <a:pt x="112" y="87"/>
                  <a:pt x="112" y="87"/>
                  <a:pt x="112" y="87"/>
                </a:cubicBezTo>
                <a:close/>
                <a:moveTo>
                  <a:pt x="20" y="130"/>
                </a:moveTo>
                <a:cubicBezTo>
                  <a:pt x="21" y="130"/>
                  <a:pt x="21" y="130"/>
                  <a:pt x="21" y="130"/>
                </a:cubicBezTo>
                <a:cubicBezTo>
                  <a:pt x="21" y="130"/>
                  <a:pt x="21" y="129"/>
                  <a:pt x="20" y="128"/>
                </a:cubicBezTo>
                <a:cubicBezTo>
                  <a:pt x="20" y="127"/>
                  <a:pt x="20" y="126"/>
                  <a:pt x="20" y="124"/>
                </a:cubicBezTo>
                <a:cubicBezTo>
                  <a:pt x="20" y="124"/>
                  <a:pt x="20" y="123"/>
                  <a:pt x="20" y="123"/>
                </a:cubicBezTo>
                <a:cubicBezTo>
                  <a:pt x="20" y="122"/>
                  <a:pt x="19" y="121"/>
                  <a:pt x="19" y="117"/>
                </a:cubicBezTo>
                <a:cubicBezTo>
                  <a:pt x="19" y="115"/>
                  <a:pt x="19" y="115"/>
                  <a:pt x="18" y="113"/>
                </a:cubicBezTo>
                <a:cubicBezTo>
                  <a:pt x="18" y="111"/>
                  <a:pt x="17" y="108"/>
                  <a:pt x="17" y="107"/>
                </a:cubicBezTo>
                <a:cubicBezTo>
                  <a:pt x="17" y="106"/>
                  <a:pt x="16" y="106"/>
                  <a:pt x="16" y="105"/>
                </a:cubicBezTo>
                <a:cubicBezTo>
                  <a:pt x="16" y="103"/>
                  <a:pt x="15" y="101"/>
                  <a:pt x="14" y="99"/>
                </a:cubicBezTo>
                <a:cubicBezTo>
                  <a:pt x="13" y="99"/>
                  <a:pt x="13" y="97"/>
                  <a:pt x="12" y="96"/>
                </a:cubicBezTo>
                <a:cubicBezTo>
                  <a:pt x="12" y="95"/>
                  <a:pt x="12" y="94"/>
                  <a:pt x="11" y="94"/>
                </a:cubicBezTo>
                <a:cubicBezTo>
                  <a:pt x="11" y="94"/>
                  <a:pt x="11" y="93"/>
                  <a:pt x="11" y="93"/>
                </a:cubicBezTo>
                <a:cubicBezTo>
                  <a:pt x="11" y="93"/>
                  <a:pt x="12" y="93"/>
                  <a:pt x="12" y="93"/>
                </a:cubicBezTo>
                <a:cubicBezTo>
                  <a:pt x="12" y="93"/>
                  <a:pt x="12" y="93"/>
                  <a:pt x="13" y="94"/>
                </a:cubicBezTo>
                <a:cubicBezTo>
                  <a:pt x="14" y="96"/>
                  <a:pt x="14" y="96"/>
                  <a:pt x="14" y="98"/>
                </a:cubicBezTo>
                <a:cubicBezTo>
                  <a:pt x="14" y="98"/>
                  <a:pt x="15" y="99"/>
                  <a:pt x="15" y="100"/>
                </a:cubicBezTo>
                <a:cubicBezTo>
                  <a:pt x="16" y="101"/>
                  <a:pt x="17" y="105"/>
                  <a:pt x="17" y="107"/>
                </a:cubicBezTo>
                <a:cubicBezTo>
                  <a:pt x="17" y="108"/>
                  <a:pt x="18" y="109"/>
                  <a:pt x="18" y="109"/>
                </a:cubicBezTo>
                <a:cubicBezTo>
                  <a:pt x="18" y="110"/>
                  <a:pt x="18" y="111"/>
                  <a:pt x="18" y="112"/>
                </a:cubicBezTo>
                <a:cubicBezTo>
                  <a:pt x="18" y="112"/>
                  <a:pt x="18" y="113"/>
                  <a:pt x="19" y="113"/>
                </a:cubicBezTo>
                <a:cubicBezTo>
                  <a:pt x="19" y="114"/>
                  <a:pt x="19" y="114"/>
                  <a:pt x="19" y="115"/>
                </a:cubicBezTo>
                <a:cubicBezTo>
                  <a:pt x="19" y="116"/>
                  <a:pt x="19" y="116"/>
                  <a:pt x="19" y="117"/>
                </a:cubicBezTo>
                <a:cubicBezTo>
                  <a:pt x="19" y="117"/>
                  <a:pt x="19" y="118"/>
                  <a:pt x="19" y="118"/>
                </a:cubicBezTo>
                <a:cubicBezTo>
                  <a:pt x="20" y="119"/>
                  <a:pt x="20" y="119"/>
                  <a:pt x="20" y="120"/>
                </a:cubicBezTo>
                <a:cubicBezTo>
                  <a:pt x="20" y="122"/>
                  <a:pt x="20" y="125"/>
                  <a:pt x="21" y="126"/>
                </a:cubicBezTo>
                <a:cubicBezTo>
                  <a:pt x="21" y="127"/>
                  <a:pt x="21" y="128"/>
                  <a:pt x="21" y="130"/>
                </a:cubicBezTo>
                <a:lnTo>
                  <a:pt x="20" y="130"/>
                </a:lnTo>
                <a:close/>
                <a:moveTo>
                  <a:pt x="28" y="134"/>
                </a:moveTo>
                <a:cubicBezTo>
                  <a:pt x="27" y="134"/>
                  <a:pt x="27" y="134"/>
                  <a:pt x="27" y="133"/>
                </a:cubicBezTo>
                <a:cubicBezTo>
                  <a:pt x="26" y="133"/>
                  <a:pt x="26" y="133"/>
                  <a:pt x="25" y="133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25" y="133"/>
                  <a:pt x="25" y="133"/>
                  <a:pt x="25" y="132"/>
                </a:cubicBezTo>
                <a:cubicBezTo>
                  <a:pt x="25" y="132"/>
                  <a:pt x="25" y="131"/>
                  <a:pt x="25" y="130"/>
                </a:cubicBezTo>
                <a:cubicBezTo>
                  <a:pt x="25" y="129"/>
                  <a:pt x="25" y="129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7"/>
                  <a:pt x="24" y="127"/>
                  <a:pt x="24" y="127"/>
                </a:cubicBezTo>
                <a:cubicBezTo>
                  <a:pt x="24" y="126"/>
                  <a:pt x="24" y="126"/>
                  <a:pt x="24" y="125"/>
                </a:cubicBezTo>
                <a:cubicBezTo>
                  <a:pt x="24" y="125"/>
                  <a:pt x="24" y="123"/>
                  <a:pt x="24" y="123"/>
                </a:cubicBezTo>
                <a:cubicBezTo>
                  <a:pt x="23" y="121"/>
                  <a:pt x="23" y="120"/>
                  <a:pt x="23" y="119"/>
                </a:cubicBezTo>
                <a:cubicBezTo>
                  <a:pt x="23" y="116"/>
                  <a:pt x="22" y="115"/>
                  <a:pt x="22" y="114"/>
                </a:cubicBezTo>
                <a:cubicBezTo>
                  <a:pt x="22" y="114"/>
                  <a:pt x="22" y="113"/>
                  <a:pt x="22" y="112"/>
                </a:cubicBezTo>
                <a:cubicBezTo>
                  <a:pt x="22" y="112"/>
                  <a:pt x="22" y="111"/>
                  <a:pt x="21" y="110"/>
                </a:cubicBezTo>
                <a:cubicBezTo>
                  <a:pt x="21" y="109"/>
                  <a:pt x="21" y="107"/>
                  <a:pt x="21" y="106"/>
                </a:cubicBezTo>
                <a:cubicBezTo>
                  <a:pt x="20" y="106"/>
                  <a:pt x="20" y="104"/>
                  <a:pt x="19" y="102"/>
                </a:cubicBezTo>
                <a:cubicBezTo>
                  <a:pt x="19" y="101"/>
                  <a:pt x="19" y="100"/>
                  <a:pt x="19" y="100"/>
                </a:cubicBezTo>
                <a:cubicBezTo>
                  <a:pt x="19" y="99"/>
                  <a:pt x="18" y="99"/>
                  <a:pt x="18" y="98"/>
                </a:cubicBezTo>
                <a:cubicBezTo>
                  <a:pt x="18" y="97"/>
                  <a:pt x="17" y="95"/>
                  <a:pt x="16" y="93"/>
                </a:cubicBezTo>
                <a:cubicBezTo>
                  <a:pt x="16" y="93"/>
                  <a:pt x="16" y="93"/>
                  <a:pt x="16" y="93"/>
                </a:cubicBezTo>
                <a:cubicBezTo>
                  <a:pt x="17" y="93"/>
                  <a:pt x="17" y="94"/>
                  <a:pt x="17" y="94"/>
                </a:cubicBezTo>
                <a:cubicBezTo>
                  <a:pt x="18" y="95"/>
                  <a:pt x="19" y="96"/>
                  <a:pt x="20" y="96"/>
                </a:cubicBezTo>
                <a:cubicBezTo>
                  <a:pt x="20" y="96"/>
                  <a:pt x="21" y="97"/>
                  <a:pt x="21" y="97"/>
                </a:cubicBezTo>
                <a:cubicBezTo>
                  <a:pt x="21" y="97"/>
                  <a:pt x="21" y="97"/>
                  <a:pt x="21" y="97"/>
                </a:cubicBezTo>
                <a:cubicBezTo>
                  <a:pt x="22" y="99"/>
                  <a:pt x="22" y="99"/>
                  <a:pt x="23" y="101"/>
                </a:cubicBezTo>
                <a:cubicBezTo>
                  <a:pt x="23" y="101"/>
                  <a:pt x="23" y="102"/>
                  <a:pt x="23" y="103"/>
                </a:cubicBezTo>
                <a:cubicBezTo>
                  <a:pt x="24" y="104"/>
                  <a:pt x="25" y="108"/>
                  <a:pt x="25" y="110"/>
                </a:cubicBezTo>
                <a:cubicBezTo>
                  <a:pt x="25" y="111"/>
                  <a:pt x="25" y="112"/>
                  <a:pt x="25" y="112"/>
                </a:cubicBezTo>
                <a:cubicBezTo>
                  <a:pt x="26" y="113"/>
                  <a:pt x="26" y="114"/>
                  <a:pt x="26" y="115"/>
                </a:cubicBezTo>
                <a:cubicBezTo>
                  <a:pt x="26" y="115"/>
                  <a:pt x="26" y="116"/>
                  <a:pt x="26" y="116"/>
                </a:cubicBezTo>
                <a:cubicBezTo>
                  <a:pt x="26" y="117"/>
                  <a:pt x="26" y="117"/>
                  <a:pt x="26" y="118"/>
                </a:cubicBezTo>
                <a:cubicBezTo>
                  <a:pt x="26" y="118"/>
                  <a:pt x="27" y="119"/>
                  <a:pt x="27" y="120"/>
                </a:cubicBezTo>
                <a:cubicBezTo>
                  <a:pt x="27" y="120"/>
                  <a:pt x="27" y="121"/>
                  <a:pt x="27" y="121"/>
                </a:cubicBezTo>
                <a:cubicBezTo>
                  <a:pt x="27" y="121"/>
                  <a:pt x="27" y="122"/>
                  <a:pt x="27" y="123"/>
                </a:cubicBezTo>
                <a:cubicBezTo>
                  <a:pt x="27" y="125"/>
                  <a:pt x="27" y="128"/>
                  <a:pt x="28" y="129"/>
                </a:cubicBezTo>
                <a:cubicBezTo>
                  <a:pt x="28" y="130"/>
                  <a:pt x="28" y="132"/>
                  <a:pt x="28" y="134"/>
                </a:cubicBezTo>
                <a:cubicBezTo>
                  <a:pt x="28" y="134"/>
                  <a:pt x="28" y="134"/>
                  <a:pt x="28" y="134"/>
                </a:cubicBezTo>
                <a:close/>
                <a:moveTo>
                  <a:pt x="36" y="131"/>
                </a:moveTo>
                <a:cubicBezTo>
                  <a:pt x="36" y="132"/>
                  <a:pt x="36" y="133"/>
                  <a:pt x="36" y="135"/>
                </a:cubicBezTo>
                <a:cubicBezTo>
                  <a:pt x="36" y="135"/>
                  <a:pt x="36" y="136"/>
                  <a:pt x="36" y="136"/>
                </a:cubicBezTo>
                <a:cubicBezTo>
                  <a:pt x="35" y="136"/>
                  <a:pt x="34" y="136"/>
                  <a:pt x="34" y="136"/>
                </a:cubicBezTo>
                <a:cubicBezTo>
                  <a:pt x="33" y="136"/>
                  <a:pt x="32" y="135"/>
                  <a:pt x="31" y="135"/>
                </a:cubicBezTo>
                <a:cubicBezTo>
                  <a:pt x="31" y="135"/>
                  <a:pt x="31" y="135"/>
                  <a:pt x="31" y="135"/>
                </a:cubicBezTo>
                <a:cubicBezTo>
                  <a:pt x="31" y="135"/>
                  <a:pt x="31" y="134"/>
                  <a:pt x="31" y="133"/>
                </a:cubicBezTo>
                <a:cubicBezTo>
                  <a:pt x="31" y="131"/>
                  <a:pt x="31" y="132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1" y="129"/>
                  <a:pt x="31" y="129"/>
                  <a:pt x="31" y="128"/>
                </a:cubicBezTo>
                <a:cubicBezTo>
                  <a:pt x="31" y="128"/>
                  <a:pt x="31" y="126"/>
                  <a:pt x="31" y="126"/>
                </a:cubicBezTo>
                <a:cubicBezTo>
                  <a:pt x="30" y="124"/>
                  <a:pt x="30" y="123"/>
                  <a:pt x="30" y="122"/>
                </a:cubicBezTo>
                <a:cubicBezTo>
                  <a:pt x="30" y="119"/>
                  <a:pt x="30" y="118"/>
                  <a:pt x="30" y="117"/>
                </a:cubicBezTo>
                <a:cubicBezTo>
                  <a:pt x="30" y="117"/>
                  <a:pt x="29" y="116"/>
                  <a:pt x="29" y="115"/>
                </a:cubicBezTo>
                <a:cubicBezTo>
                  <a:pt x="29" y="115"/>
                  <a:pt x="29" y="114"/>
                  <a:pt x="29" y="113"/>
                </a:cubicBezTo>
                <a:cubicBezTo>
                  <a:pt x="29" y="112"/>
                  <a:pt x="29" y="111"/>
                  <a:pt x="28" y="109"/>
                </a:cubicBezTo>
                <a:cubicBezTo>
                  <a:pt x="28" y="109"/>
                  <a:pt x="28" y="107"/>
                  <a:pt x="28" y="105"/>
                </a:cubicBezTo>
                <a:cubicBezTo>
                  <a:pt x="27" y="104"/>
                  <a:pt x="27" y="104"/>
                  <a:pt x="27" y="103"/>
                </a:cubicBezTo>
                <a:cubicBezTo>
                  <a:pt x="27" y="102"/>
                  <a:pt x="27" y="102"/>
                  <a:pt x="27" y="101"/>
                </a:cubicBezTo>
                <a:cubicBezTo>
                  <a:pt x="26" y="101"/>
                  <a:pt x="26" y="99"/>
                  <a:pt x="25" y="97"/>
                </a:cubicBezTo>
                <a:cubicBezTo>
                  <a:pt x="28" y="97"/>
                  <a:pt x="28" y="97"/>
                  <a:pt x="30" y="98"/>
                </a:cubicBezTo>
                <a:cubicBezTo>
                  <a:pt x="31" y="99"/>
                  <a:pt x="31" y="100"/>
                  <a:pt x="32" y="100"/>
                </a:cubicBezTo>
                <a:cubicBezTo>
                  <a:pt x="33" y="102"/>
                  <a:pt x="33" y="102"/>
                  <a:pt x="33" y="103"/>
                </a:cubicBezTo>
                <a:cubicBezTo>
                  <a:pt x="33" y="104"/>
                  <a:pt x="34" y="105"/>
                  <a:pt x="34" y="105"/>
                </a:cubicBezTo>
                <a:cubicBezTo>
                  <a:pt x="34" y="107"/>
                  <a:pt x="35" y="110"/>
                  <a:pt x="35" y="113"/>
                </a:cubicBezTo>
                <a:cubicBezTo>
                  <a:pt x="35" y="113"/>
                  <a:pt x="35" y="114"/>
                  <a:pt x="35" y="114"/>
                </a:cubicBezTo>
                <a:cubicBezTo>
                  <a:pt x="35" y="116"/>
                  <a:pt x="35" y="116"/>
                  <a:pt x="35" y="117"/>
                </a:cubicBezTo>
                <a:cubicBezTo>
                  <a:pt x="36" y="117"/>
                  <a:pt x="36" y="118"/>
                  <a:pt x="36" y="118"/>
                </a:cubicBezTo>
                <a:cubicBezTo>
                  <a:pt x="36" y="119"/>
                  <a:pt x="36" y="120"/>
                  <a:pt x="36" y="120"/>
                </a:cubicBezTo>
                <a:cubicBezTo>
                  <a:pt x="36" y="121"/>
                  <a:pt x="36" y="121"/>
                  <a:pt x="36" y="122"/>
                </a:cubicBezTo>
                <a:cubicBezTo>
                  <a:pt x="36" y="122"/>
                  <a:pt x="36" y="123"/>
                  <a:pt x="36" y="123"/>
                </a:cubicBezTo>
                <a:cubicBezTo>
                  <a:pt x="36" y="124"/>
                  <a:pt x="36" y="124"/>
                  <a:pt x="36" y="125"/>
                </a:cubicBezTo>
                <a:cubicBezTo>
                  <a:pt x="36" y="125"/>
                  <a:pt x="36" y="125"/>
                  <a:pt x="36" y="125"/>
                </a:cubicBezTo>
                <a:cubicBezTo>
                  <a:pt x="36" y="127"/>
                  <a:pt x="36" y="130"/>
                  <a:pt x="36" y="131"/>
                </a:cubicBezTo>
                <a:close/>
                <a:moveTo>
                  <a:pt x="45" y="127"/>
                </a:moveTo>
                <a:cubicBezTo>
                  <a:pt x="45" y="128"/>
                  <a:pt x="45" y="131"/>
                  <a:pt x="45" y="132"/>
                </a:cubicBezTo>
                <a:cubicBezTo>
                  <a:pt x="45" y="132"/>
                  <a:pt x="45" y="133"/>
                  <a:pt x="45" y="133"/>
                </a:cubicBezTo>
                <a:cubicBezTo>
                  <a:pt x="45" y="133"/>
                  <a:pt x="45" y="135"/>
                  <a:pt x="45" y="136"/>
                </a:cubicBezTo>
                <a:cubicBezTo>
                  <a:pt x="45" y="137"/>
                  <a:pt x="45" y="138"/>
                  <a:pt x="45" y="138"/>
                </a:cubicBezTo>
                <a:cubicBezTo>
                  <a:pt x="44" y="138"/>
                  <a:pt x="43" y="138"/>
                  <a:pt x="43" y="138"/>
                </a:cubicBezTo>
                <a:cubicBezTo>
                  <a:pt x="43" y="138"/>
                  <a:pt x="42" y="138"/>
                  <a:pt x="42" y="138"/>
                </a:cubicBezTo>
                <a:cubicBezTo>
                  <a:pt x="41" y="138"/>
                  <a:pt x="41" y="138"/>
                  <a:pt x="40" y="137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7"/>
                  <a:pt x="39" y="136"/>
                  <a:pt x="39" y="135"/>
                </a:cubicBezTo>
                <a:cubicBezTo>
                  <a:pt x="40" y="135"/>
                  <a:pt x="40" y="134"/>
                  <a:pt x="40" y="134"/>
                </a:cubicBezTo>
                <a:cubicBezTo>
                  <a:pt x="40" y="134"/>
                  <a:pt x="40" y="134"/>
                  <a:pt x="40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2"/>
                  <a:pt x="39" y="131"/>
                  <a:pt x="39" y="131"/>
                </a:cubicBezTo>
                <a:cubicBezTo>
                  <a:pt x="39" y="130"/>
                  <a:pt x="39" y="129"/>
                  <a:pt x="39" y="128"/>
                </a:cubicBezTo>
                <a:cubicBezTo>
                  <a:pt x="39" y="127"/>
                  <a:pt x="39" y="125"/>
                  <a:pt x="39" y="124"/>
                </a:cubicBezTo>
                <a:cubicBezTo>
                  <a:pt x="39" y="122"/>
                  <a:pt x="39" y="120"/>
                  <a:pt x="39" y="120"/>
                </a:cubicBezTo>
                <a:cubicBezTo>
                  <a:pt x="39" y="119"/>
                  <a:pt x="39" y="118"/>
                  <a:pt x="39" y="118"/>
                </a:cubicBezTo>
                <a:cubicBezTo>
                  <a:pt x="39" y="117"/>
                  <a:pt x="39" y="116"/>
                  <a:pt x="39" y="116"/>
                </a:cubicBezTo>
                <a:cubicBezTo>
                  <a:pt x="39" y="114"/>
                  <a:pt x="39" y="113"/>
                  <a:pt x="38" y="112"/>
                </a:cubicBezTo>
                <a:cubicBezTo>
                  <a:pt x="38" y="111"/>
                  <a:pt x="38" y="110"/>
                  <a:pt x="38" y="108"/>
                </a:cubicBezTo>
                <a:cubicBezTo>
                  <a:pt x="38" y="107"/>
                  <a:pt x="38" y="106"/>
                  <a:pt x="37" y="106"/>
                </a:cubicBezTo>
                <a:cubicBezTo>
                  <a:pt x="37" y="105"/>
                  <a:pt x="37" y="105"/>
                  <a:pt x="37" y="104"/>
                </a:cubicBezTo>
                <a:cubicBezTo>
                  <a:pt x="37" y="104"/>
                  <a:pt x="36" y="101"/>
                  <a:pt x="36" y="100"/>
                </a:cubicBezTo>
                <a:cubicBezTo>
                  <a:pt x="36" y="99"/>
                  <a:pt x="38" y="99"/>
                  <a:pt x="39" y="99"/>
                </a:cubicBezTo>
                <a:cubicBezTo>
                  <a:pt x="39" y="99"/>
                  <a:pt x="39" y="99"/>
                  <a:pt x="39" y="99"/>
                </a:cubicBezTo>
                <a:cubicBezTo>
                  <a:pt x="40" y="99"/>
                  <a:pt x="40" y="99"/>
                  <a:pt x="41" y="100"/>
                </a:cubicBezTo>
                <a:cubicBezTo>
                  <a:pt x="41" y="100"/>
                  <a:pt x="42" y="101"/>
                  <a:pt x="42" y="101"/>
                </a:cubicBezTo>
                <a:cubicBezTo>
                  <a:pt x="43" y="101"/>
                  <a:pt x="43" y="102"/>
                  <a:pt x="43" y="102"/>
                </a:cubicBezTo>
                <a:cubicBezTo>
                  <a:pt x="43" y="103"/>
                  <a:pt x="43" y="104"/>
                  <a:pt x="44" y="105"/>
                </a:cubicBezTo>
                <a:cubicBezTo>
                  <a:pt x="44" y="106"/>
                  <a:pt x="44" y="107"/>
                  <a:pt x="44" y="107"/>
                </a:cubicBezTo>
                <a:cubicBezTo>
                  <a:pt x="44" y="109"/>
                  <a:pt x="45" y="112"/>
                  <a:pt x="45" y="114"/>
                </a:cubicBezTo>
                <a:cubicBezTo>
                  <a:pt x="45" y="115"/>
                  <a:pt x="45" y="116"/>
                  <a:pt x="45" y="116"/>
                </a:cubicBezTo>
                <a:cubicBezTo>
                  <a:pt x="45" y="118"/>
                  <a:pt x="45" y="118"/>
                  <a:pt x="45" y="119"/>
                </a:cubicBezTo>
                <a:cubicBezTo>
                  <a:pt x="45" y="119"/>
                  <a:pt x="45" y="120"/>
                  <a:pt x="45" y="120"/>
                </a:cubicBezTo>
                <a:cubicBezTo>
                  <a:pt x="45" y="121"/>
                  <a:pt x="45" y="121"/>
                  <a:pt x="45" y="122"/>
                </a:cubicBezTo>
                <a:cubicBezTo>
                  <a:pt x="45" y="122"/>
                  <a:pt x="45" y="123"/>
                  <a:pt x="45" y="123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24"/>
                  <a:pt x="45" y="124"/>
                  <a:pt x="45" y="125"/>
                </a:cubicBezTo>
                <a:cubicBezTo>
                  <a:pt x="45" y="125"/>
                  <a:pt x="45" y="125"/>
                  <a:pt x="45" y="125"/>
                </a:cubicBezTo>
                <a:cubicBezTo>
                  <a:pt x="45" y="125"/>
                  <a:pt x="45" y="126"/>
                  <a:pt x="45" y="126"/>
                </a:cubicBezTo>
                <a:cubicBezTo>
                  <a:pt x="45" y="126"/>
                  <a:pt x="45" y="126"/>
                  <a:pt x="45" y="127"/>
                </a:cubicBezTo>
                <a:close/>
                <a:moveTo>
                  <a:pt x="55" y="116"/>
                </a:moveTo>
                <a:cubicBezTo>
                  <a:pt x="55" y="136"/>
                  <a:pt x="55" y="138"/>
                  <a:pt x="55" y="139"/>
                </a:cubicBezTo>
                <a:cubicBezTo>
                  <a:pt x="55" y="139"/>
                  <a:pt x="55" y="139"/>
                  <a:pt x="55" y="139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1" y="139"/>
                  <a:pt x="50" y="139"/>
                  <a:pt x="48" y="139"/>
                </a:cubicBezTo>
                <a:cubicBezTo>
                  <a:pt x="48" y="138"/>
                  <a:pt x="48" y="138"/>
                  <a:pt x="49" y="137"/>
                </a:cubicBezTo>
                <a:cubicBezTo>
                  <a:pt x="49" y="137"/>
                  <a:pt x="49" y="136"/>
                  <a:pt x="49" y="136"/>
                </a:cubicBezTo>
                <a:cubicBezTo>
                  <a:pt x="49" y="136"/>
                  <a:pt x="49" y="136"/>
                  <a:pt x="49" y="136"/>
                </a:cubicBezTo>
                <a:cubicBezTo>
                  <a:pt x="49" y="136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4"/>
                  <a:pt x="49" y="133"/>
                  <a:pt x="49" y="133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9" y="132"/>
                  <a:pt x="49" y="131"/>
                  <a:pt x="49" y="131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49" y="129"/>
                  <a:pt x="49" y="127"/>
                  <a:pt x="49" y="126"/>
                </a:cubicBezTo>
                <a:cubicBezTo>
                  <a:pt x="49" y="126"/>
                  <a:pt x="49" y="125"/>
                  <a:pt x="49" y="125"/>
                </a:cubicBezTo>
                <a:cubicBezTo>
                  <a:pt x="49" y="123"/>
                  <a:pt x="49" y="122"/>
                  <a:pt x="49" y="122"/>
                </a:cubicBezTo>
                <a:cubicBezTo>
                  <a:pt x="49" y="121"/>
                  <a:pt x="49" y="120"/>
                  <a:pt x="49" y="120"/>
                </a:cubicBezTo>
                <a:cubicBezTo>
                  <a:pt x="49" y="120"/>
                  <a:pt x="49" y="120"/>
                  <a:pt x="49" y="120"/>
                </a:cubicBezTo>
                <a:cubicBezTo>
                  <a:pt x="49" y="119"/>
                  <a:pt x="49" y="118"/>
                  <a:pt x="49" y="118"/>
                </a:cubicBezTo>
                <a:cubicBezTo>
                  <a:pt x="49" y="116"/>
                  <a:pt x="48" y="115"/>
                  <a:pt x="48" y="114"/>
                </a:cubicBezTo>
                <a:cubicBezTo>
                  <a:pt x="48" y="113"/>
                  <a:pt x="48" y="112"/>
                  <a:pt x="48" y="110"/>
                </a:cubicBezTo>
                <a:cubicBezTo>
                  <a:pt x="48" y="109"/>
                  <a:pt x="48" y="108"/>
                  <a:pt x="48" y="108"/>
                </a:cubicBezTo>
                <a:cubicBezTo>
                  <a:pt x="48" y="107"/>
                  <a:pt x="47" y="106"/>
                  <a:pt x="47" y="106"/>
                </a:cubicBezTo>
                <a:cubicBezTo>
                  <a:pt x="47" y="105"/>
                  <a:pt x="47" y="104"/>
                  <a:pt x="46" y="102"/>
                </a:cubicBezTo>
                <a:cubicBezTo>
                  <a:pt x="47" y="102"/>
                  <a:pt x="48" y="102"/>
                  <a:pt x="48" y="101"/>
                </a:cubicBezTo>
                <a:cubicBezTo>
                  <a:pt x="49" y="101"/>
                  <a:pt x="50" y="101"/>
                  <a:pt x="50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1"/>
                  <a:pt x="53" y="102"/>
                </a:cubicBezTo>
                <a:cubicBezTo>
                  <a:pt x="53" y="102"/>
                  <a:pt x="54" y="102"/>
                  <a:pt x="55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5" y="105"/>
                  <a:pt x="55" y="109"/>
                  <a:pt x="55" y="116"/>
                </a:cubicBezTo>
                <a:close/>
                <a:moveTo>
                  <a:pt x="64" y="121"/>
                </a:moveTo>
                <a:cubicBezTo>
                  <a:pt x="64" y="121"/>
                  <a:pt x="64" y="122"/>
                  <a:pt x="64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2"/>
                  <a:pt x="64" y="123"/>
                  <a:pt x="64" y="123"/>
                </a:cubicBezTo>
                <a:cubicBezTo>
                  <a:pt x="64" y="123"/>
                  <a:pt x="64" y="125"/>
                  <a:pt x="64" y="127"/>
                </a:cubicBezTo>
                <a:cubicBezTo>
                  <a:pt x="64" y="128"/>
                  <a:pt x="64" y="129"/>
                  <a:pt x="65" y="131"/>
                </a:cubicBezTo>
                <a:cubicBezTo>
                  <a:pt x="65" y="131"/>
                  <a:pt x="65" y="133"/>
                  <a:pt x="65" y="133"/>
                </a:cubicBezTo>
                <a:cubicBezTo>
                  <a:pt x="65" y="134"/>
                  <a:pt x="65" y="135"/>
                  <a:pt x="65" y="135"/>
                </a:cubicBezTo>
                <a:cubicBezTo>
                  <a:pt x="65" y="135"/>
                  <a:pt x="65" y="135"/>
                  <a:pt x="65" y="135"/>
                </a:cubicBezTo>
                <a:cubicBezTo>
                  <a:pt x="65" y="137"/>
                  <a:pt x="65" y="136"/>
                  <a:pt x="65" y="138"/>
                </a:cubicBezTo>
                <a:cubicBezTo>
                  <a:pt x="65" y="138"/>
                  <a:pt x="65" y="139"/>
                  <a:pt x="65" y="139"/>
                </a:cubicBezTo>
                <a:cubicBezTo>
                  <a:pt x="64" y="139"/>
                  <a:pt x="62" y="139"/>
                  <a:pt x="61" y="139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39"/>
                  <a:pt x="59" y="139"/>
                  <a:pt x="58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8" y="138"/>
                  <a:pt x="59" y="135"/>
                  <a:pt x="59" y="130"/>
                </a:cubicBezTo>
                <a:cubicBezTo>
                  <a:pt x="59" y="128"/>
                  <a:pt x="59" y="128"/>
                  <a:pt x="59" y="128"/>
                </a:cubicBezTo>
                <a:cubicBezTo>
                  <a:pt x="58" y="123"/>
                  <a:pt x="58" y="118"/>
                  <a:pt x="58" y="113"/>
                </a:cubicBezTo>
                <a:cubicBezTo>
                  <a:pt x="58" y="106"/>
                  <a:pt x="58" y="106"/>
                  <a:pt x="58" y="106"/>
                </a:cubicBezTo>
                <a:cubicBezTo>
                  <a:pt x="58" y="105"/>
                  <a:pt x="58" y="104"/>
                  <a:pt x="58" y="103"/>
                </a:cubicBezTo>
                <a:cubicBezTo>
                  <a:pt x="59" y="103"/>
                  <a:pt x="61" y="102"/>
                  <a:pt x="61" y="102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3" y="102"/>
                </a:cubicBezTo>
                <a:cubicBezTo>
                  <a:pt x="63" y="102"/>
                  <a:pt x="64" y="103"/>
                  <a:pt x="65" y="103"/>
                </a:cubicBezTo>
                <a:cubicBezTo>
                  <a:pt x="65" y="103"/>
                  <a:pt x="65" y="103"/>
                  <a:pt x="66" y="103"/>
                </a:cubicBezTo>
                <a:cubicBezTo>
                  <a:pt x="65" y="105"/>
                  <a:pt x="65" y="107"/>
                  <a:pt x="65" y="107"/>
                </a:cubicBezTo>
                <a:cubicBezTo>
                  <a:pt x="65" y="108"/>
                  <a:pt x="65" y="108"/>
                  <a:pt x="65" y="109"/>
                </a:cubicBezTo>
                <a:cubicBezTo>
                  <a:pt x="65" y="109"/>
                  <a:pt x="65" y="110"/>
                  <a:pt x="64" y="111"/>
                </a:cubicBezTo>
                <a:cubicBezTo>
                  <a:pt x="64" y="113"/>
                  <a:pt x="64" y="114"/>
                  <a:pt x="64" y="115"/>
                </a:cubicBezTo>
                <a:cubicBezTo>
                  <a:pt x="64" y="116"/>
                  <a:pt x="64" y="117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20"/>
                  <a:pt x="64" y="120"/>
                  <a:pt x="64" y="121"/>
                </a:cubicBezTo>
                <a:close/>
                <a:moveTo>
                  <a:pt x="75" y="106"/>
                </a:moveTo>
                <a:cubicBezTo>
                  <a:pt x="75" y="106"/>
                  <a:pt x="75" y="107"/>
                  <a:pt x="75" y="107"/>
                </a:cubicBezTo>
                <a:cubicBezTo>
                  <a:pt x="75" y="108"/>
                  <a:pt x="75" y="109"/>
                  <a:pt x="74" y="109"/>
                </a:cubicBezTo>
                <a:cubicBezTo>
                  <a:pt x="74" y="112"/>
                  <a:pt x="74" y="113"/>
                  <a:pt x="74" y="114"/>
                </a:cubicBezTo>
                <a:cubicBezTo>
                  <a:pt x="74" y="115"/>
                  <a:pt x="74" y="116"/>
                  <a:pt x="74" y="117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3" y="118"/>
                  <a:pt x="73" y="119"/>
                  <a:pt x="73" y="120"/>
                </a:cubicBezTo>
                <a:cubicBezTo>
                  <a:pt x="73" y="120"/>
                  <a:pt x="73" y="121"/>
                  <a:pt x="73" y="121"/>
                </a:cubicBezTo>
                <a:cubicBezTo>
                  <a:pt x="73" y="122"/>
                  <a:pt x="73" y="123"/>
                  <a:pt x="73" y="126"/>
                </a:cubicBezTo>
                <a:cubicBezTo>
                  <a:pt x="73" y="127"/>
                  <a:pt x="73" y="128"/>
                  <a:pt x="73" y="130"/>
                </a:cubicBezTo>
                <a:cubicBezTo>
                  <a:pt x="73" y="130"/>
                  <a:pt x="73" y="132"/>
                  <a:pt x="73" y="132"/>
                </a:cubicBezTo>
                <a:cubicBezTo>
                  <a:pt x="73" y="132"/>
                  <a:pt x="73" y="133"/>
                  <a:pt x="73" y="133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73" y="135"/>
                  <a:pt x="73" y="135"/>
                  <a:pt x="73" y="136"/>
                </a:cubicBezTo>
                <a:cubicBezTo>
                  <a:pt x="73" y="136"/>
                  <a:pt x="73" y="136"/>
                  <a:pt x="73" y="137"/>
                </a:cubicBezTo>
                <a:cubicBezTo>
                  <a:pt x="73" y="137"/>
                  <a:pt x="73" y="138"/>
                  <a:pt x="73" y="138"/>
                </a:cubicBezTo>
                <a:cubicBezTo>
                  <a:pt x="73" y="138"/>
                  <a:pt x="73" y="139"/>
                  <a:pt x="73" y="139"/>
                </a:cubicBezTo>
                <a:cubicBezTo>
                  <a:pt x="72" y="139"/>
                  <a:pt x="72" y="139"/>
                  <a:pt x="71" y="139"/>
                </a:cubicBezTo>
                <a:cubicBezTo>
                  <a:pt x="70" y="139"/>
                  <a:pt x="69" y="139"/>
                  <a:pt x="69" y="139"/>
                </a:cubicBezTo>
                <a:cubicBezTo>
                  <a:pt x="68" y="137"/>
                  <a:pt x="68" y="134"/>
                  <a:pt x="68" y="133"/>
                </a:cubicBezTo>
                <a:cubicBezTo>
                  <a:pt x="68" y="132"/>
                  <a:pt x="68" y="129"/>
                  <a:pt x="68" y="127"/>
                </a:cubicBezTo>
                <a:cubicBezTo>
                  <a:pt x="68" y="127"/>
                  <a:pt x="68" y="126"/>
                  <a:pt x="68" y="126"/>
                </a:cubicBezTo>
                <a:cubicBezTo>
                  <a:pt x="68" y="126"/>
                  <a:pt x="68" y="125"/>
                  <a:pt x="68" y="124"/>
                </a:cubicBezTo>
                <a:cubicBezTo>
                  <a:pt x="68" y="124"/>
                  <a:pt x="68" y="123"/>
                  <a:pt x="68" y="123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19"/>
                  <a:pt x="68" y="118"/>
                  <a:pt x="68" y="117"/>
                </a:cubicBezTo>
                <a:cubicBezTo>
                  <a:pt x="68" y="117"/>
                  <a:pt x="68" y="116"/>
                  <a:pt x="68" y="115"/>
                </a:cubicBezTo>
                <a:cubicBezTo>
                  <a:pt x="68" y="113"/>
                  <a:pt x="68" y="110"/>
                  <a:pt x="68" y="108"/>
                </a:cubicBezTo>
                <a:cubicBezTo>
                  <a:pt x="68" y="108"/>
                  <a:pt x="69" y="107"/>
                  <a:pt x="69" y="106"/>
                </a:cubicBezTo>
                <a:cubicBezTo>
                  <a:pt x="69" y="105"/>
                  <a:pt x="69" y="105"/>
                  <a:pt x="69" y="103"/>
                </a:cubicBezTo>
                <a:cubicBezTo>
                  <a:pt x="69" y="103"/>
                  <a:pt x="69" y="103"/>
                  <a:pt x="69" y="102"/>
                </a:cubicBezTo>
                <a:cubicBezTo>
                  <a:pt x="70" y="102"/>
                  <a:pt x="70" y="102"/>
                  <a:pt x="71" y="101"/>
                </a:cubicBezTo>
                <a:cubicBezTo>
                  <a:pt x="73" y="100"/>
                  <a:pt x="73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6" y="101"/>
                  <a:pt x="77" y="101"/>
                </a:cubicBezTo>
                <a:cubicBezTo>
                  <a:pt x="76" y="103"/>
                  <a:pt x="75" y="105"/>
                  <a:pt x="75" y="106"/>
                </a:cubicBezTo>
                <a:close/>
                <a:moveTo>
                  <a:pt x="83" y="114"/>
                </a:moveTo>
                <a:cubicBezTo>
                  <a:pt x="83" y="115"/>
                  <a:pt x="83" y="116"/>
                  <a:pt x="83" y="117"/>
                </a:cubicBezTo>
                <a:cubicBezTo>
                  <a:pt x="82" y="117"/>
                  <a:pt x="82" y="118"/>
                  <a:pt x="82" y="119"/>
                </a:cubicBezTo>
                <a:cubicBezTo>
                  <a:pt x="82" y="119"/>
                  <a:pt x="82" y="121"/>
                  <a:pt x="82" y="123"/>
                </a:cubicBezTo>
                <a:cubicBezTo>
                  <a:pt x="82" y="124"/>
                  <a:pt x="81" y="126"/>
                  <a:pt x="81" y="127"/>
                </a:cubicBezTo>
                <a:cubicBezTo>
                  <a:pt x="81" y="128"/>
                  <a:pt x="81" y="129"/>
                  <a:pt x="81" y="130"/>
                </a:cubicBezTo>
                <a:cubicBezTo>
                  <a:pt x="81" y="130"/>
                  <a:pt x="81" y="130"/>
                  <a:pt x="81" y="131"/>
                </a:cubicBezTo>
                <a:cubicBezTo>
                  <a:pt x="81" y="131"/>
                  <a:pt x="81" y="131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3"/>
                  <a:pt x="81" y="133"/>
                  <a:pt x="81" y="135"/>
                </a:cubicBezTo>
                <a:cubicBezTo>
                  <a:pt x="81" y="135"/>
                  <a:pt x="81" y="136"/>
                  <a:pt x="81" y="137"/>
                </a:cubicBezTo>
                <a:cubicBezTo>
                  <a:pt x="80" y="137"/>
                  <a:pt x="80" y="137"/>
                  <a:pt x="79" y="137"/>
                </a:cubicBezTo>
                <a:cubicBezTo>
                  <a:pt x="79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6" y="138"/>
                  <a:pt x="76" y="138"/>
                  <a:pt x="76" y="138"/>
                </a:cubicBezTo>
                <a:cubicBezTo>
                  <a:pt x="76" y="136"/>
                  <a:pt x="76" y="133"/>
                  <a:pt x="76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6" y="132"/>
                  <a:pt x="76" y="129"/>
                  <a:pt x="76" y="127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76" y="126"/>
                  <a:pt x="76" y="125"/>
                  <a:pt x="77" y="125"/>
                </a:cubicBezTo>
                <a:cubicBezTo>
                  <a:pt x="77" y="125"/>
                  <a:pt x="77" y="124"/>
                  <a:pt x="77" y="124"/>
                </a:cubicBezTo>
                <a:cubicBezTo>
                  <a:pt x="77" y="123"/>
                  <a:pt x="77" y="122"/>
                  <a:pt x="77" y="122"/>
                </a:cubicBezTo>
                <a:cubicBezTo>
                  <a:pt x="77" y="121"/>
                  <a:pt x="77" y="120"/>
                  <a:pt x="77" y="120"/>
                </a:cubicBezTo>
                <a:cubicBezTo>
                  <a:pt x="77" y="120"/>
                  <a:pt x="77" y="119"/>
                  <a:pt x="77" y="119"/>
                </a:cubicBezTo>
                <a:cubicBezTo>
                  <a:pt x="77" y="118"/>
                  <a:pt x="77" y="117"/>
                  <a:pt x="77" y="116"/>
                </a:cubicBezTo>
                <a:cubicBezTo>
                  <a:pt x="77" y="116"/>
                  <a:pt x="77" y="115"/>
                  <a:pt x="77" y="114"/>
                </a:cubicBezTo>
                <a:cubicBezTo>
                  <a:pt x="77" y="112"/>
                  <a:pt x="78" y="108"/>
                  <a:pt x="78" y="107"/>
                </a:cubicBezTo>
                <a:cubicBezTo>
                  <a:pt x="79" y="106"/>
                  <a:pt x="79" y="105"/>
                  <a:pt x="79" y="105"/>
                </a:cubicBezTo>
                <a:cubicBezTo>
                  <a:pt x="79" y="104"/>
                  <a:pt x="79" y="103"/>
                  <a:pt x="80" y="101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1" y="101"/>
                  <a:pt x="82" y="100"/>
                  <a:pt x="83" y="99"/>
                </a:cubicBezTo>
                <a:cubicBezTo>
                  <a:pt x="85" y="98"/>
                  <a:pt x="84" y="98"/>
                  <a:pt x="87" y="98"/>
                </a:cubicBezTo>
                <a:cubicBezTo>
                  <a:pt x="86" y="100"/>
                  <a:pt x="86" y="102"/>
                  <a:pt x="85" y="103"/>
                </a:cubicBezTo>
                <a:cubicBezTo>
                  <a:pt x="85" y="103"/>
                  <a:pt x="85" y="104"/>
                  <a:pt x="85" y="104"/>
                </a:cubicBezTo>
                <a:cubicBezTo>
                  <a:pt x="85" y="105"/>
                  <a:pt x="84" y="106"/>
                  <a:pt x="84" y="106"/>
                </a:cubicBezTo>
                <a:cubicBezTo>
                  <a:pt x="84" y="109"/>
                  <a:pt x="84" y="110"/>
                  <a:pt x="83" y="111"/>
                </a:cubicBezTo>
                <a:cubicBezTo>
                  <a:pt x="83" y="112"/>
                  <a:pt x="83" y="113"/>
                  <a:pt x="83" y="114"/>
                </a:cubicBezTo>
                <a:close/>
                <a:moveTo>
                  <a:pt x="91" y="113"/>
                </a:moveTo>
                <a:cubicBezTo>
                  <a:pt x="90" y="114"/>
                  <a:pt x="90" y="115"/>
                  <a:pt x="90" y="115"/>
                </a:cubicBezTo>
                <a:cubicBezTo>
                  <a:pt x="90" y="116"/>
                  <a:pt x="90" y="117"/>
                  <a:pt x="89" y="120"/>
                </a:cubicBezTo>
                <a:cubicBezTo>
                  <a:pt x="89" y="121"/>
                  <a:pt x="89" y="122"/>
                  <a:pt x="89" y="124"/>
                </a:cubicBezTo>
                <a:cubicBezTo>
                  <a:pt x="89" y="125"/>
                  <a:pt x="88" y="126"/>
                  <a:pt x="88" y="127"/>
                </a:cubicBezTo>
                <a:cubicBezTo>
                  <a:pt x="89" y="127"/>
                  <a:pt x="89" y="127"/>
                  <a:pt x="89" y="127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88" y="127"/>
                  <a:pt x="88" y="127"/>
                  <a:pt x="88" y="128"/>
                </a:cubicBezTo>
                <a:cubicBezTo>
                  <a:pt x="88" y="128"/>
                  <a:pt x="88" y="128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30"/>
                  <a:pt x="88" y="131"/>
                  <a:pt x="88" y="131"/>
                </a:cubicBezTo>
                <a:cubicBezTo>
                  <a:pt x="88" y="132"/>
                  <a:pt x="88" y="133"/>
                  <a:pt x="87" y="13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4"/>
                  <a:pt x="87" y="134"/>
                  <a:pt x="86" y="134"/>
                </a:cubicBezTo>
                <a:cubicBezTo>
                  <a:pt x="86" y="135"/>
                  <a:pt x="85" y="135"/>
                  <a:pt x="85" y="135"/>
                </a:cubicBezTo>
                <a:cubicBezTo>
                  <a:pt x="85" y="135"/>
                  <a:pt x="85" y="135"/>
                  <a:pt x="84" y="135"/>
                </a:cubicBezTo>
                <a:cubicBezTo>
                  <a:pt x="84" y="134"/>
                  <a:pt x="84" y="131"/>
                  <a:pt x="84" y="130"/>
                </a:cubicBezTo>
                <a:cubicBezTo>
                  <a:pt x="85" y="129"/>
                  <a:pt x="85" y="126"/>
                  <a:pt x="85" y="124"/>
                </a:cubicBezTo>
                <a:cubicBezTo>
                  <a:pt x="85" y="124"/>
                  <a:pt x="85" y="123"/>
                  <a:pt x="85" y="123"/>
                </a:cubicBezTo>
                <a:cubicBezTo>
                  <a:pt x="85" y="122"/>
                  <a:pt x="85" y="122"/>
                  <a:pt x="85" y="121"/>
                </a:cubicBezTo>
                <a:cubicBezTo>
                  <a:pt x="85" y="121"/>
                  <a:pt x="86" y="120"/>
                  <a:pt x="86" y="119"/>
                </a:cubicBezTo>
                <a:cubicBezTo>
                  <a:pt x="86" y="119"/>
                  <a:pt x="86" y="118"/>
                  <a:pt x="86" y="118"/>
                </a:cubicBezTo>
                <a:cubicBezTo>
                  <a:pt x="86" y="117"/>
                  <a:pt x="86" y="117"/>
                  <a:pt x="86" y="116"/>
                </a:cubicBezTo>
                <a:cubicBezTo>
                  <a:pt x="86" y="115"/>
                  <a:pt x="86" y="115"/>
                  <a:pt x="86" y="113"/>
                </a:cubicBezTo>
                <a:cubicBezTo>
                  <a:pt x="87" y="113"/>
                  <a:pt x="87" y="112"/>
                  <a:pt x="87" y="112"/>
                </a:cubicBezTo>
                <a:cubicBezTo>
                  <a:pt x="87" y="109"/>
                  <a:pt x="88" y="106"/>
                  <a:pt x="89" y="104"/>
                </a:cubicBezTo>
                <a:cubicBezTo>
                  <a:pt x="89" y="104"/>
                  <a:pt x="89" y="103"/>
                  <a:pt x="89" y="102"/>
                </a:cubicBezTo>
                <a:cubicBezTo>
                  <a:pt x="90" y="101"/>
                  <a:pt x="90" y="101"/>
                  <a:pt x="91" y="98"/>
                </a:cubicBezTo>
                <a:cubicBezTo>
                  <a:pt x="91" y="98"/>
                  <a:pt x="91" y="98"/>
                  <a:pt x="91" y="98"/>
                </a:cubicBezTo>
                <a:cubicBezTo>
                  <a:pt x="92" y="98"/>
                  <a:pt x="92" y="98"/>
                  <a:pt x="93" y="98"/>
                </a:cubicBezTo>
                <a:cubicBezTo>
                  <a:pt x="94" y="97"/>
                  <a:pt x="95" y="96"/>
                  <a:pt x="95" y="95"/>
                </a:cubicBezTo>
                <a:cubicBezTo>
                  <a:pt x="95" y="95"/>
                  <a:pt x="96" y="95"/>
                  <a:pt x="96" y="94"/>
                </a:cubicBezTo>
                <a:cubicBezTo>
                  <a:pt x="95" y="96"/>
                  <a:pt x="94" y="99"/>
                  <a:pt x="94" y="99"/>
                </a:cubicBezTo>
                <a:cubicBezTo>
                  <a:pt x="94" y="100"/>
                  <a:pt x="94" y="100"/>
                  <a:pt x="94" y="101"/>
                </a:cubicBezTo>
                <a:cubicBezTo>
                  <a:pt x="93" y="101"/>
                  <a:pt x="93" y="102"/>
                  <a:pt x="93" y="103"/>
                </a:cubicBezTo>
                <a:cubicBezTo>
                  <a:pt x="92" y="105"/>
                  <a:pt x="92" y="107"/>
                  <a:pt x="92" y="107"/>
                </a:cubicBezTo>
                <a:cubicBezTo>
                  <a:pt x="92" y="109"/>
                  <a:pt x="91" y="110"/>
                  <a:pt x="91" y="111"/>
                </a:cubicBezTo>
                <a:cubicBezTo>
                  <a:pt x="91" y="112"/>
                  <a:pt x="91" y="113"/>
                  <a:pt x="91" y="113"/>
                </a:cubicBezTo>
                <a:close/>
                <a:moveTo>
                  <a:pt x="102" y="95"/>
                </a:moveTo>
                <a:cubicBezTo>
                  <a:pt x="101" y="95"/>
                  <a:pt x="101" y="96"/>
                  <a:pt x="101" y="97"/>
                </a:cubicBezTo>
                <a:cubicBezTo>
                  <a:pt x="100" y="98"/>
                  <a:pt x="99" y="100"/>
                  <a:pt x="99" y="101"/>
                </a:cubicBezTo>
                <a:cubicBezTo>
                  <a:pt x="98" y="102"/>
                  <a:pt x="98" y="104"/>
                  <a:pt x="97" y="106"/>
                </a:cubicBezTo>
                <a:cubicBezTo>
                  <a:pt x="96" y="108"/>
                  <a:pt x="95" y="112"/>
                  <a:pt x="95" y="114"/>
                </a:cubicBezTo>
                <a:cubicBezTo>
                  <a:pt x="94" y="116"/>
                  <a:pt x="94" y="116"/>
                  <a:pt x="94" y="118"/>
                </a:cubicBezTo>
                <a:cubicBezTo>
                  <a:pt x="94" y="122"/>
                  <a:pt x="93" y="123"/>
                  <a:pt x="93" y="124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8"/>
                  <a:pt x="92" y="129"/>
                </a:cubicBezTo>
                <a:cubicBezTo>
                  <a:pt x="92" y="130"/>
                  <a:pt x="92" y="131"/>
                  <a:pt x="92" y="131"/>
                </a:cubicBezTo>
                <a:cubicBezTo>
                  <a:pt x="92" y="131"/>
                  <a:pt x="92" y="131"/>
                  <a:pt x="91" y="131"/>
                </a:cubicBezTo>
                <a:cubicBezTo>
                  <a:pt x="91" y="130"/>
                  <a:pt x="92" y="128"/>
                  <a:pt x="92" y="127"/>
                </a:cubicBezTo>
                <a:cubicBezTo>
                  <a:pt x="92" y="126"/>
                  <a:pt x="92" y="123"/>
                  <a:pt x="93" y="121"/>
                </a:cubicBezTo>
                <a:cubicBezTo>
                  <a:pt x="93" y="121"/>
                  <a:pt x="93" y="120"/>
                  <a:pt x="93" y="120"/>
                </a:cubicBezTo>
                <a:cubicBezTo>
                  <a:pt x="93" y="119"/>
                  <a:pt x="93" y="119"/>
                  <a:pt x="93" y="118"/>
                </a:cubicBezTo>
                <a:cubicBezTo>
                  <a:pt x="93" y="118"/>
                  <a:pt x="93" y="117"/>
                  <a:pt x="93" y="116"/>
                </a:cubicBezTo>
                <a:cubicBezTo>
                  <a:pt x="94" y="116"/>
                  <a:pt x="94" y="115"/>
                  <a:pt x="94" y="114"/>
                </a:cubicBezTo>
                <a:cubicBezTo>
                  <a:pt x="94" y="114"/>
                  <a:pt x="94" y="113"/>
                  <a:pt x="94" y="113"/>
                </a:cubicBezTo>
                <a:cubicBezTo>
                  <a:pt x="94" y="112"/>
                  <a:pt x="94" y="112"/>
                  <a:pt x="95" y="110"/>
                </a:cubicBezTo>
                <a:cubicBezTo>
                  <a:pt x="95" y="110"/>
                  <a:pt x="95" y="109"/>
                  <a:pt x="95" y="108"/>
                </a:cubicBezTo>
                <a:cubicBezTo>
                  <a:pt x="96" y="106"/>
                  <a:pt x="97" y="102"/>
                  <a:pt x="97" y="101"/>
                </a:cubicBezTo>
                <a:cubicBezTo>
                  <a:pt x="98" y="100"/>
                  <a:pt x="98" y="99"/>
                  <a:pt x="98" y="99"/>
                </a:cubicBezTo>
                <a:cubicBezTo>
                  <a:pt x="99" y="97"/>
                  <a:pt x="99" y="97"/>
                  <a:pt x="100" y="95"/>
                </a:cubicBezTo>
                <a:cubicBezTo>
                  <a:pt x="100" y="95"/>
                  <a:pt x="100" y="94"/>
                  <a:pt x="100" y="94"/>
                </a:cubicBezTo>
                <a:cubicBezTo>
                  <a:pt x="100" y="94"/>
                  <a:pt x="100" y="94"/>
                  <a:pt x="100" y="94"/>
                </a:cubicBezTo>
                <a:cubicBezTo>
                  <a:pt x="101" y="94"/>
                  <a:pt x="102" y="94"/>
                  <a:pt x="102" y="94"/>
                </a:cubicBezTo>
                <a:cubicBezTo>
                  <a:pt x="102" y="94"/>
                  <a:pt x="102" y="95"/>
                  <a:pt x="102" y="95"/>
                </a:cubicBezTo>
                <a:close/>
                <a:moveTo>
                  <a:pt x="105" y="79"/>
                </a:moveTo>
                <a:cubicBezTo>
                  <a:pt x="105" y="79"/>
                  <a:pt x="105" y="80"/>
                  <a:pt x="105" y="80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2" y="80"/>
                  <a:pt x="102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1" y="80"/>
                  <a:pt x="101" y="80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0" y="79"/>
                  <a:pt x="99" y="78"/>
                  <a:pt x="97" y="78"/>
                </a:cubicBezTo>
                <a:cubicBezTo>
                  <a:pt x="96" y="77"/>
                  <a:pt x="94" y="76"/>
                  <a:pt x="93" y="76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2" y="75"/>
                  <a:pt x="91" y="75"/>
                </a:cubicBezTo>
                <a:cubicBezTo>
                  <a:pt x="91" y="75"/>
                  <a:pt x="90" y="75"/>
                  <a:pt x="90" y="75"/>
                </a:cubicBezTo>
                <a:cubicBezTo>
                  <a:pt x="90" y="75"/>
                  <a:pt x="89" y="75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7" y="76"/>
                  <a:pt x="87" y="77"/>
                </a:cubicBezTo>
                <a:cubicBezTo>
                  <a:pt x="87" y="78"/>
                  <a:pt x="87" y="78"/>
                  <a:pt x="87" y="81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3"/>
                </a:cubicBezTo>
                <a:cubicBezTo>
                  <a:pt x="86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4" y="83"/>
                  <a:pt x="84" y="83"/>
                </a:cubicBezTo>
                <a:cubicBezTo>
                  <a:pt x="84" y="83"/>
                  <a:pt x="83" y="82"/>
                  <a:pt x="83" y="82"/>
                </a:cubicBezTo>
                <a:cubicBezTo>
                  <a:pt x="82" y="81"/>
                  <a:pt x="81" y="80"/>
                  <a:pt x="80" y="80"/>
                </a:cubicBezTo>
                <a:cubicBezTo>
                  <a:pt x="80" y="80"/>
                  <a:pt x="80" y="80"/>
                  <a:pt x="79" y="79"/>
                </a:cubicBezTo>
                <a:cubicBezTo>
                  <a:pt x="79" y="79"/>
                  <a:pt x="78" y="79"/>
                  <a:pt x="78" y="79"/>
                </a:cubicBezTo>
                <a:cubicBezTo>
                  <a:pt x="78" y="78"/>
                  <a:pt x="78" y="78"/>
                  <a:pt x="77" y="78"/>
                </a:cubicBezTo>
                <a:cubicBezTo>
                  <a:pt x="74" y="76"/>
                  <a:pt x="73" y="75"/>
                  <a:pt x="7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8" y="75"/>
                  <a:pt x="67" y="75"/>
                  <a:pt x="65" y="76"/>
                </a:cubicBezTo>
                <a:cubicBezTo>
                  <a:pt x="63" y="77"/>
                  <a:pt x="62" y="78"/>
                  <a:pt x="61" y="79"/>
                </a:cubicBezTo>
                <a:cubicBezTo>
                  <a:pt x="60" y="80"/>
                  <a:pt x="60" y="80"/>
                  <a:pt x="58" y="81"/>
                </a:cubicBezTo>
                <a:cubicBezTo>
                  <a:pt x="58" y="81"/>
                  <a:pt x="57" y="81"/>
                  <a:pt x="57" y="81"/>
                </a:cubicBezTo>
                <a:cubicBezTo>
                  <a:pt x="57" y="81"/>
                  <a:pt x="56" y="81"/>
                  <a:pt x="56" y="81"/>
                </a:cubicBezTo>
                <a:cubicBezTo>
                  <a:pt x="55" y="80"/>
                  <a:pt x="54" y="79"/>
                  <a:pt x="53" y="78"/>
                </a:cubicBezTo>
                <a:cubicBezTo>
                  <a:pt x="53" y="77"/>
                  <a:pt x="52" y="76"/>
                  <a:pt x="51" y="75"/>
                </a:cubicBezTo>
                <a:cubicBezTo>
                  <a:pt x="50" y="74"/>
                  <a:pt x="49" y="74"/>
                  <a:pt x="48" y="73"/>
                </a:cubicBezTo>
                <a:cubicBezTo>
                  <a:pt x="47" y="73"/>
                  <a:pt x="46" y="73"/>
                  <a:pt x="45" y="73"/>
                </a:cubicBezTo>
                <a:cubicBezTo>
                  <a:pt x="43" y="73"/>
                  <a:pt x="42" y="73"/>
                  <a:pt x="41" y="73"/>
                </a:cubicBezTo>
                <a:cubicBezTo>
                  <a:pt x="40" y="73"/>
                  <a:pt x="39" y="74"/>
                  <a:pt x="38" y="74"/>
                </a:cubicBezTo>
                <a:cubicBezTo>
                  <a:pt x="34" y="77"/>
                  <a:pt x="33" y="77"/>
                  <a:pt x="32" y="77"/>
                </a:cubicBezTo>
                <a:cubicBezTo>
                  <a:pt x="32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6"/>
                  <a:pt x="31" y="76"/>
                  <a:pt x="31" y="75"/>
                </a:cubicBezTo>
                <a:cubicBezTo>
                  <a:pt x="31" y="74"/>
                  <a:pt x="32" y="74"/>
                  <a:pt x="32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1" y="72"/>
                  <a:pt x="31" y="72"/>
                  <a:pt x="31" y="71"/>
                </a:cubicBezTo>
                <a:cubicBezTo>
                  <a:pt x="31" y="71"/>
                  <a:pt x="30" y="71"/>
                  <a:pt x="30" y="71"/>
                </a:cubicBezTo>
                <a:cubicBezTo>
                  <a:pt x="29" y="70"/>
                  <a:pt x="28" y="70"/>
                  <a:pt x="28" y="70"/>
                </a:cubicBezTo>
                <a:cubicBezTo>
                  <a:pt x="25" y="70"/>
                  <a:pt x="22" y="71"/>
                  <a:pt x="20" y="73"/>
                </a:cubicBezTo>
                <a:cubicBezTo>
                  <a:pt x="19" y="74"/>
                  <a:pt x="18" y="74"/>
                  <a:pt x="18" y="75"/>
                </a:cubicBezTo>
                <a:cubicBezTo>
                  <a:pt x="17" y="75"/>
                  <a:pt x="17" y="75"/>
                  <a:pt x="16" y="76"/>
                </a:cubicBezTo>
                <a:cubicBezTo>
                  <a:pt x="15" y="77"/>
                  <a:pt x="14" y="77"/>
                  <a:pt x="13" y="78"/>
                </a:cubicBezTo>
                <a:cubicBezTo>
                  <a:pt x="12" y="78"/>
                  <a:pt x="11" y="79"/>
                  <a:pt x="11" y="79"/>
                </a:cubicBezTo>
                <a:cubicBezTo>
                  <a:pt x="10" y="80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8"/>
                  <a:pt x="9" y="77"/>
                  <a:pt x="10" y="76"/>
                </a:cubicBezTo>
                <a:cubicBezTo>
                  <a:pt x="10" y="75"/>
                  <a:pt x="10" y="73"/>
                  <a:pt x="12" y="72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0"/>
                  <a:pt x="15" y="67"/>
                  <a:pt x="16" y="66"/>
                </a:cubicBezTo>
                <a:cubicBezTo>
                  <a:pt x="17" y="65"/>
                  <a:pt x="21" y="61"/>
                  <a:pt x="22" y="61"/>
                </a:cubicBezTo>
                <a:cubicBezTo>
                  <a:pt x="25" y="58"/>
                  <a:pt x="28" y="57"/>
                  <a:pt x="34" y="55"/>
                </a:cubicBezTo>
                <a:cubicBezTo>
                  <a:pt x="34" y="55"/>
                  <a:pt x="35" y="55"/>
                  <a:pt x="36" y="55"/>
                </a:cubicBezTo>
                <a:cubicBezTo>
                  <a:pt x="39" y="61"/>
                  <a:pt x="46" y="66"/>
                  <a:pt x="55" y="66"/>
                </a:cubicBezTo>
                <a:cubicBezTo>
                  <a:pt x="63" y="66"/>
                  <a:pt x="71" y="61"/>
                  <a:pt x="74" y="54"/>
                </a:cubicBezTo>
                <a:cubicBezTo>
                  <a:pt x="75" y="54"/>
                  <a:pt x="78" y="54"/>
                  <a:pt x="78" y="55"/>
                </a:cubicBezTo>
                <a:cubicBezTo>
                  <a:pt x="79" y="55"/>
                  <a:pt x="79" y="55"/>
                  <a:pt x="80" y="55"/>
                </a:cubicBezTo>
                <a:cubicBezTo>
                  <a:pt x="81" y="55"/>
                  <a:pt x="83" y="56"/>
                  <a:pt x="86" y="58"/>
                </a:cubicBezTo>
                <a:cubicBezTo>
                  <a:pt x="87" y="58"/>
                  <a:pt x="88" y="59"/>
                  <a:pt x="89" y="59"/>
                </a:cubicBezTo>
                <a:cubicBezTo>
                  <a:pt x="89" y="59"/>
                  <a:pt x="89" y="59"/>
                  <a:pt x="92" y="61"/>
                </a:cubicBezTo>
                <a:cubicBezTo>
                  <a:pt x="93" y="61"/>
                  <a:pt x="94" y="62"/>
                  <a:pt x="94" y="62"/>
                </a:cubicBezTo>
                <a:cubicBezTo>
                  <a:pt x="94" y="62"/>
                  <a:pt x="95" y="63"/>
                  <a:pt x="96" y="64"/>
                </a:cubicBezTo>
                <a:cubicBezTo>
                  <a:pt x="97" y="65"/>
                  <a:pt x="98" y="66"/>
                  <a:pt x="99" y="66"/>
                </a:cubicBezTo>
                <a:cubicBezTo>
                  <a:pt x="99" y="66"/>
                  <a:pt x="100" y="67"/>
                  <a:pt x="101" y="68"/>
                </a:cubicBezTo>
                <a:cubicBezTo>
                  <a:pt x="101" y="69"/>
                  <a:pt x="102" y="70"/>
                  <a:pt x="102" y="70"/>
                </a:cubicBezTo>
                <a:cubicBezTo>
                  <a:pt x="102" y="70"/>
                  <a:pt x="103" y="71"/>
                  <a:pt x="104" y="72"/>
                </a:cubicBezTo>
                <a:cubicBezTo>
                  <a:pt x="104" y="73"/>
                  <a:pt x="105" y="74"/>
                  <a:pt x="105" y="74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5" y="74"/>
                  <a:pt x="105" y="76"/>
                  <a:pt x="105" y="77"/>
                </a:cubicBezTo>
                <a:cubicBezTo>
                  <a:pt x="105" y="77"/>
                  <a:pt x="105" y="77"/>
                  <a:pt x="105" y="78"/>
                </a:cubicBezTo>
                <a:cubicBezTo>
                  <a:pt x="105" y="78"/>
                  <a:pt x="105" y="79"/>
                  <a:pt x="105" y="7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E4F41-449C-DAD2-8AB1-0C2A32A3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1190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뷰어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EE29D3C3-E3CA-4B60-0086-F477FA142E3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4AB507-0967-B625-4782-559B4DE8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78" y="1208813"/>
            <a:ext cx="3133725" cy="2809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E23FF6-EA08-1CE5-1D91-A73C57047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4" y="2413317"/>
            <a:ext cx="4345065" cy="316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EDDA93-D217-1B50-94B1-C9BA75037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12" y="2037906"/>
            <a:ext cx="5057775" cy="36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A80C0C-7D8B-2B19-ABD1-94A2C1011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021" y="3288921"/>
            <a:ext cx="4128513" cy="2989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A21C091-478D-8075-79F7-724CAB806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1486" y="4465634"/>
            <a:ext cx="3295650" cy="1381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E466D5-E212-9D3F-CBDD-667881B94153}"/>
              </a:ext>
            </a:extLst>
          </p:cNvPr>
          <p:cNvSpPr txBox="1"/>
          <p:nvPr/>
        </p:nvSpPr>
        <p:spPr>
          <a:xfrm>
            <a:off x="3962399" y="850888"/>
            <a:ext cx="2692139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드라이브에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800" b="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Rstudy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ko-KR" altLang="en-US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폴더를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생성하고 하고 시작함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A29BE-F616-F1F6-15C1-00B9CEDCE3CB}"/>
              </a:ext>
            </a:extLst>
          </p:cNvPr>
          <p:cNvSpPr/>
          <p:nvPr/>
        </p:nvSpPr>
        <p:spPr>
          <a:xfrm>
            <a:off x="352424" y="1860299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2AE88A-C814-5CBE-4621-E34565C15B3E}"/>
              </a:ext>
            </a:extLst>
          </p:cNvPr>
          <p:cNvSpPr/>
          <p:nvPr/>
        </p:nvSpPr>
        <p:spPr>
          <a:xfrm>
            <a:off x="702354" y="3106288"/>
            <a:ext cx="2316268" cy="551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92C54F-3546-B04B-7794-995E24C7FD52}"/>
              </a:ext>
            </a:extLst>
          </p:cNvPr>
          <p:cNvSpPr/>
          <p:nvPr/>
        </p:nvSpPr>
        <p:spPr>
          <a:xfrm>
            <a:off x="3567112" y="2823710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15BA2-DEFA-DD35-E08F-EE3AF8B266C8}"/>
              </a:ext>
            </a:extLst>
          </p:cNvPr>
          <p:cNvSpPr/>
          <p:nvPr/>
        </p:nvSpPr>
        <p:spPr>
          <a:xfrm>
            <a:off x="7532784" y="4109871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C5A47B-E0E7-1618-07B6-491A9E411B9D}"/>
              </a:ext>
            </a:extLst>
          </p:cNvPr>
          <p:cNvSpPr/>
          <p:nvPr/>
        </p:nvSpPr>
        <p:spPr>
          <a:xfrm>
            <a:off x="10274374" y="5001184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6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원시 데이터 입력하기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8342" y="1183266"/>
            <a:ext cx="10080625" cy="4630738"/>
          </a:xfrm>
        </p:spPr>
        <p:txBody>
          <a:bodyPr>
            <a:normAutofit/>
          </a:bodyPr>
          <a:lstStyle/>
          <a:p>
            <a:pPr lvl="2"/>
            <a:r>
              <a:rPr lang="ko-KR" altLang="en-US" sz="1600" dirty="0">
                <a:latin typeface="+mn-ea"/>
              </a:rPr>
              <a:t>원시 데이터 입력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R</a:t>
            </a:r>
            <a:r>
              <a:rPr lang="ko-KR" altLang="en-US" sz="1600" dirty="0">
                <a:latin typeface="+mn-ea"/>
              </a:rPr>
              <a:t>에서 분석할 데이터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값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를 직접 입력하여 저장하는 단계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원시데이터 입력은 </a:t>
            </a:r>
            <a:r>
              <a:rPr lang="en-US" altLang="ko-KR" sz="1600" dirty="0">
                <a:latin typeface="+mn-ea"/>
              </a:rPr>
              <a:t>c( ) </a:t>
            </a:r>
            <a:r>
              <a:rPr lang="ko-KR" altLang="en-US" sz="1600" dirty="0">
                <a:latin typeface="+mn-ea"/>
              </a:rPr>
              <a:t>함수로 값을 변수에 할당</a:t>
            </a:r>
            <a:endParaRPr lang="en-US" altLang="ko-KR" sz="1600" dirty="0">
              <a:latin typeface="+mn-ea"/>
            </a:endParaRPr>
          </a:p>
          <a:p>
            <a:pPr lvl="2"/>
            <a:endParaRPr lang="en-US" altLang="ko-KR" sz="1600" dirty="0">
              <a:latin typeface="+mn-ea"/>
            </a:endParaRPr>
          </a:p>
          <a:p>
            <a:pPr lvl="2"/>
            <a:endParaRPr lang="en-US" altLang="ko-KR" sz="1600" dirty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</a:rPr>
              <a:t>데이터를 입력하여 원시 데이터를 만들기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변수 </a:t>
            </a:r>
            <a:r>
              <a:rPr lang="en-US" altLang="ko-KR" sz="1600" dirty="0">
                <a:latin typeface="+mn-ea"/>
              </a:rPr>
              <a:t>ID</a:t>
            </a:r>
            <a:r>
              <a:rPr lang="ko-KR" altLang="en-US" sz="1600" dirty="0">
                <a:latin typeface="+mn-ea"/>
              </a:rPr>
              <a:t>에는 </a:t>
            </a:r>
            <a:r>
              <a:rPr lang="en-US" altLang="ko-KR" sz="1600" dirty="0">
                <a:latin typeface="+mn-ea"/>
              </a:rPr>
              <a:t>1, 2, 3, 4, 5</a:t>
            </a:r>
            <a:r>
              <a:rPr lang="ko-KR" altLang="en-US" sz="1600" dirty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변수 </a:t>
            </a:r>
            <a:r>
              <a:rPr lang="en-US" altLang="ko-KR" sz="1600" dirty="0">
                <a:latin typeface="+mn-ea"/>
              </a:rPr>
              <a:t>Gender</a:t>
            </a:r>
            <a:r>
              <a:rPr lang="ko-KR" altLang="en-US" sz="1600" dirty="0">
                <a:latin typeface="+mn-ea"/>
              </a:rPr>
              <a:t>에는 </a:t>
            </a:r>
            <a:r>
              <a:rPr lang="en-US" altLang="ko-KR" sz="1600" dirty="0">
                <a:latin typeface="+mn-ea"/>
              </a:rPr>
              <a:t>F, M, F, M, F</a:t>
            </a:r>
            <a:r>
              <a:rPr lang="ko-KR" altLang="en-US" sz="1600" dirty="0">
                <a:latin typeface="+mn-ea"/>
              </a:rPr>
              <a:t>를 할당하여 직접 데이터를 입력하고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 데이터를 데이터 프레임으로 만들어 </a:t>
            </a:r>
            <a:r>
              <a:rPr lang="en-US" altLang="ko-KR" sz="1600" dirty="0">
                <a:latin typeface="+mn-ea"/>
              </a:rPr>
              <a:t>View( ) </a:t>
            </a:r>
            <a:r>
              <a:rPr lang="ko-KR" altLang="en-US" sz="1600" dirty="0">
                <a:latin typeface="+mn-ea"/>
              </a:rPr>
              <a:t>함수로 데이터를 조회</a:t>
            </a:r>
            <a:endParaRPr lang="en-US" altLang="ko-KR" sz="1600" dirty="0">
              <a:latin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E93FCB-D6DA-4602-BD41-9BA2D965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04233"/>
              </p:ext>
            </p:extLst>
          </p:nvPr>
        </p:nvGraphicFramePr>
        <p:xfrm>
          <a:off x="2153315" y="1817110"/>
          <a:ext cx="2659834" cy="33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5983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&lt;- c(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값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C5285D5-6C8C-41AA-AF14-2DF671396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4090"/>
              </p:ext>
            </p:extLst>
          </p:nvPr>
        </p:nvGraphicFramePr>
        <p:xfrm>
          <a:off x="1701392" y="3661950"/>
          <a:ext cx="425784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84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직접 데이터 입력하기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 &lt;- c(1, 2, 3, 4, 5)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Gender &lt;- c("F", "M", "F", "M", "F")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Gender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data.frame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(ID = ID, GENDER = Gender)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View(DATA)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95030A3-1751-4E0A-A2B5-709147535FB3}"/>
              </a:ext>
            </a:extLst>
          </p:cNvPr>
          <p:cNvSpPr txBox="1"/>
          <p:nvPr/>
        </p:nvSpPr>
        <p:spPr>
          <a:xfrm>
            <a:off x="3483232" y="4957785"/>
            <a:ext cx="3097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View()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함수로 데이터 프레임을 조회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4D8176-ED43-4195-A4C2-C8840D328D1C}"/>
              </a:ext>
            </a:extLst>
          </p:cNvPr>
          <p:cNvCxnSpPr>
            <a:cxnSpLocks/>
          </p:cNvCxnSpPr>
          <p:nvPr/>
        </p:nvCxnSpPr>
        <p:spPr>
          <a:xfrm>
            <a:off x="2919430" y="5108448"/>
            <a:ext cx="35816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4BA10D9-EBAD-4AB1-8159-BDF0DEA08E6C}"/>
              </a:ext>
            </a:extLst>
          </p:cNvPr>
          <p:cNvSpPr/>
          <p:nvPr/>
        </p:nvSpPr>
        <p:spPr>
          <a:xfrm>
            <a:off x="6209028" y="3867634"/>
            <a:ext cx="435293" cy="32918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4C8B75-3F2A-4441-A1DA-5723E0C7C0BE}"/>
              </a:ext>
            </a:extLst>
          </p:cNvPr>
          <p:cNvSpPr txBox="1"/>
          <p:nvPr/>
        </p:nvSpPr>
        <p:spPr>
          <a:xfrm>
            <a:off x="6800583" y="3749387"/>
            <a:ext cx="2826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 2 3 4 5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"F" "M" "F" "M" "F"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13FF9E-0450-4232-BA78-8873B651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781" y="4399730"/>
            <a:ext cx="2914269" cy="18722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24780D5-467F-4FFB-B9F8-1650CB276614}"/>
              </a:ext>
            </a:extLst>
          </p:cNvPr>
          <p:cNvSpPr txBox="1"/>
          <p:nvPr/>
        </p:nvSpPr>
        <p:spPr>
          <a:xfrm>
            <a:off x="9728639" y="3857108"/>
            <a:ext cx="2181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Console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탭 실행 결과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93BADC-C96D-4FFF-A3D5-957159255478}"/>
              </a:ext>
            </a:extLst>
          </p:cNvPr>
          <p:cNvSpPr txBox="1"/>
          <p:nvPr/>
        </p:nvSpPr>
        <p:spPr>
          <a:xfrm>
            <a:off x="9910932" y="5074236"/>
            <a:ext cx="218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Script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탭의 데이터 뷰어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실행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CC7C91-2975-8EB7-8F80-FF692121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841" y="4454154"/>
            <a:ext cx="901798" cy="222414"/>
          </a:xfrm>
          <a:prstGeom prst="rect">
            <a:avLst/>
          </a:prstGeom>
        </p:spPr>
      </p:pic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CE732FFE-3ADC-2489-D233-7C98DC608290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FA8CB1-8015-5CDE-EC3B-423732C1E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932" y="-18153"/>
            <a:ext cx="2039723" cy="2441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20A57C-4E14-32E0-3CE5-CF10FD174B4E}"/>
              </a:ext>
            </a:extLst>
          </p:cNvPr>
          <p:cNvSpPr txBox="1"/>
          <p:nvPr/>
        </p:nvSpPr>
        <p:spPr>
          <a:xfrm>
            <a:off x="1011926" y="3717543"/>
            <a:ext cx="5375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15638</TotalTime>
  <Words>4510</Words>
  <Application>Microsoft Office PowerPoint</Application>
  <PresentationFormat>와이드스크린</PresentationFormat>
  <Paragraphs>1023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92" baseType="lpstr">
      <vt:lpstr>Arial Unicode MS</vt:lpstr>
      <vt:lpstr>D2Coding</vt:lpstr>
      <vt:lpstr>ITC Garamond Std Lt</vt:lpstr>
      <vt:lpstr>Sandoll 미생</vt:lpstr>
      <vt:lpstr>UXREND+NanumGothicExtraBold</vt:lpstr>
      <vt:lpstr>YoonV YoonMyungjo100Std_OTF</vt:lpstr>
      <vt:lpstr>나눔고딕 ExtraBold</vt:lpstr>
      <vt:lpstr>나눔고딕코딩</vt:lpstr>
      <vt:lpstr>나눔스퀘어</vt:lpstr>
      <vt:lpstr>나눔스퀘어 ExtraBold</vt:lpstr>
      <vt:lpstr>나눔스퀘어OTF ExtraBold</vt:lpstr>
      <vt:lpstr>맑은 고딕</vt:lpstr>
      <vt:lpstr>문체부 제목 돋음체</vt:lpstr>
      <vt:lpstr>시스템 서체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[요약1]</vt:lpstr>
      <vt:lpstr>[요약2]</vt:lpstr>
      <vt:lpstr>[요약2]</vt:lpstr>
      <vt:lpstr>[요약3]</vt:lpstr>
      <vt:lpstr>PowerPoint 프레젠테이션</vt:lpstr>
      <vt:lpstr>2. 데이터 뷰어</vt:lpstr>
      <vt:lpstr>1. 원시 데이터 입력하기</vt:lpstr>
      <vt:lpstr>2. 데이터 뷰어</vt:lpstr>
      <vt:lpstr>3. 외부 데이터 가져오기:TXT 파일</vt:lpstr>
      <vt:lpstr>3. 외부 데이터 가져오기:TXT 파일</vt:lpstr>
      <vt:lpstr>3. 외부 데이터 가져오기:TXT 파일</vt:lpstr>
      <vt:lpstr>3. 외부 데이터 가져오기:TXT 파일</vt:lpstr>
      <vt:lpstr>3. 외부 데이터 가져오기:TXT 파일</vt:lpstr>
      <vt:lpstr>3. 외부 데이터 가져오기:TXT 파일</vt:lpstr>
      <vt:lpstr>3. 외부 데이터 가져오기:TXT 파일</vt:lpstr>
      <vt:lpstr>3. 외부 데이터 가져오기:TXT 파일</vt:lpstr>
      <vt:lpstr>3. 외부 데이터 가져오기:TXT 파일</vt:lpstr>
      <vt:lpstr>4. 외부 데이터 가져오기: CSV 파일</vt:lpstr>
      <vt:lpstr>5. 외부 데이터 가져오기: 엑셀 파일</vt:lpstr>
      <vt:lpstr>5. 외부 데이터 가져오기: 엑셀 파일</vt:lpstr>
      <vt:lpstr>6. 외부 데이터 가져오기: XML, JSON 파일</vt:lpstr>
      <vt:lpstr>6. 외부 데이터 가져오기: XML, JSON 파일</vt:lpstr>
      <vt:lpstr>6. 외부 데이터 가져오기: XML, JSON 파일</vt:lpstr>
      <vt:lpstr>6. 외부 데이터 가져오기: XML, JSON 파일</vt:lpstr>
      <vt:lpstr>PowerPoint 프레젠테이션</vt:lpstr>
      <vt:lpstr>1. 데이터 전체 확인하기</vt:lpstr>
      <vt:lpstr>1. 데이터 전체 확인하기</vt:lpstr>
      <vt:lpstr>2. 데이터 요약 확인하기</vt:lpstr>
      <vt:lpstr>3. 데이터 세트 컬럼 및 관측치 확인하기</vt:lpstr>
      <vt:lpstr>4. 데이터 세트 컬럼명 확인하기</vt:lpstr>
      <vt:lpstr>5. 데이터 앞부분과 뒷부분 값 확인하기</vt:lpstr>
      <vt:lpstr>5. 데이터 앞부분과 뒷부분 값 확인하기</vt:lpstr>
      <vt:lpstr>6. 기술통계량 확인하기</vt:lpstr>
      <vt:lpstr>7. 최솟값, 최댓값과 범위</vt:lpstr>
      <vt:lpstr>8. 분위수 </vt:lpstr>
      <vt:lpstr>9. quantile( ) 함수로 분위수 구하기</vt:lpstr>
      <vt:lpstr>10. 분산과 표준편차</vt:lpstr>
      <vt:lpstr>10. 분산과 표준편차</vt:lpstr>
      <vt:lpstr>10. 분산과 표준편차</vt:lpstr>
      <vt:lpstr>11. 첨도와 왜도</vt:lpstr>
      <vt:lpstr>11. 첨도와 왜도</vt:lpstr>
      <vt:lpstr>12. 데이터 빈도분석하기</vt:lpstr>
      <vt:lpstr>PowerPoint 프레젠테이션</vt:lpstr>
      <vt:lpstr>1. 막대 그래프 그리기</vt:lpstr>
      <vt:lpstr>1. 막대 그래프 그리기</vt:lpstr>
      <vt:lpstr>1. 막대 그래프 그리기</vt:lpstr>
      <vt:lpstr>1. 막대 그래프 그리기</vt:lpstr>
      <vt:lpstr>1. 막대 그래프 그리기</vt:lpstr>
      <vt:lpstr>1. 막대 그래프 그리기</vt:lpstr>
      <vt:lpstr>2. 상자 그림 그리기</vt:lpstr>
      <vt:lpstr>2. 상자 그림 그리기</vt:lpstr>
      <vt:lpstr>2. 상자 그림 그리기</vt:lpstr>
      <vt:lpstr>2. 상자 그림 그리기</vt:lpstr>
      <vt:lpstr>3. 히스토그램 그리기</vt:lpstr>
      <vt:lpstr>3. 히스토그램 그리기</vt:lpstr>
      <vt:lpstr>3. 히스토그램 그리기</vt:lpstr>
      <vt:lpstr>4. 파이차트 그리기</vt:lpstr>
      <vt:lpstr>5. 산점도 그리기</vt:lpstr>
      <vt:lpstr>5. 산점도 그리기</vt:lpstr>
      <vt:lpstr>5. 산점도 그리기</vt:lpstr>
      <vt:lpstr>PowerPoint 프레젠테이션</vt:lpstr>
      <vt:lpstr>A. 데이터 수집</vt:lpstr>
      <vt:lpstr>A. 데이터 수집</vt:lpstr>
      <vt:lpstr>A. 데이터 수집</vt:lpstr>
      <vt:lpstr>B. 데이터 관측</vt:lpstr>
      <vt:lpstr>C. 그래프 그리기</vt:lpstr>
      <vt:lpstr>C. 그래프 그리기</vt:lpstr>
      <vt:lpstr>D. 종합</vt:lpstr>
      <vt:lpstr>D. 종합</vt:lpstr>
      <vt:lpstr>D. 종합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yoonhee jung</dc:creator>
  <cp:lastModifiedBy>IN301</cp:lastModifiedBy>
  <cp:revision>501</cp:revision>
  <dcterms:created xsi:type="dcterms:W3CDTF">2020-05-05T17:49:55Z</dcterms:created>
  <dcterms:modified xsi:type="dcterms:W3CDTF">2023-03-27T03:28:20Z</dcterms:modified>
</cp:coreProperties>
</file>