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0"/>
  </p:notesMasterIdLst>
  <p:sldIdLst>
    <p:sldId id="257" r:id="rId2"/>
    <p:sldId id="273" r:id="rId3"/>
    <p:sldId id="2430" r:id="rId4"/>
    <p:sldId id="2467" r:id="rId5"/>
    <p:sldId id="2468" r:id="rId6"/>
    <p:sldId id="2451" r:id="rId7"/>
    <p:sldId id="2550" r:id="rId8"/>
    <p:sldId id="2557" r:id="rId9"/>
    <p:sldId id="474" r:id="rId10"/>
    <p:sldId id="508" r:id="rId11"/>
    <p:sldId id="475" r:id="rId12"/>
    <p:sldId id="477" r:id="rId13"/>
    <p:sldId id="479" r:id="rId14"/>
    <p:sldId id="509" r:id="rId15"/>
    <p:sldId id="2551" r:id="rId16"/>
    <p:sldId id="481" r:id="rId17"/>
    <p:sldId id="2522" r:id="rId18"/>
    <p:sldId id="510" r:id="rId19"/>
    <p:sldId id="483" r:id="rId20"/>
    <p:sldId id="484" r:id="rId21"/>
    <p:sldId id="485" r:id="rId22"/>
    <p:sldId id="486" r:id="rId23"/>
    <p:sldId id="487" r:id="rId24"/>
    <p:sldId id="451" r:id="rId25"/>
    <p:sldId id="2558" r:id="rId26"/>
    <p:sldId id="2552" r:id="rId27"/>
    <p:sldId id="488" r:id="rId28"/>
    <p:sldId id="489" r:id="rId29"/>
    <p:sldId id="490" r:id="rId30"/>
    <p:sldId id="491" r:id="rId31"/>
    <p:sldId id="511" r:id="rId32"/>
    <p:sldId id="492" r:id="rId33"/>
    <p:sldId id="493" r:id="rId34"/>
    <p:sldId id="494" r:id="rId35"/>
    <p:sldId id="495" r:id="rId36"/>
    <p:sldId id="497" r:id="rId37"/>
    <p:sldId id="498" r:id="rId38"/>
    <p:sldId id="499" r:id="rId39"/>
    <p:sldId id="2559" r:id="rId40"/>
    <p:sldId id="501" r:id="rId41"/>
    <p:sldId id="502" r:id="rId42"/>
    <p:sldId id="503" r:id="rId43"/>
    <p:sldId id="2553" r:id="rId44"/>
    <p:sldId id="2523" r:id="rId45"/>
    <p:sldId id="2524" r:id="rId46"/>
    <p:sldId id="2525" r:id="rId47"/>
    <p:sldId id="2526" r:id="rId48"/>
    <p:sldId id="2527" r:id="rId49"/>
    <p:sldId id="2528" r:id="rId50"/>
    <p:sldId id="2529" r:id="rId51"/>
    <p:sldId id="2554" r:id="rId52"/>
    <p:sldId id="2530" r:id="rId53"/>
    <p:sldId id="2531" r:id="rId54"/>
    <p:sldId id="2532" r:id="rId55"/>
    <p:sldId id="2533" r:id="rId56"/>
    <p:sldId id="2535" r:id="rId57"/>
    <p:sldId id="2536" r:id="rId58"/>
    <p:sldId id="2555" r:id="rId59"/>
    <p:sldId id="2537" r:id="rId60"/>
    <p:sldId id="2538" r:id="rId61"/>
    <p:sldId id="2539" r:id="rId62"/>
    <p:sldId id="2540" r:id="rId63"/>
    <p:sldId id="2541" r:id="rId64"/>
    <p:sldId id="2542" r:id="rId65"/>
    <p:sldId id="2543" r:id="rId66"/>
    <p:sldId id="2556" r:id="rId67"/>
    <p:sldId id="2545" r:id="rId68"/>
    <p:sldId id="2563" r:id="rId69"/>
    <p:sldId id="2546" r:id="rId70"/>
    <p:sldId id="2547" r:id="rId71"/>
    <p:sldId id="2564" r:id="rId72"/>
    <p:sldId id="2565" r:id="rId73"/>
    <p:sldId id="2566" r:id="rId74"/>
    <p:sldId id="2560" r:id="rId75"/>
    <p:sldId id="2561" r:id="rId76"/>
    <p:sldId id="2567" r:id="rId77"/>
    <p:sldId id="2562" r:id="rId78"/>
    <p:sldId id="286" r:id="rId7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236"/>
    <a:srgbClr val="4671EC"/>
    <a:srgbClr val="DEEBF7"/>
    <a:srgbClr val="4FA7E3"/>
    <a:srgbClr val="94ADF4"/>
    <a:srgbClr val="82B3FD"/>
    <a:srgbClr val="F08E70"/>
    <a:srgbClr val="E77E4F"/>
    <a:srgbClr val="4679EC"/>
    <a:srgbClr val="459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30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B9493-03DF-4D8C-8347-9326471DB46A}" type="datetimeFigureOut">
              <a:rPr lang="ko-KR" altLang="en-US" smtClean="0"/>
              <a:t>2023-04-03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BBB76-095D-4A7A-83E8-2C8440C25C8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58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34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520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05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_곰돌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AEC033F-552D-B751-AD1F-F6F4AD3AF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410"/>
            <a:ext cx="12192000" cy="6954819"/>
          </a:xfrm>
          <a:prstGeom prst="rect">
            <a:avLst/>
          </a:prstGeom>
        </p:spPr>
      </p:pic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인덕대학교 컴퓨터소프트웨어학과 빅데이터 고수정</a:t>
            </a:r>
          </a:p>
        </p:txBody>
      </p:sp>
    </p:spTree>
    <p:extLst>
      <p:ext uri="{BB962C8B-B14F-4D97-AF65-F5344CB8AC3E}">
        <p14:creationId xmlns:p14="http://schemas.microsoft.com/office/powerpoint/2010/main" val="33091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68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579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165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0FCC723C-E12E-4134-80CF-8ADAED2921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8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633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478402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7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43736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>
            <a:extLst>
              <a:ext uri="{FF2B5EF4-FFF2-40B4-BE49-F238E27FC236}">
                <a16:creationId xmlns:a16="http://schemas.microsoft.com/office/drawing/2014/main" id="{A890D42C-CBC3-4E2C-8104-62D167748B5F}"/>
              </a:ext>
            </a:extLst>
          </p:cNvPr>
          <p:cNvSpPr>
            <a:spLocks noChangeArrowheads="1"/>
          </p:cNvSpPr>
          <p:nvPr userDrawn="1"/>
        </p:nvSpPr>
        <p:spPr bwMode="invGray">
          <a:xfrm flipV="1">
            <a:off x="0" y="533400"/>
            <a:ext cx="12192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B3D50B1-709B-48F6-A843-8CD5A3DC13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381" y="774420"/>
            <a:ext cx="11161239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499790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452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0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761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917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1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503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43736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>
            <a:extLst>
              <a:ext uri="{FF2B5EF4-FFF2-40B4-BE49-F238E27FC236}">
                <a16:creationId xmlns:a16="http://schemas.microsoft.com/office/drawing/2014/main" id="{A890D42C-CBC3-4E2C-8104-62D167748B5F}"/>
              </a:ext>
            </a:extLst>
          </p:cNvPr>
          <p:cNvSpPr>
            <a:spLocks noChangeArrowheads="1"/>
          </p:cNvSpPr>
          <p:nvPr userDrawn="1"/>
        </p:nvSpPr>
        <p:spPr bwMode="invGray">
          <a:xfrm flipV="1">
            <a:off x="0" y="533400"/>
            <a:ext cx="12192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B3D50B1-709B-48F6-A843-8CD5A3DC13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381" y="774420"/>
            <a:ext cx="11161239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0004889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41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1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여기서 잠깐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B3D50B1-709B-48F6-A843-8CD5A3DC13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381" y="774420"/>
            <a:ext cx="11161239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73604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2393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1582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0999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31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9915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5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23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69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04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87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73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21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93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08373" y="2780422"/>
            <a:ext cx="3375257" cy="106182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 algn="ctr"/>
            <a:r>
              <a:rPr lang="en-US" altLang="ko-KR" sz="36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Chapter5. </a:t>
            </a:r>
            <a:r>
              <a:rPr lang="ko-KR" altLang="en-US" sz="36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그래프를 이용한 데이터 탐색</a:t>
            </a:r>
          </a:p>
        </p:txBody>
      </p:sp>
      <p:sp>
        <p:nvSpPr>
          <p:cNvPr id="20" name="직사각형 19"/>
          <p:cNvSpPr/>
          <p:nvPr/>
        </p:nvSpPr>
        <p:spPr>
          <a:xfrm rot="2580000">
            <a:off x="2115205" y="2582422"/>
            <a:ext cx="94837" cy="396000"/>
          </a:xfrm>
          <a:prstGeom prst="rect">
            <a:avLst/>
          </a:prstGeom>
          <a:pattFill prst="dkUpDiag">
            <a:fgClr>
              <a:srgbClr val="E34E0B"/>
            </a:fgClr>
            <a:bgClr>
              <a:srgbClr val="F46424"/>
            </a:bgClr>
          </a:pattFill>
          <a:ln>
            <a:solidFill>
              <a:srgbClr val="E34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2278339" y="3798135"/>
            <a:ext cx="7635325" cy="108000"/>
            <a:chOff x="810757" y="3798135"/>
            <a:chExt cx="7635325" cy="108000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918757" y="3852135"/>
              <a:ext cx="741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810757" y="3798135"/>
              <a:ext cx="108000" cy="1080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8338082" y="3798135"/>
              <a:ext cx="108000" cy="1080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87485">
            <a:off x="7664530" y="4013416"/>
            <a:ext cx="2312231" cy="4239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98649" y="3959914"/>
            <a:ext cx="2194705" cy="5309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 algn="ctr"/>
            <a:endParaRPr lang="ko-KR" altLang="en-US" sz="2400" spc="-90" dirty="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FA7EB3-C930-AF8A-7DA3-C9281410AE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03" y="4407701"/>
            <a:ext cx="1236271" cy="123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2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10"/>
                            </p:stCondLst>
                            <p:childTnLst>
                              <p:par>
                                <p:cTn id="1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-0.41267 -0.01342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42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60"/>
                            </p:stCondLst>
                            <p:childTnLst>
                              <p:par>
                                <p:cTn id="17" presetID="4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268 -0.01343 C -0.40799 -0.03241 -0.40139 -0.05047 -0.38837 -0.05047 C -0.37379 -0.05047 -0.36858 -0.03241 -0.36389 -0.01343 C -0.35729 0.00763 -0.35261 0.02847 -0.33611 0.02847 C -0.32153 0.02847 -0.31667 0.00763 -0.31007 -0.01343 C -0.30695 -0.03241 -0.30052 -0.05047 -0.28577 -0.05047 C -0.27275 -0.05047 -0.26632 -0.03241 -0.26129 -0.01343 C -0.25643 0.00763 -0.24983 0.02847 -0.23525 0.02847 C -0.22049 0.02847 -0.2092 -0.01343 -0.2092 -0.0132 C -0.20434 -0.03241 -0.19931 -0.05047 -0.1849 -0.05047 C -0.17014 -0.05047 -0.16511 -0.03241 -0.16025 -0.01343 C -0.15382 0.00763 -0.14896 0.02847 -0.13264 0.02847 C -0.11788 0.02847 -0.11302 0.00763 -0.10834 -0.01343 C -0.10174 -0.03241 -0.09688 -0.05047 -0.08229 -0.05047 C -0.06927 -0.05047 -0.06268 -0.03241 -0.05764 -0.01343 C -0.05278 0.00763 -0.04636 0.02847 -0.0316 0.02847 C -0.01702 0.02847 -0.01216 0.00763 -0.00556 -0.01343 " pathEditMode="relative" rAng="0" ptsTypes="AAAAAAAAAAAAAAAAA">
                                      <p:cBhvr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47" y="23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60"/>
                            </p:stCondLst>
                            <p:childTnLst>
                              <p:par>
                                <p:cTn id="2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6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20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950259" y="968560"/>
            <a:ext cx="10080625" cy="4630738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범주형 데이터의 값들은 기본적으로 숫자로 표현할 수 없고</a:t>
            </a:r>
            <a:r>
              <a:rPr lang="en-US" altLang="ko-KR" sz="1600" dirty="0"/>
              <a:t>, </a:t>
            </a:r>
            <a:r>
              <a:rPr lang="ko-KR" altLang="en-US" sz="1600" dirty="0"/>
              <a:t>대소</a:t>
            </a:r>
            <a:r>
              <a:rPr lang="en-US" altLang="ko-KR" sz="1600" dirty="0"/>
              <a:t>(</a:t>
            </a:r>
            <a:r>
              <a:rPr lang="ko-KR" altLang="en-US" sz="1600" dirty="0"/>
              <a:t>大小</a:t>
            </a:r>
            <a:r>
              <a:rPr lang="en-US" altLang="ko-KR" sz="1600" dirty="0"/>
              <a:t>) </a:t>
            </a:r>
            <a:r>
              <a:rPr lang="ko-KR" altLang="en-US" sz="1600" dirty="0"/>
              <a:t>비교나 산술 연산이 적용되지 않음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아래와 같이 범주형 데이터를 숫자로 표기했다고 해서 계산 가능한 연속형 데이터가 되는 것은 아님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63485F-A35C-4778-B6A4-FC5DF389F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160" y="3416757"/>
            <a:ext cx="4809345" cy="82063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데이터의 특성에 따른 분류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B42593-650D-4F7B-A6EC-47A0EBAC3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160" y="2184929"/>
            <a:ext cx="4864822" cy="1261700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EE5880F-D650-4514-A323-2BB420888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79912"/>
              </p:ext>
            </p:extLst>
          </p:nvPr>
        </p:nvGraphicFramePr>
        <p:xfrm>
          <a:off x="3928823" y="5534646"/>
          <a:ext cx="4068018" cy="718566"/>
        </p:xfrm>
        <a:graphic>
          <a:graphicData uri="http://schemas.openxmlformats.org/drawingml/2006/table">
            <a:tbl>
              <a:tblPr/>
              <a:tblGrid>
                <a:gridCol w="4068018">
                  <a:extLst>
                    <a:ext uri="{9D8B030D-6E8A-4147-A177-3AD203B41FA5}">
                      <a16:colId xmlns:a16="http://schemas.microsoft.com/office/drawing/2014/main" val="2781529913"/>
                    </a:ext>
                  </a:extLst>
                </a:gridCol>
              </a:tblGrid>
              <a:tr h="3221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⦁ 성별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0, 1             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⦁ 혈액형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1, 2, 3, 4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744365"/>
                  </a:ext>
                </a:extLst>
              </a:tr>
            </a:tbl>
          </a:graphicData>
        </a:graphic>
      </p:graphicFrame>
      <p:sp>
        <p:nvSpPr>
          <p:cNvPr id="4" name="슬라이드 번호 개체 틀 7">
            <a:extLst>
              <a:ext uri="{FF2B5EF4-FFF2-40B4-BE49-F238E27FC236}">
                <a16:creationId xmlns:a16="http://schemas.microsoft.com/office/drawing/2014/main" id="{271C5D8E-48A4-883C-11AA-4A06CC40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10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50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데이터의 특성에 따른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55687" y="937173"/>
            <a:ext cx="10080625" cy="46307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1.2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연속형 데이터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연속형 데이터</a:t>
            </a:r>
            <a:r>
              <a:rPr lang="en-US" altLang="ko-KR" sz="1600" dirty="0"/>
              <a:t>(numerical data)</a:t>
            </a:r>
            <a:r>
              <a:rPr lang="ko-KR" altLang="en-US" sz="1600" dirty="0"/>
              <a:t>는 양적데이터</a:t>
            </a:r>
            <a:r>
              <a:rPr lang="en-US" altLang="ko-KR" sz="1600" dirty="0"/>
              <a:t>(quantitative data)</a:t>
            </a:r>
            <a:r>
              <a:rPr lang="ko-KR" altLang="en-US" sz="1600" dirty="0"/>
              <a:t>라고도 부르며</a:t>
            </a:r>
            <a:r>
              <a:rPr lang="en-US" altLang="ko-KR" sz="1600" dirty="0"/>
              <a:t>, </a:t>
            </a:r>
            <a:r>
              <a:rPr lang="ko-KR" altLang="en-US" sz="1600" dirty="0"/>
              <a:t>크기가 있는 숫자들로 구성된 데이터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연속형 데이터의 값들은 대소</a:t>
            </a:r>
            <a:r>
              <a:rPr lang="en-US" altLang="ko-KR" sz="1600" dirty="0"/>
              <a:t> </a:t>
            </a:r>
            <a:r>
              <a:rPr lang="ko-KR" altLang="en-US" sz="1600" dirty="0"/>
              <a:t>비교가 가능하고</a:t>
            </a:r>
            <a:r>
              <a:rPr lang="en-US" altLang="ko-KR" sz="1600" dirty="0"/>
              <a:t>, </a:t>
            </a:r>
            <a:r>
              <a:rPr lang="ko-KR" altLang="en-US" sz="1600" dirty="0"/>
              <a:t>평균</a:t>
            </a:r>
            <a:r>
              <a:rPr lang="en-US" altLang="ko-KR" sz="1600" dirty="0"/>
              <a:t>, </a:t>
            </a:r>
            <a:r>
              <a:rPr lang="ko-KR" altLang="en-US" sz="1600" dirty="0"/>
              <a:t>최댓값</a:t>
            </a:r>
            <a:r>
              <a:rPr lang="en-US" altLang="ko-KR" sz="1600" dirty="0"/>
              <a:t>, </a:t>
            </a:r>
            <a:r>
              <a:rPr lang="ko-KR" altLang="en-US" sz="1600" dirty="0"/>
              <a:t>최솟값과 같은 산술 연산이 가능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C4D827-F3D3-4308-BE38-DB88D75F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102" y="2818746"/>
            <a:ext cx="4822528" cy="2008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0C517A-B332-8D83-B88E-77F01C15ACD1}"/>
              </a:ext>
            </a:extLst>
          </p:cNvPr>
          <p:cNvSpPr txBox="1"/>
          <p:nvPr/>
        </p:nvSpPr>
        <p:spPr>
          <a:xfrm>
            <a:off x="5006916" y="5013475"/>
            <a:ext cx="2784737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/>
              <a:t>산술연산 등이 가능</a:t>
            </a:r>
          </a:p>
        </p:txBody>
      </p:sp>
      <p:sp>
        <p:nvSpPr>
          <p:cNvPr id="7" name="슬라이드 번호 개체 틀 7">
            <a:extLst>
              <a:ext uri="{FF2B5EF4-FFF2-40B4-BE49-F238E27FC236}">
                <a16:creationId xmlns:a16="http://schemas.microsoft.com/office/drawing/2014/main" id="{6E10D340-D114-358F-FABC-13F8427E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11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0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sz="3200" b="1" dirty="0">
                <a:solidFill>
                  <a:srgbClr val="FF0000"/>
                </a:solidFill>
              </a:rPr>
              <a:t>변수의 개수에 따른 분류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87228" y="1000326"/>
            <a:ext cx="10080625" cy="46307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단일변수 데이터</a:t>
            </a:r>
            <a:r>
              <a:rPr lang="en-US" altLang="ko-KR" sz="1600" dirty="0"/>
              <a:t>(univariate data): </a:t>
            </a:r>
            <a:r>
              <a:rPr lang="ko-KR" altLang="en-US" sz="1600" dirty="0"/>
              <a:t>하나의 변수로만 구성된 데이터</a:t>
            </a:r>
            <a:r>
              <a:rPr lang="en-US" altLang="ko-KR" sz="1600" dirty="0"/>
              <a:t>, ‘</a:t>
            </a:r>
            <a:r>
              <a:rPr lang="ko-KR" altLang="en-US" sz="1600" dirty="0"/>
              <a:t>일변량 데이터</a:t>
            </a:r>
            <a:r>
              <a:rPr lang="en-US" altLang="ko-KR" sz="1600" dirty="0"/>
              <a:t>’</a:t>
            </a:r>
            <a:r>
              <a:rPr lang="ko-KR" altLang="en-US" sz="1600" dirty="0"/>
              <a:t>라고도 부름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다중변수 데이터</a:t>
            </a:r>
            <a:r>
              <a:rPr lang="en-US" altLang="ko-KR" sz="1600" dirty="0"/>
              <a:t>(multivariate data): </a:t>
            </a:r>
            <a:r>
              <a:rPr lang="ko-KR" altLang="en-US" sz="1600" dirty="0"/>
              <a:t>두 개 이상의 변수로 구성된 데이터</a:t>
            </a:r>
            <a:r>
              <a:rPr lang="en-US" altLang="ko-KR" sz="1600" dirty="0"/>
              <a:t>, </a:t>
            </a:r>
            <a:r>
              <a:rPr lang="ko-KR" altLang="en-US" sz="1600" dirty="0"/>
              <a:t>다변량 데이터라고 부름</a:t>
            </a:r>
            <a:r>
              <a:rPr lang="en-US" altLang="ko-KR" sz="1600" dirty="0"/>
              <a:t>. </a:t>
            </a:r>
            <a:r>
              <a:rPr lang="ko-KR" altLang="en-US" sz="1600" dirty="0"/>
              <a:t>특별히 두 개의 변수로 구성된 데이터를 이변량 데이터</a:t>
            </a:r>
            <a:r>
              <a:rPr lang="en-US" altLang="ko-KR" sz="1600" dirty="0"/>
              <a:t>(bivariate data)</a:t>
            </a:r>
            <a:r>
              <a:rPr lang="ko-KR" altLang="en-US" sz="1600" dirty="0"/>
              <a:t>라고 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A348F0-AD3B-4383-9B6C-74F513CE5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472" y="2272712"/>
            <a:ext cx="5619750" cy="1455820"/>
          </a:xfrm>
          <a:prstGeom prst="rect">
            <a:avLst/>
          </a:prstGeom>
        </p:spPr>
      </p:pic>
      <p:sp>
        <p:nvSpPr>
          <p:cNvPr id="4" name="슬라이드 번호 개체 틀 7">
            <a:extLst>
              <a:ext uri="{FF2B5EF4-FFF2-40B4-BE49-F238E27FC236}">
                <a16:creationId xmlns:a16="http://schemas.microsoft.com/office/drawing/2014/main" id="{C5BC2C57-0B13-F9B4-99BE-5CDA90BF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12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9CBCC2-3B87-0B1B-1BB9-91821B718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701" y="3976613"/>
            <a:ext cx="4055573" cy="277343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8B554C4-711F-EF4E-D465-77DD6707CB18}"/>
              </a:ext>
            </a:extLst>
          </p:cNvPr>
          <p:cNvSpPr/>
          <p:nvPr/>
        </p:nvSpPr>
        <p:spPr>
          <a:xfrm>
            <a:off x="4748701" y="3857378"/>
            <a:ext cx="1221417" cy="2892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796539-D51D-CB4F-A9CB-761B21E02BDF}"/>
              </a:ext>
            </a:extLst>
          </p:cNvPr>
          <p:cNvSpPr/>
          <p:nvPr/>
        </p:nvSpPr>
        <p:spPr>
          <a:xfrm>
            <a:off x="5970118" y="3846727"/>
            <a:ext cx="2834156" cy="2892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826EE-9EB1-9304-5AFE-7509947F6E00}"/>
              </a:ext>
            </a:extLst>
          </p:cNvPr>
          <p:cNvSpPr txBox="1"/>
          <p:nvPr/>
        </p:nvSpPr>
        <p:spPr>
          <a:xfrm>
            <a:off x="5036244" y="3580220"/>
            <a:ext cx="1107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변수하나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5F49CF-9867-D4FF-B249-599EBC833554}"/>
              </a:ext>
            </a:extLst>
          </p:cNvPr>
          <p:cNvSpPr txBox="1"/>
          <p:nvPr/>
        </p:nvSpPr>
        <p:spPr>
          <a:xfrm>
            <a:off x="7064030" y="3542338"/>
            <a:ext cx="13917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변수 여러개</a:t>
            </a:r>
          </a:p>
        </p:txBody>
      </p:sp>
    </p:spTree>
    <p:extLst>
      <p:ext uri="{BB962C8B-B14F-4D97-AF65-F5344CB8AC3E}">
        <p14:creationId xmlns:p14="http://schemas.microsoft.com/office/powerpoint/2010/main" val="41693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sz="2800" b="1" dirty="0">
                <a:solidFill>
                  <a:srgbClr val="FF0000"/>
                </a:solidFill>
              </a:rPr>
              <a:t>변수의 개수에 따른 분류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487015" y="1415600"/>
            <a:ext cx="11133967" cy="46307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>
              <a:solidFill>
                <a:schemeClr val="accent3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>
              <a:solidFill>
                <a:schemeClr val="accent3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>
              <a:solidFill>
                <a:schemeClr val="accent3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>
              <a:solidFill>
                <a:schemeClr val="accent3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900" b="1" dirty="0">
              <a:solidFill>
                <a:schemeClr val="accent3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9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D9C32A-C9A6-4FE6-BAFB-435800868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213" y="1415600"/>
            <a:ext cx="4055573" cy="27734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D601995-6F1B-FD4E-6B5D-59A803CCFC47}"/>
              </a:ext>
            </a:extLst>
          </p:cNvPr>
          <p:cNvSpPr/>
          <p:nvPr/>
        </p:nvSpPr>
        <p:spPr>
          <a:xfrm>
            <a:off x="4068213" y="1296365"/>
            <a:ext cx="1221417" cy="2892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BC8026-CC99-EF05-3E5F-E7052C8FAB5A}"/>
              </a:ext>
            </a:extLst>
          </p:cNvPr>
          <p:cNvSpPr/>
          <p:nvPr/>
        </p:nvSpPr>
        <p:spPr>
          <a:xfrm>
            <a:off x="5289630" y="1285714"/>
            <a:ext cx="2834156" cy="2892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3843E-F76B-EA41-8FD9-322738F8089E}"/>
              </a:ext>
            </a:extLst>
          </p:cNvPr>
          <p:cNvSpPr txBox="1"/>
          <p:nvPr/>
        </p:nvSpPr>
        <p:spPr>
          <a:xfrm>
            <a:off x="3823558" y="78802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단일변수</a:t>
            </a:r>
            <a:r>
              <a:rPr lang="en-US" altLang="ko-KR" dirty="0"/>
              <a:t>(</a:t>
            </a:r>
            <a:r>
              <a:rPr lang="ko-KR" altLang="en-US" dirty="0"/>
              <a:t>하나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64799-8474-01DF-A93B-A0FF5970B238}"/>
              </a:ext>
            </a:extLst>
          </p:cNvPr>
          <p:cNvSpPr txBox="1"/>
          <p:nvPr/>
        </p:nvSpPr>
        <p:spPr>
          <a:xfrm>
            <a:off x="5699002" y="779306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다중변수</a:t>
            </a:r>
            <a:r>
              <a:rPr lang="en-US" altLang="ko-KR" dirty="0"/>
              <a:t>(</a:t>
            </a:r>
            <a:r>
              <a:rPr lang="ko-KR" altLang="en-US" dirty="0"/>
              <a:t>여러 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954A1-CE55-1EB8-3C3D-23F57687AA80}"/>
              </a:ext>
            </a:extLst>
          </p:cNvPr>
          <p:cNvSpPr txBox="1"/>
          <p:nvPr/>
        </p:nvSpPr>
        <p:spPr>
          <a:xfrm>
            <a:off x="3955607" y="4371823"/>
            <a:ext cx="1353258" cy="4626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12" name="슬라이드 번호 개체 틀 7">
            <a:extLst>
              <a:ext uri="{FF2B5EF4-FFF2-40B4-BE49-F238E27FC236}">
                <a16:creationId xmlns:a16="http://schemas.microsoft.com/office/drawing/2014/main" id="{F6065E93-7294-60E8-7B3E-0DED7BC4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13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A8B16-322B-3ADD-228E-66948F021162}"/>
              </a:ext>
            </a:extLst>
          </p:cNvPr>
          <p:cNvSpPr txBox="1"/>
          <p:nvPr/>
        </p:nvSpPr>
        <p:spPr>
          <a:xfrm>
            <a:off x="4184233" y="4464636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벡터로 표현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A33FA-51F8-41CE-4B02-5A9D3FBDD20D}"/>
              </a:ext>
            </a:extLst>
          </p:cNvPr>
          <p:cNvSpPr txBox="1"/>
          <p:nvPr/>
        </p:nvSpPr>
        <p:spPr>
          <a:xfrm>
            <a:off x="5380245" y="4300073"/>
            <a:ext cx="265292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매트릭스나 데이터 프레임에 저장하여 분석</a:t>
            </a:r>
            <a:endParaRPr lang="en-US" altLang="ko-KR" sz="1200" dirty="0"/>
          </a:p>
          <a:p>
            <a:r>
              <a:rPr lang="ko-KR" altLang="en-US" sz="1200" dirty="0"/>
              <a:t>열</a:t>
            </a:r>
            <a:r>
              <a:rPr lang="en-US" altLang="ko-KR" sz="1200" dirty="0"/>
              <a:t>(column)</a:t>
            </a:r>
            <a:r>
              <a:rPr lang="ko-KR" altLang="en-US" sz="1200" dirty="0"/>
              <a:t>의 개수 </a:t>
            </a:r>
            <a:r>
              <a:rPr lang="en-US" altLang="ko-KR" sz="1200" dirty="0"/>
              <a:t>= </a:t>
            </a:r>
            <a:r>
              <a:rPr lang="ko-KR" altLang="en-US" sz="1200" dirty="0"/>
              <a:t>변수의 개수</a:t>
            </a:r>
            <a:endParaRPr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75E794-54FC-9B78-089E-12462A15C9A7}"/>
              </a:ext>
            </a:extLst>
          </p:cNvPr>
          <p:cNvSpPr/>
          <p:nvPr/>
        </p:nvSpPr>
        <p:spPr>
          <a:xfrm>
            <a:off x="5380245" y="1518082"/>
            <a:ext cx="807491" cy="22638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F0C9F6-937E-1249-5013-DDB649A5BD00}"/>
              </a:ext>
            </a:extLst>
          </p:cNvPr>
          <p:cNvSpPr/>
          <p:nvPr/>
        </p:nvSpPr>
        <p:spPr>
          <a:xfrm>
            <a:off x="6292484" y="1487689"/>
            <a:ext cx="807491" cy="22638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8DAD3B-4F16-EF18-28C8-3589777B396E}"/>
              </a:ext>
            </a:extLst>
          </p:cNvPr>
          <p:cNvSpPr/>
          <p:nvPr/>
        </p:nvSpPr>
        <p:spPr>
          <a:xfrm>
            <a:off x="7190590" y="1518081"/>
            <a:ext cx="807491" cy="22638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7742B1A8-21AD-64F5-F26B-F575A17683F4}"/>
              </a:ext>
            </a:extLst>
          </p:cNvPr>
          <p:cNvSpPr/>
          <p:nvPr/>
        </p:nvSpPr>
        <p:spPr>
          <a:xfrm>
            <a:off x="7693459" y="461222"/>
            <a:ext cx="980024" cy="671349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</a:p>
        </p:txBody>
      </p:sp>
      <p:sp>
        <p:nvSpPr>
          <p:cNvPr id="17" name="말풍선: 타원형 16">
            <a:extLst>
              <a:ext uri="{FF2B5EF4-FFF2-40B4-BE49-F238E27FC236}">
                <a16:creationId xmlns:a16="http://schemas.microsoft.com/office/drawing/2014/main" id="{C4EFE06D-C778-14FD-0642-8288FA532353}"/>
              </a:ext>
            </a:extLst>
          </p:cNvPr>
          <p:cNvSpPr/>
          <p:nvPr/>
        </p:nvSpPr>
        <p:spPr>
          <a:xfrm>
            <a:off x="2722838" y="898541"/>
            <a:ext cx="980024" cy="671349"/>
          </a:xfrm>
          <a:prstGeom prst="wedgeEllipseCallout">
            <a:avLst>
              <a:gd name="adj1" fmla="val 92400"/>
              <a:gd name="adj2" fmla="val 730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변수</a:t>
            </a:r>
            <a:r>
              <a:rPr lang="en-US" altLang="ko-KR" dirty="0"/>
              <a:t>1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87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sz="2800" b="1" dirty="0">
                <a:solidFill>
                  <a:srgbClr val="FF0000"/>
                </a:solidFill>
              </a:rPr>
              <a:t>변수의 개수에 따른 분류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변수의 개수와 데이터의 특성에 따라 세분화된 분류가 가능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세분화된 분류에 따라 각각 서로 다른 분석 방법들이 존재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43CB84-2802-4823-BD56-C6EE57C4F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46" y="1415600"/>
            <a:ext cx="6353106" cy="1197275"/>
          </a:xfrm>
          <a:prstGeom prst="rect">
            <a:avLst/>
          </a:prstGeom>
        </p:spPr>
      </p:pic>
      <p:sp>
        <p:nvSpPr>
          <p:cNvPr id="4" name="슬라이드 번호 개체 틀 7">
            <a:extLst>
              <a:ext uri="{FF2B5EF4-FFF2-40B4-BE49-F238E27FC236}">
                <a16:creationId xmlns:a16="http://schemas.microsoft.com/office/drawing/2014/main" id="{020CCE69-8121-2DFB-B65D-335164A8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14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2239" y="2744532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II.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단일변수 범주형 데이터 탐색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E44FF9-DA49-E029-D5AA-933D9EF5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2840" y="5991225"/>
            <a:ext cx="274320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/>
              <a:t>15</a:t>
            </a:fld>
            <a:endParaRPr lang="ko-KR" altLang="en-US" sz="14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</p:spTree>
    <p:extLst>
      <p:ext uri="{BB962C8B-B14F-4D97-AF65-F5344CB8AC3E}">
        <p14:creationId xmlns:p14="http://schemas.microsoft.com/office/powerpoint/2010/main" val="12370310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단일변수 범주형 데이터의 탐색이란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891391" y="811662"/>
            <a:ext cx="10080625" cy="46307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단일변수 범주형 데이터</a:t>
            </a:r>
            <a:r>
              <a:rPr lang="en-US" altLang="ko-KR" dirty="0"/>
              <a:t>=&gt; </a:t>
            </a:r>
            <a:r>
              <a:rPr lang="ko-KR" altLang="en-US" dirty="0"/>
              <a:t>변수</a:t>
            </a:r>
            <a:r>
              <a:rPr lang="en-US" altLang="ko-KR" dirty="0"/>
              <a:t>(</a:t>
            </a:r>
            <a:r>
              <a:rPr lang="ko-KR" altLang="en-US" dirty="0"/>
              <a:t>특성</a:t>
            </a:r>
            <a:r>
              <a:rPr lang="en-US" altLang="ko-KR" dirty="0"/>
              <a:t>)</a:t>
            </a:r>
            <a:r>
              <a:rPr lang="ko-KR" altLang="en-US" dirty="0"/>
              <a:t>가 하나이면서 데이터의 특성이 범주형인 데이터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범주형 데이터에 대해서 할 수 있는 기본적인 작업은 데이터에 포함된 관측값들의 종류별로 개수를 세는 것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개수를 세면 종류별 비율을 알 수 있음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막대그래프나 원그래프의 작성이 가능</a:t>
            </a:r>
            <a:endParaRPr lang="en-US" altLang="ko-KR" dirty="0"/>
          </a:p>
          <a:p>
            <a:pPr marL="857250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5ABA3DF-DE56-46F9-A531-872347057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327640"/>
              </p:ext>
            </p:extLst>
          </p:nvPr>
        </p:nvGraphicFramePr>
        <p:xfrm>
          <a:off x="2473100" y="5146238"/>
          <a:ext cx="7245800" cy="900100"/>
        </p:xfrm>
        <a:graphic>
          <a:graphicData uri="http://schemas.openxmlformats.org/drawingml/2006/table">
            <a:tbl>
              <a:tblPr/>
              <a:tblGrid>
                <a:gridCol w="1449160">
                  <a:extLst>
                    <a:ext uri="{9D8B030D-6E8A-4147-A177-3AD203B41FA5}">
                      <a16:colId xmlns:a16="http://schemas.microsoft.com/office/drawing/2014/main" val="3787318895"/>
                    </a:ext>
                  </a:extLst>
                </a:gridCol>
                <a:gridCol w="1449160">
                  <a:extLst>
                    <a:ext uri="{9D8B030D-6E8A-4147-A177-3AD203B41FA5}">
                      <a16:colId xmlns:a16="http://schemas.microsoft.com/office/drawing/2014/main" val="2562385046"/>
                    </a:ext>
                  </a:extLst>
                </a:gridCol>
                <a:gridCol w="1449160">
                  <a:extLst>
                    <a:ext uri="{9D8B030D-6E8A-4147-A177-3AD203B41FA5}">
                      <a16:colId xmlns:a16="http://schemas.microsoft.com/office/drawing/2014/main" val="3279549492"/>
                    </a:ext>
                  </a:extLst>
                </a:gridCol>
                <a:gridCol w="1449160">
                  <a:extLst>
                    <a:ext uri="{9D8B030D-6E8A-4147-A177-3AD203B41FA5}">
                      <a16:colId xmlns:a16="http://schemas.microsoft.com/office/drawing/2014/main" val="2765226843"/>
                    </a:ext>
                  </a:extLst>
                </a:gridCol>
                <a:gridCol w="1449160">
                  <a:extLst>
                    <a:ext uri="{9D8B030D-6E8A-4147-A177-3AD203B41FA5}">
                      <a16:colId xmlns:a16="http://schemas.microsoft.com/office/drawing/2014/main" val="1715256426"/>
                    </a:ext>
                  </a:extLst>
                </a:gridCol>
              </a:tblGrid>
              <a:tr h="45005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WINTER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SPRING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585107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SPRING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SPRING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009327"/>
                  </a:ext>
                </a:extLst>
              </a:tr>
            </a:tbl>
          </a:graphicData>
        </a:graphic>
      </p:graphicFrame>
      <p:sp>
        <p:nvSpPr>
          <p:cNvPr id="5" name="슬라이드 번호 개체 틀 7">
            <a:extLst>
              <a:ext uri="{FF2B5EF4-FFF2-40B4-BE49-F238E27FC236}">
                <a16:creationId xmlns:a16="http://schemas.microsoft.com/office/drawing/2014/main" id="{B7352BA6-0557-07DB-578D-62E3D4DB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16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F9B2E-26FE-F2BC-D2DA-B9EAA35415BF}"/>
              </a:ext>
            </a:extLst>
          </p:cNvPr>
          <p:cNvSpPr txBox="1"/>
          <p:nvPr/>
        </p:nvSpPr>
        <p:spPr>
          <a:xfrm>
            <a:off x="3265133" y="3745470"/>
            <a:ext cx="5661734" cy="8781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단일변수 범주형 데이터의 예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학생들이 선호하는 계절</a:t>
            </a:r>
            <a:endParaRPr lang="en-US" altLang="ko-KR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95F4BF0-FFD4-E9FD-7792-C57027C9E37B}"/>
              </a:ext>
            </a:extLst>
          </p:cNvPr>
          <p:cNvSpPr/>
          <p:nvPr/>
        </p:nvSpPr>
        <p:spPr>
          <a:xfrm>
            <a:off x="5956917" y="4856085"/>
            <a:ext cx="577048" cy="2577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85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도수분포표의 작성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EE29D3C3-E3CA-4B60-0086-F477FA142E37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4AB507-0967-B625-4782-559B4DE8A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78" y="1208813"/>
            <a:ext cx="3133725" cy="2809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E23FF6-EA08-1CE5-1D91-A73C57047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54" y="2413317"/>
            <a:ext cx="4345065" cy="3166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EDDA93-D217-1B50-94B1-C9BA75037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112" y="2037906"/>
            <a:ext cx="5057775" cy="36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A80C0C-7D8B-2B19-ABD1-94A2C1011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021" y="3288921"/>
            <a:ext cx="4128513" cy="2989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1E466D5-E212-9D3F-CBDD-667881B94153}"/>
              </a:ext>
            </a:extLst>
          </p:cNvPr>
          <p:cNvSpPr txBox="1"/>
          <p:nvPr/>
        </p:nvSpPr>
        <p:spPr>
          <a:xfrm>
            <a:off x="3962399" y="850888"/>
            <a:ext cx="2692139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드라이브에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Rstudy]</a:t>
            </a:r>
            <a:r>
              <a:rPr lang="ko-KR" altLang="en-US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폴더를</a:t>
            </a:r>
            <a:r>
              <a:rPr lang="en-US" altLang="ko-KR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생성하고 하고 시작함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EA29BE-F616-F1F6-15C1-00B9CEDCE3CB}"/>
              </a:ext>
            </a:extLst>
          </p:cNvPr>
          <p:cNvSpPr/>
          <p:nvPr/>
        </p:nvSpPr>
        <p:spPr>
          <a:xfrm>
            <a:off x="352424" y="1860299"/>
            <a:ext cx="1277956" cy="310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2AE88A-C814-5CBE-4621-E34565C15B3E}"/>
              </a:ext>
            </a:extLst>
          </p:cNvPr>
          <p:cNvSpPr/>
          <p:nvPr/>
        </p:nvSpPr>
        <p:spPr>
          <a:xfrm>
            <a:off x="702354" y="3106288"/>
            <a:ext cx="2316268" cy="5513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092C54F-3546-B04B-7794-995E24C7FD52}"/>
              </a:ext>
            </a:extLst>
          </p:cNvPr>
          <p:cNvSpPr/>
          <p:nvPr/>
        </p:nvSpPr>
        <p:spPr>
          <a:xfrm>
            <a:off x="3567112" y="2823710"/>
            <a:ext cx="1277956" cy="310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B15BA2-DEFA-DD35-E08F-EE3AF8B266C8}"/>
              </a:ext>
            </a:extLst>
          </p:cNvPr>
          <p:cNvSpPr/>
          <p:nvPr/>
        </p:nvSpPr>
        <p:spPr>
          <a:xfrm>
            <a:off x="7532784" y="4109871"/>
            <a:ext cx="1277956" cy="310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AD2405-70C4-4028-5C58-122F7F5E8E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7559" y="4264883"/>
            <a:ext cx="2647950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5ACFD4A-3019-E233-92C4-EBF3C2C22CFB}"/>
              </a:ext>
            </a:extLst>
          </p:cNvPr>
          <p:cNvSpPr/>
          <p:nvPr/>
        </p:nvSpPr>
        <p:spPr>
          <a:xfrm>
            <a:off x="11019620" y="4793059"/>
            <a:ext cx="940050" cy="310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FFF5455-8913-8F59-2C2A-679D67A0FC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0227" y="4120031"/>
            <a:ext cx="7239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0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2" grpId="0" animBg="1"/>
      <p:bldP spid="33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8EA47DA-C295-4DAD-A955-BB127E859C1D}"/>
              </a:ext>
            </a:extLst>
          </p:cNvPr>
          <p:cNvSpPr txBox="1">
            <a:spLocks/>
          </p:cNvSpPr>
          <p:nvPr/>
        </p:nvSpPr>
        <p:spPr>
          <a:xfrm>
            <a:off x="1958983" y="728780"/>
            <a:ext cx="8550950" cy="638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도수분포표의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857250" lvl="2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A5CAB7-B090-4BD1-89CB-F4ED6E133806}"/>
              </a:ext>
            </a:extLst>
          </p:cNvPr>
          <p:cNvSpPr/>
          <p:nvPr/>
        </p:nvSpPr>
        <p:spPr>
          <a:xfrm>
            <a:off x="1759602" y="1106018"/>
            <a:ext cx="9865341" cy="14615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29691-954F-494C-8EF1-E3223F7BCD1F}"/>
              </a:ext>
            </a:extLst>
          </p:cNvPr>
          <p:cNvSpPr txBox="1"/>
          <p:nvPr/>
        </p:nvSpPr>
        <p:spPr>
          <a:xfrm>
            <a:off x="1049154" y="1145251"/>
            <a:ext cx="641522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0170A3-1F4C-4C2A-90D0-F12C37139929}"/>
              </a:ext>
            </a:extLst>
          </p:cNvPr>
          <p:cNvSpPr txBox="1"/>
          <p:nvPr/>
        </p:nvSpPr>
        <p:spPr>
          <a:xfrm>
            <a:off x="1926228" y="1213456"/>
            <a:ext cx="9493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favorite &lt;- c('WINTER', 'SUMMER', 'SPRING', 'SUMMER', 'SUMMER’, 'FALL', 'FALL', 'SUMMER', 'SPRING', 'SPRING')</a:t>
            </a:r>
          </a:p>
          <a:p>
            <a:r>
              <a:rPr lang="en-US" altLang="ko-KR" sz="1600" dirty="0"/>
              <a:t>favorite 			   	         </a:t>
            </a:r>
            <a:r>
              <a:rPr lang="en-US" altLang="ko-KR" sz="1600" dirty="0">
                <a:solidFill>
                  <a:srgbClr val="437361"/>
                </a:solidFill>
              </a:rPr>
              <a:t># favorite</a:t>
            </a:r>
            <a:r>
              <a:rPr lang="ko-KR" altLang="en-US" sz="1600" dirty="0">
                <a:solidFill>
                  <a:srgbClr val="437361"/>
                </a:solidFill>
              </a:rPr>
              <a:t>의 내용 출력</a:t>
            </a:r>
          </a:p>
          <a:p>
            <a:r>
              <a:rPr lang="en-US" altLang="ko-KR" sz="1600" dirty="0"/>
              <a:t>table(favorite) 			         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도수분포표 계산</a:t>
            </a:r>
          </a:p>
          <a:p>
            <a:r>
              <a:rPr lang="en-US" altLang="ko-KR" sz="1600" dirty="0"/>
              <a:t>table(favorite)/length(favorite)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비율 </a:t>
            </a:r>
            <a:r>
              <a:rPr lang="en-US" altLang="ko-KR" sz="1600" dirty="0">
                <a:solidFill>
                  <a:srgbClr val="437361"/>
                </a:solidFill>
              </a:rPr>
              <a:t>=</a:t>
            </a:r>
            <a:r>
              <a:rPr lang="ko-KR" altLang="en-US" sz="1600" dirty="0">
                <a:solidFill>
                  <a:srgbClr val="437361"/>
                </a:solidFill>
              </a:rPr>
              <a:t> 해당갯수</a:t>
            </a:r>
            <a:r>
              <a:rPr lang="en-US" altLang="ko-KR" sz="1600" dirty="0">
                <a:solidFill>
                  <a:srgbClr val="437361"/>
                </a:solidFill>
              </a:rPr>
              <a:t>/</a:t>
            </a:r>
            <a:r>
              <a:rPr lang="ko-KR" altLang="en-US" sz="1600" dirty="0">
                <a:solidFill>
                  <a:srgbClr val="437361"/>
                </a:solidFill>
              </a:rPr>
              <a:t>전체갯수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005ED97-4911-4CB6-A8F6-C83235B70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02" y="2766954"/>
            <a:ext cx="9794220" cy="1456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81CF95-F12A-46A4-B9ED-3C39B2B9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602" y="4272615"/>
            <a:ext cx="9794220" cy="121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EC212C-7696-481C-AB3F-C821CB43F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731" y="5622927"/>
            <a:ext cx="9794220" cy="1225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슬라이드 번호 개체 틀 7">
            <a:extLst>
              <a:ext uri="{FF2B5EF4-FFF2-40B4-BE49-F238E27FC236}">
                <a16:creationId xmlns:a16="http://schemas.microsoft.com/office/drawing/2014/main" id="{7C89F3E0-E6A1-B793-46F5-3687014D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18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4BD70-CFC5-A635-55B8-68DB3CAF126A}"/>
              </a:ext>
            </a:extLst>
          </p:cNvPr>
          <p:cNvSpPr txBox="1"/>
          <p:nvPr/>
        </p:nvSpPr>
        <p:spPr>
          <a:xfrm>
            <a:off x="181930" y="2759043"/>
            <a:ext cx="1508746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/>
              <a:t>코드를</a:t>
            </a:r>
            <a:endParaRPr lang="en-US" altLang="ko-KR" sz="1600" dirty="0"/>
          </a:p>
          <a:p>
            <a:r>
              <a:rPr lang="ko-KR" altLang="en-US" sz="1600" dirty="0"/>
              <a:t>실습하는 결과 </a:t>
            </a:r>
          </a:p>
        </p:txBody>
      </p:sp>
    </p:spTree>
    <p:extLst>
      <p:ext uri="{BB962C8B-B14F-4D97-AF65-F5344CB8AC3E}">
        <p14:creationId xmlns:p14="http://schemas.microsoft.com/office/powerpoint/2010/main" val="261937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막대그래프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929097" y="779306"/>
            <a:ext cx="10080625" cy="46307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AAE171-B2B4-499E-8D12-FF993C7A5D97}"/>
              </a:ext>
            </a:extLst>
          </p:cNvPr>
          <p:cNvSpPr/>
          <p:nvPr/>
        </p:nvSpPr>
        <p:spPr>
          <a:xfrm>
            <a:off x="1642677" y="975417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9CA99D-A13F-4259-9DDA-389DD697E72C}"/>
              </a:ext>
            </a:extLst>
          </p:cNvPr>
          <p:cNvSpPr/>
          <p:nvPr/>
        </p:nvSpPr>
        <p:spPr>
          <a:xfrm>
            <a:off x="2706190" y="925062"/>
            <a:ext cx="7443269" cy="99707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2E25A-155B-4705-BC67-DF70D05886D9}"/>
              </a:ext>
            </a:extLst>
          </p:cNvPr>
          <p:cNvSpPr txBox="1"/>
          <p:nvPr/>
        </p:nvSpPr>
        <p:spPr>
          <a:xfrm>
            <a:off x="1839473" y="1030195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637EA-E811-4F1D-B4F7-05F415752F2E}"/>
              </a:ext>
            </a:extLst>
          </p:cNvPr>
          <p:cNvSpPr txBox="1"/>
          <p:nvPr/>
        </p:nvSpPr>
        <p:spPr>
          <a:xfrm>
            <a:off x="2762986" y="975417"/>
            <a:ext cx="709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ds &lt;- table(favorite)</a:t>
            </a:r>
          </a:p>
          <a:p>
            <a:r>
              <a:rPr lang="en-US" altLang="ko-KR" sz="1600" dirty="0"/>
              <a:t>ds</a:t>
            </a:r>
          </a:p>
          <a:p>
            <a:r>
              <a:rPr lang="en-US" altLang="ko-KR" sz="1600" dirty="0"/>
              <a:t>barplot(ds, main='favorite season’)        #</a:t>
            </a:r>
            <a:r>
              <a:rPr lang="ko-KR" altLang="en-US" sz="1600" dirty="0"/>
              <a:t>막대 그래프로 좋아하는 계절을 표현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EA24DC-8E4C-4DAB-8593-66765EFD0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497" y="1901475"/>
            <a:ext cx="7443270" cy="1495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2934800-A638-41FB-9781-9036B85C4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497" y="3358251"/>
            <a:ext cx="7443270" cy="2637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773EDEC-FFA1-CF80-95D4-FB586E04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19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5E7B0217-F8D9-5C42-64B1-1EE2A8050522}"/>
              </a:ext>
            </a:extLst>
          </p:cNvPr>
          <p:cNvSpPr/>
          <p:nvPr/>
        </p:nvSpPr>
        <p:spPr>
          <a:xfrm>
            <a:off x="5370621" y="3745900"/>
            <a:ext cx="1513840" cy="812800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FALL</a:t>
            </a:r>
            <a:r>
              <a:rPr lang="ko-KR" altLang="en-US" sz="1400" dirty="0"/>
              <a:t>은 </a:t>
            </a:r>
            <a:r>
              <a:rPr lang="en-US" altLang="ko-KR" sz="1400" dirty="0"/>
              <a:t>2</a:t>
            </a:r>
            <a:r>
              <a:rPr lang="ko-KR" altLang="en-US" sz="1400" dirty="0"/>
              <a:t>개</a:t>
            </a:r>
            <a:r>
              <a:rPr lang="en-US" altLang="ko-KR" sz="1400" dirty="0"/>
              <a:t>,SPRING</a:t>
            </a:r>
            <a:r>
              <a:rPr lang="ko-KR" altLang="en-US" sz="1400" dirty="0"/>
              <a:t>은 </a:t>
            </a:r>
            <a:r>
              <a:rPr lang="en-US" altLang="ko-KR" sz="1400" dirty="0"/>
              <a:t>3</a:t>
            </a:r>
            <a:r>
              <a:rPr lang="ko-KR" altLang="en-US" sz="1400" dirty="0"/>
              <a:t>개</a:t>
            </a:r>
            <a:r>
              <a:rPr lang="en-US" altLang="ko-KR" sz="1400" dirty="0"/>
              <a:t>……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109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34"/>
            <a:ext cx="12192000" cy="68580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386023" y="707664"/>
            <a:ext cx="7506059" cy="692068"/>
            <a:chOff x="837841" y="796083"/>
            <a:chExt cx="7506059" cy="692068"/>
          </a:xfrm>
        </p:grpSpPr>
        <p:sp>
          <p:nvSpPr>
            <p:cNvPr id="2" name="직사각형 1"/>
            <p:cNvSpPr/>
            <p:nvPr/>
          </p:nvSpPr>
          <p:spPr>
            <a:xfrm>
              <a:off x="837841" y="796083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목차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009650" y="1442432"/>
              <a:ext cx="7334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1009650" y="1442432"/>
              <a:ext cx="1548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604339" y="584535"/>
            <a:ext cx="2416140" cy="2416140"/>
            <a:chOff x="6080339" y="584535"/>
            <a:chExt cx="2416140" cy="241614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0009" y="610634"/>
              <a:ext cx="2336801" cy="2253594"/>
            </a:xfrm>
            <a:prstGeom prst="rect">
              <a:avLst/>
            </a:prstGeom>
            <a:effectLst>
              <a:outerShdw blurRad="266700" dist="76200" dir="7200000" algn="tr" rotWithShape="0">
                <a:prstClr val="black">
                  <a:alpha val="32000"/>
                </a:prstClr>
              </a:outerShdw>
            </a:effec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0339" y="584535"/>
              <a:ext cx="2416140" cy="241614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2986" y="726495"/>
              <a:ext cx="1960494" cy="2070956"/>
            </a:xfrm>
            <a:prstGeom prst="rect">
              <a:avLst/>
            </a:prstGeom>
          </p:spPr>
        </p:pic>
      </p:grpSp>
      <p:sp>
        <p:nvSpPr>
          <p:cNvPr id="3" name="직사각형 2"/>
          <p:cNvSpPr/>
          <p:nvPr/>
        </p:nvSpPr>
        <p:spPr>
          <a:xfrm rot="497648">
            <a:off x="8218128" y="1383561"/>
            <a:ext cx="12410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주제</a:t>
            </a:r>
            <a:r>
              <a:rPr lang="en-US" altLang="ko-KR" sz="360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!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654290A-FB5C-ADC3-2ED5-6108AEA1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B99259-0688-DA32-C104-2CA802B73088}"/>
              </a:ext>
            </a:extLst>
          </p:cNvPr>
          <p:cNvSpPr txBox="1"/>
          <p:nvPr/>
        </p:nvSpPr>
        <p:spPr>
          <a:xfrm>
            <a:off x="2386023" y="2640813"/>
            <a:ext cx="5849678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단일변수 범주형 데이터 탐색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63761E-633F-CAE2-2FEE-BDE2505DB3CD}"/>
              </a:ext>
            </a:extLst>
          </p:cNvPr>
          <p:cNvSpPr txBox="1"/>
          <p:nvPr/>
        </p:nvSpPr>
        <p:spPr>
          <a:xfrm>
            <a:off x="2386023" y="3328341"/>
            <a:ext cx="5961888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III.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단일변수 연속형 데이터 탐색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C03B8-B6F3-48DD-5FC5-0765824CBEC7}"/>
              </a:ext>
            </a:extLst>
          </p:cNvPr>
          <p:cNvSpPr txBox="1"/>
          <p:nvPr/>
        </p:nvSpPr>
        <p:spPr>
          <a:xfrm>
            <a:off x="2386023" y="3999436"/>
            <a:ext cx="6144631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IV.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다중변수 자료의 탐색</a:t>
            </a: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산점도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CA40D5-5985-810C-048B-2CAAFE57A848}"/>
              </a:ext>
            </a:extLst>
          </p:cNvPr>
          <p:cNvSpPr txBox="1"/>
          <p:nvPr/>
        </p:nvSpPr>
        <p:spPr>
          <a:xfrm>
            <a:off x="2403960" y="1920596"/>
            <a:ext cx="2686954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종류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7342B-2D3D-8E2F-B3C1-8C6716D12DD6}"/>
              </a:ext>
            </a:extLst>
          </p:cNvPr>
          <p:cNvSpPr txBox="1"/>
          <p:nvPr/>
        </p:nvSpPr>
        <p:spPr>
          <a:xfrm>
            <a:off x="2380840" y="4710837"/>
            <a:ext cx="6431569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다중변수 자료의 탐색</a:t>
            </a: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상관분석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25AE64-017B-3B07-2A60-88615CA64CD9}"/>
              </a:ext>
            </a:extLst>
          </p:cNvPr>
          <p:cNvSpPr txBox="1"/>
          <p:nvPr/>
        </p:nvSpPr>
        <p:spPr>
          <a:xfrm>
            <a:off x="2380840" y="5346405"/>
            <a:ext cx="6543779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다중변수 자료의 탐색</a:t>
            </a: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선그래프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E032E7-D4D8-B740-E3C5-FB6444FC8009}"/>
              </a:ext>
            </a:extLst>
          </p:cNvPr>
          <p:cNvSpPr txBox="1"/>
          <p:nvPr/>
        </p:nvSpPr>
        <p:spPr>
          <a:xfrm>
            <a:off x="2347017" y="5941290"/>
            <a:ext cx="1758815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VII.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응용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2083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6" grpId="0"/>
      <p:bldP spid="15" grpId="0"/>
      <p:bldP spid="10" grpId="0"/>
      <p:bldP spid="13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원그래프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27781" y="920016"/>
            <a:ext cx="10080625" cy="4630738"/>
          </a:xfrm>
        </p:spPr>
        <p:txBody>
          <a:bodyPr/>
          <a:lstStyle/>
          <a:p>
            <a:pPr marL="0" indent="0">
              <a:buNone/>
            </a:pPr>
            <a:endParaRPr lang="en-US" altLang="ko-KR" sz="20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AAE171-B2B4-499E-8D12-FF993C7A5D97}"/>
              </a:ext>
            </a:extLst>
          </p:cNvPr>
          <p:cNvSpPr/>
          <p:nvPr/>
        </p:nvSpPr>
        <p:spPr>
          <a:xfrm>
            <a:off x="1495352" y="1392028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9CA99D-A13F-4259-9DDA-389DD697E72C}"/>
              </a:ext>
            </a:extLst>
          </p:cNvPr>
          <p:cNvSpPr/>
          <p:nvPr/>
        </p:nvSpPr>
        <p:spPr>
          <a:xfrm>
            <a:off x="2766204" y="1392028"/>
            <a:ext cx="7443269" cy="99707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2E25A-155B-4705-BC67-DF70D05886D9}"/>
              </a:ext>
            </a:extLst>
          </p:cNvPr>
          <p:cNvSpPr txBox="1"/>
          <p:nvPr/>
        </p:nvSpPr>
        <p:spPr>
          <a:xfrm>
            <a:off x="1715391" y="14768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637EA-E811-4F1D-B4F7-05F415752F2E}"/>
              </a:ext>
            </a:extLst>
          </p:cNvPr>
          <p:cNvSpPr txBox="1"/>
          <p:nvPr/>
        </p:nvSpPr>
        <p:spPr>
          <a:xfrm>
            <a:off x="2823000" y="1442382"/>
            <a:ext cx="709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ds &lt;- table(favorite)</a:t>
            </a:r>
          </a:p>
          <a:p>
            <a:r>
              <a:rPr lang="en-US" altLang="ko-KR" sz="1600" dirty="0"/>
              <a:t>ds</a:t>
            </a:r>
          </a:p>
          <a:p>
            <a:r>
              <a:rPr lang="en-US" altLang="ko-KR" sz="1600" dirty="0"/>
              <a:t>pie(ds,</a:t>
            </a:r>
            <a:r>
              <a:rPr lang="ko-KR" altLang="en-US" sz="1600" dirty="0"/>
              <a:t> </a:t>
            </a:r>
            <a:r>
              <a:rPr lang="en-US" altLang="ko-KR" sz="1600" dirty="0"/>
              <a:t>main=‘favorite</a:t>
            </a:r>
            <a:r>
              <a:rPr lang="ko-KR" altLang="en-US" sz="1600" dirty="0"/>
              <a:t> </a:t>
            </a:r>
            <a:r>
              <a:rPr lang="en-US" altLang="ko-KR" sz="1600" dirty="0"/>
              <a:t>seasion’)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FB951CB-503A-4697-A3FE-B1E2A8814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836" y="2363057"/>
            <a:ext cx="7481637" cy="396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CD1A136-E5C7-9AEC-D69A-3E28519B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20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46B98EEE-3EB6-3C50-D373-F305D7C272B9}"/>
              </a:ext>
            </a:extLst>
          </p:cNvPr>
          <p:cNvSpPr/>
          <p:nvPr/>
        </p:nvSpPr>
        <p:spPr>
          <a:xfrm>
            <a:off x="5814504" y="3716420"/>
            <a:ext cx="1513840" cy="812800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원그래프로 출력함</a:t>
            </a:r>
            <a:r>
              <a:rPr lang="en-US" altLang="ko-KR" sz="1400" dirty="0"/>
              <a:t>……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799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sz="3200" b="1" dirty="0">
                <a:solidFill>
                  <a:srgbClr val="FF0000"/>
                </a:solidFill>
              </a:rPr>
              <a:t>숫자로 표현된 범주형 데이터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55687" y="779306"/>
            <a:ext cx="10080625" cy="46307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숫자 형태의 범주형 데이터도 문자 형태의 범주형 데이터와 마찬가지로 도수분포를 계산한 후 막대그래프와 원그래프를 그려서 데이터의 내용을 확인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학생 </a:t>
            </a:r>
            <a:r>
              <a:rPr lang="en-US" altLang="ko-KR" dirty="0"/>
              <a:t>15</a:t>
            </a:r>
            <a:r>
              <a:rPr lang="ko-KR" altLang="en-US" dirty="0"/>
              <a:t>명이 선호하는 색깔을 조사한 데이터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F8A5180-7A18-4DF9-8195-9BE921B76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38880"/>
              </p:ext>
            </p:extLst>
          </p:nvPr>
        </p:nvGraphicFramePr>
        <p:xfrm>
          <a:off x="2531883" y="2160048"/>
          <a:ext cx="7335815" cy="506857"/>
        </p:xfrm>
        <a:graphic>
          <a:graphicData uri="http://schemas.openxmlformats.org/drawingml/2006/table">
            <a:tbl>
              <a:tblPr/>
              <a:tblGrid>
                <a:gridCol w="7335815">
                  <a:extLst>
                    <a:ext uri="{9D8B030D-6E8A-4147-A177-3AD203B41FA5}">
                      <a16:colId xmlns:a16="http://schemas.microsoft.com/office/drawing/2014/main" val="1370606060"/>
                    </a:ext>
                  </a:extLst>
                </a:gridCol>
              </a:tblGrid>
              <a:tr h="50685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2, 3, 2, 1, 1, 2, 2, 1, 3, 2, 1, 3, 2, 1, 2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750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CD53DE1-3FF7-4BCC-81F7-81F2C80C714E}"/>
              </a:ext>
            </a:extLst>
          </p:cNvPr>
          <p:cNvSpPr/>
          <p:nvPr/>
        </p:nvSpPr>
        <p:spPr>
          <a:xfrm>
            <a:off x="1328844" y="3839716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C44D4E-C40F-43BD-8241-3F814DCD4610}"/>
              </a:ext>
            </a:extLst>
          </p:cNvPr>
          <p:cNvSpPr/>
          <p:nvPr/>
        </p:nvSpPr>
        <p:spPr>
          <a:xfrm>
            <a:off x="2478157" y="3782080"/>
            <a:ext cx="7443269" cy="252724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82A33-0430-4D20-A84B-7474FA3ACC41}"/>
              </a:ext>
            </a:extLst>
          </p:cNvPr>
          <p:cNvSpPr txBox="1"/>
          <p:nvPr/>
        </p:nvSpPr>
        <p:spPr>
          <a:xfrm>
            <a:off x="1525640" y="391797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B6AE3-CCA0-4DBB-A743-51389D0999C7}"/>
              </a:ext>
            </a:extLst>
          </p:cNvPr>
          <p:cNvSpPr txBox="1"/>
          <p:nvPr/>
        </p:nvSpPr>
        <p:spPr>
          <a:xfrm>
            <a:off x="2536255" y="3865116"/>
            <a:ext cx="76625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favorite.color &lt;- c(2, 3, 2, 1, 1, 2, 2, 1, 3, 2, 1, 3, 2, 1, 2)</a:t>
            </a:r>
          </a:p>
          <a:p>
            <a:r>
              <a:rPr lang="en-US" altLang="ko-KR" sz="1600" dirty="0"/>
              <a:t>ds &lt;- table(favorite.color)</a:t>
            </a:r>
          </a:p>
          <a:p>
            <a:r>
              <a:rPr lang="en-US" altLang="ko-KR" sz="1600" dirty="0"/>
              <a:t>ds</a:t>
            </a:r>
          </a:p>
          <a:p>
            <a:r>
              <a:rPr lang="en-US" altLang="ko-KR" sz="1600" dirty="0"/>
              <a:t>barplot(ds, main='favorite color')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colors &lt;- c('green', 'red', 'blue')</a:t>
            </a:r>
          </a:p>
          <a:p>
            <a:r>
              <a:rPr lang="en-US" altLang="ko-KR" sz="1600" dirty="0"/>
              <a:t>names(ds) &lt;- </a:t>
            </a:r>
            <a:r>
              <a:rPr lang="en-US" altLang="ko-KR" sz="1600" dirty="0">
                <a:solidFill>
                  <a:srgbClr val="FF0000"/>
                </a:solidFill>
              </a:rPr>
              <a:t>colors</a:t>
            </a:r>
            <a:r>
              <a:rPr lang="en-US" altLang="ko-KR" sz="1600" dirty="0"/>
              <a:t>                                 		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데이터값 </a:t>
            </a:r>
            <a:r>
              <a:rPr lang="en-US" altLang="ko-KR" sz="1600" dirty="0">
                <a:solidFill>
                  <a:srgbClr val="FF0000"/>
                </a:solidFill>
              </a:rPr>
              <a:t>1,2,3</a:t>
            </a:r>
            <a:r>
              <a:rPr lang="ko-KR" altLang="en-US" sz="1600" dirty="0">
                <a:solidFill>
                  <a:srgbClr val="FF0000"/>
                </a:solidFill>
              </a:rPr>
              <a:t>을 </a:t>
            </a:r>
            <a:r>
              <a:rPr lang="en-US" altLang="ko-KR" sz="1600" dirty="0">
                <a:solidFill>
                  <a:srgbClr val="FF0000"/>
                </a:solidFill>
              </a:rPr>
              <a:t>green, red, blue</a:t>
            </a:r>
            <a:r>
              <a:rPr lang="ko-KR" altLang="en-US" sz="1600" dirty="0">
                <a:solidFill>
                  <a:srgbClr val="FF0000"/>
                </a:solidFill>
              </a:rPr>
              <a:t>로 변경</a:t>
            </a:r>
          </a:p>
          <a:p>
            <a:r>
              <a:rPr lang="en-US" altLang="ko-KR" sz="1600" dirty="0"/>
              <a:t>ds</a:t>
            </a:r>
          </a:p>
          <a:p>
            <a:r>
              <a:rPr lang="en-US" altLang="ko-KR" sz="1600" dirty="0"/>
              <a:t>barplot(ds, main='favorite color', col=colors) 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색 지정 막대그래프</a:t>
            </a:r>
          </a:p>
          <a:p>
            <a:r>
              <a:rPr lang="en-US" altLang="ko-KR" sz="1600" dirty="0"/>
              <a:t>pie(ds, main='favorite color', col=colors)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색 지정 원그래프 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B282DE97-C5A5-4F74-58FA-B605E1E2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21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640BE602-21D0-8595-A2C6-2A4FB2B8EAE6}"/>
              </a:ext>
            </a:extLst>
          </p:cNvPr>
          <p:cNvSpPr/>
          <p:nvPr/>
        </p:nvSpPr>
        <p:spPr>
          <a:xfrm>
            <a:off x="8105232" y="3117385"/>
            <a:ext cx="2920833" cy="812800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학생들이 선호하는 색의 비율을 분석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0290DE-69A1-1C0A-2651-690458FB5876}"/>
              </a:ext>
            </a:extLst>
          </p:cNvPr>
          <p:cNvSpPr txBox="1"/>
          <p:nvPr/>
        </p:nvSpPr>
        <p:spPr>
          <a:xfrm>
            <a:off x="4531359" y="3122859"/>
            <a:ext cx="3129280" cy="4748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(1=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2=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빨강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3=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파랑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47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sz="2800" b="1" dirty="0">
                <a:solidFill>
                  <a:srgbClr val="FF0000"/>
                </a:solidFill>
              </a:rPr>
              <a:t>숫자로 표현된 범주형 데이터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72AB41-8C20-44A8-A5A2-CCD2AA772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21" y="908721"/>
            <a:ext cx="7429856" cy="4705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A656B5-EFDA-47D3-B2DC-14A761001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721" y="5614295"/>
            <a:ext cx="7429856" cy="864758"/>
          </a:xfrm>
          <a:prstGeom prst="rect">
            <a:avLst/>
          </a:prstGeom>
        </p:spPr>
      </p:pic>
      <p:sp>
        <p:nvSpPr>
          <p:cNvPr id="4" name="슬라이드 번호 개체 틀 7">
            <a:extLst>
              <a:ext uri="{FF2B5EF4-FFF2-40B4-BE49-F238E27FC236}">
                <a16:creationId xmlns:a16="http://schemas.microsoft.com/office/drawing/2014/main" id="{67BAC7F5-B653-C15D-645A-9DF780F0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22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41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sz="2800" b="1" dirty="0">
                <a:solidFill>
                  <a:srgbClr val="FF0000"/>
                </a:solidFill>
              </a:rPr>
              <a:t>숫자로 표현된 범주형 데이터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8B525D-9CC9-40CD-A0D4-A54994EE0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088" y="609007"/>
            <a:ext cx="7425824" cy="6210300"/>
          </a:xfrm>
          <a:prstGeom prst="rect">
            <a:avLst/>
          </a:prstGeom>
        </p:spPr>
      </p:pic>
      <p:sp>
        <p:nvSpPr>
          <p:cNvPr id="4" name="슬라이드 번호 개체 틀 7">
            <a:extLst>
              <a:ext uri="{FF2B5EF4-FFF2-40B4-BE49-F238E27FC236}">
                <a16:creationId xmlns:a16="http://schemas.microsoft.com/office/drawing/2014/main" id="{2C2243D4-69F7-70FD-A959-7E3D4DE1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23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7987" y="1080230"/>
            <a:ext cx="11281052" cy="671349"/>
          </a:xfrm>
        </p:spPr>
        <p:txBody>
          <a:bodyPr/>
          <a:lstStyle/>
          <a:p>
            <a:r>
              <a:rPr lang="ko-KR" altLang="en-US" sz="2000" dirty="0">
                <a:solidFill>
                  <a:schemeClr val="tx1"/>
                </a:solidFill>
              </a:rPr>
              <a:t>플롯 창의 </a:t>
            </a:r>
            <a:r>
              <a:rPr lang="en-US" altLang="ko-KR" sz="2000" dirty="0">
                <a:solidFill>
                  <a:schemeClr val="tx1"/>
                </a:solidFill>
              </a:rPr>
              <a:t>Zoom </a:t>
            </a:r>
            <a:r>
              <a:rPr lang="ko-KR" altLang="en-US" sz="2000" dirty="0">
                <a:solidFill>
                  <a:schemeClr val="tx1"/>
                </a:solidFill>
              </a:rPr>
              <a:t>아이콘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ko-KR" altLang="en-US" sz="2000" dirty="0">
                <a:solidFill>
                  <a:schemeClr val="tx1"/>
                </a:solidFill>
              </a:rPr>
              <a:t>그래프를 단독으로 확대함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C49A507-23F5-6648-C355-843EE4B0ABE3}"/>
              </a:ext>
            </a:extLst>
          </p:cNvPr>
          <p:cNvSpPr txBox="1">
            <a:spLocks/>
          </p:cNvSpPr>
          <p:nvPr/>
        </p:nvSpPr>
        <p:spPr>
          <a:xfrm>
            <a:off x="487015" y="107957"/>
            <a:ext cx="11281052" cy="671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F0643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sz="2800" dirty="0">
                <a:solidFill>
                  <a:srgbClr val="FF0000"/>
                </a:solidFill>
              </a:rPr>
              <a:t>숫자로 표현된 범주형 데이터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endParaRPr lang="ko-KR" altLang="en-US" dirty="0"/>
          </a:p>
        </p:txBody>
      </p:sp>
      <p:sp>
        <p:nvSpPr>
          <p:cNvPr id="6" name="슬라이드 번호 개체 틀 7">
            <a:extLst>
              <a:ext uri="{FF2B5EF4-FFF2-40B4-BE49-F238E27FC236}">
                <a16:creationId xmlns:a16="http://schemas.microsoft.com/office/drawing/2014/main" id="{4B70EB53-7CD7-D0FF-16A4-3F12010A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24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CA0E053-1C64-1307-8929-701C2786C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65" y="2052503"/>
            <a:ext cx="4505325" cy="33337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C4D55EE-7BD7-54F3-2358-4DA26671A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513" y="2052503"/>
            <a:ext cx="4830561" cy="386726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C3D1E9-149D-1E80-4EC3-7649DC2BB4CC}"/>
              </a:ext>
            </a:extLst>
          </p:cNvPr>
          <p:cNvSpPr/>
          <p:nvPr/>
        </p:nvSpPr>
        <p:spPr>
          <a:xfrm>
            <a:off x="1597306" y="2372810"/>
            <a:ext cx="902826" cy="347241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03D19B-99A8-ADED-276B-7C78A63FC4A2}"/>
              </a:ext>
            </a:extLst>
          </p:cNvPr>
          <p:cNvSpPr/>
          <p:nvPr/>
        </p:nvSpPr>
        <p:spPr>
          <a:xfrm>
            <a:off x="6208513" y="2025569"/>
            <a:ext cx="902826" cy="347241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말풍선: 타원형 2">
            <a:extLst>
              <a:ext uri="{FF2B5EF4-FFF2-40B4-BE49-F238E27FC236}">
                <a16:creationId xmlns:a16="http://schemas.microsoft.com/office/drawing/2014/main" id="{32FEBF33-4B21-1E2E-CF6C-690FBC3BE89C}"/>
              </a:ext>
            </a:extLst>
          </p:cNvPr>
          <p:cNvSpPr/>
          <p:nvPr/>
        </p:nvSpPr>
        <p:spPr>
          <a:xfrm>
            <a:off x="6888703" y="938236"/>
            <a:ext cx="1513840" cy="812800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ZOOM</a:t>
            </a:r>
            <a:r>
              <a:rPr lang="ko-KR" altLang="en-US" sz="1400" dirty="0"/>
              <a:t>으로 표현함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3DEE85-DE38-D8CB-0EDF-B65F10AC36D3}"/>
              </a:ext>
            </a:extLst>
          </p:cNvPr>
          <p:cNvSpPr/>
          <p:nvPr/>
        </p:nvSpPr>
        <p:spPr>
          <a:xfrm>
            <a:off x="1079748" y="1598195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C1DA10-EF2E-4837-B539-9FDD062BD6C0}"/>
              </a:ext>
            </a:extLst>
          </p:cNvPr>
          <p:cNvSpPr txBox="1"/>
          <p:nvPr/>
        </p:nvSpPr>
        <p:spPr>
          <a:xfrm>
            <a:off x="1276544" y="1676457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</a:p>
        </p:txBody>
      </p:sp>
    </p:spTree>
    <p:extLst>
      <p:ext uri="{BB962C8B-B14F-4D97-AF65-F5344CB8AC3E}">
        <p14:creationId xmlns:p14="http://schemas.microsoft.com/office/powerpoint/2010/main" val="322884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7987" y="1080230"/>
            <a:ext cx="11281052" cy="671349"/>
          </a:xfrm>
        </p:spPr>
        <p:txBody>
          <a:bodyPr/>
          <a:lstStyle/>
          <a:p>
            <a:r>
              <a:rPr lang="ko-KR" altLang="en-US" sz="2000" dirty="0">
                <a:solidFill>
                  <a:schemeClr val="tx1"/>
                </a:solidFill>
              </a:rPr>
              <a:t>플롯 창의 </a:t>
            </a:r>
            <a:r>
              <a:rPr lang="en-US" altLang="ko-KR" sz="2000" dirty="0">
                <a:solidFill>
                  <a:schemeClr val="tx1"/>
                </a:solidFill>
              </a:rPr>
              <a:t>Export </a:t>
            </a:r>
            <a:r>
              <a:rPr lang="ko-KR" altLang="en-US" sz="2000" dirty="0">
                <a:solidFill>
                  <a:schemeClr val="tx1"/>
                </a:solidFill>
              </a:rPr>
              <a:t>아이콘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ko-KR" altLang="en-US" sz="2000" dirty="0">
                <a:solidFill>
                  <a:schemeClr val="tx1"/>
                </a:solidFill>
              </a:rPr>
              <a:t>그래프를 저장함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C49A507-23F5-6648-C355-843EE4B0ABE3}"/>
              </a:ext>
            </a:extLst>
          </p:cNvPr>
          <p:cNvSpPr txBox="1">
            <a:spLocks/>
          </p:cNvSpPr>
          <p:nvPr/>
        </p:nvSpPr>
        <p:spPr>
          <a:xfrm>
            <a:off x="487015" y="107957"/>
            <a:ext cx="11281052" cy="671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F0643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sz="2800" dirty="0">
                <a:solidFill>
                  <a:srgbClr val="FF0000"/>
                </a:solidFill>
              </a:rPr>
              <a:t>숫자로 표현된 범주형 데이터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endParaRPr lang="ko-KR" altLang="en-US" dirty="0"/>
          </a:p>
        </p:txBody>
      </p:sp>
      <p:sp>
        <p:nvSpPr>
          <p:cNvPr id="6" name="슬라이드 번호 개체 틀 7">
            <a:extLst>
              <a:ext uri="{FF2B5EF4-FFF2-40B4-BE49-F238E27FC236}">
                <a16:creationId xmlns:a16="http://schemas.microsoft.com/office/drawing/2014/main" id="{4B70EB53-7CD7-D0FF-16A4-3F12010A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25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23E5F6-8051-115B-9BE8-9E1278C28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43" y="2652712"/>
            <a:ext cx="4105275" cy="1552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CF4D0CF-6210-92A2-7F47-E12E3E6EF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207" y="2678586"/>
            <a:ext cx="3895785" cy="3617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128C5DD-8653-37D8-6D2D-D8B430D51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9909" y="3809580"/>
            <a:ext cx="3130470" cy="1743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63323D1-34AD-210A-BE02-B7CC24DB4847}"/>
              </a:ext>
            </a:extLst>
          </p:cNvPr>
          <p:cNvSpPr/>
          <p:nvPr/>
        </p:nvSpPr>
        <p:spPr>
          <a:xfrm>
            <a:off x="1984067" y="2824223"/>
            <a:ext cx="902826" cy="347241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BED4C8-C827-5647-E0D9-3AB78CABACFE}"/>
              </a:ext>
            </a:extLst>
          </p:cNvPr>
          <p:cNvSpPr/>
          <p:nvPr/>
        </p:nvSpPr>
        <p:spPr>
          <a:xfrm>
            <a:off x="1984066" y="3171464"/>
            <a:ext cx="1465189" cy="347241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92C41D-8A2C-BE35-979C-87837EFCDD6A}"/>
              </a:ext>
            </a:extLst>
          </p:cNvPr>
          <p:cNvSpPr/>
          <p:nvPr/>
        </p:nvSpPr>
        <p:spPr>
          <a:xfrm>
            <a:off x="5305687" y="3171463"/>
            <a:ext cx="902826" cy="347241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E1D13E-5130-B928-92FA-254F0646651C}"/>
              </a:ext>
            </a:extLst>
          </p:cNvPr>
          <p:cNvSpPr/>
          <p:nvPr/>
        </p:nvSpPr>
        <p:spPr>
          <a:xfrm>
            <a:off x="10058400" y="5058137"/>
            <a:ext cx="1284790" cy="405114"/>
          </a:xfrm>
          <a:prstGeom prst="rect">
            <a:avLst/>
          </a:prstGeom>
          <a:noFill/>
          <a:ln w="3810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E4713264-ABD2-88BA-F3F1-57347B9EBDBF}"/>
              </a:ext>
            </a:extLst>
          </p:cNvPr>
          <p:cNvSpPr/>
          <p:nvPr/>
        </p:nvSpPr>
        <p:spPr>
          <a:xfrm>
            <a:off x="9628224" y="2824223"/>
            <a:ext cx="1513840" cy="812800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파일로 저장함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93CE6F-0B57-64CC-BBA7-835696DD5480}"/>
              </a:ext>
            </a:extLst>
          </p:cNvPr>
          <p:cNvSpPr/>
          <p:nvPr/>
        </p:nvSpPr>
        <p:spPr>
          <a:xfrm>
            <a:off x="567987" y="2070043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5A67D0-D2DB-DED1-43D0-86DAF967ACF8}"/>
              </a:ext>
            </a:extLst>
          </p:cNvPr>
          <p:cNvSpPr txBox="1"/>
          <p:nvPr/>
        </p:nvSpPr>
        <p:spPr>
          <a:xfrm>
            <a:off x="764783" y="2148305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</a:p>
        </p:txBody>
      </p:sp>
    </p:spTree>
    <p:extLst>
      <p:ext uri="{BB962C8B-B14F-4D97-AF65-F5344CB8AC3E}">
        <p14:creationId xmlns:p14="http://schemas.microsoft.com/office/powerpoint/2010/main" val="235830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1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617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7901" y="2921073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III.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단일변수 연속형 데이터 탐색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E44FF9-DA49-E029-D5AA-933D9EF5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2040" y="5991225"/>
            <a:ext cx="2743200" cy="365125"/>
          </a:xfrm>
        </p:spPr>
        <p:txBody>
          <a:bodyPr/>
          <a:lstStyle/>
          <a:p>
            <a:fld id="{561921C4-BA49-46FE-BD68-11A55D938E54}" type="slidenum">
              <a:rPr lang="ko-KR" altLang="en-US" sz="1600" smtClean="0"/>
              <a:t>26</a:t>
            </a:fld>
            <a:endParaRPr lang="ko-KR" altLang="en-US" sz="16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</p:spTree>
    <p:extLst>
      <p:ext uri="{BB962C8B-B14F-4D97-AF65-F5344CB8AC3E}">
        <p14:creationId xmlns:p14="http://schemas.microsoft.com/office/powerpoint/2010/main" val="10647403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평균과 중앙값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/>
              <a:t>연속형 데이터는 관측값들이 크기를 가지기 때문에 범주형 데이터에 비해 다양한 분석 방법이 존재</a:t>
            </a:r>
            <a:endParaRPr lang="en-US" altLang="ko-KR" sz="17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/>
              <a:t>평균</a:t>
            </a:r>
            <a:r>
              <a:rPr lang="en-US" altLang="ko-KR" sz="1700" dirty="0"/>
              <a:t>, </a:t>
            </a:r>
            <a:r>
              <a:rPr lang="ko-KR" altLang="en-US" sz="1700" dirty="0"/>
              <a:t>중앙값 </a:t>
            </a:r>
            <a:r>
              <a:rPr lang="en-US" altLang="ko-KR" sz="1700" dirty="0"/>
              <a:t>: </a:t>
            </a:r>
            <a:r>
              <a:rPr lang="ko-KR" altLang="en-US" sz="1700" dirty="0"/>
              <a:t>전체 데이터를 대표할 수 있는 값</a:t>
            </a:r>
            <a:endParaRPr lang="en-US" altLang="ko-KR" sz="17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/>
              <a:t>평균</a:t>
            </a:r>
            <a:endParaRPr lang="en-US" altLang="ko-KR" sz="17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/>
              <a:t>중앙값</a:t>
            </a:r>
            <a:r>
              <a:rPr lang="en-US" altLang="ko-KR" sz="1700" dirty="0"/>
              <a:t>(median) : </a:t>
            </a:r>
            <a:r>
              <a:rPr lang="ko-KR" altLang="en-US" sz="1700" dirty="0"/>
              <a:t>데이터의 값들을 크기순으로 일렬로 줄 세웠을 때</a:t>
            </a:r>
            <a:r>
              <a:rPr lang="en-US" altLang="ko-KR" sz="1700" dirty="0"/>
              <a:t>, </a:t>
            </a:r>
            <a:r>
              <a:rPr lang="ko-KR" altLang="en-US" sz="1700" dirty="0"/>
              <a:t>가장 중앙에 위치하는 값</a:t>
            </a:r>
            <a:endParaRPr lang="en-US" altLang="ko-KR" sz="17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/>
              <a:t>절사평균</a:t>
            </a:r>
            <a:r>
              <a:rPr lang="en-US" altLang="ko-KR" sz="1700" dirty="0"/>
              <a:t>(trimmed mean)</a:t>
            </a:r>
            <a:r>
              <a:rPr lang="ko-KR" altLang="en-US" sz="1700" dirty="0"/>
              <a:t>은 데이터의 관측값들 중에서 작은 값들의 </a:t>
            </a:r>
            <a:r>
              <a:rPr lang="ko-KR" altLang="en-US" sz="1700" dirty="0">
                <a:solidFill>
                  <a:srgbClr val="FF0000"/>
                </a:solidFill>
              </a:rPr>
              <a:t>하위 </a:t>
            </a:r>
            <a:r>
              <a:rPr lang="en-US" altLang="ko-KR" sz="1700" dirty="0">
                <a:solidFill>
                  <a:srgbClr val="FF0000"/>
                </a:solidFill>
              </a:rPr>
              <a:t>n%</a:t>
            </a:r>
            <a:r>
              <a:rPr lang="ko-KR" altLang="en-US" sz="1700" dirty="0">
                <a:solidFill>
                  <a:srgbClr val="FF0000"/>
                </a:solidFill>
              </a:rPr>
              <a:t>와 큰 값들의 상위 </a:t>
            </a:r>
            <a:r>
              <a:rPr lang="en-US" altLang="ko-KR" sz="1700" dirty="0">
                <a:solidFill>
                  <a:srgbClr val="FF0000"/>
                </a:solidFill>
              </a:rPr>
              <a:t>n%</a:t>
            </a:r>
            <a:r>
              <a:rPr lang="ko-KR" altLang="en-US" sz="1700" dirty="0">
                <a:solidFill>
                  <a:srgbClr val="FF0000"/>
                </a:solidFill>
              </a:rPr>
              <a:t>를 제외</a:t>
            </a:r>
            <a:r>
              <a:rPr lang="ko-KR" altLang="en-US" sz="1700" dirty="0"/>
              <a:t>하고 중간에 있는 나머지 값들만 가지고 평균을 계산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784971-5D4C-483C-8719-7247C1215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626" y="2663915"/>
            <a:ext cx="1200511" cy="567984"/>
          </a:xfrm>
          <a:prstGeom prst="rect">
            <a:avLst/>
          </a:prstGeom>
        </p:spPr>
      </p:pic>
      <p:sp>
        <p:nvSpPr>
          <p:cNvPr id="4" name="슬라이드 번호 개체 틀 7">
            <a:extLst>
              <a:ext uri="{FF2B5EF4-FFF2-40B4-BE49-F238E27FC236}">
                <a16:creationId xmlns:a16="http://schemas.microsoft.com/office/drawing/2014/main" id="{11CF2D7C-EB51-3B0E-24E0-76126AFF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27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5DD6C5-2F65-4C7B-5A37-CD574BDC2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406" y="4248593"/>
            <a:ext cx="4152900" cy="3905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73CD94-5277-E99E-4B15-E05E8349E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368" y="3800918"/>
            <a:ext cx="942975" cy="447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2483250-14D0-25AE-15BB-5976CDF72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217" y="4656928"/>
            <a:ext cx="10477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0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평균과 중앙값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AAE171-B2B4-499E-8D12-FF993C7A5D97}"/>
              </a:ext>
            </a:extLst>
          </p:cNvPr>
          <p:cNvSpPr/>
          <p:nvPr/>
        </p:nvSpPr>
        <p:spPr>
          <a:xfrm>
            <a:off x="2365644" y="998731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9CA99D-A13F-4259-9DDA-389DD697E72C}"/>
              </a:ext>
            </a:extLst>
          </p:cNvPr>
          <p:cNvSpPr/>
          <p:nvPr/>
        </p:nvSpPr>
        <p:spPr>
          <a:xfrm>
            <a:off x="2365644" y="1472421"/>
            <a:ext cx="7443269" cy="344174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2E25A-155B-4705-BC67-DF70D05886D9}"/>
              </a:ext>
            </a:extLst>
          </p:cNvPr>
          <p:cNvSpPr txBox="1"/>
          <p:nvPr/>
        </p:nvSpPr>
        <p:spPr>
          <a:xfrm>
            <a:off x="2562440" y="1066299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637EA-E811-4F1D-B4F7-05F415752F2E}"/>
              </a:ext>
            </a:extLst>
          </p:cNvPr>
          <p:cNvSpPr txBox="1"/>
          <p:nvPr/>
        </p:nvSpPr>
        <p:spPr>
          <a:xfrm>
            <a:off x="2422440" y="1522775"/>
            <a:ext cx="70939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weight &lt;- c(60, 62, 64, 65, 68, 69)</a:t>
            </a:r>
          </a:p>
          <a:p>
            <a:r>
              <a:rPr lang="en-US" altLang="ko-KR" sz="1600" dirty="0"/>
              <a:t>weight.heavy &lt;- c(weight, 120)  # 60, 62, 64, 65, 68, 69, </a:t>
            </a:r>
            <a:r>
              <a:rPr lang="en-US" altLang="ko-KR" sz="1600" dirty="0">
                <a:solidFill>
                  <a:srgbClr val="FF0000"/>
                </a:solidFill>
              </a:rPr>
              <a:t>120</a:t>
            </a:r>
          </a:p>
          <a:p>
            <a:r>
              <a:rPr lang="en-US" altLang="ko-KR" sz="1600" dirty="0"/>
              <a:t>weight</a:t>
            </a:r>
          </a:p>
          <a:p>
            <a:r>
              <a:rPr lang="en-US" altLang="ko-KR" sz="1600" dirty="0"/>
              <a:t>weight.heavy</a:t>
            </a:r>
          </a:p>
          <a:p>
            <a:endParaRPr lang="en-US" altLang="ko-KR" sz="1600" dirty="0"/>
          </a:p>
          <a:p>
            <a:r>
              <a:rPr lang="en-US" altLang="ko-KR" sz="1600" dirty="0"/>
              <a:t>mean(weight)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평균</a:t>
            </a:r>
          </a:p>
          <a:p>
            <a:r>
              <a:rPr lang="en-US" altLang="ko-KR" sz="1600" dirty="0"/>
              <a:t>mean(weight.heavy)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평균</a:t>
            </a:r>
            <a:endParaRPr lang="en-US" altLang="ko-KR" sz="1600" dirty="0">
              <a:solidFill>
                <a:srgbClr val="4F784C"/>
              </a:solidFill>
            </a:endParaRPr>
          </a:p>
          <a:p>
            <a:endParaRPr lang="ko-KR" altLang="en-US" sz="1600" dirty="0"/>
          </a:p>
          <a:p>
            <a:r>
              <a:rPr lang="en-US" altLang="ko-KR" sz="1600" dirty="0"/>
              <a:t>median(weight)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중앙값</a:t>
            </a:r>
          </a:p>
          <a:p>
            <a:r>
              <a:rPr lang="en-US" altLang="ko-KR" sz="1600" dirty="0"/>
              <a:t>median(weight.heavy) 	#</a:t>
            </a:r>
            <a:r>
              <a:rPr lang="en-US" altLang="ko-KR" sz="1600" dirty="0">
                <a:solidFill>
                  <a:srgbClr val="4F784C"/>
                </a:solidFill>
              </a:rPr>
              <a:t> </a:t>
            </a:r>
            <a:r>
              <a:rPr lang="ko-KR" altLang="en-US" sz="1600" dirty="0">
                <a:solidFill>
                  <a:srgbClr val="4F784C"/>
                </a:solidFill>
              </a:rPr>
              <a:t>중앙값</a:t>
            </a:r>
            <a:endParaRPr lang="en-US" altLang="ko-KR" sz="1600" dirty="0">
              <a:solidFill>
                <a:srgbClr val="4F784C"/>
              </a:solidFill>
            </a:endParaRPr>
          </a:p>
          <a:p>
            <a:endParaRPr lang="ko-KR" altLang="en-US" sz="1600" dirty="0"/>
          </a:p>
          <a:p>
            <a:r>
              <a:rPr lang="en-US" altLang="ko-KR" sz="1600" dirty="0"/>
              <a:t>mean(weight, trim=0.2)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절사평균</a:t>
            </a:r>
            <a:r>
              <a:rPr lang="en-US" altLang="ko-KR" sz="1600" dirty="0">
                <a:solidFill>
                  <a:srgbClr val="4F784C"/>
                </a:solidFill>
              </a:rPr>
              <a:t>(</a:t>
            </a:r>
            <a:r>
              <a:rPr lang="ko-KR" altLang="en-US" sz="1600" dirty="0">
                <a:solidFill>
                  <a:srgbClr val="4F784C"/>
                </a:solidFill>
              </a:rPr>
              <a:t>상하위 </a:t>
            </a:r>
            <a:r>
              <a:rPr lang="en-US" altLang="ko-KR" sz="1600" dirty="0">
                <a:solidFill>
                  <a:srgbClr val="4F784C"/>
                </a:solidFill>
              </a:rPr>
              <a:t>20% </a:t>
            </a:r>
            <a:r>
              <a:rPr lang="ko-KR" altLang="en-US" sz="1600" dirty="0">
                <a:solidFill>
                  <a:srgbClr val="4F784C"/>
                </a:solidFill>
              </a:rPr>
              <a:t>제외</a:t>
            </a:r>
            <a:r>
              <a:rPr lang="en-US" altLang="ko-KR" sz="1600" dirty="0">
                <a:solidFill>
                  <a:srgbClr val="4F784C"/>
                </a:solidFill>
              </a:rPr>
              <a:t>)</a:t>
            </a:r>
          </a:p>
          <a:p>
            <a:r>
              <a:rPr lang="en-US" altLang="ko-KR" sz="1600" dirty="0"/>
              <a:t>mean(weight.heavy, trim=0.2)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절사평균</a:t>
            </a:r>
            <a:r>
              <a:rPr lang="en-US" altLang="ko-KR" sz="1600" dirty="0">
                <a:solidFill>
                  <a:srgbClr val="4F784C"/>
                </a:solidFill>
              </a:rPr>
              <a:t>(</a:t>
            </a:r>
            <a:r>
              <a:rPr lang="ko-KR" altLang="en-US" sz="1600" dirty="0">
                <a:solidFill>
                  <a:srgbClr val="4F784C"/>
                </a:solidFill>
              </a:rPr>
              <a:t>상하위 </a:t>
            </a:r>
            <a:r>
              <a:rPr lang="en-US" altLang="ko-KR" sz="1600" dirty="0">
                <a:solidFill>
                  <a:srgbClr val="4F784C"/>
                </a:solidFill>
              </a:rPr>
              <a:t>20% </a:t>
            </a:r>
            <a:r>
              <a:rPr lang="ko-KR" altLang="en-US" sz="1600" dirty="0">
                <a:solidFill>
                  <a:srgbClr val="4F784C"/>
                </a:solidFill>
              </a:rPr>
              <a:t>제외</a:t>
            </a:r>
            <a:r>
              <a:rPr lang="en-US" altLang="ko-KR" sz="1600" dirty="0">
                <a:solidFill>
                  <a:srgbClr val="4F784C"/>
                </a:solidFill>
              </a:rPr>
              <a:t>)</a:t>
            </a:r>
            <a:endParaRPr lang="ko-KR" altLang="en-US" sz="1600" dirty="0">
              <a:solidFill>
                <a:srgbClr val="4F784C"/>
              </a:solidFill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BE47430-35F0-90BE-D281-91866AC5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28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AE9FFE91-05BC-69A8-7A93-9BA4E072B7E5}"/>
              </a:ext>
            </a:extLst>
          </p:cNvPr>
          <p:cNvSpPr/>
          <p:nvPr/>
        </p:nvSpPr>
        <p:spPr>
          <a:xfrm>
            <a:off x="6977478" y="941586"/>
            <a:ext cx="2210909" cy="812800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heavy</a:t>
            </a:r>
            <a:r>
              <a:rPr lang="ko-KR" altLang="en-US" sz="1400" dirty="0"/>
              <a:t>변수를 추가하여 값을 저장</a:t>
            </a: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278C0EE7-F0AE-D9FC-E9F5-E70764EDEBA8}"/>
              </a:ext>
            </a:extLst>
          </p:cNvPr>
          <p:cNvSpPr/>
          <p:nvPr/>
        </p:nvSpPr>
        <p:spPr>
          <a:xfrm>
            <a:off x="7451737" y="3468394"/>
            <a:ext cx="2210909" cy="812800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절사하고 나머지 값을 기준으로 평균을 구함</a:t>
            </a:r>
          </a:p>
        </p:txBody>
      </p:sp>
    </p:spTree>
    <p:extLst>
      <p:ext uri="{BB962C8B-B14F-4D97-AF65-F5344CB8AC3E}">
        <p14:creationId xmlns:p14="http://schemas.microsoft.com/office/powerpoint/2010/main" val="332910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평균과 중앙값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F8BEFE-B9CF-4174-B871-770CD0FD3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366" y="1058976"/>
            <a:ext cx="7443269" cy="17810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5E014F-A425-4D6C-8D79-0A4B98664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366" y="2830992"/>
            <a:ext cx="7443269" cy="11635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5235C5-EA3C-4D5C-8090-A8DB5AB89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366" y="3985866"/>
            <a:ext cx="7443269" cy="12523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B344AC-B1D0-43FE-A346-57B193130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653" y="5203684"/>
            <a:ext cx="7443269" cy="1166878"/>
          </a:xfrm>
          <a:prstGeom prst="rect">
            <a:avLst/>
          </a:prstGeom>
        </p:spPr>
      </p:pic>
      <p:sp>
        <p:nvSpPr>
          <p:cNvPr id="4" name="슬라이드 번호 개체 틀 7">
            <a:extLst>
              <a:ext uri="{FF2B5EF4-FFF2-40B4-BE49-F238E27FC236}">
                <a16:creationId xmlns:a16="http://schemas.microsoft.com/office/drawing/2014/main" id="{59C0EF79-3D38-30BF-B2C1-FEAFE310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29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0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요약</a:t>
            </a:r>
            <a:r>
              <a:rPr lang="en-US" altLang="ko-KR" dirty="0"/>
              <a:t>1]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000000"/>
                </a:solidFill>
                <a:latin typeface="YoonV YoonMyungjo100Std_OTF"/>
              </a:rPr>
              <a:t>* </a:t>
            </a:r>
            <a:r>
              <a:rPr lang="ko-KR" altLang="en-US" sz="1800" dirty="0">
                <a:solidFill>
                  <a:srgbClr val="4671EC"/>
                </a:solidFill>
                <a:latin typeface="YoonV YoonMyungjo100Std_OTF"/>
              </a:rPr>
              <a:t>단일변수와 다중변수</a:t>
            </a:r>
            <a:r>
              <a:rPr lang="en-US" altLang="ko-KR" sz="1800" dirty="0">
                <a:solidFill>
                  <a:srgbClr val="4671EC"/>
                </a:solidFill>
                <a:latin typeface="YoonV YoonMyungjo100Std_OTF"/>
              </a:rPr>
              <a:t>, </a:t>
            </a:r>
            <a:r>
              <a:rPr lang="ko-KR" altLang="en-US" sz="1800" dirty="0">
                <a:solidFill>
                  <a:srgbClr val="4671EC"/>
                </a:solidFill>
                <a:latin typeface="YoonV YoonMyungjo100Std_OTF"/>
              </a:rPr>
              <a:t>범주형데이터와 연속형 데이터</a:t>
            </a:r>
            <a:endParaRPr lang="en-US" altLang="ko-KR" dirty="0">
              <a:solidFill>
                <a:srgbClr val="4671EC"/>
              </a:solidFill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9FCDDF7-FC58-DC08-A32F-B275D556EA98}"/>
              </a:ext>
            </a:extLst>
          </p:cNvPr>
          <p:cNvSpPr txBox="1">
            <a:spLocks/>
          </p:cNvSpPr>
          <p:nvPr/>
        </p:nvSpPr>
        <p:spPr>
          <a:xfrm>
            <a:off x="11003240" y="6278801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FEB4C7-248B-C679-A500-89F67DD86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3" y="1352794"/>
            <a:ext cx="5926067" cy="1197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527CF8-C602-CFAA-5935-D6C6C886F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96" y="3584619"/>
            <a:ext cx="4809345" cy="8206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B69C1A-20B4-F940-5517-34C7929E3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279" y="2517674"/>
            <a:ext cx="4864822" cy="1261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8A4498-203E-B23E-0A9B-45683663E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767" y="1361696"/>
            <a:ext cx="5619750" cy="1261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30E981-4C71-731D-B726-078BE7F2D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8138" y="3289319"/>
            <a:ext cx="4055573" cy="277343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975808-3382-7E16-8AE4-9403CA0C0700}"/>
              </a:ext>
            </a:extLst>
          </p:cNvPr>
          <p:cNvSpPr/>
          <p:nvPr/>
        </p:nvSpPr>
        <p:spPr>
          <a:xfrm>
            <a:off x="7098138" y="3170084"/>
            <a:ext cx="1221417" cy="28926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9A31B1-542F-0EF8-076D-3547E6212B3A}"/>
              </a:ext>
            </a:extLst>
          </p:cNvPr>
          <p:cNvSpPr txBox="1"/>
          <p:nvPr/>
        </p:nvSpPr>
        <p:spPr>
          <a:xfrm>
            <a:off x="7385681" y="2892926"/>
            <a:ext cx="1107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변수하나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F9CE30-488D-AC1D-68E8-E677B09B4F79}"/>
              </a:ext>
            </a:extLst>
          </p:cNvPr>
          <p:cNvSpPr txBox="1"/>
          <p:nvPr/>
        </p:nvSpPr>
        <p:spPr>
          <a:xfrm>
            <a:off x="9413467" y="2855044"/>
            <a:ext cx="13917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변수 여러개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0BAF395-903F-5FC5-6F9D-7F87D06263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913" y="4435611"/>
            <a:ext cx="4822528" cy="200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사분위수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487015" y="779306"/>
            <a:ext cx="11053683" cy="46307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사분위수</a:t>
            </a:r>
            <a:r>
              <a:rPr lang="en-US" altLang="ko-KR" sz="2000" dirty="0"/>
              <a:t>(quatile)</a:t>
            </a:r>
            <a:r>
              <a:rPr lang="ko-KR" altLang="en-US" sz="2000" dirty="0"/>
              <a:t>란 주어진 데이터에 있는 값들을 크기순으로 나열했을 때 이것을 </a:t>
            </a:r>
            <a:r>
              <a:rPr lang="en-US" altLang="ko-KR" sz="2000" dirty="0"/>
              <a:t>4</a:t>
            </a:r>
            <a:r>
              <a:rPr lang="ko-KR" altLang="en-US" sz="2000" dirty="0"/>
              <a:t>등분하는 지점에 있는 값들을 의미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데이터에 있는 값들을 </a:t>
            </a:r>
            <a:r>
              <a:rPr lang="en-US" altLang="ko-KR" sz="2000" dirty="0"/>
              <a:t>4</a:t>
            </a:r>
            <a:r>
              <a:rPr lang="ko-KR" altLang="en-US" sz="2000" dirty="0"/>
              <a:t>등분하면 등분점이 </a:t>
            </a:r>
            <a:r>
              <a:rPr lang="en-US" altLang="ko-KR" sz="2000" dirty="0"/>
              <a:t>3</a:t>
            </a:r>
            <a:r>
              <a:rPr lang="ko-KR" altLang="en-US" sz="2000" dirty="0"/>
              <a:t>개 생기는데</a:t>
            </a:r>
            <a:r>
              <a:rPr lang="en-US" altLang="ko-KR" sz="2000" dirty="0"/>
              <a:t>, </a:t>
            </a:r>
            <a:r>
              <a:rPr lang="ko-KR" altLang="en-US" sz="2000" dirty="0"/>
              <a:t>앞에서부터 ‘제</a:t>
            </a:r>
            <a:r>
              <a:rPr lang="en-US" altLang="ko-KR" sz="2000" dirty="0"/>
              <a:t>1</a:t>
            </a:r>
            <a:r>
              <a:rPr lang="ko-KR" altLang="en-US" sz="2000" dirty="0"/>
              <a:t>사분위수</a:t>
            </a:r>
            <a:r>
              <a:rPr lang="en-US" altLang="ko-KR" sz="2000" dirty="0"/>
              <a:t>(Q1)’, ‘</a:t>
            </a:r>
            <a:r>
              <a:rPr lang="ko-KR" altLang="en-US" sz="2000" dirty="0"/>
              <a:t>제</a:t>
            </a:r>
            <a:r>
              <a:rPr lang="en-US" altLang="ko-KR" sz="2000" dirty="0"/>
              <a:t>2</a:t>
            </a:r>
            <a:r>
              <a:rPr lang="ko-KR" altLang="en-US" sz="2000" dirty="0"/>
              <a:t>사분위수</a:t>
            </a:r>
            <a:r>
              <a:rPr lang="en-US" altLang="ko-KR" sz="2000" dirty="0"/>
              <a:t>(Q2)’, ‘</a:t>
            </a:r>
            <a:r>
              <a:rPr lang="ko-KR" altLang="en-US" sz="2000" dirty="0"/>
              <a:t>제</a:t>
            </a:r>
            <a:r>
              <a:rPr lang="en-US" altLang="ko-KR" sz="2000" dirty="0"/>
              <a:t>3</a:t>
            </a:r>
            <a:r>
              <a:rPr lang="ko-KR" altLang="en-US" sz="2000" dirty="0"/>
              <a:t>사분위수</a:t>
            </a:r>
            <a:r>
              <a:rPr lang="en-US" altLang="ko-KR" sz="2000" dirty="0"/>
              <a:t>(Q3)’</a:t>
            </a:r>
            <a:r>
              <a:rPr lang="ko-KR" altLang="en-US" sz="2000" dirty="0"/>
              <a:t>라고 부르며</a:t>
            </a:r>
            <a:r>
              <a:rPr lang="en-US" altLang="ko-KR" sz="2000" dirty="0"/>
              <a:t>, </a:t>
            </a:r>
            <a:r>
              <a:rPr lang="ko-KR" altLang="en-US" sz="2000" dirty="0"/>
              <a:t>제</a:t>
            </a:r>
            <a:r>
              <a:rPr lang="en-US" altLang="ko-KR" sz="2000" dirty="0"/>
              <a:t>2</a:t>
            </a:r>
            <a:r>
              <a:rPr lang="ko-KR" altLang="en-US" sz="2000" dirty="0"/>
              <a:t>사분위수</a:t>
            </a:r>
            <a:r>
              <a:rPr lang="en-US" altLang="ko-KR" sz="2000" dirty="0"/>
              <a:t>(Q2)</a:t>
            </a:r>
            <a:r>
              <a:rPr lang="ko-KR" altLang="en-US" sz="2000" dirty="0"/>
              <a:t>는 중앙값과 동일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전체 데이터를 </a:t>
            </a:r>
            <a:r>
              <a:rPr lang="en-US" altLang="ko-KR" sz="2000" dirty="0"/>
              <a:t>4</a:t>
            </a:r>
            <a:r>
              <a:rPr lang="ko-KR" altLang="en-US" sz="2000" dirty="0"/>
              <a:t>개로 나누었기 때문에 </a:t>
            </a:r>
            <a:r>
              <a:rPr lang="en-US" altLang="ko-KR" sz="2000" dirty="0"/>
              <a:t>4</a:t>
            </a:r>
            <a:r>
              <a:rPr lang="ko-KR" altLang="en-US" sz="2000" dirty="0"/>
              <a:t>개의 구간에는 각각 </a:t>
            </a:r>
            <a:r>
              <a:rPr lang="en-US" altLang="ko-KR" sz="2000" dirty="0"/>
              <a:t>25%</a:t>
            </a:r>
            <a:r>
              <a:rPr lang="ko-KR" altLang="en-US" sz="2000" dirty="0"/>
              <a:t>의 데이터가 존재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9AFA19-A956-4824-81DD-5150CFFC6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716" y="4014066"/>
            <a:ext cx="5395835" cy="1287951"/>
          </a:xfrm>
          <a:prstGeom prst="rect">
            <a:avLst/>
          </a:prstGeom>
        </p:spPr>
      </p:pic>
      <p:sp>
        <p:nvSpPr>
          <p:cNvPr id="4" name="슬라이드 번호 개체 틀 7">
            <a:extLst>
              <a:ext uri="{FF2B5EF4-FFF2-40B4-BE49-F238E27FC236}">
                <a16:creationId xmlns:a16="http://schemas.microsoft.com/office/drawing/2014/main" id="{C0E110F3-0654-670B-6F0C-FF543CE1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30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42A84-0668-578F-249B-72856CCCF7A6}"/>
              </a:ext>
            </a:extLst>
          </p:cNvPr>
          <p:cNvSpPr txBox="1"/>
          <p:nvPr/>
        </p:nvSpPr>
        <p:spPr>
          <a:xfrm>
            <a:off x="4645241" y="5094726"/>
            <a:ext cx="876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25%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D2266B-DCC9-75E2-A14E-C86E2646A294}"/>
              </a:ext>
            </a:extLst>
          </p:cNvPr>
          <p:cNvSpPr txBox="1"/>
          <p:nvPr/>
        </p:nvSpPr>
        <p:spPr>
          <a:xfrm>
            <a:off x="5952314" y="5117351"/>
            <a:ext cx="876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50</a:t>
            </a:r>
            <a:r>
              <a:rPr lang="en-US" altLang="ko-KR" sz="1800" dirty="0">
                <a:solidFill>
                  <a:srgbClr val="FF0000"/>
                </a:solidFill>
              </a:rPr>
              <a:t>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440277-4308-9DF5-AF06-1CEB2ABC325E}"/>
              </a:ext>
            </a:extLst>
          </p:cNvPr>
          <p:cNvSpPr txBox="1"/>
          <p:nvPr/>
        </p:nvSpPr>
        <p:spPr>
          <a:xfrm>
            <a:off x="7347588" y="5094726"/>
            <a:ext cx="876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75%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59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사분위수</a:t>
            </a:r>
          </a:p>
        </p:txBody>
      </p:sp>
      <p:sp>
        <p:nvSpPr>
          <p:cNvPr id="4" name="슬라이드 번호 개체 틀 7">
            <a:extLst>
              <a:ext uri="{FF2B5EF4-FFF2-40B4-BE49-F238E27FC236}">
                <a16:creationId xmlns:a16="http://schemas.microsoft.com/office/drawing/2014/main" id="{710362A2-58CD-DFEB-319F-7E811D7D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31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337175-AB26-3CED-6E18-A0281F4961AF}"/>
              </a:ext>
            </a:extLst>
          </p:cNvPr>
          <p:cNvSpPr txBox="1"/>
          <p:nvPr/>
        </p:nvSpPr>
        <p:spPr>
          <a:xfrm>
            <a:off x="5089124" y="2060403"/>
            <a:ext cx="25456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800" dirty="0"/>
              <a:t> </a:t>
            </a:r>
            <a:r>
              <a:rPr lang="en-US" altLang="ko-KR" sz="1800" dirty="0"/>
              <a:t>Q1=60, Q2=80, Q3=90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DB4AA-60C0-6C37-8C3C-E5379FAE40C9}"/>
              </a:ext>
            </a:extLst>
          </p:cNvPr>
          <p:cNvSpPr txBox="1"/>
          <p:nvPr/>
        </p:nvSpPr>
        <p:spPr>
          <a:xfrm>
            <a:off x="3030614" y="3499764"/>
            <a:ext cx="6796966" cy="2268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25</a:t>
            </a:r>
            <a:r>
              <a:rPr lang="ko-KR" altLang="en-US" sz="1600" dirty="0"/>
              <a:t>명의 학생은 성적이 </a:t>
            </a:r>
            <a:r>
              <a:rPr lang="en-US" altLang="ko-KR" sz="1600" dirty="0"/>
              <a:t>60</a:t>
            </a:r>
            <a:r>
              <a:rPr lang="ko-KR" altLang="en-US" sz="1600" dirty="0"/>
              <a:t>점 미만이다</a:t>
            </a:r>
            <a:r>
              <a:rPr lang="en-US" altLang="ko-KR" sz="1600" dirty="0"/>
              <a:t>. </a:t>
            </a:r>
          </a:p>
          <a:p>
            <a:pPr indent="-57150">
              <a:lnSpc>
                <a:spcPct val="150000"/>
              </a:lnSpc>
            </a:pPr>
            <a:r>
              <a:rPr lang="en-US" altLang="ko-KR" sz="1600" dirty="0"/>
              <a:t>25</a:t>
            </a:r>
            <a:r>
              <a:rPr lang="ko-KR" altLang="en-US" sz="1600" dirty="0"/>
              <a:t>명의 학생은 성적이 </a:t>
            </a:r>
            <a:r>
              <a:rPr lang="en-US" altLang="ko-KR" sz="1600" dirty="0"/>
              <a:t>60</a:t>
            </a:r>
            <a:r>
              <a:rPr lang="ko-KR" altLang="en-US" sz="1600" dirty="0"/>
              <a:t>점</a:t>
            </a:r>
            <a:r>
              <a:rPr lang="en-US" altLang="ko-KR" sz="1600" dirty="0"/>
              <a:t>~80</a:t>
            </a:r>
            <a:r>
              <a:rPr lang="ko-KR" altLang="en-US" sz="1600" dirty="0"/>
              <a:t>점 사이이다</a:t>
            </a:r>
            <a:r>
              <a:rPr lang="en-US" altLang="ko-KR" sz="1600" dirty="0"/>
              <a:t>. </a:t>
            </a:r>
          </a:p>
          <a:p>
            <a:pPr indent="-57150">
              <a:lnSpc>
                <a:spcPct val="150000"/>
              </a:lnSpc>
            </a:pPr>
            <a:r>
              <a:rPr lang="en-US" altLang="ko-KR" sz="1600" dirty="0"/>
              <a:t>25</a:t>
            </a:r>
            <a:r>
              <a:rPr lang="ko-KR" altLang="en-US" sz="1600" dirty="0"/>
              <a:t>명의 학생은 성적이 </a:t>
            </a:r>
            <a:r>
              <a:rPr lang="en-US" altLang="ko-KR" sz="1600" dirty="0"/>
              <a:t>80</a:t>
            </a:r>
            <a:r>
              <a:rPr lang="ko-KR" altLang="en-US" sz="1600" dirty="0"/>
              <a:t>점</a:t>
            </a:r>
            <a:r>
              <a:rPr lang="en-US" altLang="ko-KR" sz="1600" dirty="0"/>
              <a:t>~90</a:t>
            </a:r>
            <a:r>
              <a:rPr lang="ko-KR" altLang="en-US" sz="1600" dirty="0"/>
              <a:t>점 사이이다</a:t>
            </a:r>
            <a:r>
              <a:rPr lang="en-US" altLang="ko-KR" sz="1600" dirty="0"/>
              <a:t>. </a:t>
            </a:r>
          </a:p>
          <a:p>
            <a:pPr indent="-57150">
              <a:lnSpc>
                <a:spcPct val="150000"/>
              </a:lnSpc>
            </a:pPr>
            <a:r>
              <a:rPr lang="en-US" altLang="ko-KR" sz="1600" dirty="0"/>
              <a:t>25</a:t>
            </a:r>
            <a:r>
              <a:rPr lang="ko-KR" altLang="en-US" sz="1600" dirty="0"/>
              <a:t>명의 학생은 성적이 </a:t>
            </a:r>
            <a:r>
              <a:rPr lang="en-US" altLang="ko-KR" sz="1600" dirty="0"/>
              <a:t>90</a:t>
            </a:r>
            <a:r>
              <a:rPr lang="ko-KR" altLang="en-US" sz="1600" dirty="0"/>
              <a:t>점 이상이다</a:t>
            </a:r>
            <a:r>
              <a:rPr lang="en-US" altLang="ko-KR" sz="1600" dirty="0"/>
              <a:t>. </a:t>
            </a:r>
          </a:p>
          <a:p>
            <a:pPr indent="-57150">
              <a:lnSpc>
                <a:spcPct val="150000"/>
              </a:lnSpc>
            </a:pPr>
            <a:r>
              <a:rPr lang="en-US" altLang="ko-KR" sz="1600" dirty="0"/>
              <a:t>90</a:t>
            </a:r>
            <a:r>
              <a:rPr lang="ko-KR" altLang="en-US" sz="1600" dirty="0"/>
              <a:t>점 이상인 학생이 </a:t>
            </a:r>
            <a:r>
              <a:rPr lang="en-US" altLang="ko-KR" sz="1600" dirty="0"/>
              <a:t>25</a:t>
            </a:r>
            <a:r>
              <a:rPr lang="ko-KR" altLang="en-US" sz="1600" dirty="0"/>
              <a:t>명이나 되기 때문에 이번 영어시험은 매우 쉬웠다</a:t>
            </a:r>
            <a:r>
              <a:rPr lang="en-US" altLang="ko-KR" sz="1600" dirty="0"/>
              <a:t>.</a:t>
            </a:r>
          </a:p>
          <a:p>
            <a:pPr indent="-57150">
              <a:lnSpc>
                <a:spcPct val="150000"/>
              </a:lnSpc>
            </a:pPr>
            <a:r>
              <a:rPr lang="ko-KR" altLang="en-US" sz="1600" dirty="0"/>
              <a:t>전체 </a:t>
            </a:r>
            <a:r>
              <a:rPr lang="en-US" altLang="ko-KR" sz="1600" dirty="0"/>
              <a:t>50%</a:t>
            </a:r>
            <a:r>
              <a:rPr lang="ko-KR" altLang="en-US" sz="1600" dirty="0"/>
              <a:t>의 학생이 </a:t>
            </a:r>
            <a:r>
              <a:rPr lang="en-US" altLang="ko-KR" sz="1600" dirty="0"/>
              <a:t>80</a:t>
            </a:r>
            <a:r>
              <a:rPr lang="ko-KR" altLang="en-US" sz="1600" dirty="0"/>
              <a:t>점 이상의 성적을 받았다</a:t>
            </a:r>
            <a:r>
              <a:rPr lang="en-US" altLang="ko-KR" sz="1600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23DAD4-24D5-4D32-D044-C197CB15FB74}"/>
              </a:ext>
            </a:extLst>
          </p:cNvPr>
          <p:cNvSpPr txBox="1"/>
          <p:nvPr/>
        </p:nvSpPr>
        <p:spPr>
          <a:xfrm>
            <a:off x="3314700" y="1049112"/>
            <a:ext cx="6094520" cy="878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/>
              <a:t>100</a:t>
            </a:r>
            <a:r>
              <a:rPr lang="ko-KR" altLang="en-US" sz="1800" dirty="0"/>
              <a:t>명의 학생을 대상으로 영어시험을 본 결과에 대해 사분위수를 구함</a:t>
            </a:r>
            <a:endParaRPr lang="en-US" altLang="ko-KR" sz="1800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66AA75CD-7A7B-A379-7FDD-B7906F4A348C}"/>
              </a:ext>
            </a:extLst>
          </p:cNvPr>
          <p:cNvSpPr/>
          <p:nvPr/>
        </p:nvSpPr>
        <p:spPr>
          <a:xfrm>
            <a:off x="6096000" y="2562901"/>
            <a:ext cx="544497" cy="7032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7BC01E-D5B6-BDDB-38D1-38AF4B0EC358}"/>
              </a:ext>
            </a:extLst>
          </p:cNvPr>
          <p:cNvSpPr txBox="1"/>
          <p:nvPr/>
        </p:nvSpPr>
        <p:spPr>
          <a:xfrm>
            <a:off x="6738152" y="2663300"/>
            <a:ext cx="64633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분석</a:t>
            </a:r>
          </a:p>
        </p:txBody>
      </p:sp>
      <p:sp>
        <p:nvSpPr>
          <p:cNvPr id="3" name="말풍선: 타원형 2">
            <a:extLst>
              <a:ext uri="{FF2B5EF4-FFF2-40B4-BE49-F238E27FC236}">
                <a16:creationId xmlns:a16="http://schemas.microsoft.com/office/drawing/2014/main" id="{1B97B9DD-87AB-745A-2CD1-027500971015}"/>
              </a:ext>
            </a:extLst>
          </p:cNvPr>
          <p:cNvSpPr/>
          <p:nvPr/>
        </p:nvSpPr>
        <p:spPr>
          <a:xfrm>
            <a:off x="8055931" y="2914550"/>
            <a:ext cx="2210909" cy="812800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분석한 결과를 이해</a:t>
            </a:r>
          </a:p>
        </p:txBody>
      </p:sp>
    </p:spTree>
    <p:extLst>
      <p:ext uri="{BB962C8B-B14F-4D97-AF65-F5344CB8AC3E}">
        <p14:creationId xmlns:p14="http://schemas.microsoft.com/office/powerpoint/2010/main" val="143550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사분위수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AAE171-B2B4-499E-8D12-FF993C7A5D97}"/>
              </a:ext>
            </a:extLst>
          </p:cNvPr>
          <p:cNvSpPr/>
          <p:nvPr/>
        </p:nvSpPr>
        <p:spPr>
          <a:xfrm>
            <a:off x="2365644" y="998731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9CA99D-A13F-4259-9DDA-389DD697E72C}"/>
              </a:ext>
            </a:extLst>
          </p:cNvPr>
          <p:cNvSpPr/>
          <p:nvPr/>
        </p:nvSpPr>
        <p:spPr>
          <a:xfrm>
            <a:off x="2365644" y="1472421"/>
            <a:ext cx="7443269" cy="119149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2E25A-155B-4705-BC67-DF70D05886D9}"/>
              </a:ext>
            </a:extLst>
          </p:cNvPr>
          <p:cNvSpPr txBox="1"/>
          <p:nvPr/>
        </p:nvSpPr>
        <p:spPr>
          <a:xfrm>
            <a:off x="2585683" y="106994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637EA-E811-4F1D-B4F7-05F415752F2E}"/>
              </a:ext>
            </a:extLst>
          </p:cNvPr>
          <p:cNvSpPr txBox="1"/>
          <p:nvPr/>
        </p:nvSpPr>
        <p:spPr>
          <a:xfrm>
            <a:off x="2422440" y="1522774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mydata &lt;- c(60, 62, 64, 65, 68, 69, 120)</a:t>
            </a:r>
          </a:p>
          <a:p>
            <a:r>
              <a:rPr lang="en-US" altLang="ko-KR" sz="1600" dirty="0"/>
              <a:t>quantile(mydata)</a:t>
            </a:r>
          </a:p>
          <a:p>
            <a:r>
              <a:rPr lang="en-US" altLang="ko-KR" sz="1600" dirty="0"/>
              <a:t>quantile(mydata, </a:t>
            </a:r>
            <a:r>
              <a:rPr lang="en-US" altLang="ko-KR" sz="1600" dirty="0">
                <a:solidFill>
                  <a:srgbClr val="FF0000"/>
                </a:solidFill>
              </a:rPr>
              <a:t>(0:10)/10</a:t>
            </a:r>
            <a:r>
              <a:rPr lang="en-US" altLang="ko-KR" sz="1600" dirty="0"/>
              <a:t>) 		</a:t>
            </a:r>
            <a:r>
              <a:rPr lang="en-US" altLang="ko-KR" sz="1600" dirty="0">
                <a:solidFill>
                  <a:srgbClr val="FF0000"/>
                </a:solidFill>
              </a:rPr>
              <a:t># 10% </a:t>
            </a:r>
            <a:r>
              <a:rPr lang="ko-KR" altLang="en-US" sz="1600" dirty="0">
                <a:solidFill>
                  <a:srgbClr val="FF0000"/>
                </a:solidFill>
              </a:rPr>
              <a:t>단위로 구간을 나누어 계산</a:t>
            </a:r>
          </a:p>
          <a:p>
            <a:r>
              <a:rPr lang="en-US" altLang="ko-KR" sz="1600" dirty="0"/>
              <a:t>summary(mydata)</a:t>
            </a:r>
            <a:endParaRPr lang="ko-KR" altLang="en-US" sz="1600" dirty="0">
              <a:solidFill>
                <a:srgbClr val="4F784C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7819006-89AD-49E2-A8E4-D55A21CBC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44" y="2848183"/>
            <a:ext cx="7443269" cy="12671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8EF90C-CA3D-4C1A-B136-3633C87FE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644" y="4081890"/>
            <a:ext cx="7443269" cy="9116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C91F348-3491-4B25-ACF9-C3DC75CEF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644" y="4989665"/>
            <a:ext cx="7443269" cy="929302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CC16F8A-B9B2-6CE3-C3E9-BFD48ED3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32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EF9B47-B0A2-A33D-649E-3A80310BD249}"/>
              </a:ext>
            </a:extLst>
          </p:cNvPr>
          <p:cNvSpPr/>
          <p:nvPr/>
        </p:nvSpPr>
        <p:spPr>
          <a:xfrm>
            <a:off x="2286000" y="4081890"/>
            <a:ext cx="6380480" cy="907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말풍선: 타원형 2">
            <a:extLst>
              <a:ext uri="{FF2B5EF4-FFF2-40B4-BE49-F238E27FC236}">
                <a16:creationId xmlns:a16="http://schemas.microsoft.com/office/drawing/2014/main" id="{1B97B9DD-87AB-745A-2CD1-027500971015}"/>
              </a:ext>
            </a:extLst>
          </p:cNvPr>
          <p:cNvSpPr/>
          <p:nvPr/>
        </p:nvSpPr>
        <p:spPr>
          <a:xfrm>
            <a:off x="7261920" y="5169853"/>
            <a:ext cx="2210909" cy="812800"/>
          </a:xfrm>
          <a:prstGeom prst="wedgeEllipseCallout">
            <a:avLst>
              <a:gd name="adj1" fmla="val -86190"/>
              <a:gd name="adj2" fmla="val 138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r>
              <a:rPr lang="ko-KR" altLang="en-US" sz="1400" dirty="0" err="1" smtClean="0"/>
              <a:t>사분위수</a:t>
            </a:r>
            <a:r>
              <a:rPr lang="en-US" altLang="ko-KR" sz="1400" dirty="0" smtClean="0"/>
              <a:t>, 3</a:t>
            </a:r>
            <a:r>
              <a:rPr lang="ko-KR" altLang="en-US" sz="1400" dirty="0" err="1" smtClean="0"/>
              <a:t>사분위수가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summary</a:t>
            </a:r>
            <a:r>
              <a:rPr lang="ko-KR" altLang="en-US" sz="1400" dirty="0" smtClean="0"/>
              <a:t>에 보임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EF9B47-B0A2-A33D-649E-3A80310BD249}"/>
              </a:ext>
            </a:extLst>
          </p:cNvPr>
          <p:cNvSpPr/>
          <p:nvPr/>
        </p:nvSpPr>
        <p:spPr>
          <a:xfrm>
            <a:off x="3019284" y="3474346"/>
            <a:ext cx="548005" cy="600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EF9B47-B0A2-A33D-649E-3A80310BD249}"/>
              </a:ext>
            </a:extLst>
          </p:cNvPr>
          <p:cNvSpPr/>
          <p:nvPr/>
        </p:nvSpPr>
        <p:spPr>
          <a:xfrm>
            <a:off x="3260041" y="5281036"/>
            <a:ext cx="702359" cy="600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EF9B47-B0A2-A33D-649E-3A80310BD249}"/>
              </a:ext>
            </a:extLst>
          </p:cNvPr>
          <p:cNvSpPr/>
          <p:nvPr/>
        </p:nvSpPr>
        <p:spPr>
          <a:xfrm>
            <a:off x="4176396" y="3427129"/>
            <a:ext cx="429472" cy="600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EF9B47-B0A2-A33D-649E-3A80310BD249}"/>
              </a:ext>
            </a:extLst>
          </p:cNvPr>
          <p:cNvSpPr/>
          <p:nvPr/>
        </p:nvSpPr>
        <p:spPr>
          <a:xfrm>
            <a:off x="5539273" y="5260880"/>
            <a:ext cx="759927" cy="600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18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산포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55687" y="1255802"/>
            <a:ext cx="10080625" cy="46307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r>
              <a:rPr lang="ko-KR" altLang="en-US" dirty="0"/>
              <a:t>산포</a:t>
            </a:r>
            <a:r>
              <a:rPr lang="en-US" altLang="ko-KR" dirty="0"/>
              <a:t>(distribution)</a:t>
            </a:r>
            <a:r>
              <a:rPr lang="ko-KR" altLang="en-US" dirty="0"/>
              <a:t>란 주어진 데이터에 있는 값들이 퍼져 있는 정도</a:t>
            </a:r>
            <a:r>
              <a:rPr lang="en-US" altLang="ko-KR" dirty="0"/>
              <a:t>(</a:t>
            </a:r>
            <a:r>
              <a:rPr lang="ko-KR" altLang="en-US" dirty="0"/>
              <a:t>흩어져 있는 정도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분산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표준편차</a:t>
            </a:r>
            <a:r>
              <a:rPr lang="en-US" altLang="ko-KR" sz="1600" dirty="0"/>
              <a:t>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pic>
        <p:nvPicPr>
          <p:cNvPr id="7" name="_x253468448" descr="EMB00002e083606">
            <a:extLst>
              <a:ext uri="{FF2B5EF4-FFF2-40B4-BE49-F238E27FC236}">
                <a16:creationId xmlns:a16="http://schemas.microsoft.com/office/drawing/2014/main" id="{3D14F214-C71E-4AF1-8119-1F4757CDB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726" y="2278606"/>
            <a:ext cx="1964858" cy="56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253438640" descr="EMB00002e083607">
            <a:extLst>
              <a:ext uri="{FF2B5EF4-FFF2-40B4-BE49-F238E27FC236}">
                <a16:creationId xmlns:a16="http://schemas.microsoft.com/office/drawing/2014/main" id="{78042FB0-5CDC-4FC0-B667-B3143BD26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726" y="3701499"/>
            <a:ext cx="1198714" cy="37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7">
            <a:extLst>
              <a:ext uri="{FF2B5EF4-FFF2-40B4-BE49-F238E27FC236}">
                <a16:creationId xmlns:a16="http://schemas.microsoft.com/office/drawing/2014/main" id="{E95EF14C-B572-D932-0691-A1231D2E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33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CF70B-AB0A-A8E0-3C24-CA91CD4D6365}"/>
              </a:ext>
            </a:extLst>
          </p:cNvPr>
          <p:cNvSpPr txBox="1"/>
          <p:nvPr/>
        </p:nvSpPr>
        <p:spPr>
          <a:xfrm>
            <a:off x="1378258" y="4367087"/>
            <a:ext cx="6094520" cy="462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800" dirty="0"/>
              <a:t>=&gt;</a:t>
            </a:r>
            <a:r>
              <a:rPr lang="ko-KR" altLang="en-US" sz="1800" dirty="0"/>
              <a:t>데이터의 분산과 표준편차가 작다는 의미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E5439C-C4F8-D4B8-901B-DA69EFB40ACF}"/>
              </a:ext>
            </a:extLst>
          </p:cNvPr>
          <p:cNvSpPr txBox="1"/>
          <p:nvPr/>
        </p:nvSpPr>
        <p:spPr>
          <a:xfrm>
            <a:off x="5673547" y="4922457"/>
            <a:ext cx="60945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800" dirty="0"/>
              <a:t> 데이터의 관측값들이 평균값 부근에 모여 있다는 뜻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9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산포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AAE171-B2B4-499E-8D12-FF993C7A5D97}"/>
              </a:ext>
            </a:extLst>
          </p:cNvPr>
          <p:cNvSpPr/>
          <p:nvPr/>
        </p:nvSpPr>
        <p:spPr>
          <a:xfrm>
            <a:off x="2365644" y="998731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9CA99D-A13F-4259-9DDA-389DD697E72C}"/>
              </a:ext>
            </a:extLst>
          </p:cNvPr>
          <p:cNvSpPr/>
          <p:nvPr/>
        </p:nvSpPr>
        <p:spPr>
          <a:xfrm>
            <a:off x="2365644" y="1472421"/>
            <a:ext cx="7443269" cy="146152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2E25A-155B-4705-BC67-DF70D05886D9}"/>
              </a:ext>
            </a:extLst>
          </p:cNvPr>
          <p:cNvSpPr txBox="1"/>
          <p:nvPr/>
        </p:nvSpPr>
        <p:spPr>
          <a:xfrm>
            <a:off x="2562440" y="1066299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637EA-E811-4F1D-B4F7-05F415752F2E}"/>
              </a:ext>
            </a:extLst>
          </p:cNvPr>
          <p:cNvSpPr txBox="1"/>
          <p:nvPr/>
        </p:nvSpPr>
        <p:spPr>
          <a:xfrm>
            <a:off x="2422440" y="1522775"/>
            <a:ext cx="7093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mydata &lt;- c(60, 62, 64, 65, 68, 69, 120)</a:t>
            </a:r>
          </a:p>
          <a:p>
            <a:r>
              <a:rPr lang="en-US" altLang="ko-KR" sz="1600" dirty="0"/>
              <a:t>var(mydata)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분산</a:t>
            </a:r>
          </a:p>
          <a:p>
            <a:r>
              <a:rPr lang="en-US" altLang="ko-KR" sz="1600" dirty="0"/>
              <a:t>sd(mydata)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표준편차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range</a:t>
            </a:r>
            <a:r>
              <a:rPr lang="en-US" altLang="ko-KR" sz="1600" dirty="0"/>
              <a:t>(mydata)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값의 범위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diff(</a:t>
            </a:r>
            <a:r>
              <a:rPr lang="en-US" altLang="ko-KR" sz="1600" dirty="0"/>
              <a:t>range(mydata))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최댓값</a:t>
            </a:r>
            <a:r>
              <a:rPr lang="en-US" altLang="ko-KR" sz="1600" dirty="0">
                <a:solidFill>
                  <a:srgbClr val="4F784C"/>
                </a:solidFill>
              </a:rPr>
              <a:t>, </a:t>
            </a:r>
            <a:r>
              <a:rPr lang="ko-KR" altLang="en-US" sz="1600" dirty="0">
                <a:solidFill>
                  <a:srgbClr val="4F784C"/>
                </a:solidFill>
              </a:rPr>
              <a:t>최솟값의 차이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435E97-3621-4856-BC75-FCFF2F3B3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44" y="3113966"/>
            <a:ext cx="7443269" cy="1206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66F2BE-5746-445E-A4B4-48BBD9646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644" y="4276344"/>
            <a:ext cx="7443269" cy="629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ADA21D9-3076-4737-84C2-C6D71DCF0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556" y="4911190"/>
            <a:ext cx="7443269" cy="700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슬라이드 번호 개체 틀 7">
            <a:extLst>
              <a:ext uri="{FF2B5EF4-FFF2-40B4-BE49-F238E27FC236}">
                <a16:creationId xmlns:a16="http://schemas.microsoft.com/office/drawing/2014/main" id="{8F5A7F56-8766-4264-BDFC-A90482F6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34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8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히스토그램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87228" y="704440"/>
            <a:ext cx="10080625" cy="46307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히스토그램</a:t>
            </a:r>
            <a:r>
              <a:rPr lang="en-US" altLang="ko-KR" sz="1600" dirty="0"/>
              <a:t>(histogram)</a:t>
            </a:r>
            <a:r>
              <a:rPr lang="ko-KR" altLang="en-US" sz="1600" dirty="0"/>
              <a:t>은 외관상 막대그래프와 비슷한 그래프</a:t>
            </a:r>
            <a:r>
              <a:rPr lang="en-US" altLang="ko-KR" sz="1600" dirty="0"/>
              <a:t>=&gt; </a:t>
            </a:r>
            <a:r>
              <a:rPr lang="ko-KR" altLang="en-US" sz="1600" dirty="0"/>
              <a:t>연속형 데이터의 분포를 시각화할 때 사용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막대그래프를 그리려면 값의 종류별로 개수를 셀 수 이어야 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키와 몸무게 등의 데이터는 값의 종류라는 개념이 없어서 종류별로 개수를 셀 수 없음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대신에 연속형 데이터에서는 구간을 나누고 구간에 속하는 값들의 개수를 세는 방법을 사용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44F9B6-9FCD-418F-B1F0-831367379586}"/>
              </a:ext>
            </a:extLst>
          </p:cNvPr>
          <p:cNvSpPr/>
          <p:nvPr/>
        </p:nvSpPr>
        <p:spPr>
          <a:xfrm>
            <a:off x="115936" y="3347459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7A0B2B-FAEF-4B7A-97DE-31EE7D0B855F}"/>
              </a:ext>
            </a:extLst>
          </p:cNvPr>
          <p:cNvSpPr/>
          <p:nvPr/>
        </p:nvSpPr>
        <p:spPr>
          <a:xfrm>
            <a:off x="115936" y="3821148"/>
            <a:ext cx="7443269" cy="2358678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798A8-D3A1-4347-AEA8-699EF5DAA164}"/>
              </a:ext>
            </a:extLst>
          </p:cNvPr>
          <p:cNvSpPr txBox="1"/>
          <p:nvPr/>
        </p:nvSpPr>
        <p:spPr>
          <a:xfrm>
            <a:off x="259999" y="337771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3ABF4-FFAB-42C5-B732-A0F86F534457}"/>
              </a:ext>
            </a:extLst>
          </p:cNvPr>
          <p:cNvSpPr txBox="1"/>
          <p:nvPr/>
        </p:nvSpPr>
        <p:spPr>
          <a:xfrm>
            <a:off x="119999" y="3845236"/>
            <a:ext cx="70939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cars</a:t>
            </a:r>
          </a:p>
          <a:p>
            <a:r>
              <a:rPr lang="en-US" altLang="ko-KR" sz="1600" dirty="0"/>
              <a:t>dist &lt;- cars[</a:t>
            </a:r>
            <a:r>
              <a:rPr lang="en-US" altLang="ko-KR" sz="1600" dirty="0">
                <a:solidFill>
                  <a:srgbClr val="FF0000"/>
                </a:solidFill>
              </a:rPr>
              <a:t>,2</a:t>
            </a:r>
            <a:r>
              <a:rPr lang="en-US" altLang="ko-KR" sz="1600" dirty="0"/>
              <a:t>] 	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두번째 번수인 </a:t>
            </a:r>
            <a:r>
              <a:rPr lang="ko-KR" altLang="en-US" sz="1600" dirty="0">
                <a:solidFill>
                  <a:srgbClr val="FF0000"/>
                </a:solidFill>
              </a:rPr>
              <a:t>자동차 제동거리</a:t>
            </a:r>
            <a:r>
              <a:rPr lang="ko-KR" altLang="en-US" sz="1600" dirty="0">
                <a:solidFill>
                  <a:srgbClr val="4F784C"/>
                </a:solidFill>
              </a:rPr>
              <a:t>만 </a:t>
            </a:r>
            <a:r>
              <a:rPr lang="en-US" altLang="ko-KR" sz="1600" dirty="0">
                <a:solidFill>
                  <a:srgbClr val="4F784C"/>
                </a:solidFill>
              </a:rPr>
              <a:t>dist</a:t>
            </a:r>
            <a:r>
              <a:rPr lang="ko-KR" altLang="en-US" sz="1600" dirty="0">
                <a:solidFill>
                  <a:srgbClr val="4F784C"/>
                </a:solidFill>
              </a:rPr>
              <a:t>에 저장</a:t>
            </a:r>
          </a:p>
          <a:p>
            <a:r>
              <a:rPr lang="en-US" altLang="ko-KR" sz="1600" dirty="0"/>
              <a:t>hist(dist, 	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데이터</a:t>
            </a:r>
            <a:r>
              <a:rPr lang="en-US" altLang="ko-KR" sz="1600" dirty="0">
                <a:solidFill>
                  <a:srgbClr val="437361"/>
                </a:solidFill>
              </a:rPr>
              <a:t>(data)</a:t>
            </a:r>
          </a:p>
          <a:p>
            <a:r>
              <a:rPr lang="en-US" altLang="ko-KR" sz="1600" dirty="0"/>
              <a:t> 	main="Histogram for </a:t>
            </a:r>
            <a:r>
              <a:rPr lang="ko-KR" altLang="en-US" sz="1600" dirty="0"/>
              <a:t>제동거리</a:t>
            </a:r>
            <a:r>
              <a:rPr lang="en-US" altLang="ko-KR" sz="1600" dirty="0"/>
              <a:t>",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제목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xlab ="</a:t>
            </a:r>
            <a:r>
              <a:rPr lang="ko-KR" altLang="en-US" sz="1600" dirty="0"/>
              <a:t>제동거리</a:t>
            </a:r>
            <a:r>
              <a:rPr lang="en-US" altLang="ko-KR" sz="1600" dirty="0"/>
              <a:t>", 			</a:t>
            </a:r>
            <a:r>
              <a:rPr lang="en-US" altLang="ko-KR" sz="1600" dirty="0">
                <a:solidFill>
                  <a:srgbClr val="4F784C"/>
                </a:solidFill>
              </a:rPr>
              <a:t># x</a:t>
            </a:r>
            <a:r>
              <a:rPr lang="ko-KR" altLang="en-US" sz="1600" dirty="0">
                <a:solidFill>
                  <a:srgbClr val="4F784C"/>
                </a:solidFill>
              </a:rPr>
              <a:t>축 레이블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ylab="</a:t>
            </a:r>
            <a:r>
              <a:rPr lang="ko-KR" altLang="en-US" sz="1600" dirty="0"/>
              <a:t>빈도수</a:t>
            </a:r>
            <a:r>
              <a:rPr lang="en-US" altLang="ko-KR" sz="1600" dirty="0"/>
              <a:t>", 			</a:t>
            </a:r>
            <a:r>
              <a:rPr lang="en-US" altLang="ko-KR" sz="1600" dirty="0">
                <a:solidFill>
                  <a:srgbClr val="4F784C"/>
                </a:solidFill>
              </a:rPr>
              <a:t># y</a:t>
            </a:r>
            <a:r>
              <a:rPr lang="ko-KR" altLang="en-US" sz="1600" dirty="0">
                <a:solidFill>
                  <a:srgbClr val="4F784C"/>
                </a:solidFill>
              </a:rPr>
              <a:t>축 레이블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border="blue",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막대 테두리색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col="green",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막대 색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las=2) 				</a:t>
            </a:r>
            <a:r>
              <a:rPr lang="en-US" altLang="ko-KR" sz="1600" dirty="0">
                <a:solidFill>
                  <a:srgbClr val="4F784C"/>
                </a:solidFill>
              </a:rPr>
              <a:t># x</a:t>
            </a:r>
            <a:r>
              <a:rPr lang="ko-KR" altLang="en-US" sz="1600" dirty="0">
                <a:solidFill>
                  <a:srgbClr val="4F784C"/>
                </a:solidFill>
              </a:rPr>
              <a:t>축 글씨 방향</a:t>
            </a:r>
            <a:r>
              <a:rPr lang="en-US" altLang="ko-KR" sz="1600" dirty="0">
                <a:solidFill>
                  <a:srgbClr val="4F784C"/>
                </a:solidFill>
              </a:rPr>
              <a:t>(0~3)</a:t>
            </a:r>
            <a:r>
              <a:rPr lang="en-US" altLang="ko-KR" sz="1600" dirty="0"/>
              <a:t> 			</a:t>
            </a:r>
            <a:endParaRPr lang="ko-KR" altLang="en-US" sz="1600" dirty="0">
              <a:solidFill>
                <a:srgbClr val="4F784C"/>
              </a:solidFill>
            </a:endParaRPr>
          </a:p>
        </p:txBody>
      </p:sp>
      <p:sp>
        <p:nvSpPr>
          <p:cNvPr id="4" name="슬라이드 번호 개체 틀 7">
            <a:extLst>
              <a:ext uri="{FF2B5EF4-FFF2-40B4-BE49-F238E27FC236}">
                <a16:creationId xmlns:a16="http://schemas.microsoft.com/office/drawing/2014/main" id="{00C4F291-B269-25FE-8566-1D361DC7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35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DA2D41-D7B2-E6F7-DCFF-E472755FA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132" y="3227877"/>
            <a:ext cx="2905125" cy="28860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724F932-FF29-0602-D1EB-96FFEDB40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547" y="3227877"/>
            <a:ext cx="1176365" cy="776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0B9305-9A02-CB0C-0A7F-79CDE67D0DA3}"/>
              </a:ext>
            </a:extLst>
          </p:cNvPr>
          <p:cNvSpPr/>
          <p:nvPr/>
        </p:nvSpPr>
        <p:spPr>
          <a:xfrm>
            <a:off x="7325360" y="3387944"/>
            <a:ext cx="419552" cy="679827"/>
          </a:xfrm>
          <a:prstGeom prst="rect">
            <a:avLst/>
          </a:prstGeom>
          <a:noFill/>
          <a:ln w="1905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5D12F458-12D4-A6CA-1BD0-F296EB708B10}"/>
              </a:ext>
            </a:extLst>
          </p:cNvPr>
          <p:cNvSpPr/>
          <p:nvPr/>
        </p:nvSpPr>
        <p:spPr>
          <a:xfrm>
            <a:off x="5089577" y="5187991"/>
            <a:ext cx="2210909" cy="812800"/>
          </a:xfrm>
          <a:prstGeom prst="wedgeEllipseCallout">
            <a:avLst>
              <a:gd name="adj1" fmla="val -56570"/>
              <a:gd name="adj2" fmla="val 4611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[las=0]</a:t>
            </a:r>
            <a:r>
              <a:rPr lang="ko-KR" altLang="en-US" sz="1400" dirty="0"/>
              <a:t>으로 입력한 후 모양을 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26DA8C-1191-C7D3-5663-DC3385D87E1B}"/>
              </a:ext>
            </a:extLst>
          </p:cNvPr>
          <p:cNvSpPr/>
          <p:nvPr/>
        </p:nvSpPr>
        <p:spPr>
          <a:xfrm>
            <a:off x="667676" y="5834689"/>
            <a:ext cx="419552" cy="279264"/>
          </a:xfrm>
          <a:prstGeom prst="rect">
            <a:avLst/>
          </a:prstGeom>
          <a:noFill/>
          <a:ln w="1905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D25FC2-D6CE-56BD-74CD-A03DFCBAA9E6}"/>
              </a:ext>
            </a:extLst>
          </p:cNvPr>
          <p:cNvSpPr/>
          <p:nvPr/>
        </p:nvSpPr>
        <p:spPr>
          <a:xfrm>
            <a:off x="8290560" y="5434125"/>
            <a:ext cx="2153920" cy="326595"/>
          </a:xfrm>
          <a:prstGeom prst="rect">
            <a:avLst/>
          </a:prstGeom>
          <a:noFill/>
          <a:ln w="1905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96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474" y="877884"/>
            <a:ext cx="11281052" cy="671349"/>
          </a:xfrm>
        </p:spPr>
        <p:txBody>
          <a:bodyPr/>
          <a:lstStyle/>
          <a:p>
            <a:r>
              <a:rPr lang="ko-KR" altLang="en-US" sz="1800" dirty="0"/>
              <a:t>여기서 잠깐</a:t>
            </a:r>
            <a:r>
              <a:rPr lang="en-US" altLang="ko-KR" sz="1800" dirty="0"/>
              <a:t>! </a:t>
            </a:r>
            <a:r>
              <a:rPr lang="ko-KR" altLang="en-US" sz="2000" dirty="0">
                <a:solidFill>
                  <a:schemeClr val="tx1"/>
                </a:solidFill>
              </a:rPr>
              <a:t>막대그래프와 히스토그램 비교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90D3828-3B30-487F-A406-20D6968D3ACE}"/>
              </a:ext>
            </a:extLst>
          </p:cNvPr>
          <p:cNvSpPr txBox="1">
            <a:spLocks/>
          </p:cNvSpPr>
          <p:nvPr/>
        </p:nvSpPr>
        <p:spPr>
          <a:xfrm>
            <a:off x="1820525" y="998839"/>
            <a:ext cx="8550950" cy="567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히스토그램은 외관상 막대그래프와 유사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일반적으로 막대 사이에 간격 있으면 막대그래프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간격 없이 막대들이 붙어 있으면 </a:t>
            </a:r>
            <a:r>
              <a:rPr lang="ko-KR" altLang="en-US" sz="1600" dirty="0"/>
              <a:t>히스토그램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막대그래프에서는 막대의 면적이 의미가 없지만 히스토그램에서는 막대의 면적도 의미가 있음</a:t>
            </a:r>
            <a:endParaRPr lang="en-US" altLang="ko-KR" sz="16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2644BB-377D-4D86-A212-75FCA32C5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996" y="3565378"/>
            <a:ext cx="5413934" cy="2731136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526D3FB-359B-9281-8F48-0D054B25BCAB}"/>
              </a:ext>
            </a:extLst>
          </p:cNvPr>
          <p:cNvSpPr txBox="1">
            <a:spLocks/>
          </p:cNvSpPr>
          <p:nvPr/>
        </p:nvSpPr>
        <p:spPr>
          <a:xfrm>
            <a:off x="487015" y="107957"/>
            <a:ext cx="11281052" cy="671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F0643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</a:t>
            </a:r>
            <a:r>
              <a:rPr lang="ko-KR" altLang="en-US" dirty="0"/>
              <a:t>히스토그램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FC2A42F4-BD84-59F7-3F2D-07BEB01C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36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64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305D2B-7DA0-F9FB-0D8B-2F90BB7D1AEC}"/>
              </a:ext>
            </a:extLst>
          </p:cNvPr>
          <p:cNvSpPr/>
          <p:nvPr/>
        </p:nvSpPr>
        <p:spPr>
          <a:xfrm>
            <a:off x="1457960" y="3062280"/>
            <a:ext cx="9276080" cy="3644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상자그림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55687" y="917915"/>
            <a:ext cx="10080625" cy="46307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상자그림</a:t>
            </a:r>
            <a:r>
              <a:rPr lang="en-US" altLang="ko-KR" sz="2000" dirty="0"/>
              <a:t>(box plot): </a:t>
            </a:r>
            <a:r>
              <a:rPr lang="ko-KR" altLang="en-US" sz="2000" dirty="0"/>
              <a:t>상자 수염 그림</a:t>
            </a:r>
            <a:r>
              <a:rPr lang="en-US" altLang="ko-KR" sz="2000" dirty="0"/>
              <a:t>(box and whisker plot)</a:t>
            </a:r>
            <a:r>
              <a:rPr lang="ko-KR" altLang="en-US" sz="2000" dirty="0"/>
              <a:t>으로도 부르며</a:t>
            </a:r>
            <a:r>
              <a:rPr lang="en-US" altLang="ko-KR" sz="2000" dirty="0"/>
              <a:t>, </a:t>
            </a:r>
            <a:r>
              <a:rPr lang="ko-KR" altLang="en-US" sz="2000" dirty="0"/>
              <a:t>사분위수를 시각화하여 그래프 형태로 나타낸 것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하나의 그래프로 데이터의 분포 형태를 포함한 다양한 정보를 전달하기 때문에 단일변수 수치형 데이터를 파악하는 데 자주 사용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857250" lvl="2" indent="0">
              <a:buNone/>
            </a:pPr>
            <a:endParaRPr lang="en-US" altLang="ko-KR" sz="18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857250" lvl="2" indent="0">
              <a:buNone/>
            </a:pPr>
            <a:endParaRPr lang="ko-KR" altLang="en-US" sz="1800" dirty="0"/>
          </a:p>
        </p:txBody>
      </p:sp>
      <p:sp>
        <p:nvSpPr>
          <p:cNvPr id="5" name="슬라이드 번호 개체 틀 7">
            <a:extLst>
              <a:ext uri="{FF2B5EF4-FFF2-40B4-BE49-F238E27FC236}">
                <a16:creationId xmlns:a16="http://schemas.microsoft.com/office/drawing/2014/main" id="{82037443-327B-3B78-C5F4-D63537A2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37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FFCBBE-5E7B-9679-CB15-4963B72A6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256" y="4628295"/>
            <a:ext cx="857250" cy="619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16F23D-309F-B388-1D87-2264E9963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574" y="3410697"/>
            <a:ext cx="3495675" cy="26482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B4BB1C-BC73-A7C8-7EFB-2181E1D41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012" y="5945382"/>
            <a:ext cx="3286125" cy="5810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9844312-E3FC-80E1-5EAC-8723D0142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875" y="3289739"/>
            <a:ext cx="3200400" cy="264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1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상자그림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AAE171-B2B4-499E-8D12-FF993C7A5D97}"/>
              </a:ext>
            </a:extLst>
          </p:cNvPr>
          <p:cNvSpPr/>
          <p:nvPr/>
        </p:nvSpPr>
        <p:spPr>
          <a:xfrm>
            <a:off x="933084" y="1145118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9CA99D-A13F-4259-9DDA-389DD697E72C}"/>
              </a:ext>
            </a:extLst>
          </p:cNvPr>
          <p:cNvSpPr/>
          <p:nvPr/>
        </p:nvSpPr>
        <p:spPr>
          <a:xfrm>
            <a:off x="2131964" y="1093498"/>
            <a:ext cx="7443269" cy="72611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2E25A-155B-4705-BC67-DF70D05886D9}"/>
              </a:ext>
            </a:extLst>
          </p:cNvPr>
          <p:cNvSpPr txBox="1"/>
          <p:nvPr/>
        </p:nvSpPr>
        <p:spPr>
          <a:xfrm>
            <a:off x="1129880" y="1212686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637EA-E811-4F1D-B4F7-05F415752F2E}"/>
              </a:ext>
            </a:extLst>
          </p:cNvPr>
          <p:cNvSpPr txBox="1"/>
          <p:nvPr/>
        </p:nvSpPr>
        <p:spPr>
          <a:xfrm>
            <a:off x="2188760" y="1143852"/>
            <a:ext cx="709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dist &lt;- cars[,2]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자동차 제동거리</a:t>
            </a:r>
            <a:r>
              <a:rPr lang="en-US" altLang="ko-KR" sz="1600" dirty="0">
                <a:solidFill>
                  <a:srgbClr val="4F784C"/>
                </a:solidFill>
              </a:rPr>
              <a:t>(</a:t>
            </a:r>
            <a:r>
              <a:rPr lang="ko-KR" altLang="en-US" sz="1600" dirty="0">
                <a:solidFill>
                  <a:srgbClr val="4F784C"/>
                </a:solidFill>
              </a:rPr>
              <a:t>단위</a:t>
            </a:r>
            <a:r>
              <a:rPr lang="en-US" altLang="ko-KR" sz="1600" dirty="0">
                <a:solidFill>
                  <a:srgbClr val="4F784C"/>
                </a:solidFill>
              </a:rPr>
              <a:t>: </a:t>
            </a:r>
            <a:r>
              <a:rPr lang="ko-KR" altLang="en-US" sz="1600" dirty="0">
                <a:solidFill>
                  <a:srgbClr val="4F784C"/>
                </a:solidFill>
              </a:rPr>
              <a:t>피트</a:t>
            </a:r>
            <a:r>
              <a:rPr lang="en-US" altLang="ko-KR" sz="1600" dirty="0">
                <a:solidFill>
                  <a:srgbClr val="4F784C"/>
                </a:solidFill>
              </a:rPr>
              <a:t>)</a:t>
            </a:r>
          </a:p>
          <a:p>
            <a:r>
              <a:rPr lang="en-US" altLang="ko-KR" sz="1600" dirty="0"/>
              <a:t>boxplot(dist, main="</a:t>
            </a:r>
            <a:r>
              <a:rPr lang="ko-KR" altLang="en-US" sz="1600" dirty="0"/>
              <a:t>자동차 제동거리</a:t>
            </a:r>
            <a:r>
              <a:rPr lang="en-US" altLang="ko-KR" sz="1600" dirty="0"/>
              <a:t>")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EC5D98-F832-44FB-8FDB-D12FA1C74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263" y="1984621"/>
            <a:ext cx="8874537" cy="4431278"/>
          </a:xfrm>
          <a:prstGeom prst="rect">
            <a:avLst/>
          </a:prstGeom>
        </p:spPr>
      </p:pic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29C85D63-8535-534C-5076-3E0531D3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38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5E7AE0CF-C5BB-2344-DE60-B19C551FB20A}"/>
              </a:ext>
            </a:extLst>
          </p:cNvPr>
          <p:cNvSpPr/>
          <p:nvPr/>
        </p:nvSpPr>
        <p:spPr>
          <a:xfrm>
            <a:off x="4732013" y="3793860"/>
            <a:ext cx="2677172" cy="812800"/>
          </a:xfrm>
          <a:prstGeom prst="wedgeEllipseCallout">
            <a:avLst>
              <a:gd name="adj1" fmla="val -70574"/>
              <a:gd name="adj2" fmla="val 6577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자동차</a:t>
            </a:r>
            <a:r>
              <a:rPr lang="en-US" altLang="ko-KR" sz="1400" dirty="0"/>
              <a:t> </a:t>
            </a:r>
            <a:r>
              <a:rPr lang="ko-KR" altLang="en-US" sz="1400" dirty="0"/>
              <a:t>제동거리만 박스그래프로 표현</a:t>
            </a:r>
          </a:p>
        </p:txBody>
      </p:sp>
    </p:spTree>
    <p:extLst>
      <p:ext uri="{BB962C8B-B14F-4D97-AF65-F5344CB8AC3E}">
        <p14:creationId xmlns:p14="http://schemas.microsoft.com/office/powerpoint/2010/main" val="132563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그룹이 있는 데이터 상자그림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87228" y="875564"/>
            <a:ext cx="10080625" cy="46307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슬라이드 번호 개체 틀 7">
            <a:extLst>
              <a:ext uri="{FF2B5EF4-FFF2-40B4-BE49-F238E27FC236}">
                <a16:creationId xmlns:a16="http://schemas.microsoft.com/office/drawing/2014/main" id="{2DEF6FD5-D390-5E48-CE79-B32C84B6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39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5666B9-8BD7-6EB3-673B-94EC9623A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483" y="905039"/>
            <a:ext cx="5676900" cy="1009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71FD5F6-3570-9479-79F3-EDE3A7D46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2516352"/>
            <a:ext cx="8763000" cy="3019425"/>
          </a:xfrm>
          <a:prstGeom prst="rect">
            <a:avLst/>
          </a:prstGeom>
        </p:spPr>
      </p:pic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DF30A2FF-8D88-7572-D0BF-193D34FBAE40}"/>
              </a:ext>
            </a:extLst>
          </p:cNvPr>
          <p:cNvSpPr/>
          <p:nvPr/>
        </p:nvSpPr>
        <p:spPr>
          <a:xfrm>
            <a:off x="8668489" y="476622"/>
            <a:ext cx="3036495" cy="812800"/>
          </a:xfrm>
          <a:prstGeom prst="wedgeEllipseCallout">
            <a:avLst>
              <a:gd name="adj1" fmla="val -70574"/>
              <a:gd name="adj2" fmla="val 6577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Iris</a:t>
            </a:r>
            <a:r>
              <a:rPr lang="ko-KR" altLang="en-US" sz="1200" dirty="0"/>
              <a:t>에는 </a:t>
            </a:r>
            <a:r>
              <a:rPr lang="en-US" altLang="ko-KR" sz="1200" dirty="0"/>
              <a:t>3</a:t>
            </a:r>
            <a:r>
              <a:rPr lang="ko-KR" altLang="en-US" sz="1200" dirty="0"/>
              <a:t>종류의 품종이 있음</a:t>
            </a:r>
            <a:endParaRPr lang="en-US" altLang="ko-KR" sz="1200" dirty="0"/>
          </a:p>
          <a:p>
            <a:pPr algn="ctr"/>
            <a:r>
              <a:rPr lang="en-US" altLang="ko-KR" sz="1200" dirty="0"/>
              <a:t>[setosa,</a:t>
            </a:r>
            <a:r>
              <a:rPr lang="ko-KR" altLang="ko-KR" sz="1200" dirty="0">
                <a:solidFill>
                  <a:srgbClr val="000000"/>
                </a:solidFill>
                <a:latin typeface="Arial Unicode MS"/>
                <a:ea typeface="문체부 제목 돋음체" panose="020B0609000101010101" pitchFamily="49" charset="-127"/>
              </a:rPr>
              <a:t> versicolor</a:t>
            </a:r>
            <a:r>
              <a:rPr lang="en-US" altLang="ko-KR" sz="1200" dirty="0">
                <a:solidFill>
                  <a:srgbClr val="000000"/>
                </a:solidFill>
                <a:latin typeface="Arial Unicode MS"/>
                <a:ea typeface="문체부 제목 돋음체" panose="020B0609000101010101" pitchFamily="49" charset="-127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latin typeface="Arial Unicode MS"/>
                <a:ea typeface="문체부 제목 돋음체" panose="020B0609000101010101" pitchFamily="49" charset="-127"/>
              </a:rPr>
              <a:t>virginica</a:t>
            </a:r>
            <a:r>
              <a:rPr lang="en-US" altLang="ko-KR" sz="1200" dirty="0">
                <a:solidFill>
                  <a:srgbClr val="000000"/>
                </a:solidFill>
                <a:latin typeface="Arial Unicode MS"/>
                <a:ea typeface="문체부 제목 돋음체" panose="020B0609000101010101" pitchFamily="49" charset="-127"/>
              </a:rPr>
              <a:t>]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D0B5501-DF85-C5C1-BF0D-31C65846D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65A9A82-174D-3125-F062-6EEEC30D9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243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4A2423-7E43-251F-AEFC-FADF868CD8E7}"/>
              </a:ext>
            </a:extLst>
          </p:cNvPr>
          <p:cNvSpPr/>
          <p:nvPr/>
        </p:nvSpPr>
        <p:spPr>
          <a:xfrm>
            <a:off x="7305039" y="1041055"/>
            <a:ext cx="983343" cy="867647"/>
          </a:xfrm>
          <a:prstGeom prst="rect">
            <a:avLst/>
          </a:prstGeom>
          <a:noFill/>
          <a:ln w="1905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71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요약</a:t>
            </a:r>
            <a:r>
              <a:rPr lang="en-US" altLang="ko-KR" dirty="0"/>
              <a:t>2]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387412" y="814308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spc="100" dirty="0">
                <a:solidFill>
                  <a:srgbClr val="4671E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단일변수 범주형 데이터 탐색</a:t>
            </a:r>
            <a:endParaRPr lang="en-US" altLang="ko-KR" sz="2400" dirty="0">
              <a:solidFill>
                <a:srgbClr val="4671EC"/>
              </a:solidFill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5D9BE34A-A356-8FB0-FA7B-E43CB23E1D62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F92BE-0303-0301-3923-6573150D0A2C}"/>
              </a:ext>
            </a:extLst>
          </p:cNvPr>
          <p:cNvSpPr txBox="1"/>
          <p:nvPr/>
        </p:nvSpPr>
        <p:spPr>
          <a:xfrm>
            <a:off x="307002" y="1432641"/>
            <a:ext cx="530368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4671EC"/>
                </a:solidFill>
              </a:rPr>
              <a:t>도수분포표의 작성</a:t>
            </a:r>
          </a:p>
          <a:p>
            <a:endParaRPr lang="ko-KR" altLang="en-US" dirty="0"/>
          </a:p>
          <a:p>
            <a:r>
              <a:rPr lang="ko-KR" altLang="en-US" dirty="0"/>
              <a:t>table(favorite) 			   # 도수분포표 계산</a:t>
            </a:r>
          </a:p>
          <a:p>
            <a:r>
              <a:rPr lang="ko-KR" altLang="en-US" dirty="0"/>
              <a:t>table(favorite)/length(favorite) # </a:t>
            </a:r>
            <a:r>
              <a:rPr lang="ko-KR" altLang="en-US" sz="1400" dirty="0"/>
              <a:t>비율 = 해당갯수/전체갯수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>
                <a:solidFill>
                  <a:srgbClr val="4671EC"/>
                </a:solidFill>
              </a:rPr>
              <a:t>단일변수 범주형 데이터 탐색</a:t>
            </a:r>
          </a:p>
          <a:p>
            <a:r>
              <a:rPr lang="ko-KR" altLang="en-US" dirty="0"/>
              <a:t>막대그래프</a:t>
            </a:r>
          </a:p>
          <a:p>
            <a:r>
              <a:rPr lang="ko-KR" altLang="en-US" dirty="0"/>
              <a:t>barplot(ds, main='favorite season')</a:t>
            </a:r>
          </a:p>
          <a:p>
            <a:endParaRPr lang="ko-KR" altLang="en-US" dirty="0"/>
          </a:p>
          <a:p>
            <a:r>
              <a:rPr lang="ko-KR" altLang="en-US" dirty="0"/>
              <a:t>원그래프</a:t>
            </a:r>
          </a:p>
          <a:p>
            <a:r>
              <a:rPr lang="ko-KR" altLang="en-US" dirty="0"/>
              <a:t>pie(ds, main='favorite season')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37DD2D-6C46-F46E-9892-14FD59F21AD8}"/>
              </a:ext>
            </a:extLst>
          </p:cNvPr>
          <p:cNvSpPr txBox="1"/>
          <p:nvPr/>
        </p:nvSpPr>
        <p:spPr>
          <a:xfrm>
            <a:off x="6027938" y="887767"/>
            <a:ext cx="5530681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4671EC"/>
                </a:solidFill>
              </a:rPr>
              <a:t>단일변수 연속형 데이터 탐색</a:t>
            </a:r>
            <a:endParaRPr lang="en-US" altLang="ko-KR" sz="2400" b="1" dirty="0">
              <a:solidFill>
                <a:srgbClr val="4671EC"/>
              </a:solidFill>
            </a:endParaRPr>
          </a:p>
          <a:p>
            <a:endParaRPr lang="en-US" altLang="ko-KR" sz="1400" dirty="0">
              <a:solidFill>
                <a:srgbClr val="4671EC"/>
              </a:solidFill>
            </a:endParaRPr>
          </a:p>
          <a:p>
            <a:endParaRPr lang="ko-KR" altLang="en-US" sz="1400" dirty="0"/>
          </a:p>
          <a:p>
            <a:r>
              <a:rPr lang="ko-KR" altLang="en-US" sz="1400" dirty="0">
                <a:solidFill>
                  <a:srgbClr val="4671EC"/>
                </a:solidFill>
              </a:rPr>
              <a:t>평균과 중앙값 </a:t>
            </a:r>
          </a:p>
          <a:p>
            <a:r>
              <a:rPr lang="en-US" altLang="ko-KR" sz="1400" dirty="0"/>
              <a:t>mean(weight.heavy) 		# </a:t>
            </a:r>
            <a:r>
              <a:rPr lang="ko-KR" altLang="en-US" sz="1400" dirty="0"/>
              <a:t>평균</a:t>
            </a:r>
          </a:p>
          <a:p>
            <a:r>
              <a:rPr lang="en-US" altLang="ko-KR" sz="1400" dirty="0"/>
              <a:t>median(weight) 			# </a:t>
            </a:r>
            <a:r>
              <a:rPr lang="ko-KR" altLang="en-US" sz="1400" dirty="0"/>
              <a:t>중앙값</a:t>
            </a:r>
          </a:p>
          <a:p>
            <a:r>
              <a:rPr lang="en-US" altLang="ko-KR" sz="1400" dirty="0"/>
              <a:t>quantile(mydata, (0:10)/10) 		# 10% </a:t>
            </a:r>
            <a:r>
              <a:rPr lang="ko-KR" altLang="en-US" sz="1400" dirty="0"/>
              <a:t>단위로 구간을 나누어 계산</a:t>
            </a:r>
          </a:p>
          <a:p>
            <a:endParaRPr lang="ko-KR" altLang="en-US" sz="1400" dirty="0"/>
          </a:p>
          <a:p>
            <a:r>
              <a:rPr lang="en-US" altLang="ko-KR" sz="1400" dirty="0"/>
              <a:t>var(mydata) 			           # </a:t>
            </a:r>
            <a:r>
              <a:rPr lang="ko-KR" altLang="en-US" sz="1400" dirty="0"/>
              <a:t>분산</a:t>
            </a:r>
          </a:p>
          <a:p>
            <a:r>
              <a:rPr lang="en-US" altLang="ko-KR" sz="1400" dirty="0"/>
              <a:t>sd(mydata) 			           # </a:t>
            </a:r>
            <a:r>
              <a:rPr lang="ko-KR" altLang="en-US" sz="1400" dirty="0"/>
              <a:t>표준편차</a:t>
            </a:r>
          </a:p>
          <a:p>
            <a:r>
              <a:rPr lang="en-US" altLang="ko-KR" sz="1400" dirty="0"/>
              <a:t>range(mydata) 			# </a:t>
            </a:r>
            <a:r>
              <a:rPr lang="ko-KR" altLang="en-US" sz="1400" dirty="0"/>
              <a:t>값의 범위</a:t>
            </a:r>
          </a:p>
          <a:p>
            <a:r>
              <a:rPr lang="en-US" altLang="ko-KR" sz="1400" dirty="0"/>
              <a:t>diff(range(mydata)) 		# </a:t>
            </a:r>
            <a:r>
              <a:rPr lang="ko-KR" altLang="en-US" sz="1400" dirty="0"/>
              <a:t>최댓값</a:t>
            </a:r>
            <a:r>
              <a:rPr lang="en-US" altLang="ko-KR" sz="1400" dirty="0"/>
              <a:t>, </a:t>
            </a:r>
            <a:r>
              <a:rPr lang="ko-KR" altLang="en-US" sz="1400" dirty="0"/>
              <a:t>최솟값의 차이</a:t>
            </a:r>
          </a:p>
          <a:p>
            <a:endParaRPr lang="ko-KR" altLang="en-US" sz="1400" dirty="0"/>
          </a:p>
          <a:p>
            <a:r>
              <a:rPr lang="ko-KR" altLang="en-US" sz="1400" dirty="0">
                <a:solidFill>
                  <a:srgbClr val="4671EC"/>
                </a:solidFill>
              </a:rPr>
              <a:t>히스토그램</a:t>
            </a:r>
          </a:p>
          <a:p>
            <a:r>
              <a:rPr lang="en-US" altLang="ko-KR" sz="1400" dirty="0"/>
              <a:t>hist(dist, main="Histogram for </a:t>
            </a:r>
            <a:r>
              <a:rPr lang="ko-KR" altLang="en-US" sz="1400" dirty="0"/>
              <a:t>제동거리</a:t>
            </a:r>
            <a:r>
              <a:rPr lang="en-US" altLang="ko-KR" sz="1400" dirty="0"/>
              <a:t>“) # </a:t>
            </a:r>
            <a:r>
              <a:rPr lang="ko-KR" altLang="en-US" sz="1400" dirty="0"/>
              <a:t>데이터</a:t>
            </a:r>
            <a:r>
              <a:rPr lang="en-US" altLang="ko-KR" sz="1400" dirty="0"/>
              <a:t>(data)</a:t>
            </a:r>
          </a:p>
          <a:p>
            <a:r>
              <a:rPr lang="en-US" altLang="ko-KR" sz="1400" dirty="0"/>
              <a:t>			 	</a:t>
            </a:r>
          </a:p>
          <a:p>
            <a:r>
              <a:rPr lang="ko-KR" altLang="en-US" sz="1400" dirty="0">
                <a:solidFill>
                  <a:srgbClr val="4671EC"/>
                </a:solidFill>
              </a:rPr>
              <a:t>상자그림</a:t>
            </a:r>
          </a:p>
          <a:p>
            <a:r>
              <a:rPr lang="en-US" altLang="ko-KR" sz="1400" dirty="0"/>
              <a:t>boxplot(dist, main="</a:t>
            </a:r>
            <a:r>
              <a:rPr lang="ko-KR" altLang="en-US" sz="1400" dirty="0"/>
              <a:t>자동차 제동거리</a:t>
            </a:r>
            <a:r>
              <a:rPr lang="en-US" altLang="ko-KR" sz="1400" dirty="0"/>
              <a:t>")</a:t>
            </a:r>
            <a:endParaRPr lang="ko-KR" altLang="en-US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692BF89-46A0-90A1-DC5A-1A73E1DDD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609" y="3398278"/>
            <a:ext cx="1650133" cy="32273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D87211E-D8D2-4B83-5B67-6A2AA62B2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541" y="5011973"/>
            <a:ext cx="2107214" cy="17311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31A7702-4474-C8C6-D9AF-14F8B3545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864" y="4951840"/>
            <a:ext cx="1957289" cy="1731157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876C5F9-FEE7-11CD-E184-E1FA344DE31F}"/>
              </a:ext>
            </a:extLst>
          </p:cNvPr>
          <p:cNvCxnSpPr/>
          <p:nvPr/>
        </p:nvCxnSpPr>
        <p:spPr>
          <a:xfrm>
            <a:off x="5776686" y="814308"/>
            <a:ext cx="0" cy="5644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64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그룹이 있는 데이터 상자그림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87228" y="875564"/>
            <a:ext cx="10080625" cy="46307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310D5C-033A-4218-B7C0-F01571FA8778}"/>
              </a:ext>
            </a:extLst>
          </p:cNvPr>
          <p:cNvSpPr/>
          <p:nvPr/>
        </p:nvSpPr>
        <p:spPr>
          <a:xfrm>
            <a:off x="2500659" y="1284131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693471-69B2-4052-9B4D-45023DCEC456}"/>
              </a:ext>
            </a:extLst>
          </p:cNvPr>
          <p:cNvSpPr/>
          <p:nvPr/>
        </p:nvSpPr>
        <p:spPr>
          <a:xfrm>
            <a:off x="2500659" y="1757821"/>
            <a:ext cx="7443269" cy="473691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49CD3F-E14A-45A9-9E77-D17CDB5CC447}"/>
              </a:ext>
            </a:extLst>
          </p:cNvPr>
          <p:cNvSpPr txBox="1"/>
          <p:nvPr/>
        </p:nvSpPr>
        <p:spPr>
          <a:xfrm>
            <a:off x="2697455" y="135169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88AF63-7323-4D83-A183-D1DA29599DDB}"/>
              </a:ext>
            </a:extLst>
          </p:cNvPr>
          <p:cNvSpPr txBox="1"/>
          <p:nvPr/>
        </p:nvSpPr>
        <p:spPr>
          <a:xfrm>
            <a:off x="2557455" y="1808174"/>
            <a:ext cx="7093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boxplot(Petal.Length~Species, data=iris, main="</a:t>
            </a:r>
            <a:r>
              <a:rPr lang="ko-KR" altLang="en-US" sz="1600" dirty="0"/>
              <a:t>품종별 꽃잎의 길이</a:t>
            </a:r>
            <a:r>
              <a:rPr lang="en-US" altLang="ko-KR" sz="1600" dirty="0"/>
              <a:t>")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1EDBBA-63B6-461D-A599-3E1CDC0EF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59" y="2503606"/>
            <a:ext cx="7443269" cy="3580730"/>
          </a:xfrm>
          <a:prstGeom prst="rect">
            <a:avLst/>
          </a:prstGeom>
        </p:spPr>
      </p:pic>
      <p:sp>
        <p:nvSpPr>
          <p:cNvPr id="4" name="슬라이드 번호 개체 틀 7">
            <a:extLst>
              <a:ext uri="{FF2B5EF4-FFF2-40B4-BE49-F238E27FC236}">
                <a16:creationId xmlns:a16="http://schemas.microsoft.com/office/drawing/2014/main" id="{2DEF6FD5-D390-5E48-CE79-B32C84B6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40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5666B9-8BD7-6EB3-673B-94EC9623A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140" y="3429000"/>
            <a:ext cx="5676900" cy="100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13F6249B-88D4-4CAC-6E01-509A5DD71C75}"/>
              </a:ext>
            </a:extLst>
          </p:cNvPr>
          <p:cNvSpPr/>
          <p:nvPr/>
        </p:nvSpPr>
        <p:spPr>
          <a:xfrm>
            <a:off x="7638680" y="623154"/>
            <a:ext cx="2677172" cy="812800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품종별 꽃잎의 길이에 따른 품종별 차이를 분석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11EC79-463A-6781-EA30-F655C69BBCBF}"/>
              </a:ext>
            </a:extLst>
          </p:cNvPr>
          <p:cNvSpPr/>
          <p:nvPr/>
        </p:nvSpPr>
        <p:spPr>
          <a:xfrm>
            <a:off x="8351520" y="3593911"/>
            <a:ext cx="1158240" cy="844739"/>
          </a:xfrm>
          <a:prstGeom prst="rect">
            <a:avLst/>
          </a:prstGeom>
          <a:noFill/>
          <a:ln w="1905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DFD9B8-2816-BDCE-A58D-5D2612ABCFB0}"/>
              </a:ext>
            </a:extLst>
          </p:cNvPr>
          <p:cNvSpPr/>
          <p:nvPr/>
        </p:nvSpPr>
        <p:spPr>
          <a:xfrm>
            <a:off x="10474960" y="3593911"/>
            <a:ext cx="1039772" cy="844739"/>
          </a:xfrm>
          <a:prstGeom prst="rect">
            <a:avLst/>
          </a:prstGeom>
          <a:noFill/>
          <a:ln w="1905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1CFDF-BE35-E6C7-740A-1EEF7BDED13C}"/>
              </a:ext>
            </a:extLst>
          </p:cNvPr>
          <p:cNvSpPr/>
          <p:nvPr/>
        </p:nvSpPr>
        <p:spPr>
          <a:xfrm>
            <a:off x="3535774" y="5580970"/>
            <a:ext cx="1158240" cy="247199"/>
          </a:xfrm>
          <a:prstGeom prst="rect">
            <a:avLst/>
          </a:prstGeom>
          <a:noFill/>
          <a:ln w="1905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B82EC7-25E2-8D92-30B9-5E6A08CA27E1}"/>
              </a:ext>
            </a:extLst>
          </p:cNvPr>
          <p:cNvSpPr/>
          <p:nvPr/>
        </p:nvSpPr>
        <p:spPr>
          <a:xfrm>
            <a:off x="2697455" y="4176545"/>
            <a:ext cx="208305" cy="844739"/>
          </a:xfrm>
          <a:prstGeom prst="rect">
            <a:avLst/>
          </a:prstGeom>
          <a:noFill/>
          <a:ln w="1905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16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474" y="662151"/>
            <a:ext cx="11281052" cy="671349"/>
          </a:xfrm>
        </p:spPr>
        <p:txBody>
          <a:bodyPr/>
          <a:lstStyle/>
          <a:p>
            <a:r>
              <a:rPr lang="ko-KR" altLang="en-US" sz="1800" dirty="0"/>
              <a:t>여기서 잠깐</a:t>
            </a:r>
            <a:r>
              <a:rPr lang="en-US" altLang="ko-KR" sz="1800" dirty="0"/>
              <a:t>! </a:t>
            </a:r>
            <a:r>
              <a:rPr lang="ko-KR" altLang="en-US" sz="2000" dirty="0">
                <a:solidFill>
                  <a:schemeClr val="tx1"/>
                </a:solidFill>
              </a:rPr>
              <a:t>한 화면에 그래프 여러 개 출력하기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90D3828-3B30-487F-A406-20D6968D3ACE}"/>
              </a:ext>
            </a:extLst>
          </p:cNvPr>
          <p:cNvSpPr txBox="1">
            <a:spLocks/>
          </p:cNvSpPr>
          <p:nvPr/>
        </p:nvSpPr>
        <p:spPr>
          <a:xfrm>
            <a:off x="1820525" y="593725"/>
            <a:ext cx="8550950" cy="567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860529-B9DD-4DBF-93FD-84AE9B44E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23" y="1476375"/>
            <a:ext cx="7496175" cy="3905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48270F-761A-4F23-935F-1088224BD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723" y="5238750"/>
            <a:ext cx="7496175" cy="161925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234809B-63B7-D36C-0E51-919FAEAEE2F5}"/>
              </a:ext>
            </a:extLst>
          </p:cNvPr>
          <p:cNvSpPr txBox="1">
            <a:spLocks/>
          </p:cNvSpPr>
          <p:nvPr/>
        </p:nvSpPr>
        <p:spPr>
          <a:xfrm>
            <a:off x="487015" y="107957"/>
            <a:ext cx="11281052" cy="671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F0643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 </a:t>
            </a:r>
            <a:r>
              <a:rPr lang="ko-KR" altLang="en-US" dirty="0"/>
              <a:t>그룹이 있는 데이터 상자그림</a:t>
            </a:r>
          </a:p>
        </p:txBody>
      </p:sp>
      <p:sp>
        <p:nvSpPr>
          <p:cNvPr id="7" name="슬라이드 번호 개체 틀 7">
            <a:extLst>
              <a:ext uri="{FF2B5EF4-FFF2-40B4-BE49-F238E27FC236}">
                <a16:creationId xmlns:a16="http://schemas.microsoft.com/office/drawing/2014/main" id="{3AC61FBE-B08A-7874-78E8-1DBB3B28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41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47BE6D-2B46-860B-4361-88E3676695D4}"/>
              </a:ext>
            </a:extLst>
          </p:cNvPr>
          <p:cNvSpPr/>
          <p:nvPr/>
        </p:nvSpPr>
        <p:spPr>
          <a:xfrm>
            <a:off x="2614648" y="1854511"/>
            <a:ext cx="5399058" cy="1544714"/>
          </a:xfrm>
          <a:prstGeom prst="rect">
            <a:avLst/>
          </a:prstGeom>
          <a:noFill/>
          <a:ln w="1905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000033-86F0-A97E-1712-A21B5C880720}"/>
              </a:ext>
            </a:extLst>
          </p:cNvPr>
          <p:cNvSpPr/>
          <p:nvPr/>
        </p:nvSpPr>
        <p:spPr>
          <a:xfrm>
            <a:off x="2599723" y="3401105"/>
            <a:ext cx="5399058" cy="1544714"/>
          </a:xfrm>
          <a:prstGeom prst="rect">
            <a:avLst/>
          </a:prstGeom>
          <a:noFill/>
          <a:ln w="1905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2E3339-7F70-3075-8D2B-2B9047B81A51}"/>
              </a:ext>
            </a:extLst>
          </p:cNvPr>
          <p:cNvSpPr/>
          <p:nvPr/>
        </p:nvSpPr>
        <p:spPr>
          <a:xfrm>
            <a:off x="2599938" y="4947699"/>
            <a:ext cx="5399058" cy="1544714"/>
          </a:xfrm>
          <a:prstGeom prst="rect">
            <a:avLst/>
          </a:prstGeom>
          <a:noFill/>
          <a:ln w="1905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74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90D3828-3B30-487F-A406-20D6968D3ACE}"/>
              </a:ext>
            </a:extLst>
          </p:cNvPr>
          <p:cNvSpPr txBox="1">
            <a:spLocks/>
          </p:cNvSpPr>
          <p:nvPr/>
        </p:nvSpPr>
        <p:spPr>
          <a:xfrm>
            <a:off x="1820525" y="593725"/>
            <a:ext cx="8550950" cy="567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F05E6D-5D87-492D-A3EC-36F0F1BB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2329055"/>
            <a:ext cx="7658100" cy="311467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F18ECE5-184E-40F5-A66A-88CB0404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74" y="837162"/>
            <a:ext cx="11281052" cy="671349"/>
          </a:xfrm>
        </p:spPr>
        <p:txBody>
          <a:bodyPr/>
          <a:lstStyle/>
          <a:p>
            <a:r>
              <a:rPr lang="ko-KR" altLang="en-US" sz="1800" dirty="0"/>
              <a:t>여기서 잠깐</a:t>
            </a:r>
            <a:r>
              <a:rPr lang="en-US" altLang="ko-KR" sz="1800" dirty="0"/>
              <a:t>! </a:t>
            </a:r>
            <a:r>
              <a:rPr lang="ko-KR" altLang="en-US" sz="2000" dirty="0">
                <a:solidFill>
                  <a:schemeClr val="tx1"/>
                </a:solidFill>
              </a:rPr>
              <a:t>한 화면에 그래프 여러 개 출력하기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36E634D-8712-7D35-6FDC-09D6477706C3}"/>
              </a:ext>
            </a:extLst>
          </p:cNvPr>
          <p:cNvSpPr txBox="1">
            <a:spLocks/>
          </p:cNvSpPr>
          <p:nvPr/>
        </p:nvSpPr>
        <p:spPr>
          <a:xfrm>
            <a:off x="487015" y="107957"/>
            <a:ext cx="11281052" cy="671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F0643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 </a:t>
            </a:r>
            <a:r>
              <a:rPr lang="ko-KR" altLang="en-US" dirty="0"/>
              <a:t>그룹이 있는 데이터 상자그림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1743285-2C47-4544-11F7-D332EDC9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42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AC2F8ABB-5DF6-D888-0B16-F4EDEDF417A4}"/>
              </a:ext>
            </a:extLst>
          </p:cNvPr>
          <p:cNvSpPr/>
          <p:nvPr/>
        </p:nvSpPr>
        <p:spPr>
          <a:xfrm>
            <a:off x="6719558" y="1265074"/>
            <a:ext cx="2677172" cy="812800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r>
              <a:rPr lang="ko-KR" altLang="en-US" sz="1400" dirty="0"/>
              <a:t>개의 그래프가 한꺼번에 출력됨</a:t>
            </a:r>
          </a:p>
        </p:txBody>
      </p:sp>
    </p:spTree>
    <p:extLst>
      <p:ext uri="{BB962C8B-B14F-4D97-AF65-F5344CB8AC3E}">
        <p14:creationId xmlns:p14="http://schemas.microsoft.com/office/powerpoint/2010/main" val="274626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7901" y="2921073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IV.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다중변수 자료의 탐색</a:t>
            </a: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산점도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슬라이드 번호 개체 틀 7">
            <a:extLst>
              <a:ext uri="{FF2B5EF4-FFF2-40B4-BE49-F238E27FC236}">
                <a16:creationId xmlns:a16="http://schemas.microsoft.com/office/drawing/2014/main" id="{6A4CC9DD-9666-7A7E-9DF1-46BAC23C2896}"/>
              </a:ext>
            </a:extLst>
          </p:cNvPr>
          <p:cNvSpPr txBox="1">
            <a:spLocks/>
          </p:cNvSpPr>
          <p:nvPr/>
        </p:nvSpPr>
        <p:spPr>
          <a:xfrm>
            <a:off x="10830560" y="6113952"/>
            <a:ext cx="665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pPr/>
              <a:t>43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811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산점도</a:t>
            </a:r>
            <a:r>
              <a:rPr lang="en-US" altLang="ko-KR" sz="3200" dirty="0"/>
              <a:t> (scatter plot)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972413" y="918477"/>
            <a:ext cx="10080625" cy="46307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다중변수 데이터</a:t>
            </a:r>
            <a:r>
              <a:rPr lang="en-US" altLang="ko-KR" sz="1600" dirty="0"/>
              <a:t>(</a:t>
            </a:r>
            <a:r>
              <a:rPr lang="ko-KR" altLang="en-US" sz="1600" dirty="0"/>
              <a:t>또는 다변량 데이터</a:t>
            </a:r>
            <a:r>
              <a:rPr lang="en-US" altLang="ko-KR" sz="1600" dirty="0"/>
              <a:t>): </a:t>
            </a:r>
            <a:r>
              <a:rPr lang="ko-KR" altLang="en-US" sz="1600" dirty="0"/>
              <a:t>변수가 </a:t>
            </a:r>
            <a:r>
              <a:rPr lang="en-US" altLang="ko-KR" sz="1600" dirty="0"/>
              <a:t>2</a:t>
            </a:r>
            <a:r>
              <a:rPr lang="ko-KR" altLang="en-US" sz="1600" dirty="0"/>
              <a:t>개 이상인 데이터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다중변수 데이터는 </a:t>
            </a:r>
            <a:r>
              <a:rPr lang="en-US" altLang="ko-KR" sz="1600" dirty="0"/>
              <a:t>2</a:t>
            </a:r>
            <a:r>
              <a:rPr lang="ko-KR" altLang="en-US" sz="1600" dirty="0"/>
              <a:t>차원 형태</a:t>
            </a:r>
            <a:r>
              <a:rPr lang="en-US" altLang="ko-KR" sz="1600" dirty="0"/>
              <a:t>=&gt;</a:t>
            </a:r>
            <a:r>
              <a:rPr lang="ko-KR" altLang="en-US" sz="1600" dirty="0"/>
              <a:t> 매트릭스나 데이터 프레임에 저장하여 분석</a:t>
            </a: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A32B92-3D63-4A48-AE18-579F9EF21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8" y="2881196"/>
            <a:ext cx="5686425" cy="3248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51B1F6-28FF-4067-B9E8-E4B9DE36CA01}"/>
              </a:ext>
            </a:extLst>
          </p:cNvPr>
          <p:cNvSpPr txBox="1"/>
          <p:nvPr/>
        </p:nvSpPr>
        <p:spPr>
          <a:xfrm>
            <a:off x="4846652" y="6036118"/>
            <a:ext cx="2768726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/>
              <a:t>다중변수 데이터인 </a:t>
            </a:r>
            <a:r>
              <a:rPr lang="en-US" altLang="ko-KR" sz="1400" dirty="0"/>
              <a:t>iris </a:t>
            </a:r>
            <a:r>
              <a:rPr lang="ko-KR" altLang="en-US" sz="1400" dirty="0"/>
              <a:t>데이터셋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6" name="슬라이드 번호 개체 틀 7">
            <a:extLst>
              <a:ext uri="{FF2B5EF4-FFF2-40B4-BE49-F238E27FC236}">
                <a16:creationId xmlns:a16="http://schemas.microsoft.com/office/drawing/2014/main" id="{45885DC8-45BA-2CD8-15D1-E4FF5397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44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0044C-98B6-1734-DFEE-9D05284D1F4F}"/>
              </a:ext>
            </a:extLst>
          </p:cNvPr>
          <p:cNvSpPr txBox="1"/>
          <p:nvPr/>
        </p:nvSpPr>
        <p:spPr>
          <a:xfrm>
            <a:off x="1788160" y="838091"/>
            <a:ext cx="725070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산점도의 정의</a:t>
            </a:r>
            <a:r>
              <a:rPr lang="en-US" altLang="ko-KR" dirty="0"/>
              <a:t>: </a:t>
            </a:r>
            <a:r>
              <a:rPr lang="en-US" altLang="ko-KR" sz="1800" dirty="0"/>
              <a:t>2</a:t>
            </a:r>
            <a:r>
              <a:rPr lang="ko-KR" altLang="en-US" sz="1800" dirty="0"/>
              <a:t>개의 변수로 구성된 데이터의 분포를 알아보는 그래프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40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두 변수 사이의 산점도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55687" y="906314"/>
            <a:ext cx="10080625" cy="4630738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mtcars </a:t>
            </a:r>
            <a:r>
              <a:rPr lang="ko-KR" altLang="en-US" sz="1600" dirty="0"/>
              <a:t>데이터셋에서 자동차의 중량</a:t>
            </a:r>
            <a:r>
              <a:rPr lang="en-US" altLang="ko-KR" sz="1600" dirty="0"/>
              <a:t>(wt)</a:t>
            </a:r>
            <a:r>
              <a:rPr lang="ko-KR" altLang="en-US" sz="1600" dirty="0"/>
              <a:t>과 연비</a:t>
            </a:r>
            <a:r>
              <a:rPr lang="en-US" altLang="ko-KR" sz="1600" dirty="0"/>
              <a:t>(mpg) </a:t>
            </a:r>
            <a:r>
              <a:rPr lang="ko-KR" altLang="en-US" sz="1600" dirty="0"/>
              <a:t>사이의 관계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FA2A70-DE78-4816-90A7-C8FF692EBB93}"/>
              </a:ext>
            </a:extLst>
          </p:cNvPr>
          <p:cNvSpPr/>
          <p:nvPr/>
        </p:nvSpPr>
        <p:spPr>
          <a:xfrm>
            <a:off x="2500659" y="1816826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0953B5-EDBF-4CF1-8EB6-C9C283D0D5A5}"/>
              </a:ext>
            </a:extLst>
          </p:cNvPr>
          <p:cNvSpPr/>
          <p:nvPr/>
        </p:nvSpPr>
        <p:spPr>
          <a:xfrm>
            <a:off x="2500659" y="2417525"/>
            <a:ext cx="7443269" cy="222661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D5772-930C-43F8-B7E0-88663E8E7342}"/>
              </a:ext>
            </a:extLst>
          </p:cNvPr>
          <p:cNvSpPr txBox="1"/>
          <p:nvPr/>
        </p:nvSpPr>
        <p:spPr>
          <a:xfrm>
            <a:off x="2697455" y="1884394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597B59-5DAE-4BC3-9A1C-FE514762C95A}"/>
              </a:ext>
            </a:extLst>
          </p:cNvPr>
          <p:cNvSpPr txBox="1"/>
          <p:nvPr/>
        </p:nvSpPr>
        <p:spPr>
          <a:xfrm>
            <a:off x="2557455" y="2467880"/>
            <a:ext cx="70939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wt &lt;-</a:t>
            </a:r>
            <a:r>
              <a:rPr lang="en-US" altLang="ko-KR" sz="1600" dirty="0" err="1"/>
              <a:t>mtcars$wt</a:t>
            </a:r>
            <a:r>
              <a:rPr lang="en-US" altLang="ko-KR" sz="1600" dirty="0"/>
              <a:t>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중량 데이터</a:t>
            </a:r>
          </a:p>
          <a:p>
            <a:r>
              <a:rPr lang="en-US" altLang="ko-KR" sz="1600" dirty="0"/>
              <a:t>mpg &lt;- mtcars$mpg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연비 데이터</a:t>
            </a:r>
          </a:p>
          <a:p>
            <a:r>
              <a:rPr lang="en-US" altLang="ko-KR" sz="1600" dirty="0"/>
              <a:t>plot(wt, mpg, 			</a:t>
            </a:r>
            <a:r>
              <a:rPr lang="en-US" altLang="ko-KR" sz="1600" dirty="0">
                <a:solidFill>
                  <a:srgbClr val="4F784C"/>
                </a:solidFill>
              </a:rPr>
              <a:t># 2</a:t>
            </a:r>
            <a:r>
              <a:rPr lang="ko-KR" altLang="en-US" sz="1600" dirty="0">
                <a:solidFill>
                  <a:srgbClr val="4F784C"/>
                </a:solidFill>
              </a:rPr>
              <a:t>개 변수</a:t>
            </a:r>
            <a:r>
              <a:rPr lang="en-US" altLang="ko-KR" sz="1600" dirty="0">
                <a:solidFill>
                  <a:srgbClr val="4F784C"/>
                </a:solidFill>
              </a:rPr>
              <a:t>(x</a:t>
            </a:r>
            <a:r>
              <a:rPr lang="ko-KR" altLang="en-US" sz="1600" dirty="0">
                <a:solidFill>
                  <a:srgbClr val="4F784C"/>
                </a:solidFill>
              </a:rPr>
              <a:t>축</a:t>
            </a:r>
            <a:r>
              <a:rPr lang="en-US" altLang="ko-KR" sz="1600" dirty="0">
                <a:solidFill>
                  <a:srgbClr val="4F784C"/>
                </a:solidFill>
              </a:rPr>
              <a:t>, y</a:t>
            </a:r>
            <a:r>
              <a:rPr lang="ko-KR" altLang="en-US" sz="1600" dirty="0">
                <a:solidFill>
                  <a:srgbClr val="4F784C"/>
                </a:solidFill>
              </a:rPr>
              <a:t>축</a:t>
            </a:r>
            <a:r>
              <a:rPr lang="en-US" altLang="ko-KR" sz="1600" dirty="0">
                <a:solidFill>
                  <a:srgbClr val="4F784C"/>
                </a:solidFill>
              </a:rPr>
              <a:t>)</a:t>
            </a:r>
          </a:p>
          <a:p>
            <a:r>
              <a:rPr lang="en-US" altLang="ko-KR" sz="1600" dirty="0"/>
              <a:t> 	main="</a:t>
            </a:r>
            <a:r>
              <a:rPr lang="ko-KR" altLang="en-US" sz="1600" dirty="0"/>
              <a:t>중량</a:t>
            </a:r>
            <a:r>
              <a:rPr lang="en-US" altLang="ko-KR" sz="1600" dirty="0"/>
              <a:t>-</a:t>
            </a:r>
            <a:r>
              <a:rPr lang="ko-KR" altLang="en-US" sz="1600" dirty="0"/>
              <a:t>연비 그래프</a:t>
            </a:r>
            <a:r>
              <a:rPr lang="en-US" altLang="ko-KR" sz="1600" dirty="0"/>
              <a:t>",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제목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xlab="</a:t>
            </a:r>
            <a:r>
              <a:rPr lang="ko-KR" altLang="en-US" sz="1600" dirty="0"/>
              <a:t>중량</a:t>
            </a:r>
            <a:r>
              <a:rPr lang="en-US" altLang="ko-KR" sz="1600" dirty="0"/>
              <a:t>", 		</a:t>
            </a:r>
            <a:r>
              <a:rPr lang="en-US" altLang="ko-KR" sz="1600" dirty="0">
                <a:solidFill>
                  <a:srgbClr val="4F784C"/>
                </a:solidFill>
              </a:rPr>
              <a:t># x</a:t>
            </a:r>
            <a:r>
              <a:rPr lang="ko-KR" altLang="en-US" sz="1600" dirty="0">
                <a:solidFill>
                  <a:srgbClr val="4F784C"/>
                </a:solidFill>
              </a:rPr>
              <a:t>축 레이블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ylab="</a:t>
            </a:r>
            <a:r>
              <a:rPr lang="ko-KR" altLang="en-US" sz="1600" dirty="0"/>
              <a:t>연비</a:t>
            </a:r>
            <a:r>
              <a:rPr lang="en-US" altLang="ko-KR" sz="1600" dirty="0"/>
              <a:t>(MPG)", 	#</a:t>
            </a:r>
            <a:r>
              <a:rPr lang="en-US" altLang="ko-KR" sz="1600" dirty="0">
                <a:solidFill>
                  <a:srgbClr val="4F784C"/>
                </a:solidFill>
              </a:rPr>
              <a:t> y</a:t>
            </a:r>
            <a:r>
              <a:rPr lang="ko-KR" altLang="en-US" sz="1600" dirty="0">
                <a:solidFill>
                  <a:srgbClr val="4F784C"/>
                </a:solidFill>
              </a:rPr>
              <a:t>축 레이블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col="red", 		          </a:t>
            </a:r>
            <a:r>
              <a:rPr lang="en-US" altLang="ko-KR" sz="1600" dirty="0">
                <a:solidFill>
                  <a:srgbClr val="4F784C"/>
                </a:solidFill>
              </a:rPr>
              <a:t># point</a:t>
            </a:r>
            <a:r>
              <a:rPr lang="ko-KR" altLang="en-US" sz="1600" dirty="0">
                <a:solidFill>
                  <a:srgbClr val="4F784C"/>
                </a:solidFill>
              </a:rPr>
              <a:t>의 </a:t>
            </a:r>
            <a:r>
              <a:rPr lang="en-US" altLang="ko-KR" sz="1600" dirty="0">
                <a:solidFill>
                  <a:srgbClr val="4F784C"/>
                </a:solidFill>
              </a:rPr>
              <a:t>color</a:t>
            </a:r>
          </a:p>
          <a:p>
            <a:r>
              <a:rPr lang="en-US" altLang="ko-KR" sz="1600" dirty="0"/>
              <a:t> 	pch=19) 			</a:t>
            </a:r>
            <a:r>
              <a:rPr lang="en-US" altLang="ko-KR" sz="1600" dirty="0">
                <a:solidFill>
                  <a:srgbClr val="4F784C"/>
                </a:solidFill>
              </a:rPr>
              <a:t># point</a:t>
            </a:r>
            <a:r>
              <a:rPr lang="ko-KR" altLang="en-US" sz="1600" dirty="0">
                <a:solidFill>
                  <a:srgbClr val="4F784C"/>
                </a:solidFill>
              </a:rPr>
              <a:t>의 종류 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AC11A8A-1E0C-BB28-428A-D437D81B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45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11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두 변수 사이의 산점도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79FF06-CD4F-40C1-BF27-3119F5D322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030"/>
          <a:stretch/>
        </p:blipFill>
        <p:spPr>
          <a:xfrm>
            <a:off x="2383089" y="1387039"/>
            <a:ext cx="3487886" cy="32570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EAB707-15B5-442C-AEAC-07946372F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375807"/>
            <a:ext cx="3712911" cy="3358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3DEA8A-672E-4E09-B6DC-8CF7ABB063EC}"/>
              </a:ext>
            </a:extLst>
          </p:cNvPr>
          <p:cNvSpPr txBox="1"/>
          <p:nvPr/>
        </p:nvSpPr>
        <p:spPr>
          <a:xfrm>
            <a:off x="6568092" y="4644135"/>
            <a:ext cx="2768726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+mn-ea"/>
              </a:rPr>
              <a:t>pch </a:t>
            </a:r>
            <a:r>
              <a:rPr lang="ko-KR" altLang="en-US" sz="1600" dirty="0">
                <a:latin typeface="+mn-ea"/>
              </a:rPr>
              <a:t>값에 따른 점의 모양</a:t>
            </a:r>
          </a:p>
        </p:txBody>
      </p:sp>
      <p:sp>
        <p:nvSpPr>
          <p:cNvPr id="5" name="슬라이드 번호 개체 틀 7">
            <a:extLst>
              <a:ext uri="{FF2B5EF4-FFF2-40B4-BE49-F238E27FC236}">
                <a16:creationId xmlns:a16="http://schemas.microsoft.com/office/drawing/2014/main" id="{1F80C161-40AF-4BD1-D4BC-10619DB9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46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874BC0-3587-EBEB-5FDB-68B4C46827AB}"/>
              </a:ext>
            </a:extLst>
          </p:cNvPr>
          <p:cNvSpPr txBox="1"/>
          <p:nvPr/>
        </p:nvSpPr>
        <p:spPr>
          <a:xfrm>
            <a:off x="2703276" y="4790203"/>
            <a:ext cx="28475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1800" dirty="0">
                <a:solidFill>
                  <a:srgbClr val="FF0000"/>
                </a:solidFill>
              </a:rPr>
              <a:t>중량이 증가할수록 연비는 감소하는 경향을 확인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6BC3B-DC78-A015-5B06-4BE9D08D6F86}"/>
              </a:ext>
            </a:extLst>
          </p:cNvPr>
          <p:cNvSpPr txBox="1"/>
          <p:nvPr/>
        </p:nvSpPr>
        <p:spPr>
          <a:xfrm>
            <a:off x="6127541" y="5179531"/>
            <a:ext cx="371291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/>
              <a:t>wt &lt;-mtcars$wt 			</a:t>
            </a:r>
            <a:r>
              <a:rPr lang="en-US" altLang="ko-KR" sz="1200" dirty="0">
                <a:solidFill>
                  <a:srgbClr val="4F784C"/>
                </a:solidFill>
              </a:rPr>
              <a:t># </a:t>
            </a:r>
            <a:r>
              <a:rPr lang="ko-KR" altLang="en-US" sz="1200" dirty="0">
                <a:solidFill>
                  <a:srgbClr val="4F784C"/>
                </a:solidFill>
              </a:rPr>
              <a:t>중량 데이터</a:t>
            </a:r>
          </a:p>
          <a:p>
            <a:r>
              <a:rPr lang="en-US" altLang="ko-KR" sz="1200" dirty="0"/>
              <a:t>mpg &lt;- mtcars$mpg 		</a:t>
            </a:r>
            <a:r>
              <a:rPr lang="en-US" altLang="ko-KR" sz="1200" dirty="0">
                <a:solidFill>
                  <a:srgbClr val="4F784C"/>
                </a:solidFill>
              </a:rPr>
              <a:t># </a:t>
            </a:r>
            <a:r>
              <a:rPr lang="ko-KR" altLang="en-US" sz="1200" dirty="0">
                <a:solidFill>
                  <a:srgbClr val="4F784C"/>
                </a:solidFill>
              </a:rPr>
              <a:t>연비 데이터</a:t>
            </a:r>
          </a:p>
          <a:p>
            <a:r>
              <a:rPr lang="en-US" altLang="ko-KR" sz="1200" dirty="0"/>
              <a:t>plot(wt, mpg, 			</a:t>
            </a:r>
            <a:r>
              <a:rPr lang="en-US" altLang="ko-KR" sz="1200" dirty="0">
                <a:solidFill>
                  <a:srgbClr val="4F784C"/>
                </a:solidFill>
              </a:rPr>
              <a:t># 2</a:t>
            </a:r>
            <a:r>
              <a:rPr lang="ko-KR" altLang="en-US" sz="1200" dirty="0">
                <a:solidFill>
                  <a:srgbClr val="4F784C"/>
                </a:solidFill>
              </a:rPr>
              <a:t>개 변수</a:t>
            </a:r>
            <a:r>
              <a:rPr lang="en-US" altLang="ko-KR" sz="1200" dirty="0">
                <a:solidFill>
                  <a:srgbClr val="4F784C"/>
                </a:solidFill>
              </a:rPr>
              <a:t>(x</a:t>
            </a:r>
            <a:r>
              <a:rPr lang="ko-KR" altLang="en-US" sz="1200" dirty="0">
                <a:solidFill>
                  <a:srgbClr val="4F784C"/>
                </a:solidFill>
              </a:rPr>
              <a:t>축</a:t>
            </a:r>
            <a:r>
              <a:rPr lang="en-US" altLang="ko-KR" sz="1200" dirty="0">
                <a:solidFill>
                  <a:srgbClr val="4F784C"/>
                </a:solidFill>
              </a:rPr>
              <a:t>, y</a:t>
            </a:r>
            <a:r>
              <a:rPr lang="ko-KR" altLang="en-US" sz="1200" dirty="0">
                <a:solidFill>
                  <a:srgbClr val="4F784C"/>
                </a:solidFill>
              </a:rPr>
              <a:t>축</a:t>
            </a:r>
            <a:r>
              <a:rPr lang="en-US" altLang="ko-KR" sz="1200" dirty="0">
                <a:solidFill>
                  <a:srgbClr val="4F784C"/>
                </a:solidFill>
              </a:rPr>
              <a:t>)</a:t>
            </a:r>
          </a:p>
          <a:p>
            <a:r>
              <a:rPr lang="en-US" altLang="ko-KR" sz="1200" dirty="0"/>
              <a:t> 	main="</a:t>
            </a:r>
            <a:r>
              <a:rPr lang="ko-KR" altLang="en-US" sz="1200" dirty="0"/>
              <a:t>중량</a:t>
            </a:r>
            <a:r>
              <a:rPr lang="en-US" altLang="ko-KR" sz="1200" dirty="0"/>
              <a:t>-</a:t>
            </a:r>
            <a:r>
              <a:rPr lang="ko-KR" altLang="en-US" sz="1200" dirty="0"/>
              <a:t>연비 그래프</a:t>
            </a:r>
            <a:r>
              <a:rPr lang="en-US" altLang="ko-KR" sz="1200" dirty="0"/>
              <a:t>", 	</a:t>
            </a:r>
            <a:r>
              <a:rPr lang="en-US" altLang="ko-KR" sz="1200" dirty="0">
                <a:solidFill>
                  <a:srgbClr val="4F784C"/>
                </a:solidFill>
              </a:rPr>
              <a:t># </a:t>
            </a:r>
            <a:r>
              <a:rPr lang="ko-KR" altLang="en-US" sz="1200" dirty="0">
                <a:solidFill>
                  <a:srgbClr val="4F784C"/>
                </a:solidFill>
              </a:rPr>
              <a:t>제목</a:t>
            </a:r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	xlab="</a:t>
            </a:r>
            <a:r>
              <a:rPr lang="ko-KR" altLang="en-US" sz="1200" dirty="0"/>
              <a:t>중량</a:t>
            </a:r>
            <a:r>
              <a:rPr lang="en-US" altLang="ko-KR" sz="1200" dirty="0"/>
              <a:t>", 		</a:t>
            </a:r>
            <a:r>
              <a:rPr lang="en-US" altLang="ko-KR" sz="1200" dirty="0">
                <a:solidFill>
                  <a:srgbClr val="4F784C"/>
                </a:solidFill>
              </a:rPr>
              <a:t># x</a:t>
            </a:r>
            <a:r>
              <a:rPr lang="ko-KR" altLang="en-US" sz="1200" dirty="0">
                <a:solidFill>
                  <a:srgbClr val="4F784C"/>
                </a:solidFill>
              </a:rPr>
              <a:t>축 레이블</a:t>
            </a:r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	ylab="</a:t>
            </a:r>
            <a:r>
              <a:rPr lang="ko-KR" altLang="en-US" sz="1200" dirty="0"/>
              <a:t>연비</a:t>
            </a:r>
            <a:r>
              <a:rPr lang="en-US" altLang="ko-KR" sz="1200" dirty="0"/>
              <a:t>(MPG)", 	#</a:t>
            </a:r>
            <a:r>
              <a:rPr lang="en-US" altLang="ko-KR" sz="1200" dirty="0">
                <a:solidFill>
                  <a:srgbClr val="4F784C"/>
                </a:solidFill>
              </a:rPr>
              <a:t> y</a:t>
            </a:r>
            <a:r>
              <a:rPr lang="ko-KR" altLang="en-US" sz="1200" dirty="0">
                <a:solidFill>
                  <a:srgbClr val="4F784C"/>
                </a:solidFill>
              </a:rPr>
              <a:t>축 레이블</a:t>
            </a:r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	col="red", 		          </a:t>
            </a:r>
            <a:r>
              <a:rPr lang="en-US" altLang="ko-KR" sz="1200" dirty="0">
                <a:solidFill>
                  <a:srgbClr val="4F784C"/>
                </a:solidFill>
              </a:rPr>
              <a:t># point</a:t>
            </a:r>
            <a:r>
              <a:rPr lang="ko-KR" altLang="en-US" sz="1200" dirty="0">
                <a:solidFill>
                  <a:srgbClr val="4F784C"/>
                </a:solidFill>
              </a:rPr>
              <a:t>의 </a:t>
            </a:r>
            <a:r>
              <a:rPr lang="en-US" altLang="ko-KR" sz="1200" dirty="0">
                <a:solidFill>
                  <a:srgbClr val="4F784C"/>
                </a:solidFill>
              </a:rPr>
              <a:t>color</a:t>
            </a:r>
          </a:p>
          <a:p>
            <a:r>
              <a:rPr lang="en-US" altLang="ko-KR" sz="1200" dirty="0"/>
              <a:t> 	</a:t>
            </a:r>
            <a:r>
              <a:rPr lang="en-US" altLang="ko-KR" sz="1200" dirty="0">
                <a:solidFill>
                  <a:srgbClr val="FF0000"/>
                </a:solidFill>
              </a:rPr>
              <a:t>pch=5</a:t>
            </a:r>
            <a:r>
              <a:rPr lang="en-US" altLang="ko-KR" sz="1200" dirty="0"/>
              <a:t>) 			</a:t>
            </a:r>
            <a:r>
              <a:rPr lang="en-US" altLang="ko-KR" sz="1200" dirty="0">
                <a:solidFill>
                  <a:srgbClr val="4F784C"/>
                </a:solidFill>
              </a:rPr>
              <a:t># point</a:t>
            </a:r>
            <a:r>
              <a:rPr lang="ko-KR" altLang="en-US" sz="1200" dirty="0">
                <a:solidFill>
                  <a:srgbClr val="4F784C"/>
                </a:solidFill>
              </a:rPr>
              <a:t>의 종류 </a:t>
            </a: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EFCFA9DA-BF0C-11D6-CD66-5AA78681C602}"/>
              </a:ext>
            </a:extLst>
          </p:cNvPr>
          <p:cNvSpPr/>
          <p:nvPr/>
        </p:nvSpPr>
        <p:spPr>
          <a:xfrm>
            <a:off x="7599680" y="4402893"/>
            <a:ext cx="1381760" cy="1310640"/>
          </a:xfrm>
          <a:prstGeom prst="wedgeEllipseCallout">
            <a:avLst>
              <a:gd name="adj1" fmla="val -86274"/>
              <a:gd name="adj2" fmla="val 11443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pch</a:t>
            </a:r>
            <a:r>
              <a:rPr lang="ko-KR" altLang="en-US" sz="1200" dirty="0"/>
              <a:t>의 값을 다양하게 변경해서 실습 </a:t>
            </a:r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121F73C8-0F86-DBA8-E6E9-A524BD51FEA8}"/>
              </a:ext>
            </a:extLst>
          </p:cNvPr>
          <p:cNvSpPr/>
          <p:nvPr/>
        </p:nvSpPr>
        <p:spPr>
          <a:xfrm>
            <a:off x="5186332" y="381145"/>
            <a:ext cx="1381760" cy="1310640"/>
          </a:xfrm>
          <a:prstGeom prst="wedgeEllipseCallout">
            <a:avLst>
              <a:gd name="adj1" fmla="val -86274"/>
              <a:gd name="adj2" fmla="val 11443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X</a:t>
            </a:r>
            <a:r>
              <a:rPr lang="ko-KR" altLang="en-US" sz="1100" dirty="0"/>
              <a:t>축</a:t>
            </a:r>
            <a:r>
              <a:rPr lang="en-US" altLang="ko-KR" sz="1100" dirty="0"/>
              <a:t>:  Y</a:t>
            </a:r>
            <a:r>
              <a:rPr lang="ko-KR" altLang="en-US" sz="1100" dirty="0"/>
              <a:t>축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-&gt;</a:t>
            </a:r>
            <a:r>
              <a:rPr lang="ko-KR" altLang="en-US" sz="1100" dirty="0"/>
              <a:t>중량</a:t>
            </a:r>
            <a:r>
              <a:rPr lang="en-US" altLang="ko-KR" sz="1100" dirty="0"/>
              <a:t>: </a:t>
            </a:r>
            <a:r>
              <a:rPr lang="ko-KR" altLang="en-US" sz="1100" dirty="0"/>
              <a:t>연비의 값을 기준으로 그래프 상에 점을 찍음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F3206B-D0B3-5A40-8DE8-47BF76621C71}"/>
              </a:ext>
            </a:extLst>
          </p:cNvPr>
          <p:cNvSpPr/>
          <p:nvPr/>
        </p:nvSpPr>
        <p:spPr>
          <a:xfrm>
            <a:off x="6217920" y="1564640"/>
            <a:ext cx="3444240" cy="1442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276A044D-57FB-1F0A-C9CC-6CA38E6202AC}"/>
              </a:ext>
            </a:extLst>
          </p:cNvPr>
          <p:cNvSpPr/>
          <p:nvPr/>
        </p:nvSpPr>
        <p:spPr>
          <a:xfrm>
            <a:off x="9852092" y="457051"/>
            <a:ext cx="1135380" cy="671350"/>
          </a:xfrm>
          <a:prstGeom prst="wedgeEllipseCallout">
            <a:avLst>
              <a:gd name="adj1" fmla="val -86274"/>
              <a:gd name="adj2" fmla="val 11443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pch</a:t>
            </a:r>
            <a:r>
              <a:rPr lang="ko-KR" altLang="en-US" sz="1200" dirty="0"/>
              <a:t>의 값</a:t>
            </a:r>
          </a:p>
        </p:txBody>
      </p:sp>
    </p:spTree>
    <p:extLst>
      <p:ext uri="{BB962C8B-B14F-4D97-AF65-F5344CB8AC3E}">
        <p14:creationId xmlns:p14="http://schemas.microsoft.com/office/powerpoint/2010/main" val="362517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두 변수 사이의 산점도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687D29-310E-4FC6-ADAA-825AD482893B}"/>
              </a:ext>
            </a:extLst>
          </p:cNvPr>
          <p:cNvSpPr/>
          <p:nvPr/>
        </p:nvSpPr>
        <p:spPr>
          <a:xfrm>
            <a:off x="2500659" y="1403776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B451CC-BEA8-4186-898C-9C82BDBAC78E}"/>
              </a:ext>
            </a:extLst>
          </p:cNvPr>
          <p:cNvSpPr/>
          <p:nvPr/>
        </p:nvSpPr>
        <p:spPr>
          <a:xfrm>
            <a:off x="2500659" y="1877466"/>
            <a:ext cx="7443269" cy="146152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156EAA-804A-4A0D-BF2B-CB10033E3D33}"/>
              </a:ext>
            </a:extLst>
          </p:cNvPr>
          <p:cNvSpPr txBox="1"/>
          <p:nvPr/>
        </p:nvSpPr>
        <p:spPr>
          <a:xfrm>
            <a:off x="2697455" y="1471344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EF471-7C07-4C30-A3E6-B78613BC1E6F}"/>
              </a:ext>
            </a:extLst>
          </p:cNvPr>
          <p:cNvSpPr txBox="1"/>
          <p:nvPr/>
        </p:nvSpPr>
        <p:spPr>
          <a:xfrm>
            <a:off x="2557455" y="1927820"/>
            <a:ext cx="7093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vars &lt;- c("</a:t>
            </a:r>
            <a:r>
              <a:rPr lang="en-US" altLang="ko-KR" sz="1600" dirty="0" err="1"/>
              <a:t>mpg","disp","drat","wt</a:t>
            </a:r>
            <a:r>
              <a:rPr lang="en-US" altLang="ko-KR" sz="1600" dirty="0"/>
              <a:t>")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대상 변수</a:t>
            </a:r>
          </a:p>
          <a:p>
            <a:r>
              <a:rPr lang="en-US" altLang="ko-KR" sz="1600" dirty="0"/>
              <a:t>target &lt;- mtcars[,vars]</a:t>
            </a:r>
          </a:p>
          <a:p>
            <a:r>
              <a:rPr lang="en-US" altLang="ko-KR" sz="1600" dirty="0"/>
              <a:t>head(target)</a:t>
            </a:r>
          </a:p>
          <a:p>
            <a:r>
              <a:rPr lang="en-US" altLang="ko-KR" sz="1600" dirty="0"/>
              <a:t>pairs(target,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대상 데이터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main="Multi Plots")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E4C785-2650-4D73-B24C-84F814BA7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492" y="3375931"/>
            <a:ext cx="7443269" cy="2888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슬라이드 번호 개체 틀 7">
            <a:extLst>
              <a:ext uri="{FF2B5EF4-FFF2-40B4-BE49-F238E27FC236}">
                <a16:creationId xmlns:a16="http://schemas.microsoft.com/office/drawing/2014/main" id="{C028AD62-C7E1-0A6F-A6C6-4E09D6BD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47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말풍선: 타원형 2">
            <a:extLst>
              <a:ext uri="{FF2B5EF4-FFF2-40B4-BE49-F238E27FC236}">
                <a16:creationId xmlns:a16="http://schemas.microsoft.com/office/drawing/2014/main" id="{0A1CB9F1-2D3E-3372-402E-C4552EB555D0}"/>
              </a:ext>
            </a:extLst>
          </p:cNvPr>
          <p:cNvSpPr/>
          <p:nvPr/>
        </p:nvSpPr>
        <p:spPr>
          <a:xfrm>
            <a:off x="7827447" y="1373032"/>
            <a:ext cx="1381760" cy="1310640"/>
          </a:xfrm>
          <a:prstGeom prst="wedgeEllipseCallout">
            <a:avLst>
              <a:gd name="adj1" fmla="val -86274"/>
              <a:gd name="adj2" fmla="val 11443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대상변수로 </a:t>
            </a:r>
            <a:r>
              <a:rPr lang="en-US" altLang="ko-KR" sz="1200" dirty="0"/>
              <a:t>4</a:t>
            </a:r>
            <a:r>
              <a:rPr lang="ko-KR" altLang="en-US" sz="1200" dirty="0"/>
              <a:t>개만을 지정하여 실습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E72E9B-0553-66DC-076A-1238A4061935}"/>
              </a:ext>
            </a:extLst>
          </p:cNvPr>
          <p:cNvSpPr/>
          <p:nvPr/>
        </p:nvSpPr>
        <p:spPr>
          <a:xfrm>
            <a:off x="2865120" y="3389344"/>
            <a:ext cx="3444240" cy="273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44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두 변수 사이의 산점도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DEA8A-672E-4E09-B6DC-8CF7ABB063EC}"/>
              </a:ext>
            </a:extLst>
          </p:cNvPr>
          <p:cNvSpPr txBox="1"/>
          <p:nvPr/>
        </p:nvSpPr>
        <p:spPr>
          <a:xfrm>
            <a:off x="6636060" y="5569268"/>
            <a:ext cx="2768726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다중 산점도의 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26C7AB-D5AB-4B9D-AAFE-C357DCC5F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477" y="1138688"/>
            <a:ext cx="7443269" cy="7650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23EF32-4611-4BD3-8026-ABA0724D3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477" y="1742463"/>
            <a:ext cx="3667125" cy="34956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9F12F0-9451-4CA0-BCA8-D9482B6B2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988840"/>
            <a:ext cx="4238625" cy="3676650"/>
          </a:xfrm>
          <a:prstGeom prst="rect">
            <a:avLst/>
          </a:prstGeom>
        </p:spPr>
      </p:pic>
      <p:sp>
        <p:nvSpPr>
          <p:cNvPr id="6" name="슬라이드 번호 개체 틀 7">
            <a:extLst>
              <a:ext uri="{FF2B5EF4-FFF2-40B4-BE49-F238E27FC236}">
                <a16:creationId xmlns:a16="http://schemas.microsoft.com/office/drawing/2014/main" id="{8E3F3A70-F259-B3CD-4202-52ADBE5C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48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9721014D-2836-92DB-E2A1-6377B69419CB}"/>
              </a:ext>
            </a:extLst>
          </p:cNvPr>
          <p:cNvSpPr/>
          <p:nvPr/>
        </p:nvSpPr>
        <p:spPr>
          <a:xfrm>
            <a:off x="9026327" y="107957"/>
            <a:ext cx="1381760" cy="1310640"/>
          </a:xfrm>
          <a:prstGeom prst="wedgeEllipseCallout">
            <a:avLst>
              <a:gd name="adj1" fmla="val -86274"/>
              <a:gd name="adj2" fmla="val 11443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 </a:t>
            </a:r>
            <a:r>
              <a:rPr lang="en-US" altLang="ko-KR" sz="1200" dirty="0"/>
              <a:t>4</a:t>
            </a:r>
            <a:r>
              <a:rPr lang="ko-KR" altLang="en-US" sz="1200" dirty="0"/>
              <a:t>개 변수간의 산점도를 그래프로 표현</a:t>
            </a:r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3CE115F4-23C0-038B-1FEF-2EDF8F32C868}"/>
              </a:ext>
            </a:extLst>
          </p:cNvPr>
          <p:cNvSpPr/>
          <p:nvPr/>
        </p:nvSpPr>
        <p:spPr>
          <a:xfrm>
            <a:off x="9706317" y="1349549"/>
            <a:ext cx="1381760" cy="1310640"/>
          </a:xfrm>
          <a:prstGeom prst="wedgeEllipseCallout">
            <a:avLst>
              <a:gd name="adj1" fmla="val -86274"/>
              <a:gd name="adj2" fmla="val 11443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X</a:t>
            </a:r>
            <a:r>
              <a:rPr lang="ko-KR" altLang="en-US" sz="1200" dirty="0"/>
              <a:t>축</a:t>
            </a:r>
            <a:r>
              <a:rPr lang="en-US" altLang="ko-KR" sz="1200" dirty="0"/>
              <a:t>: wt, Y</a:t>
            </a:r>
            <a:r>
              <a:rPr lang="ko-KR" altLang="en-US" sz="1200" dirty="0"/>
              <a:t>축</a:t>
            </a:r>
            <a:r>
              <a:rPr lang="en-US" altLang="ko-KR" sz="1200" dirty="0"/>
              <a:t>: disp</a:t>
            </a:r>
            <a:br>
              <a:rPr lang="en-US" altLang="ko-KR" sz="1200" dirty="0"/>
            </a:br>
            <a:r>
              <a:rPr lang="ko-KR" altLang="en-US" sz="1200" dirty="0"/>
              <a:t>로</a:t>
            </a:r>
            <a:r>
              <a:rPr lang="en-US" altLang="ko-KR" sz="1200" dirty="0"/>
              <a:t> </a:t>
            </a:r>
            <a:r>
              <a:rPr lang="ko-KR" altLang="en-US" sz="1200" dirty="0"/>
              <a:t>점을 그림</a:t>
            </a:r>
          </a:p>
        </p:txBody>
      </p:sp>
    </p:spTree>
    <p:extLst>
      <p:ext uri="{BB962C8B-B14F-4D97-AF65-F5344CB8AC3E}">
        <p14:creationId xmlns:p14="http://schemas.microsoft.com/office/powerpoint/2010/main" val="362303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그룹 정보가 있는 두 변수의 산점도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902965" y="1012942"/>
            <a:ext cx="10780049" cy="46307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그룹 정보를 알고 있다면 산점도를 작성 시 각 그룹별 관측값들을 다른 색깔과 점의 모양으로 표시할 수 있음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이렇게 작성된 산점도는 두 변수 간의 관계뿐만 아니라 그룹 간의 관계도 파악할 수 있어서 편리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2DE35B-5C5A-4B1E-82FE-08B0FEDE6122}"/>
              </a:ext>
            </a:extLst>
          </p:cNvPr>
          <p:cNvSpPr/>
          <p:nvPr/>
        </p:nvSpPr>
        <p:spPr>
          <a:xfrm>
            <a:off x="2500659" y="2988385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781EDD-0894-447D-AA2B-4D4F5A6267E3}"/>
              </a:ext>
            </a:extLst>
          </p:cNvPr>
          <p:cNvSpPr/>
          <p:nvPr/>
        </p:nvSpPr>
        <p:spPr>
          <a:xfrm>
            <a:off x="2500659" y="3462075"/>
            <a:ext cx="7443269" cy="218160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2FEF2-3252-405D-A08D-9D6E668D220E}"/>
              </a:ext>
            </a:extLst>
          </p:cNvPr>
          <p:cNvSpPr txBox="1"/>
          <p:nvPr/>
        </p:nvSpPr>
        <p:spPr>
          <a:xfrm>
            <a:off x="2720698" y="307316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62DB6-B5EC-40EF-B748-CFFDC5C79590}"/>
              </a:ext>
            </a:extLst>
          </p:cNvPr>
          <p:cNvSpPr txBox="1"/>
          <p:nvPr/>
        </p:nvSpPr>
        <p:spPr>
          <a:xfrm>
            <a:off x="2557455" y="3512429"/>
            <a:ext cx="70939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iris.2 &lt;- iris[,3:4]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데이터 준비</a:t>
            </a:r>
          </a:p>
          <a:p>
            <a:r>
              <a:rPr lang="en-US" altLang="ko-KR" sz="1600" dirty="0"/>
              <a:t>point &lt;- </a:t>
            </a:r>
            <a:r>
              <a:rPr lang="en-US" altLang="ko-KR" sz="1600" dirty="0">
                <a:solidFill>
                  <a:srgbClr val="FF0000"/>
                </a:solidFill>
              </a:rPr>
              <a:t>as.numeric(iris$Species) 	# </a:t>
            </a:r>
            <a:r>
              <a:rPr lang="ko-KR" altLang="en-US" sz="1600" dirty="0">
                <a:solidFill>
                  <a:srgbClr val="FF0000"/>
                </a:solidFill>
              </a:rPr>
              <a:t>점의 모양</a:t>
            </a:r>
          </a:p>
          <a:p>
            <a:r>
              <a:rPr lang="en-US" altLang="ko-KR" sz="1600" dirty="0"/>
              <a:t>point 			          	</a:t>
            </a:r>
            <a:r>
              <a:rPr lang="en-US" altLang="ko-KR" sz="1600" dirty="0">
                <a:solidFill>
                  <a:srgbClr val="4F784C"/>
                </a:solidFill>
              </a:rPr>
              <a:t># point </a:t>
            </a:r>
            <a:r>
              <a:rPr lang="ko-KR" altLang="en-US" sz="1600" dirty="0">
                <a:solidFill>
                  <a:srgbClr val="4F784C"/>
                </a:solidFill>
              </a:rPr>
              <a:t>내용 출력</a:t>
            </a:r>
          </a:p>
          <a:p>
            <a:r>
              <a:rPr lang="en-US" altLang="ko-KR" sz="1600" dirty="0"/>
              <a:t>color &lt;- c("red","green","blue")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점의 컬러</a:t>
            </a:r>
          </a:p>
          <a:p>
            <a:r>
              <a:rPr lang="en-US" altLang="ko-KR" sz="1600" dirty="0"/>
              <a:t>plot(iris.2,</a:t>
            </a:r>
          </a:p>
          <a:p>
            <a:r>
              <a:rPr lang="en-US" altLang="ko-KR" sz="1600" dirty="0"/>
              <a:t> 	main="Iris plot",</a:t>
            </a:r>
          </a:p>
          <a:p>
            <a:r>
              <a:rPr lang="en-US" altLang="ko-KR" sz="1600" dirty="0"/>
              <a:t> 	pch=c(point),</a:t>
            </a:r>
          </a:p>
          <a:p>
            <a:r>
              <a:rPr lang="en-US" altLang="ko-KR" sz="1600" dirty="0"/>
              <a:t> 	col=color[point])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59465B2E-04F0-1460-1A29-AFF1D7FF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49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2C6BF05-BCB9-67F4-66EC-107ACC162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843" y="1841436"/>
            <a:ext cx="5676900" cy="1009650"/>
          </a:xfrm>
          <a:prstGeom prst="rect">
            <a:avLst/>
          </a:prstGeom>
        </p:spPr>
      </p:pic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A14B4B15-088E-F3A7-0245-5E0D4BC5B680}"/>
              </a:ext>
            </a:extLst>
          </p:cNvPr>
          <p:cNvSpPr/>
          <p:nvPr/>
        </p:nvSpPr>
        <p:spPr>
          <a:xfrm>
            <a:off x="9651395" y="1677745"/>
            <a:ext cx="1381760" cy="1310640"/>
          </a:xfrm>
          <a:prstGeom prst="wedgeEllipseCallout">
            <a:avLst>
              <a:gd name="adj1" fmla="val -106834"/>
              <a:gd name="adj2" fmla="val 64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그룹정보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FBB88C-A3A4-21C9-BBE3-03EF5A4CB5FA}"/>
              </a:ext>
            </a:extLst>
          </p:cNvPr>
          <p:cNvSpPr/>
          <p:nvPr/>
        </p:nvSpPr>
        <p:spPr>
          <a:xfrm>
            <a:off x="8020971" y="2006347"/>
            <a:ext cx="1039772" cy="844739"/>
          </a:xfrm>
          <a:prstGeom prst="rect">
            <a:avLst/>
          </a:prstGeom>
          <a:noFill/>
          <a:ln w="1905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말풍선: 타원형 16">
            <a:extLst>
              <a:ext uri="{FF2B5EF4-FFF2-40B4-BE49-F238E27FC236}">
                <a16:creationId xmlns:a16="http://schemas.microsoft.com/office/drawing/2014/main" id="{59D7DC9F-9AD4-C723-C123-4C764232441B}"/>
              </a:ext>
            </a:extLst>
          </p:cNvPr>
          <p:cNvSpPr/>
          <p:nvPr/>
        </p:nvSpPr>
        <p:spPr>
          <a:xfrm>
            <a:off x="7519726" y="3218734"/>
            <a:ext cx="2480998" cy="1310640"/>
          </a:xfrm>
          <a:prstGeom prst="wedgeEllipseCallout">
            <a:avLst>
              <a:gd name="adj1" fmla="val -84291"/>
              <a:gd name="adj2" fmla="val 199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[setosa,</a:t>
            </a:r>
            <a:r>
              <a:rPr lang="ko-KR" altLang="ko-KR" sz="1200" dirty="0">
                <a:solidFill>
                  <a:srgbClr val="000000"/>
                </a:solidFill>
                <a:latin typeface="Arial Unicode MS"/>
                <a:ea typeface="문체부 제목 돋음체" panose="020B0609000101010101" pitchFamily="49" charset="-127"/>
              </a:rPr>
              <a:t> versicolor</a:t>
            </a:r>
            <a:r>
              <a:rPr lang="en-US" altLang="ko-KR" sz="1200" dirty="0">
                <a:solidFill>
                  <a:srgbClr val="000000"/>
                </a:solidFill>
                <a:latin typeface="Arial Unicode MS"/>
                <a:ea typeface="문체부 제목 돋음체" panose="020B0609000101010101" pitchFamily="49" charset="-127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latin typeface="Arial Unicode MS"/>
                <a:ea typeface="문체부 제목 돋음체" panose="020B0609000101010101" pitchFamily="49" charset="-127"/>
              </a:rPr>
              <a:t>virginica</a:t>
            </a:r>
            <a:r>
              <a:rPr lang="en-US" altLang="ko-KR" sz="1200" dirty="0">
                <a:solidFill>
                  <a:srgbClr val="000000"/>
                </a:solidFill>
                <a:latin typeface="Arial Unicode MS"/>
                <a:ea typeface="문체부 제목 돋음체" panose="020B0609000101010101" pitchFamily="49" charset="-127"/>
              </a:rPr>
              <a:t>]</a:t>
            </a:r>
            <a:r>
              <a:rPr lang="ko-KR" altLang="en-US" sz="1200" dirty="0">
                <a:solidFill>
                  <a:srgbClr val="000000"/>
                </a:solidFill>
                <a:latin typeface="Arial Unicode MS"/>
                <a:ea typeface="문체부 제목 돋음체" panose="020B0609000101010101" pitchFamily="49" charset="-127"/>
              </a:rPr>
              <a:t>를 숫자로 표현하여 점의 모양을 결정 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22407B-F6CE-BEAB-DD29-0039B6FEA292}"/>
              </a:ext>
            </a:extLst>
          </p:cNvPr>
          <p:cNvSpPr/>
          <p:nvPr/>
        </p:nvSpPr>
        <p:spPr>
          <a:xfrm>
            <a:off x="2527373" y="3768577"/>
            <a:ext cx="3953325" cy="306273"/>
          </a:xfrm>
          <a:prstGeom prst="rect">
            <a:avLst/>
          </a:prstGeom>
          <a:noFill/>
          <a:ln w="19050">
            <a:solidFill>
              <a:srgbClr val="FB7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999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요약</a:t>
            </a:r>
            <a:r>
              <a:rPr lang="en-US" altLang="ko-KR" dirty="0"/>
              <a:t>3]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12694F1E-A6B2-5564-1F8A-930C0592AFCB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E4FA42-6F88-54C1-16CA-489C54340B2C}"/>
              </a:ext>
            </a:extLst>
          </p:cNvPr>
          <p:cNvSpPr txBox="1"/>
          <p:nvPr/>
        </p:nvSpPr>
        <p:spPr>
          <a:xfrm>
            <a:off x="290445" y="1072921"/>
            <a:ext cx="503087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4671EC"/>
                </a:solidFill>
              </a:rPr>
              <a:t>다중변수 자료의 탐색_산점도</a:t>
            </a:r>
          </a:p>
          <a:p>
            <a:endParaRPr lang="ko-KR" altLang="en-US" dirty="0"/>
          </a:p>
          <a:p>
            <a:r>
              <a:rPr lang="ko-KR" altLang="en-US" sz="1600" dirty="0">
                <a:solidFill>
                  <a:srgbClr val="4671EC"/>
                </a:solidFill>
              </a:rPr>
              <a:t>그룹 정보가 있는 두 변수의 산점도</a:t>
            </a:r>
          </a:p>
          <a:p>
            <a:r>
              <a:rPr lang="ko-KR" altLang="en-US" dirty="0"/>
              <a:t>iris.2 &lt;- iris[,3:4] 		 	# 데이터 준비</a:t>
            </a:r>
          </a:p>
          <a:p>
            <a:r>
              <a:rPr lang="ko-KR" altLang="en-US" dirty="0"/>
              <a:t>point &lt;- as.numeric(iris$Species) 	# 점의 모양</a:t>
            </a:r>
          </a:p>
          <a:p>
            <a:r>
              <a:rPr lang="ko-KR" altLang="en-US" dirty="0"/>
              <a:t>point 			          	# point 내용 출력</a:t>
            </a:r>
          </a:p>
          <a:p>
            <a:r>
              <a:rPr lang="ko-KR" altLang="en-US" dirty="0"/>
              <a:t>color &lt;- c("</a:t>
            </a:r>
            <a:r>
              <a:rPr lang="ko-KR" altLang="en-US" dirty="0" err="1"/>
              <a:t>red","green","blue</a:t>
            </a:r>
            <a:r>
              <a:rPr lang="ko-KR" altLang="en-US" dirty="0"/>
              <a:t>") 	# 점의 컬러</a:t>
            </a:r>
          </a:p>
          <a:p>
            <a:r>
              <a:rPr lang="ko-KR" altLang="en-US" dirty="0"/>
              <a:t>plot(iris.2</a:t>
            </a:r>
            <a:r>
              <a:rPr lang="en-US" altLang="ko-KR" dirty="0"/>
              <a:t>, m</a:t>
            </a:r>
            <a:r>
              <a:rPr lang="ko-KR" altLang="en-US" dirty="0"/>
              <a:t>ain="Iris </a:t>
            </a:r>
            <a:r>
              <a:rPr lang="ko-KR" altLang="en-US" dirty="0" err="1"/>
              <a:t>plot",pch</a:t>
            </a:r>
            <a:r>
              <a:rPr lang="ko-KR" altLang="en-US" dirty="0"/>
              <a:t>=c(point),	col=color[point])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3F22FA-2261-F57F-6277-DFAF1572E3CE}"/>
              </a:ext>
            </a:extLst>
          </p:cNvPr>
          <p:cNvSpPr txBox="1"/>
          <p:nvPr/>
        </p:nvSpPr>
        <p:spPr>
          <a:xfrm>
            <a:off x="5805555" y="951433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4671EC"/>
                </a:solidFill>
              </a:rPr>
              <a:t>다중변수 자료의 탐색_ 상관분석</a:t>
            </a:r>
          </a:p>
          <a:p>
            <a:r>
              <a:rPr lang="ko-KR" altLang="en-US" dirty="0"/>
              <a:t>beers = c(5,2,9,8,3,7,3) 		   	          # 데이터 입력</a:t>
            </a:r>
          </a:p>
          <a:p>
            <a:r>
              <a:rPr lang="ko-KR" altLang="en-US" dirty="0"/>
              <a:t>bal &lt;- c(0.1,0.03,0.19,0.12,0.04,0.0095,0.07)</a:t>
            </a:r>
          </a:p>
          <a:p>
            <a:r>
              <a:rPr lang="ko-KR" altLang="en-US" dirty="0"/>
              <a:t>tbl &lt;- data.frame(beers,bal) 		          # 데이터프레임 생성</a:t>
            </a:r>
          </a:p>
          <a:p>
            <a:r>
              <a:rPr lang="ko-KR" altLang="en-US" dirty="0"/>
              <a:t>tbl</a:t>
            </a:r>
          </a:p>
          <a:p>
            <a:r>
              <a:rPr lang="ko-KR" altLang="en-US" dirty="0"/>
              <a:t>plot(bal~beers,data=tbl) 	                    # 산점도</a:t>
            </a:r>
          </a:p>
          <a:p>
            <a:r>
              <a:rPr lang="ko-KR" altLang="en-US" dirty="0"/>
              <a:t>res &lt;- lm(bal~beers,data=tbl) 	                   # 회귀식 도출(둘간의 관계식)</a:t>
            </a:r>
          </a:p>
          <a:p>
            <a:r>
              <a:rPr lang="ko-KR" altLang="en-US" dirty="0"/>
              <a:t>abline(res) 				                    # 회귀선 그리기(두 변수간의 관계 그리기)</a:t>
            </a:r>
          </a:p>
          <a:p>
            <a:r>
              <a:rPr lang="ko-KR" altLang="en-US" dirty="0"/>
              <a:t>cor(beers,bal) 	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B8A88FE-0195-4472-FDE4-30066F76A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009" y="4262881"/>
            <a:ext cx="2724290" cy="238104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FD3F2E-2355-EBED-0215-6133B4CA4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548" y="3921081"/>
            <a:ext cx="2371445" cy="2200648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338F41E-D78A-814B-C4BF-6430EDA6AAB8}"/>
              </a:ext>
            </a:extLst>
          </p:cNvPr>
          <p:cNvCxnSpPr/>
          <p:nvPr/>
        </p:nvCxnSpPr>
        <p:spPr>
          <a:xfrm>
            <a:off x="5321324" y="805191"/>
            <a:ext cx="0" cy="5644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7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그룹 정보가 있는 두 변수의 산점도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C35F12-8065-415D-ABE4-61527BAEE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470" y="2932279"/>
            <a:ext cx="7547060" cy="342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FD8671-8707-406D-A235-12CB252D7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842" y="3260633"/>
            <a:ext cx="7543688" cy="35973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8CBC67-0181-4779-9530-E0DF8F694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470" y="965940"/>
            <a:ext cx="7547060" cy="2034659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0BA0A2C-D634-491C-B6B2-4E3078540B40}"/>
              </a:ext>
            </a:extLst>
          </p:cNvPr>
          <p:cNvSpPr txBox="1">
            <a:spLocks/>
          </p:cNvSpPr>
          <p:nvPr/>
        </p:nvSpPr>
        <p:spPr>
          <a:xfrm>
            <a:off x="5600945" y="4509120"/>
            <a:ext cx="4075171" cy="2115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Petal.Length(</a:t>
            </a:r>
            <a:r>
              <a:rPr lang="ko-KR" altLang="en-US" sz="1400" dirty="0"/>
              <a:t>꽃잎의 길이</a:t>
            </a:r>
            <a:r>
              <a:rPr lang="en-US" altLang="ko-KR" sz="1400" dirty="0"/>
              <a:t>)</a:t>
            </a:r>
            <a:r>
              <a:rPr lang="ko-KR" altLang="en-US" sz="1400" dirty="0"/>
              <a:t>의 길이가 길수록 </a:t>
            </a:r>
            <a:r>
              <a:rPr lang="en-US" altLang="ko-KR" sz="1400" dirty="0"/>
              <a:t>Petal.Width(</a:t>
            </a:r>
            <a:r>
              <a:rPr lang="ko-KR" altLang="en-US" sz="1400" dirty="0"/>
              <a:t>꽃잎의 폭</a:t>
            </a:r>
            <a:r>
              <a:rPr lang="en-US" altLang="ko-KR" sz="1400" dirty="0"/>
              <a:t>)</a:t>
            </a:r>
            <a:r>
              <a:rPr lang="ko-KR" altLang="en-US" sz="1400" dirty="0"/>
              <a:t>도 커짐</a:t>
            </a:r>
            <a:endParaRPr lang="en-US" altLang="ko-KR" sz="1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F0000"/>
                </a:solidFill>
              </a:rPr>
              <a:t>[o]</a:t>
            </a:r>
            <a:r>
              <a:rPr lang="en-US" altLang="ko-KR" sz="1400" dirty="0"/>
              <a:t>setosa </a:t>
            </a:r>
            <a:r>
              <a:rPr lang="ko-KR" altLang="en-US" sz="1400" dirty="0"/>
              <a:t>품종은 다른 두 품종에 비해 꽃잎의 길이와 폭이 확연히 작음</a:t>
            </a:r>
            <a:endParaRPr lang="en-US" altLang="ko-KR" sz="1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accent1"/>
                </a:solidFill>
              </a:rPr>
              <a:t>[+]</a:t>
            </a:r>
            <a:r>
              <a:rPr lang="en-US" altLang="ko-KR" sz="1400" dirty="0"/>
              <a:t>virginica </a:t>
            </a:r>
            <a:r>
              <a:rPr lang="ko-KR" altLang="en-US" sz="1400" dirty="0"/>
              <a:t>품종은 다른 두 품종에 비해 꽃잎의 길이와 폭이 제일 큼</a:t>
            </a:r>
          </a:p>
        </p:txBody>
      </p:sp>
      <p:sp>
        <p:nvSpPr>
          <p:cNvPr id="4" name="슬라이드 번호 개체 틀 7">
            <a:extLst>
              <a:ext uri="{FF2B5EF4-FFF2-40B4-BE49-F238E27FC236}">
                <a16:creationId xmlns:a16="http://schemas.microsoft.com/office/drawing/2014/main" id="{FC8EC046-2455-5F67-B32E-AFED3FFD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50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C4F1BA-807D-0A5A-C706-7604BEB3B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2470" y="649957"/>
            <a:ext cx="7443269" cy="371475"/>
          </a:xfrm>
          <a:prstGeom prst="rect">
            <a:avLst/>
          </a:prstGeom>
        </p:spPr>
      </p:pic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44CA9800-8C5C-6E34-515C-313096177DAB}"/>
              </a:ext>
            </a:extLst>
          </p:cNvPr>
          <p:cNvSpPr/>
          <p:nvPr/>
        </p:nvSpPr>
        <p:spPr>
          <a:xfrm>
            <a:off x="-19717" y="4019150"/>
            <a:ext cx="2480998" cy="1310640"/>
          </a:xfrm>
          <a:prstGeom prst="wedgeEllipseCallout">
            <a:avLst>
              <a:gd name="adj1" fmla="val 62314"/>
              <a:gd name="adj2" fmla="val 3603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[setosa,</a:t>
            </a:r>
            <a:r>
              <a:rPr lang="ko-KR" altLang="ko-KR" sz="1200" dirty="0">
                <a:solidFill>
                  <a:srgbClr val="000000"/>
                </a:solidFill>
                <a:latin typeface="Arial Unicode MS"/>
                <a:ea typeface="문체부 제목 돋음체" panose="020B0609000101010101" pitchFamily="49" charset="-127"/>
              </a:rPr>
              <a:t> versicolor</a:t>
            </a:r>
            <a:r>
              <a:rPr lang="en-US" altLang="ko-KR" sz="1200" dirty="0">
                <a:solidFill>
                  <a:srgbClr val="000000"/>
                </a:solidFill>
                <a:latin typeface="Arial Unicode MS"/>
                <a:ea typeface="문체부 제목 돋음체" panose="020B0609000101010101" pitchFamily="49" charset="-127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latin typeface="Arial Unicode MS"/>
                <a:ea typeface="문체부 제목 돋음체" panose="020B0609000101010101" pitchFamily="49" charset="-127"/>
              </a:rPr>
              <a:t>virginica</a:t>
            </a:r>
            <a:r>
              <a:rPr lang="en-US" altLang="ko-KR" sz="1200" dirty="0">
                <a:solidFill>
                  <a:srgbClr val="000000"/>
                </a:solidFill>
                <a:latin typeface="Arial Unicode MS"/>
                <a:ea typeface="문체부 제목 돋음체" panose="020B0609000101010101" pitchFamily="49" charset="-127"/>
              </a:rPr>
              <a:t>]</a:t>
            </a:r>
            <a:r>
              <a:rPr lang="ko-KR" altLang="en-US" sz="1200" dirty="0">
                <a:solidFill>
                  <a:srgbClr val="000000"/>
                </a:solidFill>
                <a:latin typeface="Arial Unicode MS"/>
                <a:ea typeface="문체부 제목 돋음체" panose="020B0609000101010101" pitchFamily="49" charset="-127"/>
              </a:rPr>
              <a:t>를 숫자로 표현하여 점의 모양을 결정하여 점을 찍음 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299C1947-F18A-94CB-951A-5EF2C79E8C3F}"/>
              </a:ext>
            </a:extLst>
          </p:cNvPr>
          <p:cNvSpPr/>
          <p:nvPr/>
        </p:nvSpPr>
        <p:spPr>
          <a:xfrm>
            <a:off x="8349562" y="2912438"/>
            <a:ext cx="2480998" cy="1310640"/>
          </a:xfrm>
          <a:prstGeom prst="wedgeEllipseCallout">
            <a:avLst>
              <a:gd name="adj1" fmla="val -45388"/>
              <a:gd name="adj2" fmla="val 8021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그래프를 보면서 분석을 할 수 있음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6CB3E0-8C7B-4A9E-3357-8A47A2DAC2FB}"/>
              </a:ext>
            </a:extLst>
          </p:cNvPr>
          <p:cNvSpPr txBox="1"/>
          <p:nvPr/>
        </p:nvSpPr>
        <p:spPr>
          <a:xfrm>
            <a:off x="2988484" y="5457019"/>
            <a:ext cx="455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[o]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167775-8270-F138-A379-B4D7B350AC9B}"/>
              </a:ext>
            </a:extLst>
          </p:cNvPr>
          <p:cNvSpPr txBox="1"/>
          <p:nvPr/>
        </p:nvSpPr>
        <p:spPr>
          <a:xfrm>
            <a:off x="4412037" y="4726780"/>
            <a:ext cx="455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accent1"/>
                </a:solidFill>
              </a:rPr>
              <a:t>[x]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6BF7FD-0869-9CD7-05A9-FE9EA534F958}"/>
              </a:ext>
            </a:extLst>
          </p:cNvPr>
          <p:cNvCxnSpPr/>
          <p:nvPr/>
        </p:nvCxnSpPr>
        <p:spPr>
          <a:xfrm flipV="1">
            <a:off x="3422311" y="5186026"/>
            <a:ext cx="1445482" cy="9279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06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902" y="2722821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V.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다중변수 자료의 탐색</a:t>
            </a: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상관분석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슬라이드 번호 개체 틀 7">
            <a:extLst>
              <a:ext uri="{FF2B5EF4-FFF2-40B4-BE49-F238E27FC236}">
                <a16:creationId xmlns:a16="http://schemas.microsoft.com/office/drawing/2014/main" id="{A968E4C2-A8B3-3C90-9C60-FB97DFD0A99D}"/>
              </a:ext>
            </a:extLst>
          </p:cNvPr>
          <p:cNvSpPr txBox="1">
            <a:spLocks/>
          </p:cNvSpPr>
          <p:nvPr/>
        </p:nvSpPr>
        <p:spPr>
          <a:xfrm>
            <a:off x="10830560" y="6113952"/>
            <a:ext cx="665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pPr/>
              <a:t>51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4994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상관분석과 상관계수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FC00D9-ED63-4DAC-AADE-67C658EE5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402809"/>
            <a:ext cx="5943600" cy="2752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04DEB2-56B1-43BA-B787-B21004E676EF}"/>
              </a:ext>
            </a:extLst>
          </p:cNvPr>
          <p:cNvSpPr txBox="1"/>
          <p:nvPr/>
        </p:nvSpPr>
        <p:spPr>
          <a:xfrm>
            <a:off x="4711637" y="6044349"/>
            <a:ext cx="2768726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선형적 관계에 있는 두 변수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" name="슬라이드 번호 개체 틀 7">
            <a:extLst>
              <a:ext uri="{FF2B5EF4-FFF2-40B4-BE49-F238E27FC236}">
                <a16:creationId xmlns:a16="http://schemas.microsoft.com/office/drawing/2014/main" id="{0CD209AB-0509-DCF0-E346-759E694C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52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7F501579-DF3A-22FE-DD88-2917F23901A7}"/>
              </a:ext>
            </a:extLst>
          </p:cNvPr>
          <p:cNvSpPr/>
          <p:nvPr/>
        </p:nvSpPr>
        <p:spPr>
          <a:xfrm>
            <a:off x="406553" y="3429000"/>
            <a:ext cx="2480998" cy="1310640"/>
          </a:xfrm>
          <a:prstGeom prst="wedgeEllipseCallout">
            <a:avLst>
              <a:gd name="adj1" fmla="val 57810"/>
              <a:gd name="adj2" fmla="val 6936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중량과</a:t>
            </a:r>
            <a:r>
              <a:rPr lang="en-US" altLang="ko-KR" sz="1200" dirty="0"/>
              <a:t> </a:t>
            </a:r>
            <a:r>
              <a:rPr lang="ko-KR" altLang="en-US" sz="1200" dirty="0"/>
              <a:t>연비는 선혁적 관계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80115-C691-71B9-A5D1-C183C95DF9C4}"/>
              </a:ext>
            </a:extLst>
          </p:cNvPr>
          <p:cNvSpPr txBox="1"/>
          <p:nvPr/>
        </p:nvSpPr>
        <p:spPr>
          <a:xfrm>
            <a:off x="1889760" y="1015652"/>
            <a:ext cx="9377680" cy="1898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dirty="0"/>
              <a:t>&lt;</a:t>
            </a:r>
            <a:r>
              <a:rPr lang="ko-KR" altLang="en-US" sz="1600" dirty="0"/>
              <a:t>그래프 분석결과</a:t>
            </a:r>
            <a:r>
              <a:rPr lang="en-US" altLang="ko-KR" sz="1600" dirty="0"/>
              <a:t>&gt;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자동차의 중량이 커지면 연비는 감소하는 추세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추세의 모양이 선</a:t>
            </a:r>
            <a:r>
              <a:rPr lang="en-US" altLang="ko-KR" sz="1600" dirty="0"/>
              <a:t>(</a:t>
            </a:r>
            <a:r>
              <a:rPr lang="ko-KR" altLang="en-US" sz="1600" dirty="0"/>
              <a:t>線</a:t>
            </a:r>
            <a:r>
              <a:rPr lang="en-US" altLang="ko-KR" sz="1600" dirty="0"/>
              <a:t>, line) </a:t>
            </a:r>
            <a:r>
              <a:rPr lang="ko-KR" altLang="en-US" sz="1600" dirty="0"/>
              <a:t>모양이어서 중량과 연비는 ‘선형적 관계’에 있다고 표현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선형적 관계라고 해도 강한 선형적 관계가 있고 약한 선형적 관계도 있음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상관분석</a:t>
            </a:r>
            <a:r>
              <a:rPr lang="en-US" altLang="ko-KR" sz="1600" dirty="0"/>
              <a:t>(correlation analysis) : </a:t>
            </a:r>
            <a:r>
              <a:rPr lang="ko-KR" altLang="en-US" sz="1600" dirty="0"/>
              <a:t>얼마나 선형성을 보이는지 수치상으로 나타낼 수 있는 방법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F5C9C2-16FA-88BE-319F-4A080ADD643C}"/>
              </a:ext>
            </a:extLst>
          </p:cNvPr>
          <p:cNvCxnSpPr>
            <a:cxnSpLocks/>
          </p:cNvCxnSpPr>
          <p:nvPr/>
        </p:nvCxnSpPr>
        <p:spPr>
          <a:xfrm>
            <a:off x="3891280" y="4084320"/>
            <a:ext cx="1879600" cy="11785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837E088-0364-F049-C5DA-05A7CEFA30CD}"/>
              </a:ext>
            </a:extLst>
          </p:cNvPr>
          <p:cNvCxnSpPr>
            <a:cxnSpLocks/>
          </p:cNvCxnSpPr>
          <p:nvPr/>
        </p:nvCxnSpPr>
        <p:spPr>
          <a:xfrm>
            <a:off x="6817360" y="4084320"/>
            <a:ext cx="1879600" cy="11785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22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5CB8B56-2ABF-4C45-9C8F-9280769A5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924" y="3100570"/>
            <a:ext cx="3711835" cy="255074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상관분석과 상관계수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피어슨 상관계수</a:t>
            </a:r>
            <a:r>
              <a:rPr lang="en-US" altLang="ko-KR" sz="1600" dirty="0"/>
              <a:t>(Pearson’s correlation coerricient)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/>
          </a:p>
        </p:txBody>
      </p:sp>
      <p:pic>
        <p:nvPicPr>
          <p:cNvPr id="4" name="Picture 4" descr="Pearsonâs correlation coefficientì ëí ì´ë¯¸ì§ ê²ìê²°ê³¼">
            <a:extLst>
              <a:ext uri="{FF2B5EF4-FFF2-40B4-BE49-F238E27FC236}">
                <a16:creationId xmlns:a16="http://schemas.microsoft.com/office/drawing/2014/main" id="{B2CFA3EE-555F-402A-8BC9-F76777457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902" y="1768990"/>
            <a:ext cx="3195355" cy="71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331E7B-18FD-4D9A-B6A9-8AC360D52BC6}"/>
              </a:ext>
            </a:extLst>
          </p:cNvPr>
          <p:cNvSpPr txBox="1"/>
          <p:nvPr/>
        </p:nvSpPr>
        <p:spPr>
          <a:xfrm>
            <a:off x="6945168" y="5660192"/>
            <a:ext cx="310534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b="1" dirty="0">
                <a:solidFill>
                  <a:srgbClr val="12734E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상관계수값에 따른 관측값들의 분포</a:t>
            </a:r>
          </a:p>
        </p:txBody>
      </p:sp>
      <p:sp>
        <p:nvSpPr>
          <p:cNvPr id="7" name="슬라이드 번호 개체 틀 7">
            <a:extLst>
              <a:ext uri="{FF2B5EF4-FFF2-40B4-BE49-F238E27FC236}">
                <a16:creationId xmlns:a16="http://schemas.microsoft.com/office/drawing/2014/main" id="{3BCD3423-23B9-7B4F-6E4E-13E64F42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53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651D37D3-A014-C475-8CC4-20F0537C729E}"/>
              </a:ext>
            </a:extLst>
          </p:cNvPr>
          <p:cNvSpPr/>
          <p:nvPr/>
        </p:nvSpPr>
        <p:spPr>
          <a:xfrm>
            <a:off x="619759" y="975360"/>
            <a:ext cx="2156031" cy="901700"/>
          </a:xfrm>
          <a:prstGeom prst="wedgeEllipseCallout">
            <a:avLst>
              <a:gd name="adj1" fmla="val 49799"/>
              <a:gd name="adj2" fmla="val 5195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상관관계를 계산하는 수식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AA804-3673-3176-9DA1-FDA10833A35E}"/>
              </a:ext>
            </a:extLst>
          </p:cNvPr>
          <p:cNvSpPr txBox="1"/>
          <p:nvPr/>
        </p:nvSpPr>
        <p:spPr>
          <a:xfrm>
            <a:off x="1404356" y="3628753"/>
            <a:ext cx="5032304" cy="1900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dirty="0"/>
              <a:t>-1 ≤ r ≤ 1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 &gt; 0  : </a:t>
            </a:r>
            <a:r>
              <a:rPr lang="ko-KR" altLang="en-US" sz="1600" dirty="0"/>
              <a:t>양의 상관관계</a:t>
            </a:r>
            <a:r>
              <a:rPr lang="en-US" altLang="ko-KR" sz="1600" dirty="0"/>
              <a:t>(x</a:t>
            </a:r>
            <a:r>
              <a:rPr lang="ko-KR" altLang="en-US" sz="1600" dirty="0"/>
              <a:t>가 증가하면 </a:t>
            </a:r>
            <a:r>
              <a:rPr lang="en-US" altLang="ko-KR" sz="1600" dirty="0"/>
              <a:t>y</a:t>
            </a:r>
            <a:r>
              <a:rPr lang="ko-KR" altLang="en-US" sz="1600" dirty="0"/>
              <a:t>도 증가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 &lt; 0  : </a:t>
            </a:r>
            <a:r>
              <a:rPr lang="ko-KR" altLang="en-US" sz="1600" dirty="0"/>
              <a:t>음의 상관관계</a:t>
            </a:r>
            <a:r>
              <a:rPr lang="en-US" altLang="ko-KR" sz="1600" dirty="0"/>
              <a:t>(x</a:t>
            </a:r>
            <a:r>
              <a:rPr lang="ko-KR" altLang="en-US" sz="1600" dirty="0"/>
              <a:t>가 증가하면 </a:t>
            </a:r>
            <a:r>
              <a:rPr lang="en-US" altLang="ko-KR" sz="1600" dirty="0"/>
              <a:t>y</a:t>
            </a:r>
            <a:r>
              <a:rPr lang="ko-KR" altLang="en-US" sz="1600" dirty="0"/>
              <a:t>는 감소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</a:t>
            </a:r>
            <a:r>
              <a:rPr lang="ko-KR" altLang="en-US" sz="1600" dirty="0"/>
              <a:t>이 </a:t>
            </a:r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ko-KR" altLang="en-US" sz="1600" dirty="0">
                <a:solidFill>
                  <a:srgbClr val="FF0000"/>
                </a:solidFill>
              </a:rPr>
              <a:t>이나 </a:t>
            </a:r>
            <a:r>
              <a:rPr lang="en-US" altLang="ko-KR" sz="1600" dirty="0">
                <a:solidFill>
                  <a:srgbClr val="FF0000"/>
                </a:solidFill>
              </a:rPr>
              <a:t>–1</a:t>
            </a:r>
            <a:r>
              <a:rPr lang="ko-KR" altLang="en-US" sz="1600" dirty="0"/>
              <a:t>에 가까울수록 </a:t>
            </a:r>
            <a:r>
              <a:rPr lang="en-US" altLang="ko-KR" sz="1600" dirty="0"/>
              <a:t>x, y</a:t>
            </a:r>
            <a:r>
              <a:rPr lang="ko-KR" altLang="en-US" sz="1600" dirty="0"/>
              <a:t>의 상관성이 높음</a:t>
            </a:r>
            <a:endParaRPr lang="en-US" altLang="ko-KR" sz="1600" dirty="0"/>
          </a:p>
          <a:p>
            <a:pPr marL="857250" lvl="2" indent="0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0A493752-213F-E4F0-264C-6C00482707E1}"/>
              </a:ext>
            </a:extLst>
          </p:cNvPr>
          <p:cNvSpPr/>
          <p:nvPr/>
        </p:nvSpPr>
        <p:spPr>
          <a:xfrm>
            <a:off x="3672840" y="3038238"/>
            <a:ext cx="538480" cy="508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F18FC2-5109-20A1-BCFE-98B67E920589}"/>
              </a:ext>
            </a:extLst>
          </p:cNvPr>
          <p:cNvSpPr/>
          <p:nvPr/>
        </p:nvSpPr>
        <p:spPr>
          <a:xfrm>
            <a:off x="9194800" y="4521200"/>
            <a:ext cx="975360" cy="812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CFC376A1-F752-289F-A466-E2A22F826F74}"/>
              </a:ext>
            </a:extLst>
          </p:cNvPr>
          <p:cNvSpPr/>
          <p:nvPr/>
        </p:nvSpPr>
        <p:spPr>
          <a:xfrm>
            <a:off x="9822957" y="2892293"/>
            <a:ext cx="2156031" cy="901700"/>
          </a:xfrm>
          <a:prstGeom prst="wedgeEllipseCallout">
            <a:avLst>
              <a:gd name="adj1" fmla="val -45391"/>
              <a:gd name="adj2" fmla="val 14659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상관관계가 매우 높음</a:t>
            </a:r>
          </a:p>
        </p:txBody>
      </p:sp>
    </p:spTree>
    <p:extLst>
      <p:ext uri="{BB962C8B-B14F-4D97-AF65-F5344CB8AC3E}">
        <p14:creationId xmlns:p14="http://schemas.microsoft.com/office/powerpoint/2010/main" val="4754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상관계수의 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31676" y="765411"/>
            <a:ext cx="10080625" cy="4630738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E03D97-AEF3-4163-B066-0349264A62F9}"/>
              </a:ext>
            </a:extLst>
          </p:cNvPr>
          <p:cNvSpPr/>
          <p:nvPr/>
        </p:nvSpPr>
        <p:spPr>
          <a:xfrm>
            <a:off x="2365644" y="2843936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0CB11D-A9A6-4535-B126-B7A7DC96B863}"/>
              </a:ext>
            </a:extLst>
          </p:cNvPr>
          <p:cNvSpPr/>
          <p:nvPr/>
        </p:nvSpPr>
        <p:spPr>
          <a:xfrm>
            <a:off x="2365644" y="3317626"/>
            <a:ext cx="8464916" cy="245163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215A7-139B-45E0-880A-854F4613AEA5}"/>
              </a:ext>
            </a:extLst>
          </p:cNvPr>
          <p:cNvSpPr txBox="1"/>
          <p:nvPr/>
        </p:nvSpPr>
        <p:spPr>
          <a:xfrm>
            <a:off x="2585683" y="29287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64CB4F-83CD-4BB6-ACCF-E20B92F27F97}"/>
              </a:ext>
            </a:extLst>
          </p:cNvPr>
          <p:cNvSpPr txBox="1"/>
          <p:nvPr/>
        </p:nvSpPr>
        <p:spPr>
          <a:xfrm>
            <a:off x="2422439" y="3367979"/>
            <a:ext cx="93456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beers = c(5,2,9,8,3,7,3,5,3,5) 		   	          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데이터 입력 </a:t>
            </a:r>
            <a:r>
              <a:rPr lang="ko-KR" altLang="en-US" sz="1600" dirty="0">
                <a:solidFill>
                  <a:srgbClr val="FF0000"/>
                </a:solidFill>
              </a:rPr>
              <a:t>음주</a:t>
            </a:r>
          </a:p>
          <a:p>
            <a:r>
              <a:rPr lang="en-US" altLang="ko-KR" sz="1600" dirty="0"/>
              <a:t>bal &lt;- c(0.1,0.03,0.19,0.12,0.04,0.0095,0.07,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데이터 입력 </a:t>
            </a:r>
            <a:r>
              <a:rPr lang="ko-KR" altLang="en-US" sz="1600" dirty="0">
                <a:solidFill>
                  <a:srgbClr val="FF0000"/>
                </a:solidFill>
              </a:rPr>
              <a:t>알콜농도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0.06,0.02,0.05)</a:t>
            </a:r>
          </a:p>
          <a:p>
            <a:r>
              <a:rPr lang="en-US" altLang="ko-KR" sz="1600" dirty="0"/>
              <a:t>tbl &lt;- data.frame(beers,bal) 			           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데이터프레임 생성</a:t>
            </a:r>
          </a:p>
          <a:p>
            <a:r>
              <a:rPr lang="en-US" altLang="ko-KR" sz="1600" dirty="0"/>
              <a:t>tbl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plot(bal~beers,data=tbl) 			                     # </a:t>
            </a:r>
            <a:r>
              <a:rPr lang="ko-KR" altLang="en-US" sz="1600" dirty="0">
                <a:solidFill>
                  <a:srgbClr val="FF0000"/>
                </a:solidFill>
              </a:rPr>
              <a:t>산점도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res &lt;- lm(bal~beers,data=tbl) 		                    # </a:t>
            </a:r>
            <a:r>
              <a:rPr lang="ko-KR" altLang="en-US" sz="1600" dirty="0">
                <a:solidFill>
                  <a:srgbClr val="FF0000"/>
                </a:solidFill>
              </a:rPr>
              <a:t>회귀식 도출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둘간의 관계식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endParaRPr lang="ko-KR" altLang="en-US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abline(res) 				                              # </a:t>
            </a:r>
            <a:r>
              <a:rPr lang="ko-KR" altLang="en-US" sz="1600" dirty="0">
                <a:solidFill>
                  <a:srgbClr val="FF0000"/>
                </a:solidFill>
              </a:rPr>
              <a:t>회귀선 그리기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두 변수간의 관계선 그리기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endParaRPr lang="ko-KR" altLang="en-US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cor(beers,bal) 	</a:t>
            </a:r>
            <a:r>
              <a:rPr lang="en-US" altLang="ko-KR" sz="1600" dirty="0"/>
              <a:t>			                              </a:t>
            </a:r>
            <a:r>
              <a:rPr lang="en-US" altLang="ko-KR" sz="1600" dirty="0">
                <a:solidFill>
                  <a:srgbClr val="FF0000"/>
                </a:solidFill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</a:rPr>
              <a:t>상관계수 계산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5D4F7C-90A4-46FD-A813-C67B9E1E4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355" y="1765727"/>
            <a:ext cx="7443269" cy="869541"/>
          </a:xfrm>
          <a:prstGeom prst="rect">
            <a:avLst/>
          </a:prstGeom>
        </p:spPr>
      </p:pic>
      <p:sp>
        <p:nvSpPr>
          <p:cNvPr id="4" name="슬라이드 번호 개체 틀 7">
            <a:extLst>
              <a:ext uri="{FF2B5EF4-FFF2-40B4-BE49-F238E27FC236}">
                <a16:creationId xmlns:a16="http://schemas.microsoft.com/office/drawing/2014/main" id="{8B4B526E-B722-352C-D971-492F0046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54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2C655-817E-99DA-CF34-684CAF92DE73}"/>
              </a:ext>
            </a:extLst>
          </p:cNvPr>
          <p:cNvSpPr txBox="1"/>
          <p:nvPr/>
        </p:nvSpPr>
        <p:spPr>
          <a:xfrm>
            <a:off x="3400759" y="1065911"/>
            <a:ext cx="6096000" cy="5037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dirty="0"/>
              <a:t>음주정도와 혈중알콜농도가 상관성 조사</a:t>
            </a:r>
            <a:endParaRPr lang="en-US" altLang="ko-KR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54C35-98AA-37DD-DC43-8ED492BA7632}"/>
              </a:ext>
            </a:extLst>
          </p:cNvPr>
          <p:cNvSpPr txBox="1"/>
          <p:nvPr/>
        </p:nvSpPr>
        <p:spPr>
          <a:xfrm>
            <a:off x="588850" y="1836581"/>
            <a:ext cx="186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음주정도</a:t>
            </a:r>
            <a:endParaRPr lang="en-US" altLang="ko-KR" dirty="0"/>
          </a:p>
          <a:p>
            <a:r>
              <a:rPr lang="ko-KR" altLang="en-US" sz="1800" dirty="0"/>
              <a:t>혈중알콜농도</a:t>
            </a:r>
            <a:endParaRPr lang="ko-KR" altLang="en-US" dirty="0"/>
          </a:p>
        </p:txBody>
      </p:sp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3211CDEA-F34D-1B35-109A-BA209A3F05C4}"/>
              </a:ext>
            </a:extLst>
          </p:cNvPr>
          <p:cNvSpPr/>
          <p:nvPr/>
        </p:nvSpPr>
        <p:spPr>
          <a:xfrm>
            <a:off x="9822957" y="2892293"/>
            <a:ext cx="2156031" cy="901700"/>
          </a:xfrm>
          <a:prstGeom prst="wedgeEllipseCallout">
            <a:avLst>
              <a:gd name="adj1" fmla="val -45391"/>
              <a:gd name="adj2" fmla="val 14659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회귀식과 상관관계를 계산할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31229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상관계수의 계산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6B3752-7CDC-4BFB-97AB-D98CFDF1A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1" y="898636"/>
            <a:ext cx="7547060" cy="9937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144574-0596-4320-9949-203BB01B7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51" y="1816213"/>
            <a:ext cx="7547058" cy="382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슬라이드 번호 개체 틀 7">
            <a:extLst>
              <a:ext uri="{FF2B5EF4-FFF2-40B4-BE49-F238E27FC236}">
                <a16:creationId xmlns:a16="http://schemas.microsoft.com/office/drawing/2014/main" id="{E1C313F9-32D4-D4F5-3A9E-59411E0F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55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18775D-4143-0422-46E8-5A2AE3929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500" y="3882240"/>
            <a:ext cx="7547060" cy="316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599F7D72-8B86-56B4-0AF4-EC1DABCCDC15}"/>
              </a:ext>
            </a:extLst>
          </p:cNvPr>
          <p:cNvSpPr/>
          <p:nvPr/>
        </p:nvSpPr>
        <p:spPr>
          <a:xfrm>
            <a:off x="5529012" y="2836136"/>
            <a:ext cx="2233378" cy="1584345"/>
          </a:xfrm>
          <a:prstGeom prst="wedgeEllipseCallout">
            <a:avLst>
              <a:gd name="adj1" fmla="val -30386"/>
              <a:gd name="adj2" fmla="val 6570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0" dirty="0"/>
              <a:t>음주정도와</a:t>
            </a:r>
            <a:endParaRPr lang="en-US" altLang="ko-KR" dirty="0"/>
          </a:p>
          <a:p>
            <a:r>
              <a:rPr lang="ko-KR" altLang="en-US" sz="1800" dirty="0"/>
              <a:t>혈중알콜농도</a:t>
            </a:r>
            <a:endParaRPr lang="ko-KR" altLang="en-US" dirty="0"/>
          </a:p>
          <a:p>
            <a:r>
              <a:rPr lang="ko-KR" altLang="en-US" sz="1800" dirty="0">
                <a:solidFill>
                  <a:srgbClr val="FF0000"/>
                </a:solidFill>
              </a:rPr>
              <a:t>산점도</a:t>
            </a:r>
            <a:endParaRPr lang="ko-KR" altLang="en-US" dirty="0"/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C09FC20A-D758-8E55-5381-E19B042F58FC}"/>
              </a:ext>
            </a:extLst>
          </p:cNvPr>
          <p:cNvSpPr/>
          <p:nvPr/>
        </p:nvSpPr>
        <p:spPr>
          <a:xfrm>
            <a:off x="4094480" y="4522614"/>
            <a:ext cx="1026160" cy="94539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/>
              <a:t>음주정도와</a:t>
            </a:r>
            <a:endParaRPr lang="en-US" altLang="ko-KR" sz="1050" dirty="0"/>
          </a:p>
          <a:p>
            <a:r>
              <a:rPr lang="ko-KR" altLang="en-US" sz="1050" dirty="0"/>
              <a:t>혈중알콜농도점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070852-FB0C-C7CC-75B8-6D1796D65E9E}"/>
              </a:ext>
            </a:extLst>
          </p:cNvPr>
          <p:cNvSpPr/>
          <p:nvPr/>
        </p:nvSpPr>
        <p:spPr>
          <a:xfrm>
            <a:off x="4257040" y="5567680"/>
            <a:ext cx="233680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8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상관계수의 계산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2B3089-4B96-4B8C-AA50-4169F024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160" y="1372203"/>
            <a:ext cx="7537679" cy="3415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F5312C7-B27A-4B0E-9DC0-8457DAB85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160" y="4787853"/>
            <a:ext cx="7537678" cy="733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슬라이드 번호 개체 틀 7">
            <a:extLst>
              <a:ext uri="{FF2B5EF4-FFF2-40B4-BE49-F238E27FC236}">
                <a16:creationId xmlns:a16="http://schemas.microsoft.com/office/drawing/2014/main" id="{F3F87C4F-F5FA-9F98-049A-5A3DD989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56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D2C60EF7-7E64-4773-C2AD-9D506FB63F33}"/>
              </a:ext>
            </a:extLst>
          </p:cNvPr>
          <p:cNvSpPr/>
          <p:nvPr/>
        </p:nvSpPr>
        <p:spPr>
          <a:xfrm>
            <a:off x="5529012" y="2836136"/>
            <a:ext cx="2233378" cy="1584345"/>
          </a:xfrm>
          <a:prstGeom prst="wedgeEllipseCallout">
            <a:avLst>
              <a:gd name="adj1" fmla="val -89070"/>
              <a:gd name="adj2" fmla="val -1509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0" dirty="0"/>
              <a:t>음주정도와</a:t>
            </a:r>
            <a:endParaRPr lang="en-US" altLang="ko-KR" dirty="0"/>
          </a:p>
          <a:p>
            <a:r>
              <a:rPr lang="ko-KR" altLang="en-US" sz="1800" dirty="0"/>
              <a:t>혈중알콜농도</a:t>
            </a:r>
            <a:endParaRPr lang="ko-KR" altLang="en-US" dirty="0"/>
          </a:p>
          <a:p>
            <a:r>
              <a:rPr lang="ko-KR" altLang="en-US" dirty="0">
                <a:solidFill>
                  <a:srgbClr val="FF0000"/>
                </a:solidFill>
              </a:rPr>
              <a:t>회귀선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9F32F8D-DB99-DE0E-E840-A15C3669F773}"/>
              </a:ext>
            </a:extLst>
          </p:cNvPr>
          <p:cNvCxnSpPr>
            <a:cxnSpLocks/>
          </p:cNvCxnSpPr>
          <p:nvPr/>
        </p:nvCxnSpPr>
        <p:spPr>
          <a:xfrm flipV="1">
            <a:off x="2987040" y="3180080"/>
            <a:ext cx="2072640" cy="76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72F196F2-53F5-6D97-48D6-B8ADC3B42DDD}"/>
              </a:ext>
            </a:extLst>
          </p:cNvPr>
          <p:cNvSpPr/>
          <p:nvPr/>
        </p:nvSpPr>
        <p:spPr>
          <a:xfrm>
            <a:off x="4685732" y="4787852"/>
            <a:ext cx="2233378" cy="1584345"/>
          </a:xfrm>
          <a:prstGeom prst="wedgeEllipseCallout">
            <a:avLst>
              <a:gd name="adj1" fmla="val -89070"/>
              <a:gd name="adj2" fmla="val -1509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0" dirty="0"/>
              <a:t>음주정도와</a:t>
            </a:r>
            <a:endParaRPr lang="en-US" altLang="ko-KR" dirty="0"/>
          </a:p>
          <a:p>
            <a:r>
              <a:rPr lang="ko-KR" altLang="en-US" sz="1800" dirty="0"/>
              <a:t>혈중알콜농도</a:t>
            </a:r>
            <a:endParaRPr lang="ko-KR" altLang="en-US" dirty="0"/>
          </a:p>
          <a:p>
            <a:r>
              <a:rPr lang="ko-KR" altLang="en-US" dirty="0">
                <a:solidFill>
                  <a:srgbClr val="FF0000"/>
                </a:solidFill>
              </a:rPr>
              <a:t>상관 정도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99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상관계수의 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687D29-310E-4FC6-ADAA-825AD482893B}"/>
              </a:ext>
            </a:extLst>
          </p:cNvPr>
          <p:cNvSpPr/>
          <p:nvPr/>
        </p:nvSpPr>
        <p:spPr>
          <a:xfrm>
            <a:off x="2365644" y="1088741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B451CC-BEA8-4186-898C-9C82BDBAC78E}"/>
              </a:ext>
            </a:extLst>
          </p:cNvPr>
          <p:cNvSpPr/>
          <p:nvPr/>
        </p:nvSpPr>
        <p:spPr>
          <a:xfrm>
            <a:off x="2365644" y="1562431"/>
            <a:ext cx="7443269" cy="473691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156EAA-804A-4A0D-BF2B-CB10033E3D33}"/>
              </a:ext>
            </a:extLst>
          </p:cNvPr>
          <p:cNvSpPr txBox="1"/>
          <p:nvPr/>
        </p:nvSpPr>
        <p:spPr>
          <a:xfrm>
            <a:off x="2585683" y="116970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EF471-7C07-4C30-A3E6-B78613BC1E6F}"/>
              </a:ext>
            </a:extLst>
          </p:cNvPr>
          <p:cNvSpPr txBox="1"/>
          <p:nvPr/>
        </p:nvSpPr>
        <p:spPr>
          <a:xfrm>
            <a:off x="2422440" y="1612784"/>
            <a:ext cx="7093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cor(iris[,1:4]) 		</a:t>
            </a:r>
            <a:r>
              <a:rPr lang="en-US" altLang="ko-KR" sz="1600" dirty="0">
                <a:solidFill>
                  <a:srgbClr val="4F784C"/>
                </a:solidFill>
              </a:rPr>
              <a:t># 4</a:t>
            </a:r>
            <a:r>
              <a:rPr lang="ko-KR" altLang="en-US" sz="1600" dirty="0">
                <a:solidFill>
                  <a:srgbClr val="4F784C"/>
                </a:solidFill>
              </a:rPr>
              <a:t>개 변수 간 상관성 분석</a:t>
            </a:r>
            <a:endParaRPr lang="en-US" altLang="ko-KR" sz="1600" dirty="0">
              <a:solidFill>
                <a:srgbClr val="4F784C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64D2F8-F68B-4871-8064-95FAB0F08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906" y="2267771"/>
            <a:ext cx="7443270" cy="1755195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A853FF1-166E-286A-2081-39987723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57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512E428-DFFF-05CA-8DE6-F0982362C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683" y="4740391"/>
            <a:ext cx="6854869" cy="10096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FADCE3C-E44F-EAB7-B033-3329430AAD30}"/>
              </a:ext>
            </a:extLst>
          </p:cNvPr>
          <p:cNvSpPr/>
          <p:nvPr/>
        </p:nvSpPr>
        <p:spPr>
          <a:xfrm>
            <a:off x="3037840" y="4958080"/>
            <a:ext cx="5151120" cy="7919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8136BF5D-CF94-BD82-7988-540E43AFAF5F}"/>
              </a:ext>
            </a:extLst>
          </p:cNvPr>
          <p:cNvSpPr/>
          <p:nvPr/>
        </p:nvSpPr>
        <p:spPr>
          <a:xfrm>
            <a:off x="9003732" y="2924397"/>
            <a:ext cx="2233378" cy="1584345"/>
          </a:xfrm>
          <a:prstGeom prst="wedgeEllipseCallout">
            <a:avLst>
              <a:gd name="adj1" fmla="val -109996"/>
              <a:gd name="adj2" fmla="val 7468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800" dirty="0"/>
              <a:t>4</a:t>
            </a:r>
            <a:r>
              <a:rPr lang="ko-KR" altLang="en-US" sz="1800" dirty="0"/>
              <a:t>개 변수 선정</a:t>
            </a:r>
            <a:r>
              <a:rPr lang="en-US" altLang="ko-KR" sz="1800" dirty="0"/>
              <a:t>-&gt; </a:t>
            </a:r>
            <a:r>
              <a:rPr lang="ko-KR" altLang="en-US" sz="1800" dirty="0"/>
              <a:t>상관성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13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865" y="2847107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VI.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다중변수 자료의 탐색</a:t>
            </a: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선그래프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슬라이드 번호 개체 틀 7">
            <a:extLst>
              <a:ext uri="{FF2B5EF4-FFF2-40B4-BE49-F238E27FC236}">
                <a16:creationId xmlns:a16="http://schemas.microsoft.com/office/drawing/2014/main" id="{837AEB38-782B-6DDD-DD98-30ED67417E94}"/>
              </a:ext>
            </a:extLst>
          </p:cNvPr>
          <p:cNvSpPr txBox="1">
            <a:spLocks/>
          </p:cNvSpPr>
          <p:nvPr/>
        </p:nvSpPr>
        <p:spPr>
          <a:xfrm>
            <a:off x="10830560" y="6113952"/>
            <a:ext cx="665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pPr/>
              <a:t>58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090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선그래프의 작성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720896-C4E8-44C9-9426-CF22713AC319}"/>
              </a:ext>
            </a:extLst>
          </p:cNvPr>
          <p:cNvSpPr/>
          <p:nvPr/>
        </p:nvSpPr>
        <p:spPr>
          <a:xfrm>
            <a:off x="2500659" y="2301601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DADA7D-8808-424D-87AA-434E75A3A94A}"/>
              </a:ext>
            </a:extLst>
          </p:cNvPr>
          <p:cNvSpPr/>
          <p:nvPr/>
        </p:nvSpPr>
        <p:spPr>
          <a:xfrm>
            <a:off x="2500659" y="2775290"/>
            <a:ext cx="7443269" cy="2948966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17FBEF-40AB-47A6-8C5B-DACBE6AEDC1D}"/>
              </a:ext>
            </a:extLst>
          </p:cNvPr>
          <p:cNvSpPr txBox="1"/>
          <p:nvPr/>
        </p:nvSpPr>
        <p:spPr>
          <a:xfrm>
            <a:off x="2697455" y="235463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542D1-18D6-4A70-B6DE-E2D6FE6E496B}"/>
              </a:ext>
            </a:extLst>
          </p:cNvPr>
          <p:cNvSpPr txBox="1"/>
          <p:nvPr/>
        </p:nvSpPr>
        <p:spPr>
          <a:xfrm>
            <a:off x="2557455" y="2825645"/>
            <a:ext cx="70939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month = 1:12 # </a:t>
            </a:r>
            <a:r>
              <a:rPr lang="ko-KR" altLang="en-US" sz="1600" dirty="0"/>
              <a:t>데이터 입력</a:t>
            </a:r>
          </a:p>
          <a:p>
            <a:r>
              <a:rPr lang="en-US" altLang="ko-KR" sz="1600" dirty="0"/>
              <a:t>late = c(5,8,7,9,4,6,12,13,8,6,6,4)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데이터 입력</a:t>
            </a:r>
            <a:r>
              <a:rPr lang="en-US" altLang="ko-KR" sz="1600" dirty="0">
                <a:solidFill>
                  <a:srgbClr val="4F784C"/>
                </a:solidFill>
              </a:rPr>
              <a:t>(</a:t>
            </a:r>
            <a:r>
              <a:rPr lang="ko-KR" altLang="en-US" sz="1600" dirty="0">
                <a:solidFill>
                  <a:srgbClr val="4F784C"/>
                </a:solidFill>
              </a:rPr>
              <a:t>지각하는 학생수</a:t>
            </a:r>
            <a:r>
              <a:rPr lang="en-US" altLang="ko-KR" sz="1600" dirty="0">
                <a:solidFill>
                  <a:srgbClr val="4F784C"/>
                </a:solidFill>
              </a:rPr>
              <a:t>)</a:t>
            </a:r>
            <a:endParaRPr lang="ko-KR" altLang="en-US" sz="1600" dirty="0">
              <a:solidFill>
                <a:srgbClr val="4F784C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plot</a:t>
            </a:r>
            <a:r>
              <a:rPr lang="en-US" altLang="ko-KR" sz="1600" dirty="0"/>
              <a:t>(month, 			</a:t>
            </a:r>
            <a:r>
              <a:rPr lang="en-US" altLang="ko-KR" sz="1600" dirty="0">
                <a:solidFill>
                  <a:srgbClr val="4F784C"/>
                </a:solidFill>
              </a:rPr>
              <a:t># x data</a:t>
            </a:r>
          </a:p>
          <a:p>
            <a:r>
              <a:rPr lang="en-US" altLang="ko-KR" sz="1600" dirty="0"/>
              <a:t> 	late, 			</a:t>
            </a:r>
            <a:r>
              <a:rPr lang="en-US" altLang="ko-KR" sz="1600" dirty="0">
                <a:solidFill>
                  <a:srgbClr val="4F784C"/>
                </a:solidFill>
              </a:rPr>
              <a:t># y data</a:t>
            </a:r>
          </a:p>
          <a:p>
            <a:r>
              <a:rPr lang="en-US" altLang="ko-KR" sz="1600" dirty="0"/>
              <a:t> 	main="</a:t>
            </a:r>
            <a:r>
              <a:rPr lang="ko-KR" altLang="en-US" sz="1600" dirty="0"/>
              <a:t>지각생 통계</a:t>
            </a:r>
            <a:r>
              <a:rPr lang="en-US" altLang="ko-KR" sz="1600" dirty="0"/>
              <a:t>",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제목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type= "l", 		          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그래프의 종류 선택</a:t>
            </a:r>
            <a:r>
              <a:rPr lang="en-US" altLang="ko-KR" sz="1600" dirty="0">
                <a:solidFill>
                  <a:srgbClr val="4F784C"/>
                </a:solidFill>
              </a:rPr>
              <a:t>(</a:t>
            </a:r>
            <a:r>
              <a:rPr lang="ko-KR" altLang="en-US" sz="1600" dirty="0">
                <a:solidFill>
                  <a:srgbClr val="4F784C"/>
                </a:solidFill>
              </a:rPr>
              <a:t>알파벳</a:t>
            </a:r>
            <a:r>
              <a:rPr lang="en-US" altLang="ko-KR" sz="1600" dirty="0">
                <a:solidFill>
                  <a:srgbClr val="4F784C"/>
                </a:solidFill>
              </a:rPr>
              <a:t>)</a:t>
            </a:r>
          </a:p>
          <a:p>
            <a:r>
              <a:rPr lang="en-US" altLang="ko-KR" sz="1600" dirty="0"/>
              <a:t> 	lty=1,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선의 종류</a:t>
            </a:r>
            <a:r>
              <a:rPr lang="en-US" altLang="ko-KR" sz="1600" dirty="0">
                <a:solidFill>
                  <a:srgbClr val="4F784C"/>
                </a:solidFill>
              </a:rPr>
              <a:t>(line type) </a:t>
            </a:r>
            <a:r>
              <a:rPr lang="ko-KR" altLang="en-US" sz="1600" dirty="0">
                <a:solidFill>
                  <a:srgbClr val="4F784C"/>
                </a:solidFill>
              </a:rPr>
              <a:t>선택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lwd=1,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선의 굵기 선택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xlab="Month", 		</a:t>
            </a:r>
            <a:r>
              <a:rPr lang="en-US" altLang="ko-KR" sz="1600" dirty="0">
                <a:solidFill>
                  <a:srgbClr val="4F784C"/>
                </a:solidFill>
              </a:rPr>
              <a:t># x</a:t>
            </a:r>
            <a:r>
              <a:rPr lang="ko-KR" altLang="en-US" sz="1600" dirty="0">
                <a:solidFill>
                  <a:srgbClr val="4F784C"/>
                </a:solidFill>
              </a:rPr>
              <a:t>축 레이블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ylab="Late cnt" 		</a:t>
            </a:r>
            <a:r>
              <a:rPr lang="en-US" altLang="ko-KR" sz="1600" dirty="0">
                <a:solidFill>
                  <a:srgbClr val="4F784C"/>
                </a:solidFill>
              </a:rPr>
              <a:t># y</a:t>
            </a:r>
            <a:r>
              <a:rPr lang="ko-KR" altLang="en-US" sz="1600" dirty="0">
                <a:solidFill>
                  <a:srgbClr val="4F784C"/>
                </a:solidFill>
              </a:rPr>
              <a:t>축 레이블</a:t>
            </a:r>
          </a:p>
          <a:p>
            <a:r>
              <a:rPr lang="en-US" altLang="ko-KR" sz="1600" dirty="0"/>
              <a:t>)</a:t>
            </a:r>
            <a:endParaRPr lang="en-US" altLang="ko-KR" sz="1600" dirty="0">
              <a:solidFill>
                <a:srgbClr val="4F784C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8F7F82-AE28-4289-9D26-225956949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107" y="1216360"/>
            <a:ext cx="747182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2262EC-30CF-46E9-9955-027E8B078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658" y="5898609"/>
            <a:ext cx="7471820" cy="815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슬라이드 번호 개체 틀 7">
            <a:extLst>
              <a:ext uri="{FF2B5EF4-FFF2-40B4-BE49-F238E27FC236}">
                <a16:creationId xmlns:a16="http://schemas.microsoft.com/office/drawing/2014/main" id="{37ADAB47-C90E-3678-93E3-4EC172CF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59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EB964D-F935-9208-9DB8-0D6A47BAB18F}"/>
              </a:ext>
            </a:extLst>
          </p:cNvPr>
          <p:cNvSpPr txBox="1"/>
          <p:nvPr/>
        </p:nvSpPr>
        <p:spPr>
          <a:xfrm>
            <a:off x="5052590" y="717135"/>
            <a:ext cx="311335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월별 지각하는 학생수 데이터</a:t>
            </a:r>
          </a:p>
        </p:txBody>
      </p:sp>
    </p:spTree>
    <p:extLst>
      <p:ext uri="{BB962C8B-B14F-4D97-AF65-F5344CB8AC3E}">
        <p14:creationId xmlns:p14="http://schemas.microsoft.com/office/powerpoint/2010/main" val="39544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요약</a:t>
            </a:r>
            <a:r>
              <a:rPr lang="en-US" altLang="ko-KR" dirty="0"/>
              <a:t>4]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BB16A379-DF8E-7C79-0703-CC7F52FF0719}"/>
              </a:ext>
            </a:extLst>
          </p:cNvPr>
          <p:cNvSpPr txBox="1">
            <a:spLocks/>
          </p:cNvSpPr>
          <p:nvPr/>
        </p:nvSpPr>
        <p:spPr>
          <a:xfrm>
            <a:off x="11004638" y="6280199"/>
            <a:ext cx="4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45D326-53B3-E956-7A99-3AB2315EF02F}"/>
              </a:ext>
            </a:extLst>
          </p:cNvPr>
          <p:cNvSpPr txBox="1"/>
          <p:nvPr/>
        </p:nvSpPr>
        <p:spPr>
          <a:xfrm>
            <a:off x="878326" y="733838"/>
            <a:ext cx="6096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4671EC"/>
                </a:solidFill>
              </a:rPr>
              <a:t>다중변수 자료의 탐색_ 선그래프</a:t>
            </a:r>
          </a:p>
          <a:p>
            <a:endParaRPr lang="ko-KR" altLang="en-US" dirty="0"/>
          </a:p>
          <a:p>
            <a:r>
              <a:rPr lang="ko-KR" altLang="en-US" dirty="0"/>
              <a:t>month = 1:12</a:t>
            </a:r>
          </a:p>
          <a:p>
            <a:r>
              <a:rPr lang="ko-KR" altLang="en-US" dirty="0"/>
              <a:t>late1 = c(5,8,7,9,4,6,12,13,8,6,6,4)</a:t>
            </a:r>
          </a:p>
          <a:p>
            <a:r>
              <a:rPr lang="ko-KR" altLang="en-US" dirty="0"/>
              <a:t>late2 = c(4,6,5,8,7,8,10,11,6,5,7,3)</a:t>
            </a:r>
          </a:p>
          <a:p>
            <a:r>
              <a:rPr lang="ko-KR" altLang="en-US" dirty="0"/>
              <a:t>plot(month, 			# x data</a:t>
            </a:r>
          </a:p>
          <a:p>
            <a:r>
              <a:rPr lang="ko-KR" altLang="en-US" dirty="0"/>
              <a:t> 	late1, 			# y data</a:t>
            </a:r>
          </a:p>
          <a:p>
            <a:r>
              <a:rPr lang="ko-KR" altLang="en-US" dirty="0"/>
              <a:t> 	main="Late Students",</a:t>
            </a:r>
          </a:p>
          <a:p>
            <a:r>
              <a:rPr lang="ko-KR" altLang="en-US" dirty="0"/>
              <a:t> 	type= "b", 		         # 그래프의 종류 선택(알파벳)</a:t>
            </a:r>
          </a:p>
          <a:p>
            <a:r>
              <a:rPr lang="ko-KR" altLang="en-US" dirty="0"/>
              <a:t> 	lty=1, 			# 선의 종류(line type) 선택</a:t>
            </a:r>
          </a:p>
          <a:p>
            <a:r>
              <a:rPr lang="ko-KR" altLang="en-US" dirty="0"/>
              <a:t> 	col="red", 		          # 선의 색 선택 </a:t>
            </a:r>
          </a:p>
          <a:p>
            <a:r>
              <a:rPr lang="ko-KR" altLang="en-US" dirty="0"/>
              <a:t>	xlab="Month ", 		# x축 레이블</a:t>
            </a:r>
          </a:p>
          <a:p>
            <a:r>
              <a:rPr lang="ko-KR" altLang="en-US" dirty="0"/>
              <a:t> 	ylab="Late cnt", 		# y축 레이블</a:t>
            </a:r>
          </a:p>
          <a:p>
            <a:r>
              <a:rPr lang="ko-KR" altLang="en-US" dirty="0"/>
              <a:t> 	ylim=c(1, 15) 		# y축 값의 (하한, 상한)</a:t>
            </a:r>
          </a:p>
          <a:p>
            <a:r>
              <a:rPr lang="ko-KR" altLang="en-US" dirty="0"/>
              <a:t>)</a:t>
            </a:r>
          </a:p>
          <a:p>
            <a:r>
              <a:rPr lang="ko-KR" altLang="en-US" dirty="0"/>
              <a:t>lines(month, 			# x data</a:t>
            </a:r>
          </a:p>
          <a:p>
            <a:r>
              <a:rPr lang="ko-KR" altLang="en-US" dirty="0"/>
              <a:t> 	late2, 			# y data</a:t>
            </a:r>
          </a:p>
          <a:p>
            <a:r>
              <a:rPr lang="ko-KR" altLang="en-US" dirty="0"/>
              <a:t> 	type = "b", 		# 선의 종류(line type) 선택</a:t>
            </a:r>
          </a:p>
          <a:p>
            <a:r>
              <a:rPr lang="ko-KR" altLang="en-US" dirty="0"/>
              <a:t> 	col = "blue") 		# 선의 색 선택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489F72D-C7BC-6192-74F4-82EAB5ADD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637" y="1909105"/>
            <a:ext cx="40862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6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선그래프의 작성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2C8939-D1C2-443E-93A1-105F0DFF1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836" y="998731"/>
            <a:ext cx="7482328" cy="5443305"/>
          </a:xfrm>
          <a:prstGeom prst="rect">
            <a:avLst/>
          </a:prstGeom>
        </p:spPr>
      </p:pic>
      <p:sp>
        <p:nvSpPr>
          <p:cNvPr id="5" name="슬라이드 번호 개체 틀 7">
            <a:extLst>
              <a:ext uri="{FF2B5EF4-FFF2-40B4-BE49-F238E27FC236}">
                <a16:creationId xmlns:a16="http://schemas.microsoft.com/office/drawing/2014/main" id="{19D4C5BA-0F45-B009-7C61-069A77E7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60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말풍선: 타원형 2">
            <a:extLst>
              <a:ext uri="{FF2B5EF4-FFF2-40B4-BE49-F238E27FC236}">
                <a16:creationId xmlns:a16="http://schemas.microsoft.com/office/drawing/2014/main" id="{1CE86301-A1E3-FAE9-8B73-36D6EF1ECAEB}"/>
              </a:ext>
            </a:extLst>
          </p:cNvPr>
          <p:cNvSpPr/>
          <p:nvPr/>
        </p:nvSpPr>
        <p:spPr>
          <a:xfrm>
            <a:off x="6878320" y="3769360"/>
            <a:ext cx="2194560" cy="1158240"/>
          </a:xfrm>
          <a:prstGeom prst="wedgeEllipseCallout">
            <a:avLst>
              <a:gd name="adj1" fmla="val -111244"/>
              <a:gd name="adj2" fmla="val 5372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월별 지각하는 학생수의 변화를 나타내는 그래프</a:t>
            </a:r>
          </a:p>
        </p:txBody>
      </p:sp>
    </p:spTree>
    <p:extLst>
      <p:ext uri="{BB962C8B-B14F-4D97-AF65-F5344CB8AC3E}">
        <p14:creationId xmlns:p14="http://schemas.microsoft.com/office/powerpoint/2010/main" val="242135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선그래프 작성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C9BC7F-C029-4760-9BD8-0B65A85D8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383" y="631597"/>
            <a:ext cx="6332177" cy="55948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29C7DF-F9A8-4F3A-851B-3FD59115D81B}"/>
              </a:ext>
            </a:extLst>
          </p:cNvPr>
          <p:cNvSpPr txBox="1"/>
          <p:nvPr/>
        </p:nvSpPr>
        <p:spPr>
          <a:xfrm>
            <a:off x="5314595" y="6226403"/>
            <a:ext cx="4699751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매개변수 타입에 따른 다양한 선그래프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" name="슬라이드 번호 개체 틀 7">
            <a:extLst>
              <a:ext uri="{FF2B5EF4-FFF2-40B4-BE49-F238E27FC236}">
                <a16:creationId xmlns:a16="http://schemas.microsoft.com/office/drawing/2014/main" id="{D8168A72-0D1C-AC6F-9B9A-C45D339A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61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66ECC059-FC25-5E06-0BA7-D375DB7A6159}"/>
              </a:ext>
            </a:extLst>
          </p:cNvPr>
          <p:cNvSpPr/>
          <p:nvPr/>
        </p:nvSpPr>
        <p:spPr>
          <a:xfrm>
            <a:off x="1201933" y="5138251"/>
            <a:ext cx="2888343" cy="1158263"/>
          </a:xfrm>
          <a:prstGeom prst="wedgeEllipseCallout">
            <a:avLst>
              <a:gd name="adj1" fmla="val 72383"/>
              <a:gd name="adj2" fmla="val -20679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type</a:t>
            </a:r>
            <a:r>
              <a:rPr lang="ko-KR" altLang="en-US" dirty="0"/>
              <a:t>를 </a:t>
            </a:r>
            <a:r>
              <a:rPr lang="en-US" altLang="ko-KR" dirty="0"/>
              <a:t>l,b,s,o</a:t>
            </a:r>
            <a:r>
              <a:rPr lang="ko-KR" altLang="en-US" dirty="0"/>
              <a:t>로 차례로 변경하여 실습하여 확인함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0845C-7DBC-AFD5-9341-50DA73084BB7}"/>
              </a:ext>
            </a:extLst>
          </p:cNvPr>
          <p:cNvSpPr txBox="1"/>
          <p:nvPr/>
        </p:nvSpPr>
        <p:spPr>
          <a:xfrm>
            <a:off x="31541" y="2096760"/>
            <a:ext cx="4286459" cy="1869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dirty="0"/>
              <a:t>month = 1:12 # </a:t>
            </a:r>
            <a:r>
              <a:rPr lang="ko-KR" altLang="en-US" sz="1050" dirty="0"/>
              <a:t>데이터 입력</a:t>
            </a:r>
          </a:p>
          <a:p>
            <a:r>
              <a:rPr lang="en-US" altLang="ko-KR" sz="1050" dirty="0"/>
              <a:t>late = c(5,8,7,9,4,6,12,13,8,6,6,4) 	</a:t>
            </a:r>
            <a:r>
              <a:rPr lang="en-US" altLang="ko-KR" sz="1050" dirty="0">
                <a:solidFill>
                  <a:srgbClr val="4F784C"/>
                </a:solidFill>
              </a:rPr>
              <a:t># </a:t>
            </a:r>
            <a:r>
              <a:rPr lang="ko-KR" altLang="en-US" sz="1050" dirty="0">
                <a:solidFill>
                  <a:srgbClr val="4F784C"/>
                </a:solidFill>
              </a:rPr>
              <a:t>데이터 입력</a:t>
            </a:r>
            <a:r>
              <a:rPr lang="en-US" altLang="ko-KR" sz="1050" dirty="0">
                <a:solidFill>
                  <a:srgbClr val="4F784C"/>
                </a:solidFill>
              </a:rPr>
              <a:t>(</a:t>
            </a:r>
            <a:r>
              <a:rPr lang="ko-KR" altLang="en-US" sz="1050" dirty="0">
                <a:solidFill>
                  <a:srgbClr val="4F784C"/>
                </a:solidFill>
              </a:rPr>
              <a:t>지각하는 학생수</a:t>
            </a:r>
            <a:r>
              <a:rPr lang="en-US" altLang="ko-KR" sz="1050" dirty="0">
                <a:solidFill>
                  <a:srgbClr val="4F784C"/>
                </a:solidFill>
              </a:rPr>
              <a:t>)</a:t>
            </a:r>
            <a:endParaRPr lang="ko-KR" altLang="en-US" sz="1050" dirty="0">
              <a:solidFill>
                <a:srgbClr val="4F784C"/>
              </a:solidFill>
            </a:endParaRPr>
          </a:p>
          <a:p>
            <a:r>
              <a:rPr lang="en-US" altLang="ko-KR" sz="1050" dirty="0"/>
              <a:t>plot(month, 			</a:t>
            </a:r>
            <a:r>
              <a:rPr lang="en-US" altLang="ko-KR" sz="1050" dirty="0">
                <a:solidFill>
                  <a:srgbClr val="4F784C"/>
                </a:solidFill>
              </a:rPr>
              <a:t># x data</a:t>
            </a:r>
          </a:p>
          <a:p>
            <a:r>
              <a:rPr lang="en-US" altLang="ko-KR" sz="1050" dirty="0"/>
              <a:t> 	late, 			</a:t>
            </a:r>
            <a:r>
              <a:rPr lang="en-US" altLang="ko-KR" sz="1050" dirty="0">
                <a:solidFill>
                  <a:srgbClr val="4F784C"/>
                </a:solidFill>
              </a:rPr>
              <a:t># y data</a:t>
            </a:r>
          </a:p>
          <a:p>
            <a:r>
              <a:rPr lang="en-US" altLang="ko-KR" sz="1050" dirty="0"/>
              <a:t> 	main="</a:t>
            </a:r>
            <a:r>
              <a:rPr lang="ko-KR" altLang="en-US" sz="1050" dirty="0"/>
              <a:t>지각생 통계</a:t>
            </a:r>
            <a:r>
              <a:rPr lang="en-US" altLang="ko-KR" sz="1050" dirty="0"/>
              <a:t>", 	</a:t>
            </a:r>
            <a:r>
              <a:rPr lang="en-US" altLang="ko-KR" sz="1050" dirty="0">
                <a:solidFill>
                  <a:srgbClr val="4F784C"/>
                </a:solidFill>
              </a:rPr>
              <a:t># </a:t>
            </a:r>
            <a:r>
              <a:rPr lang="ko-KR" altLang="en-US" sz="1050" dirty="0">
                <a:solidFill>
                  <a:srgbClr val="4F784C"/>
                </a:solidFill>
              </a:rPr>
              <a:t>제목</a:t>
            </a:r>
          </a:p>
          <a:p>
            <a:r>
              <a:rPr lang="ko-KR" altLang="en-US" sz="1050" dirty="0"/>
              <a:t> </a:t>
            </a:r>
            <a:r>
              <a:rPr lang="en-US" altLang="ko-KR" sz="1050" dirty="0"/>
              <a:t>	</a:t>
            </a:r>
            <a:r>
              <a:rPr lang="en-US" altLang="ko-KR" sz="1050" dirty="0">
                <a:solidFill>
                  <a:srgbClr val="FF0000"/>
                </a:solidFill>
              </a:rPr>
              <a:t>type= "l", </a:t>
            </a:r>
            <a:r>
              <a:rPr lang="en-US" altLang="ko-KR" sz="1050" dirty="0"/>
              <a:t>		          </a:t>
            </a:r>
            <a:r>
              <a:rPr lang="en-US" altLang="ko-KR" sz="1050" dirty="0">
                <a:solidFill>
                  <a:srgbClr val="4F784C"/>
                </a:solidFill>
              </a:rPr>
              <a:t># </a:t>
            </a:r>
            <a:r>
              <a:rPr lang="ko-KR" altLang="en-US" sz="1050" dirty="0">
                <a:solidFill>
                  <a:srgbClr val="4F784C"/>
                </a:solidFill>
              </a:rPr>
              <a:t>그래프의 종류 선택</a:t>
            </a:r>
            <a:r>
              <a:rPr lang="en-US" altLang="ko-KR" sz="1050" dirty="0">
                <a:solidFill>
                  <a:srgbClr val="4F784C"/>
                </a:solidFill>
              </a:rPr>
              <a:t>(</a:t>
            </a:r>
            <a:r>
              <a:rPr lang="ko-KR" altLang="en-US" sz="1050" dirty="0">
                <a:solidFill>
                  <a:srgbClr val="4F784C"/>
                </a:solidFill>
              </a:rPr>
              <a:t>알파벳</a:t>
            </a:r>
            <a:r>
              <a:rPr lang="en-US" altLang="ko-KR" sz="1050" dirty="0">
                <a:solidFill>
                  <a:srgbClr val="4F784C"/>
                </a:solidFill>
              </a:rPr>
              <a:t>)</a:t>
            </a:r>
          </a:p>
          <a:p>
            <a:r>
              <a:rPr lang="en-US" altLang="ko-KR" sz="1050" dirty="0"/>
              <a:t> 	lty=1, 			</a:t>
            </a:r>
            <a:r>
              <a:rPr lang="en-US" altLang="ko-KR" sz="1050" dirty="0">
                <a:solidFill>
                  <a:srgbClr val="4F784C"/>
                </a:solidFill>
              </a:rPr>
              <a:t># </a:t>
            </a:r>
            <a:r>
              <a:rPr lang="ko-KR" altLang="en-US" sz="1050" dirty="0">
                <a:solidFill>
                  <a:srgbClr val="4F784C"/>
                </a:solidFill>
              </a:rPr>
              <a:t>선의 종류</a:t>
            </a:r>
            <a:r>
              <a:rPr lang="en-US" altLang="ko-KR" sz="1050" dirty="0">
                <a:solidFill>
                  <a:srgbClr val="4F784C"/>
                </a:solidFill>
              </a:rPr>
              <a:t>(line type) </a:t>
            </a:r>
            <a:r>
              <a:rPr lang="ko-KR" altLang="en-US" sz="1050" dirty="0">
                <a:solidFill>
                  <a:srgbClr val="4F784C"/>
                </a:solidFill>
              </a:rPr>
              <a:t>선택</a:t>
            </a:r>
          </a:p>
          <a:p>
            <a:r>
              <a:rPr lang="ko-KR" altLang="en-US" sz="1050" dirty="0"/>
              <a:t> </a:t>
            </a:r>
            <a:r>
              <a:rPr lang="en-US" altLang="ko-KR" sz="1050" dirty="0"/>
              <a:t>	lwd=1, 			</a:t>
            </a:r>
            <a:r>
              <a:rPr lang="en-US" altLang="ko-KR" sz="1050" dirty="0">
                <a:solidFill>
                  <a:srgbClr val="4F784C"/>
                </a:solidFill>
              </a:rPr>
              <a:t># </a:t>
            </a:r>
            <a:r>
              <a:rPr lang="ko-KR" altLang="en-US" sz="1050" dirty="0">
                <a:solidFill>
                  <a:srgbClr val="4F784C"/>
                </a:solidFill>
              </a:rPr>
              <a:t>선의 굵기 선택</a:t>
            </a:r>
          </a:p>
          <a:p>
            <a:r>
              <a:rPr lang="ko-KR" altLang="en-US" sz="1050" dirty="0"/>
              <a:t> </a:t>
            </a:r>
            <a:r>
              <a:rPr lang="en-US" altLang="ko-KR" sz="1050" dirty="0"/>
              <a:t>	xlab="Month", 		</a:t>
            </a:r>
            <a:r>
              <a:rPr lang="en-US" altLang="ko-KR" sz="1050" dirty="0">
                <a:solidFill>
                  <a:srgbClr val="4F784C"/>
                </a:solidFill>
              </a:rPr>
              <a:t># x</a:t>
            </a:r>
            <a:r>
              <a:rPr lang="ko-KR" altLang="en-US" sz="1050" dirty="0">
                <a:solidFill>
                  <a:srgbClr val="4F784C"/>
                </a:solidFill>
              </a:rPr>
              <a:t>축 레이블</a:t>
            </a:r>
          </a:p>
          <a:p>
            <a:r>
              <a:rPr lang="ko-KR" altLang="en-US" sz="1050" dirty="0"/>
              <a:t> </a:t>
            </a:r>
            <a:r>
              <a:rPr lang="en-US" altLang="ko-KR" sz="1050" dirty="0"/>
              <a:t>	ylab="Late cnt" 		</a:t>
            </a:r>
            <a:r>
              <a:rPr lang="en-US" altLang="ko-KR" sz="1050" dirty="0">
                <a:solidFill>
                  <a:srgbClr val="4F784C"/>
                </a:solidFill>
              </a:rPr>
              <a:t># y</a:t>
            </a:r>
            <a:r>
              <a:rPr lang="ko-KR" altLang="en-US" sz="1050" dirty="0">
                <a:solidFill>
                  <a:srgbClr val="4F784C"/>
                </a:solidFill>
              </a:rPr>
              <a:t>축 레이블</a:t>
            </a:r>
          </a:p>
          <a:p>
            <a:r>
              <a:rPr lang="en-US" altLang="ko-KR" sz="1050" dirty="0"/>
              <a:t>)</a:t>
            </a:r>
            <a:endParaRPr lang="en-US" altLang="ko-KR" sz="1050" dirty="0">
              <a:solidFill>
                <a:srgbClr val="4F784C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7F723E-5AA1-61BD-D089-1701AAEA3E9D}"/>
              </a:ext>
            </a:extLst>
          </p:cNvPr>
          <p:cNvSpPr/>
          <p:nvPr/>
        </p:nvSpPr>
        <p:spPr>
          <a:xfrm>
            <a:off x="2416444" y="4078685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DDA503-ADE4-85C9-61D6-589C30F162E8}"/>
              </a:ext>
            </a:extLst>
          </p:cNvPr>
          <p:cNvSpPr txBox="1"/>
          <p:nvPr/>
        </p:nvSpPr>
        <p:spPr>
          <a:xfrm>
            <a:off x="2636483" y="414625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2728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A027D37-3D1D-3473-8403-545D3544AE34}"/>
              </a:ext>
            </a:extLst>
          </p:cNvPr>
          <p:cNvSpPr txBox="1"/>
          <p:nvPr/>
        </p:nvSpPr>
        <p:spPr>
          <a:xfrm>
            <a:off x="178106" y="1180193"/>
            <a:ext cx="4286459" cy="1869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dirty="0"/>
              <a:t>month = 1:12 # </a:t>
            </a:r>
            <a:r>
              <a:rPr lang="ko-KR" altLang="en-US" sz="1050" dirty="0"/>
              <a:t>데이터 입력</a:t>
            </a:r>
          </a:p>
          <a:p>
            <a:r>
              <a:rPr lang="en-US" altLang="ko-KR" sz="1050" dirty="0"/>
              <a:t>late = c(5,8,7,9,4,6,12,13,8,6,6,4) 	</a:t>
            </a:r>
            <a:r>
              <a:rPr lang="en-US" altLang="ko-KR" sz="1050" dirty="0">
                <a:solidFill>
                  <a:srgbClr val="4F784C"/>
                </a:solidFill>
              </a:rPr>
              <a:t># </a:t>
            </a:r>
            <a:r>
              <a:rPr lang="ko-KR" altLang="en-US" sz="1050" dirty="0">
                <a:solidFill>
                  <a:srgbClr val="4F784C"/>
                </a:solidFill>
              </a:rPr>
              <a:t>데이터 입력</a:t>
            </a:r>
            <a:r>
              <a:rPr lang="en-US" altLang="ko-KR" sz="1050" dirty="0">
                <a:solidFill>
                  <a:srgbClr val="4F784C"/>
                </a:solidFill>
              </a:rPr>
              <a:t>(</a:t>
            </a:r>
            <a:r>
              <a:rPr lang="ko-KR" altLang="en-US" sz="1050" dirty="0">
                <a:solidFill>
                  <a:srgbClr val="4F784C"/>
                </a:solidFill>
              </a:rPr>
              <a:t>지각하는 학생수</a:t>
            </a:r>
            <a:r>
              <a:rPr lang="en-US" altLang="ko-KR" sz="1050" dirty="0">
                <a:solidFill>
                  <a:srgbClr val="4F784C"/>
                </a:solidFill>
              </a:rPr>
              <a:t>)</a:t>
            </a:r>
            <a:endParaRPr lang="ko-KR" altLang="en-US" sz="1050" dirty="0">
              <a:solidFill>
                <a:srgbClr val="4F784C"/>
              </a:solidFill>
            </a:endParaRPr>
          </a:p>
          <a:p>
            <a:r>
              <a:rPr lang="en-US" altLang="ko-KR" sz="1050" dirty="0"/>
              <a:t>plot(month, 			</a:t>
            </a:r>
            <a:r>
              <a:rPr lang="en-US" altLang="ko-KR" sz="1050" dirty="0">
                <a:solidFill>
                  <a:srgbClr val="4F784C"/>
                </a:solidFill>
              </a:rPr>
              <a:t># x data</a:t>
            </a:r>
          </a:p>
          <a:p>
            <a:r>
              <a:rPr lang="en-US" altLang="ko-KR" sz="1050" dirty="0"/>
              <a:t> 	late, 			</a:t>
            </a:r>
            <a:r>
              <a:rPr lang="en-US" altLang="ko-KR" sz="1050" dirty="0">
                <a:solidFill>
                  <a:srgbClr val="4F784C"/>
                </a:solidFill>
              </a:rPr>
              <a:t># y data</a:t>
            </a:r>
          </a:p>
          <a:p>
            <a:r>
              <a:rPr lang="en-US" altLang="ko-KR" sz="1050" dirty="0"/>
              <a:t> 	main="</a:t>
            </a:r>
            <a:r>
              <a:rPr lang="ko-KR" altLang="en-US" sz="1050" dirty="0"/>
              <a:t>지각생 통계</a:t>
            </a:r>
            <a:r>
              <a:rPr lang="en-US" altLang="ko-KR" sz="1050" dirty="0"/>
              <a:t>", 	</a:t>
            </a:r>
            <a:r>
              <a:rPr lang="en-US" altLang="ko-KR" sz="1050" dirty="0">
                <a:solidFill>
                  <a:srgbClr val="4F784C"/>
                </a:solidFill>
              </a:rPr>
              <a:t># </a:t>
            </a:r>
            <a:r>
              <a:rPr lang="ko-KR" altLang="en-US" sz="1050" dirty="0">
                <a:solidFill>
                  <a:srgbClr val="4F784C"/>
                </a:solidFill>
              </a:rPr>
              <a:t>제목</a:t>
            </a:r>
          </a:p>
          <a:p>
            <a:r>
              <a:rPr lang="ko-KR" altLang="en-US" sz="1050" dirty="0"/>
              <a:t> </a:t>
            </a:r>
            <a:r>
              <a:rPr lang="en-US" altLang="ko-KR" sz="1050" dirty="0"/>
              <a:t>	</a:t>
            </a:r>
            <a:r>
              <a:rPr lang="en-US" altLang="ko-KR" sz="1050" dirty="0">
                <a:solidFill>
                  <a:schemeClr val="tx1"/>
                </a:solidFill>
              </a:rPr>
              <a:t>type= "l", </a:t>
            </a:r>
            <a:r>
              <a:rPr lang="en-US" altLang="ko-KR" sz="1050" dirty="0"/>
              <a:t>		          </a:t>
            </a:r>
            <a:r>
              <a:rPr lang="en-US" altLang="ko-KR" sz="1050" dirty="0">
                <a:solidFill>
                  <a:srgbClr val="4F784C"/>
                </a:solidFill>
              </a:rPr>
              <a:t># </a:t>
            </a:r>
            <a:r>
              <a:rPr lang="ko-KR" altLang="en-US" sz="1050" dirty="0">
                <a:solidFill>
                  <a:srgbClr val="4F784C"/>
                </a:solidFill>
              </a:rPr>
              <a:t>그래프의 종류 선택</a:t>
            </a:r>
            <a:r>
              <a:rPr lang="en-US" altLang="ko-KR" sz="1050" dirty="0">
                <a:solidFill>
                  <a:srgbClr val="4F784C"/>
                </a:solidFill>
              </a:rPr>
              <a:t>(</a:t>
            </a:r>
            <a:r>
              <a:rPr lang="ko-KR" altLang="en-US" sz="1050" dirty="0">
                <a:solidFill>
                  <a:srgbClr val="4F784C"/>
                </a:solidFill>
              </a:rPr>
              <a:t>알파벳</a:t>
            </a:r>
            <a:r>
              <a:rPr lang="en-US" altLang="ko-KR" sz="1050" dirty="0">
                <a:solidFill>
                  <a:srgbClr val="4F784C"/>
                </a:solidFill>
              </a:rPr>
              <a:t>)</a:t>
            </a:r>
          </a:p>
          <a:p>
            <a:r>
              <a:rPr lang="en-US" altLang="ko-KR" sz="1050" dirty="0"/>
              <a:t> 	</a:t>
            </a:r>
            <a:r>
              <a:rPr lang="en-US" altLang="ko-KR" sz="1050" dirty="0">
                <a:solidFill>
                  <a:srgbClr val="FF0000"/>
                </a:solidFill>
              </a:rPr>
              <a:t>lty=1</a:t>
            </a:r>
            <a:r>
              <a:rPr lang="en-US" altLang="ko-KR" sz="1050" dirty="0"/>
              <a:t>, 			</a:t>
            </a:r>
            <a:r>
              <a:rPr lang="en-US" altLang="ko-KR" sz="1050" dirty="0">
                <a:solidFill>
                  <a:srgbClr val="4F784C"/>
                </a:solidFill>
              </a:rPr>
              <a:t># </a:t>
            </a:r>
            <a:r>
              <a:rPr lang="ko-KR" altLang="en-US" sz="1050" dirty="0">
                <a:solidFill>
                  <a:srgbClr val="4F784C"/>
                </a:solidFill>
              </a:rPr>
              <a:t>선의 종류</a:t>
            </a:r>
            <a:r>
              <a:rPr lang="en-US" altLang="ko-KR" sz="1050" dirty="0">
                <a:solidFill>
                  <a:srgbClr val="4F784C"/>
                </a:solidFill>
              </a:rPr>
              <a:t>(line type) </a:t>
            </a:r>
            <a:r>
              <a:rPr lang="ko-KR" altLang="en-US" sz="1050" dirty="0">
                <a:solidFill>
                  <a:srgbClr val="4F784C"/>
                </a:solidFill>
              </a:rPr>
              <a:t>선택</a:t>
            </a:r>
          </a:p>
          <a:p>
            <a:r>
              <a:rPr lang="ko-KR" altLang="en-US" sz="1050" dirty="0"/>
              <a:t> </a:t>
            </a:r>
            <a:r>
              <a:rPr lang="en-US" altLang="ko-KR" sz="1050" dirty="0"/>
              <a:t>	lwd=1, 			</a:t>
            </a:r>
            <a:r>
              <a:rPr lang="en-US" altLang="ko-KR" sz="1050" dirty="0">
                <a:solidFill>
                  <a:srgbClr val="4F784C"/>
                </a:solidFill>
              </a:rPr>
              <a:t># </a:t>
            </a:r>
            <a:r>
              <a:rPr lang="ko-KR" altLang="en-US" sz="1050" dirty="0">
                <a:solidFill>
                  <a:srgbClr val="4F784C"/>
                </a:solidFill>
              </a:rPr>
              <a:t>선의 굵기 선택</a:t>
            </a:r>
          </a:p>
          <a:p>
            <a:r>
              <a:rPr lang="ko-KR" altLang="en-US" sz="1050" dirty="0"/>
              <a:t> </a:t>
            </a:r>
            <a:r>
              <a:rPr lang="en-US" altLang="ko-KR" sz="1050" dirty="0"/>
              <a:t>	xlab="Month", 		</a:t>
            </a:r>
            <a:r>
              <a:rPr lang="en-US" altLang="ko-KR" sz="1050" dirty="0">
                <a:solidFill>
                  <a:srgbClr val="4F784C"/>
                </a:solidFill>
              </a:rPr>
              <a:t># x</a:t>
            </a:r>
            <a:r>
              <a:rPr lang="ko-KR" altLang="en-US" sz="1050" dirty="0">
                <a:solidFill>
                  <a:srgbClr val="4F784C"/>
                </a:solidFill>
              </a:rPr>
              <a:t>축 레이블</a:t>
            </a:r>
          </a:p>
          <a:p>
            <a:r>
              <a:rPr lang="ko-KR" altLang="en-US" sz="1050" dirty="0"/>
              <a:t> </a:t>
            </a:r>
            <a:r>
              <a:rPr lang="en-US" altLang="ko-KR" sz="1050" dirty="0"/>
              <a:t>	ylab="Late cnt" 		</a:t>
            </a:r>
            <a:r>
              <a:rPr lang="en-US" altLang="ko-KR" sz="1050" dirty="0">
                <a:solidFill>
                  <a:srgbClr val="4F784C"/>
                </a:solidFill>
              </a:rPr>
              <a:t># y</a:t>
            </a:r>
            <a:r>
              <a:rPr lang="ko-KR" altLang="en-US" sz="1050" dirty="0">
                <a:solidFill>
                  <a:srgbClr val="4F784C"/>
                </a:solidFill>
              </a:rPr>
              <a:t>축 레이블</a:t>
            </a:r>
          </a:p>
          <a:p>
            <a:r>
              <a:rPr lang="en-US" altLang="ko-KR" sz="1050" dirty="0"/>
              <a:t>)</a:t>
            </a:r>
            <a:endParaRPr lang="en-US" altLang="ko-KR" sz="1050" dirty="0">
              <a:solidFill>
                <a:srgbClr val="4F784C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다중변수 데이터 선그래프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29C7DF-F9A8-4F3A-851B-3FD59115D81B}"/>
              </a:ext>
            </a:extLst>
          </p:cNvPr>
          <p:cNvSpPr txBox="1"/>
          <p:nvPr/>
        </p:nvSpPr>
        <p:spPr>
          <a:xfrm>
            <a:off x="6421952" y="3029035"/>
            <a:ext cx="3262864" cy="40504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선그래프에서의 선의 종류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F478A2-ECCA-4310-94ED-C2F6F61C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7" y="1258571"/>
            <a:ext cx="3914775" cy="17811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1C720C5-390B-4973-9B75-EE701B21C820}"/>
              </a:ext>
            </a:extLst>
          </p:cNvPr>
          <p:cNvSpPr txBox="1">
            <a:spLocks/>
          </p:cNvSpPr>
          <p:nvPr/>
        </p:nvSpPr>
        <p:spPr>
          <a:xfrm>
            <a:off x="2101472" y="3733813"/>
            <a:ext cx="8640960" cy="2745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다중변수 데이터의 변수 중 하나가 연월일과 같이 시간을 나타내는 값을 갖는 경우 </a:t>
            </a:r>
            <a:r>
              <a:rPr lang="en-US" altLang="ko-KR" sz="1600" dirty="0"/>
              <a:t>x</a:t>
            </a:r>
            <a:r>
              <a:rPr lang="ko-KR" altLang="en-US" sz="1600" dirty="0"/>
              <a:t>축을 시간 축으로 하여 선그래프를 그리면 시간의 변화에 따른 데이터의 증감 추이를 쉽게 확인할 수 있음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시간의 변화에 따라 데이터를 수집한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시계열 데이터</a:t>
            </a:r>
            <a:r>
              <a:rPr lang="en-US" altLang="ko-KR" sz="1600" dirty="0"/>
              <a:t>(times series data)</a:t>
            </a:r>
            <a:r>
              <a:rPr lang="ko-KR" altLang="en-US" sz="1600" dirty="0"/>
              <a:t>라고 함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선그래프는 시계열 데이터의 내용을 파악하는 가장 기본적인 방법</a:t>
            </a:r>
            <a:endParaRPr lang="en-US" altLang="ko-KR" sz="16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슬라이드 번호 개체 틀 7">
            <a:extLst>
              <a:ext uri="{FF2B5EF4-FFF2-40B4-BE49-F238E27FC236}">
                <a16:creationId xmlns:a16="http://schemas.microsoft.com/office/drawing/2014/main" id="{B95C0FB3-759F-BB30-B477-54778321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62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541BE503-3918-8D06-EEBA-4E8D7F7971D9}"/>
              </a:ext>
            </a:extLst>
          </p:cNvPr>
          <p:cNvSpPr/>
          <p:nvPr/>
        </p:nvSpPr>
        <p:spPr>
          <a:xfrm>
            <a:off x="325120" y="4069284"/>
            <a:ext cx="2286121" cy="1158263"/>
          </a:xfrm>
          <a:prstGeom prst="wedgeEllipseCallout">
            <a:avLst>
              <a:gd name="adj1" fmla="val -19762"/>
              <a:gd name="adj2" fmla="val -19889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lty </a:t>
            </a:r>
            <a:r>
              <a:rPr lang="ko-KR" altLang="en-US" sz="1400" dirty="0"/>
              <a:t>를 </a:t>
            </a:r>
            <a:r>
              <a:rPr lang="en-US" altLang="ko-KR" sz="1400" dirty="0"/>
              <a:t>1~6</a:t>
            </a:r>
            <a:r>
              <a:rPr lang="ko-KR" altLang="en-US" sz="1400" dirty="0"/>
              <a:t>까지</a:t>
            </a:r>
            <a:r>
              <a:rPr lang="en-US" altLang="ko-KR" sz="1400" dirty="0"/>
              <a:t> </a:t>
            </a:r>
            <a:r>
              <a:rPr lang="ko-KR" altLang="en-US" sz="1400" dirty="0"/>
              <a:t>변경하여 실습하여 확인함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BEC90A9-CDA7-5C45-A8DD-9C1CACAE752D}"/>
              </a:ext>
            </a:extLst>
          </p:cNvPr>
          <p:cNvSpPr/>
          <p:nvPr/>
        </p:nvSpPr>
        <p:spPr>
          <a:xfrm>
            <a:off x="5115560" y="1987319"/>
            <a:ext cx="396240" cy="53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50D5E1-5318-F8FF-37DE-CB6D4896FA8F}"/>
              </a:ext>
            </a:extLst>
          </p:cNvPr>
          <p:cNvSpPr/>
          <p:nvPr/>
        </p:nvSpPr>
        <p:spPr>
          <a:xfrm>
            <a:off x="1583914" y="3213977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C12B7A-D028-DF42-2D6C-4355358F6F13}"/>
              </a:ext>
            </a:extLst>
          </p:cNvPr>
          <p:cNvSpPr txBox="1"/>
          <p:nvPr/>
        </p:nvSpPr>
        <p:spPr>
          <a:xfrm>
            <a:off x="1803953" y="328154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24615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2. </a:t>
            </a:r>
            <a:r>
              <a:rPr lang="ko-KR" altLang="en-US" sz="3200" b="1" dirty="0">
                <a:solidFill>
                  <a:srgbClr val="FF0000"/>
                </a:solidFill>
              </a:rPr>
              <a:t>복수의 선그래프의 작성</a:t>
            </a:r>
            <a:r>
              <a:rPr lang="ko-KR" altLang="en-US" sz="2800" b="1" dirty="0">
                <a:solidFill>
                  <a:srgbClr val="FF0000"/>
                </a:solidFill>
              </a:rPr>
              <a:t>   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46965" y="958183"/>
            <a:ext cx="10080625" cy="46307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2.1 </a:t>
            </a:r>
            <a:r>
              <a:rPr lang="ko-KR" altLang="en-US" sz="1600" b="1" dirty="0">
                <a:solidFill>
                  <a:srgbClr val="437361"/>
                </a:solidFill>
              </a:rPr>
              <a:t>여러</a:t>
            </a:r>
            <a:r>
              <a:rPr lang="ko-KR" altLang="en-US" sz="1600" dirty="0"/>
              <a:t> 학급의 월별 지각생 통계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07E5D3-2021-4B55-8A20-7534F647CF1E}"/>
              </a:ext>
            </a:extLst>
          </p:cNvPr>
          <p:cNvSpPr/>
          <p:nvPr/>
        </p:nvSpPr>
        <p:spPr>
          <a:xfrm>
            <a:off x="2365644" y="2840574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85EE45-2891-4D14-B33F-B1D7CC7AC075}"/>
              </a:ext>
            </a:extLst>
          </p:cNvPr>
          <p:cNvSpPr/>
          <p:nvPr/>
        </p:nvSpPr>
        <p:spPr>
          <a:xfrm>
            <a:off x="2365644" y="3314263"/>
            <a:ext cx="7443269" cy="343463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F5C77-FF4F-4E95-9BA8-E34D71A6395A}"/>
              </a:ext>
            </a:extLst>
          </p:cNvPr>
          <p:cNvSpPr txBox="1"/>
          <p:nvPr/>
        </p:nvSpPr>
        <p:spPr>
          <a:xfrm>
            <a:off x="2585683" y="290814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87532-32F5-4980-AA6B-384D3CB62FD8}"/>
              </a:ext>
            </a:extLst>
          </p:cNvPr>
          <p:cNvSpPr txBox="1"/>
          <p:nvPr/>
        </p:nvSpPr>
        <p:spPr>
          <a:xfrm>
            <a:off x="2422440" y="3364618"/>
            <a:ext cx="70939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month = 1:12</a:t>
            </a:r>
          </a:p>
          <a:p>
            <a:r>
              <a:rPr lang="en-US" altLang="ko-KR" sz="1600" dirty="0"/>
              <a:t>late1 = c(5,8,7,9,4,6,12,13,8,6,6,4)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late2 = c(4,6,5,8,7,8,10,11,6,5,7,3)</a:t>
            </a:r>
          </a:p>
          <a:p>
            <a:r>
              <a:rPr lang="en-US" altLang="ko-KR" sz="1600" dirty="0"/>
              <a:t>plot(month, 			</a:t>
            </a:r>
            <a:r>
              <a:rPr lang="en-US" altLang="ko-KR" sz="1600" dirty="0">
                <a:solidFill>
                  <a:srgbClr val="4F784C"/>
                </a:solidFill>
              </a:rPr>
              <a:t># x data</a:t>
            </a:r>
          </a:p>
          <a:p>
            <a:r>
              <a:rPr lang="en-US" altLang="ko-KR" sz="1600" dirty="0"/>
              <a:t> 	late1, 			</a:t>
            </a:r>
            <a:r>
              <a:rPr lang="en-US" altLang="ko-KR" sz="1600" dirty="0">
                <a:solidFill>
                  <a:srgbClr val="4F784C"/>
                </a:solidFill>
              </a:rPr>
              <a:t># y data</a:t>
            </a:r>
          </a:p>
          <a:p>
            <a:r>
              <a:rPr lang="en-US" altLang="ko-KR" sz="1600" dirty="0"/>
              <a:t> 	main="Late Students",</a:t>
            </a:r>
          </a:p>
          <a:p>
            <a:r>
              <a:rPr lang="en-US" altLang="ko-KR" sz="1600" dirty="0"/>
              <a:t> 	type= "b", 		         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그래프의 종류 선택</a:t>
            </a:r>
            <a:r>
              <a:rPr lang="en-US" altLang="ko-KR" sz="1600" dirty="0">
                <a:solidFill>
                  <a:srgbClr val="4F784C"/>
                </a:solidFill>
              </a:rPr>
              <a:t>(</a:t>
            </a:r>
            <a:r>
              <a:rPr lang="ko-KR" altLang="en-US" sz="1600" dirty="0">
                <a:solidFill>
                  <a:srgbClr val="4F784C"/>
                </a:solidFill>
              </a:rPr>
              <a:t>알파벳</a:t>
            </a:r>
            <a:r>
              <a:rPr lang="en-US" altLang="ko-KR" sz="1600" dirty="0">
                <a:solidFill>
                  <a:srgbClr val="4F784C"/>
                </a:solidFill>
              </a:rPr>
              <a:t>)</a:t>
            </a:r>
          </a:p>
          <a:p>
            <a:r>
              <a:rPr lang="en-US" altLang="ko-KR" sz="1600" dirty="0"/>
              <a:t> 	lty=1,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선의 종류</a:t>
            </a:r>
            <a:r>
              <a:rPr lang="en-US" altLang="ko-KR" sz="1600" dirty="0">
                <a:solidFill>
                  <a:srgbClr val="4F784C"/>
                </a:solidFill>
              </a:rPr>
              <a:t>(line type) </a:t>
            </a:r>
            <a:r>
              <a:rPr lang="ko-KR" altLang="en-US" sz="1600" dirty="0">
                <a:solidFill>
                  <a:srgbClr val="4F784C"/>
                </a:solidFill>
              </a:rPr>
              <a:t>선택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col="red", 		          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선의 색 선택 </a:t>
            </a:r>
            <a:endParaRPr lang="en-US" altLang="ko-KR" sz="1600" dirty="0">
              <a:solidFill>
                <a:srgbClr val="4F784C"/>
              </a:solidFill>
            </a:endParaRPr>
          </a:p>
          <a:p>
            <a:r>
              <a:rPr lang="en-US" altLang="ko-KR" sz="1600" dirty="0"/>
              <a:t>	xlab="Month ", 		</a:t>
            </a:r>
            <a:r>
              <a:rPr lang="en-US" altLang="ko-KR" sz="1600" dirty="0">
                <a:solidFill>
                  <a:srgbClr val="4F784C"/>
                </a:solidFill>
              </a:rPr>
              <a:t># x</a:t>
            </a:r>
            <a:r>
              <a:rPr lang="ko-KR" altLang="en-US" sz="1600" dirty="0">
                <a:solidFill>
                  <a:srgbClr val="4F784C"/>
                </a:solidFill>
              </a:rPr>
              <a:t>축 레이블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ylab="Late cnt", 		</a:t>
            </a:r>
            <a:r>
              <a:rPr lang="en-US" altLang="ko-KR" sz="1600" dirty="0">
                <a:solidFill>
                  <a:srgbClr val="4F784C"/>
                </a:solidFill>
              </a:rPr>
              <a:t># y</a:t>
            </a:r>
            <a:r>
              <a:rPr lang="ko-KR" altLang="en-US" sz="1600" dirty="0">
                <a:solidFill>
                  <a:srgbClr val="4F784C"/>
                </a:solidFill>
              </a:rPr>
              <a:t>축 레이블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ylim=c(1, 15) 		</a:t>
            </a:r>
            <a:r>
              <a:rPr lang="en-US" altLang="ko-KR" sz="1600" dirty="0">
                <a:solidFill>
                  <a:srgbClr val="4F784C"/>
                </a:solidFill>
              </a:rPr>
              <a:t># y</a:t>
            </a:r>
            <a:r>
              <a:rPr lang="ko-KR" altLang="en-US" sz="1600" dirty="0">
                <a:solidFill>
                  <a:srgbClr val="4F784C"/>
                </a:solidFill>
              </a:rPr>
              <a:t>축 값의 </a:t>
            </a:r>
            <a:r>
              <a:rPr lang="en-US" altLang="ko-KR" sz="1600" dirty="0">
                <a:solidFill>
                  <a:srgbClr val="4F784C"/>
                </a:solidFill>
              </a:rPr>
              <a:t>(</a:t>
            </a:r>
            <a:r>
              <a:rPr lang="ko-KR" altLang="en-US" sz="1600" dirty="0">
                <a:solidFill>
                  <a:srgbClr val="4F784C"/>
                </a:solidFill>
              </a:rPr>
              <a:t>하한</a:t>
            </a:r>
            <a:r>
              <a:rPr lang="en-US" altLang="ko-KR" sz="1600" dirty="0">
                <a:solidFill>
                  <a:srgbClr val="4F784C"/>
                </a:solidFill>
              </a:rPr>
              <a:t>, </a:t>
            </a:r>
            <a:r>
              <a:rPr lang="ko-KR" altLang="en-US" sz="1600" dirty="0">
                <a:solidFill>
                  <a:srgbClr val="4F784C"/>
                </a:solidFill>
              </a:rPr>
              <a:t>상한</a:t>
            </a:r>
            <a:r>
              <a:rPr lang="en-US" altLang="ko-KR" sz="1600" dirty="0">
                <a:solidFill>
                  <a:srgbClr val="4F784C"/>
                </a:solidFill>
              </a:rPr>
              <a:t>)</a:t>
            </a:r>
          </a:p>
          <a:p>
            <a:r>
              <a:rPr lang="en-US" altLang="ko-KR" sz="1600" dirty="0"/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6649CC-2B27-446E-9AD5-4388FC462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44" y="1654662"/>
            <a:ext cx="5710577" cy="982750"/>
          </a:xfrm>
          <a:prstGeom prst="rect">
            <a:avLst/>
          </a:prstGeom>
        </p:spPr>
      </p:pic>
      <p:sp>
        <p:nvSpPr>
          <p:cNvPr id="4" name="슬라이드 번호 개체 틀 7">
            <a:extLst>
              <a:ext uri="{FF2B5EF4-FFF2-40B4-BE49-F238E27FC236}">
                <a16:creationId xmlns:a16="http://schemas.microsoft.com/office/drawing/2014/main" id="{AA7E1D25-8AB9-0801-E4C3-2EC3C7AC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63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8CE3C8F6-912A-5052-F067-DECFFC65FBB3}"/>
              </a:ext>
            </a:extLst>
          </p:cNvPr>
          <p:cNvSpPr/>
          <p:nvPr/>
        </p:nvSpPr>
        <p:spPr>
          <a:xfrm>
            <a:off x="8076221" y="3246696"/>
            <a:ext cx="2286121" cy="1158263"/>
          </a:xfrm>
          <a:prstGeom prst="wedgeEllipseCallout">
            <a:avLst>
              <a:gd name="adj1" fmla="val -167310"/>
              <a:gd name="adj2" fmla="val 1513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데이터 추가하여 다시 그래프를 그림</a:t>
            </a:r>
          </a:p>
        </p:txBody>
      </p:sp>
    </p:spTree>
    <p:extLst>
      <p:ext uri="{BB962C8B-B14F-4D97-AF65-F5344CB8AC3E}">
        <p14:creationId xmlns:p14="http://schemas.microsoft.com/office/powerpoint/2010/main" val="124189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2. </a:t>
            </a:r>
            <a:r>
              <a:rPr lang="ko-KR" altLang="en-US" sz="2800" b="1" dirty="0">
                <a:solidFill>
                  <a:srgbClr val="FF0000"/>
                </a:solidFill>
              </a:rPr>
              <a:t>복수의 선그래프의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85EE45-2891-4D14-B33F-B1D7CC7AC075}"/>
              </a:ext>
            </a:extLst>
          </p:cNvPr>
          <p:cNvSpPr/>
          <p:nvPr/>
        </p:nvSpPr>
        <p:spPr>
          <a:xfrm>
            <a:off x="2365644" y="1088741"/>
            <a:ext cx="7443269" cy="12151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87532-32F5-4980-AA6B-384D3CB62FD8}"/>
              </a:ext>
            </a:extLst>
          </p:cNvPr>
          <p:cNvSpPr txBox="1"/>
          <p:nvPr/>
        </p:nvSpPr>
        <p:spPr>
          <a:xfrm>
            <a:off x="2422440" y="1139094"/>
            <a:ext cx="7093940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lines(month, 			</a:t>
            </a:r>
            <a:r>
              <a:rPr lang="en-US" altLang="ko-KR" sz="1600" dirty="0">
                <a:solidFill>
                  <a:srgbClr val="4F784C"/>
                </a:solidFill>
              </a:rPr>
              <a:t># x data</a:t>
            </a:r>
          </a:p>
          <a:p>
            <a:r>
              <a:rPr lang="en-US" altLang="ko-KR" sz="1600" dirty="0"/>
              <a:t> 	late2, 			</a:t>
            </a:r>
            <a:r>
              <a:rPr lang="en-US" altLang="ko-KR" sz="1600" dirty="0">
                <a:solidFill>
                  <a:srgbClr val="4F784C"/>
                </a:solidFill>
              </a:rPr>
              <a:t># y data</a:t>
            </a:r>
          </a:p>
          <a:p>
            <a:r>
              <a:rPr lang="en-US" altLang="ko-KR" sz="1600" dirty="0"/>
              <a:t> 	type = "b",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선의 종류</a:t>
            </a:r>
            <a:r>
              <a:rPr lang="en-US" altLang="ko-KR" sz="1600" dirty="0">
                <a:solidFill>
                  <a:srgbClr val="4F784C"/>
                </a:solidFill>
              </a:rPr>
              <a:t>(line type) </a:t>
            </a:r>
            <a:r>
              <a:rPr lang="ko-KR" altLang="en-US" sz="1600" dirty="0">
                <a:solidFill>
                  <a:srgbClr val="4F784C"/>
                </a:solidFill>
              </a:rPr>
              <a:t>선택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col = "blue")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선의 색 선택</a:t>
            </a:r>
            <a:endParaRPr lang="en-US" altLang="ko-KR" sz="1600" dirty="0">
              <a:solidFill>
                <a:srgbClr val="4F784C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78E23F-65A0-4478-9A35-70649AFD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87" y="2609724"/>
            <a:ext cx="7443269" cy="370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4A0885-A577-4055-B97A-32D482312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87" y="2980204"/>
            <a:ext cx="7443269" cy="666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C23B9E-4CD8-415B-86D9-E8B1A9674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287" y="3634023"/>
            <a:ext cx="7443269" cy="2845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슬라이드 번호 개체 틀 7">
            <a:extLst>
              <a:ext uri="{FF2B5EF4-FFF2-40B4-BE49-F238E27FC236}">
                <a16:creationId xmlns:a16="http://schemas.microsoft.com/office/drawing/2014/main" id="{38D19454-AAC0-C65F-B59D-EE3C5EA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64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365F3A-E0E5-F351-CD7B-9B5BBB40BE93}"/>
              </a:ext>
            </a:extLst>
          </p:cNvPr>
          <p:cNvSpPr/>
          <p:nvPr/>
        </p:nvSpPr>
        <p:spPr>
          <a:xfrm>
            <a:off x="1330529" y="1110076"/>
            <a:ext cx="1035115" cy="47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D5842-9F97-1925-23C2-CBD6CBA239F4}"/>
              </a:ext>
            </a:extLst>
          </p:cNvPr>
          <p:cNvSpPr txBox="1"/>
          <p:nvPr/>
        </p:nvSpPr>
        <p:spPr>
          <a:xfrm>
            <a:off x="1550568" y="117764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8A06CF8-0E56-74A3-5638-BB5B75920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7675" y="2630735"/>
            <a:ext cx="4124325" cy="3257550"/>
          </a:xfrm>
          <a:prstGeom prst="rect">
            <a:avLst/>
          </a:prstGeom>
        </p:spPr>
      </p:pic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A6CAB21B-AB8A-137F-269C-9E381327526A}"/>
              </a:ext>
            </a:extLst>
          </p:cNvPr>
          <p:cNvSpPr/>
          <p:nvPr/>
        </p:nvSpPr>
        <p:spPr>
          <a:xfrm>
            <a:off x="9125033" y="913427"/>
            <a:ext cx="2286121" cy="1158263"/>
          </a:xfrm>
          <a:prstGeom prst="wedgeEllipseCallout">
            <a:avLst>
              <a:gd name="adj1" fmla="val -7763"/>
              <a:gd name="adj2" fmla="val 13881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먼저 </a:t>
            </a:r>
            <a:r>
              <a:rPr lang="en-US" altLang="ko-KR" sz="1400" dirty="0"/>
              <a:t>late1</a:t>
            </a:r>
            <a:r>
              <a:rPr lang="ko-KR" altLang="en-US" sz="1400" dirty="0"/>
              <a:t>에 대한 선그래프를 그림</a:t>
            </a:r>
            <a:r>
              <a:rPr lang="en-US" altLang="ko-KR" sz="1400" dirty="0"/>
              <a:t>(</a:t>
            </a:r>
            <a:r>
              <a:rPr lang="ko-KR" altLang="en-US" sz="1400" dirty="0"/>
              <a:t>빨간색선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5039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2. </a:t>
            </a:r>
            <a:r>
              <a:rPr lang="ko-KR" altLang="en-US" sz="2800" b="1" dirty="0">
                <a:solidFill>
                  <a:srgbClr val="FF0000"/>
                </a:solidFill>
              </a:rPr>
              <a:t>복수의 선그래프의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5BDF23-3C1A-4646-8EA7-1413D546A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272" y="3390232"/>
            <a:ext cx="7441001" cy="3292400"/>
          </a:xfrm>
          <a:prstGeom prst="rect">
            <a:avLst/>
          </a:prstGeom>
        </p:spPr>
      </p:pic>
      <p:sp>
        <p:nvSpPr>
          <p:cNvPr id="4" name="슬라이드 번호 개체 틀 7">
            <a:extLst>
              <a:ext uri="{FF2B5EF4-FFF2-40B4-BE49-F238E27FC236}">
                <a16:creationId xmlns:a16="http://schemas.microsoft.com/office/drawing/2014/main" id="{1BB0A53E-77D5-F2C6-5A1B-72A84176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65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B51AD2-4028-F03C-DC08-7FC6FBAAD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204" y="1967021"/>
            <a:ext cx="7443270" cy="1423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02AC4D-2C3E-B286-F9C1-F8B9F78D2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205" y="801365"/>
            <a:ext cx="7443269" cy="370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352AE9-FC87-3466-5566-C7AA9E8700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5205" y="1171845"/>
            <a:ext cx="7443269" cy="666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40931DB4-CE8C-F6DC-688E-03FA9C9A2E5F}"/>
              </a:ext>
            </a:extLst>
          </p:cNvPr>
          <p:cNvSpPr/>
          <p:nvPr/>
        </p:nvSpPr>
        <p:spPr>
          <a:xfrm>
            <a:off x="6800235" y="3633987"/>
            <a:ext cx="2286121" cy="1158263"/>
          </a:xfrm>
          <a:prstGeom prst="wedgeEllipseCallout">
            <a:avLst>
              <a:gd name="adj1" fmla="val -91759"/>
              <a:gd name="adj2" fmla="val 4846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late2</a:t>
            </a:r>
            <a:r>
              <a:rPr lang="ko-KR" altLang="en-US" sz="1400" dirty="0"/>
              <a:t>에 대한 선을 추가함</a:t>
            </a:r>
            <a:r>
              <a:rPr lang="en-US" altLang="ko-KR" sz="1400" dirty="0"/>
              <a:t>(</a:t>
            </a:r>
            <a:r>
              <a:rPr lang="ko-KR" altLang="en-US" sz="1400" dirty="0"/>
              <a:t>파란색선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7449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6296" y="2802720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VII.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응용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슬라이드 번호 개체 틀 7">
            <a:extLst>
              <a:ext uri="{FF2B5EF4-FFF2-40B4-BE49-F238E27FC236}">
                <a16:creationId xmlns:a16="http://schemas.microsoft.com/office/drawing/2014/main" id="{D17F0262-2E6D-94E5-4B6B-94725061DAB9}"/>
              </a:ext>
            </a:extLst>
          </p:cNvPr>
          <p:cNvSpPr txBox="1">
            <a:spLocks/>
          </p:cNvSpPr>
          <p:nvPr/>
        </p:nvSpPr>
        <p:spPr>
          <a:xfrm>
            <a:off x="10830560" y="6113952"/>
            <a:ext cx="665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pPr/>
              <a:t>66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6177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0489" y="175728"/>
            <a:ext cx="11281052" cy="671349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sz="3200" b="1" spc="1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단일변수 범주형 데이터 탐색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55687" y="610848"/>
            <a:ext cx="10080625" cy="4630738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5" name="슬라이드 번호 개체 틀 7">
            <a:extLst>
              <a:ext uri="{FF2B5EF4-FFF2-40B4-BE49-F238E27FC236}">
                <a16:creationId xmlns:a16="http://schemas.microsoft.com/office/drawing/2014/main" id="{835DC2A4-D575-1498-C492-A2E96BFA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67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8628E71-91E2-26E9-96C7-15E7C95EE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647" y="847077"/>
            <a:ext cx="5953125" cy="5724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506D335-6665-6950-3079-D2E6B813C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647" y="3000375"/>
            <a:ext cx="4612452" cy="11110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0E26620-3778-CD9C-A3AF-3E489ECFE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921" y="1923221"/>
            <a:ext cx="3240237" cy="5047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DD1FCFE-9E85-F4B2-F1F9-5FE5232FD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520" y="4412288"/>
            <a:ext cx="4612452" cy="5431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2004A0-E2EB-DA9B-7245-5927FBC9E8FA}"/>
              </a:ext>
            </a:extLst>
          </p:cNvPr>
          <p:cNvSpPr txBox="1"/>
          <p:nvPr/>
        </p:nvSpPr>
        <p:spPr>
          <a:xfrm>
            <a:off x="1898922" y="1522241"/>
            <a:ext cx="6587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가</a:t>
            </a:r>
            <a:r>
              <a:rPr lang="en-US" altLang="ko-KR" dirty="0">
                <a:solidFill>
                  <a:srgbClr val="FF0000"/>
                </a:solidFill>
              </a:rPr>
              <a:t>)&gt; </a:t>
            </a:r>
            <a:r>
              <a:rPr lang="ko-KR" altLang="en-US" dirty="0"/>
              <a:t>아래와 같이 도수분포표의 통계를 구하는 명령어를 쓰시오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E4C5EF-7730-1656-DF15-6EBADA0B0BD0}"/>
              </a:ext>
            </a:extLst>
          </p:cNvPr>
          <p:cNvSpPr txBox="1"/>
          <p:nvPr/>
        </p:nvSpPr>
        <p:spPr>
          <a:xfrm>
            <a:off x="1898922" y="2611299"/>
            <a:ext cx="756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나</a:t>
            </a:r>
            <a:r>
              <a:rPr lang="en-US" altLang="ko-KR" dirty="0">
                <a:solidFill>
                  <a:srgbClr val="FF0000"/>
                </a:solidFill>
              </a:rPr>
              <a:t>)&gt;</a:t>
            </a:r>
            <a:r>
              <a:rPr lang="ko-KR" altLang="en-US" dirty="0"/>
              <a:t>아래와 같이 도수분포 통계에 대한 비율이 나타나는 명령어를 쓰시오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D3C145-4AD9-3B1B-F56E-64D2CF791D17}"/>
              </a:ext>
            </a:extLst>
          </p:cNvPr>
          <p:cNvSpPr txBox="1"/>
          <p:nvPr/>
        </p:nvSpPr>
        <p:spPr>
          <a:xfrm>
            <a:off x="7519405" y="147111"/>
            <a:ext cx="435213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A. (</a:t>
            </a:r>
            <a:r>
              <a:rPr lang="ko-KR" altLang="en-US" dirty="0"/>
              <a:t>가</a:t>
            </a:r>
            <a:r>
              <a:rPr lang="en-US" altLang="ko-KR" dirty="0"/>
              <a:t>)~(</a:t>
            </a:r>
            <a:r>
              <a:rPr lang="ko-KR" altLang="en-US" dirty="0"/>
              <a:t>사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해당하는 명령어를 쓰고 실행결과를 캡처하시오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52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0489" y="175728"/>
            <a:ext cx="11281052" cy="671349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sz="3200" b="1" spc="1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단일변수 범주형 데이터 탐색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1055687" y="610848"/>
            <a:ext cx="10080625" cy="4630738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5" name="슬라이드 번호 개체 틀 7">
            <a:extLst>
              <a:ext uri="{FF2B5EF4-FFF2-40B4-BE49-F238E27FC236}">
                <a16:creationId xmlns:a16="http://schemas.microsoft.com/office/drawing/2014/main" id="{835DC2A4-D575-1498-C492-A2E96BFA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68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2985E0A-10FD-3B8B-07F2-8C8F763F2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72" y="2669633"/>
            <a:ext cx="3783574" cy="29078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DD1FCFE-9E85-F4B2-F1F9-5FE5232FD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499" y="770922"/>
            <a:ext cx="9932253" cy="5560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89AC330-F4DA-1D03-8EB3-F24079E4420B}"/>
              </a:ext>
            </a:extLst>
          </p:cNvPr>
          <p:cNvSpPr txBox="1"/>
          <p:nvPr/>
        </p:nvSpPr>
        <p:spPr>
          <a:xfrm>
            <a:off x="1864872" y="1489056"/>
            <a:ext cx="352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다</a:t>
            </a:r>
            <a:r>
              <a:rPr lang="en-US" altLang="ko-KR" dirty="0">
                <a:solidFill>
                  <a:srgbClr val="FF0000"/>
                </a:solidFill>
              </a:rPr>
              <a:t>)&gt; </a:t>
            </a:r>
            <a:r>
              <a:rPr lang="ko-KR" altLang="en-US" dirty="0"/>
              <a:t>아래 그림과 같이 </a:t>
            </a:r>
            <a:r>
              <a:rPr lang="en-US" altLang="ko-KR" dirty="0"/>
              <a:t>[</a:t>
            </a:r>
            <a:r>
              <a:rPr lang="en-US" altLang="ko-KR" dirty="0" err="1"/>
              <a:t>ds.food</a:t>
            </a:r>
            <a:r>
              <a:rPr lang="ko-KR" altLang="en-US" dirty="0"/>
              <a:t>약자</a:t>
            </a:r>
            <a:r>
              <a:rPr lang="en-US" altLang="ko-KR" dirty="0"/>
              <a:t>]</a:t>
            </a:r>
            <a:r>
              <a:rPr lang="ko-KR" altLang="en-US" dirty="0"/>
              <a:t>를 바그래프로 출력하는 명령어를 쓰시오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64138CD-6C70-AB66-6327-DE82B8882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141" y="2514803"/>
            <a:ext cx="3655611" cy="2959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AC4821D-7374-9D9D-9B19-65F8B672511A}"/>
              </a:ext>
            </a:extLst>
          </p:cNvPr>
          <p:cNvSpPr txBox="1"/>
          <p:nvPr/>
        </p:nvSpPr>
        <p:spPr>
          <a:xfrm>
            <a:off x="7760594" y="1341160"/>
            <a:ext cx="3402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라</a:t>
            </a:r>
            <a:r>
              <a:rPr lang="en-US" altLang="ko-KR" dirty="0">
                <a:solidFill>
                  <a:srgbClr val="FF0000"/>
                </a:solidFill>
              </a:rPr>
              <a:t>)&gt; </a:t>
            </a:r>
            <a:r>
              <a:rPr lang="ko-KR" altLang="en-US" dirty="0"/>
              <a:t>아래 그림과 같이 </a:t>
            </a:r>
            <a:r>
              <a:rPr lang="en-US" altLang="ko-KR" dirty="0"/>
              <a:t>[ds.food</a:t>
            </a:r>
            <a:r>
              <a:rPr lang="ko-KR" altLang="en-US" dirty="0"/>
              <a:t>약자</a:t>
            </a:r>
            <a:r>
              <a:rPr lang="en-US" altLang="ko-KR" dirty="0"/>
              <a:t>]</a:t>
            </a:r>
            <a:r>
              <a:rPr lang="ko-KR" altLang="en-US" dirty="0"/>
              <a:t>를 파이그래프로 출력하는 명령어를 쓰시오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0E9F5-5888-56F3-E867-B827BAA4891A}"/>
              </a:ext>
            </a:extLst>
          </p:cNvPr>
          <p:cNvSpPr txBox="1"/>
          <p:nvPr/>
        </p:nvSpPr>
        <p:spPr>
          <a:xfrm>
            <a:off x="7519405" y="147111"/>
            <a:ext cx="435213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A. (</a:t>
            </a:r>
            <a:r>
              <a:rPr lang="ko-KR" altLang="en-US" dirty="0"/>
              <a:t>가</a:t>
            </a:r>
            <a:r>
              <a:rPr lang="en-US" altLang="ko-KR" dirty="0"/>
              <a:t>)~(</a:t>
            </a:r>
            <a:r>
              <a:rPr lang="ko-KR" altLang="en-US" dirty="0"/>
              <a:t>사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해당하는 명령어를 쓰고 실행결과를 캡처하시오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11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sz="2800" b="1" spc="1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단일변수 범주형 데이터 탐색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7">
            <a:extLst>
              <a:ext uri="{FF2B5EF4-FFF2-40B4-BE49-F238E27FC236}">
                <a16:creationId xmlns:a16="http://schemas.microsoft.com/office/drawing/2014/main" id="{A82748A2-1D97-3AC3-4862-92B1B97C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69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FB468A-B5E4-DC51-3CCC-2BE97F0D0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741" y="2815504"/>
            <a:ext cx="4495800" cy="3371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1D84EC-C400-B253-A7D4-38DF76C661C5}"/>
              </a:ext>
            </a:extLst>
          </p:cNvPr>
          <p:cNvSpPr txBox="1"/>
          <p:nvPr/>
        </p:nvSpPr>
        <p:spPr>
          <a:xfrm>
            <a:off x="938092" y="779306"/>
            <a:ext cx="58774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마</a:t>
            </a:r>
            <a:r>
              <a:rPr lang="en-US" altLang="ko-KR" dirty="0">
                <a:solidFill>
                  <a:srgbClr val="FF0000"/>
                </a:solidFill>
              </a:rPr>
              <a:t>)&gt; </a:t>
            </a:r>
            <a:r>
              <a:rPr lang="en-US" altLang="ko-KR" dirty="0"/>
              <a:t>colors</a:t>
            </a:r>
            <a:r>
              <a:rPr lang="ko-KR" altLang="en-US" dirty="0"/>
              <a:t>약자에 </a:t>
            </a:r>
            <a:r>
              <a:rPr lang="en-US" altLang="ko-KR" dirty="0"/>
              <a:t>4</a:t>
            </a:r>
            <a:r>
              <a:rPr lang="ko-KR" altLang="en-US" dirty="0"/>
              <a:t>가지 색을 지정하는 명령어를 쓰시오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colors</a:t>
            </a:r>
            <a:r>
              <a:rPr lang="ko-KR" altLang="en-US" dirty="0"/>
              <a:t>약자 </a:t>
            </a:r>
            <a:r>
              <a:rPr lang="en-US" altLang="ko-KR" dirty="0"/>
              <a:t>&lt;-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마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/>
              <a:t>names(ds.food</a:t>
            </a:r>
            <a:r>
              <a:rPr lang="ko-KR" altLang="en-US" dirty="0"/>
              <a:t>약자</a:t>
            </a:r>
            <a:r>
              <a:rPr lang="en-US" altLang="ko-KR" dirty="0"/>
              <a:t>)&lt;- colors</a:t>
            </a:r>
            <a:r>
              <a:rPr lang="ko-KR" altLang="en-US" dirty="0"/>
              <a:t>약자 </a:t>
            </a:r>
          </a:p>
          <a:p>
            <a:endParaRPr lang="ko-KR" altLang="en-US" dirty="0"/>
          </a:p>
          <a:p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바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en-US" altLang="ko-KR" dirty="0"/>
              <a:t>(</a:t>
            </a:r>
            <a:r>
              <a:rPr lang="ko-KR" altLang="en-US" dirty="0"/>
              <a:t>마</a:t>
            </a:r>
            <a:r>
              <a:rPr lang="en-US" altLang="ko-KR" dirty="0"/>
              <a:t>)</a:t>
            </a:r>
            <a:r>
              <a:rPr lang="ko-KR" altLang="en-US" dirty="0"/>
              <a:t>에서 지정한 색을 이용하여 아래와 같은</a:t>
            </a:r>
            <a:endParaRPr lang="en-US" altLang="ko-KR" dirty="0"/>
          </a:p>
          <a:p>
            <a:r>
              <a:rPr lang="ko-KR" altLang="en-US" dirty="0"/>
              <a:t>막대 그래프를 출력하는 명령어를 쓰시오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58B17C0-C323-9689-357F-A2C9AC9D7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258" y="2690981"/>
            <a:ext cx="4057650" cy="32956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80EB45-8DBA-EA4B-E649-DF02CB8360B6}"/>
              </a:ext>
            </a:extLst>
          </p:cNvPr>
          <p:cNvSpPr txBox="1"/>
          <p:nvPr/>
        </p:nvSpPr>
        <p:spPr>
          <a:xfrm>
            <a:off x="7196258" y="906627"/>
            <a:ext cx="40576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사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en-US" altLang="ko-KR" dirty="0"/>
              <a:t>(</a:t>
            </a:r>
            <a:r>
              <a:rPr lang="ko-KR" altLang="en-US" dirty="0"/>
              <a:t>마</a:t>
            </a:r>
            <a:r>
              <a:rPr lang="en-US" altLang="ko-KR" dirty="0"/>
              <a:t>)</a:t>
            </a:r>
            <a:r>
              <a:rPr lang="ko-KR" altLang="en-US" dirty="0"/>
              <a:t>에서 지정한 색을 이용하여 아래와 같은 파이그래프를 출력하는 명령어를 쓰시오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0030CB-EC6B-EF8C-55BE-B86D509D0397}"/>
              </a:ext>
            </a:extLst>
          </p:cNvPr>
          <p:cNvSpPr txBox="1"/>
          <p:nvPr/>
        </p:nvSpPr>
        <p:spPr>
          <a:xfrm>
            <a:off x="7519405" y="147111"/>
            <a:ext cx="435213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A. (</a:t>
            </a:r>
            <a:r>
              <a:rPr lang="ko-KR" altLang="en-US" dirty="0"/>
              <a:t>가</a:t>
            </a:r>
            <a:r>
              <a:rPr lang="en-US" altLang="ko-KR" dirty="0"/>
              <a:t>)~(</a:t>
            </a:r>
            <a:r>
              <a:rPr lang="ko-KR" altLang="en-US" dirty="0"/>
              <a:t>사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해당하는 명령어를 쓰고 실행결과를 캡처하시오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16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7419" y="2802720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54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데이터의 종류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슬라이드 번호 개체 틀 7">
            <a:extLst>
              <a:ext uri="{FF2B5EF4-FFF2-40B4-BE49-F238E27FC236}">
                <a16:creationId xmlns:a16="http://schemas.microsoft.com/office/drawing/2014/main" id="{0B045225-2B4E-2AA6-4E68-4889A764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/>
              <a:t>7</a:t>
            </a:fld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844847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7">
            <a:extLst>
              <a:ext uri="{FF2B5EF4-FFF2-40B4-BE49-F238E27FC236}">
                <a16:creationId xmlns:a16="http://schemas.microsoft.com/office/drawing/2014/main" id="{02E2C4DD-5792-6341-7BC2-6A68A584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70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sz="4400" b="1" spc="1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단일변수 연속형 데이터 탐색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D813B6-FE88-321E-D9F3-7558CFA3F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510" y="1054681"/>
            <a:ext cx="5029200" cy="541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3BC07D-F789-283E-BF60-D5758F00F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398" y="2073495"/>
            <a:ext cx="1104900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CCC5A8-DB89-6084-7256-5DB0E5F9B75B}"/>
              </a:ext>
            </a:extLst>
          </p:cNvPr>
          <p:cNvSpPr txBox="1"/>
          <p:nvPr/>
        </p:nvSpPr>
        <p:spPr>
          <a:xfrm>
            <a:off x="1924510" y="1650381"/>
            <a:ext cx="867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가</a:t>
            </a:r>
            <a:r>
              <a:rPr lang="en-US" altLang="ko-KR" dirty="0">
                <a:solidFill>
                  <a:srgbClr val="FF0000"/>
                </a:solidFill>
              </a:rPr>
              <a:t>)&gt;  </a:t>
            </a:r>
            <a:r>
              <a:rPr lang="en-US" altLang="ko-KR" dirty="0"/>
              <a:t>[mydata</a:t>
            </a:r>
            <a:r>
              <a:rPr lang="ko-KR" altLang="en-US" dirty="0"/>
              <a:t>약자</a:t>
            </a:r>
            <a:r>
              <a:rPr lang="en-US" altLang="ko-KR" dirty="0"/>
              <a:t>]</a:t>
            </a:r>
            <a:r>
              <a:rPr lang="ko-KR" altLang="en-US" dirty="0"/>
              <a:t>에서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상</a:t>
            </a:r>
            <a:r>
              <a:rPr lang="ko-KR" altLang="en-US" dirty="0" err="1" smtClean="0"/>
              <a:t>하위</a:t>
            </a:r>
            <a:r>
              <a:rPr lang="ko-KR" altLang="en-US" dirty="0" smtClean="0"/>
              <a:t> </a:t>
            </a:r>
            <a:r>
              <a:rPr lang="en-US" altLang="ko-KR" dirty="0"/>
              <a:t>30%</a:t>
            </a:r>
            <a:r>
              <a:rPr lang="ko-KR" altLang="en-US" dirty="0"/>
              <a:t>이하는 제외하고 평균을 구하는 명령어를 쓰시오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BEA3274-F92F-B24A-8D7A-26686BBC8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398" y="3137913"/>
            <a:ext cx="2838450" cy="4000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6C470F6-57F9-68E3-54EE-3135768B2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9889" y="4867553"/>
            <a:ext cx="3276600" cy="419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7D8BFC6-7E0A-B59D-C473-2579215F1C94}"/>
              </a:ext>
            </a:extLst>
          </p:cNvPr>
          <p:cNvSpPr txBox="1"/>
          <p:nvPr/>
        </p:nvSpPr>
        <p:spPr>
          <a:xfrm>
            <a:off x="1883298" y="4422499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4F784C"/>
                </a:solidFill>
              </a:rPr>
              <a:t># 20% </a:t>
            </a:r>
            <a:r>
              <a:rPr lang="ko-KR" altLang="en-US" sz="1800" dirty="0">
                <a:solidFill>
                  <a:srgbClr val="4F784C"/>
                </a:solidFill>
              </a:rPr>
              <a:t>단위로 구간을 나누어 계산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BAE700-FC33-E3B0-30A8-0D1E1221B153}"/>
              </a:ext>
            </a:extLst>
          </p:cNvPr>
          <p:cNvSpPr txBox="1"/>
          <p:nvPr/>
        </p:nvSpPr>
        <p:spPr>
          <a:xfrm>
            <a:off x="1912476" y="263884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나</a:t>
            </a:r>
            <a:r>
              <a:rPr lang="en-US" altLang="ko-KR" sz="1800" dirty="0">
                <a:solidFill>
                  <a:srgbClr val="FF0000"/>
                </a:solidFill>
              </a:rPr>
              <a:t>) </a:t>
            </a:r>
            <a:r>
              <a:rPr lang="en-US" altLang="ko-KR" dirty="0"/>
              <a:t>[mydata</a:t>
            </a:r>
            <a:r>
              <a:rPr lang="ko-KR" altLang="en-US" dirty="0"/>
              <a:t>약자</a:t>
            </a:r>
            <a:r>
              <a:rPr lang="en-US" altLang="ko-KR" dirty="0"/>
              <a:t>] </a:t>
            </a:r>
            <a:r>
              <a:rPr lang="ko-KR" altLang="en-US" dirty="0"/>
              <a:t>의 </a:t>
            </a:r>
            <a:r>
              <a:rPr lang="ko-KR" altLang="en-US" sz="1800" dirty="0"/>
              <a:t>사분위수를 구하는 명령어를 쓰시오</a:t>
            </a:r>
            <a:r>
              <a:rPr lang="en-US" altLang="ko-KR" sz="1800" dirty="0"/>
              <a:t>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86E463-D5E0-3E52-EFBE-61283E1AC4AE}"/>
              </a:ext>
            </a:extLst>
          </p:cNvPr>
          <p:cNvSpPr txBox="1"/>
          <p:nvPr/>
        </p:nvSpPr>
        <p:spPr>
          <a:xfrm>
            <a:off x="1912476" y="3833832"/>
            <a:ext cx="9172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다</a:t>
            </a:r>
            <a:r>
              <a:rPr lang="en-US" altLang="ko-KR" sz="1800" dirty="0">
                <a:solidFill>
                  <a:srgbClr val="FF0000"/>
                </a:solidFill>
              </a:rPr>
              <a:t>) </a:t>
            </a:r>
            <a:r>
              <a:rPr lang="en-US" altLang="ko-KR" dirty="0"/>
              <a:t>[mydata</a:t>
            </a:r>
            <a:r>
              <a:rPr lang="ko-KR" altLang="en-US" dirty="0"/>
              <a:t>약자</a:t>
            </a:r>
            <a:r>
              <a:rPr lang="en-US" altLang="ko-KR" dirty="0"/>
              <a:t>] </a:t>
            </a:r>
            <a:r>
              <a:rPr lang="ko-KR" altLang="en-US" sz="1800" dirty="0"/>
              <a:t>사분위수를 </a:t>
            </a:r>
            <a:r>
              <a:rPr lang="en-US" altLang="ko-KR" sz="1800" dirty="0"/>
              <a:t>20% </a:t>
            </a:r>
            <a:r>
              <a:rPr lang="ko-KR" altLang="en-US" sz="1800" dirty="0"/>
              <a:t>단위로 구간을 나누어서 계산하는 명령어를 쓰시오</a:t>
            </a:r>
            <a:r>
              <a:rPr lang="en-US" altLang="ko-KR" sz="1800" dirty="0"/>
              <a:t>.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81BF85-055C-B722-A8A2-BD0FB5EC56EE}"/>
              </a:ext>
            </a:extLst>
          </p:cNvPr>
          <p:cNvSpPr txBox="1"/>
          <p:nvPr/>
        </p:nvSpPr>
        <p:spPr>
          <a:xfrm>
            <a:off x="7507830" y="664559"/>
            <a:ext cx="435213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B. (</a:t>
            </a:r>
            <a:r>
              <a:rPr lang="ko-KR" altLang="en-US" dirty="0"/>
              <a:t>가</a:t>
            </a:r>
            <a:r>
              <a:rPr lang="en-US" altLang="ko-KR" dirty="0"/>
              <a:t>)~(</a:t>
            </a:r>
            <a:r>
              <a:rPr lang="ko-KR" altLang="en-US" dirty="0"/>
              <a:t>자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해당하는 명령어를 쓰고 실행결과를 캡처하시오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5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sz="3200" b="1" spc="1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단일변수 연속형 데이터 탐색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7">
            <a:extLst>
              <a:ext uri="{FF2B5EF4-FFF2-40B4-BE49-F238E27FC236}">
                <a16:creationId xmlns:a16="http://schemas.microsoft.com/office/drawing/2014/main" id="{02E2C4DD-5792-6341-7BC2-6A68A584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71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E1B3A-17D9-380B-BD0B-8576D8B4AEFF}"/>
              </a:ext>
            </a:extLst>
          </p:cNvPr>
          <p:cNvSpPr txBox="1"/>
          <p:nvPr/>
        </p:nvSpPr>
        <p:spPr>
          <a:xfrm>
            <a:off x="1588625" y="1847881"/>
            <a:ext cx="806761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(라) </a:t>
            </a:r>
            <a:r>
              <a:rPr lang="en-US" altLang="ko-KR" dirty="0"/>
              <a:t>[mydata</a:t>
            </a:r>
            <a:r>
              <a:rPr lang="ko-KR" altLang="en-US" dirty="0"/>
              <a:t>약자</a:t>
            </a:r>
            <a:r>
              <a:rPr lang="en-US" altLang="ko-KR" dirty="0"/>
              <a:t>]</a:t>
            </a:r>
            <a:r>
              <a:rPr lang="ko-KR" altLang="en-US" dirty="0"/>
              <a:t>		# 분산을 구하는 명령어를 쓰시오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>
                <a:solidFill>
                  <a:srgbClr val="FF0000"/>
                </a:solidFill>
              </a:rPr>
              <a:t>(마) </a:t>
            </a:r>
            <a:r>
              <a:rPr lang="en-US" altLang="ko-KR" dirty="0"/>
              <a:t>[mydata</a:t>
            </a:r>
            <a:r>
              <a:rPr lang="ko-KR" altLang="en-US" dirty="0"/>
              <a:t>약자</a:t>
            </a:r>
            <a:r>
              <a:rPr lang="en-US" altLang="ko-KR" dirty="0"/>
              <a:t>]</a:t>
            </a:r>
            <a:r>
              <a:rPr lang="ko-KR" altLang="en-US" dirty="0"/>
              <a:t>	        # 표준편차을 구하는 명령어를 쓰시오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>
                <a:solidFill>
                  <a:srgbClr val="FF0000"/>
                </a:solidFill>
              </a:rPr>
              <a:t>(바) </a:t>
            </a:r>
            <a:r>
              <a:rPr lang="en-US" altLang="ko-KR" dirty="0"/>
              <a:t>[mydata</a:t>
            </a:r>
            <a:r>
              <a:rPr lang="ko-KR" altLang="en-US" dirty="0"/>
              <a:t>약자</a:t>
            </a:r>
            <a:r>
              <a:rPr lang="en-US" altLang="ko-KR" dirty="0"/>
              <a:t>]</a:t>
            </a:r>
            <a:r>
              <a:rPr lang="ko-KR" altLang="en-US" dirty="0"/>
              <a:t>	        # 값의 범위를 구하는 명령어를 쓰시오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(사) </a:t>
            </a:r>
            <a:r>
              <a:rPr lang="en-US" altLang="ko-KR" dirty="0"/>
              <a:t>[mydata</a:t>
            </a:r>
            <a:r>
              <a:rPr lang="ko-KR" altLang="en-US" dirty="0"/>
              <a:t>약자</a:t>
            </a:r>
            <a:r>
              <a:rPr lang="en-US" altLang="ko-KR" dirty="0"/>
              <a:t>]</a:t>
            </a:r>
            <a:r>
              <a:rPr lang="ko-KR" altLang="en-US" dirty="0"/>
              <a:t>		# 최댓값, 최솟값의 차이를 구하는 명령어를 쓰시오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65248B-863B-656E-5770-F8F8B4E13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759" y="2240966"/>
            <a:ext cx="1819275" cy="200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BAA959-17A4-8E54-4C67-BA61F41D8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583" y="3143486"/>
            <a:ext cx="1571625" cy="2190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57B910-CFDC-222A-B7B1-C38C35237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583" y="4145386"/>
            <a:ext cx="1266825" cy="2857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1C148A-7D12-F2F8-A6D8-67C7DD2EF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520" y="5186049"/>
            <a:ext cx="1504950" cy="304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FF99857-17BD-1D48-81E5-03D54DBF9B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8626" y="838462"/>
            <a:ext cx="5029200" cy="541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8ECFD5-CCDA-6944-A88C-9FDEC79901CF}"/>
              </a:ext>
            </a:extLst>
          </p:cNvPr>
          <p:cNvSpPr txBox="1"/>
          <p:nvPr/>
        </p:nvSpPr>
        <p:spPr>
          <a:xfrm>
            <a:off x="7507830" y="664559"/>
            <a:ext cx="435213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B. (</a:t>
            </a:r>
            <a:r>
              <a:rPr lang="ko-KR" altLang="en-US" dirty="0"/>
              <a:t>가</a:t>
            </a:r>
            <a:r>
              <a:rPr lang="en-US" altLang="ko-KR" dirty="0"/>
              <a:t>)~(</a:t>
            </a:r>
            <a:r>
              <a:rPr lang="ko-KR" altLang="en-US" dirty="0"/>
              <a:t>자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해당하는 명령어를 쓰고 실행결과를 캡처하시오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6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sz="3200" b="1" spc="1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단일변수 연속형 데이터 탐색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7">
            <a:extLst>
              <a:ext uri="{FF2B5EF4-FFF2-40B4-BE49-F238E27FC236}">
                <a16:creationId xmlns:a16="http://schemas.microsoft.com/office/drawing/2014/main" id="{02E2C4DD-5792-6341-7BC2-6A68A584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0560" y="6113952"/>
            <a:ext cx="66548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72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E1B3A-17D9-380B-BD0B-8576D8B4AEFF}"/>
              </a:ext>
            </a:extLst>
          </p:cNvPr>
          <p:cNvSpPr txBox="1"/>
          <p:nvPr/>
        </p:nvSpPr>
        <p:spPr>
          <a:xfrm>
            <a:off x="1588626" y="1847881"/>
            <a:ext cx="6094070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(아)</a:t>
            </a:r>
            <a:r>
              <a:rPr lang="ko-KR" altLang="en-US" dirty="0"/>
              <a:t> </a:t>
            </a:r>
            <a:r>
              <a:rPr lang="en-US" altLang="ko-KR" dirty="0"/>
              <a:t>[mydata</a:t>
            </a:r>
            <a:r>
              <a:rPr lang="ko-KR" altLang="en-US" dirty="0"/>
              <a:t>약자</a:t>
            </a:r>
            <a:r>
              <a:rPr lang="en-US" altLang="ko-KR" dirty="0"/>
              <a:t>]</a:t>
            </a:r>
            <a:r>
              <a:rPr lang="ko-KR" altLang="en-US" dirty="0"/>
              <a:t>에 대해 오른쪽 그림과 같은 히스토그램 그래프를 그리도록 아래 명령어를 완성하시오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hist(mydata</a:t>
            </a:r>
            <a:r>
              <a:rPr lang="ko-KR" altLang="en-US" dirty="0"/>
              <a:t>약자</a:t>
            </a:r>
            <a:r>
              <a:rPr lang="en-US" altLang="ko-KR" dirty="0"/>
              <a:t>, 					# </a:t>
            </a:r>
            <a:r>
              <a:rPr lang="ko-KR" altLang="en-US" dirty="0"/>
              <a:t>데이터</a:t>
            </a:r>
            <a:r>
              <a:rPr lang="en-US" altLang="ko-KR" dirty="0"/>
              <a:t>(data)</a:t>
            </a:r>
          </a:p>
          <a:p>
            <a:r>
              <a:rPr lang="en-US" altLang="ko-KR" dirty="0"/>
              <a:t>+      main="</a:t>
            </a:r>
            <a:r>
              <a:rPr lang="ko-KR" altLang="en-US" dirty="0"/>
              <a:t>자기이름 점수 분포</a:t>
            </a:r>
            <a:r>
              <a:rPr lang="en-US" altLang="ko-KR" dirty="0"/>
              <a:t>", 	# </a:t>
            </a:r>
            <a:r>
              <a:rPr lang="ko-KR" altLang="en-US" dirty="0"/>
              <a:t>제목</a:t>
            </a:r>
          </a:p>
          <a:p>
            <a:r>
              <a:rPr lang="en-US" altLang="ko-KR" dirty="0"/>
              <a:t>+                        , 			                 # x</a:t>
            </a:r>
            <a:r>
              <a:rPr lang="ko-KR" altLang="en-US" dirty="0"/>
              <a:t>축 레이블</a:t>
            </a:r>
          </a:p>
          <a:p>
            <a:r>
              <a:rPr lang="en-US" altLang="ko-KR" dirty="0"/>
              <a:t>+                        , 		         	# y</a:t>
            </a:r>
            <a:r>
              <a:rPr lang="ko-KR" altLang="en-US" dirty="0"/>
              <a:t>축 레이블</a:t>
            </a:r>
          </a:p>
          <a:p>
            <a:r>
              <a:rPr lang="en-US" altLang="ko-KR" dirty="0"/>
              <a:t>+                        , 			         # </a:t>
            </a:r>
            <a:r>
              <a:rPr lang="ko-KR" altLang="en-US" dirty="0"/>
              <a:t>막대테두리</a:t>
            </a:r>
            <a:r>
              <a:rPr lang="en-US" altLang="ko-KR" dirty="0"/>
              <a:t>:</a:t>
            </a:r>
            <a:r>
              <a:rPr lang="ko-KR" altLang="en-US" dirty="0"/>
              <a:t> 노란색</a:t>
            </a:r>
          </a:p>
          <a:p>
            <a:r>
              <a:rPr lang="en-US" altLang="ko-KR" dirty="0"/>
              <a:t>+                        , 			# </a:t>
            </a:r>
            <a:r>
              <a:rPr lang="ko-KR" altLang="en-US" dirty="0"/>
              <a:t>막대 색</a:t>
            </a:r>
            <a:r>
              <a:rPr lang="en-US" altLang="ko-KR" dirty="0"/>
              <a:t>: </a:t>
            </a:r>
            <a:r>
              <a:rPr lang="ko-KR" altLang="en-US" dirty="0"/>
              <a:t>핑크식</a:t>
            </a:r>
          </a:p>
          <a:p>
            <a:r>
              <a:rPr lang="en-US" altLang="ko-KR" dirty="0"/>
              <a:t>+                        , 	)		# x</a:t>
            </a:r>
            <a:r>
              <a:rPr lang="ko-KR" altLang="en-US" dirty="0"/>
              <a:t>축 글씨 방향</a:t>
            </a:r>
            <a:r>
              <a:rPr lang="en-US" altLang="ko-KR" dirty="0"/>
              <a:t>3(0~3): </a:t>
            </a:r>
            <a:r>
              <a:rPr lang="ko-KR" altLang="en-US" dirty="0"/>
              <a:t>가로쓰기</a:t>
            </a:r>
            <a:endParaRPr lang="en-US" altLang="ko-KR" dirty="0"/>
          </a:p>
          <a:p>
            <a:r>
              <a:rPr lang="en-US" altLang="ko-KR" dirty="0"/>
              <a:t>&gt; </a:t>
            </a:r>
          </a:p>
          <a:p>
            <a:r>
              <a:rPr lang="ko-KR" altLang="en-US" dirty="0"/>
              <a:t>  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D269BA-8228-178B-9962-80009F987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608" y="760195"/>
            <a:ext cx="5029200" cy="541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117A7C-375B-21F3-AE61-DDCB302F675F}"/>
              </a:ext>
            </a:extLst>
          </p:cNvPr>
          <p:cNvSpPr txBox="1"/>
          <p:nvPr/>
        </p:nvSpPr>
        <p:spPr>
          <a:xfrm>
            <a:off x="7636592" y="71213"/>
            <a:ext cx="435213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B. (</a:t>
            </a:r>
            <a:r>
              <a:rPr lang="ko-KR" altLang="en-US" dirty="0"/>
              <a:t>가</a:t>
            </a:r>
            <a:r>
              <a:rPr lang="en-US" altLang="ko-KR" dirty="0"/>
              <a:t>)~(</a:t>
            </a:r>
            <a:r>
              <a:rPr lang="ko-KR" altLang="en-US" dirty="0"/>
              <a:t>자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해당하는 명령어를 쓰고 실행결과를 캡처하시오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992" y="1847881"/>
            <a:ext cx="32670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0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1C7025-4ABD-D497-0EBB-3D8A19BB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73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3F5426A-525F-3F94-587E-CCE872C4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sz="3200" b="1" spc="1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단일변수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200" b="1" spc="1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연속형 데이터 탐색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470C8-E18C-6538-CA1F-126C35F7B2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954842-A7DE-9794-E3E2-27308224848F}"/>
              </a:ext>
            </a:extLst>
          </p:cNvPr>
          <p:cNvSpPr txBox="1"/>
          <p:nvPr/>
        </p:nvSpPr>
        <p:spPr>
          <a:xfrm>
            <a:off x="1280807" y="1338988"/>
            <a:ext cx="10015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자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  <a:r>
              <a:rPr lang="en-US" altLang="ko-KR" sz="1800" dirty="0"/>
              <a:t> </a:t>
            </a:r>
            <a:r>
              <a:rPr lang="ko-KR" altLang="en-US" sz="1800" dirty="0"/>
              <a:t>아래 그림과 같이 꽃잎의 넓이에 따른 꽃의 종에 대한 상자그림을 그리는 명령어를 완성하시오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boxplot(                              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B4781D-94EC-1306-923B-FD933ACD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186185"/>
            <a:ext cx="48768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52A5F8-4422-048C-D48B-5D006CC02370}"/>
              </a:ext>
            </a:extLst>
          </p:cNvPr>
          <p:cNvSpPr txBox="1"/>
          <p:nvPr/>
        </p:nvSpPr>
        <p:spPr>
          <a:xfrm>
            <a:off x="7623577" y="31049"/>
            <a:ext cx="435213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B. (</a:t>
            </a:r>
            <a:r>
              <a:rPr lang="ko-KR" altLang="en-US" dirty="0"/>
              <a:t>가</a:t>
            </a:r>
            <a:r>
              <a:rPr lang="en-US" altLang="ko-KR" dirty="0"/>
              <a:t>)~(</a:t>
            </a:r>
            <a:r>
              <a:rPr lang="ko-KR" altLang="en-US" dirty="0"/>
              <a:t>자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해당하는 명령어를 쓰고 실행결과를 캡처하시오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슬라이드 번호 개체 틀 7">
            <a:extLst>
              <a:ext uri="{FF2B5EF4-FFF2-40B4-BE49-F238E27FC236}">
                <a16:creationId xmlns:a16="http://schemas.microsoft.com/office/drawing/2014/main" id="{B7992E79-4A93-D1AA-3A71-DCA0E287CEB3}"/>
              </a:ext>
            </a:extLst>
          </p:cNvPr>
          <p:cNvSpPr txBox="1">
            <a:spLocks/>
          </p:cNvSpPr>
          <p:nvPr/>
        </p:nvSpPr>
        <p:spPr>
          <a:xfrm>
            <a:off x="10830560" y="6113952"/>
            <a:ext cx="665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pPr/>
              <a:t>73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타원형 설명선 2"/>
          <p:cNvSpPr/>
          <p:nvPr/>
        </p:nvSpPr>
        <p:spPr>
          <a:xfrm>
            <a:off x="8274756" y="1828800"/>
            <a:ext cx="2257777" cy="936978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Iris</a:t>
            </a:r>
            <a:r>
              <a:rPr lang="ko-KR" altLang="en-US" dirty="0" smtClean="0"/>
              <a:t>데이터를 사용함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8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291FAE-2C32-0E21-BDC5-82071090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74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22B7E2FA-10FC-A4CB-4FAB-9930A2F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rgbClr val="FF0000"/>
                </a:solidFill>
              </a:rPr>
              <a:t>3. </a:t>
            </a:r>
            <a:r>
              <a:rPr lang="ko-KR" altLang="en-US" sz="3200" b="1" spc="1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다중변수 자료의 탐색</a:t>
            </a:r>
            <a:r>
              <a:rPr lang="en-US" altLang="ko-KR" sz="3200" b="1" spc="1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</a:t>
            </a:r>
            <a:r>
              <a:rPr lang="ko-KR" altLang="en-US" sz="3200" b="1" spc="1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산점도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6D1526-B908-E261-A6B4-4F23720C6D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06CA963-C3CF-8D68-C7E0-332579D0E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979" y="1870246"/>
            <a:ext cx="3583088" cy="3857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4D2A21-A8F5-D85E-9CBE-F99DC462E5C1}"/>
              </a:ext>
            </a:extLst>
          </p:cNvPr>
          <p:cNvSpPr txBox="1"/>
          <p:nvPr/>
        </p:nvSpPr>
        <p:spPr>
          <a:xfrm>
            <a:off x="132080" y="2790389"/>
            <a:ext cx="766064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iris.</a:t>
            </a:r>
            <a:r>
              <a:rPr lang="ko-KR" altLang="en-US" dirty="0"/>
              <a:t>약자 </a:t>
            </a:r>
            <a:r>
              <a:rPr lang="en-US" altLang="ko-KR" dirty="0"/>
              <a:t>&lt;-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가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en-US" altLang="ko-KR" dirty="0"/>
              <a:t>			# iris</a:t>
            </a:r>
            <a:r>
              <a:rPr lang="ko-KR" altLang="en-US" dirty="0"/>
              <a:t>데이터의 </a:t>
            </a:r>
            <a:r>
              <a:rPr lang="en-US" altLang="ko-KR" dirty="0"/>
              <a:t>1</a:t>
            </a:r>
            <a:r>
              <a:rPr lang="ko-KR" altLang="en-US" dirty="0"/>
              <a:t>열 </a:t>
            </a:r>
            <a:r>
              <a:rPr lang="en-US" altLang="ko-KR" dirty="0"/>
              <a:t>2</a:t>
            </a:r>
            <a:r>
              <a:rPr lang="ko-KR" altLang="en-US" dirty="0"/>
              <a:t>열을 가져오는 명령어를 완성하시오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Point &lt;- as.numeric(iris$Species) 	# </a:t>
            </a:r>
            <a:r>
              <a:rPr lang="ko-KR" altLang="en-US" dirty="0"/>
              <a:t>점의 모양</a:t>
            </a:r>
          </a:p>
          <a:p>
            <a:r>
              <a:rPr lang="en-US" altLang="ko-KR" dirty="0"/>
              <a:t>Point 			          	# point </a:t>
            </a:r>
            <a:r>
              <a:rPr lang="ko-KR" altLang="en-US" dirty="0"/>
              <a:t>내용 출력</a:t>
            </a:r>
          </a:p>
          <a:p>
            <a:r>
              <a:rPr lang="en-US" altLang="ko-KR" dirty="0"/>
              <a:t>Color &lt;-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 	# </a:t>
            </a:r>
            <a:r>
              <a:rPr lang="ko-KR" altLang="en-US" dirty="0"/>
              <a:t>점색</a:t>
            </a:r>
            <a:r>
              <a:rPr lang="en-US" altLang="ko-KR" dirty="0"/>
              <a:t>(</a:t>
            </a:r>
            <a:r>
              <a:rPr lang="ko-KR" altLang="en-US" dirty="0"/>
              <a:t>회색</a:t>
            </a:r>
            <a:r>
              <a:rPr lang="en-US" altLang="ko-KR" dirty="0"/>
              <a:t>, </a:t>
            </a:r>
            <a:r>
              <a:rPr lang="ko-KR" altLang="en-US" dirty="0"/>
              <a:t>빨간색</a:t>
            </a:r>
            <a:r>
              <a:rPr lang="en-US" altLang="ko-KR" dirty="0"/>
              <a:t>, </a:t>
            </a:r>
            <a:r>
              <a:rPr lang="ko-KR" altLang="en-US" dirty="0"/>
              <a:t>파랑색</a:t>
            </a:r>
            <a:r>
              <a:rPr lang="en-US" altLang="ko-KR" dirty="0"/>
              <a:t>)</a:t>
            </a:r>
            <a:r>
              <a:rPr lang="ko-KR" altLang="en-US" dirty="0"/>
              <a:t>을 지정하시오</a:t>
            </a:r>
          </a:p>
          <a:p>
            <a:r>
              <a:rPr lang="en-US" altLang="ko-KR" dirty="0"/>
              <a:t>plot(   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다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en-US" altLang="ko-KR" dirty="0"/>
              <a:t>    )  #</a:t>
            </a:r>
            <a:r>
              <a:rPr lang="ko-KR" altLang="en-US" dirty="0"/>
              <a:t>오른쪽 그림과 같이 출력하도록 명령어를 완성하시오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71523F-50C0-5737-7373-C901C4E6C000}"/>
              </a:ext>
            </a:extLst>
          </p:cNvPr>
          <p:cNvSpPr txBox="1"/>
          <p:nvPr/>
        </p:nvSpPr>
        <p:spPr>
          <a:xfrm>
            <a:off x="7020313" y="294319"/>
            <a:ext cx="435213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C. (</a:t>
            </a:r>
            <a:r>
              <a:rPr lang="ko-KR" altLang="en-US" dirty="0"/>
              <a:t>가</a:t>
            </a:r>
            <a:r>
              <a:rPr lang="en-US" altLang="ko-KR" dirty="0"/>
              <a:t>)~(</a:t>
            </a:r>
            <a:r>
              <a:rPr lang="ko-KR" altLang="en-US" dirty="0"/>
              <a:t>다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해당하는 명령어를 쓰고 실행결과를 캡처하시오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슬라이드 번호 개체 틀 7">
            <a:extLst>
              <a:ext uri="{FF2B5EF4-FFF2-40B4-BE49-F238E27FC236}">
                <a16:creationId xmlns:a16="http://schemas.microsoft.com/office/drawing/2014/main" id="{246E441D-BE27-D6E1-FA21-5BBA8B257024}"/>
              </a:ext>
            </a:extLst>
          </p:cNvPr>
          <p:cNvSpPr txBox="1">
            <a:spLocks/>
          </p:cNvSpPr>
          <p:nvPr/>
        </p:nvSpPr>
        <p:spPr>
          <a:xfrm>
            <a:off x="10830560" y="6113952"/>
            <a:ext cx="665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pPr/>
              <a:t>74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EC945E-1FE5-A96A-82F3-95272ABC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75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22E926D-BD4B-CD6F-E3DD-CC59BA6C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spc="1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3200" b="1" spc="1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다중변수 자료의 탐색</a:t>
            </a:r>
            <a:r>
              <a:rPr lang="en-US" altLang="ko-KR" sz="3200" b="1" spc="1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 </a:t>
            </a:r>
            <a:r>
              <a:rPr lang="ko-KR" altLang="en-US" sz="3200" b="1" spc="1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상관분석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2AE750-0A1B-0EFA-2BEB-E2FD15FCED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588F59-015A-A7E5-07BD-E542397C2B8B}"/>
              </a:ext>
            </a:extLst>
          </p:cNvPr>
          <p:cNvSpPr txBox="1"/>
          <p:nvPr/>
        </p:nvSpPr>
        <p:spPr>
          <a:xfrm>
            <a:off x="1041720" y="999482"/>
            <a:ext cx="1090643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#초코파이와 체중관의 상관관계 오른쪽 주석을 보고 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)~(</a:t>
            </a:r>
            <a:r>
              <a:rPr lang="ko-KR" altLang="en-US" dirty="0"/>
              <a:t>마</a:t>
            </a:r>
            <a:r>
              <a:rPr lang="en-US" altLang="ko-KR" dirty="0"/>
              <a:t>)</a:t>
            </a:r>
            <a:r>
              <a:rPr lang="ko-KR" altLang="en-US" dirty="0"/>
              <a:t>를 채우시오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&gt; pie약자 = c(3,1,4,5,3) 		   	          # 먹은 초코파이수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w약자 &lt;- c(70.3,67.2,76.2,80.3,70.6)   # 체중</a:t>
            </a:r>
          </a:p>
          <a:p>
            <a:r>
              <a:rPr lang="ko-KR" altLang="en-US" dirty="0"/>
              <a:t>&gt; </a:t>
            </a:r>
          </a:p>
          <a:p>
            <a:r>
              <a:rPr lang="ko-KR" altLang="en-US" dirty="0"/>
              <a:t>&gt; pie_w약자 &lt;-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가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en-US" altLang="ko-KR" dirty="0"/>
              <a:t>  </a:t>
            </a:r>
            <a:r>
              <a:rPr lang="ko-KR" altLang="en-US" dirty="0"/>
              <a:t> 			  #</a:t>
            </a:r>
            <a:r>
              <a:rPr lang="en-US" altLang="ko-KR" dirty="0"/>
              <a:t>[</a:t>
            </a:r>
            <a:r>
              <a:rPr lang="ko-KR" altLang="en-US" dirty="0"/>
              <a:t>초코파이수와</a:t>
            </a:r>
            <a:r>
              <a:rPr lang="en-US" altLang="ko-KR" dirty="0"/>
              <a:t> </a:t>
            </a:r>
            <a:r>
              <a:rPr lang="ko-KR" altLang="en-US" dirty="0"/>
              <a:t>체중</a:t>
            </a:r>
            <a:r>
              <a:rPr lang="en-US" altLang="ko-KR" dirty="0"/>
              <a:t>]</a:t>
            </a:r>
            <a:r>
              <a:rPr lang="ko-KR" altLang="en-US" dirty="0"/>
              <a:t>으로 구성된 데이터 프레임 생성하는 명령어를 완성하시오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&gt; pie_w약자                                                       </a:t>
            </a:r>
          </a:p>
          <a:p>
            <a:r>
              <a:rPr lang="ko-KR" altLang="en-US" dirty="0"/>
              <a:t>  pie약자 w약자</a:t>
            </a:r>
          </a:p>
          <a:p>
            <a:r>
              <a:rPr lang="ko-KR" altLang="en-US" dirty="0"/>
              <a:t>1       3  70.3</a:t>
            </a:r>
          </a:p>
          <a:p>
            <a:r>
              <a:rPr lang="ko-KR" altLang="en-US" dirty="0"/>
              <a:t>2       1  67.2</a:t>
            </a:r>
          </a:p>
          <a:p>
            <a:r>
              <a:rPr lang="ko-KR" altLang="en-US" dirty="0"/>
              <a:t>3       4  76.2</a:t>
            </a:r>
          </a:p>
          <a:p>
            <a:r>
              <a:rPr lang="ko-KR" altLang="en-US" dirty="0"/>
              <a:t>4       5  80.3</a:t>
            </a:r>
          </a:p>
          <a:p>
            <a:r>
              <a:rPr lang="ko-KR" altLang="en-US" dirty="0"/>
              <a:t>5       3  70.6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plot(   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나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en-US" altLang="ko-KR" dirty="0"/>
              <a:t>        </a:t>
            </a:r>
            <a:r>
              <a:rPr lang="ko-KR" altLang="en-US" dirty="0"/>
              <a:t>) 	                    # 산점도 를 그리시오</a:t>
            </a:r>
            <a:r>
              <a:rPr lang="en-US" altLang="ko-KR" dirty="0"/>
              <a:t>.(</a:t>
            </a:r>
            <a:r>
              <a:rPr lang="ko-KR" altLang="en-US" dirty="0"/>
              <a:t>초코파이수대 체중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D81679-A5A1-B334-BCBB-B8FFBC50E4D4}"/>
              </a:ext>
            </a:extLst>
          </p:cNvPr>
          <p:cNvSpPr txBox="1"/>
          <p:nvPr/>
        </p:nvSpPr>
        <p:spPr>
          <a:xfrm>
            <a:off x="7020313" y="294319"/>
            <a:ext cx="435213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D. (</a:t>
            </a:r>
            <a:r>
              <a:rPr lang="ko-KR" altLang="en-US" dirty="0"/>
              <a:t>가</a:t>
            </a:r>
            <a:r>
              <a:rPr lang="en-US" altLang="ko-KR" dirty="0"/>
              <a:t>)~(</a:t>
            </a:r>
            <a:r>
              <a:rPr lang="ko-KR" altLang="en-US" dirty="0"/>
              <a:t>마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해당하는 명령어를 쓰고 실행결과를 캡처하시오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3A562DC-D9AD-081B-A770-4576F3E4A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179" y="3699254"/>
            <a:ext cx="3491821" cy="2332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슬라이드 번호 개체 틀 7">
            <a:extLst>
              <a:ext uri="{FF2B5EF4-FFF2-40B4-BE49-F238E27FC236}">
                <a16:creationId xmlns:a16="http://schemas.microsoft.com/office/drawing/2014/main" id="{EA6D2454-D763-8080-B8E0-6E500219448F}"/>
              </a:ext>
            </a:extLst>
          </p:cNvPr>
          <p:cNvSpPr txBox="1">
            <a:spLocks/>
          </p:cNvSpPr>
          <p:nvPr/>
        </p:nvSpPr>
        <p:spPr>
          <a:xfrm>
            <a:off x="10830560" y="6113952"/>
            <a:ext cx="665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pPr/>
              <a:t>75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EC945E-1FE5-A96A-82F3-95272ABC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76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22E926D-BD4B-CD6F-E3DD-CC59BA6C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spc="1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3200" b="1" spc="1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다중변수 자료의 탐색</a:t>
            </a:r>
            <a:r>
              <a:rPr lang="en-US" altLang="ko-KR" sz="3200" b="1" spc="1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 </a:t>
            </a:r>
            <a:r>
              <a:rPr lang="ko-KR" altLang="en-US" sz="3200" b="1" spc="1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상관분석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2AE750-0A1B-0EFA-2BEB-E2FD15FCED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588F59-015A-A7E5-07BD-E542397C2B8B}"/>
              </a:ext>
            </a:extLst>
          </p:cNvPr>
          <p:cNvSpPr txBox="1"/>
          <p:nvPr/>
        </p:nvSpPr>
        <p:spPr>
          <a:xfrm>
            <a:off x="1041720" y="999482"/>
            <a:ext cx="108802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#초코파이와 체중관의 상관관계 오른쪽 주석을 보고 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)~(</a:t>
            </a:r>
            <a:r>
              <a:rPr lang="ko-KR" altLang="en-US" dirty="0"/>
              <a:t>마</a:t>
            </a:r>
            <a:r>
              <a:rPr lang="en-US" altLang="ko-KR" dirty="0"/>
              <a:t>)</a:t>
            </a:r>
            <a:r>
              <a:rPr lang="ko-KR" altLang="en-US" dirty="0"/>
              <a:t>를 채우시오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&gt; </a:t>
            </a:r>
            <a:r>
              <a:rPr lang="en-US" altLang="ko-KR" dirty="0"/>
              <a:t>r</a:t>
            </a:r>
            <a:r>
              <a:rPr lang="ko-KR" altLang="en-US" dirty="0"/>
              <a:t>es약자 &lt;-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다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         # 회귀식 도출(초코파이와 체중간의 관계식을 구함)</a:t>
            </a:r>
          </a:p>
          <a:p>
            <a:r>
              <a:rPr lang="ko-KR" altLang="en-US" dirty="0"/>
              <a:t>&gt;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라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(res약자) 	     # 아래 그림과 같이  회귀선 그리기(초코파이와 체중간의 관계 그리기)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마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(pie약자,w약자)                          </a:t>
            </a:r>
            <a:r>
              <a:rPr lang="en-US" altLang="ko-KR" dirty="0"/>
              <a:t>#</a:t>
            </a:r>
            <a:r>
              <a:rPr lang="ko-KR" altLang="en-US" dirty="0"/>
              <a:t>초코파이수와 체중의 상관관계값 계산하는 명령어를 쓰시오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[1] 0.9467144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D81679-A5A1-B334-BCBB-B8FFBC50E4D4}"/>
              </a:ext>
            </a:extLst>
          </p:cNvPr>
          <p:cNvSpPr txBox="1"/>
          <p:nvPr/>
        </p:nvSpPr>
        <p:spPr>
          <a:xfrm>
            <a:off x="7020313" y="294319"/>
            <a:ext cx="435213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D. (</a:t>
            </a:r>
            <a:r>
              <a:rPr lang="ko-KR" altLang="en-US" dirty="0"/>
              <a:t>가</a:t>
            </a:r>
            <a:r>
              <a:rPr lang="en-US" altLang="ko-KR" dirty="0"/>
              <a:t>)~(</a:t>
            </a:r>
            <a:r>
              <a:rPr lang="ko-KR" altLang="en-US" dirty="0"/>
              <a:t>마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해당하는 명령어를 쓰고 실행결과를 캡처하시오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242279-8D65-C1B7-72A2-CBB6C7580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233" y="3089639"/>
            <a:ext cx="4450546" cy="3050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슬라이드 번호 개체 틀 7">
            <a:extLst>
              <a:ext uri="{FF2B5EF4-FFF2-40B4-BE49-F238E27FC236}">
                <a16:creationId xmlns:a16="http://schemas.microsoft.com/office/drawing/2014/main" id="{53452299-0807-0E9B-5C4E-87A7628D3AC9}"/>
              </a:ext>
            </a:extLst>
          </p:cNvPr>
          <p:cNvSpPr txBox="1">
            <a:spLocks/>
          </p:cNvSpPr>
          <p:nvPr/>
        </p:nvSpPr>
        <p:spPr>
          <a:xfrm>
            <a:off x="10830560" y="6113952"/>
            <a:ext cx="665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pPr/>
              <a:t>76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F0BB333-DE16-7B20-896F-3CD477165E95}"/>
              </a:ext>
            </a:extLst>
          </p:cNvPr>
          <p:cNvCxnSpPr/>
          <p:nvPr/>
        </p:nvCxnSpPr>
        <p:spPr>
          <a:xfrm flipV="1">
            <a:off x="4683760" y="3698240"/>
            <a:ext cx="2885440" cy="1442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4BD9AC1F-DB1C-67F9-6067-2BFFDD67E34B}"/>
              </a:ext>
            </a:extLst>
          </p:cNvPr>
          <p:cNvSpPr/>
          <p:nvPr/>
        </p:nvSpPr>
        <p:spPr>
          <a:xfrm>
            <a:off x="5080000" y="3263282"/>
            <a:ext cx="944880" cy="1085198"/>
          </a:xfrm>
          <a:prstGeom prst="wedgeEllipseCallout">
            <a:avLst>
              <a:gd name="adj1" fmla="val 15726"/>
              <a:gd name="adj2" fmla="val 7279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회귀선</a:t>
            </a:r>
          </a:p>
        </p:txBody>
      </p:sp>
    </p:spTree>
    <p:extLst>
      <p:ext uri="{BB962C8B-B14F-4D97-AF65-F5344CB8AC3E}">
        <p14:creationId xmlns:p14="http://schemas.microsoft.com/office/powerpoint/2010/main" val="143714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C923CE-FF41-FFC2-7B0E-78F6F952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77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0827722A-9535-453B-8520-1E30B65E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pc="1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en-US" altLang="ko-KR" sz="3200" b="1" spc="1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b="1" spc="1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다중변수 자료의 탐색</a:t>
            </a:r>
            <a:r>
              <a:rPr lang="en-US" altLang="ko-KR" sz="3200" b="1" spc="1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 </a:t>
            </a:r>
            <a:r>
              <a:rPr lang="ko-KR" altLang="en-US" sz="3200" b="1" spc="1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선그래프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ADC112-7767-7435-D64B-EB7CB6009F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6B3DC4-A706-DE08-BEA8-4C0CD0B85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141" y="1710356"/>
            <a:ext cx="5639926" cy="4568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7B8F73-E5BC-1372-DAEB-73A399E93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" y="1494648"/>
            <a:ext cx="5534977" cy="982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14DAA0-0098-D7E4-BFD9-C12A88809051}"/>
              </a:ext>
            </a:extLst>
          </p:cNvPr>
          <p:cNvSpPr txBox="1"/>
          <p:nvPr/>
        </p:nvSpPr>
        <p:spPr>
          <a:xfrm>
            <a:off x="1307939" y="2801073"/>
            <a:ext cx="2359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plot(month,</a:t>
            </a:r>
            <a:r>
              <a:rPr lang="ko-KR" altLang="en-US" dirty="0"/>
              <a:t> 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가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    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lines(month, 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   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1BAD20-101C-3E66-13CF-E82D73CB7DDD}"/>
              </a:ext>
            </a:extLst>
          </p:cNvPr>
          <p:cNvSpPr txBox="1"/>
          <p:nvPr/>
        </p:nvSpPr>
        <p:spPr>
          <a:xfrm>
            <a:off x="7020313" y="294319"/>
            <a:ext cx="4352136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E. </a:t>
            </a:r>
            <a:r>
              <a:rPr lang="ko-KR" altLang="en-US" dirty="0"/>
              <a:t>그림과 같이 </a:t>
            </a:r>
            <a:r>
              <a:rPr lang="en-US" altLang="ko-KR" dirty="0"/>
              <a:t>Aclass</a:t>
            </a:r>
            <a:r>
              <a:rPr lang="ko-KR" altLang="en-US" dirty="0"/>
              <a:t>약자</a:t>
            </a:r>
            <a:r>
              <a:rPr lang="en-US" altLang="ko-KR" dirty="0"/>
              <a:t>, Bclass</a:t>
            </a:r>
            <a:r>
              <a:rPr lang="ko-KR" altLang="en-US" dirty="0"/>
              <a:t>약자에 해당하는 값의 선그래프를 그리기 위하여 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)~(</a:t>
            </a:r>
            <a:r>
              <a:rPr lang="ko-KR" altLang="en-US" dirty="0"/>
              <a:t>나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해당하는 명령어를 쓰고 실행결과를 캡처하시오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슬라이드 번호 개체 틀 7">
            <a:extLst>
              <a:ext uri="{FF2B5EF4-FFF2-40B4-BE49-F238E27FC236}">
                <a16:creationId xmlns:a16="http://schemas.microsoft.com/office/drawing/2014/main" id="{9AFB38B2-53A5-3B7B-0003-66C929F5F8A1}"/>
              </a:ext>
            </a:extLst>
          </p:cNvPr>
          <p:cNvSpPr txBox="1">
            <a:spLocks/>
          </p:cNvSpPr>
          <p:nvPr/>
        </p:nvSpPr>
        <p:spPr>
          <a:xfrm>
            <a:off x="10830560" y="6113952"/>
            <a:ext cx="665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pPr/>
              <a:t>77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48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6952" y="2780422"/>
            <a:ext cx="3938099" cy="106182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 algn="ctr"/>
            <a:r>
              <a:rPr lang="ko-KR" altLang="en-US" sz="54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오늘도 잘했어요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2278339" y="3798135"/>
            <a:ext cx="7635325" cy="108000"/>
            <a:chOff x="810757" y="3798135"/>
            <a:chExt cx="7635325" cy="108000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918757" y="3852135"/>
              <a:ext cx="741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810757" y="3798135"/>
              <a:ext cx="108000" cy="1080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8338082" y="3798135"/>
              <a:ext cx="108000" cy="1080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32FE99-503E-0462-BC9E-1014DFE2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78</a:t>
            </a:fld>
            <a:endParaRPr lang="ko-KR" altLang="en-US" dirty="0"/>
          </a:p>
        </p:txBody>
      </p:sp>
      <p:sp>
        <p:nvSpPr>
          <p:cNvPr id="3" name="Freeform 86">
            <a:extLst>
              <a:ext uri="{FF2B5EF4-FFF2-40B4-BE49-F238E27FC236}">
                <a16:creationId xmlns:a16="http://schemas.microsoft.com/office/drawing/2014/main" id="{338B1444-D9B3-1338-34ED-C9655025F086}"/>
              </a:ext>
            </a:extLst>
          </p:cNvPr>
          <p:cNvSpPr>
            <a:spLocks noEditPoints="1"/>
          </p:cNvSpPr>
          <p:nvPr/>
        </p:nvSpPr>
        <p:spPr bwMode="auto">
          <a:xfrm>
            <a:off x="8414788" y="2842040"/>
            <a:ext cx="509948" cy="650755"/>
          </a:xfrm>
          <a:custGeom>
            <a:avLst/>
            <a:gdLst>
              <a:gd name="T0" fmla="*/ 51 w 112"/>
              <a:gd name="T1" fmla="*/ 1 h 143"/>
              <a:gd name="T2" fmla="*/ 55 w 112"/>
              <a:gd name="T3" fmla="*/ 59 h 143"/>
              <a:gd name="T4" fmla="*/ 109 w 112"/>
              <a:gd name="T5" fmla="*/ 77 h 143"/>
              <a:gd name="T6" fmla="*/ 94 w 112"/>
              <a:gd name="T7" fmla="*/ 58 h 143"/>
              <a:gd name="T8" fmla="*/ 55 w 112"/>
              <a:gd name="T9" fmla="*/ 62 h 143"/>
              <a:gd name="T10" fmla="*/ 6 w 112"/>
              <a:gd name="T11" fmla="*/ 75 h 143"/>
              <a:gd name="T12" fmla="*/ 0 w 112"/>
              <a:gd name="T13" fmla="*/ 86 h 143"/>
              <a:gd name="T14" fmla="*/ 9 w 112"/>
              <a:gd name="T15" fmla="*/ 98 h 143"/>
              <a:gd name="T16" fmla="*/ 17 w 112"/>
              <a:gd name="T17" fmla="*/ 130 h 143"/>
              <a:gd name="T18" fmla="*/ 31 w 112"/>
              <a:gd name="T19" fmla="*/ 139 h 143"/>
              <a:gd name="T20" fmla="*/ 52 w 112"/>
              <a:gd name="T21" fmla="*/ 143 h 143"/>
              <a:gd name="T22" fmla="*/ 79 w 112"/>
              <a:gd name="T23" fmla="*/ 141 h 143"/>
              <a:gd name="T24" fmla="*/ 86 w 112"/>
              <a:gd name="T25" fmla="*/ 138 h 143"/>
              <a:gd name="T26" fmla="*/ 97 w 112"/>
              <a:gd name="T27" fmla="*/ 128 h 143"/>
              <a:gd name="T28" fmla="*/ 104 w 112"/>
              <a:gd name="T29" fmla="*/ 97 h 143"/>
              <a:gd name="T30" fmla="*/ 21 w 112"/>
              <a:gd name="T31" fmla="*/ 130 h 143"/>
              <a:gd name="T32" fmla="*/ 11 w 112"/>
              <a:gd name="T33" fmla="*/ 93 h 143"/>
              <a:gd name="T34" fmla="*/ 19 w 112"/>
              <a:gd name="T35" fmla="*/ 118 h 143"/>
              <a:gd name="T36" fmla="*/ 24 w 112"/>
              <a:gd name="T37" fmla="*/ 128 h 143"/>
              <a:gd name="T38" fmla="*/ 21 w 112"/>
              <a:gd name="T39" fmla="*/ 106 h 143"/>
              <a:gd name="T40" fmla="*/ 23 w 112"/>
              <a:gd name="T41" fmla="*/ 103 h 143"/>
              <a:gd name="T42" fmla="*/ 28 w 112"/>
              <a:gd name="T43" fmla="*/ 134 h 143"/>
              <a:gd name="T44" fmla="*/ 31 w 112"/>
              <a:gd name="T45" fmla="*/ 131 h 143"/>
              <a:gd name="T46" fmla="*/ 27 w 112"/>
              <a:gd name="T47" fmla="*/ 101 h 143"/>
              <a:gd name="T48" fmla="*/ 36 w 112"/>
              <a:gd name="T49" fmla="*/ 122 h 143"/>
              <a:gd name="T50" fmla="*/ 42 w 112"/>
              <a:gd name="T51" fmla="*/ 138 h 143"/>
              <a:gd name="T52" fmla="*/ 39 w 112"/>
              <a:gd name="T53" fmla="*/ 128 h 143"/>
              <a:gd name="T54" fmla="*/ 39 w 112"/>
              <a:gd name="T55" fmla="*/ 99 h 143"/>
              <a:gd name="T56" fmla="*/ 45 w 112"/>
              <a:gd name="T57" fmla="*/ 123 h 143"/>
              <a:gd name="T58" fmla="*/ 49 w 112"/>
              <a:gd name="T59" fmla="*/ 137 h 143"/>
              <a:gd name="T60" fmla="*/ 49 w 112"/>
              <a:gd name="T61" fmla="*/ 125 h 143"/>
              <a:gd name="T62" fmla="*/ 50 w 112"/>
              <a:gd name="T63" fmla="*/ 101 h 143"/>
              <a:gd name="T64" fmla="*/ 65 w 112"/>
              <a:gd name="T65" fmla="*/ 131 h 143"/>
              <a:gd name="T66" fmla="*/ 59 w 112"/>
              <a:gd name="T67" fmla="*/ 128 h 143"/>
              <a:gd name="T68" fmla="*/ 65 w 112"/>
              <a:gd name="T69" fmla="*/ 109 h 143"/>
              <a:gd name="T70" fmla="*/ 75 w 112"/>
              <a:gd name="T71" fmla="*/ 117 h 143"/>
              <a:gd name="T72" fmla="*/ 73 w 112"/>
              <a:gd name="T73" fmla="*/ 135 h 143"/>
              <a:gd name="T74" fmla="*/ 68 w 112"/>
              <a:gd name="T75" fmla="*/ 123 h 143"/>
              <a:gd name="T76" fmla="*/ 74 w 112"/>
              <a:gd name="T77" fmla="*/ 100 h 143"/>
              <a:gd name="T78" fmla="*/ 81 w 112"/>
              <a:gd name="T79" fmla="*/ 131 h 143"/>
              <a:gd name="T80" fmla="*/ 78 w 112"/>
              <a:gd name="T81" fmla="*/ 137 h 143"/>
              <a:gd name="T82" fmla="*/ 77 w 112"/>
              <a:gd name="T83" fmla="*/ 125 h 143"/>
              <a:gd name="T84" fmla="*/ 83 w 112"/>
              <a:gd name="T85" fmla="*/ 99 h 143"/>
              <a:gd name="T86" fmla="*/ 88 w 112"/>
              <a:gd name="T87" fmla="*/ 127 h 143"/>
              <a:gd name="T88" fmla="*/ 87 w 112"/>
              <a:gd name="T89" fmla="*/ 134 h 143"/>
              <a:gd name="T90" fmla="*/ 86 w 112"/>
              <a:gd name="T91" fmla="*/ 116 h 143"/>
              <a:gd name="T92" fmla="*/ 94 w 112"/>
              <a:gd name="T93" fmla="*/ 101 h 143"/>
              <a:gd name="T94" fmla="*/ 93 w 112"/>
              <a:gd name="T95" fmla="*/ 124 h 143"/>
              <a:gd name="T96" fmla="*/ 94 w 112"/>
              <a:gd name="T97" fmla="*/ 113 h 143"/>
              <a:gd name="T98" fmla="*/ 105 w 112"/>
              <a:gd name="T99" fmla="*/ 80 h 143"/>
              <a:gd name="T100" fmla="*/ 101 w 112"/>
              <a:gd name="T101" fmla="*/ 80 h 143"/>
              <a:gd name="T102" fmla="*/ 88 w 112"/>
              <a:gd name="T103" fmla="*/ 76 h 143"/>
              <a:gd name="T104" fmla="*/ 83 w 112"/>
              <a:gd name="T105" fmla="*/ 82 h 143"/>
              <a:gd name="T106" fmla="*/ 56 w 112"/>
              <a:gd name="T107" fmla="*/ 81 h 143"/>
              <a:gd name="T108" fmla="*/ 31 w 112"/>
              <a:gd name="T109" fmla="*/ 77 h 143"/>
              <a:gd name="T110" fmla="*/ 13 w 112"/>
              <a:gd name="T111" fmla="*/ 78 h 143"/>
              <a:gd name="T112" fmla="*/ 36 w 112"/>
              <a:gd name="T113" fmla="*/ 55 h 143"/>
              <a:gd name="T114" fmla="*/ 101 w 112"/>
              <a:gd name="T115" fmla="*/ 6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2" h="143">
                <a:moveTo>
                  <a:pt x="55" y="59"/>
                </a:moveTo>
                <a:cubicBezTo>
                  <a:pt x="63" y="59"/>
                  <a:pt x="70" y="53"/>
                  <a:pt x="70" y="45"/>
                </a:cubicBezTo>
                <a:cubicBezTo>
                  <a:pt x="70" y="38"/>
                  <a:pt x="65" y="33"/>
                  <a:pt x="58" y="31"/>
                </a:cubicBezTo>
                <a:cubicBezTo>
                  <a:pt x="58" y="30"/>
                  <a:pt x="59" y="28"/>
                  <a:pt x="59" y="27"/>
                </a:cubicBezTo>
                <a:cubicBezTo>
                  <a:pt x="59" y="26"/>
                  <a:pt x="59" y="26"/>
                  <a:pt x="58" y="25"/>
                </a:cubicBezTo>
                <a:cubicBezTo>
                  <a:pt x="58" y="22"/>
                  <a:pt x="58" y="18"/>
                  <a:pt x="57" y="15"/>
                </a:cubicBezTo>
                <a:cubicBezTo>
                  <a:pt x="56" y="12"/>
                  <a:pt x="56" y="10"/>
                  <a:pt x="55" y="8"/>
                </a:cubicBezTo>
                <a:cubicBezTo>
                  <a:pt x="55" y="7"/>
                  <a:pt x="55" y="7"/>
                  <a:pt x="55" y="7"/>
                </a:cubicBezTo>
                <a:cubicBezTo>
                  <a:pt x="55" y="6"/>
                  <a:pt x="55" y="5"/>
                  <a:pt x="54" y="5"/>
                </a:cubicBezTo>
                <a:cubicBezTo>
                  <a:pt x="54" y="5"/>
                  <a:pt x="54" y="4"/>
                  <a:pt x="53" y="3"/>
                </a:cubicBezTo>
                <a:cubicBezTo>
                  <a:pt x="53" y="2"/>
                  <a:pt x="52" y="1"/>
                  <a:pt x="51" y="1"/>
                </a:cubicBezTo>
                <a:cubicBezTo>
                  <a:pt x="50" y="0"/>
                  <a:pt x="50" y="0"/>
                  <a:pt x="49" y="0"/>
                </a:cubicBezTo>
                <a:cubicBezTo>
                  <a:pt x="48" y="0"/>
                  <a:pt x="46" y="1"/>
                  <a:pt x="46" y="3"/>
                </a:cubicBezTo>
                <a:cubicBezTo>
                  <a:pt x="46" y="4"/>
                  <a:pt x="46" y="5"/>
                  <a:pt x="47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8" y="6"/>
                  <a:pt x="48" y="6"/>
                  <a:pt x="49" y="7"/>
                </a:cubicBezTo>
                <a:cubicBezTo>
                  <a:pt x="49" y="8"/>
                  <a:pt x="50" y="9"/>
                  <a:pt x="51" y="9"/>
                </a:cubicBezTo>
                <a:cubicBezTo>
                  <a:pt x="52" y="12"/>
                  <a:pt x="53" y="14"/>
                  <a:pt x="53" y="17"/>
                </a:cubicBezTo>
                <a:cubicBezTo>
                  <a:pt x="54" y="20"/>
                  <a:pt x="54" y="22"/>
                  <a:pt x="54" y="25"/>
                </a:cubicBezTo>
                <a:cubicBezTo>
                  <a:pt x="54" y="27"/>
                  <a:pt x="54" y="29"/>
                  <a:pt x="54" y="31"/>
                </a:cubicBezTo>
                <a:cubicBezTo>
                  <a:pt x="46" y="31"/>
                  <a:pt x="40" y="37"/>
                  <a:pt x="40" y="45"/>
                </a:cubicBezTo>
                <a:cubicBezTo>
                  <a:pt x="40" y="53"/>
                  <a:pt x="47" y="59"/>
                  <a:pt x="55" y="59"/>
                </a:cubicBezTo>
                <a:close/>
                <a:moveTo>
                  <a:pt x="93" y="75"/>
                </a:moveTo>
                <a:cubicBezTo>
                  <a:pt x="93" y="76"/>
                  <a:pt x="93" y="76"/>
                  <a:pt x="93" y="76"/>
                </a:cubicBezTo>
                <a:cubicBezTo>
                  <a:pt x="93" y="76"/>
                  <a:pt x="93" y="76"/>
                  <a:pt x="93" y="76"/>
                </a:cubicBezTo>
                <a:lnTo>
                  <a:pt x="93" y="75"/>
                </a:lnTo>
                <a:close/>
                <a:moveTo>
                  <a:pt x="112" y="87"/>
                </a:moveTo>
                <a:cubicBezTo>
                  <a:pt x="111" y="87"/>
                  <a:pt x="111" y="87"/>
                  <a:pt x="111" y="87"/>
                </a:cubicBezTo>
                <a:cubicBezTo>
                  <a:pt x="112" y="87"/>
                  <a:pt x="112" y="87"/>
                  <a:pt x="112" y="87"/>
                </a:cubicBezTo>
                <a:cubicBezTo>
                  <a:pt x="112" y="86"/>
                  <a:pt x="111" y="85"/>
                  <a:pt x="111" y="84"/>
                </a:cubicBezTo>
                <a:cubicBezTo>
                  <a:pt x="111" y="83"/>
                  <a:pt x="111" y="82"/>
                  <a:pt x="110" y="81"/>
                </a:cubicBezTo>
                <a:cubicBezTo>
                  <a:pt x="110" y="80"/>
                  <a:pt x="109" y="80"/>
                  <a:pt x="109" y="79"/>
                </a:cubicBezTo>
                <a:cubicBezTo>
                  <a:pt x="109" y="79"/>
                  <a:pt x="109" y="78"/>
                  <a:pt x="109" y="77"/>
                </a:cubicBezTo>
                <a:cubicBezTo>
                  <a:pt x="109" y="76"/>
                  <a:pt x="109" y="74"/>
                  <a:pt x="108" y="72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72"/>
                  <a:pt x="108" y="71"/>
                  <a:pt x="107" y="70"/>
                </a:cubicBezTo>
                <a:cubicBezTo>
                  <a:pt x="106" y="69"/>
                  <a:pt x="106" y="68"/>
                  <a:pt x="105" y="68"/>
                </a:cubicBezTo>
                <a:cubicBezTo>
                  <a:pt x="105" y="67"/>
                  <a:pt x="104" y="66"/>
                  <a:pt x="103" y="66"/>
                </a:cubicBezTo>
                <a:cubicBezTo>
                  <a:pt x="103" y="65"/>
                  <a:pt x="102" y="64"/>
                  <a:pt x="101" y="63"/>
                </a:cubicBezTo>
                <a:cubicBezTo>
                  <a:pt x="100" y="63"/>
                  <a:pt x="99" y="62"/>
                  <a:pt x="99" y="61"/>
                </a:cubicBezTo>
                <a:cubicBezTo>
                  <a:pt x="98" y="60"/>
                  <a:pt x="97" y="60"/>
                  <a:pt x="96" y="59"/>
                </a:cubicBezTo>
                <a:cubicBezTo>
                  <a:pt x="96" y="59"/>
                  <a:pt x="95" y="58"/>
                  <a:pt x="94" y="58"/>
                </a:cubicBezTo>
                <a:cubicBezTo>
                  <a:pt x="92" y="56"/>
                  <a:pt x="91" y="56"/>
                  <a:pt x="90" y="55"/>
                </a:cubicBezTo>
                <a:cubicBezTo>
                  <a:pt x="90" y="55"/>
                  <a:pt x="89" y="55"/>
                  <a:pt x="88" y="54"/>
                </a:cubicBezTo>
                <a:cubicBezTo>
                  <a:pt x="84" y="53"/>
                  <a:pt x="82" y="52"/>
                  <a:pt x="81" y="51"/>
                </a:cubicBezTo>
                <a:cubicBezTo>
                  <a:pt x="81" y="51"/>
                  <a:pt x="80" y="51"/>
                  <a:pt x="80" y="51"/>
                </a:cubicBezTo>
                <a:cubicBezTo>
                  <a:pt x="78" y="51"/>
                  <a:pt x="75" y="50"/>
                  <a:pt x="74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0"/>
                  <a:pt x="74" y="50"/>
                  <a:pt x="73" y="49"/>
                </a:cubicBezTo>
                <a:cubicBezTo>
                  <a:pt x="73" y="49"/>
                  <a:pt x="73" y="49"/>
                  <a:pt x="73" y="49"/>
                </a:cubicBezTo>
                <a:cubicBezTo>
                  <a:pt x="72" y="49"/>
                  <a:pt x="72" y="50"/>
                  <a:pt x="71" y="50"/>
                </a:cubicBezTo>
                <a:cubicBezTo>
                  <a:pt x="71" y="51"/>
                  <a:pt x="71" y="51"/>
                  <a:pt x="71" y="51"/>
                </a:cubicBezTo>
                <a:cubicBezTo>
                  <a:pt x="69" y="57"/>
                  <a:pt x="63" y="62"/>
                  <a:pt x="55" y="62"/>
                </a:cubicBezTo>
                <a:cubicBezTo>
                  <a:pt x="47" y="62"/>
                  <a:pt x="41" y="57"/>
                  <a:pt x="38" y="52"/>
                </a:cubicBezTo>
                <a:cubicBezTo>
                  <a:pt x="38" y="51"/>
                  <a:pt x="38" y="51"/>
                  <a:pt x="38" y="51"/>
                </a:cubicBezTo>
                <a:cubicBezTo>
                  <a:pt x="38" y="50"/>
                  <a:pt x="37" y="50"/>
                  <a:pt x="37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5" y="51"/>
                  <a:pt x="34" y="51"/>
                  <a:pt x="32" y="51"/>
                </a:cubicBezTo>
                <a:cubicBezTo>
                  <a:pt x="27" y="53"/>
                  <a:pt x="23" y="55"/>
                  <a:pt x="20" y="58"/>
                </a:cubicBezTo>
                <a:cubicBezTo>
                  <a:pt x="18" y="59"/>
                  <a:pt x="14" y="62"/>
                  <a:pt x="13" y="64"/>
                </a:cubicBezTo>
                <a:cubicBezTo>
                  <a:pt x="12" y="65"/>
                  <a:pt x="10" y="67"/>
                  <a:pt x="10" y="68"/>
                </a:cubicBezTo>
                <a:cubicBezTo>
                  <a:pt x="8" y="69"/>
                  <a:pt x="8" y="69"/>
                  <a:pt x="8" y="69"/>
                </a:cubicBezTo>
                <a:cubicBezTo>
                  <a:pt x="7" y="71"/>
                  <a:pt x="6" y="74"/>
                  <a:pt x="6" y="75"/>
                </a:cubicBezTo>
                <a:cubicBezTo>
                  <a:pt x="6" y="75"/>
                  <a:pt x="6" y="75"/>
                  <a:pt x="6" y="75"/>
                </a:cubicBezTo>
                <a:cubicBezTo>
                  <a:pt x="6" y="75"/>
                  <a:pt x="6" y="75"/>
                  <a:pt x="6" y="75"/>
                </a:cubicBezTo>
                <a:cubicBezTo>
                  <a:pt x="6" y="76"/>
                  <a:pt x="6" y="76"/>
                  <a:pt x="6" y="77"/>
                </a:cubicBezTo>
                <a:cubicBezTo>
                  <a:pt x="5" y="78"/>
                  <a:pt x="5" y="78"/>
                  <a:pt x="5" y="78"/>
                </a:cubicBezTo>
                <a:cubicBezTo>
                  <a:pt x="4" y="79"/>
                  <a:pt x="4" y="79"/>
                  <a:pt x="4" y="79"/>
                </a:cubicBezTo>
                <a:cubicBezTo>
                  <a:pt x="4" y="79"/>
                  <a:pt x="4" y="79"/>
                  <a:pt x="4" y="79"/>
                </a:cubicBezTo>
                <a:cubicBezTo>
                  <a:pt x="4" y="80"/>
                  <a:pt x="3" y="80"/>
                  <a:pt x="3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3" y="80"/>
                  <a:pt x="3" y="81"/>
                  <a:pt x="2" y="81"/>
                </a:cubicBezTo>
                <a:cubicBezTo>
                  <a:pt x="2" y="81"/>
                  <a:pt x="2" y="82"/>
                  <a:pt x="2" y="82"/>
                </a:cubicBezTo>
                <a:cubicBezTo>
                  <a:pt x="1" y="83"/>
                  <a:pt x="1" y="83"/>
                  <a:pt x="1" y="83"/>
                </a:cubicBezTo>
                <a:cubicBezTo>
                  <a:pt x="1" y="84"/>
                  <a:pt x="0" y="85"/>
                  <a:pt x="0" y="86"/>
                </a:cubicBezTo>
                <a:cubicBezTo>
                  <a:pt x="0" y="86"/>
                  <a:pt x="1" y="87"/>
                  <a:pt x="1" y="87"/>
                </a:cubicBezTo>
                <a:cubicBezTo>
                  <a:pt x="1" y="88"/>
                  <a:pt x="2" y="88"/>
                  <a:pt x="2" y="88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4" y="89"/>
                  <a:pt x="4" y="89"/>
                </a:cubicBezTo>
                <a:cubicBezTo>
                  <a:pt x="5" y="89"/>
                  <a:pt x="5" y="89"/>
                  <a:pt x="5" y="89"/>
                </a:cubicBezTo>
                <a:cubicBezTo>
                  <a:pt x="5" y="90"/>
                  <a:pt x="6" y="90"/>
                  <a:pt x="6" y="91"/>
                </a:cubicBezTo>
                <a:cubicBezTo>
                  <a:pt x="6" y="91"/>
                  <a:pt x="7" y="92"/>
                  <a:pt x="7" y="93"/>
                </a:cubicBezTo>
                <a:cubicBezTo>
                  <a:pt x="8" y="94"/>
                  <a:pt x="8" y="94"/>
                  <a:pt x="8" y="95"/>
                </a:cubicBezTo>
                <a:cubicBezTo>
                  <a:pt x="8" y="95"/>
                  <a:pt x="8" y="95"/>
                  <a:pt x="8" y="95"/>
                </a:cubicBezTo>
                <a:cubicBezTo>
                  <a:pt x="8" y="96"/>
                  <a:pt x="8" y="96"/>
                  <a:pt x="9" y="96"/>
                </a:cubicBezTo>
                <a:cubicBezTo>
                  <a:pt x="9" y="96"/>
                  <a:pt x="9" y="97"/>
                  <a:pt x="9" y="98"/>
                </a:cubicBezTo>
                <a:cubicBezTo>
                  <a:pt x="10" y="99"/>
                  <a:pt x="10" y="99"/>
                  <a:pt x="10" y="100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11" y="101"/>
                  <a:pt x="11" y="101"/>
                  <a:pt x="11" y="101"/>
                </a:cubicBezTo>
                <a:cubicBezTo>
                  <a:pt x="12" y="103"/>
                  <a:pt x="12" y="105"/>
                  <a:pt x="14" y="110"/>
                </a:cubicBezTo>
                <a:cubicBezTo>
                  <a:pt x="14" y="112"/>
                  <a:pt x="15" y="114"/>
                  <a:pt x="15" y="116"/>
                </a:cubicBezTo>
                <a:cubicBezTo>
                  <a:pt x="15" y="116"/>
                  <a:pt x="15" y="117"/>
                  <a:pt x="15" y="117"/>
                </a:cubicBezTo>
                <a:cubicBezTo>
                  <a:pt x="15" y="117"/>
                  <a:pt x="16" y="118"/>
                  <a:pt x="16" y="119"/>
                </a:cubicBezTo>
                <a:cubicBezTo>
                  <a:pt x="16" y="120"/>
                  <a:pt x="16" y="121"/>
                  <a:pt x="16" y="123"/>
                </a:cubicBezTo>
                <a:cubicBezTo>
                  <a:pt x="16" y="124"/>
                  <a:pt x="16" y="126"/>
                  <a:pt x="16" y="127"/>
                </a:cubicBezTo>
                <a:cubicBezTo>
                  <a:pt x="17" y="129"/>
                  <a:pt x="17" y="130"/>
                  <a:pt x="17" y="130"/>
                </a:cubicBezTo>
                <a:cubicBezTo>
                  <a:pt x="18" y="131"/>
                  <a:pt x="18" y="132"/>
                  <a:pt x="19" y="133"/>
                </a:cubicBezTo>
                <a:cubicBezTo>
                  <a:pt x="19" y="133"/>
                  <a:pt x="19" y="133"/>
                  <a:pt x="19" y="133"/>
                </a:cubicBezTo>
                <a:cubicBezTo>
                  <a:pt x="19" y="133"/>
                  <a:pt x="19" y="133"/>
                  <a:pt x="19" y="133"/>
                </a:cubicBezTo>
                <a:cubicBezTo>
                  <a:pt x="20" y="134"/>
                  <a:pt x="20" y="134"/>
                  <a:pt x="21" y="134"/>
                </a:cubicBezTo>
                <a:cubicBezTo>
                  <a:pt x="21" y="135"/>
                  <a:pt x="22" y="135"/>
                  <a:pt x="23" y="135"/>
                </a:cubicBezTo>
                <a:cubicBezTo>
                  <a:pt x="23" y="136"/>
                  <a:pt x="25" y="137"/>
                  <a:pt x="26" y="13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7" y="137"/>
                  <a:pt x="27" y="138"/>
                  <a:pt x="28" y="138"/>
                </a:cubicBezTo>
                <a:cubicBezTo>
                  <a:pt x="29" y="138"/>
                  <a:pt x="30" y="139"/>
                  <a:pt x="31" y="139"/>
                </a:cubicBezTo>
                <a:cubicBezTo>
                  <a:pt x="32" y="139"/>
                  <a:pt x="33" y="139"/>
                  <a:pt x="33" y="139"/>
                </a:cubicBezTo>
                <a:cubicBezTo>
                  <a:pt x="34" y="139"/>
                  <a:pt x="34" y="140"/>
                  <a:pt x="35" y="140"/>
                </a:cubicBezTo>
                <a:cubicBezTo>
                  <a:pt x="35" y="140"/>
                  <a:pt x="35" y="140"/>
                  <a:pt x="35" y="140"/>
                </a:cubicBezTo>
                <a:cubicBezTo>
                  <a:pt x="36" y="140"/>
                  <a:pt x="36" y="140"/>
                  <a:pt x="37" y="140"/>
                </a:cubicBezTo>
                <a:cubicBezTo>
                  <a:pt x="37" y="140"/>
                  <a:pt x="37" y="140"/>
                  <a:pt x="37" y="140"/>
                </a:cubicBezTo>
                <a:cubicBezTo>
                  <a:pt x="38" y="141"/>
                  <a:pt x="39" y="141"/>
                  <a:pt x="40" y="141"/>
                </a:cubicBezTo>
                <a:cubicBezTo>
                  <a:pt x="40" y="141"/>
                  <a:pt x="41" y="141"/>
                  <a:pt x="41" y="141"/>
                </a:cubicBezTo>
                <a:cubicBezTo>
                  <a:pt x="41" y="141"/>
                  <a:pt x="42" y="142"/>
                  <a:pt x="43" y="142"/>
                </a:cubicBezTo>
                <a:cubicBezTo>
                  <a:pt x="44" y="142"/>
                  <a:pt x="44" y="142"/>
                  <a:pt x="45" y="142"/>
                </a:cubicBezTo>
                <a:cubicBezTo>
                  <a:pt x="45" y="142"/>
                  <a:pt x="46" y="142"/>
                  <a:pt x="46" y="142"/>
                </a:cubicBezTo>
                <a:cubicBezTo>
                  <a:pt x="47" y="142"/>
                  <a:pt x="50" y="143"/>
                  <a:pt x="52" y="143"/>
                </a:cubicBezTo>
                <a:cubicBezTo>
                  <a:pt x="53" y="143"/>
                  <a:pt x="56" y="143"/>
                  <a:pt x="62" y="143"/>
                </a:cubicBezTo>
                <a:cubicBezTo>
                  <a:pt x="62" y="143"/>
                  <a:pt x="62" y="143"/>
                  <a:pt x="63" y="143"/>
                </a:cubicBezTo>
                <a:cubicBezTo>
                  <a:pt x="64" y="143"/>
                  <a:pt x="66" y="143"/>
                  <a:pt x="67" y="143"/>
                </a:cubicBezTo>
                <a:cubicBezTo>
                  <a:pt x="67" y="143"/>
                  <a:pt x="68" y="143"/>
                  <a:pt x="68" y="143"/>
                </a:cubicBezTo>
                <a:cubicBezTo>
                  <a:pt x="68" y="143"/>
                  <a:pt x="68" y="143"/>
                  <a:pt x="69" y="143"/>
                </a:cubicBezTo>
                <a:cubicBezTo>
                  <a:pt x="69" y="143"/>
                  <a:pt x="69" y="143"/>
                  <a:pt x="69" y="143"/>
                </a:cubicBezTo>
                <a:cubicBezTo>
                  <a:pt x="70" y="143"/>
                  <a:pt x="73" y="142"/>
                  <a:pt x="73" y="142"/>
                </a:cubicBezTo>
                <a:cubicBezTo>
                  <a:pt x="74" y="142"/>
                  <a:pt x="75" y="142"/>
                  <a:pt x="76" y="142"/>
                </a:cubicBezTo>
                <a:cubicBezTo>
                  <a:pt x="77" y="141"/>
                  <a:pt x="77" y="141"/>
                  <a:pt x="78" y="141"/>
                </a:cubicBezTo>
                <a:cubicBezTo>
                  <a:pt x="78" y="141"/>
                  <a:pt x="78" y="141"/>
                  <a:pt x="79" y="141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40"/>
                  <a:pt x="79" y="140"/>
                  <a:pt x="79" y="140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41"/>
                  <a:pt x="80" y="141"/>
                  <a:pt x="80" y="140"/>
                </a:cubicBezTo>
                <a:cubicBezTo>
                  <a:pt x="81" y="140"/>
                  <a:pt x="81" y="140"/>
                  <a:pt x="81" y="140"/>
                </a:cubicBezTo>
                <a:cubicBezTo>
                  <a:pt x="82" y="140"/>
                  <a:pt x="83" y="140"/>
                  <a:pt x="83" y="139"/>
                </a:cubicBezTo>
                <a:cubicBezTo>
                  <a:pt x="84" y="139"/>
                  <a:pt x="84" y="139"/>
                  <a:pt x="85" y="139"/>
                </a:cubicBezTo>
                <a:cubicBezTo>
                  <a:pt x="85" y="139"/>
                  <a:pt x="85" y="139"/>
                  <a:pt x="85" y="139"/>
                </a:cubicBezTo>
                <a:cubicBezTo>
                  <a:pt x="85" y="139"/>
                  <a:pt x="86" y="139"/>
                  <a:pt x="86" y="139"/>
                </a:cubicBezTo>
                <a:cubicBezTo>
                  <a:pt x="86" y="139"/>
                  <a:pt x="86" y="139"/>
                  <a:pt x="86" y="138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86" y="138"/>
                  <a:pt x="87" y="138"/>
                  <a:pt x="87" y="138"/>
                </a:cubicBezTo>
                <a:cubicBezTo>
                  <a:pt x="87" y="138"/>
                  <a:pt x="87" y="138"/>
                  <a:pt x="87" y="138"/>
                </a:cubicBezTo>
                <a:cubicBezTo>
                  <a:pt x="87" y="138"/>
                  <a:pt x="87" y="138"/>
                  <a:pt x="88" y="138"/>
                </a:cubicBezTo>
                <a:cubicBezTo>
                  <a:pt x="89" y="137"/>
                  <a:pt x="90" y="137"/>
                  <a:pt x="91" y="136"/>
                </a:cubicBezTo>
                <a:cubicBezTo>
                  <a:pt x="91" y="136"/>
                  <a:pt x="92" y="135"/>
                  <a:pt x="92" y="135"/>
                </a:cubicBezTo>
                <a:cubicBezTo>
                  <a:pt x="93" y="135"/>
                  <a:pt x="93" y="135"/>
                  <a:pt x="93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5" y="133"/>
                  <a:pt x="95" y="132"/>
                  <a:pt x="96" y="132"/>
                </a:cubicBezTo>
                <a:cubicBezTo>
                  <a:pt x="96" y="131"/>
                  <a:pt x="96" y="130"/>
                  <a:pt x="97" y="128"/>
                </a:cubicBezTo>
                <a:cubicBezTo>
                  <a:pt x="97" y="127"/>
                  <a:pt x="97" y="125"/>
                  <a:pt x="97" y="124"/>
                </a:cubicBezTo>
                <a:cubicBezTo>
                  <a:pt x="97" y="122"/>
                  <a:pt x="97" y="121"/>
                  <a:pt x="97" y="120"/>
                </a:cubicBezTo>
                <a:cubicBezTo>
                  <a:pt x="97" y="119"/>
                  <a:pt x="98" y="118"/>
                  <a:pt x="98" y="118"/>
                </a:cubicBezTo>
                <a:cubicBezTo>
                  <a:pt x="98" y="118"/>
                  <a:pt x="98" y="117"/>
                  <a:pt x="98" y="117"/>
                </a:cubicBezTo>
                <a:cubicBezTo>
                  <a:pt x="98" y="115"/>
                  <a:pt x="99" y="113"/>
                  <a:pt x="99" y="111"/>
                </a:cubicBezTo>
                <a:cubicBezTo>
                  <a:pt x="101" y="106"/>
                  <a:pt x="101" y="104"/>
                  <a:pt x="102" y="102"/>
                </a:cubicBezTo>
                <a:cubicBezTo>
                  <a:pt x="102" y="102"/>
                  <a:pt x="102" y="102"/>
                  <a:pt x="102" y="102"/>
                </a:cubicBezTo>
                <a:cubicBezTo>
                  <a:pt x="103" y="101"/>
                  <a:pt x="103" y="101"/>
                  <a:pt x="103" y="101"/>
                </a:cubicBezTo>
                <a:cubicBezTo>
                  <a:pt x="103" y="101"/>
                  <a:pt x="103" y="101"/>
                  <a:pt x="103" y="101"/>
                </a:cubicBezTo>
                <a:cubicBezTo>
                  <a:pt x="103" y="101"/>
                  <a:pt x="103" y="100"/>
                  <a:pt x="104" y="99"/>
                </a:cubicBezTo>
                <a:cubicBezTo>
                  <a:pt x="104" y="98"/>
                  <a:pt x="104" y="97"/>
                  <a:pt x="104" y="97"/>
                </a:cubicBezTo>
                <a:cubicBezTo>
                  <a:pt x="104" y="97"/>
                  <a:pt x="105" y="97"/>
                  <a:pt x="105" y="96"/>
                </a:cubicBezTo>
                <a:cubicBezTo>
                  <a:pt x="105" y="96"/>
                  <a:pt x="105" y="96"/>
                  <a:pt x="105" y="96"/>
                </a:cubicBezTo>
                <a:cubicBezTo>
                  <a:pt x="105" y="96"/>
                  <a:pt x="105" y="95"/>
                  <a:pt x="106" y="94"/>
                </a:cubicBezTo>
                <a:cubicBezTo>
                  <a:pt x="106" y="93"/>
                  <a:pt x="107" y="92"/>
                  <a:pt x="107" y="92"/>
                </a:cubicBezTo>
                <a:cubicBezTo>
                  <a:pt x="107" y="92"/>
                  <a:pt x="107" y="91"/>
                  <a:pt x="108" y="90"/>
                </a:cubicBezTo>
                <a:cubicBezTo>
                  <a:pt x="109" y="90"/>
                  <a:pt x="110" y="90"/>
                  <a:pt x="111" y="90"/>
                </a:cubicBezTo>
                <a:cubicBezTo>
                  <a:pt x="112" y="89"/>
                  <a:pt x="112" y="88"/>
                  <a:pt x="112" y="88"/>
                </a:cubicBezTo>
                <a:cubicBezTo>
                  <a:pt x="112" y="88"/>
                  <a:pt x="112" y="88"/>
                  <a:pt x="112" y="87"/>
                </a:cubicBezTo>
                <a:cubicBezTo>
                  <a:pt x="112" y="87"/>
                  <a:pt x="112" y="87"/>
                  <a:pt x="112" y="87"/>
                </a:cubicBezTo>
                <a:close/>
                <a:moveTo>
                  <a:pt x="20" y="130"/>
                </a:moveTo>
                <a:cubicBezTo>
                  <a:pt x="21" y="130"/>
                  <a:pt x="21" y="130"/>
                  <a:pt x="21" y="130"/>
                </a:cubicBezTo>
                <a:cubicBezTo>
                  <a:pt x="21" y="130"/>
                  <a:pt x="21" y="129"/>
                  <a:pt x="20" y="128"/>
                </a:cubicBezTo>
                <a:cubicBezTo>
                  <a:pt x="20" y="127"/>
                  <a:pt x="20" y="126"/>
                  <a:pt x="20" y="124"/>
                </a:cubicBezTo>
                <a:cubicBezTo>
                  <a:pt x="20" y="124"/>
                  <a:pt x="20" y="123"/>
                  <a:pt x="20" y="123"/>
                </a:cubicBezTo>
                <a:cubicBezTo>
                  <a:pt x="20" y="122"/>
                  <a:pt x="19" y="121"/>
                  <a:pt x="19" y="117"/>
                </a:cubicBezTo>
                <a:cubicBezTo>
                  <a:pt x="19" y="115"/>
                  <a:pt x="19" y="115"/>
                  <a:pt x="18" y="113"/>
                </a:cubicBezTo>
                <a:cubicBezTo>
                  <a:pt x="18" y="111"/>
                  <a:pt x="17" y="108"/>
                  <a:pt x="17" y="107"/>
                </a:cubicBezTo>
                <a:cubicBezTo>
                  <a:pt x="17" y="106"/>
                  <a:pt x="16" y="106"/>
                  <a:pt x="16" y="105"/>
                </a:cubicBezTo>
                <a:cubicBezTo>
                  <a:pt x="16" y="103"/>
                  <a:pt x="15" y="101"/>
                  <a:pt x="14" y="99"/>
                </a:cubicBezTo>
                <a:cubicBezTo>
                  <a:pt x="13" y="99"/>
                  <a:pt x="13" y="97"/>
                  <a:pt x="12" y="96"/>
                </a:cubicBezTo>
                <a:cubicBezTo>
                  <a:pt x="12" y="95"/>
                  <a:pt x="12" y="94"/>
                  <a:pt x="11" y="94"/>
                </a:cubicBezTo>
                <a:cubicBezTo>
                  <a:pt x="11" y="94"/>
                  <a:pt x="11" y="93"/>
                  <a:pt x="11" y="93"/>
                </a:cubicBezTo>
                <a:cubicBezTo>
                  <a:pt x="11" y="93"/>
                  <a:pt x="12" y="93"/>
                  <a:pt x="12" y="93"/>
                </a:cubicBezTo>
                <a:cubicBezTo>
                  <a:pt x="12" y="93"/>
                  <a:pt x="12" y="93"/>
                  <a:pt x="13" y="94"/>
                </a:cubicBezTo>
                <a:cubicBezTo>
                  <a:pt x="14" y="96"/>
                  <a:pt x="14" y="96"/>
                  <a:pt x="14" y="98"/>
                </a:cubicBezTo>
                <a:cubicBezTo>
                  <a:pt x="14" y="98"/>
                  <a:pt x="15" y="99"/>
                  <a:pt x="15" y="100"/>
                </a:cubicBezTo>
                <a:cubicBezTo>
                  <a:pt x="16" y="101"/>
                  <a:pt x="17" y="105"/>
                  <a:pt x="17" y="107"/>
                </a:cubicBezTo>
                <a:cubicBezTo>
                  <a:pt x="17" y="108"/>
                  <a:pt x="18" y="109"/>
                  <a:pt x="18" y="109"/>
                </a:cubicBezTo>
                <a:cubicBezTo>
                  <a:pt x="18" y="110"/>
                  <a:pt x="18" y="111"/>
                  <a:pt x="18" y="112"/>
                </a:cubicBezTo>
                <a:cubicBezTo>
                  <a:pt x="18" y="112"/>
                  <a:pt x="18" y="113"/>
                  <a:pt x="19" y="113"/>
                </a:cubicBezTo>
                <a:cubicBezTo>
                  <a:pt x="19" y="114"/>
                  <a:pt x="19" y="114"/>
                  <a:pt x="19" y="115"/>
                </a:cubicBezTo>
                <a:cubicBezTo>
                  <a:pt x="19" y="116"/>
                  <a:pt x="19" y="116"/>
                  <a:pt x="19" y="117"/>
                </a:cubicBezTo>
                <a:cubicBezTo>
                  <a:pt x="19" y="117"/>
                  <a:pt x="19" y="118"/>
                  <a:pt x="19" y="118"/>
                </a:cubicBezTo>
                <a:cubicBezTo>
                  <a:pt x="20" y="119"/>
                  <a:pt x="20" y="119"/>
                  <a:pt x="20" y="120"/>
                </a:cubicBezTo>
                <a:cubicBezTo>
                  <a:pt x="20" y="122"/>
                  <a:pt x="20" y="125"/>
                  <a:pt x="21" y="126"/>
                </a:cubicBezTo>
                <a:cubicBezTo>
                  <a:pt x="21" y="127"/>
                  <a:pt x="21" y="128"/>
                  <a:pt x="21" y="130"/>
                </a:cubicBezTo>
                <a:lnTo>
                  <a:pt x="20" y="130"/>
                </a:lnTo>
                <a:close/>
                <a:moveTo>
                  <a:pt x="28" y="134"/>
                </a:moveTo>
                <a:cubicBezTo>
                  <a:pt x="27" y="134"/>
                  <a:pt x="27" y="134"/>
                  <a:pt x="27" y="133"/>
                </a:cubicBezTo>
                <a:cubicBezTo>
                  <a:pt x="26" y="133"/>
                  <a:pt x="26" y="133"/>
                  <a:pt x="25" y="133"/>
                </a:cubicBezTo>
                <a:cubicBezTo>
                  <a:pt x="25" y="133"/>
                  <a:pt x="25" y="133"/>
                  <a:pt x="25" y="133"/>
                </a:cubicBezTo>
                <a:cubicBezTo>
                  <a:pt x="25" y="133"/>
                  <a:pt x="25" y="133"/>
                  <a:pt x="25" y="132"/>
                </a:cubicBezTo>
                <a:cubicBezTo>
                  <a:pt x="25" y="132"/>
                  <a:pt x="25" y="131"/>
                  <a:pt x="25" y="130"/>
                </a:cubicBezTo>
                <a:cubicBezTo>
                  <a:pt x="25" y="129"/>
                  <a:pt x="25" y="129"/>
                  <a:pt x="24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4" y="127"/>
                  <a:pt x="24" y="127"/>
                  <a:pt x="24" y="127"/>
                </a:cubicBezTo>
                <a:cubicBezTo>
                  <a:pt x="24" y="126"/>
                  <a:pt x="24" y="126"/>
                  <a:pt x="24" y="125"/>
                </a:cubicBezTo>
                <a:cubicBezTo>
                  <a:pt x="24" y="125"/>
                  <a:pt x="24" y="123"/>
                  <a:pt x="24" y="123"/>
                </a:cubicBezTo>
                <a:cubicBezTo>
                  <a:pt x="23" y="121"/>
                  <a:pt x="23" y="120"/>
                  <a:pt x="23" y="119"/>
                </a:cubicBezTo>
                <a:cubicBezTo>
                  <a:pt x="23" y="116"/>
                  <a:pt x="22" y="115"/>
                  <a:pt x="22" y="114"/>
                </a:cubicBezTo>
                <a:cubicBezTo>
                  <a:pt x="22" y="114"/>
                  <a:pt x="22" y="113"/>
                  <a:pt x="22" y="112"/>
                </a:cubicBezTo>
                <a:cubicBezTo>
                  <a:pt x="22" y="112"/>
                  <a:pt x="22" y="111"/>
                  <a:pt x="21" y="110"/>
                </a:cubicBezTo>
                <a:cubicBezTo>
                  <a:pt x="21" y="109"/>
                  <a:pt x="21" y="107"/>
                  <a:pt x="21" y="106"/>
                </a:cubicBezTo>
                <a:cubicBezTo>
                  <a:pt x="20" y="106"/>
                  <a:pt x="20" y="104"/>
                  <a:pt x="19" y="102"/>
                </a:cubicBezTo>
                <a:cubicBezTo>
                  <a:pt x="19" y="101"/>
                  <a:pt x="19" y="100"/>
                  <a:pt x="19" y="100"/>
                </a:cubicBezTo>
                <a:cubicBezTo>
                  <a:pt x="19" y="99"/>
                  <a:pt x="18" y="99"/>
                  <a:pt x="18" y="98"/>
                </a:cubicBezTo>
                <a:cubicBezTo>
                  <a:pt x="18" y="97"/>
                  <a:pt x="17" y="95"/>
                  <a:pt x="16" y="93"/>
                </a:cubicBezTo>
                <a:cubicBezTo>
                  <a:pt x="16" y="93"/>
                  <a:pt x="16" y="93"/>
                  <a:pt x="16" y="93"/>
                </a:cubicBezTo>
                <a:cubicBezTo>
                  <a:pt x="17" y="93"/>
                  <a:pt x="17" y="94"/>
                  <a:pt x="17" y="94"/>
                </a:cubicBezTo>
                <a:cubicBezTo>
                  <a:pt x="18" y="95"/>
                  <a:pt x="19" y="96"/>
                  <a:pt x="20" y="96"/>
                </a:cubicBezTo>
                <a:cubicBezTo>
                  <a:pt x="20" y="96"/>
                  <a:pt x="21" y="97"/>
                  <a:pt x="21" y="97"/>
                </a:cubicBezTo>
                <a:cubicBezTo>
                  <a:pt x="21" y="97"/>
                  <a:pt x="21" y="97"/>
                  <a:pt x="21" y="97"/>
                </a:cubicBezTo>
                <a:cubicBezTo>
                  <a:pt x="22" y="99"/>
                  <a:pt x="22" y="99"/>
                  <a:pt x="23" y="101"/>
                </a:cubicBezTo>
                <a:cubicBezTo>
                  <a:pt x="23" y="101"/>
                  <a:pt x="23" y="102"/>
                  <a:pt x="23" y="103"/>
                </a:cubicBezTo>
                <a:cubicBezTo>
                  <a:pt x="24" y="104"/>
                  <a:pt x="25" y="108"/>
                  <a:pt x="25" y="110"/>
                </a:cubicBezTo>
                <a:cubicBezTo>
                  <a:pt x="25" y="111"/>
                  <a:pt x="25" y="112"/>
                  <a:pt x="25" y="112"/>
                </a:cubicBezTo>
                <a:cubicBezTo>
                  <a:pt x="26" y="113"/>
                  <a:pt x="26" y="114"/>
                  <a:pt x="26" y="115"/>
                </a:cubicBezTo>
                <a:cubicBezTo>
                  <a:pt x="26" y="115"/>
                  <a:pt x="26" y="116"/>
                  <a:pt x="26" y="116"/>
                </a:cubicBezTo>
                <a:cubicBezTo>
                  <a:pt x="26" y="117"/>
                  <a:pt x="26" y="117"/>
                  <a:pt x="26" y="118"/>
                </a:cubicBezTo>
                <a:cubicBezTo>
                  <a:pt x="26" y="118"/>
                  <a:pt x="27" y="119"/>
                  <a:pt x="27" y="120"/>
                </a:cubicBezTo>
                <a:cubicBezTo>
                  <a:pt x="27" y="120"/>
                  <a:pt x="27" y="121"/>
                  <a:pt x="27" y="121"/>
                </a:cubicBezTo>
                <a:cubicBezTo>
                  <a:pt x="27" y="121"/>
                  <a:pt x="27" y="122"/>
                  <a:pt x="27" y="123"/>
                </a:cubicBezTo>
                <a:cubicBezTo>
                  <a:pt x="27" y="125"/>
                  <a:pt x="27" y="128"/>
                  <a:pt x="28" y="129"/>
                </a:cubicBezTo>
                <a:cubicBezTo>
                  <a:pt x="28" y="130"/>
                  <a:pt x="28" y="132"/>
                  <a:pt x="28" y="134"/>
                </a:cubicBezTo>
                <a:cubicBezTo>
                  <a:pt x="28" y="134"/>
                  <a:pt x="28" y="134"/>
                  <a:pt x="28" y="134"/>
                </a:cubicBezTo>
                <a:close/>
                <a:moveTo>
                  <a:pt x="36" y="131"/>
                </a:moveTo>
                <a:cubicBezTo>
                  <a:pt x="36" y="132"/>
                  <a:pt x="36" y="133"/>
                  <a:pt x="36" y="135"/>
                </a:cubicBezTo>
                <a:cubicBezTo>
                  <a:pt x="36" y="135"/>
                  <a:pt x="36" y="136"/>
                  <a:pt x="36" y="136"/>
                </a:cubicBezTo>
                <a:cubicBezTo>
                  <a:pt x="35" y="136"/>
                  <a:pt x="34" y="136"/>
                  <a:pt x="34" y="136"/>
                </a:cubicBezTo>
                <a:cubicBezTo>
                  <a:pt x="33" y="136"/>
                  <a:pt x="32" y="135"/>
                  <a:pt x="31" y="135"/>
                </a:cubicBezTo>
                <a:cubicBezTo>
                  <a:pt x="31" y="135"/>
                  <a:pt x="31" y="135"/>
                  <a:pt x="31" y="135"/>
                </a:cubicBezTo>
                <a:cubicBezTo>
                  <a:pt x="31" y="135"/>
                  <a:pt x="31" y="134"/>
                  <a:pt x="31" y="133"/>
                </a:cubicBezTo>
                <a:cubicBezTo>
                  <a:pt x="31" y="131"/>
                  <a:pt x="31" y="132"/>
                  <a:pt x="31" y="131"/>
                </a:cubicBezTo>
                <a:cubicBezTo>
                  <a:pt x="31" y="131"/>
                  <a:pt x="31" y="131"/>
                  <a:pt x="31" y="131"/>
                </a:cubicBezTo>
                <a:cubicBezTo>
                  <a:pt x="31" y="131"/>
                  <a:pt x="31" y="131"/>
                  <a:pt x="31" y="131"/>
                </a:cubicBezTo>
                <a:cubicBezTo>
                  <a:pt x="31" y="131"/>
                  <a:pt x="31" y="131"/>
                  <a:pt x="31" y="131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1" y="129"/>
                  <a:pt x="31" y="129"/>
                  <a:pt x="31" y="128"/>
                </a:cubicBezTo>
                <a:cubicBezTo>
                  <a:pt x="31" y="128"/>
                  <a:pt x="31" y="126"/>
                  <a:pt x="31" y="126"/>
                </a:cubicBezTo>
                <a:cubicBezTo>
                  <a:pt x="30" y="124"/>
                  <a:pt x="30" y="123"/>
                  <a:pt x="30" y="122"/>
                </a:cubicBezTo>
                <a:cubicBezTo>
                  <a:pt x="30" y="119"/>
                  <a:pt x="30" y="118"/>
                  <a:pt x="30" y="117"/>
                </a:cubicBezTo>
                <a:cubicBezTo>
                  <a:pt x="30" y="117"/>
                  <a:pt x="29" y="116"/>
                  <a:pt x="29" y="115"/>
                </a:cubicBezTo>
                <a:cubicBezTo>
                  <a:pt x="29" y="115"/>
                  <a:pt x="29" y="114"/>
                  <a:pt x="29" y="113"/>
                </a:cubicBezTo>
                <a:cubicBezTo>
                  <a:pt x="29" y="112"/>
                  <a:pt x="29" y="111"/>
                  <a:pt x="28" y="109"/>
                </a:cubicBezTo>
                <a:cubicBezTo>
                  <a:pt x="28" y="109"/>
                  <a:pt x="28" y="107"/>
                  <a:pt x="28" y="105"/>
                </a:cubicBezTo>
                <a:cubicBezTo>
                  <a:pt x="27" y="104"/>
                  <a:pt x="27" y="104"/>
                  <a:pt x="27" y="103"/>
                </a:cubicBezTo>
                <a:cubicBezTo>
                  <a:pt x="27" y="102"/>
                  <a:pt x="27" y="102"/>
                  <a:pt x="27" y="101"/>
                </a:cubicBezTo>
                <a:cubicBezTo>
                  <a:pt x="26" y="101"/>
                  <a:pt x="26" y="99"/>
                  <a:pt x="25" y="97"/>
                </a:cubicBezTo>
                <a:cubicBezTo>
                  <a:pt x="28" y="97"/>
                  <a:pt x="28" y="97"/>
                  <a:pt x="30" y="98"/>
                </a:cubicBezTo>
                <a:cubicBezTo>
                  <a:pt x="31" y="99"/>
                  <a:pt x="31" y="100"/>
                  <a:pt x="32" y="100"/>
                </a:cubicBezTo>
                <a:cubicBezTo>
                  <a:pt x="33" y="102"/>
                  <a:pt x="33" y="102"/>
                  <a:pt x="33" y="103"/>
                </a:cubicBezTo>
                <a:cubicBezTo>
                  <a:pt x="33" y="104"/>
                  <a:pt x="34" y="105"/>
                  <a:pt x="34" y="105"/>
                </a:cubicBezTo>
                <a:cubicBezTo>
                  <a:pt x="34" y="107"/>
                  <a:pt x="35" y="110"/>
                  <a:pt x="35" y="113"/>
                </a:cubicBezTo>
                <a:cubicBezTo>
                  <a:pt x="35" y="113"/>
                  <a:pt x="35" y="114"/>
                  <a:pt x="35" y="114"/>
                </a:cubicBezTo>
                <a:cubicBezTo>
                  <a:pt x="35" y="116"/>
                  <a:pt x="35" y="116"/>
                  <a:pt x="35" y="117"/>
                </a:cubicBezTo>
                <a:cubicBezTo>
                  <a:pt x="36" y="117"/>
                  <a:pt x="36" y="118"/>
                  <a:pt x="36" y="118"/>
                </a:cubicBezTo>
                <a:cubicBezTo>
                  <a:pt x="36" y="119"/>
                  <a:pt x="36" y="120"/>
                  <a:pt x="36" y="120"/>
                </a:cubicBezTo>
                <a:cubicBezTo>
                  <a:pt x="36" y="121"/>
                  <a:pt x="36" y="121"/>
                  <a:pt x="36" y="122"/>
                </a:cubicBezTo>
                <a:cubicBezTo>
                  <a:pt x="36" y="122"/>
                  <a:pt x="36" y="123"/>
                  <a:pt x="36" y="123"/>
                </a:cubicBezTo>
                <a:cubicBezTo>
                  <a:pt x="36" y="124"/>
                  <a:pt x="36" y="124"/>
                  <a:pt x="36" y="125"/>
                </a:cubicBezTo>
                <a:cubicBezTo>
                  <a:pt x="36" y="125"/>
                  <a:pt x="36" y="125"/>
                  <a:pt x="36" y="125"/>
                </a:cubicBezTo>
                <a:cubicBezTo>
                  <a:pt x="36" y="127"/>
                  <a:pt x="36" y="130"/>
                  <a:pt x="36" y="131"/>
                </a:cubicBezTo>
                <a:close/>
                <a:moveTo>
                  <a:pt x="45" y="127"/>
                </a:moveTo>
                <a:cubicBezTo>
                  <a:pt x="45" y="128"/>
                  <a:pt x="45" y="131"/>
                  <a:pt x="45" y="132"/>
                </a:cubicBezTo>
                <a:cubicBezTo>
                  <a:pt x="45" y="132"/>
                  <a:pt x="45" y="133"/>
                  <a:pt x="45" y="133"/>
                </a:cubicBezTo>
                <a:cubicBezTo>
                  <a:pt x="45" y="133"/>
                  <a:pt x="45" y="135"/>
                  <a:pt x="45" y="136"/>
                </a:cubicBezTo>
                <a:cubicBezTo>
                  <a:pt x="45" y="137"/>
                  <a:pt x="45" y="138"/>
                  <a:pt x="45" y="138"/>
                </a:cubicBezTo>
                <a:cubicBezTo>
                  <a:pt x="44" y="138"/>
                  <a:pt x="43" y="138"/>
                  <a:pt x="43" y="138"/>
                </a:cubicBezTo>
                <a:cubicBezTo>
                  <a:pt x="43" y="138"/>
                  <a:pt x="42" y="138"/>
                  <a:pt x="42" y="138"/>
                </a:cubicBezTo>
                <a:cubicBezTo>
                  <a:pt x="41" y="138"/>
                  <a:pt x="41" y="138"/>
                  <a:pt x="40" y="137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39" y="137"/>
                  <a:pt x="39" y="136"/>
                  <a:pt x="39" y="135"/>
                </a:cubicBezTo>
                <a:cubicBezTo>
                  <a:pt x="40" y="135"/>
                  <a:pt x="40" y="134"/>
                  <a:pt x="40" y="134"/>
                </a:cubicBezTo>
                <a:cubicBezTo>
                  <a:pt x="40" y="134"/>
                  <a:pt x="40" y="134"/>
                  <a:pt x="40" y="133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39" y="132"/>
                  <a:pt x="39" y="131"/>
                  <a:pt x="39" y="131"/>
                </a:cubicBezTo>
                <a:cubicBezTo>
                  <a:pt x="39" y="130"/>
                  <a:pt x="39" y="129"/>
                  <a:pt x="39" y="128"/>
                </a:cubicBezTo>
                <a:cubicBezTo>
                  <a:pt x="39" y="127"/>
                  <a:pt x="39" y="125"/>
                  <a:pt x="39" y="124"/>
                </a:cubicBezTo>
                <a:cubicBezTo>
                  <a:pt x="39" y="122"/>
                  <a:pt x="39" y="120"/>
                  <a:pt x="39" y="120"/>
                </a:cubicBezTo>
                <a:cubicBezTo>
                  <a:pt x="39" y="119"/>
                  <a:pt x="39" y="118"/>
                  <a:pt x="39" y="118"/>
                </a:cubicBezTo>
                <a:cubicBezTo>
                  <a:pt x="39" y="117"/>
                  <a:pt x="39" y="116"/>
                  <a:pt x="39" y="116"/>
                </a:cubicBezTo>
                <a:cubicBezTo>
                  <a:pt x="39" y="114"/>
                  <a:pt x="39" y="113"/>
                  <a:pt x="38" y="112"/>
                </a:cubicBezTo>
                <a:cubicBezTo>
                  <a:pt x="38" y="111"/>
                  <a:pt x="38" y="110"/>
                  <a:pt x="38" y="108"/>
                </a:cubicBezTo>
                <a:cubicBezTo>
                  <a:pt x="38" y="107"/>
                  <a:pt x="38" y="106"/>
                  <a:pt x="37" y="106"/>
                </a:cubicBezTo>
                <a:cubicBezTo>
                  <a:pt x="37" y="105"/>
                  <a:pt x="37" y="105"/>
                  <a:pt x="37" y="104"/>
                </a:cubicBezTo>
                <a:cubicBezTo>
                  <a:pt x="37" y="104"/>
                  <a:pt x="36" y="101"/>
                  <a:pt x="36" y="100"/>
                </a:cubicBezTo>
                <a:cubicBezTo>
                  <a:pt x="36" y="99"/>
                  <a:pt x="38" y="99"/>
                  <a:pt x="39" y="99"/>
                </a:cubicBezTo>
                <a:cubicBezTo>
                  <a:pt x="39" y="99"/>
                  <a:pt x="39" y="99"/>
                  <a:pt x="39" y="99"/>
                </a:cubicBezTo>
                <a:cubicBezTo>
                  <a:pt x="40" y="99"/>
                  <a:pt x="40" y="99"/>
                  <a:pt x="41" y="100"/>
                </a:cubicBezTo>
                <a:cubicBezTo>
                  <a:pt x="41" y="100"/>
                  <a:pt x="42" y="101"/>
                  <a:pt x="42" y="101"/>
                </a:cubicBezTo>
                <a:cubicBezTo>
                  <a:pt x="43" y="101"/>
                  <a:pt x="43" y="102"/>
                  <a:pt x="43" y="102"/>
                </a:cubicBezTo>
                <a:cubicBezTo>
                  <a:pt x="43" y="103"/>
                  <a:pt x="43" y="104"/>
                  <a:pt x="44" y="105"/>
                </a:cubicBezTo>
                <a:cubicBezTo>
                  <a:pt x="44" y="106"/>
                  <a:pt x="44" y="107"/>
                  <a:pt x="44" y="107"/>
                </a:cubicBezTo>
                <a:cubicBezTo>
                  <a:pt x="44" y="109"/>
                  <a:pt x="45" y="112"/>
                  <a:pt x="45" y="114"/>
                </a:cubicBezTo>
                <a:cubicBezTo>
                  <a:pt x="45" y="115"/>
                  <a:pt x="45" y="116"/>
                  <a:pt x="45" y="116"/>
                </a:cubicBezTo>
                <a:cubicBezTo>
                  <a:pt x="45" y="118"/>
                  <a:pt x="45" y="118"/>
                  <a:pt x="45" y="119"/>
                </a:cubicBezTo>
                <a:cubicBezTo>
                  <a:pt x="45" y="119"/>
                  <a:pt x="45" y="120"/>
                  <a:pt x="45" y="120"/>
                </a:cubicBezTo>
                <a:cubicBezTo>
                  <a:pt x="45" y="121"/>
                  <a:pt x="45" y="121"/>
                  <a:pt x="45" y="122"/>
                </a:cubicBezTo>
                <a:cubicBezTo>
                  <a:pt x="45" y="122"/>
                  <a:pt x="45" y="123"/>
                  <a:pt x="45" y="123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24"/>
                  <a:pt x="45" y="124"/>
                  <a:pt x="45" y="125"/>
                </a:cubicBezTo>
                <a:cubicBezTo>
                  <a:pt x="45" y="125"/>
                  <a:pt x="45" y="125"/>
                  <a:pt x="45" y="125"/>
                </a:cubicBezTo>
                <a:cubicBezTo>
                  <a:pt x="45" y="125"/>
                  <a:pt x="45" y="126"/>
                  <a:pt x="45" y="126"/>
                </a:cubicBezTo>
                <a:cubicBezTo>
                  <a:pt x="45" y="126"/>
                  <a:pt x="45" y="126"/>
                  <a:pt x="45" y="127"/>
                </a:cubicBezTo>
                <a:close/>
                <a:moveTo>
                  <a:pt x="55" y="116"/>
                </a:moveTo>
                <a:cubicBezTo>
                  <a:pt x="55" y="136"/>
                  <a:pt x="55" y="138"/>
                  <a:pt x="55" y="139"/>
                </a:cubicBezTo>
                <a:cubicBezTo>
                  <a:pt x="55" y="139"/>
                  <a:pt x="55" y="139"/>
                  <a:pt x="55" y="139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1" y="139"/>
                  <a:pt x="50" y="139"/>
                  <a:pt x="48" y="139"/>
                </a:cubicBezTo>
                <a:cubicBezTo>
                  <a:pt x="48" y="138"/>
                  <a:pt x="48" y="138"/>
                  <a:pt x="49" y="137"/>
                </a:cubicBezTo>
                <a:cubicBezTo>
                  <a:pt x="49" y="137"/>
                  <a:pt x="49" y="136"/>
                  <a:pt x="49" y="136"/>
                </a:cubicBezTo>
                <a:cubicBezTo>
                  <a:pt x="49" y="136"/>
                  <a:pt x="49" y="136"/>
                  <a:pt x="49" y="136"/>
                </a:cubicBezTo>
                <a:cubicBezTo>
                  <a:pt x="49" y="136"/>
                  <a:pt x="49" y="135"/>
                  <a:pt x="49" y="135"/>
                </a:cubicBezTo>
                <a:cubicBezTo>
                  <a:pt x="49" y="135"/>
                  <a:pt x="49" y="135"/>
                  <a:pt x="49" y="135"/>
                </a:cubicBezTo>
                <a:cubicBezTo>
                  <a:pt x="49" y="135"/>
                  <a:pt x="49" y="135"/>
                  <a:pt x="49" y="135"/>
                </a:cubicBezTo>
                <a:cubicBezTo>
                  <a:pt x="49" y="134"/>
                  <a:pt x="49" y="133"/>
                  <a:pt x="49" y="133"/>
                </a:cubicBezTo>
                <a:cubicBezTo>
                  <a:pt x="49" y="132"/>
                  <a:pt x="49" y="132"/>
                  <a:pt x="49" y="132"/>
                </a:cubicBezTo>
                <a:cubicBezTo>
                  <a:pt x="49" y="132"/>
                  <a:pt x="49" y="131"/>
                  <a:pt x="49" y="131"/>
                </a:cubicBezTo>
                <a:cubicBezTo>
                  <a:pt x="49" y="130"/>
                  <a:pt x="49" y="130"/>
                  <a:pt x="49" y="130"/>
                </a:cubicBezTo>
                <a:cubicBezTo>
                  <a:pt x="49" y="129"/>
                  <a:pt x="49" y="127"/>
                  <a:pt x="49" y="126"/>
                </a:cubicBezTo>
                <a:cubicBezTo>
                  <a:pt x="49" y="126"/>
                  <a:pt x="49" y="125"/>
                  <a:pt x="49" y="125"/>
                </a:cubicBezTo>
                <a:cubicBezTo>
                  <a:pt x="49" y="123"/>
                  <a:pt x="49" y="122"/>
                  <a:pt x="49" y="122"/>
                </a:cubicBezTo>
                <a:cubicBezTo>
                  <a:pt x="49" y="121"/>
                  <a:pt x="49" y="120"/>
                  <a:pt x="49" y="120"/>
                </a:cubicBezTo>
                <a:cubicBezTo>
                  <a:pt x="49" y="120"/>
                  <a:pt x="49" y="120"/>
                  <a:pt x="49" y="120"/>
                </a:cubicBezTo>
                <a:cubicBezTo>
                  <a:pt x="49" y="119"/>
                  <a:pt x="49" y="118"/>
                  <a:pt x="49" y="118"/>
                </a:cubicBezTo>
                <a:cubicBezTo>
                  <a:pt x="49" y="116"/>
                  <a:pt x="48" y="115"/>
                  <a:pt x="48" y="114"/>
                </a:cubicBezTo>
                <a:cubicBezTo>
                  <a:pt x="48" y="113"/>
                  <a:pt x="48" y="112"/>
                  <a:pt x="48" y="110"/>
                </a:cubicBezTo>
                <a:cubicBezTo>
                  <a:pt x="48" y="109"/>
                  <a:pt x="48" y="108"/>
                  <a:pt x="48" y="108"/>
                </a:cubicBezTo>
                <a:cubicBezTo>
                  <a:pt x="48" y="107"/>
                  <a:pt x="47" y="106"/>
                  <a:pt x="47" y="106"/>
                </a:cubicBezTo>
                <a:cubicBezTo>
                  <a:pt x="47" y="105"/>
                  <a:pt x="47" y="104"/>
                  <a:pt x="46" y="102"/>
                </a:cubicBezTo>
                <a:cubicBezTo>
                  <a:pt x="47" y="102"/>
                  <a:pt x="48" y="102"/>
                  <a:pt x="48" y="101"/>
                </a:cubicBezTo>
                <a:cubicBezTo>
                  <a:pt x="49" y="101"/>
                  <a:pt x="50" y="101"/>
                  <a:pt x="50" y="101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51" y="101"/>
                  <a:pt x="52" y="101"/>
                  <a:pt x="53" y="102"/>
                </a:cubicBezTo>
                <a:cubicBezTo>
                  <a:pt x="53" y="102"/>
                  <a:pt x="54" y="102"/>
                  <a:pt x="55" y="103"/>
                </a:cubicBezTo>
                <a:cubicBezTo>
                  <a:pt x="55" y="103"/>
                  <a:pt x="55" y="103"/>
                  <a:pt x="55" y="103"/>
                </a:cubicBezTo>
                <a:cubicBezTo>
                  <a:pt x="55" y="105"/>
                  <a:pt x="55" y="109"/>
                  <a:pt x="55" y="116"/>
                </a:cubicBezTo>
                <a:close/>
                <a:moveTo>
                  <a:pt x="64" y="121"/>
                </a:moveTo>
                <a:cubicBezTo>
                  <a:pt x="64" y="121"/>
                  <a:pt x="64" y="122"/>
                  <a:pt x="64" y="122"/>
                </a:cubicBezTo>
                <a:cubicBezTo>
                  <a:pt x="64" y="122"/>
                  <a:pt x="64" y="122"/>
                  <a:pt x="64" y="122"/>
                </a:cubicBezTo>
                <a:cubicBezTo>
                  <a:pt x="64" y="122"/>
                  <a:pt x="64" y="123"/>
                  <a:pt x="64" y="123"/>
                </a:cubicBezTo>
                <a:cubicBezTo>
                  <a:pt x="64" y="123"/>
                  <a:pt x="64" y="125"/>
                  <a:pt x="64" y="127"/>
                </a:cubicBezTo>
                <a:cubicBezTo>
                  <a:pt x="64" y="128"/>
                  <a:pt x="64" y="129"/>
                  <a:pt x="65" y="131"/>
                </a:cubicBezTo>
                <a:cubicBezTo>
                  <a:pt x="65" y="131"/>
                  <a:pt x="65" y="133"/>
                  <a:pt x="65" y="133"/>
                </a:cubicBezTo>
                <a:cubicBezTo>
                  <a:pt x="65" y="134"/>
                  <a:pt x="65" y="135"/>
                  <a:pt x="65" y="135"/>
                </a:cubicBezTo>
                <a:cubicBezTo>
                  <a:pt x="65" y="135"/>
                  <a:pt x="65" y="135"/>
                  <a:pt x="65" y="135"/>
                </a:cubicBezTo>
                <a:cubicBezTo>
                  <a:pt x="65" y="137"/>
                  <a:pt x="65" y="136"/>
                  <a:pt x="65" y="138"/>
                </a:cubicBezTo>
                <a:cubicBezTo>
                  <a:pt x="65" y="138"/>
                  <a:pt x="65" y="139"/>
                  <a:pt x="65" y="139"/>
                </a:cubicBezTo>
                <a:cubicBezTo>
                  <a:pt x="64" y="139"/>
                  <a:pt x="62" y="139"/>
                  <a:pt x="61" y="139"/>
                </a:cubicBezTo>
                <a:cubicBezTo>
                  <a:pt x="61" y="139"/>
                  <a:pt x="61" y="139"/>
                  <a:pt x="61" y="139"/>
                </a:cubicBezTo>
                <a:cubicBezTo>
                  <a:pt x="61" y="139"/>
                  <a:pt x="59" y="139"/>
                  <a:pt x="58" y="139"/>
                </a:cubicBezTo>
                <a:cubicBezTo>
                  <a:pt x="58" y="139"/>
                  <a:pt x="58" y="139"/>
                  <a:pt x="58" y="139"/>
                </a:cubicBezTo>
                <a:cubicBezTo>
                  <a:pt x="58" y="138"/>
                  <a:pt x="59" y="135"/>
                  <a:pt x="59" y="130"/>
                </a:cubicBezTo>
                <a:cubicBezTo>
                  <a:pt x="59" y="128"/>
                  <a:pt x="59" y="128"/>
                  <a:pt x="59" y="128"/>
                </a:cubicBezTo>
                <a:cubicBezTo>
                  <a:pt x="58" y="123"/>
                  <a:pt x="58" y="118"/>
                  <a:pt x="58" y="113"/>
                </a:cubicBezTo>
                <a:cubicBezTo>
                  <a:pt x="58" y="106"/>
                  <a:pt x="58" y="106"/>
                  <a:pt x="58" y="106"/>
                </a:cubicBezTo>
                <a:cubicBezTo>
                  <a:pt x="58" y="105"/>
                  <a:pt x="58" y="104"/>
                  <a:pt x="58" y="103"/>
                </a:cubicBezTo>
                <a:cubicBezTo>
                  <a:pt x="59" y="103"/>
                  <a:pt x="61" y="102"/>
                  <a:pt x="61" y="102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62" y="101"/>
                  <a:pt x="62" y="101"/>
                  <a:pt x="63" y="102"/>
                </a:cubicBezTo>
                <a:cubicBezTo>
                  <a:pt x="63" y="102"/>
                  <a:pt x="64" y="103"/>
                  <a:pt x="65" y="103"/>
                </a:cubicBezTo>
                <a:cubicBezTo>
                  <a:pt x="65" y="103"/>
                  <a:pt x="65" y="103"/>
                  <a:pt x="66" y="103"/>
                </a:cubicBezTo>
                <a:cubicBezTo>
                  <a:pt x="65" y="105"/>
                  <a:pt x="65" y="107"/>
                  <a:pt x="65" y="107"/>
                </a:cubicBezTo>
                <a:cubicBezTo>
                  <a:pt x="65" y="108"/>
                  <a:pt x="65" y="108"/>
                  <a:pt x="65" y="109"/>
                </a:cubicBezTo>
                <a:cubicBezTo>
                  <a:pt x="65" y="109"/>
                  <a:pt x="65" y="110"/>
                  <a:pt x="64" y="111"/>
                </a:cubicBezTo>
                <a:cubicBezTo>
                  <a:pt x="64" y="113"/>
                  <a:pt x="64" y="114"/>
                  <a:pt x="64" y="115"/>
                </a:cubicBezTo>
                <a:cubicBezTo>
                  <a:pt x="64" y="116"/>
                  <a:pt x="64" y="117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20"/>
                  <a:pt x="64" y="120"/>
                  <a:pt x="64" y="121"/>
                </a:cubicBezTo>
                <a:close/>
                <a:moveTo>
                  <a:pt x="75" y="106"/>
                </a:moveTo>
                <a:cubicBezTo>
                  <a:pt x="75" y="106"/>
                  <a:pt x="75" y="107"/>
                  <a:pt x="75" y="107"/>
                </a:cubicBezTo>
                <a:cubicBezTo>
                  <a:pt x="75" y="108"/>
                  <a:pt x="75" y="109"/>
                  <a:pt x="74" y="109"/>
                </a:cubicBezTo>
                <a:cubicBezTo>
                  <a:pt x="74" y="112"/>
                  <a:pt x="74" y="113"/>
                  <a:pt x="74" y="114"/>
                </a:cubicBezTo>
                <a:cubicBezTo>
                  <a:pt x="74" y="115"/>
                  <a:pt x="74" y="116"/>
                  <a:pt x="74" y="117"/>
                </a:cubicBezTo>
                <a:cubicBezTo>
                  <a:pt x="75" y="117"/>
                  <a:pt x="75" y="117"/>
                  <a:pt x="75" y="117"/>
                </a:cubicBezTo>
                <a:cubicBezTo>
                  <a:pt x="74" y="117"/>
                  <a:pt x="74" y="117"/>
                  <a:pt x="74" y="117"/>
                </a:cubicBezTo>
                <a:cubicBezTo>
                  <a:pt x="73" y="118"/>
                  <a:pt x="73" y="119"/>
                  <a:pt x="73" y="120"/>
                </a:cubicBezTo>
                <a:cubicBezTo>
                  <a:pt x="73" y="120"/>
                  <a:pt x="73" y="121"/>
                  <a:pt x="73" y="121"/>
                </a:cubicBezTo>
                <a:cubicBezTo>
                  <a:pt x="73" y="122"/>
                  <a:pt x="73" y="123"/>
                  <a:pt x="73" y="126"/>
                </a:cubicBezTo>
                <a:cubicBezTo>
                  <a:pt x="73" y="127"/>
                  <a:pt x="73" y="128"/>
                  <a:pt x="73" y="130"/>
                </a:cubicBezTo>
                <a:cubicBezTo>
                  <a:pt x="73" y="130"/>
                  <a:pt x="73" y="132"/>
                  <a:pt x="73" y="132"/>
                </a:cubicBezTo>
                <a:cubicBezTo>
                  <a:pt x="73" y="132"/>
                  <a:pt x="73" y="133"/>
                  <a:pt x="73" y="133"/>
                </a:cubicBezTo>
                <a:cubicBezTo>
                  <a:pt x="73" y="134"/>
                  <a:pt x="73" y="134"/>
                  <a:pt x="73" y="134"/>
                </a:cubicBezTo>
                <a:cubicBezTo>
                  <a:pt x="73" y="134"/>
                  <a:pt x="73" y="134"/>
                  <a:pt x="73" y="134"/>
                </a:cubicBezTo>
                <a:cubicBezTo>
                  <a:pt x="73" y="134"/>
                  <a:pt x="73" y="134"/>
                  <a:pt x="73" y="134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73" y="135"/>
                  <a:pt x="73" y="135"/>
                  <a:pt x="73" y="136"/>
                </a:cubicBezTo>
                <a:cubicBezTo>
                  <a:pt x="73" y="136"/>
                  <a:pt x="73" y="136"/>
                  <a:pt x="73" y="137"/>
                </a:cubicBezTo>
                <a:cubicBezTo>
                  <a:pt x="73" y="137"/>
                  <a:pt x="73" y="138"/>
                  <a:pt x="73" y="138"/>
                </a:cubicBezTo>
                <a:cubicBezTo>
                  <a:pt x="73" y="138"/>
                  <a:pt x="73" y="139"/>
                  <a:pt x="73" y="139"/>
                </a:cubicBezTo>
                <a:cubicBezTo>
                  <a:pt x="72" y="139"/>
                  <a:pt x="72" y="139"/>
                  <a:pt x="71" y="139"/>
                </a:cubicBezTo>
                <a:cubicBezTo>
                  <a:pt x="70" y="139"/>
                  <a:pt x="69" y="139"/>
                  <a:pt x="69" y="139"/>
                </a:cubicBezTo>
                <a:cubicBezTo>
                  <a:pt x="68" y="137"/>
                  <a:pt x="68" y="134"/>
                  <a:pt x="68" y="133"/>
                </a:cubicBezTo>
                <a:cubicBezTo>
                  <a:pt x="68" y="132"/>
                  <a:pt x="68" y="129"/>
                  <a:pt x="68" y="127"/>
                </a:cubicBezTo>
                <a:cubicBezTo>
                  <a:pt x="68" y="127"/>
                  <a:pt x="68" y="126"/>
                  <a:pt x="68" y="126"/>
                </a:cubicBezTo>
                <a:cubicBezTo>
                  <a:pt x="68" y="126"/>
                  <a:pt x="68" y="125"/>
                  <a:pt x="68" y="124"/>
                </a:cubicBezTo>
                <a:cubicBezTo>
                  <a:pt x="68" y="124"/>
                  <a:pt x="68" y="123"/>
                  <a:pt x="68" y="123"/>
                </a:cubicBezTo>
                <a:cubicBezTo>
                  <a:pt x="68" y="122"/>
                  <a:pt x="68" y="121"/>
                  <a:pt x="68" y="121"/>
                </a:cubicBezTo>
                <a:cubicBezTo>
                  <a:pt x="68" y="121"/>
                  <a:pt x="68" y="121"/>
                  <a:pt x="68" y="121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68" y="119"/>
                  <a:pt x="68" y="118"/>
                  <a:pt x="68" y="117"/>
                </a:cubicBezTo>
                <a:cubicBezTo>
                  <a:pt x="68" y="117"/>
                  <a:pt x="68" y="116"/>
                  <a:pt x="68" y="115"/>
                </a:cubicBezTo>
                <a:cubicBezTo>
                  <a:pt x="68" y="113"/>
                  <a:pt x="68" y="110"/>
                  <a:pt x="68" y="108"/>
                </a:cubicBezTo>
                <a:cubicBezTo>
                  <a:pt x="68" y="108"/>
                  <a:pt x="69" y="107"/>
                  <a:pt x="69" y="106"/>
                </a:cubicBezTo>
                <a:cubicBezTo>
                  <a:pt x="69" y="105"/>
                  <a:pt x="69" y="105"/>
                  <a:pt x="69" y="103"/>
                </a:cubicBezTo>
                <a:cubicBezTo>
                  <a:pt x="69" y="103"/>
                  <a:pt x="69" y="103"/>
                  <a:pt x="69" y="102"/>
                </a:cubicBezTo>
                <a:cubicBezTo>
                  <a:pt x="70" y="102"/>
                  <a:pt x="70" y="102"/>
                  <a:pt x="71" y="101"/>
                </a:cubicBezTo>
                <a:cubicBezTo>
                  <a:pt x="73" y="100"/>
                  <a:pt x="73" y="100"/>
                  <a:pt x="74" y="100"/>
                </a:cubicBezTo>
                <a:cubicBezTo>
                  <a:pt x="74" y="100"/>
                  <a:pt x="74" y="100"/>
                  <a:pt x="74" y="100"/>
                </a:cubicBezTo>
                <a:cubicBezTo>
                  <a:pt x="74" y="100"/>
                  <a:pt x="74" y="100"/>
                  <a:pt x="74" y="100"/>
                </a:cubicBezTo>
                <a:cubicBezTo>
                  <a:pt x="74" y="100"/>
                  <a:pt x="76" y="101"/>
                  <a:pt x="77" y="101"/>
                </a:cubicBezTo>
                <a:cubicBezTo>
                  <a:pt x="76" y="103"/>
                  <a:pt x="75" y="105"/>
                  <a:pt x="75" y="106"/>
                </a:cubicBezTo>
                <a:close/>
                <a:moveTo>
                  <a:pt x="83" y="114"/>
                </a:moveTo>
                <a:cubicBezTo>
                  <a:pt x="83" y="115"/>
                  <a:pt x="83" y="116"/>
                  <a:pt x="83" y="117"/>
                </a:cubicBezTo>
                <a:cubicBezTo>
                  <a:pt x="82" y="117"/>
                  <a:pt x="82" y="118"/>
                  <a:pt x="82" y="119"/>
                </a:cubicBezTo>
                <a:cubicBezTo>
                  <a:pt x="82" y="119"/>
                  <a:pt x="82" y="121"/>
                  <a:pt x="82" y="123"/>
                </a:cubicBezTo>
                <a:cubicBezTo>
                  <a:pt x="82" y="124"/>
                  <a:pt x="81" y="126"/>
                  <a:pt x="81" y="127"/>
                </a:cubicBezTo>
                <a:cubicBezTo>
                  <a:pt x="81" y="128"/>
                  <a:pt x="81" y="129"/>
                  <a:pt x="81" y="130"/>
                </a:cubicBezTo>
                <a:cubicBezTo>
                  <a:pt x="81" y="130"/>
                  <a:pt x="81" y="130"/>
                  <a:pt x="81" y="131"/>
                </a:cubicBezTo>
                <a:cubicBezTo>
                  <a:pt x="81" y="131"/>
                  <a:pt x="81" y="131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3"/>
                  <a:pt x="81" y="133"/>
                  <a:pt x="81" y="135"/>
                </a:cubicBezTo>
                <a:cubicBezTo>
                  <a:pt x="81" y="135"/>
                  <a:pt x="81" y="136"/>
                  <a:pt x="81" y="137"/>
                </a:cubicBezTo>
                <a:cubicBezTo>
                  <a:pt x="80" y="137"/>
                  <a:pt x="80" y="137"/>
                  <a:pt x="79" y="137"/>
                </a:cubicBezTo>
                <a:cubicBezTo>
                  <a:pt x="79" y="137"/>
                  <a:pt x="78" y="137"/>
                  <a:pt x="78" y="137"/>
                </a:cubicBezTo>
                <a:cubicBezTo>
                  <a:pt x="78" y="137"/>
                  <a:pt x="78" y="137"/>
                  <a:pt x="78" y="137"/>
                </a:cubicBezTo>
                <a:cubicBezTo>
                  <a:pt x="78" y="137"/>
                  <a:pt x="78" y="137"/>
                  <a:pt x="78" y="137"/>
                </a:cubicBezTo>
                <a:cubicBezTo>
                  <a:pt x="78" y="137"/>
                  <a:pt x="78" y="137"/>
                  <a:pt x="78" y="137"/>
                </a:cubicBezTo>
                <a:cubicBezTo>
                  <a:pt x="77" y="137"/>
                  <a:pt x="77" y="137"/>
                  <a:pt x="77" y="137"/>
                </a:cubicBezTo>
                <a:cubicBezTo>
                  <a:pt x="77" y="138"/>
                  <a:pt x="77" y="138"/>
                  <a:pt x="77" y="138"/>
                </a:cubicBezTo>
                <a:cubicBezTo>
                  <a:pt x="76" y="138"/>
                  <a:pt x="76" y="138"/>
                  <a:pt x="76" y="138"/>
                </a:cubicBezTo>
                <a:cubicBezTo>
                  <a:pt x="76" y="136"/>
                  <a:pt x="76" y="133"/>
                  <a:pt x="76" y="133"/>
                </a:cubicBezTo>
                <a:cubicBezTo>
                  <a:pt x="76" y="133"/>
                  <a:pt x="76" y="133"/>
                  <a:pt x="76" y="133"/>
                </a:cubicBezTo>
                <a:cubicBezTo>
                  <a:pt x="76" y="132"/>
                  <a:pt x="76" y="129"/>
                  <a:pt x="76" y="127"/>
                </a:cubicBezTo>
                <a:cubicBezTo>
                  <a:pt x="76" y="126"/>
                  <a:pt x="76" y="126"/>
                  <a:pt x="76" y="126"/>
                </a:cubicBezTo>
                <a:cubicBezTo>
                  <a:pt x="76" y="126"/>
                  <a:pt x="76" y="125"/>
                  <a:pt x="77" y="125"/>
                </a:cubicBezTo>
                <a:cubicBezTo>
                  <a:pt x="77" y="125"/>
                  <a:pt x="77" y="124"/>
                  <a:pt x="77" y="124"/>
                </a:cubicBezTo>
                <a:cubicBezTo>
                  <a:pt x="77" y="123"/>
                  <a:pt x="77" y="122"/>
                  <a:pt x="77" y="122"/>
                </a:cubicBezTo>
                <a:cubicBezTo>
                  <a:pt x="77" y="121"/>
                  <a:pt x="77" y="120"/>
                  <a:pt x="77" y="120"/>
                </a:cubicBezTo>
                <a:cubicBezTo>
                  <a:pt x="77" y="120"/>
                  <a:pt x="77" y="119"/>
                  <a:pt x="77" y="119"/>
                </a:cubicBezTo>
                <a:cubicBezTo>
                  <a:pt x="77" y="118"/>
                  <a:pt x="77" y="117"/>
                  <a:pt x="77" y="116"/>
                </a:cubicBezTo>
                <a:cubicBezTo>
                  <a:pt x="77" y="116"/>
                  <a:pt x="77" y="115"/>
                  <a:pt x="77" y="114"/>
                </a:cubicBezTo>
                <a:cubicBezTo>
                  <a:pt x="77" y="112"/>
                  <a:pt x="78" y="108"/>
                  <a:pt x="78" y="107"/>
                </a:cubicBezTo>
                <a:cubicBezTo>
                  <a:pt x="79" y="106"/>
                  <a:pt x="79" y="105"/>
                  <a:pt x="79" y="105"/>
                </a:cubicBezTo>
                <a:cubicBezTo>
                  <a:pt x="79" y="104"/>
                  <a:pt x="79" y="103"/>
                  <a:pt x="80" y="101"/>
                </a:cubicBezTo>
                <a:cubicBezTo>
                  <a:pt x="80" y="101"/>
                  <a:pt x="80" y="101"/>
                  <a:pt x="80" y="101"/>
                </a:cubicBezTo>
                <a:cubicBezTo>
                  <a:pt x="81" y="101"/>
                  <a:pt x="82" y="100"/>
                  <a:pt x="83" y="99"/>
                </a:cubicBezTo>
                <a:cubicBezTo>
                  <a:pt x="85" y="98"/>
                  <a:pt x="84" y="98"/>
                  <a:pt x="87" y="98"/>
                </a:cubicBezTo>
                <a:cubicBezTo>
                  <a:pt x="86" y="100"/>
                  <a:pt x="86" y="102"/>
                  <a:pt x="85" y="103"/>
                </a:cubicBezTo>
                <a:cubicBezTo>
                  <a:pt x="85" y="103"/>
                  <a:pt x="85" y="104"/>
                  <a:pt x="85" y="104"/>
                </a:cubicBezTo>
                <a:cubicBezTo>
                  <a:pt x="85" y="105"/>
                  <a:pt x="84" y="106"/>
                  <a:pt x="84" y="106"/>
                </a:cubicBezTo>
                <a:cubicBezTo>
                  <a:pt x="84" y="109"/>
                  <a:pt x="84" y="110"/>
                  <a:pt x="83" y="111"/>
                </a:cubicBezTo>
                <a:cubicBezTo>
                  <a:pt x="83" y="112"/>
                  <a:pt x="83" y="113"/>
                  <a:pt x="83" y="114"/>
                </a:cubicBezTo>
                <a:close/>
                <a:moveTo>
                  <a:pt x="91" y="113"/>
                </a:moveTo>
                <a:cubicBezTo>
                  <a:pt x="90" y="114"/>
                  <a:pt x="90" y="115"/>
                  <a:pt x="90" y="115"/>
                </a:cubicBezTo>
                <a:cubicBezTo>
                  <a:pt x="90" y="116"/>
                  <a:pt x="90" y="117"/>
                  <a:pt x="89" y="120"/>
                </a:cubicBezTo>
                <a:cubicBezTo>
                  <a:pt x="89" y="121"/>
                  <a:pt x="89" y="122"/>
                  <a:pt x="89" y="124"/>
                </a:cubicBezTo>
                <a:cubicBezTo>
                  <a:pt x="89" y="125"/>
                  <a:pt x="88" y="126"/>
                  <a:pt x="88" y="127"/>
                </a:cubicBezTo>
                <a:cubicBezTo>
                  <a:pt x="89" y="127"/>
                  <a:pt x="89" y="127"/>
                  <a:pt x="89" y="127"/>
                </a:cubicBezTo>
                <a:cubicBezTo>
                  <a:pt x="88" y="127"/>
                  <a:pt x="88" y="127"/>
                  <a:pt x="88" y="127"/>
                </a:cubicBezTo>
                <a:cubicBezTo>
                  <a:pt x="88" y="127"/>
                  <a:pt x="88" y="127"/>
                  <a:pt x="88" y="128"/>
                </a:cubicBezTo>
                <a:cubicBezTo>
                  <a:pt x="88" y="128"/>
                  <a:pt x="88" y="128"/>
                  <a:pt x="88" y="129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88" y="130"/>
                  <a:pt x="88" y="131"/>
                  <a:pt x="88" y="131"/>
                </a:cubicBezTo>
                <a:cubicBezTo>
                  <a:pt x="88" y="132"/>
                  <a:pt x="88" y="133"/>
                  <a:pt x="87" y="134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4"/>
                  <a:pt x="87" y="134"/>
                  <a:pt x="86" y="134"/>
                </a:cubicBezTo>
                <a:cubicBezTo>
                  <a:pt x="86" y="135"/>
                  <a:pt x="85" y="135"/>
                  <a:pt x="85" y="135"/>
                </a:cubicBezTo>
                <a:cubicBezTo>
                  <a:pt x="85" y="135"/>
                  <a:pt x="85" y="135"/>
                  <a:pt x="84" y="135"/>
                </a:cubicBezTo>
                <a:cubicBezTo>
                  <a:pt x="84" y="134"/>
                  <a:pt x="84" y="131"/>
                  <a:pt x="84" y="130"/>
                </a:cubicBezTo>
                <a:cubicBezTo>
                  <a:pt x="85" y="129"/>
                  <a:pt x="85" y="126"/>
                  <a:pt x="85" y="124"/>
                </a:cubicBezTo>
                <a:cubicBezTo>
                  <a:pt x="85" y="124"/>
                  <a:pt x="85" y="123"/>
                  <a:pt x="85" y="123"/>
                </a:cubicBezTo>
                <a:cubicBezTo>
                  <a:pt x="85" y="122"/>
                  <a:pt x="85" y="122"/>
                  <a:pt x="85" y="121"/>
                </a:cubicBezTo>
                <a:cubicBezTo>
                  <a:pt x="85" y="121"/>
                  <a:pt x="86" y="120"/>
                  <a:pt x="86" y="119"/>
                </a:cubicBezTo>
                <a:cubicBezTo>
                  <a:pt x="86" y="119"/>
                  <a:pt x="86" y="118"/>
                  <a:pt x="86" y="118"/>
                </a:cubicBezTo>
                <a:cubicBezTo>
                  <a:pt x="86" y="117"/>
                  <a:pt x="86" y="117"/>
                  <a:pt x="86" y="116"/>
                </a:cubicBezTo>
                <a:cubicBezTo>
                  <a:pt x="86" y="115"/>
                  <a:pt x="86" y="115"/>
                  <a:pt x="86" y="113"/>
                </a:cubicBezTo>
                <a:cubicBezTo>
                  <a:pt x="87" y="113"/>
                  <a:pt x="87" y="112"/>
                  <a:pt x="87" y="112"/>
                </a:cubicBezTo>
                <a:cubicBezTo>
                  <a:pt x="87" y="109"/>
                  <a:pt x="88" y="106"/>
                  <a:pt x="89" y="104"/>
                </a:cubicBezTo>
                <a:cubicBezTo>
                  <a:pt x="89" y="104"/>
                  <a:pt x="89" y="103"/>
                  <a:pt x="89" y="102"/>
                </a:cubicBezTo>
                <a:cubicBezTo>
                  <a:pt x="90" y="101"/>
                  <a:pt x="90" y="101"/>
                  <a:pt x="91" y="98"/>
                </a:cubicBezTo>
                <a:cubicBezTo>
                  <a:pt x="91" y="98"/>
                  <a:pt x="91" y="98"/>
                  <a:pt x="91" y="98"/>
                </a:cubicBezTo>
                <a:cubicBezTo>
                  <a:pt x="92" y="98"/>
                  <a:pt x="92" y="98"/>
                  <a:pt x="93" y="98"/>
                </a:cubicBezTo>
                <a:cubicBezTo>
                  <a:pt x="94" y="97"/>
                  <a:pt x="95" y="96"/>
                  <a:pt x="95" y="95"/>
                </a:cubicBezTo>
                <a:cubicBezTo>
                  <a:pt x="95" y="95"/>
                  <a:pt x="96" y="95"/>
                  <a:pt x="96" y="94"/>
                </a:cubicBezTo>
                <a:cubicBezTo>
                  <a:pt x="95" y="96"/>
                  <a:pt x="94" y="99"/>
                  <a:pt x="94" y="99"/>
                </a:cubicBezTo>
                <a:cubicBezTo>
                  <a:pt x="94" y="100"/>
                  <a:pt x="94" y="100"/>
                  <a:pt x="94" y="101"/>
                </a:cubicBezTo>
                <a:cubicBezTo>
                  <a:pt x="93" y="101"/>
                  <a:pt x="93" y="102"/>
                  <a:pt x="93" y="103"/>
                </a:cubicBezTo>
                <a:cubicBezTo>
                  <a:pt x="92" y="105"/>
                  <a:pt x="92" y="107"/>
                  <a:pt x="92" y="107"/>
                </a:cubicBezTo>
                <a:cubicBezTo>
                  <a:pt x="92" y="109"/>
                  <a:pt x="91" y="110"/>
                  <a:pt x="91" y="111"/>
                </a:cubicBezTo>
                <a:cubicBezTo>
                  <a:pt x="91" y="112"/>
                  <a:pt x="91" y="113"/>
                  <a:pt x="91" y="113"/>
                </a:cubicBezTo>
                <a:close/>
                <a:moveTo>
                  <a:pt x="102" y="95"/>
                </a:moveTo>
                <a:cubicBezTo>
                  <a:pt x="101" y="95"/>
                  <a:pt x="101" y="96"/>
                  <a:pt x="101" y="97"/>
                </a:cubicBezTo>
                <a:cubicBezTo>
                  <a:pt x="100" y="98"/>
                  <a:pt x="99" y="100"/>
                  <a:pt x="99" y="101"/>
                </a:cubicBezTo>
                <a:cubicBezTo>
                  <a:pt x="98" y="102"/>
                  <a:pt x="98" y="104"/>
                  <a:pt x="97" y="106"/>
                </a:cubicBezTo>
                <a:cubicBezTo>
                  <a:pt x="96" y="108"/>
                  <a:pt x="95" y="112"/>
                  <a:pt x="95" y="114"/>
                </a:cubicBezTo>
                <a:cubicBezTo>
                  <a:pt x="94" y="116"/>
                  <a:pt x="94" y="116"/>
                  <a:pt x="94" y="118"/>
                </a:cubicBezTo>
                <a:cubicBezTo>
                  <a:pt x="94" y="122"/>
                  <a:pt x="93" y="123"/>
                  <a:pt x="93" y="124"/>
                </a:cubicBezTo>
                <a:cubicBezTo>
                  <a:pt x="93" y="124"/>
                  <a:pt x="93" y="125"/>
                  <a:pt x="93" y="126"/>
                </a:cubicBezTo>
                <a:cubicBezTo>
                  <a:pt x="93" y="127"/>
                  <a:pt x="93" y="128"/>
                  <a:pt x="92" y="129"/>
                </a:cubicBezTo>
                <a:cubicBezTo>
                  <a:pt x="92" y="130"/>
                  <a:pt x="92" y="131"/>
                  <a:pt x="92" y="131"/>
                </a:cubicBezTo>
                <a:cubicBezTo>
                  <a:pt x="92" y="131"/>
                  <a:pt x="92" y="131"/>
                  <a:pt x="91" y="131"/>
                </a:cubicBezTo>
                <a:cubicBezTo>
                  <a:pt x="91" y="130"/>
                  <a:pt x="92" y="128"/>
                  <a:pt x="92" y="127"/>
                </a:cubicBezTo>
                <a:cubicBezTo>
                  <a:pt x="92" y="126"/>
                  <a:pt x="92" y="123"/>
                  <a:pt x="93" y="121"/>
                </a:cubicBezTo>
                <a:cubicBezTo>
                  <a:pt x="93" y="121"/>
                  <a:pt x="93" y="120"/>
                  <a:pt x="93" y="120"/>
                </a:cubicBezTo>
                <a:cubicBezTo>
                  <a:pt x="93" y="119"/>
                  <a:pt x="93" y="119"/>
                  <a:pt x="93" y="118"/>
                </a:cubicBezTo>
                <a:cubicBezTo>
                  <a:pt x="93" y="118"/>
                  <a:pt x="93" y="117"/>
                  <a:pt x="93" y="116"/>
                </a:cubicBezTo>
                <a:cubicBezTo>
                  <a:pt x="94" y="116"/>
                  <a:pt x="94" y="115"/>
                  <a:pt x="94" y="114"/>
                </a:cubicBezTo>
                <a:cubicBezTo>
                  <a:pt x="94" y="114"/>
                  <a:pt x="94" y="113"/>
                  <a:pt x="94" y="113"/>
                </a:cubicBezTo>
                <a:cubicBezTo>
                  <a:pt x="94" y="112"/>
                  <a:pt x="94" y="112"/>
                  <a:pt x="95" y="110"/>
                </a:cubicBezTo>
                <a:cubicBezTo>
                  <a:pt x="95" y="110"/>
                  <a:pt x="95" y="109"/>
                  <a:pt x="95" y="108"/>
                </a:cubicBezTo>
                <a:cubicBezTo>
                  <a:pt x="96" y="106"/>
                  <a:pt x="97" y="102"/>
                  <a:pt x="97" y="101"/>
                </a:cubicBezTo>
                <a:cubicBezTo>
                  <a:pt x="98" y="100"/>
                  <a:pt x="98" y="99"/>
                  <a:pt x="98" y="99"/>
                </a:cubicBezTo>
                <a:cubicBezTo>
                  <a:pt x="99" y="97"/>
                  <a:pt x="99" y="97"/>
                  <a:pt x="100" y="95"/>
                </a:cubicBezTo>
                <a:cubicBezTo>
                  <a:pt x="100" y="95"/>
                  <a:pt x="100" y="94"/>
                  <a:pt x="100" y="94"/>
                </a:cubicBezTo>
                <a:cubicBezTo>
                  <a:pt x="100" y="94"/>
                  <a:pt x="100" y="94"/>
                  <a:pt x="100" y="94"/>
                </a:cubicBezTo>
                <a:cubicBezTo>
                  <a:pt x="101" y="94"/>
                  <a:pt x="102" y="94"/>
                  <a:pt x="102" y="94"/>
                </a:cubicBezTo>
                <a:cubicBezTo>
                  <a:pt x="102" y="94"/>
                  <a:pt x="102" y="95"/>
                  <a:pt x="102" y="95"/>
                </a:cubicBezTo>
                <a:close/>
                <a:moveTo>
                  <a:pt x="105" y="79"/>
                </a:moveTo>
                <a:cubicBezTo>
                  <a:pt x="105" y="79"/>
                  <a:pt x="105" y="80"/>
                  <a:pt x="105" y="80"/>
                </a:cubicBezTo>
                <a:cubicBezTo>
                  <a:pt x="105" y="81"/>
                  <a:pt x="105" y="81"/>
                  <a:pt x="105" y="81"/>
                </a:cubicBezTo>
                <a:cubicBezTo>
                  <a:pt x="105" y="81"/>
                  <a:pt x="105" y="81"/>
                  <a:pt x="105" y="81"/>
                </a:cubicBezTo>
                <a:cubicBezTo>
                  <a:pt x="105" y="81"/>
                  <a:pt x="105" y="81"/>
                  <a:pt x="104" y="81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81"/>
                  <a:pt x="104" y="81"/>
                  <a:pt x="103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81"/>
                  <a:pt x="102" y="80"/>
                  <a:pt x="102" y="80"/>
                </a:cubicBezTo>
                <a:cubicBezTo>
                  <a:pt x="101" y="80"/>
                  <a:pt x="101" y="80"/>
                  <a:pt x="101" y="80"/>
                </a:cubicBezTo>
                <a:cubicBezTo>
                  <a:pt x="101" y="80"/>
                  <a:pt x="101" y="80"/>
                  <a:pt x="101" y="79"/>
                </a:cubicBezTo>
                <a:cubicBezTo>
                  <a:pt x="101" y="79"/>
                  <a:pt x="101" y="79"/>
                  <a:pt x="101" y="79"/>
                </a:cubicBezTo>
                <a:cubicBezTo>
                  <a:pt x="100" y="79"/>
                  <a:pt x="99" y="78"/>
                  <a:pt x="97" y="78"/>
                </a:cubicBezTo>
                <a:cubicBezTo>
                  <a:pt x="96" y="77"/>
                  <a:pt x="94" y="76"/>
                  <a:pt x="93" y="76"/>
                </a:cubicBezTo>
                <a:cubicBezTo>
                  <a:pt x="93" y="75"/>
                  <a:pt x="93" y="75"/>
                  <a:pt x="93" y="75"/>
                </a:cubicBezTo>
                <a:cubicBezTo>
                  <a:pt x="93" y="75"/>
                  <a:pt x="93" y="75"/>
                  <a:pt x="93" y="75"/>
                </a:cubicBezTo>
                <a:cubicBezTo>
                  <a:pt x="93" y="75"/>
                  <a:pt x="92" y="75"/>
                  <a:pt x="91" y="75"/>
                </a:cubicBezTo>
                <a:cubicBezTo>
                  <a:pt x="91" y="75"/>
                  <a:pt x="90" y="75"/>
                  <a:pt x="90" y="75"/>
                </a:cubicBezTo>
                <a:cubicBezTo>
                  <a:pt x="90" y="75"/>
                  <a:pt x="89" y="75"/>
                  <a:pt x="88" y="76"/>
                </a:cubicBezTo>
                <a:cubicBezTo>
                  <a:pt x="88" y="76"/>
                  <a:pt x="88" y="76"/>
                  <a:pt x="88" y="76"/>
                </a:cubicBezTo>
                <a:cubicBezTo>
                  <a:pt x="88" y="76"/>
                  <a:pt x="88" y="76"/>
                  <a:pt x="88" y="76"/>
                </a:cubicBezTo>
                <a:cubicBezTo>
                  <a:pt x="88" y="76"/>
                  <a:pt x="87" y="76"/>
                  <a:pt x="87" y="77"/>
                </a:cubicBezTo>
                <a:cubicBezTo>
                  <a:pt x="87" y="78"/>
                  <a:pt x="87" y="78"/>
                  <a:pt x="87" y="81"/>
                </a:cubicBezTo>
                <a:cubicBezTo>
                  <a:pt x="86" y="82"/>
                  <a:pt x="86" y="82"/>
                  <a:pt x="86" y="82"/>
                </a:cubicBezTo>
                <a:cubicBezTo>
                  <a:pt x="86" y="82"/>
                  <a:pt x="86" y="82"/>
                  <a:pt x="86" y="82"/>
                </a:cubicBezTo>
                <a:cubicBezTo>
                  <a:pt x="86" y="82"/>
                  <a:pt x="86" y="82"/>
                  <a:pt x="86" y="83"/>
                </a:cubicBezTo>
                <a:cubicBezTo>
                  <a:pt x="86" y="83"/>
                  <a:pt x="85" y="83"/>
                  <a:pt x="85" y="83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83"/>
                  <a:pt x="84" y="83"/>
                  <a:pt x="84" y="83"/>
                </a:cubicBezTo>
                <a:cubicBezTo>
                  <a:pt x="84" y="83"/>
                  <a:pt x="83" y="82"/>
                  <a:pt x="83" y="82"/>
                </a:cubicBezTo>
                <a:cubicBezTo>
                  <a:pt x="82" y="81"/>
                  <a:pt x="81" y="80"/>
                  <a:pt x="80" y="80"/>
                </a:cubicBezTo>
                <a:cubicBezTo>
                  <a:pt x="80" y="80"/>
                  <a:pt x="80" y="80"/>
                  <a:pt x="79" y="79"/>
                </a:cubicBezTo>
                <a:cubicBezTo>
                  <a:pt x="79" y="79"/>
                  <a:pt x="78" y="79"/>
                  <a:pt x="78" y="79"/>
                </a:cubicBezTo>
                <a:cubicBezTo>
                  <a:pt x="78" y="78"/>
                  <a:pt x="78" y="78"/>
                  <a:pt x="77" y="78"/>
                </a:cubicBezTo>
                <a:cubicBezTo>
                  <a:pt x="74" y="76"/>
                  <a:pt x="73" y="75"/>
                  <a:pt x="71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68" y="75"/>
                  <a:pt x="67" y="75"/>
                  <a:pt x="65" y="76"/>
                </a:cubicBezTo>
                <a:cubicBezTo>
                  <a:pt x="63" y="77"/>
                  <a:pt x="62" y="78"/>
                  <a:pt x="61" y="79"/>
                </a:cubicBezTo>
                <a:cubicBezTo>
                  <a:pt x="60" y="80"/>
                  <a:pt x="60" y="80"/>
                  <a:pt x="58" y="81"/>
                </a:cubicBezTo>
                <a:cubicBezTo>
                  <a:pt x="58" y="81"/>
                  <a:pt x="57" y="81"/>
                  <a:pt x="57" y="81"/>
                </a:cubicBezTo>
                <a:cubicBezTo>
                  <a:pt x="57" y="81"/>
                  <a:pt x="56" y="81"/>
                  <a:pt x="56" y="81"/>
                </a:cubicBezTo>
                <a:cubicBezTo>
                  <a:pt x="55" y="80"/>
                  <a:pt x="54" y="79"/>
                  <a:pt x="53" y="78"/>
                </a:cubicBezTo>
                <a:cubicBezTo>
                  <a:pt x="53" y="77"/>
                  <a:pt x="52" y="76"/>
                  <a:pt x="51" y="75"/>
                </a:cubicBezTo>
                <a:cubicBezTo>
                  <a:pt x="50" y="74"/>
                  <a:pt x="49" y="74"/>
                  <a:pt x="48" y="73"/>
                </a:cubicBezTo>
                <a:cubicBezTo>
                  <a:pt x="47" y="73"/>
                  <a:pt x="46" y="73"/>
                  <a:pt x="45" y="73"/>
                </a:cubicBezTo>
                <a:cubicBezTo>
                  <a:pt x="43" y="73"/>
                  <a:pt x="42" y="73"/>
                  <a:pt x="41" y="73"/>
                </a:cubicBezTo>
                <a:cubicBezTo>
                  <a:pt x="40" y="73"/>
                  <a:pt x="39" y="74"/>
                  <a:pt x="38" y="74"/>
                </a:cubicBezTo>
                <a:cubicBezTo>
                  <a:pt x="34" y="77"/>
                  <a:pt x="33" y="77"/>
                  <a:pt x="32" y="77"/>
                </a:cubicBezTo>
                <a:cubicBezTo>
                  <a:pt x="32" y="77"/>
                  <a:pt x="31" y="77"/>
                  <a:pt x="31" y="77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76"/>
                  <a:pt x="31" y="76"/>
                  <a:pt x="31" y="75"/>
                </a:cubicBezTo>
                <a:cubicBezTo>
                  <a:pt x="31" y="74"/>
                  <a:pt x="32" y="74"/>
                  <a:pt x="32" y="73"/>
                </a:cubicBezTo>
                <a:cubicBezTo>
                  <a:pt x="32" y="73"/>
                  <a:pt x="32" y="73"/>
                  <a:pt x="32" y="73"/>
                </a:cubicBezTo>
                <a:cubicBezTo>
                  <a:pt x="31" y="72"/>
                  <a:pt x="31" y="72"/>
                  <a:pt x="31" y="71"/>
                </a:cubicBezTo>
                <a:cubicBezTo>
                  <a:pt x="31" y="71"/>
                  <a:pt x="30" y="71"/>
                  <a:pt x="30" y="71"/>
                </a:cubicBezTo>
                <a:cubicBezTo>
                  <a:pt x="29" y="70"/>
                  <a:pt x="28" y="70"/>
                  <a:pt x="28" y="70"/>
                </a:cubicBezTo>
                <a:cubicBezTo>
                  <a:pt x="25" y="70"/>
                  <a:pt x="22" y="71"/>
                  <a:pt x="20" y="73"/>
                </a:cubicBezTo>
                <a:cubicBezTo>
                  <a:pt x="19" y="74"/>
                  <a:pt x="18" y="74"/>
                  <a:pt x="18" y="75"/>
                </a:cubicBezTo>
                <a:cubicBezTo>
                  <a:pt x="17" y="75"/>
                  <a:pt x="17" y="75"/>
                  <a:pt x="16" y="76"/>
                </a:cubicBezTo>
                <a:cubicBezTo>
                  <a:pt x="15" y="77"/>
                  <a:pt x="14" y="77"/>
                  <a:pt x="13" y="78"/>
                </a:cubicBezTo>
                <a:cubicBezTo>
                  <a:pt x="12" y="78"/>
                  <a:pt x="11" y="79"/>
                  <a:pt x="11" y="79"/>
                </a:cubicBezTo>
                <a:cubicBezTo>
                  <a:pt x="10" y="80"/>
                  <a:pt x="10" y="80"/>
                  <a:pt x="10" y="80"/>
                </a:cubicBezTo>
                <a:cubicBezTo>
                  <a:pt x="9" y="80"/>
                  <a:pt x="9" y="80"/>
                  <a:pt x="9" y="80"/>
                </a:cubicBezTo>
                <a:cubicBezTo>
                  <a:pt x="9" y="79"/>
                  <a:pt x="9" y="79"/>
                  <a:pt x="9" y="79"/>
                </a:cubicBezTo>
                <a:cubicBezTo>
                  <a:pt x="9" y="78"/>
                  <a:pt x="9" y="77"/>
                  <a:pt x="10" y="76"/>
                </a:cubicBezTo>
                <a:cubicBezTo>
                  <a:pt x="10" y="75"/>
                  <a:pt x="10" y="73"/>
                  <a:pt x="12" y="72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0"/>
                  <a:pt x="15" y="67"/>
                  <a:pt x="16" y="66"/>
                </a:cubicBezTo>
                <a:cubicBezTo>
                  <a:pt x="17" y="65"/>
                  <a:pt x="21" y="61"/>
                  <a:pt x="22" y="61"/>
                </a:cubicBezTo>
                <a:cubicBezTo>
                  <a:pt x="25" y="58"/>
                  <a:pt x="28" y="57"/>
                  <a:pt x="34" y="55"/>
                </a:cubicBezTo>
                <a:cubicBezTo>
                  <a:pt x="34" y="55"/>
                  <a:pt x="35" y="55"/>
                  <a:pt x="36" y="55"/>
                </a:cubicBezTo>
                <a:cubicBezTo>
                  <a:pt x="39" y="61"/>
                  <a:pt x="46" y="66"/>
                  <a:pt x="55" y="66"/>
                </a:cubicBezTo>
                <a:cubicBezTo>
                  <a:pt x="63" y="66"/>
                  <a:pt x="71" y="61"/>
                  <a:pt x="74" y="54"/>
                </a:cubicBezTo>
                <a:cubicBezTo>
                  <a:pt x="75" y="54"/>
                  <a:pt x="78" y="54"/>
                  <a:pt x="78" y="55"/>
                </a:cubicBezTo>
                <a:cubicBezTo>
                  <a:pt x="79" y="55"/>
                  <a:pt x="79" y="55"/>
                  <a:pt x="80" y="55"/>
                </a:cubicBezTo>
                <a:cubicBezTo>
                  <a:pt x="81" y="55"/>
                  <a:pt x="83" y="56"/>
                  <a:pt x="86" y="58"/>
                </a:cubicBezTo>
                <a:cubicBezTo>
                  <a:pt x="87" y="58"/>
                  <a:pt x="88" y="59"/>
                  <a:pt x="89" y="59"/>
                </a:cubicBezTo>
                <a:cubicBezTo>
                  <a:pt x="89" y="59"/>
                  <a:pt x="89" y="59"/>
                  <a:pt x="92" y="61"/>
                </a:cubicBezTo>
                <a:cubicBezTo>
                  <a:pt x="93" y="61"/>
                  <a:pt x="94" y="62"/>
                  <a:pt x="94" y="62"/>
                </a:cubicBezTo>
                <a:cubicBezTo>
                  <a:pt x="94" y="62"/>
                  <a:pt x="95" y="63"/>
                  <a:pt x="96" y="64"/>
                </a:cubicBezTo>
                <a:cubicBezTo>
                  <a:pt x="97" y="65"/>
                  <a:pt x="98" y="66"/>
                  <a:pt x="99" y="66"/>
                </a:cubicBezTo>
                <a:cubicBezTo>
                  <a:pt x="99" y="66"/>
                  <a:pt x="100" y="67"/>
                  <a:pt x="101" y="68"/>
                </a:cubicBezTo>
                <a:cubicBezTo>
                  <a:pt x="101" y="69"/>
                  <a:pt x="102" y="70"/>
                  <a:pt x="102" y="70"/>
                </a:cubicBezTo>
                <a:cubicBezTo>
                  <a:pt x="102" y="70"/>
                  <a:pt x="103" y="71"/>
                  <a:pt x="104" y="72"/>
                </a:cubicBezTo>
                <a:cubicBezTo>
                  <a:pt x="104" y="73"/>
                  <a:pt x="105" y="74"/>
                  <a:pt x="105" y="74"/>
                </a:cubicBezTo>
                <a:cubicBezTo>
                  <a:pt x="105" y="74"/>
                  <a:pt x="105" y="74"/>
                  <a:pt x="105" y="74"/>
                </a:cubicBezTo>
                <a:cubicBezTo>
                  <a:pt x="105" y="74"/>
                  <a:pt x="105" y="76"/>
                  <a:pt x="105" y="77"/>
                </a:cubicBezTo>
                <a:cubicBezTo>
                  <a:pt x="105" y="77"/>
                  <a:pt x="105" y="77"/>
                  <a:pt x="105" y="78"/>
                </a:cubicBezTo>
                <a:cubicBezTo>
                  <a:pt x="105" y="78"/>
                  <a:pt x="105" y="79"/>
                  <a:pt x="105" y="7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8E4F41-449C-DAD2-8AB1-0C2A32A3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</p:spTree>
    <p:extLst>
      <p:ext uri="{BB962C8B-B14F-4D97-AF65-F5344CB8AC3E}">
        <p14:creationId xmlns:p14="http://schemas.microsoft.com/office/powerpoint/2010/main" val="11190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데이터의 특성에 따른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973455" y="980424"/>
            <a:ext cx="10080625" cy="46307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1.1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범주형 데이터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범주형 데이터</a:t>
            </a:r>
            <a:r>
              <a:rPr lang="en-US" altLang="ko-KR" sz="1600" dirty="0"/>
              <a:t>(categorical data)</a:t>
            </a:r>
            <a:r>
              <a:rPr lang="ko-KR" altLang="en-US" sz="1600" dirty="0"/>
              <a:t>는 질적 데이터</a:t>
            </a:r>
            <a:r>
              <a:rPr lang="en-US" altLang="ko-KR" sz="1600" dirty="0"/>
              <a:t>(qualitative data)</a:t>
            </a:r>
            <a:r>
              <a:rPr lang="ko-KR" altLang="en-US" sz="1600" dirty="0"/>
              <a:t>라고도 부르며</a:t>
            </a:r>
            <a:r>
              <a:rPr lang="en-US" altLang="ko-KR" sz="1600" dirty="0"/>
              <a:t>, </a:t>
            </a:r>
            <a:r>
              <a:rPr lang="ko-KR" altLang="en-US" sz="1600" dirty="0"/>
              <a:t>성별과 같이 범주 또는 그룹으로 구분할 수 있는 값으로 구성된 데이터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5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5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5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E47C8F-4134-4092-82D2-E101CF398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350" y="1415600"/>
            <a:ext cx="6196497" cy="1140909"/>
          </a:xfrm>
          <a:prstGeom prst="rect">
            <a:avLst/>
          </a:prstGeom>
        </p:spPr>
      </p:pic>
      <p:sp>
        <p:nvSpPr>
          <p:cNvPr id="4" name="Freeform 48">
            <a:extLst>
              <a:ext uri="{FF2B5EF4-FFF2-40B4-BE49-F238E27FC236}">
                <a16:creationId xmlns:a16="http://schemas.microsoft.com/office/drawing/2014/main" id="{2E8A1E12-42EB-807E-2618-E040260871D1}"/>
              </a:ext>
            </a:extLst>
          </p:cNvPr>
          <p:cNvSpPr>
            <a:spLocks noEditPoints="1"/>
          </p:cNvSpPr>
          <p:nvPr/>
        </p:nvSpPr>
        <p:spPr bwMode="auto">
          <a:xfrm>
            <a:off x="3376667" y="5193956"/>
            <a:ext cx="498475" cy="496888"/>
          </a:xfrm>
          <a:custGeom>
            <a:avLst/>
            <a:gdLst>
              <a:gd name="T0" fmla="*/ 67 w 132"/>
              <a:gd name="T1" fmla="*/ 0 h 132"/>
              <a:gd name="T2" fmla="*/ 0 w 132"/>
              <a:gd name="T3" fmla="*/ 65 h 132"/>
              <a:gd name="T4" fmla="*/ 67 w 132"/>
              <a:gd name="T5" fmla="*/ 132 h 132"/>
              <a:gd name="T6" fmla="*/ 132 w 132"/>
              <a:gd name="T7" fmla="*/ 65 h 132"/>
              <a:gd name="T8" fmla="*/ 67 w 132"/>
              <a:gd name="T9" fmla="*/ 0 h 132"/>
              <a:gd name="T10" fmla="*/ 111 w 132"/>
              <a:gd name="T11" fmla="*/ 29 h 132"/>
              <a:gd name="T12" fmla="*/ 123 w 132"/>
              <a:gd name="T13" fmla="*/ 64 h 132"/>
              <a:gd name="T14" fmla="*/ 84 w 132"/>
              <a:gd name="T15" fmla="*/ 63 h 132"/>
              <a:gd name="T16" fmla="*/ 83 w 132"/>
              <a:gd name="T17" fmla="*/ 60 h 132"/>
              <a:gd name="T18" fmla="*/ 79 w 132"/>
              <a:gd name="T19" fmla="*/ 52 h 132"/>
              <a:gd name="T20" fmla="*/ 111 w 132"/>
              <a:gd name="T21" fmla="*/ 29 h 132"/>
              <a:gd name="T22" fmla="*/ 67 w 132"/>
              <a:gd name="T23" fmla="*/ 8 h 132"/>
              <a:gd name="T24" fmla="*/ 105 w 132"/>
              <a:gd name="T25" fmla="*/ 22 h 132"/>
              <a:gd name="T26" fmla="*/ 74 w 132"/>
              <a:gd name="T27" fmla="*/ 43 h 132"/>
              <a:gd name="T28" fmla="*/ 53 w 132"/>
              <a:gd name="T29" fmla="*/ 10 h 132"/>
              <a:gd name="T30" fmla="*/ 67 w 132"/>
              <a:gd name="T31" fmla="*/ 8 h 132"/>
              <a:gd name="T32" fmla="*/ 42 w 132"/>
              <a:gd name="T33" fmla="*/ 14 h 132"/>
              <a:gd name="T34" fmla="*/ 63 w 132"/>
              <a:gd name="T35" fmla="*/ 47 h 132"/>
              <a:gd name="T36" fmla="*/ 11 w 132"/>
              <a:gd name="T37" fmla="*/ 53 h 132"/>
              <a:gd name="T38" fmla="*/ 42 w 132"/>
              <a:gd name="T39" fmla="*/ 14 h 132"/>
              <a:gd name="T40" fmla="*/ 9 w 132"/>
              <a:gd name="T41" fmla="*/ 65 h 132"/>
              <a:gd name="T42" fmla="*/ 9 w 132"/>
              <a:gd name="T43" fmla="*/ 63 h 132"/>
              <a:gd name="T44" fmla="*/ 68 w 132"/>
              <a:gd name="T45" fmla="*/ 55 h 132"/>
              <a:gd name="T46" fmla="*/ 73 w 132"/>
              <a:gd name="T47" fmla="*/ 65 h 132"/>
              <a:gd name="T48" fmla="*/ 71 w 132"/>
              <a:gd name="T49" fmla="*/ 65 h 132"/>
              <a:gd name="T50" fmla="*/ 24 w 132"/>
              <a:gd name="T51" fmla="*/ 103 h 132"/>
              <a:gd name="T52" fmla="*/ 9 w 132"/>
              <a:gd name="T53" fmla="*/ 65 h 132"/>
              <a:gd name="T54" fmla="*/ 67 w 132"/>
              <a:gd name="T55" fmla="*/ 123 h 132"/>
              <a:gd name="T56" fmla="*/ 31 w 132"/>
              <a:gd name="T57" fmla="*/ 109 h 132"/>
              <a:gd name="T58" fmla="*/ 76 w 132"/>
              <a:gd name="T59" fmla="*/ 74 h 132"/>
              <a:gd name="T60" fmla="*/ 77 w 132"/>
              <a:gd name="T61" fmla="*/ 74 h 132"/>
              <a:gd name="T62" fmla="*/ 89 w 132"/>
              <a:gd name="T63" fmla="*/ 117 h 132"/>
              <a:gd name="T64" fmla="*/ 67 w 132"/>
              <a:gd name="T65" fmla="*/ 123 h 132"/>
              <a:gd name="T66" fmla="*/ 98 w 132"/>
              <a:gd name="T67" fmla="*/ 112 h 132"/>
              <a:gd name="T68" fmla="*/ 87 w 132"/>
              <a:gd name="T69" fmla="*/ 71 h 132"/>
              <a:gd name="T70" fmla="*/ 122 w 132"/>
              <a:gd name="T71" fmla="*/ 74 h 132"/>
              <a:gd name="T72" fmla="*/ 98 w 132"/>
              <a:gd name="T73" fmla="*/ 11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2" h="132">
                <a:moveTo>
                  <a:pt x="67" y="0"/>
                </a:moveTo>
                <a:cubicBezTo>
                  <a:pt x="30" y="0"/>
                  <a:pt x="0" y="29"/>
                  <a:pt x="0" y="65"/>
                </a:cubicBezTo>
                <a:cubicBezTo>
                  <a:pt x="0" y="101"/>
                  <a:pt x="30" y="132"/>
                  <a:pt x="67" y="132"/>
                </a:cubicBezTo>
                <a:cubicBezTo>
                  <a:pt x="103" y="132"/>
                  <a:pt x="132" y="101"/>
                  <a:pt x="132" y="65"/>
                </a:cubicBezTo>
                <a:cubicBezTo>
                  <a:pt x="132" y="29"/>
                  <a:pt x="103" y="0"/>
                  <a:pt x="67" y="0"/>
                </a:cubicBezTo>
                <a:close/>
                <a:moveTo>
                  <a:pt x="111" y="29"/>
                </a:moveTo>
                <a:cubicBezTo>
                  <a:pt x="119" y="38"/>
                  <a:pt x="123" y="51"/>
                  <a:pt x="123" y="64"/>
                </a:cubicBezTo>
                <a:cubicBezTo>
                  <a:pt x="121" y="64"/>
                  <a:pt x="103" y="60"/>
                  <a:pt x="84" y="63"/>
                </a:cubicBezTo>
                <a:cubicBezTo>
                  <a:pt x="84" y="62"/>
                  <a:pt x="83" y="61"/>
                  <a:pt x="83" y="60"/>
                </a:cubicBezTo>
                <a:cubicBezTo>
                  <a:pt x="82" y="57"/>
                  <a:pt x="80" y="54"/>
                  <a:pt x="79" y="52"/>
                </a:cubicBezTo>
                <a:cubicBezTo>
                  <a:pt x="100" y="43"/>
                  <a:pt x="110" y="30"/>
                  <a:pt x="111" y="29"/>
                </a:cubicBezTo>
                <a:close/>
                <a:moveTo>
                  <a:pt x="67" y="8"/>
                </a:moveTo>
                <a:cubicBezTo>
                  <a:pt x="81" y="8"/>
                  <a:pt x="95" y="14"/>
                  <a:pt x="105" y="22"/>
                </a:cubicBezTo>
                <a:cubicBezTo>
                  <a:pt x="104" y="24"/>
                  <a:pt x="95" y="36"/>
                  <a:pt x="74" y="43"/>
                </a:cubicBezTo>
                <a:cubicBezTo>
                  <a:pt x="65" y="26"/>
                  <a:pt x="55" y="12"/>
                  <a:pt x="53" y="10"/>
                </a:cubicBezTo>
                <a:cubicBezTo>
                  <a:pt x="57" y="9"/>
                  <a:pt x="62" y="8"/>
                  <a:pt x="67" y="8"/>
                </a:cubicBezTo>
                <a:close/>
                <a:moveTo>
                  <a:pt x="42" y="14"/>
                </a:moveTo>
                <a:cubicBezTo>
                  <a:pt x="43" y="16"/>
                  <a:pt x="54" y="30"/>
                  <a:pt x="63" y="47"/>
                </a:cubicBezTo>
                <a:cubicBezTo>
                  <a:pt x="37" y="54"/>
                  <a:pt x="13" y="53"/>
                  <a:pt x="11" y="53"/>
                </a:cubicBezTo>
                <a:cubicBezTo>
                  <a:pt x="14" y="36"/>
                  <a:pt x="26" y="21"/>
                  <a:pt x="42" y="14"/>
                </a:cubicBezTo>
                <a:close/>
                <a:moveTo>
                  <a:pt x="9" y="65"/>
                </a:moveTo>
                <a:cubicBezTo>
                  <a:pt x="9" y="64"/>
                  <a:pt x="9" y="64"/>
                  <a:pt x="9" y="63"/>
                </a:cubicBezTo>
                <a:cubicBezTo>
                  <a:pt x="12" y="63"/>
                  <a:pt x="40" y="64"/>
                  <a:pt x="68" y="55"/>
                </a:cubicBezTo>
                <a:cubicBezTo>
                  <a:pt x="70" y="58"/>
                  <a:pt x="71" y="62"/>
                  <a:pt x="73" y="65"/>
                </a:cubicBezTo>
                <a:cubicBezTo>
                  <a:pt x="72" y="65"/>
                  <a:pt x="71" y="65"/>
                  <a:pt x="71" y="65"/>
                </a:cubicBezTo>
                <a:cubicBezTo>
                  <a:pt x="41" y="75"/>
                  <a:pt x="25" y="100"/>
                  <a:pt x="24" y="103"/>
                </a:cubicBezTo>
                <a:cubicBezTo>
                  <a:pt x="15" y="93"/>
                  <a:pt x="9" y="79"/>
                  <a:pt x="9" y="65"/>
                </a:cubicBezTo>
                <a:close/>
                <a:moveTo>
                  <a:pt x="67" y="123"/>
                </a:moveTo>
                <a:cubicBezTo>
                  <a:pt x="53" y="123"/>
                  <a:pt x="41" y="117"/>
                  <a:pt x="31" y="109"/>
                </a:cubicBezTo>
                <a:cubicBezTo>
                  <a:pt x="32" y="107"/>
                  <a:pt x="44" y="85"/>
                  <a:pt x="76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5" y="95"/>
                  <a:pt x="88" y="112"/>
                  <a:pt x="89" y="117"/>
                </a:cubicBezTo>
                <a:cubicBezTo>
                  <a:pt x="82" y="120"/>
                  <a:pt x="75" y="123"/>
                  <a:pt x="67" y="123"/>
                </a:cubicBezTo>
                <a:close/>
                <a:moveTo>
                  <a:pt x="98" y="112"/>
                </a:moveTo>
                <a:cubicBezTo>
                  <a:pt x="98" y="108"/>
                  <a:pt x="95" y="92"/>
                  <a:pt x="87" y="71"/>
                </a:cubicBezTo>
                <a:cubicBezTo>
                  <a:pt x="105" y="69"/>
                  <a:pt x="120" y="73"/>
                  <a:pt x="122" y="74"/>
                </a:cubicBezTo>
                <a:cubicBezTo>
                  <a:pt x="119" y="90"/>
                  <a:pt x="111" y="103"/>
                  <a:pt x="98" y="1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7" name="Freeform 49">
            <a:extLst>
              <a:ext uri="{FF2B5EF4-FFF2-40B4-BE49-F238E27FC236}">
                <a16:creationId xmlns:a16="http://schemas.microsoft.com/office/drawing/2014/main" id="{0DEB2B51-1F2A-F289-43F8-1499DD616D20}"/>
              </a:ext>
            </a:extLst>
          </p:cNvPr>
          <p:cNvSpPr>
            <a:spLocks noEditPoints="1"/>
          </p:cNvSpPr>
          <p:nvPr/>
        </p:nvSpPr>
        <p:spPr bwMode="auto">
          <a:xfrm>
            <a:off x="3625905" y="4672804"/>
            <a:ext cx="512763" cy="512763"/>
          </a:xfrm>
          <a:custGeom>
            <a:avLst/>
            <a:gdLst>
              <a:gd name="T0" fmla="*/ 68 w 136"/>
              <a:gd name="T1" fmla="*/ 0 h 136"/>
              <a:gd name="T2" fmla="*/ 61 w 136"/>
              <a:gd name="T3" fmla="*/ 136 h 136"/>
              <a:gd name="T4" fmla="*/ 68 w 136"/>
              <a:gd name="T5" fmla="*/ 136 h 136"/>
              <a:gd name="T6" fmla="*/ 136 w 136"/>
              <a:gd name="T7" fmla="*/ 68 h 136"/>
              <a:gd name="T8" fmla="*/ 5 w 136"/>
              <a:gd name="T9" fmla="*/ 72 h 136"/>
              <a:gd name="T10" fmla="*/ 11 w 136"/>
              <a:gd name="T11" fmla="*/ 100 h 136"/>
              <a:gd name="T12" fmla="*/ 83 w 136"/>
              <a:gd name="T13" fmla="*/ 89 h 136"/>
              <a:gd name="T14" fmla="*/ 80 w 136"/>
              <a:gd name="T15" fmla="*/ 125 h 136"/>
              <a:gd name="T16" fmla="*/ 55 w 136"/>
              <a:gd name="T17" fmla="*/ 125 h 136"/>
              <a:gd name="T18" fmla="*/ 52 w 136"/>
              <a:gd name="T19" fmla="*/ 88 h 136"/>
              <a:gd name="T20" fmla="*/ 69 w 136"/>
              <a:gd name="T21" fmla="*/ 17 h 136"/>
              <a:gd name="T22" fmla="*/ 110 w 136"/>
              <a:gd name="T23" fmla="*/ 27 h 136"/>
              <a:gd name="T24" fmla="*/ 95 w 136"/>
              <a:gd name="T25" fmla="*/ 55 h 136"/>
              <a:gd name="T26" fmla="*/ 69 w 136"/>
              <a:gd name="T27" fmla="*/ 17 h 136"/>
              <a:gd name="T28" fmla="*/ 96 w 136"/>
              <a:gd name="T29" fmla="*/ 57 h 136"/>
              <a:gd name="T30" fmla="*/ 127 w 136"/>
              <a:gd name="T31" fmla="*/ 72 h 136"/>
              <a:gd name="T32" fmla="*/ 100 w 136"/>
              <a:gd name="T33" fmla="*/ 106 h 136"/>
              <a:gd name="T34" fmla="*/ 113 w 136"/>
              <a:gd name="T35" fmla="*/ 26 h 136"/>
              <a:gd name="T36" fmla="*/ 91 w 136"/>
              <a:gd name="T37" fmla="*/ 8 h 136"/>
              <a:gd name="T38" fmla="*/ 118 w 136"/>
              <a:gd name="T39" fmla="*/ 26 h 136"/>
              <a:gd name="T40" fmla="*/ 66 w 136"/>
              <a:gd name="T41" fmla="*/ 36 h 136"/>
              <a:gd name="T42" fmla="*/ 20 w 136"/>
              <a:gd name="T43" fmla="*/ 49 h 136"/>
              <a:gd name="T44" fmla="*/ 44 w 136"/>
              <a:gd name="T45" fmla="*/ 15 h 136"/>
              <a:gd name="T46" fmla="*/ 66 w 136"/>
              <a:gd name="T47" fmla="*/ 36 h 136"/>
              <a:gd name="T48" fmla="*/ 49 w 136"/>
              <a:gd name="T49" fmla="*/ 87 h 136"/>
              <a:gd name="T50" fmla="*/ 15 w 136"/>
              <a:gd name="T51" fmla="*/ 95 h 136"/>
              <a:gd name="T52" fmla="*/ 19 w 136"/>
              <a:gd name="T53" fmla="*/ 51 h 136"/>
              <a:gd name="T54" fmla="*/ 54 w 136"/>
              <a:gd name="T55" fmla="*/ 128 h 136"/>
              <a:gd name="T56" fmla="*/ 80 w 136"/>
              <a:gd name="T57" fmla="*/ 128 h 136"/>
              <a:gd name="T58" fmla="*/ 68 w 136"/>
              <a:gd name="T59" fmla="*/ 133 h 136"/>
              <a:gd name="T60" fmla="*/ 54 w 136"/>
              <a:gd name="T61" fmla="*/ 128 h 136"/>
              <a:gd name="T62" fmla="*/ 130 w 136"/>
              <a:gd name="T63" fmla="*/ 73 h 136"/>
              <a:gd name="T64" fmla="*/ 124 w 136"/>
              <a:gd name="T65" fmla="*/ 101 h 136"/>
              <a:gd name="T66" fmla="*/ 22 w 136"/>
              <a:gd name="T67" fmla="*/ 22 h 136"/>
              <a:gd name="T68" fmla="*/ 43 w 136"/>
              <a:gd name="T69" fmla="*/ 12 h 136"/>
              <a:gd name="T70" fmla="*/ 18 w 136"/>
              <a:gd name="T71" fmla="*/ 2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6" h="136">
                <a:moveTo>
                  <a:pt x="136" y="68"/>
                </a:moveTo>
                <a:cubicBezTo>
                  <a:pt x="136" y="31"/>
                  <a:pt x="105" y="0"/>
                  <a:pt x="68" y="0"/>
                </a:cubicBezTo>
                <a:cubicBezTo>
                  <a:pt x="30" y="0"/>
                  <a:pt x="0" y="31"/>
                  <a:pt x="0" y="68"/>
                </a:cubicBezTo>
                <a:cubicBezTo>
                  <a:pt x="0" y="103"/>
                  <a:pt x="27" y="132"/>
                  <a:pt x="61" y="136"/>
                </a:cubicBezTo>
                <a:cubicBezTo>
                  <a:pt x="61" y="136"/>
                  <a:pt x="61" y="136"/>
                  <a:pt x="61" y="136"/>
                </a:cubicBezTo>
                <a:cubicBezTo>
                  <a:pt x="64" y="136"/>
                  <a:pt x="66" y="136"/>
                  <a:pt x="68" y="136"/>
                </a:cubicBezTo>
                <a:cubicBezTo>
                  <a:pt x="96" y="136"/>
                  <a:pt x="120" y="119"/>
                  <a:pt x="130" y="95"/>
                </a:cubicBezTo>
                <a:cubicBezTo>
                  <a:pt x="134" y="87"/>
                  <a:pt x="136" y="78"/>
                  <a:pt x="136" y="68"/>
                </a:cubicBezTo>
                <a:close/>
                <a:moveTo>
                  <a:pt x="3" y="70"/>
                </a:moveTo>
                <a:cubicBezTo>
                  <a:pt x="5" y="72"/>
                  <a:pt x="5" y="72"/>
                  <a:pt x="5" y="72"/>
                </a:cubicBezTo>
                <a:cubicBezTo>
                  <a:pt x="6" y="80"/>
                  <a:pt x="9" y="88"/>
                  <a:pt x="12" y="97"/>
                </a:cubicBezTo>
                <a:cubicBezTo>
                  <a:pt x="11" y="100"/>
                  <a:pt x="11" y="100"/>
                  <a:pt x="11" y="100"/>
                </a:cubicBezTo>
                <a:cubicBezTo>
                  <a:pt x="6" y="91"/>
                  <a:pt x="3" y="81"/>
                  <a:pt x="3" y="70"/>
                </a:cubicBezTo>
                <a:close/>
                <a:moveTo>
                  <a:pt x="83" y="89"/>
                </a:moveTo>
                <a:cubicBezTo>
                  <a:pt x="97" y="108"/>
                  <a:pt x="97" y="108"/>
                  <a:pt x="97" y="108"/>
                </a:cubicBezTo>
                <a:cubicBezTo>
                  <a:pt x="92" y="114"/>
                  <a:pt x="87" y="120"/>
                  <a:pt x="80" y="125"/>
                </a:cubicBezTo>
                <a:cubicBezTo>
                  <a:pt x="76" y="126"/>
                  <a:pt x="71" y="126"/>
                  <a:pt x="67" y="126"/>
                </a:cubicBezTo>
                <a:cubicBezTo>
                  <a:pt x="63" y="126"/>
                  <a:pt x="59" y="126"/>
                  <a:pt x="55" y="125"/>
                </a:cubicBezTo>
                <a:cubicBezTo>
                  <a:pt x="50" y="121"/>
                  <a:pt x="44" y="114"/>
                  <a:pt x="38" y="108"/>
                </a:cubicBezTo>
                <a:cubicBezTo>
                  <a:pt x="52" y="88"/>
                  <a:pt x="52" y="88"/>
                  <a:pt x="52" y="88"/>
                </a:cubicBezTo>
                <a:lnTo>
                  <a:pt x="83" y="89"/>
                </a:lnTo>
                <a:close/>
                <a:moveTo>
                  <a:pt x="69" y="17"/>
                </a:moveTo>
                <a:cubicBezTo>
                  <a:pt x="77" y="15"/>
                  <a:pt x="85" y="15"/>
                  <a:pt x="92" y="15"/>
                </a:cubicBezTo>
                <a:cubicBezTo>
                  <a:pt x="99" y="18"/>
                  <a:pt x="104" y="22"/>
                  <a:pt x="110" y="27"/>
                </a:cubicBezTo>
                <a:cubicBezTo>
                  <a:pt x="113" y="35"/>
                  <a:pt x="114" y="41"/>
                  <a:pt x="115" y="49"/>
                </a:cubicBezTo>
                <a:cubicBezTo>
                  <a:pt x="95" y="55"/>
                  <a:pt x="95" y="55"/>
                  <a:pt x="95" y="55"/>
                </a:cubicBezTo>
                <a:cubicBezTo>
                  <a:pt x="70" y="36"/>
                  <a:pt x="70" y="36"/>
                  <a:pt x="70" y="36"/>
                </a:cubicBezTo>
                <a:lnTo>
                  <a:pt x="69" y="17"/>
                </a:lnTo>
                <a:close/>
                <a:moveTo>
                  <a:pt x="86" y="87"/>
                </a:moveTo>
                <a:cubicBezTo>
                  <a:pt x="96" y="57"/>
                  <a:pt x="96" y="57"/>
                  <a:pt x="96" y="57"/>
                </a:cubicBezTo>
                <a:cubicBezTo>
                  <a:pt x="116" y="51"/>
                  <a:pt x="116" y="51"/>
                  <a:pt x="116" y="51"/>
                </a:cubicBezTo>
                <a:cubicBezTo>
                  <a:pt x="121" y="58"/>
                  <a:pt x="125" y="65"/>
                  <a:pt x="127" y="72"/>
                </a:cubicBezTo>
                <a:cubicBezTo>
                  <a:pt x="126" y="80"/>
                  <a:pt x="124" y="88"/>
                  <a:pt x="121" y="96"/>
                </a:cubicBezTo>
                <a:cubicBezTo>
                  <a:pt x="114" y="100"/>
                  <a:pt x="107" y="103"/>
                  <a:pt x="100" y="106"/>
                </a:cubicBezTo>
                <a:lnTo>
                  <a:pt x="86" y="87"/>
                </a:lnTo>
                <a:close/>
                <a:moveTo>
                  <a:pt x="113" y="26"/>
                </a:moveTo>
                <a:cubicBezTo>
                  <a:pt x="106" y="21"/>
                  <a:pt x="103" y="17"/>
                  <a:pt x="93" y="12"/>
                </a:cubicBezTo>
                <a:cubicBezTo>
                  <a:pt x="91" y="8"/>
                  <a:pt x="91" y="8"/>
                  <a:pt x="91" y="8"/>
                </a:cubicBezTo>
                <a:cubicBezTo>
                  <a:pt x="101" y="12"/>
                  <a:pt x="109" y="17"/>
                  <a:pt x="115" y="23"/>
                </a:cubicBezTo>
                <a:cubicBezTo>
                  <a:pt x="116" y="24"/>
                  <a:pt x="117" y="25"/>
                  <a:pt x="118" y="26"/>
                </a:cubicBezTo>
                <a:lnTo>
                  <a:pt x="113" y="26"/>
                </a:lnTo>
                <a:close/>
                <a:moveTo>
                  <a:pt x="66" y="36"/>
                </a:moveTo>
                <a:cubicBezTo>
                  <a:pt x="41" y="55"/>
                  <a:pt x="41" y="55"/>
                  <a:pt x="41" y="55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41"/>
                  <a:pt x="23" y="35"/>
                  <a:pt x="26" y="27"/>
                </a:cubicBezTo>
                <a:cubicBezTo>
                  <a:pt x="32" y="22"/>
                  <a:pt x="37" y="18"/>
                  <a:pt x="44" y="15"/>
                </a:cubicBezTo>
                <a:cubicBezTo>
                  <a:pt x="50" y="15"/>
                  <a:pt x="59" y="15"/>
                  <a:pt x="67" y="17"/>
                </a:cubicBezTo>
                <a:lnTo>
                  <a:pt x="66" y="36"/>
                </a:lnTo>
                <a:close/>
                <a:moveTo>
                  <a:pt x="40" y="57"/>
                </a:moveTo>
                <a:cubicBezTo>
                  <a:pt x="49" y="87"/>
                  <a:pt x="49" y="87"/>
                  <a:pt x="49" y="87"/>
                </a:cubicBezTo>
                <a:cubicBezTo>
                  <a:pt x="36" y="106"/>
                  <a:pt x="36" y="106"/>
                  <a:pt x="36" y="106"/>
                </a:cubicBezTo>
                <a:cubicBezTo>
                  <a:pt x="29" y="103"/>
                  <a:pt x="22" y="100"/>
                  <a:pt x="15" y="95"/>
                </a:cubicBezTo>
                <a:cubicBezTo>
                  <a:pt x="12" y="88"/>
                  <a:pt x="9" y="80"/>
                  <a:pt x="8" y="72"/>
                </a:cubicBezTo>
                <a:cubicBezTo>
                  <a:pt x="11" y="65"/>
                  <a:pt x="15" y="58"/>
                  <a:pt x="19" y="51"/>
                </a:cubicBezTo>
                <a:lnTo>
                  <a:pt x="40" y="57"/>
                </a:lnTo>
                <a:close/>
                <a:moveTo>
                  <a:pt x="54" y="128"/>
                </a:moveTo>
                <a:cubicBezTo>
                  <a:pt x="59" y="129"/>
                  <a:pt x="62" y="129"/>
                  <a:pt x="66" y="129"/>
                </a:cubicBezTo>
                <a:cubicBezTo>
                  <a:pt x="71" y="129"/>
                  <a:pt x="75" y="129"/>
                  <a:pt x="80" y="128"/>
                </a:cubicBezTo>
                <a:cubicBezTo>
                  <a:pt x="84" y="131"/>
                  <a:pt x="84" y="131"/>
                  <a:pt x="84" y="131"/>
                </a:cubicBezTo>
                <a:cubicBezTo>
                  <a:pt x="79" y="133"/>
                  <a:pt x="73" y="133"/>
                  <a:pt x="68" y="133"/>
                </a:cubicBezTo>
                <a:cubicBezTo>
                  <a:pt x="62" y="133"/>
                  <a:pt x="56" y="133"/>
                  <a:pt x="50" y="131"/>
                </a:cubicBezTo>
                <a:lnTo>
                  <a:pt x="54" y="128"/>
                </a:lnTo>
                <a:close/>
                <a:moveTo>
                  <a:pt x="123" y="97"/>
                </a:moveTo>
                <a:cubicBezTo>
                  <a:pt x="126" y="89"/>
                  <a:pt x="129" y="80"/>
                  <a:pt x="130" y="73"/>
                </a:cubicBezTo>
                <a:cubicBezTo>
                  <a:pt x="133" y="70"/>
                  <a:pt x="133" y="70"/>
                  <a:pt x="133" y="70"/>
                </a:cubicBezTo>
                <a:cubicBezTo>
                  <a:pt x="133" y="81"/>
                  <a:pt x="129" y="92"/>
                  <a:pt x="124" y="101"/>
                </a:cubicBezTo>
                <a:lnTo>
                  <a:pt x="123" y="97"/>
                </a:lnTo>
                <a:close/>
                <a:moveTo>
                  <a:pt x="22" y="22"/>
                </a:moveTo>
                <a:cubicBezTo>
                  <a:pt x="28" y="15"/>
                  <a:pt x="36" y="10"/>
                  <a:pt x="45" y="7"/>
                </a:cubicBezTo>
                <a:cubicBezTo>
                  <a:pt x="43" y="12"/>
                  <a:pt x="43" y="12"/>
                  <a:pt x="43" y="12"/>
                </a:cubicBezTo>
                <a:cubicBezTo>
                  <a:pt x="33" y="17"/>
                  <a:pt x="30" y="20"/>
                  <a:pt x="23" y="25"/>
                </a:cubicBezTo>
                <a:cubicBezTo>
                  <a:pt x="18" y="26"/>
                  <a:pt x="18" y="26"/>
                  <a:pt x="18" y="26"/>
                </a:cubicBezTo>
                <a:cubicBezTo>
                  <a:pt x="19" y="24"/>
                  <a:pt x="20" y="23"/>
                  <a:pt x="22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Freeform 55">
            <a:extLst>
              <a:ext uri="{FF2B5EF4-FFF2-40B4-BE49-F238E27FC236}">
                <a16:creationId xmlns:a16="http://schemas.microsoft.com/office/drawing/2014/main" id="{BC82092F-088B-726C-8C76-14D4682A838D}"/>
              </a:ext>
            </a:extLst>
          </p:cNvPr>
          <p:cNvSpPr>
            <a:spLocks noEditPoints="1"/>
          </p:cNvSpPr>
          <p:nvPr/>
        </p:nvSpPr>
        <p:spPr bwMode="auto">
          <a:xfrm>
            <a:off x="4085328" y="5185567"/>
            <a:ext cx="468313" cy="466725"/>
          </a:xfrm>
          <a:custGeom>
            <a:avLst/>
            <a:gdLst>
              <a:gd name="T0" fmla="*/ 124 w 124"/>
              <a:gd name="T1" fmla="*/ 62 h 124"/>
              <a:gd name="T2" fmla="*/ 62 w 124"/>
              <a:gd name="T3" fmla="*/ 0 h 124"/>
              <a:gd name="T4" fmla="*/ 0 w 124"/>
              <a:gd name="T5" fmla="*/ 62 h 124"/>
              <a:gd name="T6" fmla="*/ 62 w 124"/>
              <a:gd name="T7" fmla="*/ 124 h 124"/>
              <a:gd name="T8" fmla="*/ 87 w 124"/>
              <a:gd name="T9" fmla="*/ 119 h 124"/>
              <a:gd name="T10" fmla="*/ 96 w 124"/>
              <a:gd name="T11" fmla="*/ 115 h 124"/>
              <a:gd name="T12" fmla="*/ 110 w 124"/>
              <a:gd name="T13" fmla="*/ 102 h 124"/>
              <a:gd name="T14" fmla="*/ 124 w 124"/>
              <a:gd name="T15" fmla="*/ 62 h 124"/>
              <a:gd name="T16" fmla="*/ 91 w 124"/>
              <a:gd name="T17" fmla="*/ 51 h 124"/>
              <a:gd name="T18" fmla="*/ 91 w 124"/>
              <a:gd name="T19" fmla="*/ 51 h 124"/>
              <a:gd name="T20" fmla="*/ 92 w 124"/>
              <a:gd name="T21" fmla="*/ 49 h 124"/>
              <a:gd name="T22" fmla="*/ 93 w 124"/>
              <a:gd name="T23" fmla="*/ 47 h 124"/>
              <a:gd name="T24" fmla="*/ 99 w 124"/>
              <a:gd name="T25" fmla="*/ 42 h 124"/>
              <a:gd name="T26" fmla="*/ 101 w 124"/>
              <a:gd name="T27" fmla="*/ 42 h 124"/>
              <a:gd name="T28" fmla="*/ 101 w 124"/>
              <a:gd name="T29" fmla="*/ 42 h 124"/>
              <a:gd name="T30" fmla="*/ 103 w 124"/>
              <a:gd name="T31" fmla="*/ 42 h 124"/>
              <a:gd name="T32" fmla="*/ 104 w 124"/>
              <a:gd name="T33" fmla="*/ 42 h 124"/>
              <a:gd name="T34" fmla="*/ 110 w 124"/>
              <a:gd name="T35" fmla="*/ 51 h 124"/>
              <a:gd name="T36" fmla="*/ 110 w 124"/>
              <a:gd name="T37" fmla="*/ 53 h 124"/>
              <a:gd name="T38" fmla="*/ 110 w 124"/>
              <a:gd name="T39" fmla="*/ 56 h 124"/>
              <a:gd name="T40" fmla="*/ 110 w 124"/>
              <a:gd name="T41" fmla="*/ 57 h 124"/>
              <a:gd name="T42" fmla="*/ 110 w 124"/>
              <a:gd name="T43" fmla="*/ 57 h 124"/>
              <a:gd name="T44" fmla="*/ 103 w 124"/>
              <a:gd name="T45" fmla="*/ 64 h 124"/>
              <a:gd name="T46" fmla="*/ 103 w 124"/>
              <a:gd name="T47" fmla="*/ 64 h 124"/>
              <a:gd name="T48" fmla="*/ 101 w 124"/>
              <a:gd name="T49" fmla="*/ 65 h 124"/>
              <a:gd name="T50" fmla="*/ 99 w 124"/>
              <a:gd name="T51" fmla="*/ 65 h 124"/>
              <a:gd name="T52" fmla="*/ 99 w 124"/>
              <a:gd name="T53" fmla="*/ 65 h 124"/>
              <a:gd name="T54" fmla="*/ 98 w 124"/>
              <a:gd name="T55" fmla="*/ 64 h 124"/>
              <a:gd name="T56" fmla="*/ 98 w 124"/>
              <a:gd name="T57" fmla="*/ 64 h 124"/>
              <a:gd name="T58" fmla="*/ 91 w 124"/>
              <a:gd name="T59" fmla="*/ 56 h 124"/>
              <a:gd name="T60" fmla="*/ 91 w 124"/>
              <a:gd name="T61" fmla="*/ 53 h 124"/>
              <a:gd name="T62" fmla="*/ 91 w 124"/>
              <a:gd name="T63" fmla="*/ 51 h 124"/>
              <a:gd name="T64" fmla="*/ 113 w 124"/>
              <a:gd name="T65" fmla="*/ 85 h 124"/>
              <a:gd name="T66" fmla="*/ 114 w 124"/>
              <a:gd name="T67" fmla="*/ 85 h 124"/>
              <a:gd name="T68" fmla="*/ 114 w 124"/>
              <a:gd name="T69" fmla="*/ 85 h 124"/>
              <a:gd name="T70" fmla="*/ 113 w 124"/>
              <a:gd name="T71" fmla="*/ 85 h 124"/>
              <a:gd name="T72" fmla="*/ 114 w 124"/>
              <a:gd name="T73" fmla="*/ 83 h 124"/>
              <a:gd name="T74" fmla="*/ 110 w 124"/>
              <a:gd name="T75" fmla="*/ 64 h 124"/>
              <a:gd name="T76" fmla="*/ 113 w 124"/>
              <a:gd name="T77" fmla="*/ 58 h 124"/>
              <a:gd name="T78" fmla="*/ 118 w 124"/>
              <a:gd name="T79" fmla="*/ 60 h 124"/>
              <a:gd name="T80" fmla="*/ 118 w 124"/>
              <a:gd name="T81" fmla="*/ 62 h 124"/>
              <a:gd name="T82" fmla="*/ 114 w 124"/>
              <a:gd name="T83" fmla="*/ 83 h 124"/>
              <a:gd name="T84" fmla="*/ 99 w 124"/>
              <a:gd name="T85" fmla="*/ 20 h 124"/>
              <a:gd name="T86" fmla="*/ 103 w 124"/>
              <a:gd name="T87" fmla="*/ 36 h 124"/>
              <a:gd name="T88" fmla="*/ 103 w 124"/>
              <a:gd name="T89" fmla="*/ 39 h 124"/>
              <a:gd name="T90" fmla="*/ 101 w 124"/>
              <a:gd name="T91" fmla="*/ 38 h 124"/>
              <a:gd name="T92" fmla="*/ 98 w 124"/>
              <a:gd name="T93" fmla="*/ 39 h 124"/>
              <a:gd name="T94" fmla="*/ 96 w 124"/>
              <a:gd name="T95" fmla="*/ 39 h 124"/>
              <a:gd name="T96" fmla="*/ 53 w 124"/>
              <a:gd name="T97" fmla="*/ 7 h 124"/>
              <a:gd name="T98" fmla="*/ 62 w 124"/>
              <a:gd name="T99" fmla="*/ 6 h 124"/>
              <a:gd name="T100" fmla="*/ 99 w 124"/>
              <a:gd name="T101" fmla="*/ 20 h 124"/>
              <a:gd name="T102" fmla="*/ 6 w 124"/>
              <a:gd name="T103" fmla="*/ 62 h 124"/>
              <a:gd name="T104" fmla="*/ 6 w 124"/>
              <a:gd name="T105" fmla="*/ 59 h 124"/>
              <a:gd name="T106" fmla="*/ 26 w 124"/>
              <a:gd name="T107" fmla="*/ 51 h 124"/>
              <a:gd name="T108" fmla="*/ 62 w 124"/>
              <a:gd name="T109" fmla="*/ 45 h 124"/>
              <a:gd name="T110" fmla="*/ 88 w 124"/>
              <a:gd name="T111" fmla="*/ 49 h 124"/>
              <a:gd name="T112" fmla="*/ 88 w 124"/>
              <a:gd name="T113" fmla="*/ 53 h 124"/>
              <a:gd name="T114" fmla="*/ 88 w 124"/>
              <a:gd name="T115" fmla="*/ 56 h 124"/>
              <a:gd name="T116" fmla="*/ 96 w 124"/>
              <a:gd name="T117" fmla="*/ 67 h 124"/>
              <a:gd name="T118" fmla="*/ 36 w 124"/>
              <a:gd name="T119" fmla="*/ 112 h 124"/>
              <a:gd name="T120" fmla="*/ 6 w 124"/>
              <a:gd name="T121" fmla="*/ 6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4" h="124">
                <a:moveTo>
                  <a:pt x="124" y="62"/>
                </a:moveTo>
                <a:cubicBezTo>
                  <a:pt x="124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7"/>
                  <a:pt x="28" y="124"/>
                  <a:pt x="62" y="124"/>
                </a:cubicBezTo>
                <a:cubicBezTo>
                  <a:pt x="71" y="124"/>
                  <a:pt x="80" y="123"/>
                  <a:pt x="87" y="119"/>
                </a:cubicBezTo>
                <a:cubicBezTo>
                  <a:pt x="91" y="118"/>
                  <a:pt x="94" y="116"/>
                  <a:pt x="96" y="115"/>
                </a:cubicBezTo>
                <a:cubicBezTo>
                  <a:pt x="102" y="111"/>
                  <a:pt x="107" y="107"/>
                  <a:pt x="110" y="102"/>
                </a:cubicBezTo>
                <a:cubicBezTo>
                  <a:pt x="119" y="92"/>
                  <a:pt x="124" y="78"/>
                  <a:pt x="124" y="62"/>
                </a:cubicBezTo>
                <a:close/>
                <a:moveTo>
                  <a:pt x="91" y="51"/>
                </a:moveTo>
                <a:cubicBezTo>
                  <a:pt x="91" y="51"/>
                  <a:pt x="91" y="51"/>
                  <a:pt x="91" y="51"/>
                </a:cubicBezTo>
                <a:cubicBezTo>
                  <a:pt x="92" y="49"/>
                  <a:pt x="92" y="49"/>
                  <a:pt x="92" y="49"/>
                </a:cubicBezTo>
                <a:cubicBezTo>
                  <a:pt x="92" y="48"/>
                  <a:pt x="92" y="48"/>
                  <a:pt x="93" y="47"/>
                </a:cubicBezTo>
                <a:cubicBezTo>
                  <a:pt x="94" y="45"/>
                  <a:pt x="96" y="43"/>
                  <a:pt x="99" y="42"/>
                </a:cubicBezTo>
                <a:cubicBezTo>
                  <a:pt x="100" y="42"/>
                  <a:pt x="100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2" y="42"/>
                  <a:pt x="102" y="42"/>
                  <a:pt x="103" y="42"/>
                </a:cubicBezTo>
                <a:cubicBezTo>
                  <a:pt x="104" y="42"/>
                  <a:pt x="104" y="42"/>
                  <a:pt x="104" y="42"/>
                </a:cubicBezTo>
                <a:cubicBezTo>
                  <a:pt x="107" y="44"/>
                  <a:pt x="109" y="47"/>
                  <a:pt x="110" y="51"/>
                </a:cubicBezTo>
                <a:cubicBezTo>
                  <a:pt x="110" y="52"/>
                  <a:pt x="110" y="52"/>
                  <a:pt x="110" y="53"/>
                </a:cubicBezTo>
                <a:cubicBezTo>
                  <a:pt x="110" y="54"/>
                  <a:pt x="110" y="55"/>
                  <a:pt x="110" y="56"/>
                </a:cubicBezTo>
                <a:cubicBezTo>
                  <a:pt x="110" y="57"/>
                  <a:pt x="110" y="57"/>
                  <a:pt x="110" y="57"/>
                </a:cubicBezTo>
                <a:cubicBezTo>
                  <a:pt x="110" y="57"/>
                  <a:pt x="110" y="57"/>
                  <a:pt x="110" y="57"/>
                </a:cubicBezTo>
                <a:cubicBezTo>
                  <a:pt x="109" y="61"/>
                  <a:pt x="106" y="64"/>
                  <a:pt x="103" y="64"/>
                </a:cubicBezTo>
                <a:cubicBezTo>
                  <a:pt x="103" y="64"/>
                  <a:pt x="103" y="64"/>
                  <a:pt x="103" y="64"/>
                </a:cubicBezTo>
                <a:cubicBezTo>
                  <a:pt x="102" y="65"/>
                  <a:pt x="102" y="65"/>
                  <a:pt x="101" y="65"/>
                </a:cubicBezTo>
                <a:cubicBezTo>
                  <a:pt x="100" y="65"/>
                  <a:pt x="100" y="65"/>
                  <a:pt x="99" y="65"/>
                </a:cubicBezTo>
                <a:cubicBezTo>
                  <a:pt x="99" y="65"/>
                  <a:pt x="99" y="65"/>
                  <a:pt x="99" y="65"/>
                </a:cubicBezTo>
                <a:cubicBezTo>
                  <a:pt x="98" y="64"/>
                  <a:pt x="98" y="64"/>
                  <a:pt x="98" y="64"/>
                </a:cubicBezTo>
                <a:cubicBezTo>
                  <a:pt x="98" y="64"/>
                  <a:pt x="98" y="64"/>
                  <a:pt x="98" y="64"/>
                </a:cubicBezTo>
                <a:cubicBezTo>
                  <a:pt x="95" y="63"/>
                  <a:pt x="92" y="60"/>
                  <a:pt x="91" y="56"/>
                </a:cubicBezTo>
                <a:cubicBezTo>
                  <a:pt x="91" y="55"/>
                  <a:pt x="91" y="54"/>
                  <a:pt x="91" y="53"/>
                </a:cubicBezTo>
                <a:cubicBezTo>
                  <a:pt x="91" y="52"/>
                  <a:pt x="91" y="52"/>
                  <a:pt x="91" y="51"/>
                </a:cubicBezTo>
                <a:close/>
                <a:moveTo>
                  <a:pt x="113" y="85"/>
                </a:moveTo>
                <a:cubicBezTo>
                  <a:pt x="114" y="85"/>
                  <a:pt x="114" y="85"/>
                  <a:pt x="114" y="85"/>
                </a:cubicBezTo>
                <a:cubicBezTo>
                  <a:pt x="114" y="85"/>
                  <a:pt x="114" y="85"/>
                  <a:pt x="114" y="85"/>
                </a:cubicBezTo>
                <a:lnTo>
                  <a:pt x="113" y="85"/>
                </a:lnTo>
                <a:close/>
                <a:moveTo>
                  <a:pt x="114" y="83"/>
                </a:moveTo>
                <a:cubicBezTo>
                  <a:pt x="114" y="77"/>
                  <a:pt x="112" y="70"/>
                  <a:pt x="110" y="64"/>
                </a:cubicBezTo>
                <a:cubicBezTo>
                  <a:pt x="111" y="63"/>
                  <a:pt x="113" y="60"/>
                  <a:pt x="113" y="58"/>
                </a:cubicBezTo>
                <a:cubicBezTo>
                  <a:pt x="115" y="59"/>
                  <a:pt x="117" y="59"/>
                  <a:pt x="118" y="60"/>
                </a:cubicBezTo>
                <a:cubicBezTo>
                  <a:pt x="118" y="61"/>
                  <a:pt x="118" y="62"/>
                  <a:pt x="118" y="62"/>
                </a:cubicBezTo>
                <a:cubicBezTo>
                  <a:pt x="118" y="70"/>
                  <a:pt x="117" y="77"/>
                  <a:pt x="114" y="83"/>
                </a:cubicBezTo>
                <a:close/>
                <a:moveTo>
                  <a:pt x="99" y="20"/>
                </a:moveTo>
                <a:cubicBezTo>
                  <a:pt x="102" y="26"/>
                  <a:pt x="103" y="31"/>
                  <a:pt x="103" y="36"/>
                </a:cubicBezTo>
                <a:cubicBezTo>
                  <a:pt x="103" y="37"/>
                  <a:pt x="103" y="38"/>
                  <a:pt x="103" y="39"/>
                </a:cubicBezTo>
                <a:cubicBezTo>
                  <a:pt x="102" y="38"/>
                  <a:pt x="102" y="38"/>
                  <a:pt x="101" y="38"/>
                </a:cubicBezTo>
                <a:cubicBezTo>
                  <a:pt x="100" y="38"/>
                  <a:pt x="99" y="38"/>
                  <a:pt x="98" y="39"/>
                </a:cubicBezTo>
                <a:cubicBezTo>
                  <a:pt x="97" y="39"/>
                  <a:pt x="97" y="39"/>
                  <a:pt x="96" y="39"/>
                </a:cubicBezTo>
                <a:cubicBezTo>
                  <a:pt x="88" y="25"/>
                  <a:pt x="71" y="11"/>
                  <a:pt x="53" y="7"/>
                </a:cubicBezTo>
                <a:cubicBezTo>
                  <a:pt x="56" y="7"/>
                  <a:pt x="59" y="6"/>
                  <a:pt x="62" y="6"/>
                </a:cubicBezTo>
                <a:cubicBezTo>
                  <a:pt x="76" y="6"/>
                  <a:pt x="89" y="12"/>
                  <a:pt x="99" y="20"/>
                </a:cubicBezTo>
                <a:close/>
                <a:moveTo>
                  <a:pt x="6" y="62"/>
                </a:moveTo>
                <a:cubicBezTo>
                  <a:pt x="6" y="61"/>
                  <a:pt x="6" y="60"/>
                  <a:pt x="6" y="59"/>
                </a:cubicBezTo>
                <a:cubicBezTo>
                  <a:pt x="13" y="56"/>
                  <a:pt x="21" y="52"/>
                  <a:pt x="26" y="51"/>
                </a:cubicBezTo>
                <a:cubicBezTo>
                  <a:pt x="40" y="46"/>
                  <a:pt x="52" y="45"/>
                  <a:pt x="62" y="45"/>
                </a:cubicBezTo>
                <a:cubicBezTo>
                  <a:pt x="74" y="45"/>
                  <a:pt x="82" y="47"/>
                  <a:pt x="88" y="49"/>
                </a:cubicBezTo>
                <a:cubicBezTo>
                  <a:pt x="88" y="51"/>
                  <a:pt x="88" y="52"/>
                  <a:pt x="88" y="53"/>
                </a:cubicBezTo>
                <a:cubicBezTo>
                  <a:pt x="88" y="54"/>
                  <a:pt x="88" y="55"/>
                  <a:pt x="88" y="56"/>
                </a:cubicBezTo>
                <a:cubicBezTo>
                  <a:pt x="89" y="61"/>
                  <a:pt x="92" y="65"/>
                  <a:pt x="96" y="67"/>
                </a:cubicBezTo>
                <a:cubicBezTo>
                  <a:pt x="84" y="96"/>
                  <a:pt x="55" y="108"/>
                  <a:pt x="36" y="112"/>
                </a:cubicBezTo>
                <a:cubicBezTo>
                  <a:pt x="18" y="102"/>
                  <a:pt x="6" y="84"/>
                  <a:pt x="6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9" name="Freeform 41">
            <a:extLst>
              <a:ext uri="{FF2B5EF4-FFF2-40B4-BE49-F238E27FC236}">
                <a16:creationId xmlns:a16="http://schemas.microsoft.com/office/drawing/2014/main" id="{6B19DD6B-EBF8-9AA1-F0EE-AC85D36F10CE}"/>
              </a:ext>
            </a:extLst>
          </p:cNvPr>
          <p:cNvSpPr>
            <a:spLocks noEditPoints="1"/>
          </p:cNvSpPr>
          <p:nvPr/>
        </p:nvSpPr>
        <p:spPr bwMode="auto">
          <a:xfrm>
            <a:off x="6221522" y="4932018"/>
            <a:ext cx="287338" cy="523875"/>
          </a:xfrm>
          <a:custGeom>
            <a:avLst/>
            <a:gdLst>
              <a:gd name="T0" fmla="*/ 58 w 76"/>
              <a:gd name="T1" fmla="*/ 36 h 139"/>
              <a:gd name="T2" fmla="*/ 18 w 76"/>
              <a:gd name="T3" fmla="*/ 36 h 139"/>
              <a:gd name="T4" fmla="*/ 18 w 76"/>
              <a:gd name="T5" fmla="*/ 55 h 139"/>
              <a:gd name="T6" fmla="*/ 58 w 76"/>
              <a:gd name="T7" fmla="*/ 55 h 139"/>
              <a:gd name="T8" fmla="*/ 58 w 76"/>
              <a:gd name="T9" fmla="*/ 36 h 139"/>
              <a:gd name="T10" fmla="*/ 58 w 76"/>
              <a:gd name="T11" fmla="*/ 66 h 139"/>
              <a:gd name="T12" fmla="*/ 18 w 76"/>
              <a:gd name="T13" fmla="*/ 66 h 139"/>
              <a:gd name="T14" fmla="*/ 18 w 76"/>
              <a:gd name="T15" fmla="*/ 86 h 139"/>
              <a:gd name="T16" fmla="*/ 58 w 76"/>
              <a:gd name="T17" fmla="*/ 86 h 139"/>
              <a:gd name="T18" fmla="*/ 58 w 76"/>
              <a:gd name="T19" fmla="*/ 66 h 139"/>
              <a:gd name="T20" fmla="*/ 58 w 76"/>
              <a:gd name="T21" fmla="*/ 97 h 139"/>
              <a:gd name="T22" fmla="*/ 18 w 76"/>
              <a:gd name="T23" fmla="*/ 97 h 139"/>
              <a:gd name="T24" fmla="*/ 18 w 76"/>
              <a:gd name="T25" fmla="*/ 116 h 139"/>
              <a:gd name="T26" fmla="*/ 58 w 76"/>
              <a:gd name="T27" fmla="*/ 116 h 139"/>
              <a:gd name="T28" fmla="*/ 58 w 76"/>
              <a:gd name="T29" fmla="*/ 97 h 139"/>
              <a:gd name="T30" fmla="*/ 64 w 76"/>
              <a:gd name="T31" fmla="*/ 12 h 139"/>
              <a:gd name="T32" fmla="*/ 52 w 76"/>
              <a:gd name="T33" fmla="*/ 12 h 139"/>
              <a:gd name="T34" fmla="*/ 52 w 76"/>
              <a:gd name="T35" fmla="*/ 5 h 139"/>
              <a:gd name="T36" fmla="*/ 46 w 76"/>
              <a:gd name="T37" fmla="*/ 0 h 139"/>
              <a:gd name="T38" fmla="*/ 29 w 76"/>
              <a:gd name="T39" fmla="*/ 0 h 139"/>
              <a:gd name="T40" fmla="*/ 24 w 76"/>
              <a:gd name="T41" fmla="*/ 5 h 139"/>
              <a:gd name="T42" fmla="*/ 24 w 76"/>
              <a:gd name="T43" fmla="*/ 12 h 139"/>
              <a:gd name="T44" fmla="*/ 11 w 76"/>
              <a:gd name="T45" fmla="*/ 12 h 139"/>
              <a:gd name="T46" fmla="*/ 0 w 76"/>
              <a:gd name="T47" fmla="*/ 23 h 139"/>
              <a:gd name="T48" fmla="*/ 0 w 76"/>
              <a:gd name="T49" fmla="*/ 128 h 139"/>
              <a:gd name="T50" fmla="*/ 11 w 76"/>
              <a:gd name="T51" fmla="*/ 139 h 139"/>
              <a:gd name="T52" fmla="*/ 64 w 76"/>
              <a:gd name="T53" fmla="*/ 139 h 139"/>
              <a:gd name="T54" fmla="*/ 76 w 76"/>
              <a:gd name="T55" fmla="*/ 128 h 139"/>
              <a:gd name="T56" fmla="*/ 76 w 76"/>
              <a:gd name="T57" fmla="*/ 23 h 139"/>
              <a:gd name="T58" fmla="*/ 64 w 76"/>
              <a:gd name="T59" fmla="*/ 12 h 139"/>
              <a:gd name="T60" fmla="*/ 64 w 76"/>
              <a:gd name="T61" fmla="*/ 124 h 139"/>
              <a:gd name="T62" fmla="*/ 11 w 76"/>
              <a:gd name="T63" fmla="*/ 124 h 139"/>
              <a:gd name="T64" fmla="*/ 11 w 76"/>
              <a:gd name="T65" fmla="*/ 27 h 139"/>
              <a:gd name="T66" fmla="*/ 64 w 76"/>
              <a:gd name="T67" fmla="*/ 27 h 139"/>
              <a:gd name="T68" fmla="*/ 64 w 76"/>
              <a:gd name="T69" fmla="*/ 124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6" h="139">
                <a:moveTo>
                  <a:pt x="58" y="36"/>
                </a:moveTo>
                <a:cubicBezTo>
                  <a:pt x="18" y="36"/>
                  <a:pt x="18" y="36"/>
                  <a:pt x="18" y="36"/>
                </a:cubicBezTo>
                <a:cubicBezTo>
                  <a:pt x="18" y="55"/>
                  <a:pt x="18" y="55"/>
                  <a:pt x="18" y="55"/>
                </a:cubicBezTo>
                <a:cubicBezTo>
                  <a:pt x="58" y="55"/>
                  <a:pt x="58" y="55"/>
                  <a:pt x="58" y="55"/>
                </a:cubicBezTo>
                <a:lnTo>
                  <a:pt x="58" y="36"/>
                </a:lnTo>
                <a:close/>
                <a:moveTo>
                  <a:pt x="58" y="66"/>
                </a:moveTo>
                <a:cubicBezTo>
                  <a:pt x="18" y="66"/>
                  <a:pt x="18" y="66"/>
                  <a:pt x="18" y="66"/>
                </a:cubicBezTo>
                <a:cubicBezTo>
                  <a:pt x="18" y="86"/>
                  <a:pt x="18" y="86"/>
                  <a:pt x="18" y="86"/>
                </a:cubicBezTo>
                <a:cubicBezTo>
                  <a:pt x="58" y="86"/>
                  <a:pt x="58" y="86"/>
                  <a:pt x="58" y="86"/>
                </a:cubicBezTo>
                <a:lnTo>
                  <a:pt x="58" y="66"/>
                </a:lnTo>
                <a:close/>
                <a:moveTo>
                  <a:pt x="58" y="97"/>
                </a:moveTo>
                <a:cubicBezTo>
                  <a:pt x="18" y="97"/>
                  <a:pt x="18" y="97"/>
                  <a:pt x="18" y="97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58" y="116"/>
                  <a:pt x="58" y="116"/>
                  <a:pt x="58" y="116"/>
                </a:cubicBezTo>
                <a:lnTo>
                  <a:pt x="58" y="97"/>
                </a:lnTo>
                <a:close/>
                <a:moveTo>
                  <a:pt x="64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5"/>
                  <a:pt x="52" y="5"/>
                  <a:pt x="52" y="5"/>
                </a:cubicBezTo>
                <a:cubicBezTo>
                  <a:pt x="52" y="2"/>
                  <a:pt x="49" y="0"/>
                  <a:pt x="46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6" y="0"/>
                  <a:pt x="24" y="2"/>
                  <a:pt x="24" y="5"/>
                </a:cubicBezTo>
                <a:cubicBezTo>
                  <a:pt x="24" y="12"/>
                  <a:pt x="24" y="12"/>
                  <a:pt x="24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5" y="12"/>
                  <a:pt x="0" y="17"/>
                  <a:pt x="0" y="23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4"/>
                  <a:pt x="5" y="139"/>
                  <a:pt x="11" y="139"/>
                </a:cubicBezTo>
                <a:cubicBezTo>
                  <a:pt x="64" y="139"/>
                  <a:pt x="64" y="139"/>
                  <a:pt x="64" y="139"/>
                </a:cubicBezTo>
                <a:cubicBezTo>
                  <a:pt x="71" y="139"/>
                  <a:pt x="76" y="134"/>
                  <a:pt x="76" y="128"/>
                </a:cubicBezTo>
                <a:cubicBezTo>
                  <a:pt x="76" y="23"/>
                  <a:pt x="76" y="23"/>
                  <a:pt x="76" y="23"/>
                </a:cubicBezTo>
                <a:cubicBezTo>
                  <a:pt x="76" y="17"/>
                  <a:pt x="71" y="12"/>
                  <a:pt x="64" y="12"/>
                </a:cubicBezTo>
                <a:close/>
                <a:moveTo>
                  <a:pt x="64" y="124"/>
                </a:moveTo>
                <a:cubicBezTo>
                  <a:pt x="11" y="124"/>
                  <a:pt x="11" y="124"/>
                  <a:pt x="11" y="124"/>
                </a:cubicBezTo>
                <a:cubicBezTo>
                  <a:pt x="11" y="27"/>
                  <a:pt x="11" y="27"/>
                  <a:pt x="11" y="27"/>
                </a:cubicBezTo>
                <a:cubicBezTo>
                  <a:pt x="64" y="27"/>
                  <a:pt x="64" y="27"/>
                  <a:pt x="64" y="27"/>
                </a:cubicBezTo>
                <a:lnTo>
                  <a:pt x="64" y="1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" name="Freeform 42">
            <a:extLst>
              <a:ext uri="{FF2B5EF4-FFF2-40B4-BE49-F238E27FC236}">
                <a16:creationId xmlns:a16="http://schemas.microsoft.com/office/drawing/2014/main" id="{53D35CA0-AE42-F834-5481-10B3E58456AA}"/>
              </a:ext>
            </a:extLst>
          </p:cNvPr>
          <p:cNvSpPr>
            <a:spLocks noEditPoints="1"/>
          </p:cNvSpPr>
          <p:nvPr/>
        </p:nvSpPr>
        <p:spPr bwMode="auto">
          <a:xfrm>
            <a:off x="5391576" y="4970570"/>
            <a:ext cx="287338" cy="523875"/>
          </a:xfrm>
          <a:custGeom>
            <a:avLst/>
            <a:gdLst>
              <a:gd name="T0" fmla="*/ 58 w 76"/>
              <a:gd name="T1" fmla="*/ 97 h 139"/>
              <a:gd name="T2" fmla="*/ 19 w 76"/>
              <a:gd name="T3" fmla="*/ 97 h 139"/>
              <a:gd name="T4" fmla="*/ 19 w 76"/>
              <a:gd name="T5" fmla="*/ 116 h 139"/>
              <a:gd name="T6" fmla="*/ 58 w 76"/>
              <a:gd name="T7" fmla="*/ 116 h 139"/>
              <a:gd name="T8" fmla="*/ 58 w 76"/>
              <a:gd name="T9" fmla="*/ 97 h 139"/>
              <a:gd name="T10" fmla="*/ 58 w 76"/>
              <a:gd name="T11" fmla="*/ 66 h 139"/>
              <a:gd name="T12" fmla="*/ 19 w 76"/>
              <a:gd name="T13" fmla="*/ 66 h 139"/>
              <a:gd name="T14" fmla="*/ 19 w 76"/>
              <a:gd name="T15" fmla="*/ 86 h 139"/>
              <a:gd name="T16" fmla="*/ 58 w 76"/>
              <a:gd name="T17" fmla="*/ 86 h 139"/>
              <a:gd name="T18" fmla="*/ 58 w 76"/>
              <a:gd name="T19" fmla="*/ 66 h 139"/>
              <a:gd name="T20" fmla="*/ 65 w 76"/>
              <a:gd name="T21" fmla="*/ 12 h 139"/>
              <a:gd name="T22" fmla="*/ 52 w 76"/>
              <a:gd name="T23" fmla="*/ 12 h 139"/>
              <a:gd name="T24" fmla="*/ 52 w 76"/>
              <a:gd name="T25" fmla="*/ 5 h 139"/>
              <a:gd name="T26" fmla="*/ 46 w 76"/>
              <a:gd name="T27" fmla="*/ 0 h 139"/>
              <a:gd name="T28" fmla="*/ 30 w 76"/>
              <a:gd name="T29" fmla="*/ 0 h 139"/>
              <a:gd name="T30" fmla="*/ 24 w 76"/>
              <a:gd name="T31" fmla="*/ 5 h 139"/>
              <a:gd name="T32" fmla="*/ 24 w 76"/>
              <a:gd name="T33" fmla="*/ 12 h 139"/>
              <a:gd name="T34" fmla="*/ 11 w 76"/>
              <a:gd name="T35" fmla="*/ 12 h 139"/>
              <a:gd name="T36" fmla="*/ 0 w 76"/>
              <a:gd name="T37" fmla="*/ 23 h 139"/>
              <a:gd name="T38" fmla="*/ 0 w 76"/>
              <a:gd name="T39" fmla="*/ 128 h 139"/>
              <a:gd name="T40" fmla="*/ 11 w 76"/>
              <a:gd name="T41" fmla="*/ 139 h 139"/>
              <a:gd name="T42" fmla="*/ 65 w 76"/>
              <a:gd name="T43" fmla="*/ 139 h 139"/>
              <a:gd name="T44" fmla="*/ 76 w 76"/>
              <a:gd name="T45" fmla="*/ 128 h 139"/>
              <a:gd name="T46" fmla="*/ 76 w 76"/>
              <a:gd name="T47" fmla="*/ 23 h 139"/>
              <a:gd name="T48" fmla="*/ 65 w 76"/>
              <a:gd name="T49" fmla="*/ 12 h 139"/>
              <a:gd name="T50" fmla="*/ 65 w 76"/>
              <a:gd name="T51" fmla="*/ 124 h 139"/>
              <a:gd name="T52" fmla="*/ 11 w 76"/>
              <a:gd name="T53" fmla="*/ 124 h 139"/>
              <a:gd name="T54" fmla="*/ 11 w 76"/>
              <a:gd name="T55" fmla="*/ 27 h 139"/>
              <a:gd name="T56" fmla="*/ 65 w 76"/>
              <a:gd name="T57" fmla="*/ 27 h 139"/>
              <a:gd name="T58" fmla="*/ 65 w 76"/>
              <a:gd name="T59" fmla="*/ 124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6" h="139">
                <a:moveTo>
                  <a:pt x="58" y="97"/>
                </a:moveTo>
                <a:cubicBezTo>
                  <a:pt x="19" y="97"/>
                  <a:pt x="19" y="97"/>
                  <a:pt x="19" y="97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58" y="116"/>
                  <a:pt x="58" y="116"/>
                  <a:pt x="58" y="116"/>
                </a:cubicBezTo>
                <a:lnTo>
                  <a:pt x="58" y="97"/>
                </a:lnTo>
                <a:close/>
                <a:moveTo>
                  <a:pt x="58" y="66"/>
                </a:moveTo>
                <a:cubicBezTo>
                  <a:pt x="19" y="66"/>
                  <a:pt x="19" y="66"/>
                  <a:pt x="19" y="66"/>
                </a:cubicBezTo>
                <a:cubicBezTo>
                  <a:pt x="19" y="86"/>
                  <a:pt x="19" y="86"/>
                  <a:pt x="19" y="86"/>
                </a:cubicBezTo>
                <a:cubicBezTo>
                  <a:pt x="58" y="86"/>
                  <a:pt x="58" y="86"/>
                  <a:pt x="58" y="86"/>
                </a:cubicBezTo>
                <a:lnTo>
                  <a:pt x="58" y="66"/>
                </a:lnTo>
                <a:close/>
                <a:moveTo>
                  <a:pt x="65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5"/>
                  <a:pt x="52" y="5"/>
                  <a:pt x="52" y="5"/>
                </a:cubicBezTo>
                <a:cubicBezTo>
                  <a:pt x="52" y="2"/>
                  <a:pt x="50" y="0"/>
                  <a:pt x="4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7" y="0"/>
                  <a:pt x="24" y="2"/>
                  <a:pt x="24" y="5"/>
                </a:cubicBezTo>
                <a:cubicBezTo>
                  <a:pt x="24" y="12"/>
                  <a:pt x="24" y="12"/>
                  <a:pt x="24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5" y="12"/>
                  <a:pt x="0" y="17"/>
                  <a:pt x="0" y="23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4"/>
                  <a:pt x="5" y="139"/>
                  <a:pt x="11" y="139"/>
                </a:cubicBezTo>
                <a:cubicBezTo>
                  <a:pt x="65" y="139"/>
                  <a:pt x="65" y="139"/>
                  <a:pt x="65" y="139"/>
                </a:cubicBezTo>
                <a:cubicBezTo>
                  <a:pt x="71" y="139"/>
                  <a:pt x="76" y="134"/>
                  <a:pt x="76" y="128"/>
                </a:cubicBezTo>
                <a:cubicBezTo>
                  <a:pt x="76" y="23"/>
                  <a:pt x="76" y="23"/>
                  <a:pt x="76" y="23"/>
                </a:cubicBezTo>
                <a:cubicBezTo>
                  <a:pt x="76" y="17"/>
                  <a:pt x="71" y="12"/>
                  <a:pt x="65" y="12"/>
                </a:cubicBezTo>
                <a:close/>
                <a:moveTo>
                  <a:pt x="65" y="124"/>
                </a:moveTo>
                <a:cubicBezTo>
                  <a:pt x="11" y="124"/>
                  <a:pt x="11" y="124"/>
                  <a:pt x="11" y="124"/>
                </a:cubicBezTo>
                <a:cubicBezTo>
                  <a:pt x="11" y="27"/>
                  <a:pt x="11" y="27"/>
                  <a:pt x="11" y="27"/>
                </a:cubicBezTo>
                <a:cubicBezTo>
                  <a:pt x="65" y="27"/>
                  <a:pt x="65" y="27"/>
                  <a:pt x="65" y="27"/>
                </a:cubicBezTo>
                <a:lnTo>
                  <a:pt x="65" y="1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1" name="Freeform 43">
            <a:extLst>
              <a:ext uri="{FF2B5EF4-FFF2-40B4-BE49-F238E27FC236}">
                <a16:creationId xmlns:a16="http://schemas.microsoft.com/office/drawing/2014/main" id="{CF1E00B1-FC79-A513-E7B7-2C8972454A39}"/>
              </a:ext>
            </a:extLst>
          </p:cNvPr>
          <p:cNvSpPr>
            <a:spLocks noEditPoints="1"/>
          </p:cNvSpPr>
          <p:nvPr/>
        </p:nvSpPr>
        <p:spPr bwMode="auto">
          <a:xfrm>
            <a:off x="5806549" y="4960592"/>
            <a:ext cx="287338" cy="523875"/>
          </a:xfrm>
          <a:custGeom>
            <a:avLst/>
            <a:gdLst>
              <a:gd name="T0" fmla="*/ 58 w 76"/>
              <a:gd name="T1" fmla="*/ 97 h 139"/>
              <a:gd name="T2" fmla="*/ 18 w 76"/>
              <a:gd name="T3" fmla="*/ 97 h 139"/>
              <a:gd name="T4" fmla="*/ 18 w 76"/>
              <a:gd name="T5" fmla="*/ 116 h 139"/>
              <a:gd name="T6" fmla="*/ 58 w 76"/>
              <a:gd name="T7" fmla="*/ 116 h 139"/>
              <a:gd name="T8" fmla="*/ 58 w 76"/>
              <a:gd name="T9" fmla="*/ 97 h 139"/>
              <a:gd name="T10" fmla="*/ 64 w 76"/>
              <a:gd name="T11" fmla="*/ 12 h 139"/>
              <a:gd name="T12" fmla="*/ 52 w 76"/>
              <a:gd name="T13" fmla="*/ 12 h 139"/>
              <a:gd name="T14" fmla="*/ 52 w 76"/>
              <a:gd name="T15" fmla="*/ 5 h 139"/>
              <a:gd name="T16" fmla="*/ 46 w 76"/>
              <a:gd name="T17" fmla="*/ 0 h 139"/>
              <a:gd name="T18" fmla="*/ 29 w 76"/>
              <a:gd name="T19" fmla="*/ 0 h 139"/>
              <a:gd name="T20" fmla="*/ 24 w 76"/>
              <a:gd name="T21" fmla="*/ 5 h 139"/>
              <a:gd name="T22" fmla="*/ 24 w 76"/>
              <a:gd name="T23" fmla="*/ 12 h 139"/>
              <a:gd name="T24" fmla="*/ 11 w 76"/>
              <a:gd name="T25" fmla="*/ 12 h 139"/>
              <a:gd name="T26" fmla="*/ 0 w 76"/>
              <a:gd name="T27" fmla="*/ 23 h 139"/>
              <a:gd name="T28" fmla="*/ 0 w 76"/>
              <a:gd name="T29" fmla="*/ 128 h 139"/>
              <a:gd name="T30" fmla="*/ 11 w 76"/>
              <a:gd name="T31" fmla="*/ 139 h 139"/>
              <a:gd name="T32" fmla="*/ 64 w 76"/>
              <a:gd name="T33" fmla="*/ 139 h 139"/>
              <a:gd name="T34" fmla="*/ 76 w 76"/>
              <a:gd name="T35" fmla="*/ 128 h 139"/>
              <a:gd name="T36" fmla="*/ 76 w 76"/>
              <a:gd name="T37" fmla="*/ 23 h 139"/>
              <a:gd name="T38" fmla="*/ 64 w 76"/>
              <a:gd name="T39" fmla="*/ 12 h 139"/>
              <a:gd name="T40" fmla="*/ 64 w 76"/>
              <a:gd name="T41" fmla="*/ 124 h 139"/>
              <a:gd name="T42" fmla="*/ 11 w 76"/>
              <a:gd name="T43" fmla="*/ 124 h 139"/>
              <a:gd name="T44" fmla="*/ 11 w 76"/>
              <a:gd name="T45" fmla="*/ 27 h 139"/>
              <a:gd name="T46" fmla="*/ 64 w 76"/>
              <a:gd name="T47" fmla="*/ 27 h 139"/>
              <a:gd name="T48" fmla="*/ 64 w 76"/>
              <a:gd name="T49" fmla="*/ 124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6" h="139">
                <a:moveTo>
                  <a:pt x="58" y="97"/>
                </a:moveTo>
                <a:cubicBezTo>
                  <a:pt x="18" y="97"/>
                  <a:pt x="18" y="97"/>
                  <a:pt x="18" y="97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58" y="116"/>
                  <a:pt x="58" y="116"/>
                  <a:pt x="58" y="116"/>
                </a:cubicBezTo>
                <a:lnTo>
                  <a:pt x="58" y="97"/>
                </a:lnTo>
                <a:close/>
                <a:moveTo>
                  <a:pt x="64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5"/>
                  <a:pt x="52" y="5"/>
                  <a:pt x="52" y="5"/>
                </a:cubicBezTo>
                <a:cubicBezTo>
                  <a:pt x="52" y="2"/>
                  <a:pt x="49" y="0"/>
                  <a:pt x="46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6" y="0"/>
                  <a:pt x="24" y="2"/>
                  <a:pt x="24" y="5"/>
                </a:cubicBezTo>
                <a:cubicBezTo>
                  <a:pt x="24" y="12"/>
                  <a:pt x="24" y="12"/>
                  <a:pt x="24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5" y="12"/>
                  <a:pt x="0" y="17"/>
                  <a:pt x="0" y="23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4"/>
                  <a:pt x="5" y="139"/>
                  <a:pt x="11" y="139"/>
                </a:cubicBezTo>
                <a:cubicBezTo>
                  <a:pt x="64" y="139"/>
                  <a:pt x="64" y="139"/>
                  <a:pt x="64" y="139"/>
                </a:cubicBezTo>
                <a:cubicBezTo>
                  <a:pt x="71" y="139"/>
                  <a:pt x="76" y="134"/>
                  <a:pt x="76" y="128"/>
                </a:cubicBezTo>
                <a:cubicBezTo>
                  <a:pt x="76" y="23"/>
                  <a:pt x="76" y="23"/>
                  <a:pt x="76" y="23"/>
                </a:cubicBezTo>
                <a:cubicBezTo>
                  <a:pt x="76" y="17"/>
                  <a:pt x="71" y="12"/>
                  <a:pt x="64" y="12"/>
                </a:cubicBezTo>
                <a:close/>
                <a:moveTo>
                  <a:pt x="64" y="124"/>
                </a:moveTo>
                <a:cubicBezTo>
                  <a:pt x="11" y="124"/>
                  <a:pt x="11" y="124"/>
                  <a:pt x="11" y="124"/>
                </a:cubicBezTo>
                <a:cubicBezTo>
                  <a:pt x="11" y="27"/>
                  <a:pt x="11" y="27"/>
                  <a:pt x="11" y="27"/>
                </a:cubicBezTo>
                <a:cubicBezTo>
                  <a:pt x="64" y="27"/>
                  <a:pt x="64" y="27"/>
                  <a:pt x="64" y="27"/>
                </a:cubicBezTo>
                <a:lnTo>
                  <a:pt x="64" y="1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2" name="Freeform 44">
            <a:extLst>
              <a:ext uri="{FF2B5EF4-FFF2-40B4-BE49-F238E27FC236}">
                <a16:creationId xmlns:a16="http://schemas.microsoft.com/office/drawing/2014/main" id="{CB8516DE-DB34-F7F6-7E09-5C0AA857A297}"/>
              </a:ext>
            </a:extLst>
          </p:cNvPr>
          <p:cNvSpPr>
            <a:spLocks noEditPoints="1"/>
          </p:cNvSpPr>
          <p:nvPr/>
        </p:nvSpPr>
        <p:spPr bwMode="auto">
          <a:xfrm>
            <a:off x="8173113" y="4947441"/>
            <a:ext cx="471488" cy="471488"/>
          </a:xfrm>
          <a:custGeom>
            <a:avLst/>
            <a:gdLst>
              <a:gd name="T0" fmla="*/ 95 w 125"/>
              <a:gd name="T1" fmla="*/ 65 h 125"/>
              <a:gd name="T2" fmla="*/ 86 w 125"/>
              <a:gd name="T3" fmla="*/ 74 h 125"/>
              <a:gd name="T4" fmla="*/ 75 w 125"/>
              <a:gd name="T5" fmla="*/ 92 h 125"/>
              <a:gd name="T6" fmla="*/ 68 w 125"/>
              <a:gd name="T7" fmla="*/ 81 h 125"/>
              <a:gd name="T8" fmla="*/ 62 w 125"/>
              <a:gd name="T9" fmla="*/ 82 h 125"/>
              <a:gd name="T10" fmla="*/ 61 w 125"/>
              <a:gd name="T11" fmla="*/ 82 h 125"/>
              <a:gd name="T12" fmla="*/ 54 w 125"/>
              <a:gd name="T13" fmla="*/ 92 h 125"/>
              <a:gd name="T14" fmla="*/ 45 w 125"/>
              <a:gd name="T15" fmla="*/ 78 h 125"/>
              <a:gd name="T16" fmla="*/ 30 w 125"/>
              <a:gd name="T17" fmla="*/ 65 h 125"/>
              <a:gd name="T18" fmla="*/ 0 w 125"/>
              <a:gd name="T19" fmla="*/ 113 h 125"/>
              <a:gd name="T20" fmla="*/ 11 w 125"/>
              <a:gd name="T21" fmla="*/ 125 h 125"/>
              <a:gd name="T22" fmla="*/ 114 w 125"/>
              <a:gd name="T23" fmla="*/ 125 h 125"/>
              <a:gd name="T24" fmla="*/ 125 w 125"/>
              <a:gd name="T25" fmla="*/ 113 h 125"/>
              <a:gd name="T26" fmla="*/ 95 w 125"/>
              <a:gd name="T27" fmla="*/ 65 h 125"/>
              <a:gd name="T28" fmla="*/ 29 w 125"/>
              <a:gd name="T29" fmla="*/ 36 h 125"/>
              <a:gd name="T30" fmla="*/ 29 w 125"/>
              <a:gd name="T31" fmla="*/ 40 h 125"/>
              <a:gd name="T32" fmla="*/ 63 w 125"/>
              <a:gd name="T33" fmla="*/ 70 h 125"/>
              <a:gd name="T34" fmla="*/ 96 w 125"/>
              <a:gd name="T35" fmla="*/ 40 h 125"/>
              <a:gd name="T36" fmla="*/ 96 w 125"/>
              <a:gd name="T37" fmla="*/ 40 h 125"/>
              <a:gd name="T38" fmla="*/ 100 w 125"/>
              <a:gd name="T39" fmla="*/ 40 h 125"/>
              <a:gd name="T40" fmla="*/ 101 w 125"/>
              <a:gd name="T41" fmla="*/ 39 h 125"/>
              <a:gd name="T42" fmla="*/ 101 w 125"/>
              <a:gd name="T43" fmla="*/ 39 h 125"/>
              <a:gd name="T44" fmla="*/ 101 w 125"/>
              <a:gd name="T45" fmla="*/ 37 h 125"/>
              <a:gd name="T46" fmla="*/ 101 w 125"/>
              <a:gd name="T47" fmla="*/ 37 h 125"/>
              <a:gd name="T48" fmla="*/ 100 w 125"/>
              <a:gd name="T49" fmla="*/ 29 h 125"/>
              <a:gd name="T50" fmla="*/ 100 w 125"/>
              <a:gd name="T51" fmla="*/ 29 h 125"/>
              <a:gd name="T52" fmla="*/ 100 w 125"/>
              <a:gd name="T53" fmla="*/ 29 h 125"/>
              <a:gd name="T54" fmla="*/ 99 w 125"/>
              <a:gd name="T55" fmla="*/ 26 h 125"/>
              <a:gd name="T56" fmla="*/ 63 w 125"/>
              <a:gd name="T57" fmla="*/ 0 h 125"/>
              <a:gd name="T58" fmla="*/ 60 w 125"/>
              <a:gd name="T59" fmla="*/ 0 h 125"/>
              <a:gd name="T60" fmla="*/ 58 w 125"/>
              <a:gd name="T61" fmla="*/ 0 h 125"/>
              <a:gd name="T62" fmla="*/ 57 w 125"/>
              <a:gd name="T63" fmla="*/ 0 h 125"/>
              <a:gd name="T64" fmla="*/ 52 w 125"/>
              <a:gd name="T65" fmla="*/ 2 h 125"/>
              <a:gd name="T66" fmla="*/ 52 w 125"/>
              <a:gd name="T67" fmla="*/ 2 h 125"/>
              <a:gd name="T68" fmla="*/ 52 w 125"/>
              <a:gd name="T69" fmla="*/ 2 h 125"/>
              <a:gd name="T70" fmla="*/ 26 w 125"/>
              <a:gd name="T71" fmla="*/ 35 h 125"/>
              <a:gd name="T72" fmla="*/ 26 w 125"/>
              <a:gd name="T73" fmla="*/ 36 h 125"/>
              <a:gd name="T74" fmla="*/ 28 w 125"/>
              <a:gd name="T75" fmla="*/ 36 h 125"/>
              <a:gd name="T76" fmla="*/ 29 w 125"/>
              <a:gd name="T77" fmla="*/ 36 h 125"/>
              <a:gd name="T78" fmla="*/ 34 w 125"/>
              <a:gd name="T79" fmla="*/ 34 h 125"/>
              <a:gd name="T80" fmla="*/ 39 w 125"/>
              <a:gd name="T81" fmla="*/ 32 h 125"/>
              <a:gd name="T82" fmla="*/ 52 w 125"/>
              <a:gd name="T83" fmla="*/ 19 h 125"/>
              <a:gd name="T84" fmla="*/ 92 w 125"/>
              <a:gd name="T85" fmla="*/ 40 h 125"/>
              <a:gd name="T86" fmla="*/ 92 w 125"/>
              <a:gd name="T87" fmla="*/ 40 h 125"/>
              <a:gd name="T88" fmla="*/ 63 w 125"/>
              <a:gd name="T89" fmla="*/ 66 h 125"/>
              <a:gd name="T90" fmla="*/ 33 w 125"/>
              <a:gd name="T91" fmla="*/ 40 h 125"/>
              <a:gd name="T92" fmla="*/ 34 w 125"/>
              <a:gd name="T93" fmla="*/ 3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5" h="125">
                <a:moveTo>
                  <a:pt x="95" y="65"/>
                </a:moveTo>
                <a:cubicBezTo>
                  <a:pt x="93" y="68"/>
                  <a:pt x="89" y="72"/>
                  <a:pt x="86" y="74"/>
                </a:cubicBezTo>
                <a:cubicBezTo>
                  <a:pt x="75" y="92"/>
                  <a:pt x="75" y="92"/>
                  <a:pt x="75" y="92"/>
                </a:cubicBezTo>
                <a:cubicBezTo>
                  <a:pt x="68" y="81"/>
                  <a:pt x="68" y="81"/>
                  <a:pt x="68" y="81"/>
                </a:cubicBezTo>
                <a:cubicBezTo>
                  <a:pt x="66" y="82"/>
                  <a:pt x="64" y="82"/>
                  <a:pt x="62" y="82"/>
                </a:cubicBezTo>
                <a:cubicBezTo>
                  <a:pt x="62" y="82"/>
                  <a:pt x="62" y="82"/>
                  <a:pt x="61" y="82"/>
                </a:cubicBezTo>
                <a:cubicBezTo>
                  <a:pt x="54" y="92"/>
                  <a:pt x="54" y="92"/>
                  <a:pt x="54" y="92"/>
                </a:cubicBezTo>
                <a:cubicBezTo>
                  <a:pt x="45" y="78"/>
                  <a:pt x="45" y="78"/>
                  <a:pt x="45" y="78"/>
                </a:cubicBezTo>
                <a:cubicBezTo>
                  <a:pt x="39" y="75"/>
                  <a:pt x="34" y="70"/>
                  <a:pt x="30" y="65"/>
                </a:cubicBezTo>
                <a:cubicBezTo>
                  <a:pt x="12" y="72"/>
                  <a:pt x="0" y="86"/>
                  <a:pt x="0" y="113"/>
                </a:cubicBezTo>
                <a:cubicBezTo>
                  <a:pt x="0" y="120"/>
                  <a:pt x="5" y="125"/>
                  <a:pt x="11" y="125"/>
                </a:cubicBezTo>
                <a:cubicBezTo>
                  <a:pt x="114" y="125"/>
                  <a:pt x="114" y="125"/>
                  <a:pt x="114" y="125"/>
                </a:cubicBezTo>
                <a:cubicBezTo>
                  <a:pt x="120" y="125"/>
                  <a:pt x="125" y="120"/>
                  <a:pt x="125" y="113"/>
                </a:cubicBezTo>
                <a:cubicBezTo>
                  <a:pt x="125" y="86"/>
                  <a:pt x="113" y="72"/>
                  <a:pt x="95" y="65"/>
                </a:cubicBezTo>
                <a:close/>
                <a:moveTo>
                  <a:pt x="29" y="36"/>
                </a:moveTo>
                <a:cubicBezTo>
                  <a:pt x="29" y="37"/>
                  <a:pt x="29" y="38"/>
                  <a:pt x="29" y="40"/>
                </a:cubicBezTo>
                <a:cubicBezTo>
                  <a:pt x="29" y="57"/>
                  <a:pt x="44" y="70"/>
                  <a:pt x="63" y="70"/>
                </a:cubicBezTo>
                <a:cubicBezTo>
                  <a:pt x="81" y="70"/>
                  <a:pt x="96" y="57"/>
                  <a:pt x="96" y="40"/>
                </a:cubicBezTo>
                <a:cubicBezTo>
                  <a:pt x="96" y="40"/>
                  <a:pt x="96" y="40"/>
                  <a:pt x="96" y="40"/>
                </a:cubicBezTo>
                <a:cubicBezTo>
                  <a:pt x="97" y="40"/>
                  <a:pt x="99" y="40"/>
                  <a:pt x="100" y="40"/>
                </a:cubicBezTo>
                <a:cubicBezTo>
                  <a:pt x="101" y="39"/>
                  <a:pt x="101" y="39"/>
                  <a:pt x="101" y="39"/>
                </a:cubicBezTo>
                <a:cubicBezTo>
                  <a:pt x="101" y="39"/>
                  <a:pt x="101" y="39"/>
                  <a:pt x="101" y="39"/>
                </a:cubicBezTo>
                <a:cubicBezTo>
                  <a:pt x="101" y="38"/>
                  <a:pt x="101" y="38"/>
                  <a:pt x="101" y="37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101" y="34"/>
                  <a:pt x="100" y="32"/>
                  <a:pt x="100" y="29"/>
                </a:cubicBezTo>
                <a:cubicBezTo>
                  <a:pt x="100" y="29"/>
                  <a:pt x="100" y="29"/>
                  <a:pt x="100" y="29"/>
                </a:cubicBezTo>
                <a:cubicBezTo>
                  <a:pt x="100" y="29"/>
                  <a:pt x="100" y="29"/>
                  <a:pt x="100" y="29"/>
                </a:cubicBezTo>
                <a:cubicBezTo>
                  <a:pt x="100" y="28"/>
                  <a:pt x="99" y="27"/>
                  <a:pt x="99" y="26"/>
                </a:cubicBezTo>
                <a:cubicBezTo>
                  <a:pt x="94" y="11"/>
                  <a:pt x="80" y="0"/>
                  <a:pt x="63" y="0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9" y="0"/>
                  <a:pt x="58" y="0"/>
                </a:cubicBezTo>
                <a:cubicBezTo>
                  <a:pt x="58" y="0"/>
                  <a:pt x="58" y="0"/>
                  <a:pt x="57" y="0"/>
                </a:cubicBezTo>
                <a:cubicBezTo>
                  <a:pt x="56" y="1"/>
                  <a:pt x="54" y="1"/>
                  <a:pt x="52" y="2"/>
                </a:cubicBezTo>
                <a:cubicBezTo>
                  <a:pt x="52" y="2"/>
                  <a:pt x="52" y="2"/>
                  <a:pt x="52" y="2"/>
                </a:cubicBezTo>
                <a:cubicBezTo>
                  <a:pt x="52" y="2"/>
                  <a:pt x="52" y="2"/>
                  <a:pt x="52" y="2"/>
                </a:cubicBezTo>
                <a:cubicBezTo>
                  <a:pt x="38" y="6"/>
                  <a:pt x="27" y="19"/>
                  <a:pt x="26" y="35"/>
                </a:cubicBezTo>
                <a:cubicBezTo>
                  <a:pt x="26" y="36"/>
                  <a:pt x="26" y="36"/>
                  <a:pt x="26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6"/>
                  <a:pt x="29" y="36"/>
                  <a:pt x="29" y="36"/>
                </a:cubicBezTo>
                <a:close/>
                <a:moveTo>
                  <a:pt x="34" y="34"/>
                </a:moveTo>
                <a:cubicBezTo>
                  <a:pt x="35" y="33"/>
                  <a:pt x="37" y="33"/>
                  <a:pt x="39" y="32"/>
                </a:cubicBezTo>
                <a:cubicBezTo>
                  <a:pt x="45" y="28"/>
                  <a:pt x="49" y="24"/>
                  <a:pt x="52" y="19"/>
                </a:cubicBezTo>
                <a:cubicBezTo>
                  <a:pt x="58" y="31"/>
                  <a:pt x="74" y="40"/>
                  <a:pt x="92" y="40"/>
                </a:cubicBezTo>
                <a:cubicBezTo>
                  <a:pt x="92" y="40"/>
                  <a:pt x="92" y="40"/>
                  <a:pt x="92" y="40"/>
                </a:cubicBezTo>
                <a:cubicBezTo>
                  <a:pt x="92" y="54"/>
                  <a:pt x="79" y="66"/>
                  <a:pt x="63" y="66"/>
                </a:cubicBezTo>
                <a:cubicBezTo>
                  <a:pt x="46" y="66"/>
                  <a:pt x="33" y="54"/>
                  <a:pt x="33" y="40"/>
                </a:cubicBezTo>
                <a:cubicBezTo>
                  <a:pt x="33" y="38"/>
                  <a:pt x="33" y="36"/>
                  <a:pt x="34" y="3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215C0C84-10E3-BF52-7B89-9D964298067A}"/>
              </a:ext>
            </a:extLst>
          </p:cNvPr>
          <p:cNvSpPr>
            <a:spLocks noEditPoints="1"/>
          </p:cNvSpPr>
          <p:nvPr/>
        </p:nvSpPr>
        <p:spPr bwMode="auto">
          <a:xfrm>
            <a:off x="9834191" y="4929185"/>
            <a:ext cx="474663" cy="471488"/>
          </a:xfrm>
          <a:custGeom>
            <a:avLst/>
            <a:gdLst>
              <a:gd name="T0" fmla="*/ 104 w 126"/>
              <a:gd name="T1" fmla="*/ 37 h 125"/>
              <a:gd name="T2" fmla="*/ 119 w 126"/>
              <a:gd name="T3" fmla="*/ 50 h 125"/>
              <a:gd name="T4" fmla="*/ 117 w 126"/>
              <a:gd name="T5" fmla="*/ 19 h 125"/>
              <a:gd name="T6" fmla="*/ 91 w 126"/>
              <a:gd name="T7" fmla="*/ 7 h 125"/>
              <a:gd name="T8" fmla="*/ 93 w 126"/>
              <a:gd name="T9" fmla="*/ 9 h 125"/>
              <a:gd name="T10" fmla="*/ 63 w 126"/>
              <a:gd name="T11" fmla="*/ 83 h 125"/>
              <a:gd name="T12" fmla="*/ 0 w 126"/>
              <a:gd name="T13" fmla="*/ 114 h 125"/>
              <a:gd name="T14" fmla="*/ 114 w 126"/>
              <a:gd name="T15" fmla="*/ 125 h 125"/>
              <a:gd name="T16" fmla="*/ 97 w 126"/>
              <a:gd name="T17" fmla="*/ 66 h 125"/>
              <a:gd name="T18" fmla="*/ 75 w 126"/>
              <a:gd name="T19" fmla="*/ 103 h 125"/>
              <a:gd name="T20" fmla="*/ 73 w 126"/>
              <a:gd name="T21" fmla="*/ 103 h 125"/>
              <a:gd name="T22" fmla="*/ 63 w 126"/>
              <a:gd name="T23" fmla="*/ 101 h 125"/>
              <a:gd name="T24" fmla="*/ 52 w 126"/>
              <a:gd name="T25" fmla="*/ 103 h 125"/>
              <a:gd name="T26" fmla="*/ 51 w 126"/>
              <a:gd name="T27" fmla="*/ 103 h 125"/>
              <a:gd name="T28" fmla="*/ 50 w 126"/>
              <a:gd name="T29" fmla="*/ 94 h 125"/>
              <a:gd name="T30" fmla="*/ 52 w 126"/>
              <a:gd name="T31" fmla="*/ 92 h 125"/>
              <a:gd name="T32" fmla="*/ 63 w 126"/>
              <a:gd name="T33" fmla="*/ 95 h 125"/>
              <a:gd name="T34" fmla="*/ 73 w 126"/>
              <a:gd name="T35" fmla="*/ 92 h 125"/>
              <a:gd name="T36" fmla="*/ 76 w 126"/>
              <a:gd name="T37" fmla="*/ 94 h 125"/>
              <a:gd name="T38" fmla="*/ 25 w 126"/>
              <a:gd name="T39" fmla="*/ 37 h 125"/>
              <a:gd name="T40" fmla="*/ 31 w 126"/>
              <a:gd name="T41" fmla="*/ 35 h 125"/>
              <a:gd name="T42" fmla="*/ 64 w 126"/>
              <a:gd name="T43" fmla="*/ 74 h 125"/>
              <a:gd name="T44" fmla="*/ 97 w 126"/>
              <a:gd name="T45" fmla="*/ 40 h 125"/>
              <a:gd name="T46" fmla="*/ 99 w 126"/>
              <a:gd name="T47" fmla="*/ 40 h 125"/>
              <a:gd name="T48" fmla="*/ 100 w 126"/>
              <a:gd name="T49" fmla="*/ 37 h 125"/>
              <a:gd name="T50" fmla="*/ 99 w 126"/>
              <a:gd name="T51" fmla="*/ 30 h 125"/>
              <a:gd name="T52" fmla="*/ 99 w 126"/>
              <a:gd name="T53" fmla="*/ 29 h 125"/>
              <a:gd name="T54" fmla="*/ 62 w 126"/>
              <a:gd name="T55" fmla="*/ 0 h 125"/>
              <a:gd name="T56" fmla="*/ 57 w 126"/>
              <a:gd name="T57" fmla="*/ 1 h 125"/>
              <a:gd name="T58" fmla="*/ 51 w 126"/>
              <a:gd name="T59" fmla="*/ 2 h 125"/>
              <a:gd name="T60" fmla="*/ 51 w 126"/>
              <a:gd name="T61" fmla="*/ 2 h 125"/>
              <a:gd name="T62" fmla="*/ 25 w 126"/>
              <a:gd name="T63" fmla="*/ 37 h 125"/>
              <a:gd name="T64" fmla="*/ 38 w 126"/>
              <a:gd name="T65" fmla="*/ 32 h 125"/>
              <a:gd name="T66" fmla="*/ 51 w 126"/>
              <a:gd name="T67" fmla="*/ 20 h 125"/>
              <a:gd name="T68" fmla="*/ 93 w 126"/>
              <a:gd name="T69" fmla="*/ 40 h 125"/>
              <a:gd name="T70" fmla="*/ 64 w 126"/>
              <a:gd name="T71" fmla="*/ 70 h 125"/>
              <a:gd name="T72" fmla="*/ 37 w 126"/>
              <a:gd name="T73" fmla="*/ 32 h 125"/>
              <a:gd name="T74" fmla="*/ 23 w 126"/>
              <a:gd name="T75" fmla="*/ 46 h 125"/>
              <a:gd name="T76" fmla="*/ 32 w 126"/>
              <a:gd name="T77" fmla="*/ 9 h 125"/>
              <a:gd name="T78" fmla="*/ 35 w 126"/>
              <a:gd name="T79" fmla="*/ 7 h 125"/>
              <a:gd name="T80" fmla="*/ 9 w 126"/>
              <a:gd name="T81" fmla="*/ 19 h 125"/>
              <a:gd name="T82" fmla="*/ 7 w 126"/>
              <a:gd name="T83" fmla="*/ 5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6" h="125">
                <a:moveTo>
                  <a:pt x="93" y="9"/>
                </a:moveTo>
                <a:cubicBezTo>
                  <a:pt x="100" y="16"/>
                  <a:pt x="104" y="26"/>
                  <a:pt x="104" y="37"/>
                </a:cubicBezTo>
                <a:cubicBezTo>
                  <a:pt x="104" y="40"/>
                  <a:pt x="103" y="43"/>
                  <a:pt x="102" y="46"/>
                </a:cubicBezTo>
                <a:cubicBezTo>
                  <a:pt x="105" y="51"/>
                  <a:pt x="115" y="51"/>
                  <a:pt x="119" y="50"/>
                </a:cubicBezTo>
                <a:cubicBezTo>
                  <a:pt x="124" y="50"/>
                  <a:pt x="124" y="45"/>
                  <a:pt x="119" y="44"/>
                </a:cubicBezTo>
                <a:cubicBezTo>
                  <a:pt x="113" y="44"/>
                  <a:pt x="117" y="35"/>
                  <a:pt x="117" y="19"/>
                </a:cubicBezTo>
                <a:cubicBezTo>
                  <a:pt x="117" y="3"/>
                  <a:pt x="97" y="5"/>
                  <a:pt x="97" y="5"/>
                </a:cubicBezTo>
                <a:cubicBezTo>
                  <a:pt x="91" y="7"/>
                  <a:pt x="91" y="7"/>
                  <a:pt x="91" y="7"/>
                </a:cubicBezTo>
                <a:cubicBezTo>
                  <a:pt x="91" y="7"/>
                  <a:pt x="91" y="7"/>
                  <a:pt x="91" y="7"/>
                </a:cubicBezTo>
                <a:cubicBezTo>
                  <a:pt x="92" y="8"/>
                  <a:pt x="93" y="8"/>
                  <a:pt x="93" y="9"/>
                </a:cubicBezTo>
                <a:close/>
                <a:moveTo>
                  <a:pt x="97" y="66"/>
                </a:moveTo>
                <a:cubicBezTo>
                  <a:pt x="89" y="76"/>
                  <a:pt x="77" y="83"/>
                  <a:pt x="63" y="83"/>
                </a:cubicBezTo>
                <a:cubicBezTo>
                  <a:pt x="49" y="83"/>
                  <a:pt x="37" y="76"/>
                  <a:pt x="29" y="66"/>
                </a:cubicBezTo>
                <a:cubicBezTo>
                  <a:pt x="12" y="73"/>
                  <a:pt x="0" y="87"/>
                  <a:pt x="0" y="114"/>
                </a:cubicBezTo>
                <a:cubicBezTo>
                  <a:pt x="0" y="120"/>
                  <a:pt x="5" y="125"/>
                  <a:pt x="11" y="125"/>
                </a:cubicBezTo>
                <a:cubicBezTo>
                  <a:pt x="114" y="125"/>
                  <a:pt x="114" y="125"/>
                  <a:pt x="114" y="125"/>
                </a:cubicBezTo>
                <a:cubicBezTo>
                  <a:pt x="121" y="125"/>
                  <a:pt x="126" y="120"/>
                  <a:pt x="126" y="114"/>
                </a:cubicBezTo>
                <a:cubicBezTo>
                  <a:pt x="126" y="87"/>
                  <a:pt x="114" y="73"/>
                  <a:pt x="97" y="66"/>
                </a:cubicBezTo>
                <a:close/>
                <a:moveTo>
                  <a:pt x="76" y="101"/>
                </a:moveTo>
                <a:cubicBezTo>
                  <a:pt x="76" y="102"/>
                  <a:pt x="76" y="103"/>
                  <a:pt x="75" y="103"/>
                </a:cubicBezTo>
                <a:cubicBezTo>
                  <a:pt x="75" y="103"/>
                  <a:pt x="74" y="103"/>
                  <a:pt x="74" y="103"/>
                </a:cubicBezTo>
                <a:cubicBezTo>
                  <a:pt x="74" y="103"/>
                  <a:pt x="73" y="103"/>
                  <a:pt x="73" y="103"/>
                </a:cubicBezTo>
                <a:cubicBezTo>
                  <a:pt x="63" y="102"/>
                  <a:pt x="63" y="102"/>
                  <a:pt x="63" y="102"/>
                </a:cubicBezTo>
                <a:cubicBezTo>
                  <a:pt x="63" y="102"/>
                  <a:pt x="63" y="101"/>
                  <a:pt x="63" y="101"/>
                </a:cubicBezTo>
                <a:cubicBezTo>
                  <a:pt x="63" y="101"/>
                  <a:pt x="62" y="102"/>
                  <a:pt x="62" y="102"/>
                </a:cubicBezTo>
                <a:cubicBezTo>
                  <a:pt x="52" y="103"/>
                  <a:pt x="52" y="103"/>
                  <a:pt x="52" y="103"/>
                </a:cubicBezTo>
                <a:cubicBezTo>
                  <a:pt x="52" y="103"/>
                  <a:pt x="52" y="103"/>
                  <a:pt x="52" y="103"/>
                </a:cubicBezTo>
                <a:cubicBezTo>
                  <a:pt x="52" y="103"/>
                  <a:pt x="51" y="103"/>
                  <a:pt x="51" y="103"/>
                </a:cubicBezTo>
                <a:cubicBezTo>
                  <a:pt x="50" y="103"/>
                  <a:pt x="50" y="102"/>
                  <a:pt x="50" y="101"/>
                </a:cubicBezTo>
                <a:cubicBezTo>
                  <a:pt x="50" y="94"/>
                  <a:pt x="50" y="94"/>
                  <a:pt x="50" y="94"/>
                </a:cubicBezTo>
                <a:cubicBezTo>
                  <a:pt x="50" y="94"/>
                  <a:pt x="50" y="93"/>
                  <a:pt x="51" y="93"/>
                </a:cubicBezTo>
                <a:cubicBezTo>
                  <a:pt x="51" y="92"/>
                  <a:pt x="52" y="92"/>
                  <a:pt x="52" y="92"/>
                </a:cubicBezTo>
                <a:cubicBezTo>
                  <a:pt x="63" y="95"/>
                  <a:pt x="63" y="95"/>
                  <a:pt x="63" y="95"/>
                </a:cubicBezTo>
                <a:cubicBezTo>
                  <a:pt x="63" y="95"/>
                  <a:pt x="63" y="95"/>
                  <a:pt x="63" y="95"/>
                </a:cubicBezTo>
                <a:cubicBezTo>
                  <a:pt x="63" y="95"/>
                  <a:pt x="63" y="95"/>
                  <a:pt x="63" y="95"/>
                </a:cubicBezTo>
                <a:cubicBezTo>
                  <a:pt x="73" y="92"/>
                  <a:pt x="73" y="92"/>
                  <a:pt x="73" y="92"/>
                </a:cubicBezTo>
                <a:cubicBezTo>
                  <a:pt x="74" y="92"/>
                  <a:pt x="75" y="92"/>
                  <a:pt x="75" y="93"/>
                </a:cubicBezTo>
                <a:cubicBezTo>
                  <a:pt x="75" y="93"/>
                  <a:pt x="76" y="94"/>
                  <a:pt x="76" y="94"/>
                </a:cubicBezTo>
                <a:lnTo>
                  <a:pt x="76" y="101"/>
                </a:lnTo>
                <a:close/>
                <a:moveTo>
                  <a:pt x="25" y="37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6"/>
                  <a:pt x="30" y="35"/>
                  <a:pt x="31" y="35"/>
                </a:cubicBezTo>
                <a:cubicBezTo>
                  <a:pt x="30" y="38"/>
                  <a:pt x="30" y="41"/>
                  <a:pt x="30" y="44"/>
                </a:cubicBezTo>
                <a:cubicBezTo>
                  <a:pt x="30" y="61"/>
                  <a:pt x="45" y="74"/>
                  <a:pt x="64" y="74"/>
                </a:cubicBezTo>
                <a:cubicBezTo>
                  <a:pt x="82" y="74"/>
                  <a:pt x="97" y="61"/>
                  <a:pt x="97" y="44"/>
                </a:cubicBezTo>
                <a:cubicBezTo>
                  <a:pt x="97" y="43"/>
                  <a:pt x="97" y="41"/>
                  <a:pt x="97" y="40"/>
                </a:cubicBezTo>
                <a:cubicBezTo>
                  <a:pt x="97" y="40"/>
                  <a:pt x="98" y="40"/>
                  <a:pt x="99" y="40"/>
                </a:cubicBezTo>
                <a:cubicBezTo>
                  <a:pt x="99" y="40"/>
                  <a:pt x="99" y="40"/>
                  <a:pt x="99" y="40"/>
                </a:cubicBezTo>
                <a:cubicBezTo>
                  <a:pt x="100" y="39"/>
                  <a:pt x="100" y="39"/>
                  <a:pt x="100" y="39"/>
                </a:cubicBezTo>
                <a:cubicBezTo>
                  <a:pt x="100" y="38"/>
                  <a:pt x="100" y="38"/>
                  <a:pt x="100" y="37"/>
                </a:cubicBezTo>
                <a:cubicBezTo>
                  <a:pt x="100" y="37"/>
                  <a:pt x="100" y="37"/>
                  <a:pt x="100" y="37"/>
                </a:cubicBezTo>
                <a:cubicBezTo>
                  <a:pt x="100" y="35"/>
                  <a:pt x="99" y="32"/>
                  <a:pt x="99" y="30"/>
                </a:cubicBezTo>
                <a:cubicBezTo>
                  <a:pt x="99" y="29"/>
                  <a:pt x="99" y="29"/>
                  <a:pt x="99" y="29"/>
                </a:cubicBezTo>
                <a:cubicBezTo>
                  <a:pt x="99" y="29"/>
                  <a:pt x="99" y="29"/>
                  <a:pt x="99" y="29"/>
                </a:cubicBezTo>
                <a:cubicBezTo>
                  <a:pt x="98" y="28"/>
                  <a:pt x="98" y="27"/>
                  <a:pt x="98" y="26"/>
                </a:cubicBezTo>
                <a:cubicBezTo>
                  <a:pt x="93" y="11"/>
                  <a:pt x="79" y="0"/>
                  <a:pt x="62" y="0"/>
                </a:cubicBezTo>
                <a:cubicBezTo>
                  <a:pt x="61" y="0"/>
                  <a:pt x="60" y="0"/>
                  <a:pt x="59" y="0"/>
                </a:cubicBezTo>
                <a:cubicBezTo>
                  <a:pt x="58" y="0"/>
                  <a:pt x="57" y="1"/>
                  <a:pt x="57" y="1"/>
                </a:cubicBezTo>
                <a:cubicBezTo>
                  <a:pt x="57" y="1"/>
                  <a:pt x="56" y="1"/>
                  <a:pt x="56" y="1"/>
                </a:cubicBezTo>
                <a:cubicBezTo>
                  <a:pt x="54" y="1"/>
                  <a:pt x="53" y="1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36" y="7"/>
                  <a:pt x="26" y="20"/>
                  <a:pt x="25" y="35"/>
                </a:cubicBezTo>
                <a:lnTo>
                  <a:pt x="25" y="37"/>
                </a:lnTo>
                <a:close/>
                <a:moveTo>
                  <a:pt x="37" y="32"/>
                </a:moveTo>
                <a:cubicBezTo>
                  <a:pt x="37" y="32"/>
                  <a:pt x="37" y="32"/>
                  <a:pt x="38" y="32"/>
                </a:cubicBezTo>
                <a:cubicBezTo>
                  <a:pt x="43" y="29"/>
                  <a:pt x="47" y="25"/>
                  <a:pt x="50" y="21"/>
                </a:cubicBezTo>
                <a:cubicBezTo>
                  <a:pt x="50" y="21"/>
                  <a:pt x="51" y="20"/>
                  <a:pt x="51" y="20"/>
                </a:cubicBezTo>
                <a:cubicBezTo>
                  <a:pt x="58" y="32"/>
                  <a:pt x="74" y="40"/>
                  <a:pt x="92" y="40"/>
                </a:cubicBezTo>
                <a:cubicBezTo>
                  <a:pt x="92" y="40"/>
                  <a:pt x="93" y="40"/>
                  <a:pt x="93" y="40"/>
                </a:cubicBezTo>
                <a:cubicBezTo>
                  <a:pt x="93" y="41"/>
                  <a:pt x="93" y="43"/>
                  <a:pt x="93" y="44"/>
                </a:cubicBezTo>
                <a:cubicBezTo>
                  <a:pt x="93" y="58"/>
                  <a:pt x="80" y="70"/>
                  <a:pt x="64" y="70"/>
                </a:cubicBezTo>
                <a:cubicBezTo>
                  <a:pt x="47" y="70"/>
                  <a:pt x="34" y="58"/>
                  <a:pt x="34" y="44"/>
                </a:cubicBezTo>
                <a:cubicBezTo>
                  <a:pt x="34" y="40"/>
                  <a:pt x="35" y="36"/>
                  <a:pt x="37" y="32"/>
                </a:cubicBezTo>
                <a:close/>
                <a:moveTo>
                  <a:pt x="7" y="50"/>
                </a:moveTo>
                <a:cubicBezTo>
                  <a:pt x="11" y="51"/>
                  <a:pt x="20" y="51"/>
                  <a:pt x="23" y="46"/>
                </a:cubicBezTo>
                <a:cubicBezTo>
                  <a:pt x="22" y="43"/>
                  <a:pt x="22" y="40"/>
                  <a:pt x="22" y="37"/>
                </a:cubicBezTo>
                <a:cubicBezTo>
                  <a:pt x="22" y="26"/>
                  <a:pt x="26" y="16"/>
                  <a:pt x="32" y="9"/>
                </a:cubicBezTo>
                <a:cubicBezTo>
                  <a:pt x="33" y="8"/>
                  <a:pt x="33" y="8"/>
                  <a:pt x="34" y="7"/>
                </a:cubicBezTo>
                <a:cubicBezTo>
                  <a:pt x="34" y="7"/>
                  <a:pt x="34" y="7"/>
                  <a:pt x="35" y="7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5"/>
                  <a:pt x="9" y="3"/>
                  <a:pt x="9" y="19"/>
                </a:cubicBezTo>
                <a:cubicBezTo>
                  <a:pt x="9" y="35"/>
                  <a:pt x="13" y="44"/>
                  <a:pt x="7" y="44"/>
                </a:cubicBezTo>
                <a:cubicBezTo>
                  <a:pt x="1" y="45"/>
                  <a:pt x="2" y="50"/>
                  <a:pt x="7" y="5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072A31-CEBE-C4A9-F9E7-0C8CBA0E5BD5}"/>
              </a:ext>
            </a:extLst>
          </p:cNvPr>
          <p:cNvSpPr txBox="1"/>
          <p:nvPr/>
        </p:nvSpPr>
        <p:spPr>
          <a:xfrm>
            <a:off x="4850994" y="4244539"/>
            <a:ext cx="30283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그룹</a:t>
            </a:r>
            <a:r>
              <a:rPr lang="en-US" altLang="ko-KR" dirty="0"/>
              <a:t>(</a:t>
            </a:r>
            <a:r>
              <a:rPr lang="ko-KR" altLang="en-US" dirty="0"/>
              <a:t>범주</a:t>
            </a:r>
            <a:r>
              <a:rPr lang="en-US" altLang="ko-KR" dirty="0"/>
              <a:t>)</a:t>
            </a:r>
            <a:r>
              <a:rPr lang="ko-KR" altLang="en-US" dirty="0"/>
              <a:t>를 만들어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8DB8B4-0FB0-154D-D09E-8D8B9850AB8A}"/>
              </a:ext>
            </a:extLst>
          </p:cNvPr>
          <p:cNvSpPr txBox="1"/>
          <p:nvPr/>
        </p:nvSpPr>
        <p:spPr>
          <a:xfrm flipH="1">
            <a:off x="3347050" y="787695"/>
            <a:ext cx="2188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그룹을 만들 수 있는 자료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E1EF0E-41AE-6846-272F-922207D7DF90}"/>
              </a:ext>
            </a:extLst>
          </p:cNvPr>
          <p:cNvSpPr txBox="1"/>
          <p:nvPr/>
        </p:nvSpPr>
        <p:spPr>
          <a:xfrm>
            <a:off x="6127541" y="735735"/>
            <a:ext cx="266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어떤 공통성이 없는 값으로 만들어진 자료</a:t>
            </a:r>
          </a:p>
        </p:txBody>
      </p:sp>
      <p:sp>
        <p:nvSpPr>
          <p:cNvPr id="17" name="슬라이드 번호 개체 틀 7">
            <a:extLst>
              <a:ext uri="{FF2B5EF4-FFF2-40B4-BE49-F238E27FC236}">
                <a16:creationId xmlns:a16="http://schemas.microsoft.com/office/drawing/2014/main" id="{3617C865-166E-39F2-B905-615AF1CF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8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97200B-1640-2B08-C175-5C19EF979C7A}"/>
              </a:ext>
            </a:extLst>
          </p:cNvPr>
          <p:cNvSpPr txBox="1"/>
          <p:nvPr/>
        </p:nvSpPr>
        <p:spPr>
          <a:xfrm>
            <a:off x="1137920" y="56522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둥근모양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BA2E76-0A33-3AE7-D6DC-5B778EE923CF}"/>
              </a:ext>
            </a:extLst>
          </p:cNvPr>
          <p:cNvSpPr txBox="1"/>
          <p:nvPr/>
        </p:nvSpPr>
        <p:spPr>
          <a:xfrm>
            <a:off x="1137920" y="60798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사각모양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D04F2B-CE61-22CE-A55C-305C70EE6134}"/>
              </a:ext>
            </a:extLst>
          </p:cNvPr>
          <p:cNvSpPr txBox="1"/>
          <p:nvPr/>
        </p:nvSpPr>
        <p:spPr>
          <a:xfrm>
            <a:off x="1233981" y="51996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367C28-2FA9-498D-009E-477B4A3827A4}"/>
              </a:ext>
            </a:extLst>
          </p:cNvPr>
          <p:cNvSpPr txBox="1"/>
          <p:nvPr/>
        </p:nvSpPr>
        <p:spPr>
          <a:xfrm>
            <a:off x="1219885" y="48313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남자</a:t>
            </a:r>
          </a:p>
        </p:txBody>
      </p:sp>
    </p:spTree>
    <p:extLst>
      <p:ext uri="{BB962C8B-B14F-4D97-AF65-F5344CB8AC3E}">
        <p14:creationId xmlns:p14="http://schemas.microsoft.com/office/powerpoint/2010/main" val="214115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7E148D-1EBE-7675-1B85-23EF71FC15FA}"/>
              </a:ext>
            </a:extLst>
          </p:cNvPr>
          <p:cNvSpPr/>
          <p:nvPr/>
        </p:nvSpPr>
        <p:spPr>
          <a:xfrm>
            <a:off x="7135995" y="3558936"/>
            <a:ext cx="3895810" cy="2567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D2CB08-E30D-FEB3-D2C5-895DA6DC72F0}"/>
              </a:ext>
            </a:extLst>
          </p:cNvPr>
          <p:cNvSpPr/>
          <p:nvPr/>
        </p:nvSpPr>
        <p:spPr>
          <a:xfrm>
            <a:off x="2605736" y="3558936"/>
            <a:ext cx="3895810" cy="2567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데이터의 특성에 따른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6"/>
          </p:nvPr>
        </p:nvSpPr>
        <p:spPr>
          <a:xfrm>
            <a:off x="973455" y="980424"/>
            <a:ext cx="10080625" cy="46307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endParaRPr lang="en-US" altLang="ko-KR" sz="15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5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5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E47C8F-4134-4092-82D2-E101CF398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350" y="1415600"/>
            <a:ext cx="6196497" cy="1140909"/>
          </a:xfrm>
          <a:prstGeom prst="rect">
            <a:avLst/>
          </a:prstGeom>
        </p:spPr>
      </p:pic>
      <p:sp>
        <p:nvSpPr>
          <p:cNvPr id="4" name="Freeform 48">
            <a:extLst>
              <a:ext uri="{FF2B5EF4-FFF2-40B4-BE49-F238E27FC236}">
                <a16:creationId xmlns:a16="http://schemas.microsoft.com/office/drawing/2014/main" id="{2E8A1E12-42EB-807E-2618-E040260871D1}"/>
              </a:ext>
            </a:extLst>
          </p:cNvPr>
          <p:cNvSpPr>
            <a:spLocks noEditPoints="1"/>
          </p:cNvSpPr>
          <p:nvPr/>
        </p:nvSpPr>
        <p:spPr bwMode="auto">
          <a:xfrm>
            <a:off x="639445" y="4980999"/>
            <a:ext cx="498475" cy="496888"/>
          </a:xfrm>
          <a:custGeom>
            <a:avLst/>
            <a:gdLst>
              <a:gd name="T0" fmla="*/ 67 w 132"/>
              <a:gd name="T1" fmla="*/ 0 h 132"/>
              <a:gd name="T2" fmla="*/ 0 w 132"/>
              <a:gd name="T3" fmla="*/ 65 h 132"/>
              <a:gd name="T4" fmla="*/ 67 w 132"/>
              <a:gd name="T5" fmla="*/ 132 h 132"/>
              <a:gd name="T6" fmla="*/ 132 w 132"/>
              <a:gd name="T7" fmla="*/ 65 h 132"/>
              <a:gd name="T8" fmla="*/ 67 w 132"/>
              <a:gd name="T9" fmla="*/ 0 h 132"/>
              <a:gd name="T10" fmla="*/ 111 w 132"/>
              <a:gd name="T11" fmla="*/ 29 h 132"/>
              <a:gd name="T12" fmla="*/ 123 w 132"/>
              <a:gd name="T13" fmla="*/ 64 h 132"/>
              <a:gd name="T14" fmla="*/ 84 w 132"/>
              <a:gd name="T15" fmla="*/ 63 h 132"/>
              <a:gd name="T16" fmla="*/ 83 w 132"/>
              <a:gd name="T17" fmla="*/ 60 h 132"/>
              <a:gd name="T18" fmla="*/ 79 w 132"/>
              <a:gd name="T19" fmla="*/ 52 h 132"/>
              <a:gd name="T20" fmla="*/ 111 w 132"/>
              <a:gd name="T21" fmla="*/ 29 h 132"/>
              <a:gd name="T22" fmla="*/ 67 w 132"/>
              <a:gd name="T23" fmla="*/ 8 h 132"/>
              <a:gd name="T24" fmla="*/ 105 w 132"/>
              <a:gd name="T25" fmla="*/ 22 h 132"/>
              <a:gd name="T26" fmla="*/ 74 w 132"/>
              <a:gd name="T27" fmla="*/ 43 h 132"/>
              <a:gd name="T28" fmla="*/ 53 w 132"/>
              <a:gd name="T29" fmla="*/ 10 h 132"/>
              <a:gd name="T30" fmla="*/ 67 w 132"/>
              <a:gd name="T31" fmla="*/ 8 h 132"/>
              <a:gd name="T32" fmla="*/ 42 w 132"/>
              <a:gd name="T33" fmla="*/ 14 h 132"/>
              <a:gd name="T34" fmla="*/ 63 w 132"/>
              <a:gd name="T35" fmla="*/ 47 h 132"/>
              <a:gd name="T36" fmla="*/ 11 w 132"/>
              <a:gd name="T37" fmla="*/ 53 h 132"/>
              <a:gd name="T38" fmla="*/ 42 w 132"/>
              <a:gd name="T39" fmla="*/ 14 h 132"/>
              <a:gd name="T40" fmla="*/ 9 w 132"/>
              <a:gd name="T41" fmla="*/ 65 h 132"/>
              <a:gd name="T42" fmla="*/ 9 w 132"/>
              <a:gd name="T43" fmla="*/ 63 h 132"/>
              <a:gd name="T44" fmla="*/ 68 w 132"/>
              <a:gd name="T45" fmla="*/ 55 h 132"/>
              <a:gd name="T46" fmla="*/ 73 w 132"/>
              <a:gd name="T47" fmla="*/ 65 h 132"/>
              <a:gd name="T48" fmla="*/ 71 w 132"/>
              <a:gd name="T49" fmla="*/ 65 h 132"/>
              <a:gd name="T50" fmla="*/ 24 w 132"/>
              <a:gd name="T51" fmla="*/ 103 h 132"/>
              <a:gd name="T52" fmla="*/ 9 w 132"/>
              <a:gd name="T53" fmla="*/ 65 h 132"/>
              <a:gd name="T54" fmla="*/ 67 w 132"/>
              <a:gd name="T55" fmla="*/ 123 h 132"/>
              <a:gd name="T56" fmla="*/ 31 w 132"/>
              <a:gd name="T57" fmla="*/ 109 h 132"/>
              <a:gd name="T58" fmla="*/ 76 w 132"/>
              <a:gd name="T59" fmla="*/ 74 h 132"/>
              <a:gd name="T60" fmla="*/ 77 w 132"/>
              <a:gd name="T61" fmla="*/ 74 h 132"/>
              <a:gd name="T62" fmla="*/ 89 w 132"/>
              <a:gd name="T63" fmla="*/ 117 h 132"/>
              <a:gd name="T64" fmla="*/ 67 w 132"/>
              <a:gd name="T65" fmla="*/ 123 h 132"/>
              <a:gd name="T66" fmla="*/ 98 w 132"/>
              <a:gd name="T67" fmla="*/ 112 h 132"/>
              <a:gd name="T68" fmla="*/ 87 w 132"/>
              <a:gd name="T69" fmla="*/ 71 h 132"/>
              <a:gd name="T70" fmla="*/ 122 w 132"/>
              <a:gd name="T71" fmla="*/ 74 h 132"/>
              <a:gd name="T72" fmla="*/ 98 w 132"/>
              <a:gd name="T73" fmla="*/ 11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2" h="132">
                <a:moveTo>
                  <a:pt x="67" y="0"/>
                </a:moveTo>
                <a:cubicBezTo>
                  <a:pt x="30" y="0"/>
                  <a:pt x="0" y="29"/>
                  <a:pt x="0" y="65"/>
                </a:cubicBezTo>
                <a:cubicBezTo>
                  <a:pt x="0" y="101"/>
                  <a:pt x="30" y="132"/>
                  <a:pt x="67" y="132"/>
                </a:cubicBezTo>
                <a:cubicBezTo>
                  <a:pt x="103" y="132"/>
                  <a:pt x="132" y="101"/>
                  <a:pt x="132" y="65"/>
                </a:cubicBezTo>
                <a:cubicBezTo>
                  <a:pt x="132" y="29"/>
                  <a:pt x="103" y="0"/>
                  <a:pt x="67" y="0"/>
                </a:cubicBezTo>
                <a:close/>
                <a:moveTo>
                  <a:pt x="111" y="29"/>
                </a:moveTo>
                <a:cubicBezTo>
                  <a:pt x="119" y="38"/>
                  <a:pt x="123" y="51"/>
                  <a:pt x="123" y="64"/>
                </a:cubicBezTo>
                <a:cubicBezTo>
                  <a:pt x="121" y="64"/>
                  <a:pt x="103" y="60"/>
                  <a:pt x="84" y="63"/>
                </a:cubicBezTo>
                <a:cubicBezTo>
                  <a:pt x="84" y="62"/>
                  <a:pt x="83" y="61"/>
                  <a:pt x="83" y="60"/>
                </a:cubicBezTo>
                <a:cubicBezTo>
                  <a:pt x="82" y="57"/>
                  <a:pt x="80" y="54"/>
                  <a:pt x="79" y="52"/>
                </a:cubicBezTo>
                <a:cubicBezTo>
                  <a:pt x="100" y="43"/>
                  <a:pt x="110" y="30"/>
                  <a:pt x="111" y="29"/>
                </a:cubicBezTo>
                <a:close/>
                <a:moveTo>
                  <a:pt x="67" y="8"/>
                </a:moveTo>
                <a:cubicBezTo>
                  <a:pt x="81" y="8"/>
                  <a:pt x="95" y="14"/>
                  <a:pt x="105" y="22"/>
                </a:cubicBezTo>
                <a:cubicBezTo>
                  <a:pt x="104" y="24"/>
                  <a:pt x="95" y="36"/>
                  <a:pt x="74" y="43"/>
                </a:cubicBezTo>
                <a:cubicBezTo>
                  <a:pt x="65" y="26"/>
                  <a:pt x="55" y="12"/>
                  <a:pt x="53" y="10"/>
                </a:cubicBezTo>
                <a:cubicBezTo>
                  <a:pt x="57" y="9"/>
                  <a:pt x="62" y="8"/>
                  <a:pt x="67" y="8"/>
                </a:cubicBezTo>
                <a:close/>
                <a:moveTo>
                  <a:pt x="42" y="14"/>
                </a:moveTo>
                <a:cubicBezTo>
                  <a:pt x="43" y="16"/>
                  <a:pt x="54" y="30"/>
                  <a:pt x="63" y="47"/>
                </a:cubicBezTo>
                <a:cubicBezTo>
                  <a:pt x="37" y="54"/>
                  <a:pt x="13" y="53"/>
                  <a:pt x="11" y="53"/>
                </a:cubicBezTo>
                <a:cubicBezTo>
                  <a:pt x="14" y="36"/>
                  <a:pt x="26" y="21"/>
                  <a:pt x="42" y="14"/>
                </a:cubicBezTo>
                <a:close/>
                <a:moveTo>
                  <a:pt x="9" y="65"/>
                </a:moveTo>
                <a:cubicBezTo>
                  <a:pt x="9" y="64"/>
                  <a:pt x="9" y="64"/>
                  <a:pt x="9" y="63"/>
                </a:cubicBezTo>
                <a:cubicBezTo>
                  <a:pt x="12" y="63"/>
                  <a:pt x="40" y="64"/>
                  <a:pt x="68" y="55"/>
                </a:cubicBezTo>
                <a:cubicBezTo>
                  <a:pt x="70" y="58"/>
                  <a:pt x="71" y="62"/>
                  <a:pt x="73" y="65"/>
                </a:cubicBezTo>
                <a:cubicBezTo>
                  <a:pt x="72" y="65"/>
                  <a:pt x="71" y="65"/>
                  <a:pt x="71" y="65"/>
                </a:cubicBezTo>
                <a:cubicBezTo>
                  <a:pt x="41" y="75"/>
                  <a:pt x="25" y="100"/>
                  <a:pt x="24" y="103"/>
                </a:cubicBezTo>
                <a:cubicBezTo>
                  <a:pt x="15" y="93"/>
                  <a:pt x="9" y="79"/>
                  <a:pt x="9" y="65"/>
                </a:cubicBezTo>
                <a:close/>
                <a:moveTo>
                  <a:pt x="67" y="123"/>
                </a:moveTo>
                <a:cubicBezTo>
                  <a:pt x="53" y="123"/>
                  <a:pt x="41" y="117"/>
                  <a:pt x="31" y="109"/>
                </a:cubicBezTo>
                <a:cubicBezTo>
                  <a:pt x="32" y="107"/>
                  <a:pt x="44" y="85"/>
                  <a:pt x="76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5" y="95"/>
                  <a:pt x="88" y="112"/>
                  <a:pt x="89" y="117"/>
                </a:cubicBezTo>
                <a:cubicBezTo>
                  <a:pt x="82" y="120"/>
                  <a:pt x="75" y="123"/>
                  <a:pt x="67" y="123"/>
                </a:cubicBezTo>
                <a:close/>
                <a:moveTo>
                  <a:pt x="98" y="112"/>
                </a:moveTo>
                <a:cubicBezTo>
                  <a:pt x="98" y="108"/>
                  <a:pt x="95" y="92"/>
                  <a:pt x="87" y="71"/>
                </a:cubicBezTo>
                <a:cubicBezTo>
                  <a:pt x="105" y="69"/>
                  <a:pt x="120" y="73"/>
                  <a:pt x="122" y="74"/>
                </a:cubicBezTo>
                <a:cubicBezTo>
                  <a:pt x="119" y="90"/>
                  <a:pt x="111" y="103"/>
                  <a:pt x="98" y="1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7" name="Freeform 49">
            <a:extLst>
              <a:ext uri="{FF2B5EF4-FFF2-40B4-BE49-F238E27FC236}">
                <a16:creationId xmlns:a16="http://schemas.microsoft.com/office/drawing/2014/main" id="{0DEB2B51-1F2A-F289-43F8-1499DD616D20}"/>
              </a:ext>
            </a:extLst>
          </p:cNvPr>
          <p:cNvSpPr>
            <a:spLocks noEditPoints="1"/>
          </p:cNvSpPr>
          <p:nvPr/>
        </p:nvSpPr>
        <p:spPr bwMode="auto">
          <a:xfrm>
            <a:off x="580686" y="4083524"/>
            <a:ext cx="512763" cy="512763"/>
          </a:xfrm>
          <a:custGeom>
            <a:avLst/>
            <a:gdLst>
              <a:gd name="T0" fmla="*/ 68 w 136"/>
              <a:gd name="T1" fmla="*/ 0 h 136"/>
              <a:gd name="T2" fmla="*/ 61 w 136"/>
              <a:gd name="T3" fmla="*/ 136 h 136"/>
              <a:gd name="T4" fmla="*/ 68 w 136"/>
              <a:gd name="T5" fmla="*/ 136 h 136"/>
              <a:gd name="T6" fmla="*/ 136 w 136"/>
              <a:gd name="T7" fmla="*/ 68 h 136"/>
              <a:gd name="T8" fmla="*/ 5 w 136"/>
              <a:gd name="T9" fmla="*/ 72 h 136"/>
              <a:gd name="T10" fmla="*/ 11 w 136"/>
              <a:gd name="T11" fmla="*/ 100 h 136"/>
              <a:gd name="T12" fmla="*/ 83 w 136"/>
              <a:gd name="T13" fmla="*/ 89 h 136"/>
              <a:gd name="T14" fmla="*/ 80 w 136"/>
              <a:gd name="T15" fmla="*/ 125 h 136"/>
              <a:gd name="T16" fmla="*/ 55 w 136"/>
              <a:gd name="T17" fmla="*/ 125 h 136"/>
              <a:gd name="T18" fmla="*/ 52 w 136"/>
              <a:gd name="T19" fmla="*/ 88 h 136"/>
              <a:gd name="T20" fmla="*/ 69 w 136"/>
              <a:gd name="T21" fmla="*/ 17 h 136"/>
              <a:gd name="T22" fmla="*/ 110 w 136"/>
              <a:gd name="T23" fmla="*/ 27 h 136"/>
              <a:gd name="T24" fmla="*/ 95 w 136"/>
              <a:gd name="T25" fmla="*/ 55 h 136"/>
              <a:gd name="T26" fmla="*/ 69 w 136"/>
              <a:gd name="T27" fmla="*/ 17 h 136"/>
              <a:gd name="T28" fmla="*/ 96 w 136"/>
              <a:gd name="T29" fmla="*/ 57 h 136"/>
              <a:gd name="T30" fmla="*/ 127 w 136"/>
              <a:gd name="T31" fmla="*/ 72 h 136"/>
              <a:gd name="T32" fmla="*/ 100 w 136"/>
              <a:gd name="T33" fmla="*/ 106 h 136"/>
              <a:gd name="T34" fmla="*/ 113 w 136"/>
              <a:gd name="T35" fmla="*/ 26 h 136"/>
              <a:gd name="T36" fmla="*/ 91 w 136"/>
              <a:gd name="T37" fmla="*/ 8 h 136"/>
              <a:gd name="T38" fmla="*/ 118 w 136"/>
              <a:gd name="T39" fmla="*/ 26 h 136"/>
              <a:gd name="T40" fmla="*/ 66 w 136"/>
              <a:gd name="T41" fmla="*/ 36 h 136"/>
              <a:gd name="T42" fmla="*/ 20 w 136"/>
              <a:gd name="T43" fmla="*/ 49 h 136"/>
              <a:gd name="T44" fmla="*/ 44 w 136"/>
              <a:gd name="T45" fmla="*/ 15 h 136"/>
              <a:gd name="T46" fmla="*/ 66 w 136"/>
              <a:gd name="T47" fmla="*/ 36 h 136"/>
              <a:gd name="T48" fmla="*/ 49 w 136"/>
              <a:gd name="T49" fmla="*/ 87 h 136"/>
              <a:gd name="T50" fmla="*/ 15 w 136"/>
              <a:gd name="T51" fmla="*/ 95 h 136"/>
              <a:gd name="T52" fmla="*/ 19 w 136"/>
              <a:gd name="T53" fmla="*/ 51 h 136"/>
              <a:gd name="T54" fmla="*/ 54 w 136"/>
              <a:gd name="T55" fmla="*/ 128 h 136"/>
              <a:gd name="T56" fmla="*/ 80 w 136"/>
              <a:gd name="T57" fmla="*/ 128 h 136"/>
              <a:gd name="T58" fmla="*/ 68 w 136"/>
              <a:gd name="T59" fmla="*/ 133 h 136"/>
              <a:gd name="T60" fmla="*/ 54 w 136"/>
              <a:gd name="T61" fmla="*/ 128 h 136"/>
              <a:gd name="T62" fmla="*/ 130 w 136"/>
              <a:gd name="T63" fmla="*/ 73 h 136"/>
              <a:gd name="T64" fmla="*/ 124 w 136"/>
              <a:gd name="T65" fmla="*/ 101 h 136"/>
              <a:gd name="T66" fmla="*/ 22 w 136"/>
              <a:gd name="T67" fmla="*/ 22 h 136"/>
              <a:gd name="T68" fmla="*/ 43 w 136"/>
              <a:gd name="T69" fmla="*/ 12 h 136"/>
              <a:gd name="T70" fmla="*/ 18 w 136"/>
              <a:gd name="T71" fmla="*/ 2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6" h="136">
                <a:moveTo>
                  <a:pt x="136" y="68"/>
                </a:moveTo>
                <a:cubicBezTo>
                  <a:pt x="136" y="31"/>
                  <a:pt x="105" y="0"/>
                  <a:pt x="68" y="0"/>
                </a:cubicBezTo>
                <a:cubicBezTo>
                  <a:pt x="30" y="0"/>
                  <a:pt x="0" y="31"/>
                  <a:pt x="0" y="68"/>
                </a:cubicBezTo>
                <a:cubicBezTo>
                  <a:pt x="0" y="103"/>
                  <a:pt x="27" y="132"/>
                  <a:pt x="61" y="136"/>
                </a:cubicBezTo>
                <a:cubicBezTo>
                  <a:pt x="61" y="136"/>
                  <a:pt x="61" y="136"/>
                  <a:pt x="61" y="136"/>
                </a:cubicBezTo>
                <a:cubicBezTo>
                  <a:pt x="64" y="136"/>
                  <a:pt x="66" y="136"/>
                  <a:pt x="68" y="136"/>
                </a:cubicBezTo>
                <a:cubicBezTo>
                  <a:pt x="96" y="136"/>
                  <a:pt x="120" y="119"/>
                  <a:pt x="130" y="95"/>
                </a:cubicBezTo>
                <a:cubicBezTo>
                  <a:pt x="134" y="87"/>
                  <a:pt x="136" y="78"/>
                  <a:pt x="136" y="68"/>
                </a:cubicBezTo>
                <a:close/>
                <a:moveTo>
                  <a:pt x="3" y="70"/>
                </a:moveTo>
                <a:cubicBezTo>
                  <a:pt x="5" y="72"/>
                  <a:pt x="5" y="72"/>
                  <a:pt x="5" y="72"/>
                </a:cubicBezTo>
                <a:cubicBezTo>
                  <a:pt x="6" y="80"/>
                  <a:pt x="9" y="88"/>
                  <a:pt x="12" y="97"/>
                </a:cubicBezTo>
                <a:cubicBezTo>
                  <a:pt x="11" y="100"/>
                  <a:pt x="11" y="100"/>
                  <a:pt x="11" y="100"/>
                </a:cubicBezTo>
                <a:cubicBezTo>
                  <a:pt x="6" y="91"/>
                  <a:pt x="3" y="81"/>
                  <a:pt x="3" y="70"/>
                </a:cubicBezTo>
                <a:close/>
                <a:moveTo>
                  <a:pt x="83" y="89"/>
                </a:moveTo>
                <a:cubicBezTo>
                  <a:pt x="97" y="108"/>
                  <a:pt x="97" y="108"/>
                  <a:pt x="97" y="108"/>
                </a:cubicBezTo>
                <a:cubicBezTo>
                  <a:pt x="92" y="114"/>
                  <a:pt x="87" y="120"/>
                  <a:pt x="80" y="125"/>
                </a:cubicBezTo>
                <a:cubicBezTo>
                  <a:pt x="76" y="126"/>
                  <a:pt x="71" y="126"/>
                  <a:pt x="67" y="126"/>
                </a:cubicBezTo>
                <a:cubicBezTo>
                  <a:pt x="63" y="126"/>
                  <a:pt x="59" y="126"/>
                  <a:pt x="55" y="125"/>
                </a:cubicBezTo>
                <a:cubicBezTo>
                  <a:pt x="50" y="121"/>
                  <a:pt x="44" y="114"/>
                  <a:pt x="38" y="108"/>
                </a:cubicBezTo>
                <a:cubicBezTo>
                  <a:pt x="52" y="88"/>
                  <a:pt x="52" y="88"/>
                  <a:pt x="52" y="88"/>
                </a:cubicBezTo>
                <a:lnTo>
                  <a:pt x="83" y="89"/>
                </a:lnTo>
                <a:close/>
                <a:moveTo>
                  <a:pt x="69" y="17"/>
                </a:moveTo>
                <a:cubicBezTo>
                  <a:pt x="77" y="15"/>
                  <a:pt x="85" y="15"/>
                  <a:pt x="92" y="15"/>
                </a:cubicBezTo>
                <a:cubicBezTo>
                  <a:pt x="99" y="18"/>
                  <a:pt x="104" y="22"/>
                  <a:pt x="110" y="27"/>
                </a:cubicBezTo>
                <a:cubicBezTo>
                  <a:pt x="113" y="35"/>
                  <a:pt x="114" y="41"/>
                  <a:pt x="115" y="49"/>
                </a:cubicBezTo>
                <a:cubicBezTo>
                  <a:pt x="95" y="55"/>
                  <a:pt x="95" y="55"/>
                  <a:pt x="95" y="55"/>
                </a:cubicBezTo>
                <a:cubicBezTo>
                  <a:pt x="70" y="36"/>
                  <a:pt x="70" y="36"/>
                  <a:pt x="70" y="36"/>
                </a:cubicBezTo>
                <a:lnTo>
                  <a:pt x="69" y="17"/>
                </a:lnTo>
                <a:close/>
                <a:moveTo>
                  <a:pt x="86" y="87"/>
                </a:moveTo>
                <a:cubicBezTo>
                  <a:pt x="96" y="57"/>
                  <a:pt x="96" y="57"/>
                  <a:pt x="96" y="57"/>
                </a:cubicBezTo>
                <a:cubicBezTo>
                  <a:pt x="116" y="51"/>
                  <a:pt x="116" y="51"/>
                  <a:pt x="116" y="51"/>
                </a:cubicBezTo>
                <a:cubicBezTo>
                  <a:pt x="121" y="58"/>
                  <a:pt x="125" y="65"/>
                  <a:pt x="127" y="72"/>
                </a:cubicBezTo>
                <a:cubicBezTo>
                  <a:pt x="126" y="80"/>
                  <a:pt x="124" y="88"/>
                  <a:pt x="121" y="96"/>
                </a:cubicBezTo>
                <a:cubicBezTo>
                  <a:pt x="114" y="100"/>
                  <a:pt x="107" y="103"/>
                  <a:pt x="100" y="106"/>
                </a:cubicBezTo>
                <a:lnTo>
                  <a:pt x="86" y="87"/>
                </a:lnTo>
                <a:close/>
                <a:moveTo>
                  <a:pt x="113" y="26"/>
                </a:moveTo>
                <a:cubicBezTo>
                  <a:pt x="106" y="21"/>
                  <a:pt x="103" y="17"/>
                  <a:pt x="93" y="12"/>
                </a:cubicBezTo>
                <a:cubicBezTo>
                  <a:pt x="91" y="8"/>
                  <a:pt x="91" y="8"/>
                  <a:pt x="91" y="8"/>
                </a:cubicBezTo>
                <a:cubicBezTo>
                  <a:pt x="101" y="12"/>
                  <a:pt x="109" y="17"/>
                  <a:pt x="115" y="23"/>
                </a:cubicBezTo>
                <a:cubicBezTo>
                  <a:pt x="116" y="24"/>
                  <a:pt x="117" y="25"/>
                  <a:pt x="118" y="26"/>
                </a:cubicBezTo>
                <a:lnTo>
                  <a:pt x="113" y="26"/>
                </a:lnTo>
                <a:close/>
                <a:moveTo>
                  <a:pt x="66" y="36"/>
                </a:moveTo>
                <a:cubicBezTo>
                  <a:pt x="41" y="55"/>
                  <a:pt x="41" y="55"/>
                  <a:pt x="41" y="55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41"/>
                  <a:pt x="23" y="35"/>
                  <a:pt x="26" y="27"/>
                </a:cubicBezTo>
                <a:cubicBezTo>
                  <a:pt x="32" y="22"/>
                  <a:pt x="37" y="18"/>
                  <a:pt x="44" y="15"/>
                </a:cubicBezTo>
                <a:cubicBezTo>
                  <a:pt x="50" y="15"/>
                  <a:pt x="59" y="15"/>
                  <a:pt x="67" y="17"/>
                </a:cubicBezTo>
                <a:lnTo>
                  <a:pt x="66" y="36"/>
                </a:lnTo>
                <a:close/>
                <a:moveTo>
                  <a:pt x="40" y="57"/>
                </a:moveTo>
                <a:cubicBezTo>
                  <a:pt x="49" y="87"/>
                  <a:pt x="49" y="87"/>
                  <a:pt x="49" y="87"/>
                </a:cubicBezTo>
                <a:cubicBezTo>
                  <a:pt x="36" y="106"/>
                  <a:pt x="36" y="106"/>
                  <a:pt x="36" y="106"/>
                </a:cubicBezTo>
                <a:cubicBezTo>
                  <a:pt x="29" y="103"/>
                  <a:pt x="22" y="100"/>
                  <a:pt x="15" y="95"/>
                </a:cubicBezTo>
                <a:cubicBezTo>
                  <a:pt x="12" y="88"/>
                  <a:pt x="9" y="80"/>
                  <a:pt x="8" y="72"/>
                </a:cubicBezTo>
                <a:cubicBezTo>
                  <a:pt x="11" y="65"/>
                  <a:pt x="15" y="58"/>
                  <a:pt x="19" y="51"/>
                </a:cubicBezTo>
                <a:lnTo>
                  <a:pt x="40" y="57"/>
                </a:lnTo>
                <a:close/>
                <a:moveTo>
                  <a:pt x="54" y="128"/>
                </a:moveTo>
                <a:cubicBezTo>
                  <a:pt x="59" y="129"/>
                  <a:pt x="62" y="129"/>
                  <a:pt x="66" y="129"/>
                </a:cubicBezTo>
                <a:cubicBezTo>
                  <a:pt x="71" y="129"/>
                  <a:pt x="75" y="129"/>
                  <a:pt x="80" y="128"/>
                </a:cubicBezTo>
                <a:cubicBezTo>
                  <a:pt x="84" y="131"/>
                  <a:pt x="84" y="131"/>
                  <a:pt x="84" y="131"/>
                </a:cubicBezTo>
                <a:cubicBezTo>
                  <a:pt x="79" y="133"/>
                  <a:pt x="73" y="133"/>
                  <a:pt x="68" y="133"/>
                </a:cubicBezTo>
                <a:cubicBezTo>
                  <a:pt x="62" y="133"/>
                  <a:pt x="56" y="133"/>
                  <a:pt x="50" y="131"/>
                </a:cubicBezTo>
                <a:lnTo>
                  <a:pt x="54" y="128"/>
                </a:lnTo>
                <a:close/>
                <a:moveTo>
                  <a:pt x="123" y="97"/>
                </a:moveTo>
                <a:cubicBezTo>
                  <a:pt x="126" y="89"/>
                  <a:pt x="129" y="80"/>
                  <a:pt x="130" y="73"/>
                </a:cubicBezTo>
                <a:cubicBezTo>
                  <a:pt x="133" y="70"/>
                  <a:pt x="133" y="70"/>
                  <a:pt x="133" y="70"/>
                </a:cubicBezTo>
                <a:cubicBezTo>
                  <a:pt x="133" y="81"/>
                  <a:pt x="129" y="92"/>
                  <a:pt x="124" y="101"/>
                </a:cubicBezTo>
                <a:lnTo>
                  <a:pt x="123" y="97"/>
                </a:lnTo>
                <a:close/>
                <a:moveTo>
                  <a:pt x="22" y="22"/>
                </a:moveTo>
                <a:cubicBezTo>
                  <a:pt x="28" y="15"/>
                  <a:pt x="36" y="10"/>
                  <a:pt x="45" y="7"/>
                </a:cubicBezTo>
                <a:cubicBezTo>
                  <a:pt x="43" y="12"/>
                  <a:pt x="43" y="12"/>
                  <a:pt x="43" y="12"/>
                </a:cubicBezTo>
                <a:cubicBezTo>
                  <a:pt x="33" y="17"/>
                  <a:pt x="30" y="20"/>
                  <a:pt x="23" y="25"/>
                </a:cubicBezTo>
                <a:cubicBezTo>
                  <a:pt x="18" y="26"/>
                  <a:pt x="18" y="26"/>
                  <a:pt x="18" y="26"/>
                </a:cubicBezTo>
                <a:cubicBezTo>
                  <a:pt x="19" y="24"/>
                  <a:pt x="20" y="23"/>
                  <a:pt x="22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Freeform 55">
            <a:extLst>
              <a:ext uri="{FF2B5EF4-FFF2-40B4-BE49-F238E27FC236}">
                <a16:creationId xmlns:a16="http://schemas.microsoft.com/office/drawing/2014/main" id="{BC82092F-088B-726C-8C76-14D4682A838D}"/>
              </a:ext>
            </a:extLst>
          </p:cNvPr>
          <p:cNvSpPr>
            <a:spLocks noEditPoints="1"/>
          </p:cNvSpPr>
          <p:nvPr/>
        </p:nvSpPr>
        <p:spPr bwMode="auto">
          <a:xfrm>
            <a:off x="1120523" y="4471846"/>
            <a:ext cx="468313" cy="466725"/>
          </a:xfrm>
          <a:custGeom>
            <a:avLst/>
            <a:gdLst>
              <a:gd name="T0" fmla="*/ 124 w 124"/>
              <a:gd name="T1" fmla="*/ 62 h 124"/>
              <a:gd name="T2" fmla="*/ 62 w 124"/>
              <a:gd name="T3" fmla="*/ 0 h 124"/>
              <a:gd name="T4" fmla="*/ 0 w 124"/>
              <a:gd name="T5" fmla="*/ 62 h 124"/>
              <a:gd name="T6" fmla="*/ 62 w 124"/>
              <a:gd name="T7" fmla="*/ 124 h 124"/>
              <a:gd name="T8" fmla="*/ 87 w 124"/>
              <a:gd name="T9" fmla="*/ 119 h 124"/>
              <a:gd name="T10" fmla="*/ 96 w 124"/>
              <a:gd name="T11" fmla="*/ 115 h 124"/>
              <a:gd name="T12" fmla="*/ 110 w 124"/>
              <a:gd name="T13" fmla="*/ 102 h 124"/>
              <a:gd name="T14" fmla="*/ 124 w 124"/>
              <a:gd name="T15" fmla="*/ 62 h 124"/>
              <a:gd name="T16" fmla="*/ 91 w 124"/>
              <a:gd name="T17" fmla="*/ 51 h 124"/>
              <a:gd name="T18" fmla="*/ 91 w 124"/>
              <a:gd name="T19" fmla="*/ 51 h 124"/>
              <a:gd name="T20" fmla="*/ 92 w 124"/>
              <a:gd name="T21" fmla="*/ 49 h 124"/>
              <a:gd name="T22" fmla="*/ 93 w 124"/>
              <a:gd name="T23" fmla="*/ 47 h 124"/>
              <a:gd name="T24" fmla="*/ 99 w 124"/>
              <a:gd name="T25" fmla="*/ 42 h 124"/>
              <a:gd name="T26" fmla="*/ 101 w 124"/>
              <a:gd name="T27" fmla="*/ 42 h 124"/>
              <a:gd name="T28" fmla="*/ 101 w 124"/>
              <a:gd name="T29" fmla="*/ 42 h 124"/>
              <a:gd name="T30" fmla="*/ 103 w 124"/>
              <a:gd name="T31" fmla="*/ 42 h 124"/>
              <a:gd name="T32" fmla="*/ 104 w 124"/>
              <a:gd name="T33" fmla="*/ 42 h 124"/>
              <a:gd name="T34" fmla="*/ 110 w 124"/>
              <a:gd name="T35" fmla="*/ 51 h 124"/>
              <a:gd name="T36" fmla="*/ 110 w 124"/>
              <a:gd name="T37" fmla="*/ 53 h 124"/>
              <a:gd name="T38" fmla="*/ 110 w 124"/>
              <a:gd name="T39" fmla="*/ 56 h 124"/>
              <a:gd name="T40" fmla="*/ 110 w 124"/>
              <a:gd name="T41" fmla="*/ 57 h 124"/>
              <a:gd name="T42" fmla="*/ 110 w 124"/>
              <a:gd name="T43" fmla="*/ 57 h 124"/>
              <a:gd name="T44" fmla="*/ 103 w 124"/>
              <a:gd name="T45" fmla="*/ 64 h 124"/>
              <a:gd name="T46" fmla="*/ 103 w 124"/>
              <a:gd name="T47" fmla="*/ 64 h 124"/>
              <a:gd name="T48" fmla="*/ 101 w 124"/>
              <a:gd name="T49" fmla="*/ 65 h 124"/>
              <a:gd name="T50" fmla="*/ 99 w 124"/>
              <a:gd name="T51" fmla="*/ 65 h 124"/>
              <a:gd name="T52" fmla="*/ 99 w 124"/>
              <a:gd name="T53" fmla="*/ 65 h 124"/>
              <a:gd name="T54" fmla="*/ 98 w 124"/>
              <a:gd name="T55" fmla="*/ 64 h 124"/>
              <a:gd name="T56" fmla="*/ 98 w 124"/>
              <a:gd name="T57" fmla="*/ 64 h 124"/>
              <a:gd name="T58" fmla="*/ 91 w 124"/>
              <a:gd name="T59" fmla="*/ 56 h 124"/>
              <a:gd name="T60" fmla="*/ 91 w 124"/>
              <a:gd name="T61" fmla="*/ 53 h 124"/>
              <a:gd name="T62" fmla="*/ 91 w 124"/>
              <a:gd name="T63" fmla="*/ 51 h 124"/>
              <a:gd name="T64" fmla="*/ 113 w 124"/>
              <a:gd name="T65" fmla="*/ 85 h 124"/>
              <a:gd name="T66" fmla="*/ 114 w 124"/>
              <a:gd name="T67" fmla="*/ 85 h 124"/>
              <a:gd name="T68" fmla="*/ 114 w 124"/>
              <a:gd name="T69" fmla="*/ 85 h 124"/>
              <a:gd name="T70" fmla="*/ 113 w 124"/>
              <a:gd name="T71" fmla="*/ 85 h 124"/>
              <a:gd name="T72" fmla="*/ 114 w 124"/>
              <a:gd name="T73" fmla="*/ 83 h 124"/>
              <a:gd name="T74" fmla="*/ 110 w 124"/>
              <a:gd name="T75" fmla="*/ 64 h 124"/>
              <a:gd name="T76" fmla="*/ 113 w 124"/>
              <a:gd name="T77" fmla="*/ 58 h 124"/>
              <a:gd name="T78" fmla="*/ 118 w 124"/>
              <a:gd name="T79" fmla="*/ 60 h 124"/>
              <a:gd name="T80" fmla="*/ 118 w 124"/>
              <a:gd name="T81" fmla="*/ 62 h 124"/>
              <a:gd name="T82" fmla="*/ 114 w 124"/>
              <a:gd name="T83" fmla="*/ 83 h 124"/>
              <a:gd name="T84" fmla="*/ 99 w 124"/>
              <a:gd name="T85" fmla="*/ 20 h 124"/>
              <a:gd name="T86" fmla="*/ 103 w 124"/>
              <a:gd name="T87" fmla="*/ 36 h 124"/>
              <a:gd name="T88" fmla="*/ 103 w 124"/>
              <a:gd name="T89" fmla="*/ 39 h 124"/>
              <a:gd name="T90" fmla="*/ 101 w 124"/>
              <a:gd name="T91" fmla="*/ 38 h 124"/>
              <a:gd name="T92" fmla="*/ 98 w 124"/>
              <a:gd name="T93" fmla="*/ 39 h 124"/>
              <a:gd name="T94" fmla="*/ 96 w 124"/>
              <a:gd name="T95" fmla="*/ 39 h 124"/>
              <a:gd name="T96" fmla="*/ 53 w 124"/>
              <a:gd name="T97" fmla="*/ 7 h 124"/>
              <a:gd name="T98" fmla="*/ 62 w 124"/>
              <a:gd name="T99" fmla="*/ 6 h 124"/>
              <a:gd name="T100" fmla="*/ 99 w 124"/>
              <a:gd name="T101" fmla="*/ 20 h 124"/>
              <a:gd name="T102" fmla="*/ 6 w 124"/>
              <a:gd name="T103" fmla="*/ 62 h 124"/>
              <a:gd name="T104" fmla="*/ 6 w 124"/>
              <a:gd name="T105" fmla="*/ 59 h 124"/>
              <a:gd name="T106" fmla="*/ 26 w 124"/>
              <a:gd name="T107" fmla="*/ 51 h 124"/>
              <a:gd name="T108" fmla="*/ 62 w 124"/>
              <a:gd name="T109" fmla="*/ 45 h 124"/>
              <a:gd name="T110" fmla="*/ 88 w 124"/>
              <a:gd name="T111" fmla="*/ 49 h 124"/>
              <a:gd name="T112" fmla="*/ 88 w 124"/>
              <a:gd name="T113" fmla="*/ 53 h 124"/>
              <a:gd name="T114" fmla="*/ 88 w 124"/>
              <a:gd name="T115" fmla="*/ 56 h 124"/>
              <a:gd name="T116" fmla="*/ 96 w 124"/>
              <a:gd name="T117" fmla="*/ 67 h 124"/>
              <a:gd name="T118" fmla="*/ 36 w 124"/>
              <a:gd name="T119" fmla="*/ 112 h 124"/>
              <a:gd name="T120" fmla="*/ 6 w 124"/>
              <a:gd name="T121" fmla="*/ 6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4" h="124">
                <a:moveTo>
                  <a:pt x="124" y="62"/>
                </a:moveTo>
                <a:cubicBezTo>
                  <a:pt x="124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7"/>
                  <a:pt x="28" y="124"/>
                  <a:pt x="62" y="124"/>
                </a:cubicBezTo>
                <a:cubicBezTo>
                  <a:pt x="71" y="124"/>
                  <a:pt x="80" y="123"/>
                  <a:pt x="87" y="119"/>
                </a:cubicBezTo>
                <a:cubicBezTo>
                  <a:pt x="91" y="118"/>
                  <a:pt x="94" y="116"/>
                  <a:pt x="96" y="115"/>
                </a:cubicBezTo>
                <a:cubicBezTo>
                  <a:pt x="102" y="111"/>
                  <a:pt x="107" y="107"/>
                  <a:pt x="110" y="102"/>
                </a:cubicBezTo>
                <a:cubicBezTo>
                  <a:pt x="119" y="92"/>
                  <a:pt x="124" y="78"/>
                  <a:pt x="124" y="62"/>
                </a:cubicBezTo>
                <a:close/>
                <a:moveTo>
                  <a:pt x="91" y="51"/>
                </a:moveTo>
                <a:cubicBezTo>
                  <a:pt x="91" y="51"/>
                  <a:pt x="91" y="51"/>
                  <a:pt x="91" y="51"/>
                </a:cubicBezTo>
                <a:cubicBezTo>
                  <a:pt x="92" y="49"/>
                  <a:pt x="92" y="49"/>
                  <a:pt x="92" y="49"/>
                </a:cubicBezTo>
                <a:cubicBezTo>
                  <a:pt x="92" y="48"/>
                  <a:pt x="92" y="48"/>
                  <a:pt x="93" y="47"/>
                </a:cubicBezTo>
                <a:cubicBezTo>
                  <a:pt x="94" y="45"/>
                  <a:pt x="96" y="43"/>
                  <a:pt x="99" y="42"/>
                </a:cubicBezTo>
                <a:cubicBezTo>
                  <a:pt x="100" y="42"/>
                  <a:pt x="100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2" y="42"/>
                  <a:pt x="102" y="42"/>
                  <a:pt x="103" y="42"/>
                </a:cubicBezTo>
                <a:cubicBezTo>
                  <a:pt x="104" y="42"/>
                  <a:pt x="104" y="42"/>
                  <a:pt x="104" y="42"/>
                </a:cubicBezTo>
                <a:cubicBezTo>
                  <a:pt x="107" y="44"/>
                  <a:pt x="109" y="47"/>
                  <a:pt x="110" y="51"/>
                </a:cubicBezTo>
                <a:cubicBezTo>
                  <a:pt x="110" y="52"/>
                  <a:pt x="110" y="52"/>
                  <a:pt x="110" y="53"/>
                </a:cubicBezTo>
                <a:cubicBezTo>
                  <a:pt x="110" y="54"/>
                  <a:pt x="110" y="55"/>
                  <a:pt x="110" y="56"/>
                </a:cubicBezTo>
                <a:cubicBezTo>
                  <a:pt x="110" y="57"/>
                  <a:pt x="110" y="57"/>
                  <a:pt x="110" y="57"/>
                </a:cubicBezTo>
                <a:cubicBezTo>
                  <a:pt x="110" y="57"/>
                  <a:pt x="110" y="57"/>
                  <a:pt x="110" y="57"/>
                </a:cubicBezTo>
                <a:cubicBezTo>
                  <a:pt x="109" y="61"/>
                  <a:pt x="106" y="64"/>
                  <a:pt x="103" y="64"/>
                </a:cubicBezTo>
                <a:cubicBezTo>
                  <a:pt x="103" y="64"/>
                  <a:pt x="103" y="64"/>
                  <a:pt x="103" y="64"/>
                </a:cubicBezTo>
                <a:cubicBezTo>
                  <a:pt x="102" y="65"/>
                  <a:pt x="102" y="65"/>
                  <a:pt x="101" y="65"/>
                </a:cubicBezTo>
                <a:cubicBezTo>
                  <a:pt x="100" y="65"/>
                  <a:pt x="100" y="65"/>
                  <a:pt x="99" y="65"/>
                </a:cubicBezTo>
                <a:cubicBezTo>
                  <a:pt x="99" y="65"/>
                  <a:pt x="99" y="65"/>
                  <a:pt x="99" y="65"/>
                </a:cubicBezTo>
                <a:cubicBezTo>
                  <a:pt x="98" y="64"/>
                  <a:pt x="98" y="64"/>
                  <a:pt x="98" y="64"/>
                </a:cubicBezTo>
                <a:cubicBezTo>
                  <a:pt x="98" y="64"/>
                  <a:pt x="98" y="64"/>
                  <a:pt x="98" y="64"/>
                </a:cubicBezTo>
                <a:cubicBezTo>
                  <a:pt x="95" y="63"/>
                  <a:pt x="92" y="60"/>
                  <a:pt x="91" y="56"/>
                </a:cubicBezTo>
                <a:cubicBezTo>
                  <a:pt x="91" y="55"/>
                  <a:pt x="91" y="54"/>
                  <a:pt x="91" y="53"/>
                </a:cubicBezTo>
                <a:cubicBezTo>
                  <a:pt x="91" y="52"/>
                  <a:pt x="91" y="52"/>
                  <a:pt x="91" y="51"/>
                </a:cubicBezTo>
                <a:close/>
                <a:moveTo>
                  <a:pt x="113" y="85"/>
                </a:moveTo>
                <a:cubicBezTo>
                  <a:pt x="114" y="85"/>
                  <a:pt x="114" y="85"/>
                  <a:pt x="114" y="85"/>
                </a:cubicBezTo>
                <a:cubicBezTo>
                  <a:pt x="114" y="85"/>
                  <a:pt x="114" y="85"/>
                  <a:pt x="114" y="85"/>
                </a:cubicBezTo>
                <a:lnTo>
                  <a:pt x="113" y="85"/>
                </a:lnTo>
                <a:close/>
                <a:moveTo>
                  <a:pt x="114" y="83"/>
                </a:moveTo>
                <a:cubicBezTo>
                  <a:pt x="114" y="77"/>
                  <a:pt x="112" y="70"/>
                  <a:pt x="110" y="64"/>
                </a:cubicBezTo>
                <a:cubicBezTo>
                  <a:pt x="111" y="63"/>
                  <a:pt x="113" y="60"/>
                  <a:pt x="113" y="58"/>
                </a:cubicBezTo>
                <a:cubicBezTo>
                  <a:pt x="115" y="59"/>
                  <a:pt x="117" y="59"/>
                  <a:pt x="118" y="60"/>
                </a:cubicBezTo>
                <a:cubicBezTo>
                  <a:pt x="118" y="61"/>
                  <a:pt x="118" y="62"/>
                  <a:pt x="118" y="62"/>
                </a:cubicBezTo>
                <a:cubicBezTo>
                  <a:pt x="118" y="70"/>
                  <a:pt x="117" y="77"/>
                  <a:pt x="114" y="83"/>
                </a:cubicBezTo>
                <a:close/>
                <a:moveTo>
                  <a:pt x="99" y="20"/>
                </a:moveTo>
                <a:cubicBezTo>
                  <a:pt x="102" y="26"/>
                  <a:pt x="103" y="31"/>
                  <a:pt x="103" y="36"/>
                </a:cubicBezTo>
                <a:cubicBezTo>
                  <a:pt x="103" y="37"/>
                  <a:pt x="103" y="38"/>
                  <a:pt x="103" y="39"/>
                </a:cubicBezTo>
                <a:cubicBezTo>
                  <a:pt x="102" y="38"/>
                  <a:pt x="102" y="38"/>
                  <a:pt x="101" y="38"/>
                </a:cubicBezTo>
                <a:cubicBezTo>
                  <a:pt x="100" y="38"/>
                  <a:pt x="99" y="38"/>
                  <a:pt x="98" y="39"/>
                </a:cubicBezTo>
                <a:cubicBezTo>
                  <a:pt x="97" y="39"/>
                  <a:pt x="97" y="39"/>
                  <a:pt x="96" y="39"/>
                </a:cubicBezTo>
                <a:cubicBezTo>
                  <a:pt x="88" y="25"/>
                  <a:pt x="71" y="11"/>
                  <a:pt x="53" y="7"/>
                </a:cubicBezTo>
                <a:cubicBezTo>
                  <a:pt x="56" y="7"/>
                  <a:pt x="59" y="6"/>
                  <a:pt x="62" y="6"/>
                </a:cubicBezTo>
                <a:cubicBezTo>
                  <a:pt x="76" y="6"/>
                  <a:pt x="89" y="12"/>
                  <a:pt x="99" y="20"/>
                </a:cubicBezTo>
                <a:close/>
                <a:moveTo>
                  <a:pt x="6" y="62"/>
                </a:moveTo>
                <a:cubicBezTo>
                  <a:pt x="6" y="61"/>
                  <a:pt x="6" y="60"/>
                  <a:pt x="6" y="59"/>
                </a:cubicBezTo>
                <a:cubicBezTo>
                  <a:pt x="13" y="56"/>
                  <a:pt x="21" y="52"/>
                  <a:pt x="26" y="51"/>
                </a:cubicBezTo>
                <a:cubicBezTo>
                  <a:pt x="40" y="46"/>
                  <a:pt x="52" y="45"/>
                  <a:pt x="62" y="45"/>
                </a:cubicBezTo>
                <a:cubicBezTo>
                  <a:pt x="74" y="45"/>
                  <a:pt x="82" y="47"/>
                  <a:pt x="88" y="49"/>
                </a:cubicBezTo>
                <a:cubicBezTo>
                  <a:pt x="88" y="51"/>
                  <a:pt x="88" y="52"/>
                  <a:pt x="88" y="53"/>
                </a:cubicBezTo>
                <a:cubicBezTo>
                  <a:pt x="88" y="54"/>
                  <a:pt x="88" y="55"/>
                  <a:pt x="88" y="56"/>
                </a:cubicBezTo>
                <a:cubicBezTo>
                  <a:pt x="89" y="61"/>
                  <a:pt x="92" y="65"/>
                  <a:pt x="96" y="67"/>
                </a:cubicBezTo>
                <a:cubicBezTo>
                  <a:pt x="84" y="96"/>
                  <a:pt x="55" y="108"/>
                  <a:pt x="36" y="112"/>
                </a:cubicBezTo>
                <a:cubicBezTo>
                  <a:pt x="18" y="102"/>
                  <a:pt x="6" y="84"/>
                  <a:pt x="6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9" name="Freeform 41">
            <a:extLst>
              <a:ext uri="{FF2B5EF4-FFF2-40B4-BE49-F238E27FC236}">
                <a16:creationId xmlns:a16="http://schemas.microsoft.com/office/drawing/2014/main" id="{6B19DD6B-EBF8-9AA1-F0EE-AC85D36F10CE}"/>
              </a:ext>
            </a:extLst>
          </p:cNvPr>
          <p:cNvSpPr>
            <a:spLocks noEditPoints="1"/>
          </p:cNvSpPr>
          <p:nvPr/>
        </p:nvSpPr>
        <p:spPr bwMode="auto">
          <a:xfrm>
            <a:off x="1615599" y="5553073"/>
            <a:ext cx="287338" cy="523875"/>
          </a:xfrm>
          <a:custGeom>
            <a:avLst/>
            <a:gdLst>
              <a:gd name="T0" fmla="*/ 58 w 76"/>
              <a:gd name="T1" fmla="*/ 36 h 139"/>
              <a:gd name="T2" fmla="*/ 18 w 76"/>
              <a:gd name="T3" fmla="*/ 36 h 139"/>
              <a:gd name="T4" fmla="*/ 18 w 76"/>
              <a:gd name="T5" fmla="*/ 55 h 139"/>
              <a:gd name="T6" fmla="*/ 58 w 76"/>
              <a:gd name="T7" fmla="*/ 55 h 139"/>
              <a:gd name="T8" fmla="*/ 58 w 76"/>
              <a:gd name="T9" fmla="*/ 36 h 139"/>
              <a:gd name="T10" fmla="*/ 58 w 76"/>
              <a:gd name="T11" fmla="*/ 66 h 139"/>
              <a:gd name="T12" fmla="*/ 18 w 76"/>
              <a:gd name="T13" fmla="*/ 66 h 139"/>
              <a:gd name="T14" fmla="*/ 18 w 76"/>
              <a:gd name="T15" fmla="*/ 86 h 139"/>
              <a:gd name="T16" fmla="*/ 58 w 76"/>
              <a:gd name="T17" fmla="*/ 86 h 139"/>
              <a:gd name="T18" fmla="*/ 58 w 76"/>
              <a:gd name="T19" fmla="*/ 66 h 139"/>
              <a:gd name="T20" fmla="*/ 58 w 76"/>
              <a:gd name="T21" fmla="*/ 97 h 139"/>
              <a:gd name="T22" fmla="*/ 18 w 76"/>
              <a:gd name="T23" fmla="*/ 97 h 139"/>
              <a:gd name="T24" fmla="*/ 18 w 76"/>
              <a:gd name="T25" fmla="*/ 116 h 139"/>
              <a:gd name="T26" fmla="*/ 58 w 76"/>
              <a:gd name="T27" fmla="*/ 116 h 139"/>
              <a:gd name="T28" fmla="*/ 58 w 76"/>
              <a:gd name="T29" fmla="*/ 97 h 139"/>
              <a:gd name="T30" fmla="*/ 64 w 76"/>
              <a:gd name="T31" fmla="*/ 12 h 139"/>
              <a:gd name="T32" fmla="*/ 52 w 76"/>
              <a:gd name="T33" fmla="*/ 12 h 139"/>
              <a:gd name="T34" fmla="*/ 52 w 76"/>
              <a:gd name="T35" fmla="*/ 5 h 139"/>
              <a:gd name="T36" fmla="*/ 46 w 76"/>
              <a:gd name="T37" fmla="*/ 0 h 139"/>
              <a:gd name="T38" fmla="*/ 29 w 76"/>
              <a:gd name="T39" fmla="*/ 0 h 139"/>
              <a:gd name="T40" fmla="*/ 24 w 76"/>
              <a:gd name="T41" fmla="*/ 5 h 139"/>
              <a:gd name="T42" fmla="*/ 24 w 76"/>
              <a:gd name="T43" fmla="*/ 12 h 139"/>
              <a:gd name="T44" fmla="*/ 11 w 76"/>
              <a:gd name="T45" fmla="*/ 12 h 139"/>
              <a:gd name="T46" fmla="*/ 0 w 76"/>
              <a:gd name="T47" fmla="*/ 23 h 139"/>
              <a:gd name="T48" fmla="*/ 0 w 76"/>
              <a:gd name="T49" fmla="*/ 128 h 139"/>
              <a:gd name="T50" fmla="*/ 11 w 76"/>
              <a:gd name="T51" fmla="*/ 139 h 139"/>
              <a:gd name="T52" fmla="*/ 64 w 76"/>
              <a:gd name="T53" fmla="*/ 139 h 139"/>
              <a:gd name="T54" fmla="*/ 76 w 76"/>
              <a:gd name="T55" fmla="*/ 128 h 139"/>
              <a:gd name="T56" fmla="*/ 76 w 76"/>
              <a:gd name="T57" fmla="*/ 23 h 139"/>
              <a:gd name="T58" fmla="*/ 64 w 76"/>
              <a:gd name="T59" fmla="*/ 12 h 139"/>
              <a:gd name="T60" fmla="*/ 64 w 76"/>
              <a:gd name="T61" fmla="*/ 124 h 139"/>
              <a:gd name="T62" fmla="*/ 11 w 76"/>
              <a:gd name="T63" fmla="*/ 124 h 139"/>
              <a:gd name="T64" fmla="*/ 11 w 76"/>
              <a:gd name="T65" fmla="*/ 27 h 139"/>
              <a:gd name="T66" fmla="*/ 64 w 76"/>
              <a:gd name="T67" fmla="*/ 27 h 139"/>
              <a:gd name="T68" fmla="*/ 64 w 76"/>
              <a:gd name="T69" fmla="*/ 124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6" h="139">
                <a:moveTo>
                  <a:pt x="58" y="36"/>
                </a:moveTo>
                <a:cubicBezTo>
                  <a:pt x="18" y="36"/>
                  <a:pt x="18" y="36"/>
                  <a:pt x="18" y="36"/>
                </a:cubicBezTo>
                <a:cubicBezTo>
                  <a:pt x="18" y="55"/>
                  <a:pt x="18" y="55"/>
                  <a:pt x="18" y="55"/>
                </a:cubicBezTo>
                <a:cubicBezTo>
                  <a:pt x="58" y="55"/>
                  <a:pt x="58" y="55"/>
                  <a:pt x="58" y="55"/>
                </a:cubicBezTo>
                <a:lnTo>
                  <a:pt x="58" y="36"/>
                </a:lnTo>
                <a:close/>
                <a:moveTo>
                  <a:pt x="58" y="66"/>
                </a:moveTo>
                <a:cubicBezTo>
                  <a:pt x="18" y="66"/>
                  <a:pt x="18" y="66"/>
                  <a:pt x="18" y="66"/>
                </a:cubicBezTo>
                <a:cubicBezTo>
                  <a:pt x="18" y="86"/>
                  <a:pt x="18" y="86"/>
                  <a:pt x="18" y="86"/>
                </a:cubicBezTo>
                <a:cubicBezTo>
                  <a:pt x="58" y="86"/>
                  <a:pt x="58" y="86"/>
                  <a:pt x="58" y="86"/>
                </a:cubicBezTo>
                <a:lnTo>
                  <a:pt x="58" y="66"/>
                </a:lnTo>
                <a:close/>
                <a:moveTo>
                  <a:pt x="58" y="97"/>
                </a:moveTo>
                <a:cubicBezTo>
                  <a:pt x="18" y="97"/>
                  <a:pt x="18" y="97"/>
                  <a:pt x="18" y="97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58" y="116"/>
                  <a:pt x="58" y="116"/>
                  <a:pt x="58" y="116"/>
                </a:cubicBezTo>
                <a:lnTo>
                  <a:pt x="58" y="97"/>
                </a:lnTo>
                <a:close/>
                <a:moveTo>
                  <a:pt x="64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5"/>
                  <a:pt x="52" y="5"/>
                  <a:pt x="52" y="5"/>
                </a:cubicBezTo>
                <a:cubicBezTo>
                  <a:pt x="52" y="2"/>
                  <a:pt x="49" y="0"/>
                  <a:pt x="46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6" y="0"/>
                  <a:pt x="24" y="2"/>
                  <a:pt x="24" y="5"/>
                </a:cubicBezTo>
                <a:cubicBezTo>
                  <a:pt x="24" y="12"/>
                  <a:pt x="24" y="12"/>
                  <a:pt x="24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5" y="12"/>
                  <a:pt x="0" y="17"/>
                  <a:pt x="0" y="23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4"/>
                  <a:pt x="5" y="139"/>
                  <a:pt x="11" y="139"/>
                </a:cubicBezTo>
                <a:cubicBezTo>
                  <a:pt x="64" y="139"/>
                  <a:pt x="64" y="139"/>
                  <a:pt x="64" y="139"/>
                </a:cubicBezTo>
                <a:cubicBezTo>
                  <a:pt x="71" y="139"/>
                  <a:pt x="76" y="134"/>
                  <a:pt x="76" y="128"/>
                </a:cubicBezTo>
                <a:cubicBezTo>
                  <a:pt x="76" y="23"/>
                  <a:pt x="76" y="23"/>
                  <a:pt x="76" y="23"/>
                </a:cubicBezTo>
                <a:cubicBezTo>
                  <a:pt x="76" y="17"/>
                  <a:pt x="71" y="12"/>
                  <a:pt x="64" y="12"/>
                </a:cubicBezTo>
                <a:close/>
                <a:moveTo>
                  <a:pt x="64" y="124"/>
                </a:moveTo>
                <a:cubicBezTo>
                  <a:pt x="11" y="124"/>
                  <a:pt x="11" y="124"/>
                  <a:pt x="11" y="124"/>
                </a:cubicBezTo>
                <a:cubicBezTo>
                  <a:pt x="11" y="27"/>
                  <a:pt x="11" y="27"/>
                  <a:pt x="11" y="27"/>
                </a:cubicBezTo>
                <a:cubicBezTo>
                  <a:pt x="64" y="27"/>
                  <a:pt x="64" y="27"/>
                  <a:pt x="64" y="27"/>
                </a:cubicBezTo>
                <a:lnTo>
                  <a:pt x="64" y="1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" name="Freeform 42">
            <a:extLst>
              <a:ext uri="{FF2B5EF4-FFF2-40B4-BE49-F238E27FC236}">
                <a16:creationId xmlns:a16="http://schemas.microsoft.com/office/drawing/2014/main" id="{53D35CA0-AE42-F834-5481-10B3E58456AA}"/>
              </a:ext>
            </a:extLst>
          </p:cNvPr>
          <p:cNvSpPr>
            <a:spLocks noEditPoints="1"/>
          </p:cNvSpPr>
          <p:nvPr/>
        </p:nvSpPr>
        <p:spPr bwMode="auto">
          <a:xfrm>
            <a:off x="643522" y="5611162"/>
            <a:ext cx="287338" cy="523875"/>
          </a:xfrm>
          <a:custGeom>
            <a:avLst/>
            <a:gdLst>
              <a:gd name="T0" fmla="*/ 58 w 76"/>
              <a:gd name="T1" fmla="*/ 97 h 139"/>
              <a:gd name="T2" fmla="*/ 19 w 76"/>
              <a:gd name="T3" fmla="*/ 97 h 139"/>
              <a:gd name="T4" fmla="*/ 19 w 76"/>
              <a:gd name="T5" fmla="*/ 116 h 139"/>
              <a:gd name="T6" fmla="*/ 58 w 76"/>
              <a:gd name="T7" fmla="*/ 116 h 139"/>
              <a:gd name="T8" fmla="*/ 58 w 76"/>
              <a:gd name="T9" fmla="*/ 97 h 139"/>
              <a:gd name="T10" fmla="*/ 58 w 76"/>
              <a:gd name="T11" fmla="*/ 66 h 139"/>
              <a:gd name="T12" fmla="*/ 19 w 76"/>
              <a:gd name="T13" fmla="*/ 66 h 139"/>
              <a:gd name="T14" fmla="*/ 19 w 76"/>
              <a:gd name="T15" fmla="*/ 86 h 139"/>
              <a:gd name="T16" fmla="*/ 58 w 76"/>
              <a:gd name="T17" fmla="*/ 86 h 139"/>
              <a:gd name="T18" fmla="*/ 58 w 76"/>
              <a:gd name="T19" fmla="*/ 66 h 139"/>
              <a:gd name="T20" fmla="*/ 65 w 76"/>
              <a:gd name="T21" fmla="*/ 12 h 139"/>
              <a:gd name="T22" fmla="*/ 52 w 76"/>
              <a:gd name="T23" fmla="*/ 12 h 139"/>
              <a:gd name="T24" fmla="*/ 52 w 76"/>
              <a:gd name="T25" fmla="*/ 5 h 139"/>
              <a:gd name="T26" fmla="*/ 46 w 76"/>
              <a:gd name="T27" fmla="*/ 0 h 139"/>
              <a:gd name="T28" fmla="*/ 30 w 76"/>
              <a:gd name="T29" fmla="*/ 0 h 139"/>
              <a:gd name="T30" fmla="*/ 24 w 76"/>
              <a:gd name="T31" fmla="*/ 5 h 139"/>
              <a:gd name="T32" fmla="*/ 24 w 76"/>
              <a:gd name="T33" fmla="*/ 12 h 139"/>
              <a:gd name="T34" fmla="*/ 11 w 76"/>
              <a:gd name="T35" fmla="*/ 12 h 139"/>
              <a:gd name="T36" fmla="*/ 0 w 76"/>
              <a:gd name="T37" fmla="*/ 23 h 139"/>
              <a:gd name="T38" fmla="*/ 0 w 76"/>
              <a:gd name="T39" fmla="*/ 128 h 139"/>
              <a:gd name="T40" fmla="*/ 11 w 76"/>
              <a:gd name="T41" fmla="*/ 139 h 139"/>
              <a:gd name="T42" fmla="*/ 65 w 76"/>
              <a:gd name="T43" fmla="*/ 139 h 139"/>
              <a:gd name="T44" fmla="*/ 76 w 76"/>
              <a:gd name="T45" fmla="*/ 128 h 139"/>
              <a:gd name="T46" fmla="*/ 76 w 76"/>
              <a:gd name="T47" fmla="*/ 23 h 139"/>
              <a:gd name="T48" fmla="*/ 65 w 76"/>
              <a:gd name="T49" fmla="*/ 12 h 139"/>
              <a:gd name="T50" fmla="*/ 65 w 76"/>
              <a:gd name="T51" fmla="*/ 124 h 139"/>
              <a:gd name="T52" fmla="*/ 11 w 76"/>
              <a:gd name="T53" fmla="*/ 124 h 139"/>
              <a:gd name="T54" fmla="*/ 11 w 76"/>
              <a:gd name="T55" fmla="*/ 27 h 139"/>
              <a:gd name="T56" fmla="*/ 65 w 76"/>
              <a:gd name="T57" fmla="*/ 27 h 139"/>
              <a:gd name="T58" fmla="*/ 65 w 76"/>
              <a:gd name="T59" fmla="*/ 124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6" h="139">
                <a:moveTo>
                  <a:pt x="58" y="97"/>
                </a:moveTo>
                <a:cubicBezTo>
                  <a:pt x="19" y="97"/>
                  <a:pt x="19" y="97"/>
                  <a:pt x="19" y="97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58" y="116"/>
                  <a:pt x="58" y="116"/>
                  <a:pt x="58" y="116"/>
                </a:cubicBezTo>
                <a:lnTo>
                  <a:pt x="58" y="97"/>
                </a:lnTo>
                <a:close/>
                <a:moveTo>
                  <a:pt x="58" y="66"/>
                </a:moveTo>
                <a:cubicBezTo>
                  <a:pt x="19" y="66"/>
                  <a:pt x="19" y="66"/>
                  <a:pt x="19" y="66"/>
                </a:cubicBezTo>
                <a:cubicBezTo>
                  <a:pt x="19" y="86"/>
                  <a:pt x="19" y="86"/>
                  <a:pt x="19" y="86"/>
                </a:cubicBezTo>
                <a:cubicBezTo>
                  <a:pt x="58" y="86"/>
                  <a:pt x="58" y="86"/>
                  <a:pt x="58" y="86"/>
                </a:cubicBezTo>
                <a:lnTo>
                  <a:pt x="58" y="66"/>
                </a:lnTo>
                <a:close/>
                <a:moveTo>
                  <a:pt x="65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5"/>
                  <a:pt x="52" y="5"/>
                  <a:pt x="52" y="5"/>
                </a:cubicBezTo>
                <a:cubicBezTo>
                  <a:pt x="52" y="2"/>
                  <a:pt x="50" y="0"/>
                  <a:pt x="4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7" y="0"/>
                  <a:pt x="24" y="2"/>
                  <a:pt x="24" y="5"/>
                </a:cubicBezTo>
                <a:cubicBezTo>
                  <a:pt x="24" y="12"/>
                  <a:pt x="24" y="12"/>
                  <a:pt x="24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5" y="12"/>
                  <a:pt x="0" y="17"/>
                  <a:pt x="0" y="23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4"/>
                  <a:pt x="5" y="139"/>
                  <a:pt x="11" y="139"/>
                </a:cubicBezTo>
                <a:cubicBezTo>
                  <a:pt x="65" y="139"/>
                  <a:pt x="65" y="139"/>
                  <a:pt x="65" y="139"/>
                </a:cubicBezTo>
                <a:cubicBezTo>
                  <a:pt x="71" y="139"/>
                  <a:pt x="76" y="134"/>
                  <a:pt x="76" y="128"/>
                </a:cubicBezTo>
                <a:cubicBezTo>
                  <a:pt x="76" y="23"/>
                  <a:pt x="76" y="23"/>
                  <a:pt x="76" y="23"/>
                </a:cubicBezTo>
                <a:cubicBezTo>
                  <a:pt x="76" y="17"/>
                  <a:pt x="71" y="12"/>
                  <a:pt x="65" y="12"/>
                </a:cubicBezTo>
                <a:close/>
                <a:moveTo>
                  <a:pt x="65" y="124"/>
                </a:moveTo>
                <a:cubicBezTo>
                  <a:pt x="11" y="124"/>
                  <a:pt x="11" y="124"/>
                  <a:pt x="11" y="124"/>
                </a:cubicBezTo>
                <a:cubicBezTo>
                  <a:pt x="11" y="27"/>
                  <a:pt x="11" y="27"/>
                  <a:pt x="11" y="27"/>
                </a:cubicBezTo>
                <a:cubicBezTo>
                  <a:pt x="65" y="27"/>
                  <a:pt x="65" y="27"/>
                  <a:pt x="65" y="27"/>
                </a:cubicBezTo>
                <a:lnTo>
                  <a:pt x="65" y="1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1" name="Freeform 43">
            <a:extLst>
              <a:ext uri="{FF2B5EF4-FFF2-40B4-BE49-F238E27FC236}">
                <a16:creationId xmlns:a16="http://schemas.microsoft.com/office/drawing/2014/main" id="{CF1E00B1-FC79-A513-E7B7-2C8972454A39}"/>
              </a:ext>
            </a:extLst>
          </p:cNvPr>
          <p:cNvSpPr>
            <a:spLocks noEditPoints="1"/>
          </p:cNvSpPr>
          <p:nvPr/>
        </p:nvSpPr>
        <p:spPr bwMode="auto">
          <a:xfrm>
            <a:off x="1137920" y="5611161"/>
            <a:ext cx="287338" cy="523875"/>
          </a:xfrm>
          <a:custGeom>
            <a:avLst/>
            <a:gdLst>
              <a:gd name="T0" fmla="*/ 58 w 76"/>
              <a:gd name="T1" fmla="*/ 97 h 139"/>
              <a:gd name="T2" fmla="*/ 18 w 76"/>
              <a:gd name="T3" fmla="*/ 97 h 139"/>
              <a:gd name="T4" fmla="*/ 18 w 76"/>
              <a:gd name="T5" fmla="*/ 116 h 139"/>
              <a:gd name="T6" fmla="*/ 58 w 76"/>
              <a:gd name="T7" fmla="*/ 116 h 139"/>
              <a:gd name="T8" fmla="*/ 58 w 76"/>
              <a:gd name="T9" fmla="*/ 97 h 139"/>
              <a:gd name="T10" fmla="*/ 64 w 76"/>
              <a:gd name="T11" fmla="*/ 12 h 139"/>
              <a:gd name="T12" fmla="*/ 52 w 76"/>
              <a:gd name="T13" fmla="*/ 12 h 139"/>
              <a:gd name="T14" fmla="*/ 52 w 76"/>
              <a:gd name="T15" fmla="*/ 5 h 139"/>
              <a:gd name="T16" fmla="*/ 46 w 76"/>
              <a:gd name="T17" fmla="*/ 0 h 139"/>
              <a:gd name="T18" fmla="*/ 29 w 76"/>
              <a:gd name="T19" fmla="*/ 0 h 139"/>
              <a:gd name="T20" fmla="*/ 24 w 76"/>
              <a:gd name="T21" fmla="*/ 5 h 139"/>
              <a:gd name="T22" fmla="*/ 24 w 76"/>
              <a:gd name="T23" fmla="*/ 12 h 139"/>
              <a:gd name="T24" fmla="*/ 11 w 76"/>
              <a:gd name="T25" fmla="*/ 12 h 139"/>
              <a:gd name="T26" fmla="*/ 0 w 76"/>
              <a:gd name="T27" fmla="*/ 23 h 139"/>
              <a:gd name="T28" fmla="*/ 0 w 76"/>
              <a:gd name="T29" fmla="*/ 128 h 139"/>
              <a:gd name="T30" fmla="*/ 11 w 76"/>
              <a:gd name="T31" fmla="*/ 139 h 139"/>
              <a:gd name="T32" fmla="*/ 64 w 76"/>
              <a:gd name="T33" fmla="*/ 139 h 139"/>
              <a:gd name="T34" fmla="*/ 76 w 76"/>
              <a:gd name="T35" fmla="*/ 128 h 139"/>
              <a:gd name="T36" fmla="*/ 76 w 76"/>
              <a:gd name="T37" fmla="*/ 23 h 139"/>
              <a:gd name="T38" fmla="*/ 64 w 76"/>
              <a:gd name="T39" fmla="*/ 12 h 139"/>
              <a:gd name="T40" fmla="*/ 64 w 76"/>
              <a:gd name="T41" fmla="*/ 124 h 139"/>
              <a:gd name="T42" fmla="*/ 11 w 76"/>
              <a:gd name="T43" fmla="*/ 124 h 139"/>
              <a:gd name="T44" fmla="*/ 11 w 76"/>
              <a:gd name="T45" fmla="*/ 27 h 139"/>
              <a:gd name="T46" fmla="*/ 64 w 76"/>
              <a:gd name="T47" fmla="*/ 27 h 139"/>
              <a:gd name="T48" fmla="*/ 64 w 76"/>
              <a:gd name="T49" fmla="*/ 124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6" h="139">
                <a:moveTo>
                  <a:pt x="58" y="97"/>
                </a:moveTo>
                <a:cubicBezTo>
                  <a:pt x="18" y="97"/>
                  <a:pt x="18" y="97"/>
                  <a:pt x="18" y="97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58" y="116"/>
                  <a:pt x="58" y="116"/>
                  <a:pt x="58" y="116"/>
                </a:cubicBezTo>
                <a:lnTo>
                  <a:pt x="58" y="97"/>
                </a:lnTo>
                <a:close/>
                <a:moveTo>
                  <a:pt x="64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5"/>
                  <a:pt x="52" y="5"/>
                  <a:pt x="52" y="5"/>
                </a:cubicBezTo>
                <a:cubicBezTo>
                  <a:pt x="52" y="2"/>
                  <a:pt x="49" y="0"/>
                  <a:pt x="46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6" y="0"/>
                  <a:pt x="24" y="2"/>
                  <a:pt x="24" y="5"/>
                </a:cubicBezTo>
                <a:cubicBezTo>
                  <a:pt x="24" y="12"/>
                  <a:pt x="24" y="12"/>
                  <a:pt x="24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5" y="12"/>
                  <a:pt x="0" y="17"/>
                  <a:pt x="0" y="23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4"/>
                  <a:pt x="5" y="139"/>
                  <a:pt x="11" y="139"/>
                </a:cubicBezTo>
                <a:cubicBezTo>
                  <a:pt x="64" y="139"/>
                  <a:pt x="64" y="139"/>
                  <a:pt x="64" y="139"/>
                </a:cubicBezTo>
                <a:cubicBezTo>
                  <a:pt x="71" y="139"/>
                  <a:pt x="76" y="134"/>
                  <a:pt x="76" y="128"/>
                </a:cubicBezTo>
                <a:cubicBezTo>
                  <a:pt x="76" y="23"/>
                  <a:pt x="76" y="23"/>
                  <a:pt x="76" y="23"/>
                </a:cubicBezTo>
                <a:cubicBezTo>
                  <a:pt x="76" y="17"/>
                  <a:pt x="71" y="12"/>
                  <a:pt x="64" y="12"/>
                </a:cubicBezTo>
                <a:close/>
                <a:moveTo>
                  <a:pt x="64" y="124"/>
                </a:moveTo>
                <a:cubicBezTo>
                  <a:pt x="11" y="124"/>
                  <a:pt x="11" y="124"/>
                  <a:pt x="11" y="124"/>
                </a:cubicBezTo>
                <a:cubicBezTo>
                  <a:pt x="11" y="27"/>
                  <a:pt x="11" y="27"/>
                  <a:pt x="11" y="27"/>
                </a:cubicBezTo>
                <a:cubicBezTo>
                  <a:pt x="64" y="27"/>
                  <a:pt x="64" y="27"/>
                  <a:pt x="64" y="27"/>
                </a:cubicBezTo>
                <a:lnTo>
                  <a:pt x="64" y="1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2" name="Freeform 44">
            <a:extLst>
              <a:ext uri="{FF2B5EF4-FFF2-40B4-BE49-F238E27FC236}">
                <a16:creationId xmlns:a16="http://schemas.microsoft.com/office/drawing/2014/main" id="{CB8516DE-DB34-F7F6-7E09-5C0AA857A297}"/>
              </a:ext>
            </a:extLst>
          </p:cNvPr>
          <p:cNvSpPr>
            <a:spLocks noEditPoints="1"/>
          </p:cNvSpPr>
          <p:nvPr/>
        </p:nvSpPr>
        <p:spPr bwMode="auto">
          <a:xfrm>
            <a:off x="1667193" y="6254677"/>
            <a:ext cx="471488" cy="471488"/>
          </a:xfrm>
          <a:custGeom>
            <a:avLst/>
            <a:gdLst>
              <a:gd name="T0" fmla="*/ 95 w 125"/>
              <a:gd name="T1" fmla="*/ 65 h 125"/>
              <a:gd name="T2" fmla="*/ 86 w 125"/>
              <a:gd name="T3" fmla="*/ 74 h 125"/>
              <a:gd name="T4" fmla="*/ 75 w 125"/>
              <a:gd name="T5" fmla="*/ 92 h 125"/>
              <a:gd name="T6" fmla="*/ 68 w 125"/>
              <a:gd name="T7" fmla="*/ 81 h 125"/>
              <a:gd name="T8" fmla="*/ 62 w 125"/>
              <a:gd name="T9" fmla="*/ 82 h 125"/>
              <a:gd name="T10" fmla="*/ 61 w 125"/>
              <a:gd name="T11" fmla="*/ 82 h 125"/>
              <a:gd name="T12" fmla="*/ 54 w 125"/>
              <a:gd name="T13" fmla="*/ 92 h 125"/>
              <a:gd name="T14" fmla="*/ 45 w 125"/>
              <a:gd name="T15" fmla="*/ 78 h 125"/>
              <a:gd name="T16" fmla="*/ 30 w 125"/>
              <a:gd name="T17" fmla="*/ 65 h 125"/>
              <a:gd name="T18" fmla="*/ 0 w 125"/>
              <a:gd name="T19" fmla="*/ 113 h 125"/>
              <a:gd name="T20" fmla="*/ 11 w 125"/>
              <a:gd name="T21" fmla="*/ 125 h 125"/>
              <a:gd name="T22" fmla="*/ 114 w 125"/>
              <a:gd name="T23" fmla="*/ 125 h 125"/>
              <a:gd name="T24" fmla="*/ 125 w 125"/>
              <a:gd name="T25" fmla="*/ 113 h 125"/>
              <a:gd name="T26" fmla="*/ 95 w 125"/>
              <a:gd name="T27" fmla="*/ 65 h 125"/>
              <a:gd name="T28" fmla="*/ 29 w 125"/>
              <a:gd name="T29" fmla="*/ 36 h 125"/>
              <a:gd name="T30" fmla="*/ 29 w 125"/>
              <a:gd name="T31" fmla="*/ 40 h 125"/>
              <a:gd name="T32" fmla="*/ 63 w 125"/>
              <a:gd name="T33" fmla="*/ 70 h 125"/>
              <a:gd name="T34" fmla="*/ 96 w 125"/>
              <a:gd name="T35" fmla="*/ 40 h 125"/>
              <a:gd name="T36" fmla="*/ 96 w 125"/>
              <a:gd name="T37" fmla="*/ 40 h 125"/>
              <a:gd name="T38" fmla="*/ 100 w 125"/>
              <a:gd name="T39" fmla="*/ 40 h 125"/>
              <a:gd name="T40" fmla="*/ 101 w 125"/>
              <a:gd name="T41" fmla="*/ 39 h 125"/>
              <a:gd name="T42" fmla="*/ 101 w 125"/>
              <a:gd name="T43" fmla="*/ 39 h 125"/>
              <a:gd name="T44" fmla="*/ 101 w 125"/>
              <a:gd name="T45" fmla="*/ 37 h 125"/>
              <a:gd name="T46" fmla="*/ 101 w 125"/>
              <a:gd name="T47" fmla="*/ 37 h 125"/>
              <a:gd name="T48" fmla="*/ 100 w 125"/>
              <a:gd name="T49" fmla="*/ 29 h 125"/>
              <a:gd name="T50" fmla="*/ 100 w 125"/>
              <a:gd name="T51" fmla="*/ 29 h 125"/>
              <a:gd name="T52" fmla="*/ 100 w 125"/>
              <a:gd name="T53" fmla="*/ 29 h 125"/>
              <a:gd name="T54" fmla="*/ 99 w 125"/>
              <a:gd name="T55" fmla="*/ 26 h 125"/>
              <a:gd name="T56" fmla="*/ 63 w 125"/>
              <a:gd name="T57" fmla="*/ 0 h 125"/>
              <a:gd name="T58" fmla="*/ 60 w 125"/>
              <a:gd name="T59" fmla="*/ 0 h 125"/>
              <a:gd name="T60" fmla="*/ 58 w 125"/>
              <a:gd name="T61" fmla="*/ 0 h 125"/>
              <a:gd name="T62" fmla="*/ 57 w 125"/>
              <a:gd name="T63" fmla="*/ 0 h 125"/>
              <a:gd name="T64" fmla="*/ 52 w 125"/>
              <a:gd name="T65" fmla="*/ 2 h 125"/>
              <a:gd name="T66" fmla="*/ 52 w 125"/>
              <a:gd name="T67" fmla="*/ 2 h 125"/>
              <a:gd name="T68" fmla="*/ 52 w 125"/>
              <a:gd name="T69" fmla="*/ 2 h 125"/>
              <a:gd name="T70" fmla="*/ 26 w 125"/>
              <a:gd name="T71" fmla="*/ 35 h 125"/>
              <a:gd name="T72" fmla="*/ 26 w 125"/>
              <a:gd name="T73" fmla="*/ 36 h 125"/>
              <a:gd name="T74" fmla="*/ 28 w 125"/>
              <a:gd name="T75" fmla="*/ 36 h 125"/>
              <a:gd name="T76" fmla="*/ 29 w 125"/>
              <a:gd name="T77" fmla="*/ 36 h 125"/>
              <a:gd name="T78" fmla="*/ 34 w 125"/>
              <a:gd name="T79" fmla="*/ 34 h 125"/>
              <a:gd name="T80" fmla="*/ 39 w 125"/>
              <a:gd name="T81" fmla="*/ 32 h 125"/>
              <a:gd name="T82" fmla="*/ 52 w 125"/>
              <a:gd name="T83" fmla="*/ 19 h 125"/>
              <a:gd name="T84" fmla="*/ 92 w 125"/>
              <a:gd name="T85" fmla="*/ 40 h 125"/>
              <a:gd name="T86" fmla="*/ 92 w 125"/>
              <a:gd name="T87" fmla="*/ 40 h 125"/>
              <a:gd name="T88" fmla="*/ 63 w 125"/>
              <a:gd name="T89" fmla="*/ 66 h 125"/>
              <a:gd name="T90" fmla="*/ 33 w 125"/>
              <a:gd name="T91" fmla="*/ 40 h 125"/>
              <a:gd name="T92" fmla="*/ 34 w 125"/>
              <a:gd name="T93" fmla="*/ 3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5" h="125">
                <a:moveTo>
                  <a:pt x="95" y="65"/>
                </a:moveTo>
                <a:cubicBezTo>
                  <a:pt x="93" y="68"/>
                  <a:pt x="89" y="72"/>
                  <a:pt x="86" y="74"/>
                </a:cubicBezTo>
                <a:cubicBezTo>
                  <a:pt x="75" y="92"/>
                  <a:pt x="75" y="92"/>
                  <a:pt x="75" y="92"/>
                </a:cubicBezTo>
                <a:cubicBezTo>
                  <a:pt x="68" y="81"/>
                  <a:pt x="68" y="81"/>
                  <a:pt x="68" y="81"/>
                </a:cubicBezTo>
                <a:cubicBezTo>
                  <a:pt x="66" y="82"/>
                  <a:pt x="64" y="82"/>
                  <a:pt x="62" y="82"/>
                </a:cubicBezTo>
                <a:cubicBezTo>
                  <a:pt x="62" y="82"/>
                  <a:pt x="62" y="82"/>
                  <a:pt x="61" y="82"/>
                </a:cubicBezTo>
                <a:cubicBezTo>
                  <a:pt x="54" y="92"/>
                  <a:pt x="54" y="92"/>
                  <a:pt x="54" y="92"/>
                </a:cubicBezTo>
                <a:cubicBezTo>
                  <a:pt x="45" y="78"/>
                  <a:pt x="45" y="78"/>
                  <a:pt x="45" y="78"/>
                </a:cubicBezTo>
                <a:cubicBezTo>
                  <a:pt x="39" y="75"/>
                  <a:pt x="34" y="70"/>
                  <a:pt x="30" y="65"/>
                </a:cubicBezTo>
                <a:cubicBezTo>
                  <a:pt x="12" y="72"/>
                  <a:pt x="0" y="86"/>
                  <a:pt x="0" y="113"/>
                </a:cubicBezTo>
                <a:cubicBezTo>
                  <a:pt x="0" y="120"/>
                  <a:pt x="5" y="125"/>
                  <a:pt x="11" y="125"/>
                </a:cubicBezTo>
                <a:cubicBezTo>
                  <a:pt x="114" y="125"/>
                  <a:pt x="114" y="125"/>
                  <a:pt x="114" y="125"/>
                </a:cubicBezTo>
                <a:cubicBezTo>
                  <a:pt x="120" y="125"/>
                  <a:pt x="125" y="120"/>
                  <a:pt x="125" y="113"/>
                </a:cubicBezTo>
                <a:cubicBezTo>
                  <a:pt x="125" y="86"/>
                  <a:pt x="113" y="72"/>
                  <a:pt x="95" y="65"/>
                </a:cubicBezTo>
                <a:close/>
                <a:moveTo>
                  <a:pt x="29" y="36"/>
                </a:moveTo>
                <a:cubicBezTo>
                  <a:pt x="29" y="37"/>
                  <a:pt x="29" y="38"/>
                  <a:pt x="29" y="40"/>
                </a:cubicBezTo>
                <a:cubicBezTo>
                  <a:pt x="29" y="57"/>
                  <a:pt x="44" y="70"/>
                  <a:pt x="63" y="70"/>
                </a:cubicBezTo>
                <a:cubicBezTo>
                  <a:pt x="81" y="70"/>
                  <a:pt x="96" y="57"/>
                  <a:pt x="96" y="40"/>
                </a:cubicBezTo>
                <a:cubicBezTo>
                  <a:pt x="96" y="40"/>
                  <a:pt x="96" y="40"/>
                  <a:pt x="96" y="40"/>
                </a:cubicBezTo>
                <a:cubicBezTo>
                  <a:pt x="97" y="40"/>
                  <a:pt x="99" y="40"/>
                  <a:pt x="100" y="40"/>
                </a:cubicBezTo>
                <a:cubicBezTo>
                  <a:pt x="101" y="39"/>
                  <a:pt x="101" y="39"/>
                  <a:pt x="101" y="39"/>
                </a:cubicBezTo>
                <a:cubicBezTo>
                  <a:pt x="101" y="39"/>
                  <a:pt x="101" y="39"/>
                  <a:pt x="101" y="39"/>
                </a:cubicBezTo>
                <a:cubicBezTo>
                  <a:pt x="101" y="38"/>
                  <a:pt x="101" y="38"/>
                  <a:pt x="101" y="37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101" y="34"/>
                  <a:pt x="100" y="32"/>
                  <a:pt x="100" y="29"/>
                </a:cubicBezTo>
                <a:cubicBezTo>
                  <a:pt x="100" y="29"/>
                  <a:pt x="100" y="29"/>
                  <a:pt x="100" y="29"/>
                </a:cubicBezTo>
                <a:cubicBezTo>
                  <a:pt x="100" y="29"/>
                  <a:pt x="100" y="29"/>
                  <a:pt x="100" y="29"/>
                </a:cubicBezTo>
                <a:cubicBezTo>
                  <a:pt x="100" y="28"/>
                  <a:pt x="99" y="27"/>
                  <a:pt x="99" y="26"/>
                </a:cubicBezTo>
                <a:cubicBezTo>
                  <a:pt x="94" y="11"/>
                  <a:pt x="80" y="0"/>
                  <a:pt x="63" y="0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9" y="0"/>
                  <a:pt x="58" y="0"/>
                </a:cubicBezTo>
                <a:cubicBezTo>
                  <a:pt x="58" y="0"/>
                  <a:pt x="58" y="0"/>
                  <a:pt x="57" y="0"/>
                </a:cubicBezTo>
                <a:cubicBezTo>
                  <a:pt x="56" y="1"/>
                  <a:pt x="54" y="1"/>
                  <a:pt x="52" y="2"/>
                </a:cubicBezTo>
                <a:cubicBezTo>
                  <a:pt x="52" y="2"/>
                  <a:pt x="52" y="2"/>
                  <a:pt x="52" y="2"/>
                </a:cubicBezTo>
                <a:cubicBezTo>
                  <a:pt x="52" y="2"/>
                  <a:pt x="52" y="2"/>
                  <a:pt x="52" y="2"/>
                </a:cubicBezTo>
                <a:cubicBezTo>
                  <a:pt x="38" y="6"/>
                  <a:pt x="27" y="19"/>
                  <a:pt x="26" y="35"/>
                </a:cubicBezTo>
                <a:cubicBezTo>
                  <a:pt x="26" y="36"/>
                  <a:pt x="26" y="36"/>
                  <a:pt x="26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6"/>
                  <a:pt x="29" y="36"/>
                  <a:pt x="29" y="36"/>
                </a:cubicBezTo>
                <a:close/>
                <a:moveTo>
                  <a:pt x="34" y="34"/>
                </a:moveTo>
                <a:cubicBezTo>
                  <a:pt x="35" y="33"/>
                  <a:pt x="37" y="33"/>
                  <a:pt x="39" y="32"/>
                </a:cubicBezTo>
                <a:cubicBezTo>
                  <a:pt x="45" y="28"/>
                  <a:pt x="49" y="24"/>
                  <a:pt x="52" y="19"/>
                </a:cubicBezTo>
                <a:cubicBezTo>
                  <a:pt x="58" y="31"/>
                  <a:pt x="74" y="40"/>
                  <a:pt x="92" y="40"/>
                </a:cubicBezTo>
                <a:cubicBezTo>
                  <a:pt x="92" y="40"/>
                  <a:pt x="92" y="40"/>
                  <a:pt x="92" y="40"/>
                </a:cubicBezTo>
                <a:cubicBezTo>
                  <a:pt x="92" y="54"/>
                  <a:pt x="79" y="66"/>
                  <a:pt x="63" y="66"/>
                </a:cubicBezTo>
                <a:cubicBezTo>
                  <a:pt x="46" y="66"/>
                  <a:pt x="33" y="54"/>
                  <a:pt x="33" y="40"/>
                </a:cubicBezTo>
                <a:cubicBezTo>
                  <a:pt x="33" y="38"/>
                  <a:pt x="33" y="36"/>
                  <a:pt x="34" y="3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215C0C84-10E3-BF52-7B89-9D964298067A}"/>
              </a:ext>
            </a:extLst>
          </p:cNvPr>
          <p:cNvSpPr>
            <a:spLocks noEditPoints="1"/>
          </p:cNvSpPr>
          <p:nvPr/>
        </p:nvSpPr>
        <p:spPr bwMode="auto">
          <a:xfrm>
            <a:off x="1140936" y="3304819"/>
            <a:ext cx="474663" cy="471488"/>
          </a:xfrm>
          <a:custGeom>
            <a:avLst/>
            <a:gdLst>
              <a:gd name="T0" fmla="*/ 104 w 126"/>
              <a:gd name="T1" fmla="*/ 37 h 125"/>
              <a:gd name="T2" fmla="*/ 119 w 126"/>
              <a:gd name="T3" fmla="*/ 50 h 125"/>
              <a:gd name="T4" fmla="*/ 117 w 126"/>
              <a:gd name="T5" fmla="*/ 19 h 125"/>
              <a:gd name="T6" fmla="*/ 91 w 126"/>
              <a:gd name="T7" fmla="*/ 7 h 125"/>
              <a:gd name="T8" fmla="*/ 93 w 126"/>
              <a:gd name="T9" fmla="*/ 9 h 125"/>
              <a:gd name="T10" fmla="*/ 63 w 126"/>
              <a:gd name="T11" fmla="*/ 83 h 125"/>
              <a:gd name="T12" fmla="*/ 0 w 126"/>
              <a:gd name="T13" fmla="*/ 114 h 125"/>
              <a:gd name="T14" fmla="*/ 114 w 126"/>
              <a:gd name="T15" fmla="*/ 125 h 125"/>
              <a:gd name="T16" fmla="*/ 97 w 126"/>
              <a:gd name="T17" fmla="*/ 66 h 125"/>
              <a:gd name="T18" fmla="*/ 75 w 126"/>
              <a:gd name="T19" fmla="*/ 103 h 125"/>
              <a:gd name="T20" fmla="*/ 73 w 126"/>
              <a:gd name="T21" fmla="*/ 103 h 125"/>
              <a:gd name="T22" fmla="*/ 63 w 126"/>
              <a:gd name="T23" fmla="*/ 101 h 125"/>
              <a:gd name="T24" fmla="*/ 52 w 126"/>
              <a:gd name="T25" fmla="*/ 103 h 125"/>
              <a:gd name="T26" fmla="*/ 51 w 126"/>
              <a:gd name="T27" fmla="*/ 103 h 125"/>
              <a:gd name="T28" fmla="*/ 50 w 126"/>
              <a:gd name="T29" fmla="*/ 94 h 125"/>
              <a:gd name="T30" fmla="*/ 52 w 126"/>
              <a:gd name="T31" fmla="*/ 92 h 125"/>
              <a:gd name="T32" fmla="*/ 63 w 126"/>
              <a:gd name="T33" fmla="*/ 95 h 125"/>
              <a:gd name="T34" fmla="*/ 73 w 126"/>
              <a:gd name="T35" fmla="*/ 92 h 125"/>
              <a:gd name="T36" fmla="*/ 76 w 126"/>
              <a:gd name="T37" fmla="*/ 94 h 125"/>
              <a:gd name="T38" fmla="*/ 25 w 126"/>
              <a:gd name="T39" fmla="*/ 37 h 125"/>
              <a:gd name="T40" fmla="*/ 31 w 126"/>
              <a:gd name="T41" fmla="*/ 35 h 125"/>
              <a:gd name="T42" fmla="*/ 64 w 126"/>
              <a:gd name="T43" fmla="*/ 74 h 125"/>
              <a:gd name="T44" fmla="*/ 97 w 126"/>
              <a:gd name="T45" fmla="*/ 40 h 125"/>
              <a:gd name="T46" fmla="*/ 99 w 126"/>
              <a:gd name="T47" fmla="*/ 40 h 125"/>
              <a:gd name="T48" fmla="*/ 100 w 126"/>
              <a:gd name="T49" fmla="*/ 37 h 125"/>
              <a:gd name="T50" fmla="*/ 99 w 126"/>
              <a:gd name="T51" fmla="*/ 30 h 125"/>
              <a:gd name="T52" fmla="*/ 99 w 126"/>
              <a:gd name="T53" fmla="*/ 29 h 125"/>
              <a:gd name="T54" fmla="*/ 62 w 126"/>
              <a:gd name="T55" fmla="*/ 0 h 125"/>
              <a:gd name="T56" fmla="*/ 57 w 126"/>
              <a:gd name="T57" fmla="*/ 1 h 125"/>
              <a:gd name="T58" fmla="*/ 51 w 126"/>
              <a:gd name="T59" fmla="*/ 2 h 125"/>
              <a:gd name="T60" fmla="*/ 51 w 126"/>
              <a:gd name="T61" fmla="*/ 2 h 125"/>
              <a:gd name="T62" fmla="*/ 25 w 126"/>
              <a:gd name="T63" fmla="*/ 37 h 125"/>
              <a:gd name="T64" fmla="*/ 38 w 126"/>
              <a:gd name="T65" fmla="*/ 32 h 125"/>
              <a:gd name="T66" fmla="*/ 51 w 126"/>
              <a:gd name="T67" fmla="*/ 20 h 125"/>
              <a:gd name="T68" fmla="*/ 93 w 126"/>
              <a:gd name="T69" fmla="*/ 40 h 125"/>
              <a:gd name="T70" fmla="*/ 64 w 126"/>
              <a:gd name="T71" fmla="*/ 70 h 125"/>
              <a:gd name="T72" fmla="*/ 37 w 126"/>
              <a:gd name="T73" fmla="*/ 32 h 125"/>
              <a:gd name="T74" fmla="*/ 23 w 126"/>
              <a:gd name="T75" fmla="*/ 46 h 125"/>
              <a:gd name="T76" fmla="*/ 32 w 126"/>
              <a:gd name="T77" fmla="*/ 9 h 125"/>
              <a:gd name="T78" fmla="*/ 35 w 126"/>
              <a:gd name="T79" fmla="*/ 7 h 125"/>
              <a:gd name="T80" fmla="*/ 9 w 126"/>
              <a:gd name="T81" fmla="*/ 19 h 125"/>
              <a:gd name="T82" fmla="*/ 7 w 126"/>
              <a:gd name="T83" fmla="*/ 5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6" h="125">
                <a:moveTo>
                  <a:pt x="93" y="9"/>
                </a:moveTo>
                <a:cubicBezTo>
                  <a:pt x="100" y="16"/>
                  <a:pt x="104" y="26"/>
                  <a:pt x="104" y="37"/>
                </a:cubicBezTo>
                <a:cubicBezTo>
                  <a:pt x="104" y="40"/>
                  <a:pt x="103" y="43"/>
                  <a:pt x="102" y="46"/>
                </a:cubicBezTo>
                <a:cubicBezTo>
                  <a:pt x="105" y="51"/>
                  <a:pt x="115" y="51"/>
                  <a:pt x="119" y="50"/>
                </a:cubicBezTo>
                <a:cubicBezTo>
                  <a:pt x="124" y="50"/>
                  <a:pt x="124" y="45"/>
                  <a:pt x="119" y="44"/>
                </a:cubicBezTo>
                <a:cubicBezTo>
                  <a:pt x="113" y="44"/>
                  <a:pt x="117" y="35"/>
                  <a:pt x="117" y="19"/>
                </a:cubicBezTo>
                <a:cubicBezTo>
                  <a:pt x="117" y="3"/>
                  <a:pt x="97" y="5"/>
                  <a:pt x="97" y="5"/>
                </a:cubicBezTo>
                <a:cubicBezTo>
                  <a:pt x="91" y="7"/>
                  <a:pt x="91" y="7"/>
                  <a:pt x="91" y="7"/>
                </a:cubicBezTo>
                <a:cubicBezTo>
                  <a:pt x="91" y="7"/>
                  <a:pt x="91" y="7"/>
                  <a:pt x="91" y="7"/>
                </a:cubicBezTo>
                <a:cubicBezTo>
                  <a:pt x="92" y="8"/>
                  <a:pt x="93" y="8"/>
                  <a:pt x="93" y="9"/>
                </a:cubicBezTo>
                <a:close/>
                <a:moveTo>
                  <a:pt x="97" y="66"/>
                </a:moveTo>
                <a:cubicBezTo>
                  <a:pt x="89" y="76"/>
                  <a:pt x="77" y="83"/>
                  <a:pt x="63" y="83"/>
                </a:cubicBezTo>
                <a:cubicBezTo>
                  <a:pt x="49" y="83"/>
                  <a:pt x="37" y="76"/>
                  <a:pt x="29" y="66"/>
                </a:cubicBezTo>
                <a:cubicBezTo>
                  <a:pt x="12" y="73"/>
                  <a:pt x="0" y="87"/>
                  <a:pt x="0" y="114"/>
                </a:cubicBezTo>
                <a:cubicBezTo>
                  <a:pt x="0" y="120"/>
                  <a:pt x="5" y="125"/>
                  <a:pt x="11" y="125"/>
                </a:cubicBezTo>
                <a:cubicBezTo>
                  <a:pt x="114" y="125"/>
                  <a:pt x="114" y="125"/>
                  <a:pt x="114" y="125"/>
                </a:cubicBezTo>
                <a:cubicBezTo>
                  <a:pt x="121" y="125"/>
                  <a:pt x="126" y="120"/>
                  <a:pt x="126" y="114"/>
                </a:cubicBezTo>
                <a:cubicBezTo>
                  <a:pt x="126" y="87"/>
                  <a:pt x="114" y="73"/>
                  <a:pt x="97" y="66"/>
                </a:cubicBezTo>
                <a:close/>
                <a:moveTo>
                  <a:pt x="76" y="101"/>
                </a:moveTo>
                <a:cubicBezTo>
                  <a:pt x="76" y="102"/>
                  <a:pt x="76" y="103"/>
                  <a:pt x="75" y="103"/>
                </a:cubicBezTo>
                <a:cubicBezTo>
                  <a:pt x="75" y="103"/>
                  <a:pt x="74" y="103"/>
                  <a:pt x="74" y="103"/>
                </a:cubicBezTo>
                <a:cubicBezTo>
                  <a:pt x="74" y="103"/>
                  <a:pt x="73" y="103"/>
                  <a:pt x="73" y="103"/>
                </a:cubicBezTo>
                <a:cubicBezTo>
                  <a:pt x="63" y="102"/>
                  <a:pt x="63" y="102"/>
                  <a:pt x="63" y="102"/>
                </a:cubicBezTo>
                <a:cubicBezTo>
                  <a:pt x="63" y="102"/>
                  <a:pt x="63" y="101"/>
                  <a:pt x="63" y="101"/>
                </a:cubicBezTo>
                <a:cubicBezTo>
                  <a:pt x="63" y="101"/>
                  <a:pt x="62" y="102"/>
                  <a:pt x="62" y="102"/>
                </a:cubicBezTo>
                <a:cubicBezTo>
                  <a:pt x="52" y="103"/>
                  <a:pt x="52" y="103"/>
                  <a:pt x="52" y="103"/>
                </a:cubicBezTo>
                <a:cubicBezTo>
                  <a:pt x="52" y="103"/>
                  <a:pt x="52" y="103"/>
                  <a:pt x="52" y="103"/>
                </a:cubicBezTo>
                <a:cubicBezTo>
                  <a:pt x="52" y="103"/>
                  <a:pt x="51" y="103"/>
                  <a:pt x="51" y="103"/>
                </a:cubicBezTo>
                <a:cubicBezTo>
                  <a:pt x="50" y="103"/>
                  <a:pt x="50" y="102"/>
                  <a:pt x="50" y="101"/>
                </a:cubicBezTo>
                <a:cubicBezTo>
                  <a:pt x="50" y="94"/>
                  <a:pt x="50" y="94"/>
                  <a:pt x="50" y="94"/>
                </a:cubicBezTo>
                <a:cubicBezTo>
                  <a:pt x="50" y="94"/>
                  <a:pt x="50" y="93"/>
                  <a:pt x="51" y="93"/>
                </a:cubicBezTo>
                <a:cubicBezTo>
                  <a:pt x="51" y="92"/>
                  <a:pt x="52" y="92"/>
                  <a:pt x="52" y="92"/>
                </a:cubicBezTo>
                <a:cubicBezTo>
                  <a:pt x="63" y="95"/>
                  <a:pt x="63" y="95"/>
                  <a:pt x="63" y="95"/>
                </a:cubicBezTo>
                <a:cubicBezTo>
                  <a:pt x="63" y="95"/>
                  <a:pt x="63" y="95"/>
                  <a:pt x="63" y="95"/>
                </a:cubicBezTo>
                <a:cubicBezTo>
                  <a:pt x="63" y="95"/>
                  <a:pt x="63" y="95"/>
                  <a:pt x="63" y="95"/>
                </a:cubicBezTo>
                <a:cubicBezTo>
                  <a:pt x="73" y="92"/>
                  <a:pt x="73" y="92"/>
                  <a:pt x="73" y="92"/>
                </a:cubicBezTo>
                <a:cubicBezTo>
                  <a:pt x="74" y="92"/>
                  <a:pt x="75" y="92"/>
                  <a:pt x="75" y="93"/>
                </a:cubicBezTo>
                <a:cubicBezTo>
                  <a:pt x="75" y="93"/>
                  <a:pt x="76" y="94"/>
                  <a:pt x="76" y="94"/>
                </a:cubicBezTo>
                <a:lnTo>
                  <a:pt x="76" y="101"/>
                </a:lnTo>
                <a:close/>
                <a:moveTo>
                  <a:pt x="25" y="37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6"/>
                  <a:pt x="30" y="35"/>
                  <a:pt x="31" y="35"/>
                </a:cubicBezTo>
                <a:cubicBezTo>
                  <a:pt x="30" y="38"/>
                  <a:pt x="30" y="41"/>
                  <a:pt x="30" y="44"/>
                </a:cubicBezTo>
                <a:cubicBezTo>
                  <a:pt x="30" y="61"/>
                  <a:pt x="45" y="74"/>
                  <a:pt x="64" y="74"/>
                </a:cubicBezTo>
                <a:cubicBezTo>
                  <a:pt x="82" y="74"/>
                  <a:pt x="97" y="61"/>
                  <a:pt x="97" y="44"/>
                </a:cubicBezTo>
                <a:cubicBezTo>
                  <a:pt x="97" y="43"/>
                  <a:pt x="97" y="41"/>
                  <a:pt x="97" y="40"/>
                </a:cubicBezTo>
                <a:cubicBezTo>
                  <a:pt x="97" y="40"/>
                  <a:pt x="98" y="40"/>
                  <a:pt x="99" y="40"/>
                </a:cubicBezTo>
                <a:cubicBezTo>
                  <a:pt x="99" y="40"/>
                  <a:pt x="99" y="40"/>
                  <a:pt x="99" y="40"/>
                </a:cubicBezTo>
                <a:cubicBezTo>
                  <a:pt x="100" y="39"/>
                  <a:pt x="100" y="39"/>
                  <a:pt x="100" y="39"/>
                </a:cubicBezTo>
                <a:cubicBezTo>
                  <a:pt x="100" y="38"/>
                  <a:pt x="100" y="38"/>
                  <a:pt x="100" y="37"/>
                </a:cubicBezTo>
                <a:cubicBezTo>
                  <a:pt x="100" y="37"/>
                  <a:pt x="100" y="37"/>
                  <a:pt x="100" y="37"/>
                </a:cubicBezTo>
                <a:cubicBezTo>
                  <a:pt x="100" y="35"/>
                  <a:pt x="99" y="32"/>
                  <a:pt x="99" y="30"/>
                </a:cubicBezTo>
                <a:cubicBezTo>
                  <a:pt x="99" y="29"/>
                  <a:pt x="99" y="29"/>
                  <a:pt x="99" y="29"/>
                </a:cubicBezTo>
                <a:cubicBezTo>
                  <a:pt x="99" y="29"/>
                  <a:pt x="99" y="29"/>
                  <a:pt x="99" y="29"/>
                </a:cubicBezTo>
                <a:cubicBezTo>
                  <a:pt x="98" y="28"/>
                  <a:pt x="98" y="27"/>
                  <a:pt x="98" y="26"/>
                </a:cubicBezTo>
                <a:cubicBezTo>
                  <a:pt x="93" y="11"/>
                  <a:pt x="79" y="0"/>
                  <a:pt x="62" y="0"/>
                </a:cubicBezTo>
                <a:cubicBezTo>
                  <a:pt x="61" y="0"/>
                  <a:pt x="60" y="0"/>
                  <a:pt x="59" y="0"/>
                </a:cubicBezTo>
                <a:cubicBezTo>
                  <a:pt x="58" y="0"/>
                  <a:pt x="57" y="1"/>
                  <a:pt x="57" y="1"/>
                </a:cubicBezTo>
                <a:cubicBezTo>
                  <a:pt x="57" y="1"/>
                  <a:pt x="56" y="1"/>
                  <a:pt x="56" y="1"/>
                </a:cubicBezTo>
                <a:cubicBezTo>
                  <a:pt x="54" y="1"/>
                  <a:pt x="53" y="1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36" y="7"/>
                  <a:pt x="26" y="20"/>
                  <a:pt x="25" y="35"/>
                </a:cubicBezTo>
                <a:lnTo>
                  <a:pt x="25" y="37"/>
                </a:lnTo>
                <a:close/>
                <a:moveTo>
                  <a:pt x="37" y="32"/>
                </a:moveTo>
                <a:cubicBezTo>
                  <a:pt x="37" y="32"/>
                  <a:pt x="37" y="32"/>
                  <a:pt x="38" y="32"/>
                </a:cubicBezTo>
                <a:cubicBezTo>
                  <a:pt x="43" y="29"/>
                  <a:pt x="47" y="25"/>
                  <a:pt x="50" y="21"/>
                </a:cubicBezTo>
                <a:cubicBezTo>
                  <a:pt x="50" y="21"/>
                  <a:pt x="51" y="20"/>
                  <a:pt x="51" y="20"/>
                </a:cubicBezTo>
                <a:cubicBezTo>
                  <a:pt x="58" y="32"/>
                  <a:pt x="74" y="40"/>
                  <a:pt x="92" y="40"/>
                </a:cubicBezTo>
                <a:cubicBezTo>
                  <a:pt x="92" y="40"/>
                  <a:pt x="93" y="40"/>
                  <a:pt x="93" y="40"/>
                </a:cubicBezTo>
                <a:cubicBezTo>
                  <a:pt x="93" y="41"/>
                  <a:pt x="93" y="43"/>
                  <a:pt x="93" y="44"/>
                </a:cubicBezTo>
                <a:cubicBezTo>
                  <a:pt x="93" y="58"/>
                  <a:pt x="80" y="70"/>
                  <a:pt x="64" y="70"/>
                </a:cubicBezTo>
                <a:cubicBezTo>
                  <a:pt x="47" y="70"/>
                  <a:pt x="34" y="58"/>
                  <a:pt x="34" y="44"/>
                </a:cubicBezTo>
                <a:cubicBezTo>
                  <a:pt x="34" y="40"/>
                  <a:pt x="35" y="36"/>
                  <a:pt x="37" y="32"/>
                </a:cubicBezTo>
                <a:close/>
                <a:moveTo>
                  <a:pt x="7" y="50"/>
                </a:moveTo>
                <a:cubicBezTo>
                  <a:pt x="11" y="51"/>
                  <a:pt x="20" y="51"/>
                  <a:pt x="23" y="46"/>
                </a:cubicBezTo>
                <a:cubicBezTo>
                  <a:pt x="22" y="43"/>
                  <a:pt x="22" y="40"/>
                  <a:pt x="22" y="37"/>
                </a:cubicBezTo>
                <a:cubicBezTo>
                  <a:pt x="22" y="26"/>
                  <a:pt x="26" y="16"/>
                  <a:pt x="32" y="9"/>
                </a:cubicBezTo>
                <a:cubicBezTo>
                  <a:pt x="33" y="8"/>
                  <a:pt x="33" y="8"/>
                  <a:pt x="34" y="7"/>
                </a:cubicBezTo>
                <a:cubicBezTo>
                  <a:pt x="34" y="7"/>
                  <a:pt x="34" y="7"/>
                  <a:pt x="35" y="7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5"/>
                  <a:pt x="9" y="3"/>
                  <a:pt x="9" y="19"/>
                </a:cubicBezTo>
                <a:cubicBezTo>
                  <a:pt x="9" y="35"/>
                  <a:pt x="13" y="44"/>
                  <a:pt x="7" y="44"/>
                </a:cubicBezTo>
                <a:cubicBezTo>
                  <a:pt x="1" y="45"/>
                  <a:pt x="2" y="50"/>
                  <a:pt x="7" y="5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072A31-CEBE-C4A9-F9E7-0C8CBA0E5BD5}"/>
              </a:ext>
            </a:extLst>
          </p:cNvPr>
          <p:cNvSpPr txBox="1"/>
          <p:nvPr/>
        </p:nvSpPr>
        <p:spPr>
          <a:xfrm>
            <a:off x="4707325" y="3025221"/>
            <a:ext cx="30283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그룹</a:t>
            </a:r>
            <a:r>
              <a:rPr lang="en-US" altLang="ko-KR" dirty="0"/>
              <a:t>(</a:t>
            </a:r>
            <a:r>
              <a:rPr lang="ko-KR" altLang="en-US" dirty="0"/>
              <a:t>범주</a:t>
            </a:r>
            <a:r>
              <a:rPr lang="en-US" altLang="ko-KR" dirty="0"/>
              <a:t>)</a:t>
            </a:r>
            <a:r>
              <a:rPr lang="ko-KR" altLang="en-US" dirty="0"/>
              <a:t>를 만들어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8DB8B4-0FB0-154D-D09E-8D8B9850AB8A}"/>
              </a:ext>
            </a:extLst>
          </p:cNvPr>
          <p:cNvSpPr txBox="1"/>
          <p:nvPr/>
        </p:nvSpPr>
        <p:spPr>
          <a:xfrm flipH="1">
            <a:off x="3347050" y="787695"/>
            <a:ext cx="2188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그룹을 만들 수 있는 자료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E1EF0E-41AE-6846-272F-922207D7DF90}"/>
              </a:ext>
            </a:extLst>
          </p:cNvPr>
          <p:cNvSpPr txBox="1"/>
          <p:nvPr/>
        </p:nvSpPr>
        <p:spPr>
          <a:xfrm>
            <a:off x="6127541" y="735735"/>
            <a:ext cx="266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어떤 공통성이 없는 값으로 만들어진 자료</a:t>
            </a:r>
          </a:p>
        </p:txBody>
      </p:sp>
      <p:sp>
        <p:nvSpPr>
          <p:cNvPr id="17" name="슬라이드 번호 개체 틀 7">
            <a:extLst>
              <a:ext uri="{FF2B5EF4-FFF2-40B4-BE49-F238E27FC236}">
                <a16:creationId xmlns:a16="http://schemas.microsoft.com/office/drawing/2014/main" id="{3617C865-166E-39F2-B905-615AF1CF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1921C4-BA49-46FE-BD68-11A55D938E54}" type="slidenum">
              <a:rPr lang="ko-KR" altLang="en-US" sz="1400" smtClean="0">
                <a:solidFill>
                  <a:schemeClr val="tx1"/>
                </a:solidFill>
              </a:rPr>
              <a:t>9</a:t>
            </a:fld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97200B-1640-2B08-C175-5C19EF979C7A}"/>
              </a:ext>
            </a:extLst>
          </p:cNvPr>
          <p:cNvSpPr txBox="1"/>
          <p:nvPr/>
        </p:nvSpPr>
        <p:spPr>
          <a:xfrm>
            <a:off x="3367737" y="38278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둥근모양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BA2E76-0A33-3AE7-D6DC-5B778EE923CF}"/>
              </a:ext>
            </a:extLst>
          </p:cNvPr>
          <p:cNvSpPr txBox="1"/>
          <p:nvPr/>
        </p:nvSpPr>
        <p:spPr>
          <a:xfrm>
            <a:off x="4569042" y="38278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사각모양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D04F2B-CE61-22CE-A55C-305C70EE6134}"/>
              </a:ext>
            </a:extLst>
          </p:cNvPr>
          <p:cNvSpPr txBox="1"/>
          <p:nvPr/>
        </p:nvSpPr>
        <p:spPr>
          <a:xfrm>
            <a:off x="8142580" y="3814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367C28-2FA9-498D-009E-477B4A3827A4}"/>
              </a:ext>
            </a:extLst>
          </p:cNvPr>
          <p:cNvSpPr txBox="1"/>
          <p:nvPr/>
        </p:nvSpPr>
        <p:spPr>
          <a:xfrm>
            <a:off x="9455746" y="3814665"/>
            <a:ext cx="93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남자</a:t>
            </a:r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C757959-21C2-90E8-7E40-76B0154A0250}"/>
              </a:ext>
            </a:extLst>
          </p:cNvPr>
          <p:cNvSpPr>
            <a:spLocks noEditPoints="1"/>
          </p:cNvSpPr>
          <p:nvPr/>
        </p:nvSpPr>
        <p:spPr bwMode="auto">
          <a:xfrm>
            <a:off x="1189514" y="6233316"/>
            <a:ext cx="471488" cy="471488"/>
          </a:xfrm>
          <a:custGeom>
            <a:avLst/>
            <a:gdLst>
              <a:gd name="T0" fmla="*/ 95 w 125"/>
              <a:gd name="T1" fmla="*/ 65 h 125"/>
              <a:gd name="T2" fmla="*/ 86 w 125"/>
              <a:gd name="T3" fmla="*/ 74 h 125"/>
              <a:gd name="T4" fmla="*/ 75 w 125"/>
              <a:gd name="T5" fmla="*/ 92 h 125"/>
              <a:gd name="T6" fmla="*/ 68 w 125"/>
              <a:gd name="T7" fmla="*/ 81 h 125"/>
              <a:gd name="T8" fmla="*/ 62 w 125"/>
              <a:gd name="T9" fmla="*/ 82 h 125"/>
              <a:gd name="T10" fmla="*/ 61 w 125"/>
              <a:gd name="T11" fmla="*/ 82 h 125"/>
              <a:gd name="T12" fmla="*/ 54 w 125"/>
              <a:gd name="T13" fmla="*/ 92 h 125"/>
              <a:gd name="T14" fmla="*/ 45 w 125"/>
              <a:gd name="T15" fmla="*/ 78 h 125"/>
              <a:gd name="T16" fmla="*/ 30 w 125"/>
              <a:gd name="T17" fmla="*/ 65 h 125"/>
              <a:gd name="T18" fmla="*/ 0 w 125"/>
              <a:gd name="T19" fmla="*/ 113 h 125"/>
              <a:gd name="T20" fmla="*/ 11 w 125"/>
              <a:gd name="T21" fmla="*/ 125 h 125"/>
              <a:gd name="T22" fmla="*/ 114 w 125"/>
              <a:gd name="T23" fmla="*/ 125 h 125"/>
              <a:gd name="T24" fmla="*/ 125 w 125"/>
              <a:gd name="T25" fmla="*/ 113 h 125"/>
              <a:gd name="T26" fmla="*/ 95 w 125"/>
              <a:gd name="T27" fmla="*/ 65 h 125"/>
              <a:gd name="T28" fmla="*/ 29 w 125"/>
              <a:gd name="T29" fmla="*/ 36 h 125"/>
              <a:gd name="T30" fmla="*/ 29 w 125"/>
              <a:gd name="T31" fmla="*/ 40 h 125"/>
              <a:gd name="T32" fmla="*/ 63 w 125"/>
              <a:gd name="T33" fmla="*/ 70 h 125"/>
              <a:gd name="T34" fmla="*/ 96 w 125"/>
              <a:gd name="T35" fmla="*/ 40 h 125"/>
              <a:gd name="T36" fmla="*/ 96 w 125"/>
              <a:gd name="T37" fmla="*/ 40 h 125"/>
              <a:gd name="T38" fmla="*/ 100 w 125"/>
              <a:gd name="T39" fmla="*/ 40 h 125"/>
              <a:gd name="T40" fmla="*/ 101 w 125"/>
              <a:gd name="T41" fmla="*/ 39 h 125"/>
              <a:gd name="T42" fmla="*/ 101 w 125"/>
              <a:gd name="T43" fmla="*/ 39 h 125"/>
              <a:gd name="T44" fmla="*/ 101 w 125"/>
              <a:gd name="T45" fmla="*/ 37 h 125"/>
              <a:gd name="T46" fmla="*/ 101 w 125"/>
              <a:gd name="T47" fmla="*/ 37 h 125"/>
              <a:gd name="T48" fmla="*/ 100 w 125"/>
              <a:gd name="T49" fmla="*/ 29 h 125"/>
              <a:gd name="T50" fmla="*/ 100 w 125"/>
              <a:gd name="T51" fmla="*/ 29 h 125"/>
              <a:gd name="T52" fmla="*/ 100 w 125"/>
              <a:gd name="T53" fmla="*/ 29 h 125"/>
              <a:gd name="T54" fmla="*/ 99 w 125"/>
              <a:gd name="T55" fmla="*/ 26 h 125"/>
              <a:gd name="T56" fmla="*/ 63 w 125"/>
              <a:gd name="T57" fmla="*/ 0 h 125"/>
              <a:gd name="T58" fmla="*/ 60 w 125"/>
              <a:gd name="T59" fmla="*/ 0 h 125"/>
              <a:gd name="T60" fmla="*/ 58 w 125"/>
              <a:gd name="T61" fmla="*/ 0 h 125"/>
              <a:gd name="T62" fmla="*/ 57 w 125"/>
              <a:gd name="T63" fmla="*/ 0 h 125"/>
              <a:gd name="T64" fmla="*/ 52 w 125"/>
              <a:gd name="T65" fmla="*/ 2 h 125"/>
              <a:gd name="T66" fmla="*/ 52 w 125"/>
              <a:gd name="T67" fmla="*/ 2 h 125"/>
              <a:gd name="T68" fmla="*/ 52 w 125"/>
              <a:gd name="T69" fmla="*/ 2 h 125"/>
              <a:gd name="T70" fmla="*/ 26 w 125"/>
              <a:gd name="T71" fmla="*/ 35 h 125"/>
              <a:gd name="T72" fmla="*/ 26 w 125"/>
              <a:gd name="T73" fmla="*/ 36 h 125"/>
              <a:gd name="T74" fmla="*/ 28 w 125"/>
              <a:gd name="T75" fmla="*/ 36 h 125"/>
              <a:gd name="T76" fmla="*/ 29 w 125"/>
              <a:gd name="T77" fmla="*/ 36 h 125"/>
              <a:gd name="T78" fmla="*/ 34 w 125"/>
              <a:gd name="T79" fmla="*/ 34 h 125"/>
              <a:gd name="T80" fmla="*/ 39 w 125"/>
              <a:gd name="T81" fmla="*/ 32 h 125"/>
              <a:gd name="T82" fmla="*/ 52 w 125"/>
              <a:gd name="T83" fmla="*/ 19 h 125"/>
              <a:gd name="T84" fmla="*/ 92 w 125"/>
              <a:gd name="T85" fmla="*/ 40 h 125"/>
              <a:gd name="T86" fmla="*/ 92 w 125"/>
              <a:gd name="T87" fmla="*/ 40 h 125"/>
              <a:gd name="T88" fmla="*/ 63 w 125"/>
              <a:gd name="T89" fmla="*/ 66 h 125"/>
              <a:gd name="T90" fmla="*/ 33 w 125"/>
              <a:gd name="T91" fmla="*/ 40 h 125"/>
              <a:gd name="T92" fmla="*/ 34 w 125"/>
              <a:gd name="T93" fmla="*/ 3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5" h="125">
                <a:moveTo>
                  <a:pt x="95" y="65"/>
                </a:moveTo>
                <a:cubicBezTo>
                  <a:pt x="93" y="68"/>
                  <a:pt x="89" y="72"/>
                  <a:pt x="86" y="74"/>
                </a:cubicBezTo>
                <a:cubicBezTo>
                  <a:pt x="75" y="92"/>
                  <a:pt x="75" y="92"/>
                  <a:pt x="75" y="92"/>
                </a:cubicBezTo>
                <a:cubicBezTo>
                  <a:pt x="68" y="81"/>
                  <a:pt x="68" y="81"/>
                  <a:pt x="68" y="81"/>
                </a:cubicBezTo>
                <a:cubicBezTo>
                  <a:pt x="66" y="82"/>
                  <a:pt x="64" y="82"/>
                  <a:pt x="62" y="82"/>
                </a:cubicBezTo>
                <a:cubicBezTo>
                  <a:pt x="62" y="82"/>
                  <a:pt x="62" y="82"/>
                  <a:pt x="61" y="82"/>
                </a:cubicBezTo>
                <a:cubicBezTo>
                  <a:pt x="54" y="92"/>
                  <a:pt x="54" y="92"/>
                  <a:pt x="54" y="92"/>
                </a:cubicBezTo>
                <a:cubicBezTo>
                  <a:pt x="45" y="78"/>
                  <a:pt x="45" y="78"/>
                  <a:pt x="45" y="78"/>
                </a:cubicBezTo>
                <a:cubicBezTo>
                  <a:pt x="39" y="75"/>
                  <a:pt x="34" y="70"/>
                  <a:pt x="30" y="65"/>
                </a:cubicBezTo>
                <a:cubicBezTo>
                  <a:pt x="12" y="72"/>
                  <a:pt x="0" y="86"/>
                  <a:pt x="0" y="113"/>
                </a:cubicBezTo>
                <a:cubicBezTo>
                  <a:pt x="0" y="120"/>
                  <a:pt x="5" y="125"/>
                  <a:pt x="11" y="125"/>
                </a:cubicBezTo>
                <a:cubicBezTo>
                  <a:pt x="114" y="125"/>
                  <a:pt x="114" y="125"/>
                  <a:pt x="114" y="125"/>
                </a:cubicBezTo>
                <a:cubicBezTo>
                  <a:pt x="120" y="125"/>
                  <a:pt x="125" y="120"/>
                  <a:pt x="125" y="113"/>
                </a:cubicBezTo>
                <a:cubicBezTo>
                  <a:pt x="125" y="86"/>
                  <a:pt x="113" y="72"/>
                  <a:pt x="95" y="65"/>
                </a:cubicBezTo>
                <a:close/>
                <a:moveTo>
                  <a:pt x="29" y="36"/>
                </a:moveTo>
                <a:cubicBezTo>
                  <a:pt x="29" y="37"/>
                  <a:pt x="29" y="38"/>
                  <a:pt x="29" y="40"/>
                </a:cubicBezTo>
                <a:cubicBezTo>
                  <a:pt x="29" y="57"/>
                  <a:pt x="44" y="70"/>
                  <a:pt x="63" y="70"/>
                </a:cubicBezTo>
                <a:cubicBezTo>
                  <a:pt x="81" y="70"/>
                  <a:pt x="96" y="57"/>
                  <a:pt x="96" y="40"/>
                </a:cubicBezTo>
                <a:cubicBezTo>
                  <a:pt x="96" y="40"/>
                  <a:pt x="96" y="40"/>
                  <a:pt x="96" y="40"/>
                </a:cubicBezTo>
                <a:cubicBezTo>
                  <a:pt x="97" y="40"/>
                  <a:pt x="99" y="40"/>
                  <a:pt x="100" y="40"/>
                </a:cubicBezTo>
                <a:cubicBezTo>
                  <a:pt x="101" y="39"/>
                  <a:pt x="101" y="39"/>
                  <a:pt x="101" y="39"/>
                </a:cubicBezTo>
                <a:cubicBezTo>
                  <a:pt x="101" y="39"/>
                  <a:pt x="101" y="39"/>
                  <a:pt x="101" y="39"/>
                </a:cubicBezTo>
                <a:cubicBezTo>
                  <a:pt x="101" y="38"/>
                  <a:pt x="101" y="38"/>
                  <a:pt x="101" y="37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101" y="34"/>
                  <a:pt x="100" y="32"/>
                  <a:pt x="100" y="29"/>
                </a:cubicBezTo>
                <a:cubicBezTo>
                  <a:pt x="100" y="29"/>
                  <a:pt x="100" y="29"/>
                  <a:pt x="100" y="29"/>
                </a:cubicBezTo>
                <a:cubicBezTo>
                  <a:pt x="100" y="29"/>
                  <a:pt x="100" y="29"/>
                  <a:pt x="100" y="29"/>
                </a:cubicBezTo>
                <a:cubicBezTo>
                  <a:pt x="100" y="28"/>
                  <a:pt x="99" y="27"/>
                  <a:pt x="99" y="26"/>
                </a:cubicBezTo>
                <a:cubicBezTo>
                  <a:pt x="94" y="11"/>
                  <a:pt x="80" y="0"/>
                  <a:pt x="63" y="0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9" y="0"/>
                  <a:pt x="58" y="0"/>
                </a:cubicBezTo>
                <a:cubicBezTo>
                  <a:pt x="58" y="0"/>
                  <a:pt x="58" y="0"/>
                  <a:pt x="57" y="0"/>
                </a:cubicBezTo>
                <a:cubicBezTo>
                  <a:pt x="56" y="1"/>
                  <a:pt x="54" y="1"/>
                  <a:pt x="52" y="2"/>
                </a:cubicBezTo>
                <a:cubicBezTo>
                  <a:pt x="52" y="2"/>
                  <a:pt x="52" y="2"/>
                  <a:pt x="52" y="2"/>
                </a:cubicBezTo>
                <a:cubicBezTo>
                  <a:pt x="52" y="2"/>
                  <a:pt x="52" y="2"/>
                  <a:pt x="52" y="2"/>
                </a:cubicBezTo>
                <a:cubicBezTo>
                  <a:pt x="38" y="6"/>
                  <a:pt x="27" y="19"/>
                  <a:pt x="26" y="35"/>
                </a:cubicBezTo>
                <a:cubicBezTo>
                  <a:pt x="26" y="36"/>
                  <a:pt x="26" y="36"/>
                  <a:pt x="26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6"/>
                  <a:pt x="29" y="36"/>
                  <a:pt x="29" y="36"/>
                </a:cubicBezTo>
                <a:close/>
                <a:moveTo>
                  <a:pt x="34" y="34"/>
                </a:moveTo>
                <a:cubicBezTo>
                  <a:pt x="35" y="33"/>
                  <a:pt x="37" y="33"/>
                  <a:pt x="39" y="32"/>
                </a:cubicBezTo>
                <a:cubicBezTo>
                  <a:pt x="45" y="28"/>
                  <a:pt x="49" y="24"/>
                  <a:pt x="52" y="19"/>
                </a:cubicBezTo>
                <a:cubicBezTo>
                  <a:pt x="58" y="31"/>
                  <a:pt x="74" y="40"/>
                  <a:pt x="92" y="40"/>
                </a:cubicBezTo>
                <a:cubicBezTo>
                  <a:pt x="92" y="40"/>
                  <a:pt x="92" y="40"/>
                  <a:pt x="92" y="40"/>
                </a:cubicBezTo>
                <a:cubicBezTo>
                  <a:pt x="92" y="54"/>
                  <a:pt x="79" y="66"/>
                  <a:pt x="63" y="66"/>
                </a:cubicBezTo>
                <a:cubicBezTo>
                  <a:pt x="46" y="66"/>
                  <a:pt x="33" y="54"/>
                  <a:pt x="33" y="40"/>
                </a:cubicBezTo>
                <a:cubicBezTo>
                  <a:pt x="33" y="38"/>
                  <a:pt x="33" y="36"/>
                  <a:pt x="34" y="3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E6418FC7-AA47-7D7C-221F-1731A99C9B91}"/>
              </a:ext>
            </a:extLst>
          </p:cNvPr>
          <p:cNvSpPr>
            <a:spLocks noEditPoints="1"/>
          </p:cNvSpPr>
          <p:nvPr/>
        </p:nvSpPr>
        <p:spPr bwMode="auto">
          <a:xfrm>
            <a:off x="1681078" y="3332084"/>
            <a:ext cx="474663" cy="471488"/>
          </a:xfrm>
          <a:custGeom>
            <a:avLst/>
            <a:gdLst>
              <a:gd name="T0" fmla="*/ 104 w 126"/>
              <a:gd name="T1" fmla="*/ 37 h 125"/>
              <a:gd name="T2" fmla="*/ 119 w 126"/>
              <a:gd name="T3" fmla="*/ 50 h 125"/>
              <a:gd name="T4" fmla="*/ 117 w 126"/>
              <a:gd name="T5" fmla="*/ 19 h 125"/>
              <a:gd name="T6" fmla="*/ 91 w 126"/>
              <a:gd name="T7" fmla="*/ 7 h 125"/>
              <a:gd name="T8" fmla="*/ 93 w 126"/>
              <a:gd name="T9" fmla="*/ 9 h 125"/>
              <a:gd name="T10" fmla="*/ 63 w 126"/>
              <a:gd name="T11" fmla="*/ 83 h 125"/>
              <a:gd name="T12" fmla="*/ 0 w 126"/>
              <a:gd name="T13" fmla="*/ 114 h 125"/>
              <a:gd name="T14" fmla="*/ 114 w 126"/>
              <a:gd name="T15" fmla="*/ 125 h 125"/>
              <a:gd name="T16" fmla="*/ 97 w 126"/>
              <a:gd name="T17" fmla="*/ 66 h 125"/>
              <a:gd name="T18" fmla="*/ 75 w 126"/>
              <a:gd name="T19" fmla="*/ 103 h 125"/>
              <a:gd name="T20" fmla="*/ 73 w 126"/>
              <a:gd name="T21" fmla="*/ 103 h 125"/>
              <a:gd name="T22" fmla="*/ 63 w 126"/>
              <a:gd name="T23" fmla="*/ 101 h 125"/>
              <a:gd name="T24" fmla="*/ 52 w 126"/>
              <a:gd name="T25" fmla="*/ 103 h 125"/>
              <a:gd name="T26" fmla="*/ 51 w 126"/>
              <a:gd name="T27" fmla="*/ 103 h 125"/>
              <a:gd name="T28" fmla="*/ 50 w 126"/>
              <a:gd name="T29" fmla="*/ 94 h 125"/>
              <a:gd name="T30" fmla="*/ 52 w 126"/>
              <a:gd name="T31" fmla="*/ 92 h 125"/>
              <a:gd name="T32" fmla="*/ 63 w 126"/>
              <a:gd name="T33" fmla="*/ 95 h 125"/>
              <a:gd name="T34" fmla="*/ 73 w 126"/>
              <a:gd name="T35" fmla="*/ 92 h 125"/>
              <a:gd name="T36" fmla="*/ 76 w 126"/>
              <a:gd name="T37" fmla="*/ 94 h 125"/>
              <a:gd name="T38" fmla="*/ 25 w 126"/>
              <a:gd name="T39" fmla="*/ 37 h 125"/>
              <a:gd name="T40" fmla="*/ 31 w 126"/>
              <a:gd name="T41" fmla="*/ 35 h 125"/>
              <a:gd name="T42" fmla="*/ 64 w 126"/>
              <a:gd name="T43" fmla="*/ 74 h 125"/>
              <a:gd name="T44" fmla="*/ 97 w 126"/>
              <a:gd name="T45" fmla="*/ 40 h 125"/>
              <a:gd name="T46" fmla="*/ 99 w 126"/>
              <a:gd name="T47" fmla="*/ 40 h 125"/>
              <a:gd name="T48" fmla="*/ 100 w 126"/>
              <a:gd name="T49" fmla="*/ 37 h 125"/>
              <a:gd name="T50" fmla="*/ 99 w 126"/>
              <a:gd name="T51" fmla="*/ 30 h 125"/>
              <a:gd name="T52" fmla="*/ 99 w 126"/>
              <a:gd name="T53" fmla="*/ 29 h 125"/>
              <a:gd name="T54" fmla="*/ 62 w 126"/>
              <a:gd name="T55" fmla="*/ 0 h 125"/>
              <a:gd name="T56" fmla="*/ 57 w 126"/>
              <a:gd name="T57" fmla="*/ 1 h 125"/>
              <a:gd name="T58" fmla="*/ 51 w 126"/>
              <a:gd name="T59" fmla="*/ 2 h 125"/>
              <a:gd name="T60" fmla="*/ 51 w 126"/>
              <a:gd name="T61" fmla="*/ 2 h 125"/>
              <a:gd name="T62" fmla="*/ 25 w 126"/>
              <a:gd name="T63" fmla="*/ 37 h 125"/>
              <a:gd name="T64" fmla="*/ 38 w 126"/>
              <a:gd name="T65" fmla="*/ 32 h 125"/>
              <a:gd name="T66" fmla="*/ 51 w 126"/>
              <a:gd name="T67" fmla="*/ 20 h 125"/>
              <a:gd name="T68" fmla="*/ 93 w 126"/>
              <a:gd name="T69" fmla="*/ 40 h 125"/>
              <a:gd name="T70" fmla="*/ 64 w 126"/>
              <a:gd name="T71" fmla="*/ 70 h 125"/>
              <a:gd name="T72" fmla="*/ 37 w 126"/>
              <a:gd name="T73" fmla="*/ 32 h 125"/>
              <a:gd name="T74" fmla="*/ 23 w 126"/>
              <a:gd name="T75" fmla="*/ 46 h 125"/>
              <a:gd name="T76" fmla="*/ 32 w 126"/>
              <a:gd name="T77" fmla="*/ 9 h 125"/>
              <a:gd name="T78" fmla="*/ 35 w 126"/>
              <a:gd name="T79" fmla="*/ 7 h 125"/>
              <a:gd name="T80" fmla="*/ 9 w 126"/>
              <a:gd name="T81" fmla="*/ 19 h 125"/>
              <a:gd name="T82" fmla="*/ 7 w 126"/>
              <a:gd name="T83" fmla="*/ 5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6" h="125">
                <a:moveTo>
                  <a:pt x="93" y="9"/>
                </a:moveTo>
                <a:cubicBezTo>
                  <a:pt x="100" y="16"/>
                  <a:pt x="104" y="26"/>
                  <a:pt x="104" y="37"/>
                </a:cubicBezTo>
                <a:cubicBezTo>
                  <a:pt x="104" y="40"/>
                  <a:pt x="103" y="43"/>
                  <a:pt x="102" y="46"/>
                </a:cubicBezTo>
                <a:cubicBezTo>
                  <a:pt x="105" y="51"/>
                  <a:pt x="115" y="51"/>
                  <a:pt x="119" y="50"/>
                </a:cubicBezTo>
                <a:cubicBezTo>
                  <a:pt x="124" y="50"/>
                  <a:pt x="124" y="45"/>
                  <a:pt x="119" y="44"/>
                </a:cubicBezTo>
                <a:cubicBezTo>
                  <a:pt x="113" y="44"/>
                  <a:pt x="117" y="35"/>
                  <a:pt x="117" y="19"/>
                </a:cubicBezTo>
                <a:cubicBezTo>
                  <a:pt x="117" y="3"/>
                  <a:pt x="97" y="5"/>
                  <a:pt x="97" y="5"/>
                </a:cubicBezTo>
                <a:cubicBezTo>
                  <a:pt x="91" y="7"/>
                  <a:pt x="91" y="7"/>
                  <a:pt x="91" y="7"/>
                </a:cubicBezTo>
                <a:cubicBezTo>
                  <a:pt x="91" y="7"/>
                  <a:pt x="91" y="7"/>
                  <a:pt x="91" y="7"/>
                </a:cubicBezTo>
                <a:cubicBezTo>
                  <a:pt x="92" y="8"/>
                  <a:pt x="93" y="8"/>
                  <a:pt x="93" y="9"/>
                </a:cubicBezTo>
                <a:close/>
                <a:moveTo>
                  <a:pt x="97" y="66"/>
                </a:moveTo>
                <a:cubicBezTo>
                  <a:pt x="89" y="76"/>
                  <a:pt x="77" y="83"/>
                  <a:pt x="63" y="83"/>
                </a:cubicBezTo>
                <a:cubicBezTo>
                  <a:pt x="49" y="83"/>
                  <a:pt x="37" y="76"/>
                  <a:pt x="29" y="66"/>
                </a:cubicBezTo>
                <a:cubicBezTo>
                  <a:pt x="12" y="73"/>
                  <a:pt x="0" y="87"/>
                  <a:pt x="0" y="114"/>
                </a:cubicBezTo>
                <a:cubicBezTo>
                  <a:pt x="0" y="120"/>
                  <a:pt x="5" y="125"/>
                  <a:pt x="11" y="125"/>
                </a:cubicBezTo>
                <a:cubicBezTo>
                  <a:pt x="114" y="125"/>
                  <a:pt x="114" y="125"/>
                  <a:pt x="114" y="125"/>
                </a:cubicBezTo>
                <a:cubicBezTo>
                  <a:pt x="121" y="125"/>
                  <a:pt x="126" y="120"/>
                  <a:pt x="126" y="114"/>
                </a:cubicBezTo>
                <a:cubicBezTo>
                  <a:pt x="126" y="87"/>
                  <a:pt x="114" y="73"/>
                  <a:pt x="97" y="66"/>
                </a:cubicBezTo>
                <a:close/>
                <a:moveTo>
                  <a:pt x="76" y="101"/>
                </a:moveTo>
                <a:cubicBezTo>
                  <a:pt x="76" y="102"/>
                  <a:pt x="76" y="103"/>
                  <a:pt x="75" y="103"/>
                </a:cubicBezTo>
                <a:cubicBezTo>
                  <a:pt x="75" y="103"/>
                  <a:pt x="74" y="103"/>
                  <a:pt x="74" y="103"/>
                </a:cubicBezTo>
                <a:cubicBezTo>
                  <a:pt x="74" y="103"/>
                  <a:pt x="73" y="103"/>
                  <a:pt x="73" y="103"/>
                </a:cubicBezTo>
                <a:cubicBezTo>
                  <a:pt x="63" y="102"/>
                  <a:pt x="63" y="102"/>
                  <a:pt x="63" y="102"/>
                </a:cubicBezTo>
                <a:cubicBezTo>
                  <a:pt x="63" y="102"/>
                  <a:pt x="63" y="101"/>
                  <a:pt x="63" y="101"/>
                </a:cubicBezTo>
                <a:cubicBezTo>
                  <a:pt x="63" y="101"/>
                  <a:pt x="62" y="102"/>
                  <a:pt x="62" y="102"/>
                </a:cubicBezTo>
                <a:cubicBezTo>
                  <a:pt x="52" y="103"/>
                  <a:pt x="52" y="103"/>
                  <a:pt x="52" y="103"/>
                </a:cubicBezTo>
                <a:cubicBezTo>
                  <a:pt x="52" y="103"/>
                  <a:pt x="52" y="103"/>
                  <a:pt x="52" y="103"/>
                </a:cubicBezTo>
                <a:cubicBezTo>
                  <a:pt x="52" y="103"/>
                  <a:pt x="51" y="103"/>
                  <a:pt x="51" y="103"/>
                </a:cubicBezTo>
                <a:cubicBezTo>
                  <a:pt x="50" y="103"/>
                  <a:pt x="50" y="102"/>
                  <a:pt x="50" y="101"/>
                </a:cubicBezTo>
                <a:cubicBezTo>
                  <a:pt x="50" y="94"/>
                  <a:pt x="50" y="94"/>
                  <a:pt x="50" y="94"/>
                </a:cubicBezTo>
                <a:cubicBezTo>
                  <a:pt x="50" y="94"/>
                  <a:pt x="50" y="93"/>
                  <a:pt x="51" y="93"/>
                </a:cubicBezTo>
                <a:cubicBezTo>
                  <a:pt x="51" y="92"/>
                  <a:pt x="52" y="92"/>
                  <a:pt x="52" y="92"/>
                </a:cubicBezTo>
                <a:cubicBezTo>
                  <a:pt x="63" y="95"/>
                  <a:pt x="63" y="95"/>
                  <a:pt x="63" y="95"/>
                </a:cubicBezTo>
                <a:cubicBezTo>
                  <a:pt x="63" y="95"/>
                  <a:pt x="63" y="95"/>
                  <a:pt x="63" y="95"/>
                </a:cubicBezTo>
                <a:cubicBezTo>
                  <a:pt x="63" y="95"/>
                  <a:pt x="63" y="95"/>
                  <a:pt x="63" y="95"/>
                </a:cubicBezTo>
                <a:cubicBezTo>
                  <a:pt x="73" y="92"/>
                  <a:pt x="73" y="92"/>
                  <a:pt x="73" y="92"/>
                </a:cubicBezTo>
                <a:cubicBezTo>
                  <a:pt x="74" y="92"/>
                  <a:pt x="75" y="92"/>
                  <a:pt x="75" y="93"/>
                </a:cubicBezTo>
                <a:cubicBezTo>
                  <a:pt x="75" y="93"/>
                  <a:pt x="76" y="94"/>
                  <a:pt x="76" y="94"/>
                </a:cubicBezTo>
                <a:lnTo>
                  <a:pt x="76" y="101"/>
                </a:lnTo>
                <a:close/>
                <a:moveTo>
                  <a:pt x="25" y="37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6"/>
                  <a:pt x="30" y="35"/>
                  <a:pt x="31" y="35"/>
                </a:cubicBezTo>
                <a:cubicBezTo>
                  <a:pt x="30" y="38"/>
                  <a:pt x="30" y="41"/>
                  <a:pt x="30" y="44"/>
                </a:cubicBezTo>
                <a:cubicBezTo>
                  <a:pt x="30" y="61"/>
                  <a:pt x="45" y="74"/>
                  <a:pt x="64" y="74"/>
                </a:cubicBezTo>
                <a:cubicBezTo>
                  <a:pt x="82" y="74"/>
                  <a:pt x="97" y="61"/>
                  <a:pt x="97" y="44"/>
                </a:cubicBezTo>
                <a:cubicBezTo>
                  <a:pt x="97" y="43"/>
                  <a:pt x="97" y="41"/>
                  <a:pt x="97" y="40"/>
                </a:cubicBezTo>
                <a:cubicBezTo>
                  <a:pt x="97" y="40"/>
                  <a:pt x="98" y="40"/>
                  <a:pt x="99" y="40"/>
                </a:cubicBezTo>
                <a:cubicBezTo>
                  <a:pt x="99" y="40"/>
                  <a:pt x="99" y="40"/>
                  <a:pt x="99" y="40"/>
                </a:cubicBezTo>
                <a:cubicBezTo>
                  <a:pt x="100" y="39"/>
                  <a:pt x="100" y="39"/>
                  <a:pt x="100" y="39"/>
                </a:cubicBezTo>
                <a:cubicBezTo>
                  <a:pt x="100" y="38"/>
                  <a:pt x="100" y="38"/>
                  <a:pt x="100" y="37"/>
                </a:cubicBezTo>
                <a:cubicBezTo>
                  <a:pt x="100" y="37"/>
                  <a:pt x="100" y="37"/>
                  <a:pt x="100" y="37"/>
                </a:cubicBezTo>
                <a:cubicBezTo>
                  <a:pt x="100" y="35"/>
                  <a:pt x="99" y="32"/>
                  <a:pt x="99" y="30"/>
                </a:cubicBezTo>
                <a:cubicBezTo>
                  <a:pt x="99" y="29"/>
                  <a:pt x="99" y="29"/>
                  <a:pt x="99" y="29"/>
                </a:cubicBezTo>
                <a:cubicBezTo>
                  <a:pt x="99" y="29"/>
                  <a:pt x="99" y="29"/>
                  <a:pt x="99" y="29"/>
                </a:cubicBezTo>
                <a:cubicBezTo>
                  <a:pt x="98" y="28"/>
                  <a:pt x="98" y="27"/>
                  <a:pt x="98" y="26"/>
                </a:cubicBezTo>
                <a:cubicBezTo>
                  <a:pt x="93" y="11"/>
                  <a:pt x="79" y="0"/>
                  <a:pt x="62" y="0"/>
                </a:cubicBezTo>
                <a:cubicBezTo>
                  <a:pt x="61" y="0"/>
                  <a:pt x="60" y="0"/>
                  <a:pt x="59" y="0"/>
                </a:cubicBezTo>
                <a:cubicBezTo>
                  <a:pt x="58" y="0"/>
                  <a:pt x="57" y="1"/>
                  <a:pt x="57" y="1"/>
                </a:cubicBezTo>
                <a:cubicBezTo>
                  <a:pt x="57" y="1"/>
                  <a:pt x="56" y="1"/>
                  <a:pt x="56" y="1"/>
                </a:cubicBezTo>
                <a:cubicBezTo>
                  <a:pt x="54" y="1"/>
                  <a:pt x="53" y="1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36" y="7"/>
                  <a:pt x="26" y="20"/>
                  <a:pt x="25" y="35"/>
                </a:cubicBezTo>
                <a:lnTo>
                  <a:pt x="25" y="37"/>
                </a:lnTo>
                <a:close/>
                <a:moveTo>
                  <a:pt x="37" y="32"/>
                </a:moveTo>
                <a:cubicBezTo>
                  <a:pt x="37" y="32"/>
                  <a:pt x="37" y="32"/>
                  <a:pt x="38" y="32"/>
                </a:cubicBezTo>
                <a:cubicBezTo>
                  <a:pt x="43" y="29"/>
                  <a:pt x="47" y="25"/>
                  <a:pt x="50" y="21"/>
                </a:cubicBezTo>
                <a:cubicBezTo>
                  <a:pt x="50" y="21"/>
                  <a:pt x="51" y="20"/>
                  <a:pt x="51" y="20"/>
                </a:cubicBezTo>
                <a:cubicBezTo>
                  <a:pt x="58" y="32"/>
                  <a:pt x="74" y="40"/>
                  <a:pt x="92" y="40"/>
                </a:cubicBezTo>
                <a:cubicBezTo>
                  <a:pt x="92" y="40"/>
                  <a:pt x="93" y="40"/>
                  <a:pt x="93" y="40"/>
                </a:cubicBezTo>
                <a:cubicBezTo>
                  <a:pt x="93" y="41"/>
                  <a:pt x="93" y="43"/>
                  <a:pt x="93" y="44"/>
                </a:cubicBezTo>
                <a:cubicBezTo>
                  <a:pt x="93" y="58"/>
                  <a:pt x="80" y="70"/>
                  <a:pt x="64" y="70"/>
                </a:cubicBezTo>
                <a:cubicBezTo>
                  <a:pt x="47" y="70"/>
                  <a:pt x="34" y="58"/>
                  <a:pt x="34" y="44"/>
                </a:cubicBezTo>
                <a:cubicBezTo>
                  <a:pt x="34" y="40"/>
                  <a:pt x="35" y="36"/>
                  <a:pt x="37" y="32"/>
                </a:cubicBezTo>
                <a:close/>
                <a:moveTo>
                  <a:pt x="7" y="50"/>
                </a:moveTo>
                <a:cubicBezTo>
                  <a:pt x="11" y="51"/>
                  <a:pt x="20" y="51"/>
                  <a:pt x="23" y="46"/>
                </a:cubicBezTo>
                <a:cubicBezTo>
                  <a:pt x="22" y="43"/>
                  <a:pt x="22" y="40"/>
                  <a:pt x="22" y="37"/>
                </a:cubicBezTo>
                <a:cubicBezTo>
                  <a:pt x="22" y="26"/>
                  <a:pt x="26" y="16"/>
                  <a:pt x="32" y="9"/>
                </a:cubicBezTo>
                <a:cubicBezTo>
                  <a:pt x="33" y="8"/>
                  <a:pt x="33" y="8"/>
                  <a:pt x="34" y="7"/>
                </a:cubicBezTo>
                <a:cubicBezTo>
                  <a:pt x="34" y="7"/>
                  <a:pt x="34" y="7"/>
                  <a:pt x="35" y="7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5"/>
                  <a:pt x="9" y="3"/>
                  <a:pt x="9" y="19"/>
                </a:cubicBezTo>
                <a:cubicBezTo>
                  <a:pt x="9" y="35"/>
                  <a:pt x="13" y="44"/>
                  <a:pt x="7" y="44"/>
                </a:cubicBezTo>
                <a:cubicBezTo>
                  <a:pt x="1" y="45"/>
                  <a:pt x="2" y="50"/>
                  <a:pt x="7" y="5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0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24 -0.00625 L 0.00924 -0.00625 C 0.05052 -0.01181 0.03372 -0.01019 0.11992 -0.00625 C 0.125 -0.00602 0.13008 -0.00394 0.13516 -0.00232 C 0.15026 0.00255 0.16523 0.0081 0.18034 0.01319 C 0.18737 0.01551 0.1944 0.01759 0.20143 0.01967 C 0.23164 0.04421 0.2168 0.03704 0.24583 0.04444 C 0.24883 0.04236 0.26159 0.04028 0.25898 0.02616 C 0.2582 0.02222 0.2556 0.02014 0.25391 0.01713 C 0.25169 0.01759 0.24935 0.0169 0.24727 0.01829 C 0.24414 0.0206 0.24089 0.02315 0.23854 0.02755 C 0.23711 0.03009 0.23607 0.03217 0.23424 0.03403 C 0.23255 0.03542 0.23086 0.03657 0.22904 0.03773 L 0.23268 0.01829 " pathEditMode="relative" ptsTypes="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L 2.29167E-6 0.00023 C 0.00703 -0.00092 0.01432 -0.00162 0.02161 -0.00278 C 0.02799 -0.0037 0.03411 -0.00648 0.04062 -0.00648 C 0.04752 -0.00671 0.05442 -0.00486 0.06133 -0.00393 C 0.06797 -0.00046 0.07461 0.00324 0.08138 0.00648 C 0.0987 0.01482 0.11758 0.01806 0.13333 0.03102 C 0.13594 0.0331 0.15429 0.04908 0.15885 0.05046 C 0.16536 0.05278 0.17213 0.05232 0.1789 0.05324 C 0.18515 0.05278 0.19153 0.05301 0.19765 0.05185 C 0.20937 0.04954 0.22916 0.03426 0.23554 0.02708 C 0.2388 0.02361 0.24179 0.01991 0.24505 0.0169 C 0.24622 0.01574 0.24323 0.01921 0.24219 0.0206 C 0.24088 0.02269 0.23984 0.02523 0.23841 0.02708 C 0.23659 0.02963 0.23437 0.03171 0.2319 0.03241 C 0.2112 0.03727 0.21432 0.03611 0.1931 0.0375 L 0.18737 0.03634 C 0.1845 0.02708 0.18802 0.02245 0.19101 0.0169 C 0.19245 0.01713 0.19362 0.01759 0.19492 0.01806 C 0.19583 0.01852 0.19687 0.01921 0.19765 0.01945 C 0.20286 0.02083 0.20273 0.0206 0.20625 0.0206 L 0.20625 0.01806 L 0.20534 0.01412 " pathEditMode="relative" rAng="0" ptsTypes="AAAAAAAAAAAAAAAAAA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231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3.33333E-6 0.00023 C 0.00703 -0.00093 0.01432 -0.00162 0.02161 -0.00278 C 0.02799 -0.0037 0.03411 -0.00648 0.04062 -0.00648 C 0.04752 -0.00671 0.05442 -0.00486 0.06132 -0.00394 C 0.06797 -0.00046 0.07461 0.00324 0.08138 0.00648 C 0.09869 0.01481 0.11757 0.01806 0.13333 0.03102 C 0.13593 0.0331 0.15429 0.04907 0.15885 0.05046 C 0.16536 0.05278 0.17213 0.05231 0.1789 0.05324 C 0.18515 0.05278 0.19153 0.05301 0.19765 0.05185 C 0.20937 0.04954 0.22916 0.03426 0.23554 0.02708 C 0.2388 0.02361 0.24179 0.01991 0.24505 0.0169 C 0.24622 0.01574 0.24323 0.01921 0.24218 0.0206 C 0.24088 0.02269 0.23984 0.02523 0.23841 0.02708 C 0.23659 0.02963 0.23437 0.03171 0.2319 0.03241 C 0.21119 0.03727 0.21432 0.03611 0.1931 0.0375 L 0.18737 0.03634 C 0.1845 0.02708 0.18802 0.02245 0.19101 0.0169 C 0.19244 0.01713 0.19362 0.01759 0.19492 0.01806 C 0.19583 0.01852 0.19687 0.01921 0.19765 0.01944 C 0.20286 0.02083 0.20273 0.0206 0.20625 0.0206 L 0.20625 0.01806 L 0.20534 0.01412 " pathEditMode="relative" rAng="0" ptsTypes="AAAAAAAAAAAAAAAAAAAAA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51 0.00046 0.00729 0.00069 0.0108 0.00139 C 0.02356 0.00394 0.03007 0.00694 0.04297 0.01181 C 0.05599 0.02454 0.06914 0.03796 0.08294 0.04792 C 0.09153 0.05417 0.10026 0.05949 0.10924 0.06343 C 0.13086 0.07338 0.13867 0.07153 0.16093 0.07269 C 0.17448 0.06921 0.18841 0.06875 0.20169 0.06227 C 0.2082 0.05903 0.21354 0.05069 0.21914 0.04398 C 0.26341 -0.00833 0.25117 0.01065 0.27747 -0.04005 C 0.27968 -0.05023 0.28255 -0.06019 0.2832 -0.07106 C 0.28372 -0.07963 0.28372 -0.08843 0.28398 -0.09699 C 0.28411 -0.10185 0.28333 -0.12708 0.28619 -0.13727 C 0.28737 -0.14144 0.28893 -0.14514 0.29049 -0.14884 C 0.29231 -0.15324 0.29362 -0.15949 0.29635 -0.16181 C 0.29961 -0.16458 0.30364 -0.16273 0.30729 -0.16296 C 0.31757 -0.15394 0.31172 -0.16273 0.3138 -0.13449 C 0.31536 -0.11343 0.31523 -0.1331 0.31523 -0.12685 L 0.3138 -0.12801 " pathEditMode="relative" ptsTypes="AAAAAAAAAAAAAAAAA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51 0.00046 0.00729 0.00069 0.0108 0.00139 C 0.02356 0.00394 0.03007 0.00694 0.04297 0.01181 C 0.05599 0.02454 0.06914 0.03796 0.08294 0.04792 C 0.09153 0.05417 0.10026 0.05949 0.10924 0.06343 C 0.13086 0.07338 0.13867 0.07153 0.16093 0.07269 C 0.17448 0.06921 0.18841 0.06875 0.20169 0.06227 C 0.2082 0.05903 0.21354 0.05069 0.21914 0.04398 C 0.26341 -0.00833 0.25117 0.01065 0.27747 -0.04005 C 0.27968 -0.05023 0.28255 -0.06019 0.2832 -0.07106 C 0.28372 -0.07963 0.28372 -0.08843 0.28398 -0.09699 C 0.28411 -0.10185 0.28333 -0.12708 0.28619 -0.13727 C 0.28737 -0.14144 0.28893 -0.14514 0.29049 -0.14884 C 0.29231 -0.15324 0.29362 -0.15949 0.29635 -0.16181 C 0.29961 -0.16458 0.30364 -0.16273 0.30729 -0.16296 C 0.31757 -0.15394 0.31172 -0.16273 0.3138 -0.13449 C 0.31536 -0.11343 0.31523 -0.1331 0.31523 -0.12685 L 0.3138 -0.12801 " pathEditMode="relative" ptsTypes="AAAAAAAAAAAAAAAAA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51 0.00046 0.00729 0.00069 0.0108 0.00139 C 0.02356 0.00394 0.03007 0.00694 0.04297 0.01181 C 0.05599 0.02454 0.06914 0.03796 0.08294 0.04792 C 0.09153 0.05417 0.10026 0.05949 0.10924 0.06343 C 0.13086 0.07338 0.13867 0.07153 0.16093 0.07269 C 0.17448 0.06921 0.18841 0.06875 0.20169 0.06227 C 0.2082 0.05903 0.21354 0.05069 0.21914 0.04398 C 0.26341 -0.00833 0.25117 0.01065 0.27747 -0.04005 C 0.27968 -0.05023 0.28255 -0.06019 0.2832 -0.07106 C 0.28372 -0.07963 0.28372 -0.08843 0.28398 -0.09699 C 0.28411 -0.10185 0.28333 -0.12708 0.28619 -0.13727 C 0.28737 -0.14144 0.28893 -0.14514 0.29049 -0.14884 C 0.29231 -0.15324 0.29362 -0.15949 0.29635 -0.16181 C 0.29961 -0.16458 0.30364 -0.16273 0.30729 -0.16296 C 0.31757 -0.15394 0.31172 -0.16273 0.3138 -0.13449 C 0.31536 -0.11343 0.31523 -0.1331 0.31523 -0.12685 L 0.3138 -0.12801 " pathEditMode="relative" ptsTypes="AAAAAAAAAAAAAAAAA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989 -0.00324 0.07083 -0.02407 0.08294 -0.02477 C 0.10703 -0.02592 0.13098 -0.02129 0.15507 -0.01944 C 0.24635 0.01297 0.21523 -0.0044 0.29114 0.0426 C 0.29414 0.04445 0.29713 0.04653 0.29987 0.04908 C 0.30781 0.05648 0.30585 0.06135 0.3138 0.075 C 0.32044 0.08658 0.32734 0.09769 0.33489 0.10741 C 0.37929 0.16528 0.38072 0.16644 0.42369 0.20324 C 0.42552 0.20486 0.42747 0.20625 0.42955 0.20718 C 0.43216 0.20834 0.43489 0.20903 0.4375 0.20973 C 0.44531 0.21158 0.45312 0.2132 0.4608 0.21505 C 0.48359 0.21158 0.48203 0.21898 0.49505 0.20209 C 0.49713 0.19931 0.49895 0.19584 0.50091 0.19283 C 0.50182 0.1882 0.50325 0.18565 0.50156 0.18125 C 0.50104 0.17963 0.50013 0.17871 0.49947 0.17732 C 0.49921 0.17477 0.49817 0.17199 0.49869 0.16968 C 0.49895 0.16829 0.50026 0.16991 0.50091 0.17084 C 0.50182 0.17223 0.50234 0.17431 0.50312 0.17616 L 0.50234 0.17477 L 0.50234 0.17477 " pathEditMode="relative" ptsTypes="AAAAAAAAAAAAAAAAAAA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989 -0.00324 0.07083 -0.02407 0.08294 -0.02477 C 0.10703 -0.02592 0.13098 -0.02129 0.15507 -0.01944 C 0.24635 0.01297 0.21523 -0.0044 0.29114 0.0426 C 0.29414 0.04445 0.29713 0.04653 0.29987 0.04908 C 0.30781 0.05648 0.30585 0.06135 0.3138 0.075 C 0.32044 0.08658 0.32734 0.09769 0.33489 0.10741 C 0.37929 0.16528 0.38072 0.16644 0.42369 0.20324 C 0.42552 0.20486 0.42747 0.20625 0.42955 0.20718 C 0.43216 0.20834 0.43489 0.20903 0.4375 0.20973 C 0.44531 0.21158 0.45312 0.2132 0.4608 0.21505 C 0.48359 0.21158 0.48203 0.21898 0.49505 0.20209 C 0.49713 0.19931 0.49895 0.19584 0.50091 0.19283 C 0.50182 0.1882 0.50325 0.18565 0.50156 0.18125 C 0.50104 0.17963 0.50013 0.17871 0.49947 0.17732 C 0.49921 0.17477 0.49817 0.17199 0.49869 0.16968 C 0.49895 0.16829 0.50026 0.16991 0.50091 0.17084 C 0.50182 0.17223 0.50234 0.17431 0.50312 0.17616 L 0.50234 0.17477 L 0.50234 0.17477 " pathEditMode="relative" ptsTypes="AAAAAAAAAAAAAAAAAAA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7969 -0.05926 0.05547 -0.0463 0.16016 -0.09329 C 0.20456 -0.11319 0.24883 -0.13542 0.29414 -0.14884 C 0.32865 -0.15926 0.36393 -0.15926 0.39896 -0.16458 L 0.50599 -0.16181 C 0.53203 -0.15926 0.52253 -0.14722 0.54597 -0.13866 C 0.55391 -0.13565 0.56198 -0.13681 0.57005 -0.13611 C 0.57695 -0.13796 0.59597 -0.14213 0.60352 -0.14769 C 0.60651 -0.15 0.60912 -0.15394 0.61159 -0.1581 C 0.61537 -0.16458 0.61823 -0.17338 0.62097 -0.18125 C 0.62227 -0.19282 0.62044 -0.1831 0.62461 -0.19306 C 0.62526 -0.19444 0.62539 -0.19653 0.62604 -0.19815 C 0.62669 -0.19954 0.62748 -0.20069 0.62826 -0.20208 C 0.63021 -0.20509 0.63229 -0.20787 0.63412 -0.21111 C 0.63854 -0.21875 0.64284 -0.22662 0.64714 -0.23426 L 0.64714 -0.23426 L 0.64714 -0.23426 " pathEditMode="relative" ptsTypes="AAAAAAAAAAAAAAAAAA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7969 -0.05926 0.05547 -0.0463 0.16016 -0.09329 C 0.20456 -0.11319 0.24883 -0.13542 0.29414 -0.14884 C 0.32865 -0.15926 0.36393 -0.15926 0.39896 -0.16458 L 0.50599 -0.16181 C 0.53203 -0.15926 0.52253 -0.14722 0.54597 -0.13866 C 0.55391 -0.13565 0.56198 -0.13681 0.57005 -0.13611 C 0.57695 -0.13796 0.59597 -0.14213 0.60352 -0.14769 C 0.60651 -0.15 0.60912 -0.15394 0.61159 -0.1581 C 0.61537 -0.16458 0.61823 -0.17338 0.62097 -0.18125 C 0.62227 -0.19282 0.62044 -0.1831 0.62461 -0.19306 C 0.62526 -0.19444 0.62539 -0.19653 0.62604 -0.19815 C 0.62669 -0.19954 0.62748 -0.20069 0.62826 -0.20208 C 0.63021 -0.20509 0.63229 -0.20787 0.63412 -0.21111 C 0.63854 -0.21875 0.64284 -0.22662 0.64714 -0.23426 L 0.64714 -0.23426 L 0.64714 -0.23426 " pathEditMode="relative" ptsTypes="AAAAAAAAAAAAAAAAAA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17603</TotalTime>
  <Words>4716</Words>
  <Application>Microsoft Office PowerPoint</Application>
  <PresentationFormat>와이드스크린</PresentationFormat>
  <Paragraphs>885</Paragraphs>
  <Slides>78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95" baseType="lpstr">
      <vt:lpstr>Arial Unicode MS</vt:lpstr>
      <vt:lpstr>D2Coding</vt:lpstr>
      <vt:lpstr>Sandoll 미생</vt:lpstr>
      <vt:lpstr>YoonV YoonMyungjo100Std_OTF</vt:lpstr>
      <vt:lpstr>나눔고딕 ExtraBold</vt:lpstr>
      <vt:lpstr>나눔스퀘어</vt:lpstr>
      <vt:lpstr>나눔스퀘어 ExtraBold</vt:lpstr>
      <vt:lpstr>나눔스퀘어OTF ExtraBold</vt:lpstr>
      <vt:lpstr>맑은 고딕</vt:lpstr>
      <vt:lpstr>문체부 제목 돋음체</vt:lpstr>
      <vt:lpstr>시스템 서체</vt:lpstr>
      <vt:lpstr>함초롬바탕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[요약1]</vt:lpstr>
      <vt:lpstr>[요약2]</vt:lpstr>
      <vt:lpstr>[요약3]</vt:lpstr>
      <vt:lpstr>[요약4]</vt:lpstr>
      <vt:lpstr>PowerPoint 프레젠테이션</vt:lpstr>
      <vt:lpstr>1. 데이터의 특성에 따른 분류</vt:lpstr>
      <vt:lpstr>1. 데이터의 특성에 따른 분류</vt:lpstr>
      <vt:lpstr>1. 데이터의 특성에 따른 분류</vt:lpstr>
      <vt:lpstr>1. 데이터의 특성에 따른 분류</vt:lpstr>
      <vt:lpstr>2. 변수의 개수에 따른 분류 </vt:lpstr>
      <vt:lpstr>2. 변수의 개수에 따른 분류 </vt:lpstr>
      <vt:lpstr>2. 변수의 개수에 따른 분류 </vt:lpstr>
      <vt:lpstr>PowerPoint 프레젠테이션</vt:lpstr>
      <vt:lpstr>1. 단일변수 범주형 데이터의 탐색이란?</vt:lpstr>
      <vt:lpstr>2. 도수분포표의 작성</vt:lpstr>
      <vt:lpstr>2. 도수분포표의 작성</vt:lpstr>
      <vt:lpstr>3. 막대그래프</vt:lpstr>
      <vt:lpstr>4. 원그래프</vt:lpstr>
      <vt:lpstr>5. 숫자로 표현된 범주형 데이터 </vt:lpstr>
      <vt:lpstr>5. 숫자로 표현된 범주형 데이터 </vt:lpstr>
      <vt:lpstr>5. 숫자로 표현된 범주형 데이터 </vt:lpstr>
      <vt:lpstr>플롯 창의 Zoom 아이콘: 그래프를 단독으로 확대함</vt:lpstr>
      <vt:lpstr>플롯 창의 Export 아이콘: 그래프를 저장함</vt:lpstr>
      <vt:lpstr>PowerPoint 프레젠테이션</vt:lpstr>
      <vt:lpstr>1. 평균과 중앙값</vt:lpstr>
      <vt:lpstr>1. 평균과 중앙값</vt:lpstr>
      <vt:lpstr>1. 평균과 중앙값</vt:lpstr>
      <vt:lpstr>2. 사분위수</vt:lpstr>
      <vt:lpstr>2. 사분위수</vt:lpstr>
      <vt:lpstr>2. 사분위수</vt:lpstr>
      <vt:lpstr>3. 산포</vt:lpstr>
      <vt:lpstr>3. 산포</vt:lpstr>
      <vt:lpstr>4. 히스토그램</vt:lpstr>
      <vt:lpstr>여기서 잠깐! 막대그래프와 히스토그램 비교</vt:lpstr>
      <vt:lpstr>5. 상자그림</vt:lpstr>
      <vt:lpstr>5. 상자그림</vt:lpstr>
      <vt:lpstr>6. 그룹이 있는 데이터 상자그림</vt:lpstr>
      <vt:lpstr>6. 그룹이 있는 데이터 상자그림</vt:lpstr>
      <vt:lpstr>여기서 잠깐! 한 화면에 그래프 여러 개 출력하기</vt:lpstr>
      <vt:lpstr>여기서 잠깐! 한 화면에 그래프 여러 개 출력하기</vt:lpstr>
      <vt:lpstr>PowerPoint 프레젠테이션</vt:lpstr>
      <vt:lpstr>1. 산점도 (scatter plot)</vt:lpstr>
      <vt:lpstr>2. 두 변수 사이의 산점도</vt:lpstr>
      <vt:lpstr>2. 두 변수 사이의 산점도</vt:lpstr>
      <vt:lpstr>2. 두 변수 사이의 산점도</vt:lpstr>
      <vt:lpstr>2. 두 변수 사이의 산점도</vt:lpstr>
      <vt:lpstr>3. 그룹 정보가 있는 두 변수의 산점도</vt:lpstr>
      <vt:lpstr>3. 그룹 정보가 있는 두 변수의 산점도</vt:lpstr>
      <vt:lpstr>PowerPoint 프레젠테이션</vt:lpstr>
      <vt:lpstr>1. 상관분석과 상관계수</vt:lpstr>
      <vt:lpstr>1. 상관분석과 상관계수</vt:lpstr>
      <vt:lpstr>2. 상관계수의 계산</vt:lpstr>
      <vt:lpstr>2. 상관계수의 계산</vt:lpstr>
      <vt:lpstr>2. 상관계수의 계산</vt:lpstr>
      <vt:lpstr>2. 상관계수의 계산</vt:lpstr>
      <vt:lpstr>PowerPoint 프레젠테이션</vt:lpstr>
      <vt:lpstr>1. 선그래프의 작성</vt:lpstr>
      <vt:lpstr>1. 선그래프의 작성</vt:lpstr>
      <vt:lpstr>1. 선그래프 작성</vt:lpstr>
      <vt:lpstr>2. 다중변수 데이터 선그래프</vt:lpstr>
      <vt:lpstr>2. 복수의 선그래프의 작성   </vt:lpstr>
      <vt:lpstr>2. 복수의 선그래프의 작성</vt:lpstr>
      <vt:lpstr>2. 복수의 선그래프의 작성</vt:lpstr>
      <vt:lpstr>PowerPoint 프레젠테이션</vt:lpstr>
      <vt:lpstr>1. 단일변수 범주형 데이터 탐색</vt:lpstr>
      <vt:lpstr>1. 단일변수 범주형 데이터 탐색</vt:lpstr>
      <vt:lpstr>1. 단일변수 범주형 데이터 탐색</vt:lpstr>
      <vt:lpstr>2. 단일변수 연속형 데이터 탐색</vt:lpstr>
      <vt:lpstr>2. 단일변수 연속형 데이터 탐색</vt:lpstr>
      <vt:lpstr>2. 단일변수 연속형 데이터 탐색</vt:lpstr>
      <vt:lpstr>2. 단일변수 연속형 데이터 탐색</vt:lpstr>
      <vt:lpstr>3. 다중변수 자료의 탐색_산점도</vt:lpstr>
      <vt:lpstr>4. 다중변수 자료의 탐색_ 상관분석</vt:lpstr>
      <vt:lpstr>4. 다중변수 자료의 탐색_ 상관분석</vt:lpstr>
      <vt:lpstr>5. 다중변수 자료의 탐색_ 선그래프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yoonhee jung</dc:creator>
  <cp:lastModifiedBy>IN301</cp:lastModifiedBy>
  <cp:revision>525</cp:revision>
  <dcterms:created xsi:type="dcterms:W3CDTF">2020-05-05T17:49:55Z</dcterms:created>
  <dcterms:modified xsi:type="dcterms:W3CDTF">2023-04-03T03:31:04Z</dcterms:modified>
</cp:coreProperties>
</file>