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4"/>
  </p:notesMasterIdLst>
  <p:sldIdLst>
    <p:sldId id="257" r:id="rId2"/>
    <p:sldId id="273" r:id="rId3"/>
    <p:sldId id="2403" r:id="rId4"/>
    <p:sldId id="2518" r:id="rId5"/>
    <p:sldId id="260" r:id="rId6"/>
    <p:sldId id="2433" r:id="rId7"/>
    <p:sldId id="2434" r:id="rId8"/>
    <p:sldId id="2556" r:id="rId9"/>
    <p:sldId id="2554" r:id="rId10"/>
    <p:sldId id="2557" r:id="rId11"/>
    <p:sldId id="2435" r:id="rId12"/>
    <p:sldId id="2436" r:id="rId13"/>
    <p:sldId id="2437" r:id="rId14"/>
    <p:sldId id="2558" r:id="rId15"/>
    <p:sldId id="2551" r:id="rId16"/>
    <p:sldId id="2559" r:id="rId17"/>
    <p:sldId id="434" r:id="rId18"/>
    <p:sldId id="474" r:id="rId19"/>
    <p:sldId id="560" r:id="rId20"/>
    <p:sldId id="2552" r:id="rId21"/>
    <p:sldId id="2439" r:id="rId22"/>
    <p:sldId id="2553" r:id="rId23"/>
    <p:sldId id="479" r:id="rId24"/>
    <p:sldId id="481" r:id="rId25"/>
    <p:sldId id="2549" r:id="rId26"/>
    <p:sldId id="2440" r:id="rId27"/>
    <p:sldId id="484" r:id="rId28"/>
    <p:sldId id="2560" r:id="rId29"/>
    <p:sldId id="2441" r:id="rId30"/>
    <p:sldId id="485" r:id="rId31"/>
    <p:sldId id="486" r:id="rId32"/>
    <p:sldId id="487" r:id="rId33"/>
    <p:sldId id="488" r:id="rId34"/>
    <p:sldId id="490" r:id="rId35"/>
    <p:sldId id="494" r:id="rId36"/>
    <p:sldId id="495" r:id="rId37"/>
    <p:sldId id="496" r:id="rId38"/>
    <p:sldId id="497" r:id="rId39"/>
    <p:sldId id="2550" r:id="rId40"/>
    <p:sldId id="2414" r:id="rId41"/>
    <p:sldId id="2415" r:id="rId42"/>
    <p:sldId id="2419" r:id="rId43"/>
    <p:sldId id="2561" r:id="rId44"/>
    <p:sldId id="511" r:id="rId45"/>
    <p:sldId id="512" r:id="rId46"/>
    <p:sldId id="513" r:id="rId47"/>
    <p:sldId id="2563" r:id="rId48"/>
    <p:sldId id="2529" r:id="rId49"/>
    <p:sldId id="2501" r:id="rId50"/>
    <p:sldId id="2502" r:id="rId51"/>
    <p:sldId id="2503" r:id="rId52"/>
    <p:sldId id="2504" r:id="rId53"/>
    <p:sldId id="2488" r:id="rId54"/>
    <p:sldId id="2579" r:id="rId55"/>
    <p:sldId id="2533" r:id="rId56"/>
    <p:sldId id="2506" r:id="rId57"/>
    <p:sldId id="2507" r:id="rId58"/>
    <p:sldId id="2508" r:id="rId59"/>
    <p:sldId id="2509" r:id="rId60"/>
    <p:sldId id="2546" r:id="rId61"/>
    <p:sldId id="2510" r:id="rId62"/>
    <p:sldId id="2511" r:id="rId63"/>
    <p:sldId id="2512" r:id="rId64"/>
    <p:sldId id="2515" r:id="rId65"/>
    <p:sldId id="2547" r:id="rId66"/>
    <p:sldId id="2564" r:id="rId67"/>
    <p:sldId id="2565" r:id="rId68"/>
    <p:sldId id="2566" r:id="rId69"/>
    <p:sldId id="2567" r:id="rId70"/>
    <p:sldId id="2568" r:id="rId71"/>
    <p:sldId id="2569" r:id="rId72"/>
    <p:sldId id="2570" r:id="rId73"/>
    <p:sldId id="2571" r:id="rId74"/>
    <p:sldId id="2572" r:id="rId75"/>
    <p:sldId id="2573" r:id="rId76"/>
    <p:sldId id="2574" r:id="rId77"/>
    <p:sldId id="2575" r:id="rId78"/>
    <p:sldId id="2577" r:id="rId79"/>
    <p:sldId id="2584" r:id="rId80"/>
    <p:sldId id="2580" r:id="rId81"/>
    <p:sldId id="2581" r:id="rId82"/>
    <p:sldId id="286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B7236"/>
    <a:srgbClr val="4671EC"/>
    <a:srgbClr val="4FA7E3"/>
    <a:srgbClr val="94ADF4"/>
    <a:srgbClr val="82B3FD"/>
    <a:srgbClr val="F08E70"/>
    <a:srgbClr val="E77E4F"/>
    <a:srgbClr val="4679EC"/>
    <a:srgbClr val="459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B9493-03DF-4D8C-8347-9326471DB46A}" type="datetimeFigureOut">
              <a:rPr lang="ko-KR" altLang="en-US" smtClean="0"/>
              <a:t>2023-03-20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BB76-095D-4A7A-83E8-2C8440C25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58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46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9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98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59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46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1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곰돌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EC033F-552D-B751-AD1F-F6F4AD3AF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410"/>
            <a:ext cx="12192000" cy="6954819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인덕대학교 컴퓨터소프트웨어학과 빅데이터 고수정</a:t>
            </a:r>
          </a:p>
        </p:txBody>
      </p:sp>
    </p:spTree>
    <p:extLst>
      <p:ext uri="{BB962C8B-B14F-4D97-AF65-F5344CB8AC3E}">
        <p14:creationId xmlns:p14="http://schemas.microsoft.com/office/powerpoint/2010/main" val="33091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6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57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16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33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7840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7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A890D42C-CBC3-4E2C-8104-62D167748B5F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381" y="774420"/>
            <a:ext cx="1116123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9979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52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761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7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9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2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6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0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87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2" r:id="rId18"/>
    <p:sldLayoutId id="2147483693" r:id="rId19"/>
    <p:sldLayoutId id="2147483694" r:id="rId20"/>
    <p:sldLayoutId id="2147483695" r:id="rId2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3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8373" y="2780422"/>
            <a:ext cx="3375257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Chapter3. </a:t>
            </a:r>
            <a:r>
              <a:rPr lang="ko-KR" altLang="en-US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조건문</a:t>
            </a:r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</a:p>
        </p:txBody>
      </p:sp>
      <p:sp>
        <p:nvSpPr>
          <p:cNvPr id="20" name="직사각형 19"/>
          <p:cNvSpPr/>
          <p:nvPr/>
        </p:nvSpPr>
        <p:spPr>
          <a:xfrm rot="2580000">
            <a:off x="2115205" y="2582422"/>
            <a:ext cx="94837" cy="396000"/>
          </a:xfrm>
          <a:prstGeom prst="rect">
            <a:avLst/>
          </a:prstGeom>
          <a:pattFill prst="dkUpDiag">
            <a:fgClr>
              <a:srgbClr val="E34E0B"/>
            </a:fgClr>
            <a:bgClr>
              <a:srgbClr val="F46424"/>
            </a:bgClr>
          </a:pattFill>
          <a:ln>
            <a:solidFill>
              <a:srgbClr val="E34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85">
            <a:off x="7664530" y="4013416"/>
            <a:ext cx="2312231" cy="423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8649" y="3959914"/>
            <a:ext cx="2194705" cy="5309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endParaRPr lang="ko-KR" altLang="en-US" sz="2400" spc="-9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A7EB3-C930-AF8A-7DA3-C9281410AE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03" y="4407701"/>
            <a:ext cx="1236271" cy="12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41267 -0.0134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"/>
                            </p:stCondLst>
                            <p:childTnLst>
                              <p:par>
                                <p:cTn id="17" presetID="4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68 -0.01343 C -0.40799 -0.03241 -0.40139 -0.05047 -0.38837 -0.05047 C -0.37379 -0.05047 -0.36858 -0.03241 -0.36389 -0.01343 C -0.35729 0.00763 -0.35261 0.02847 -0.33611 0.02847 C -0.32153 0.02847 -0.31667 0.00763 -0.31007 -0.01343 C -0.30695 -0.03241 -0.30052 -0.05047 -0.28577 -0.05047 C -0.27275 -0.05047 -0.26632 -0.03241 -0.26129 -0.01343 C -0.25643 0.00763 -0.24983 0.02847 -0.23525 0.02847 C -0.22049 0.02847 -0.2092 -0.01343 -0.2092 -0.0132 C -0.20434 -0.03241 -0.19931 -0.05047 -0.1849 -0.05047 C -0.17014 -0.05047 -0.16511 -0.03241 -0.16025 -0.01343 C -0.15382 0.00763 -0.14896 0.02847 -0.13264 0.02847 C -0.11788 0.02847 -0.11302 0.00763 -0.10834 -0.01343 C -0.10174 -0.03241 -0.09688 -0.05047 -0.08229 -0.05047 C -0.06927 -0.05047 -0.06268 -0.03241 -0.05764 -0.01343 C -0.05278 0.00763 -0.04636 0.02847 -0.0316 0.02847 C -0.01702 0.02847 -0.01216 0.00763 -0.00556 -0.01343 " pathEditMode="relative" rAng="0" ptsTypes="AAAAAAAAAAAAAAAAA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6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6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2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할당연산자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90F54F-5151-4B96-842B-9B03238AAB27}"/>
              </a:ext>
            </a:extLst>
          </p:cNvPr>
          <p:cNvGraphicFramePr>
            <a:graphicFrameLocks noGrp="1"/>
          </p:cNvGraphicFramePr>
          <p:nvPr/>
        </p:nvGraphicFramePr>
        <p:xfrm>
          <a:off x="1267008" y="2508657"/>
          <a:ext cx="16478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9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 = D &lt;- 5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1F6DEEE-6808-40C6-8021-899AF864CF3F}"/>
              </a:ext>
            </a:extLst>
          </p:cNvPr>
          <p:cNvSpPr/>
          <p:nvPr/>
        </p:nvSpPr>
        <p:spPr>
          <a:xfrm>
            <a:off x="3163121" y="2838153"/>
            <a:ext cx="329184" cy="19507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015FB-1DD1-48F0-9893-72DDF027051A}"/>
              </a:ext>
            </a:extLst>
          </p:cNvPr>
          <p:cNvSpPr txBox="1"/>
          <p:nvPr/>
        </p:nvSpPr>
        <p:spPr>
          <a:xfrm>
            <a:off x="3695352" y="2683758"/>
            <a:ext cx="1383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DB2528-6B46-4A59-98CB-CB6407D729B3}"/>
              </a:ext>
            </a:extLst>
          </p:cNvPr>
          <p:cNvGraphicFramePr>
            <a:graphicFrameLocks noGrp="1"/>
          </p:cNvGraphicFramePr>
          <p:nvPr/>
        </p:nvGraphicFramePr>
        <p:xfrm>
          <a:off x="5611354" y="2826427"/>
          <a:ext cx="164789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9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 &lt;- E =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451BAC-FC95-4A3D-8F63-04F6671E2109}"/>
              </a:ext>
            </a:extLst>
          </p:cNvPr>
          <p:cNvSpPr/>
          <p:nvPr/>
        </p:nvSpPr>
        <p:spPr>
          <a:xfrm>
            <a:off x="7511944" y="2843868"/>
            <a:ext cx="329184" cy="19507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98F59-D98D-41B9-A1D7-7A059C3D07CD}"/>
              </a:ext>
            </a:extLst>
          </p:cNvPr>
          <p:cNvSpPr txBox="1"/>
          <p:nvPr/>
        </p:nvSpPr>
        <p:spPr>
          <a:xfrm>
            <a:off x="8065600" y="2683758"/>
            <a:ext cx="3096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 in G &lt;- E = 10 : object 'G' not found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D6B7-9F9B-48FC-9A72-6926CE993474}"/>
              </a:ext>
            </a:extLst>
          </p:cNvPr>
          <p:cNvSpPr txBox="1"/>
          <p:nvPr/>
        </p:nvSpPr>
        <p:spPr>
          <a:xfrm>
            <a:off x="2466063" y="34171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정상 동작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56534-1DAE-4C7F-8398-86342C950ACE}"/>
              </a:ext>
            </a:extLst>
          </p:cNvPr>
          <p:cNvSpPr txBox="1"/>
          <p:nvPr/>
        </p:nvSpPr>
        <p:spPr>
          <a:xfrm>
            <a:off x="6135610" y="3325866"/>
            <a:ext cx="50261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오류 발생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객체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를 찾을 수 없다는 오류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- 10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 아직 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할당되지 않아 변수가 비어있는데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  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의 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값을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로 할당하는 것이 먼저 수행되어서 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가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생성되지 않았기 때문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4B921-689E-0659-010E-A58D9FE4E0BF}"/>
              </a:ext>
            </a:extLst>
          </p:cNvPr>
          <p:cNvSpPr/>
          <p:nvPr/>
        </p:nvSpPr>
        <p:spPr>
          <a:xfrm>
            <a:off x="1267008" y="1736166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4F2643-50F6-AD70-1DF7-F768B507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48" y="4147299"/>
            <a:ext cx="2981325" cy="1533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A995827-6B86-9584-E26B-F9D3C027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10" y="4734646"/>
            <a:ext cx="4335986" cy="946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9AD229-3BAA-ED8F-D429-AEB8B0EDE580}"/>
              </a:ext>
            </a:extLst>
          </p:cNvPr>
          <p:cNvSpPr/>
          <p:nvPr/>
        </p:nvSpPr>
        <p:spPr>
          <a:xfrm>
            <a:off x="6095999" y="5042927"/>
            <a:ext cx="4015563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93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산술연산자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576E0DC-00C5-48D2-9768-D0CE2A6C7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96030"/>
              </p:ext>
            </p:extLst>
          </p:nvPr>
        </p:nvGraphicFramePr>
        <p:xfrm>
          <a:off x="5847536" y="1841863"/>
          <a:ext cx="5556582" cy="277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291">
                  <a:extLst>
                    <a:ext uri="{9D8B030D-6E8A-4147-A177-3AD203B41FA5}">
                      <a16:colId xmlns:a16="http://schemas.microsoft.com/office/drawing/2014/main" val="2236131480"/>
                    </a:ext>
                  </a:extLst>
                </a:gridCol>
                <a:gridCol w="2778291">
                  <a:extLst>
                    <a:ext uri="{9D8B030D-6E8A-4147-A177-3AD203B41FA5}">
                      <a16:colId xmlns:a16="http://schemas.microsoft.com/office/drawing/2014/main" val="1166790218"/>
                    </a:ext>
                  </a:extLst>
                </a:gridCol>
              </a:tblGrid>
              <a:tr h="423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산술 연산자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6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더하기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96849"/>
                  </a:ext>
                </a:extLst>
              </a:tr>
              <a:tr h="28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빼기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554749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곱하기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045202"/>
                  </a:ext>
                </a:extLst>
              </a:tr>
              <a:tr h="176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나누기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7217"/>
                  </a:ext>
                </a:extLst>
              </a:tr>
              <a:tr h="123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%/%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609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%%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나머지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68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제곱수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888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50397B-79B8-E2C3-B90D-EC5D3275550D}"/>
              </a:ext>
            </a:extLst>
          </p:cNvPr>
          <p:cNvSpPr txBox="1"/>
          <p:nvPr/>
        </p:nvSpPr>
        <p:spPr>
          <a:xfrm>
            <a:off x="787882" y="1271199"/>
            <a:ext cx="1385835" cy="3539430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&gt;C+D</a:t>
            </a:r>
          </a:p>
          <a:p>
            <a:r>
              <a:rPr lang="en-US" altLang="ko-KR" sz="1400" dirty="0"/>
              <a:t>[1] 10</a:t>
            </a:r>
          </a:p>
          <a:p>
            <a:r>
              <a:rPr lang="en-US" altLang="ko-KR" sz="1400" dirty="0"/>
              <a:t>&gt; C-D</a:t>
            </a:r>
          </a:p>
          <a:p>
            <a:r>
              <a:rPr lang="en-US" altLang="ko-KR" sz="1400" dirty="0"/>
              <a:t>[1] 0</a:t>
            </a:r>
          </a:p>
          <a:p>
            <a:r>
              <a:rPr lang="en-US" altLang="ko-KR" sz="1400" dirty="0"/>
              <a:t>&gt; C*D</a:t>
            </a:r>
          </a:p>
          <a:p>
            <a:r>
              <a:rPr lang="en-US" altLang="ko-KR" sz="1400" dirty="0"/>
              <a:t>[1] 25</a:t>
            </a:r>
          </a:p>
          <a:p>
            <a:r>
              <a:rPr lang="en-US" altLang="ko-KR" sz="1400" dirty="0"/>
              <a:t>&gt; C/D</a:t>
            </a:r>
          </a:p>
          <a:p>
            <a:r>
              <a:rPr lang="en-US" altLang="ko-KR" sz="1400" dirty="0"/>
              <a:t>[1] 1</a:t>
            </a:r>
          </a:p>
          <a:p>
            <a:r>
              <a:rPr lang="en-US" altLang="ko-KR" sz="1400" dirty="0"/>
              <a:t>&gt; C%/%D</a:t>
            </a:r>
          </a:p>
          <a:p>
            <a:r>
              <a:rPr lang="en-US" altLang="ko-KR" sz="1400" dirty="0"/>
              <a:t>[1] 1</a:t>
            </a:r>
          </a:p>
          <a:p>
            <a:r>
              <a:rPr lang="en-US" altLang="ko-KR" sz="1400" dirty="0"/>
              <a:t>&gt; C%%D</a:t>
            </a:r>
          </a:p>
          <a:p>
            <a:r>
              <a:rPr lang="en-US" altLang="ko-KR" sz="1400" dirty="0"/>
              <a:t>[1] 0</a:t>
            </a:r>
          </a:p>
          <a:p>
            <a:r>
              <a:rPr lang="en-US" altLang="ko-KR" sz="1400" dirty="0"/>
              <a:t>&gt; C**D</a:t>
            </a:r>
          </a:p>
          <a:p>
            <a:r>
              <a:rPr lang="en-US" altLang="ko-KR" sz="1400" dirty="0"/>
              <a:t>[1] 3125</a:t>
            </a:r>
          </a:p>
          <a:p>
            <a:r>
              <a:rPr lang="en-US" altLang="ko-KR" sz="1400" dirty="0"/>
              <a:t>&gt; C^D</a:t>
            </a:r>
          </a:p>
          <a:p>
            <a:r>
              <a:rPr lang="en-US" altLang="ko-KR" sz="1400" dirty="0"/>
              <a:t>[1] 3125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DE61CE-61FF-415E-FCD1-3B756D6D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57" y="1667379"/>
            <a:ext cx="3124200" cy="31432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0B63D1-5C9F-122C-73CD-89C77143A043}"/>
              </a:ext>
            </a:extLst>
          </p:cNvPr>
          <p:cNvSpPr/>
          <p:nvPr/>
        </p:nvSpPr>
        <p:spPr>
          <a:xfrm>
            <a:off x="787882" y="664118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18503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관계연산자</a:t>
            </a:r>
            <a:endParaRPr lang="ko-Kore-KR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관계 연산자</a:t>
            </a:r>
            <a:r>
              <a:rPr lang="en-US" altLang="ko-KR" dirty="0"/>
              <a:t>(</a:t>
            </a:r>
            <a:r>
              <a:rPr lang="ko-KR" altLang="en-US" dirty="0"/>
              <a:t>또는 비교 연산자</a:t>
            </a:r>
            <a:r>
              <a:rPr lang="en-US" altLang="ko-KR" dirty="0"/>
              <a:t>): </a:t>
            </a:r>
            <a:r>
              <a:rPr lang="ko-KR" altLang="en-US" dirty="0"/>
              <a:t>변수 간의 혹은 변수와 값을 비교하여 관계를 </a:t>
            </a:r>
            <a:r>
              <a:rPr lang="en-US" altLang="ko-KR" dirty="0"/>
              <a:t>TRUE(</a:t>
            </a:r>
            <a:r>
              <a:rPr lang="ko-KR" altLang="en-US" dirty="0"/>
              <a:t>참</a:t>
            </a:r>
            <a:r>
              <a:rPr lang="en-US" altLang="ko-KR" dirty="0"/>
              <a:t>), FALSE(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  <a:r>
              <a:rPr lang="ko-KR" altLang="en-US" dirty="0"/>
              <a:t>의 진릿값으로 알려주는 연산을 수행하는 연산자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576E0DC-00C5-48D2-9768-D0CE2A6C7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16392"/>
              </p:ext>
            </p:extLst>
          </p:nvPr>
        </p:nvGraphicFramePr>
        <p:xfrm>
          <a:off x="5847536" y="2638697"/>
          <a:ext cx="555658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291">
                  <a:extLst>
                    <a:ext uri="{9D8B030D-6E8A-4147-A177-3AD203B41FA5}">
                      <a16:colId xmlns:a16="http://schemas.microsoft.com/office/drawing/2014/main" val="2236131480"/>
                    </a:ext>
                  </a:extLst>
                </a:gridCol>
                <a:gridCol w="2778291">
                  <a:extLst>
                    <a:ext uri="{9D8B030D-6E8A-4147-A177-3AD203B41FA5}">
                      <a16:colId xmlns:a16="http://schemas.microsoft.com/office/drawing/2014/main" val="1166790218"/>
                    </a:ext>
                  </a:extLst>
                </a:gridCol>
              </a:tblGrid>
              <a:tr h="287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관계 연산자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6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크다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96849"/>
                  </a:ext>
                </a:extLst>
              </a:tr>
              <a:tr h="28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크거나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554749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045202"/>
                  </a:ext>
                </a:extLst>
              </a:tr>
              <a:tr h="176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7217"/>
                  </a:ext>
                </a:extLst>
              </a:tr>
              <a:tr h="123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609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같지 않다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68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8884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878DF5B-C897-2574-FF1D-79042641BD16}"/>
              </a:ext>
            </a:extLst>
          </p:cNvPr>
          <p:cNvSpPr txBox="1"/>
          <p:nvPr/>
        </p:nvSpPr>
        <p:spPr>
          <a:xfrm>
            <a:off x="511619" y="2063337"/>
            <a:ext cx="944169" cy="3816429"/>
          </a:xfrm>
          <a:prstGeom prst="rect">
            <a:avLst/>
          </a:prstGeom>
          <a:solidFill>
            <a:srgbClr val="DEEBF7"/>
          </a:solidFill>
        </p:spPr>
        <p:txBody>
          <a:bodyPr wrap="none" rtlCol="0">
            <a:spAutoFit/>
          </a:bodyPr>
          <a:lstStyle/>
          <a:p>
            <a:r>
              <a:rPr lang="da-DK" altLang="ko-KR" sz="1600" dirty="0"/>
              <a:t>&gt; C&gt;D</a:t>
            </a:r>
          </a:p>
          <a:p>
            <a:r>
              <a:rPr lang="da-DK" altLang="ko-KR" sz="1600" dirty="0"/>
              <a:t>[1] FALSE</a:t>
            </a:r>
          </a:p>
          <a:p>
            <a:r>
              <a:rPr lang="da-DK" altLang="ko-KR" sz="1600" dirty="0"/>
              <a:t>&gt; C&gt;=D</a:t>
            </a:r>
          </a:p>
          <a:p>
            <a:r>
              <a:rPr lang="da-DK" altLang="ko-KR" sz="1600" dirty="0"/>
              <a:t>[1] TRUE</a:t>
            </a:r>
          </a:p>
          <a:p>
            <a:r>
              <a:rPr lang="da-DK" altLang="ko-KR" sz="1600" dirty="0"/>
              <a:t>&gt; C&lt;D</a:t>
            </a:r>
          </a:p>
          <a:p>
            <a:r>
              <a:rPr lang="da-DK" altLang="ko-KR" sz="1600" dirty="0"/>
              <a:t>[1] FALSE</a:t>
            </a:r>
          </a:p>
          <a:p>
            <a:r>
              <a:rPr lang="da-DK" altLang="ko-KR" sz="1600" dirty="0"/>
              <a:t>&gt; C&lt;=D</a:t>
            </a:r>
          </a:p>
          <a:p>
            <a:r>
              <a:rPr lang="da-DK" altLang="ko-KR" sz="1600" dirty="0"/>
              <a:t>[1] TRUE</a:t>
            </a:r>
          </a:p>
          <a:p>
            <a:r>
              <a:rPr lang="da-DK" altLang="ko-KR" sz="1600" dirty="0"/>
              <a:t>&gt; C==D</a:t>
            </a:r>
          </a:p>
          <a:p>
            <a:r>
              <a:rPr lang="da-DK" altLang="ko-KR" sz="1600" dirty="0"/>
              <a:t>[1] TRUE</a:t>
            </a:r>
          </a:p>
          <a:p>
            <a:r>
              <a:rPr lang="da-DK" altLang="ko-KR" sz="1600" dirty="0"/>
              <a:t>&gt; C!=D</a:t>
            </a:r>
          </a:p>
          <a:p>
            <a:r>
              <a:rPr lang="da-DK" altLang="ko-KR" sz="1600" dirty="0"/>
              <a:t>[1] FALSE</a:t>
            </a:r>
          </a:p>
          <a:p>
            <a:r>
              <a:rPr lang="da-DK" altLang="ko-KR" sz="1600" dirty="0"/>
              <a:t>&gt; !C</a:t>
            </a:r>
          </a:p>
          <a:p>
            <a:r>
              <a:rPr lang="da-DK" altLang="ko-KR" sz="1600" dirty="0"/>
              <a:t>[1] FALSE</a:t>
            </a:r>
          </a:p>
          <a:p>
            <a:r>
              <a:rPr lang="da-DK" altLang="ko-KR" sz="1600" dirty="0"/>
              <a:t>&gt; 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8538A1-D200-431C-59E2-D5335587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32" y="2596787"/>
            <a:ext cx="2714625" cy="272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4E98CA-46B8-CDD8-F7B6-0F1F577D5912}"/>
              </a:ext>
            </a:extLst>
          </p:cNvPr>
          <p:cNvSpPr/>
          <p:nvPr/>
        </p:nvSpPr>
        <p:spPr>
          <a:xfrm>
            <a:off x="563530" y="1427043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54219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논리연산자</a:t>
            </a:r>
            <a:endParaRPr lang="ko-Kore-KR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7882" y="1648063"/>
            <a:ext cx="10080625" cy="463073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관계 연산자로 얻은 진릿값 </a:t>
            </a:r>
            <a:r>
              <a:rPr lang="en-US" altLang="ko-KR" dirty="0"/>
              <a:t>truth value</a:t>
            </a:r>
            <a:r>
              <a:rPr lang="ko-KR" altLang="en-US" dirty="0"/>
              <a:t>을 다시 연산할 때 사용</a:t>
            </a:r>
            <a:r>
              <a:rPr lang="en-US" altLang="ko-KR" dirty="0"/>
              <a:t>. &amp; </a:t>
            </a:r>
            <a:r>
              <a:rPr lang="ko-KR" altLang="en-US" dirty="0"/>
              <a:t>연산자를 사용하면 양쪽의 조건이 모두 </a:t>
            </a:r>
            <a:br>
              <a:rPr lang="en-US" altLang="ko-KR" dirty="0"/>
            </a:br>
            <a:r>
              <a:rPr lang="ko-KR" altLang="en-US" dirty="0"/>
              <a:t>충족될 때에만 </a:t>
            </a:r>
            <a:r>
              <a:rPr lang="en-US" altLang="ko-KR" dirty="0"/>
              <a:t>TRUE</a:t>
            </a:r>
            <a:r>
              <a:rPr lang="ko-KR" altLang="en-US" dirty="0"/>
              <a:t>를 반환하고</a:t>
            </a:r>
            <a:r>
              <a:rPr lang="en-US" altLang="ko-KR" dirty="0"/>
              <a:t>,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</a:t>
            </a:r>
            <a:r>
              <a:rPr lang="en-US" altLang="ko-KR" dirty="0"/>
              <a:t> </a:t>
            </a:r>
            <a:r>
              <a:rPr lang="ko-KR" altLang="en-US" dirty="0"/>
              <a:t>연산자를 사용하면 한쪽의 조건이 충족되는 경우에도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576E0DC-00C5-48D2-9768-D0CE2A6C7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75861"/>
              </p:ext>
            </p:extLst>
          </p:nvPr>
        </p:nvGraphicFramePr>
        <p:xfrm>
          <a:off x="2898381" y="3846848"/>
          <a:ext cx="5556582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291">
                  <a:extLst>
                    <a:ext uri="{9D8B030D-6E8A-4147-A177-3AD203B41FA5}">
                      <a16:colId xmlns:a16="http://schemas.microsoft.com/office/drawing/2014/main" val="2236131480"/>
                    </a:ext>
                  </a:extLst>
                </a:gridCol>
                <a:gridCol w="2778291">
                  <a:extLst>
                    <a:ext uri="{9D8B030D-6E8A-4147-A177-3AD203B41FA5}">
                      <a16:colId xmlns:a16="http://schemas.microsoft.com/office/drawing/2014/main" val="116679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논리 연산자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6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그리고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(and)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96849"/>
                  </a:ext>
                </a:extLst>
              </a:tr>
              <a:tr h="28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|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(or)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55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0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논리연산자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79A1EB-53BE-4FD8-B0A2-E0BC7804B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56880"/>
              </p:ext>
            </p:extLst>
          </p:nvPr>
        </p:nvGraphicFramePr>
        <p:xfrm>
          <a:off x="1658983" y="1697500"/>
          <a:ext cx="367066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 연산자로 진릿값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&lt;- 1:3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 &lt;- 3:1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&gt; 0) &amp; (y &gt; 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&gt; 0) | (y &gt; 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AFDF00-0EAE-4A18-90B8-5B9F12A8EA1B}"/>
              </a:ext>
            </a:extLst>
          </p:cNvPr>
          <p:cNvSpPr txBox="1"/>
          <p:nvPr/>
        </p:nvSpPr>
        <p:spPr>
          <a:xfrm>
            <a:off x="3259470" y="1911693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1, 2, 3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할당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0EE67-8C50-4616-B698-C7793485BA22}"/>
              </a:ext>
            </a:extLst>
          </p:cNvPr>
          <p:cNvSpPr txBox="1"/>
          <p:nvPr/>
        </p:nvSpPr>
        <p:spPr>
          <a:xfrm>
            <a:off x="3259470" y="2139950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3 2, 1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할당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4E5464-BBD1-4BF0-B233-FDDC137C4DBE}"/>
              </a:ext>
            </a:extLst>
          </p:cNvPr>
          <p:cNvSpPr/>
          <p:nvPr/>
        </p:nvSpPr>
        <p:spPr>
          <a:xfrm>
            <a:off x="5707115" y="2094893"/>
            <a:ext cx="227362" cy="22825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C45B3C-6A67-4A4D-B2C1-83A164ED6F2E}"/>
              </a:ext>
            </a:extLst>
          </p:cNvPr>
          <p:cNvCxnSpPr/>
          <p:nvPr/>
        </p:nvCxnSpPr>
        <p:spPr>
          <a:xfrm>
            <a:off x="2807031" y="2065581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0D2C5D-8D52-4556-88A6-8A01E9233BDD}"/>
              </a:ext>
            </a:extLst>
          </p:cNvPr>
          <p:cNvCxnSpPr/>
          <p:nvPr/>
        </p:nvCxnSpPr>
        <p:spPr>
          <a:xfrm>
            <a:off x="2811793" y="2270513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31AD39-005F-F053-877E-BFEC377A3B9A}"/>
              </a:ext>
            </a:extLst>
          </p:cNvPr>
          <p:cNvSpPr/>
          <p:nvPr/>
        </p:nvSpPr>
        <p:spPr>
          <a:xfrm>
            <a:off x="1648890" y="985936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BF2D6-9CFD-B698-0EBE-DC8BD4D1BD83}"/>
              </a:ext>
            </a:extLst>
          </p:cNvPr>
          <p:cNvSpPr txBox="1"/>
          <p:nvPr/>
        </p:nvSpPr>
        <p:spPr>
          <a:xfrm>
            <a:off x="6858000" y="5355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입력방법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9878866-4DA1-B7CB-764C-55E1337FD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9327"/>
              </p:ext>
            </p:extLst>
          </p:nvPr>
        </p:nvGraphicFramePr>
        <p:xfrm>
          <a:off x="6257525" y="1640350"/>
          <a:ext cx="367066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 연산자로 진릿값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&lt;- 1:3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[Shift+Enter]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 &lt;- 3:1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[Shift+Enter]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&gt; 0) &amp; (y &gt; 1)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[Shift+Enter]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&gt; 0) | (y &gt; 1)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[Ctrl+Enter]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428E0F7-FE3A-A034-EAEE-320077036421}"/>
              </a:ext>
            </a:extLst>
          </p:cNvPr>
          <p:cNvSpPr txBox="1"/>
          <p:nvPr/>
        </p:nvSpPr>
        <p:spPr>
          <a:xfrm>
            <a:off x="6403529" y="3659634"/>
            <a:ext cx="352465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&gt; x &lt;- 1:3</a:t>
            </a:r>
          </a:p>
          <a:p>
            <a:r>
              <a:rPr lang="ko-KR" altLang="en-US" dirty="0"/>
              <a:t>&gt; y&lt;-3:1</a:t>
            </a:r>
          </a:p>
          <a:p>
            <a:r>
              <a:rPr lang="ko-KR" altLang="en-US" dirty="0"/>
              <a:t>&gt; (x&gt;0)&amp;(y&gt;1)</a:t>
            </a:r>
          </a:p>
          <a:p>
            <a:r>
              <a:rPr lang="ko-KR" altLang="en-US" dirty="0"/>
              <a:t>[1]  TRUE  TRUE FALSE</a:t>
            </a:r>
          </a:p>
          <a:p>
            <a:r>
              <a:rPr lang="ko-KR" altLang="en-US" dirty="0"/>
              <a:t>&gt; (x&gt;0) | (y&gt;1)</a:t>
            </a:r>
          </a:p>
          <a:p>
            <a:r>
              <a:rPr lang="ko-KR" altLang="en-US" dirty="0"/>
              <a:t>[1] TRUE TRUE TRUE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2721B65-7268-35D9-01D5-29BE0DB058AB}"/>
              </a:ext>
            </a:extLst>
          </p:cNvPr>
          <p:cNvSpPr/>
          <p:nvPr/>
        </p:nvSpPr>
        <p:spPr>
          <a:xfrm>
            <a:off x="7785463" y="3122023"/>
            <a:ext cx="483326" cy="41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82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논리연산자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79A1EB-53BE-4FD8-B0A2-E0BC7804B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94449"/>
              </p:ext>
            </p:extLst>
          </p:nvPr>
        </p:nvGraphicFramePr>
        <p:xfrm>
          <a:off x="1648890" y="1697500"/>
          <a:ext cx="310965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65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 연산자로 진릿값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&lt;- 1:3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 &lt;- 3:1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&gt; 0) &amp; (y &gt; 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&gt; 0) | (y &gt; 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AFDF00-0EAE-4A18-90B8-5B9F12A8EA1B}"/>
              </a:ext>
            </a:extLst>
          </p:cNvPr>
          <p:cNvSpPr txBox="1"/>
          <p:nvPr/>
        </p:nvSpPr>
        <p:spPr>
          <a:xfrm>
            <a:off x="3259470" y="1911693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1, 2, 3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할당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0EE67-8C50-4616-B698-C7793485BA22}"/>
              </a:ext>
            </a:extLst>
          </p:cNvPr>
          <p:cNvSpPr txBox="1"/>
          <p:nvPr/>
        </p:nvSpPr>
        <p:spPr>
          <a:xfrm>
            <a:off x="3259470" y="2139950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3 2, 1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할당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4E5464-BBD1-4BF0-B233-FDDC137C4DBE}"/>
              </a:ext>
            </a:extLst>
          </p:cNvPr>
          <p:cNvSpPr/>
          <p:nvPr/>
        </p:nvSpPr>
        <p:spPr>
          <a:xfrm>
            <a:off x="5707115" y="2094893"/>
            <a:ext cx="227362" cy="22825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14D3BC-36E5-4991-94D5-1B241777BAEC}"/>
              </a:ext>
            </a:extLst>
          </p:cNvPr>
          <p:cNvSpPr txBox="1"/>
          <p:nvPr/>
        </p:nvSpPr>
        <p:spPr>
          <a:xfrm>
            <a:off x="6053260" y="1867230"/>
            <a:ext cx="3305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TRUE c FALSE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TRUE c TRUE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C45B3C-6A67-4A4D-B2C1-83A164ED6F2E}"/>
              </a:ext>
            </a:extLst>
          </p:cNvPr>
          <p:cNvCxnSpPr/>
          <p:nvPr/>
        </p:nvCxnSpPr>
        <p:spPr>
          <a:xfrm>
            <a:off x="2807031" y="2065581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0D2C5D-8D52-4556-88A6-8A01E9233BDD}"/>
              </a:ext>
            </a:extLst>
          </p:cNvPr>
          <p:cNvCxnSpPr/>
          <p:nvPr/>
        </p:nvCxnSpPr>
        <p:spPr>
          <a:xfrm>
            <a:off x="2811793" y="2270513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3">
            <a:extLst>
              <a:ext uri="{FF2B5EF4-FFF2-40B4-BE49-F238E27FC236}">
                <a16:creationId xmlns:a16="http://schemas.microsoft.com/office/drawing/2014/main" id="{B7EEE3E0-22C2-41D1-96BC-8ABA20459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30398"/>
              </p:ext>
            </p:extLst>
          </p:nvPr>
        </p:nvGraphicFramePr>
        <p:xfrm>
          <a:off x="1648890" y="4146173"/>
          <a:ext cx="8128002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11930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79501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557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12542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252659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25480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X&gt;0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Y&gt;1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|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54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35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28917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631AD39-005F-F053-877E-BFEC377A3B9A}"/>
              </a:ext>
            </a:extLst>
          </p:cNvPr>
          <p:cNvSpPr/>
          <p:nvPr/>
        </p:nvSpPr>
        <p:spPr>
          <a:xfrm>
            <a:off x="1648890" y="985936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33ECDE-2471-9F68-5276-0DEA27633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286" y="1499764"/>
            <a:ext cx="3596078" cy="195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0F06CD-B341-0678-B935-E88A129ECDEC}"/>
              </a:ext>
            </a:extLst>
          </p:cNvPr>
          <p:cNvSpPr/>
          <p:nvPr/>
        </p:nvSpPr>
        <p:spPr>
          <a:xfrm>
            <a:off x="8335286" y="2622494"/>
            <a:ext cx="3449387" cy="680263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68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5999" y="2802720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218951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6B47E6-33EE-4578-B94A-CDD7615F300D}"/>
              </a:ext>
            </a:extLst>
          </p:cNvPr>
          <p:cNvSpPr txBox="1">
            <a:spLocks/>
          </p:cNvSpPr>
          <p:nvPr/>
        </p:nvSpPr>
        <p:spPr>
          <a:xfrm>
            <a:off x="1315460" y="800966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조건문</a:t>
            </a:r>
            <a:r>
              <a:rPr lang="en-US" altLang="ko-KR" sz="1600" dirty="0"/>
              <a:t>(conditional statement)</a:t>
            </a:r>
            <a:r>
              <a:rPr lang="ko-KR" altLang="en-US" sz="1600" dirty="0"/>
              <a:t>에 따라 특정 명령을 실행을 하도록 하는 프로그래밍 명령문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조건에 따라 실행할 명령문을 달리해야 하는 경우에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if-else</a:t>
            </a:r>
            <a:r>
              <a:rPr lang="ko-KR" altLang="en-US" sz="1600" dirty="0"/>
              <a:t>문의 기본 문법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if-else </a:t>
            </a:r>
            <a:r>
              <a:rPr lang="ko-KR" altLang="en-US" dirty="0"/>
              <a:t>조건문 형식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48238"/>
              </p:ext>
            </p:extLst>
          </p:nvPr>
        </p:nvGraphicFramePr>
        <p:xfrm>
          <a:off x="2223990" y="3077441"/>
          <a:ext cx="7425824" cy="1942592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119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if(</a:t>
                      </a: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비교 조건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 조건이 참일 때 실행할 명령문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else {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 조건이 거짓 일 때 실행할 명령문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A0FC870-9192-A8DD-D924-F2CFA7D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4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sz="2400" b="1" dirty="0">
                <a:solidFill>
                  <a:srgbClr val="FF0000"/>
                </a:solidFill>
              </a:rPr>
              <a:t>else</a:t>
            </a:r>
            <a:r>
              <a:rPr lang="ko-KR" altLang="en-US" sz="2400" b="1" dirty="0">
                <a:solidFill>
                  <a:srgbClr val="FF0000"/>
                </a:solidFill>
              </a:rPr>
              <a:t>가 생략된 </a:t>
            </a:r>
            <a:r>
              <a:rPr lang="en-US" altLang="ko-KR" sz="2400" b="1" dirty="0">
                <a:solidFill>
                  <a:srgbClr val="FF0000"/>
                </a:solidFill>
              </a:rPr>
              <a:t>if</a:t>
            </a:r>
            <a:r>
              <a:rPr lang="ko-KR" altLang="en-US" sz="2400" b="1" dirty="0">
                <a:solidFill>
                  <a:srgbClr val="FF0000"/>
                </a:solidFill>
              </a:rPr>
              <a:t>문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725487" y="620456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2534954" y="1327358"/>
            <a:ext cx="7443269" cy="181560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2534954" y="1370019"/>
            <a:ext cx="7386472" cy="1569660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job.type &lt;- 'B’ </a:t>
            </a:r>
          </a:p>
          <a:p>
            <a:r>
              <a:rPr lang="en-US" altLang="ko-KR" sz="1600" dirty="0"/>
              <a:t>bonus &lt;- 100 </a:t>
            </a:r>
          </a:p>
          <a:p>
            <a:r>
              <a:rPr lang="en-US" altLang="ko-KR" sz="1600" dirty="0"/>
              <a:t>if(job.type == 'A') { </a:t>
            </a:r>
          </a:p>
          <a:p>
            <a:r>
              <a:rPr lang="en-US" altLang="ko-KR" sz="1600" dirty="0"/>
              <a:t>	bonus &lt;- 200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직무 유형이 </a:t>
            </a:r>
            <a:r>
              <a:rPr lang="en-US" altLang="ko-KR" sz="1600" dirty="0">
                <a:solidFill>
                  <a:srgbClr val="437361"/>
                </a:solidFill>
              </a:rPr>
              <a:t>A</a:t>
            </a:r>
            <a:r>
              <a:rPr lang="ko-KR" altLang="en-US" sz="1600" dirty="0">
                <a:solidFill>
                  <a:srgbClr val="437361"/>
                </a:solidFill>
              </a:rPr>
              <a:t>일 때 실행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} </a:t>
            </a:r>
          </a:p>
          <a:p>
            <a:r>
              <a:rPr lang="en-US" altLang="ko-KR" sz="1600" dirty="0"/>
              <a:t>print(bonus)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A8AD4C74-C43D-7CF3-BF18-6E4E4F37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1BCBDC-5639-7FD0-8629-F9455B83C597}"/>
              </a:ext>
            </a:extLst>
          </p:cNvPr>
          <p:cNvSpPr/>
          <p:nvPr/>
        </p:nvSpPr>
        <p:spPr>
          <a:xfrm>
            <a:off x="2478100" y="770319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EBCE87-F98D-3315-BC46-CB5A0C1E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00" y="3814682"/>
            <a:ext cx="3721691" cy="27380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070AA8-F3FA-53D1-2857-73149D0A0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63" y="4157396"/>
            <a:ext cx="4256899" cy="20535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5C375A-17FE-B749-95B7-0E88709F050F}"/>
              </a:ext>
            </a:extLst>
          </p:cNvPr>
          <p:cNvSpPr/>
          <p:nvPr/>
        </p:nvSpPr>
        <p:spPr>
          <a:xfrm>
            <a:off x="6593734" y="5899045"/>
            <a:ext cx="4015563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6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50072-5443-4116-9F67-70CF9970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3. if-else </a:t>
            </a:r>
            <a:r>
              <a:rPr lang="ko-KR" altLang="en-US" sz="3200" dirty="0"/>
              <a:t>문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7ACB498-5960-406B-B371-8E08D305E1DA}"/>
              </a:ext>
            </a:extLst>
          </p:cNvPr>
          <p:cNvSpPr txBox="1">
            <a:spLocks/>
          </p:cNvSpPr>
          <p:nvPr/>
        </p:nvSpPr>
        <p:spPr>
          <a:xfrm>
            <a:off x="1820525" y="818711"/>
            <a:ext cx="8685965" cy="148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4F784C"/>
                </a:solidFill>
              </a:rPr>
              <a:t>1. </a:t>
            </a:r>
            <a:r>
              <a:rPr lang="en-US" altLang="ko-KR" sz="1800" dirty="0">
                <a:solidFill>
                  <a:srgbClr val="437361"/>
                </a:solidFill>
              </a:rPr>
              <a:t>if-else</a:t>
            </a:r>
            <a:r>
              <a:rPr lang="ko-KR" altLang="en-US" sz="1800" dirty="0">
                <a:solidFill>
                  <a:srgbClr val="437361"/>
                </a:solidFill>
              </a:rPr>
              <a:t>문에서 발생할 수 있는 오류</a:t>
            </a:r>
            <a:r>
              <a:rPr lang="en-US" altLang="ko-KR" sz="1800" dirty="0">
                <a:solidFill>
                  <a:srgbClr val="437361"/>
                </a:solidFill>
              </a:rPr>
              <a:t> </a:t>
            </a: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4F784C"/>
                </a:solidFill>
              </a:rPr>
              <a:t>2. else</a:t>
            </a:r>
            <a:r>
              <a:rPr lang="ko-KR" altLang="en-US" sz="1800" dirty="0">
                <a:solidFill>
                  <a:srgbClr val="4F784C"/>
                </a:solidFill>
              </a:rPr>
              <a:t>는 반드시 </a:t>
            </a:r>
            <a:r>
              <a:rPr lang="en-US" altLang="ko-KR" sz="1800" dirty="0">
                <a:solidFill>
                  <a:srgbClr val="4F784C"/>
                </a:solidFill>
              </a:rPr>
              <a:t>if</a:t>
            </a:r>
            <a:r>
              <a:rPr lang="ko-KR" altLang="en-US" sz="1800" dirty="0">
                <a:solidFill>
                  <a:srgbClr val="4F784C"/>
                </a:solidFill>
              </a:rPr>
              <a:t>문의 코드블록이 끝나는 부분에 있는 </a:t>
            </a:r>
            <a:r>
              <a:rPr lang="en-US" altLang="ko-KR" sz="1800" dirty="0">
                <a:solidFill>
                  <a:srgbClr val="FF0000"/>
                </a:solidFill>
              </a:rPr>
              <a:t>}</a:t>
            </a:r>
            <a:r>
              <a:rPr lang="ko-KR" altLang="en-US" sz="1800" dirty="0">
                <a:solidFill>
                  <a:srgbClr val="4F784C"/>
                </a:solidFill>
              </a:rPr>
              <a:t>와 같은 줄에 작성해야 함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151A25-018E-4444-AF9A-24FEF7E79BBD}"/>
              </a:ext>
            </a:extLst>
          </p:cNvPr>
          <p:cNvSpPr/>
          <p:nvPr/>
        </p:nvSpPr>
        <p:spPr>
          <a:xfrm>
            <a:off x="1432330" y="1975150"/>
            <a:ext cx="7443269" cy="21484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F22E0-A189-49A2-830C-726B8F481FD3}"/>
              </a:ext>
            </a:extLst>
          </p:cNvPr>
          <p:cNvSpPr txBox="1"/>
          <p:nvPr/>
        </p:nvSpPr>
        <p:spPr>
          <a:xfrm>
            <a:off x="1432330" y="1868713"/>
            <a:ext cx="5020721" cy="20313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job.type &lt;- 'A'</a:t>
            </a:r>
          </a:p>
          <a:p>
            <a:r>
              <a:rPr lang="en-US" altLang="ko-KR" dirty="0"/>
              <a:t>if (job.type == 'B') {</a:t>
            </a:r>
          </a:p>
          <a:p>
            <a:r>
              <a:rPr lang="en-US" altLang="ko-KR" dirty="0"/>
              <a:t> bonus &lt;- 200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/>
              <a:t>else { 		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ko-KR" altLang="en-US" dirty="0">
                <a:solidFill>
                  <a:srgbClr val="FF0000"/>
                </a:solidFill>
              </a:rPr>
              <a:t>에러 발생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윗 줄로 옮겨야 한다</a:t>
            </a:r>
            <a:r>
              <a:rPr lang="en-US" altLang="ko-KR" dirty="0">
                <a:solidFill>
                  <a:srgbClr val="437361"/>
                </a:solidFill>
              </a:rPr>
              <a:t>.</a:t>
            </a:r>
          </a:p>
          <a:p>
            <a:r>
              <a:rPr lang="en-US" altLang="ko-KR" dirty="0"/>
              <a:t> bonus &lt;- 100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4E524-804C-4258-9DD6-8C5BD9B9F22B}"/>
              </a:ext>
            </a:extLst>
          </p:cNvPr>
          <p:cNvSpPr/>
          <p:nvPr/>
        </p:nvSpPr>
        <p:spPr>
          <a:xfrm>
            <a:off x="2353068" y="4629327"/>
            <a:ext cx="7443269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9F0566F1-210B-5261-22FF-CADDA0AB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EF7895-0BA0-E959-F7BD-879C726C8627}"/>
              </a:ext>
            </a:extLst>
          </p:cNvPr>
          <p:cNvSpPr/>
          <p:nvPr/>
        </p:nvSpPr>
        <p:spPr>
          <a:xfrm>
            <a:off x="239455" y="2261194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CEEA24-03C5-8A94-40EB-1B567E8F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77" y="4335701"/>
            <a:ext cx="4086225" cy="1943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57FF26-B3FA-8F34-1711-70482421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93" y="4629327"/>
            <a:ext cx="3933825" cy="1581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67DF4F-47F7-A881-CE84-EAC8E66042DA}"/>
              </a:ext>
            </a:extLst>
          </p:cNvPr>
          <p:cNvSpPr txBox="1"/>
          <p:nvPr/>
        </p:nvSpPr>
        <p:spPr>
          <a:xfrm>
            <a:off x="6747346" y="1982535"/>
            <a:ext cx="5020721" cy="1754326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job.type &lt;- 'A'</a:t>
            </a:r>
          </a:p>
          <a:p>
            <a:r>
              <a:rPr lang="en-US" altLang="ko-KR" dirty="0"/>
              <a:t>if (job.type == 'B') {</a:t>
            </a:r>
          </a:p>
          <a:p>
            <a:r>
              <a:rPr lang="en-US" altLang="ko-KR" dirty="0"/>
              <a:t> bonus &lt;- 200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 </a:t>
            </a:r>
            <a:r>
              <a:rPr lang="en-US" altLang="ko-KR" dirty="0"/>
              <a:t>else { 		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ko-KR" altLang="en-US" dirty="0">
                <a:solidFill>
                  <a:srgbClr val="FF0000"/>
                </a:solidFill>
              </a:rPr>
              <a:t>정상 실행됨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bonus &lt;- 100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1005939-D4E5-FE39-6AF5-4A187D70CB43}"/>
              </a:ext>
            </a:extLst>
          </p:cNvPr>
          <p:cNvSpPr/>
          <p:nvPr/>
        </p:nvSpPr>
        <p:spPr>
          <a:xfrm>
            <a:off x="6463663" y="2610204"/>
            <a:ext cx="294295" cy="461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3DDBF6D-3C39-7689-0B81-078840360AA0}"/>
              </a:ext>
            </a:extLst>
          </p:cNvPr>
          <p:cNvSpPr/>
          <p:nvPr/>
        </p:nvSpPr>
        <p:spPr>
          <a:xfrm>
            <a:off x="6571088" y="5160060"/>
            <a:ext cx="294295" cy="461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B162AA-54A4-387B-20AD-5C017186A392}"/>
              </a:ext>
            </a:extLst>
          </p:cNvPr>
          <p:cNvSpPr/>
          <p:nvPr/>
        </p:nvSpPr>
        <p:spPr>
          <a:xfrm>
            <a:off x="7290793" y="5777771"/>
            <a:ext cx="4015563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6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86023" y="707664"/>
            <a:ext cx="7506059" cy="692068"/>
            <a:chOff x="837841" y="796083"/>
            <a:chExt cx="7506059" cy="692068"/>
          </a:xfrm>
        </p:grpSpPr>
        <p:sp>
          <p:nvSpPr>
            <p:cNvPr id="2" name="직사각형 1"/>
            <p:cNvSpPr/>
            <p:nvPr/>
          </p:nvSpPr>
          <p:spPr>
            <a:xfrm>
              <a:off x="837841" y="796083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09650" y="1442432"/>
              <a:ext cx="733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009650" y="1442432"/>
              <a:ext cx="1548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04339" y="584535"/>
            <a:ext cx="2416140" cy="2416140"/>
            <a:chOff x="6080339" y="584535"/>
            <a:chExt cx="2416140" cy="241614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009" y="610634"/>
              <a:ext cx="2336801" cy="2253594"/>
            </a:xfrm>
            <a:prstGeom prst="rect">
              <a:avLst/>
            </a:prstGeom>
            <a:effectLst>
              <a:outerShdw blurRad="266700" dist="76200" dir="7200000" algn="tr" rotWithShape="0">
                <a:prstClr val="black">
                  <a:alpha val="32000"/>
                </a:prstClr>
              </a:outerShdw>
            </a:effec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339" y="584535"/>
              <a:ext cx="2416140" cy="241614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2986" y="726495"/>
              <a:ext cx="1960494" cy="2070956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 rot="497648">
            <a:off x="8218128" y="1383561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주제</a:t>
            </a:r>
            <a:r>
              <a:rPr lang="en-US" altLang="ko-KR" sz="36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654290A-FB5C-ADC3-2ED5-6108AEA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E1889AD1-E853-CBCD-C2DB-0EF0C461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99259-0688-DA32-C104-2CA802B73088}"/>
              </a:ext>
            </a:extLst>
          </p:cNvPr>
          <p:cNvSpPr txBox="1"/>
          <p:nvPr/>
        </p:nvSpPr>
        <p:spPr>
          <a:xfrm>
            <a:off x="2451623" y="2557536"/>
            <a:ext cx="1872629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3761E-633F-CAE2-2FEE-BDE2505DB3CD}"/>
              </a:ext>
            </a:extLst>
          </p:cNvPr>
          <p:cNvSpPr txBox="1"/>
          <p:nvPr/>
        </p:nvSpPr>
        <p:spPr>
          <a:xfrm>
            <a:off x="2409228" y="3243878"/>
            <a:ext cx="1984839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반복문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6B31C-BB46-D1B6-778E-3D628BECFC3D}"/>
              </a:ext>
            </a:extLst>
          </p:cNvPr>
          <p:cNvSpPr txBox="1"/>
          <p:nvPr/>
        </p:nvSpPr>
        <p:spPr>
          <a:xfrm>
            <a:off x="2409228" y="4808591"/>
            <a:ext cx="233269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파생변수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04528-753E-EBD3-4909-F8218357ACB3}"/>
              </a:ext>
            </a:extLst>
          </p:cNvPr>
          <p:cNvSpPr txBox="1"/>
          <p:nvPr/>
        </p:nvSpPr>
        <p:spPr>
          <a:xfrm>
            <a:off x="2458799" y="3953357"/>
            <a:ext cx="244490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내장함수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C03B8-B6F3-48DD-5FC5-0765824CBEC7}"/>
              </a:ext>
            </a:extLst>
          </p:cNvPr>
          <p:cNvSpPr txBox="1"/>
          <p:nvPr/>
        </p:nvSpPr>
        <p:spPr>
          <a:xfrm>
            <a:off x="2398342" y="5582470"/>
            <a:ext cx="1646605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A40D5-5985-810C-048B-2CAAFE57A848}"/>
              </a:ext>
            </a:extLst>
          </p:cNvPr>
          <p:cNvSpPr txBox="1"/>
          <p:nvPr/>
        </p:nvSpPr>
        <p:spPr>
          <a:xfrm>
            <a:off x="2465333" y="1827349"/>
            <a:ext cx="1760418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08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0" grpId="0"/>
      <p:bldP spid="16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if-else </a:t>
            </a:r>
            <a:r>
              <a:rPr lang="ko-KR" altLang="en-US" sz="2800" dirty="0"/>
              <a:t>문</a:t>
            </a:r>
            <a:endParaRPr lang="ko-Kore-KR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3961" y="699960"/>
            <a:ext cx="10080625" cy="4630738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나눈 나머지가 </a:t>
            </a:r>
            <a:r>
              <a:rPr lang="en-US" altLang="ko-KR" dirty="0"/>
              <a:t>0</a:t>
            </a:r>
            <a:r>
              <a:rPr lang="ko-KR" altLang="en-US" dirty="0"/>
              <a:t>일 때 참이라면 “짝수입니다”를 출력하고 거짓이라면 “홀수입니다”를 출력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3C6B2B-7929-44D1-A350-D527E82A3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62400"/>
              </p:ext>
            </p:extLst>
          </p:nvPr>
        </p:nvGraphicFramePr>
        <p:xfrm>
          <a:off x="2364377" y="3099956"/>
          <a:ext cx="439681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81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조건문으로 짝수 홀수 구분하기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&lt;- 10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if(a %% 2 ==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print("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짝수입니다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else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print("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홀수입니다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0E60FF6-68A0-4C57-85C5-5752DE3928B0}"/>
              </a:ext>
            </a:extLst>
          </p:cNvPr>
          <p:cNvSpPr/>
          <p:nvPr/>
        </p:nvSpPr>
        <p:spPr>
          <a:xfrm>
            <a:off x="7008863" y="3791374"/>
            <a:ext cx="385518" cy="30809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76A2C-1513-4D2B-A724-1772F056B47B}"/>
              </a:ext>
            </a:extLst>
          </p:cNvPr>
          <p:cNvSpPr txBox="1"/>
          <p:nvPr/>
        </p:nvSpPr>
        <p:spPr>
          <a:xfrm>
            <a:off x="7548373" y="3788424"/>
            <a:ext cx="3113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짝수입니다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BE7FF7E-E9CB-3E8B-65D2-4C6727601C38}"/>
              </a:ext>
            </a:extLst>
          </p:cNvPr>
          <p:cNvSpPr txBox="1">
            <a:spLocks/>
          </p:cNvSpPr>
          <p:nvPr/>
        </p:nvSpPr>
        <p:spPr>
          <a:xfrm>
            <a:off x="11155640" y="64312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3CCC1-4B22-5D10-44FE-805BBA691124}"/>
              </a:ext>
            </a:extLst>
          </p:cNvPr>
          <p:cNvSpPr/>
          <p:nvPr/>
        </p:nvSpPr>
        <p:spPr>
          <a:xfrm>
            <a:off x="2410600" y="2541638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9C656-CD43-6168-0597-38F06CAEA907}"/>
              </a:ext>
            </a:extLst>
          </p:cNvPr>
          <p:cNvSpPr txBox="1"/>
          <p:nvPr/>
        </p:nvSpPr>
        <p:spPr>
          <a:xfrm>
            <a:off x="4376056" y="3344387"/>
            <a:ext cx="33764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[Shift+Enter]</a:t>
            </a:r>
            <a:r>
              <a:rPr lang="ko-KR" altLang="en-US" dirty="0"/>
              <a:t>키로 다음 줄로 이동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E7C69-511B-2C67-A6C7-8AFF16698E21}"/>
              </a:ext>
            </a:extLst>
          </p:cNvPr>
          <p:cNvSpPr txBox="1"/>
          <p:nvPr/>
        </p:nvSpPr>
        <p:spPr>
          <a:xfrm>
            <a:off x="2312126" y="4769543"/>
            <a:ext cx="30510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[Ctrl+Enter]</a:t>
            </a:r>
            <a:r>
              <a:rPr lang="ko-KR" altLang="en-US" dirty="0"/>
              <a:t>키로 여러 줄 실행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D0546A-F0D1-E0C3-5E5E-72FB0A53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02" y="2999338"/>
            <a:ext cx="2724150" cy="188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5C8260D-7767-C2CC-220C-B16F76BA00C3}"/>
              </a:ext>
            </a:extLst>
          </p:cNvPr>
          <p:cNvSpPr/>
          <p:nvPr/>
        </p:nvSpPr>
        <p:spPr>
          <a:xfrm>
            <a:off x="9169502" y="4289864"/>
            <a:ext cx="2100326" cy="287771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86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if-else if </a:t>
            </a:r>
            <a:r>
              <a:rPr lang="ko-KR" altLang="en-US" dirty="0"/>
              <a:t>조건문</a:t>
            </a:r>
            <a:endParaRPr lang="ko-Kore-KR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871070"/>
            <a:ext cx="10080625" cy="463073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조건문에 </a:t>
            </a:r>
            <a:r>
              <a:rPr lang="en-US" altLang="ko-KR" dirty="0"/>
              <a:t>2</a:t>
            </a:r>
            <a:r>
              <a:rPr lang="ko-KR" altLang="en-US" dirty="0"/>
              <a:t>개 이상의 조건을 넣어야 할 때</a:t>
            </a:r>
            <a:br>
              <a:rPr lang="en-US" altLang="ko-KR" dirty="0"/>
            </a:br>
            <a:r>
              <a:rPr lang="en-US" altLang="ko-KR" dirty="0"/>
              <a:t>- if-else </a:t>
            </a:r>
            <a:r>
              <a:rPr lang="ko-KR" altLang="en-US" dirty="0"/>
              <a:t>문 중간에 </a:t>
            </a:r>
            <a:r>
              <a:rPr lang="en-US" altLang="ko-KR" dirty="0"/>
              <a:t>else if </a:t>
            </a:r>
            <a:r>
              <a:rPr lang="ko-KR" altLang="en-US" dirty="0"/>
              <a:t>문을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07E643-514A-43A6-A10E-38EF7D7C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13287"/>
              </p:ext>
            </p:extLst>
          </p:nvPr>
        </p:nvGraphicFramePr>
        <p:xfrm>
          <a:off x="3270737" y="2092178"/>
          <a:ext cx="5650524" cy="1584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65052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if(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조건이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TRUE(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일 때 실행되는 구문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else if 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조건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은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FALSE(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거짓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이고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는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TRUE(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일 때 실행되는 구문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else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조건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모두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FALSE(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거짓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일 때 실행되는 구문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46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if-else if </a:t>
            </a:r>
            <a:r>
              <a:rPr lang="ko-KR" altLang="en-US" dirty="0"/>
              <a:t>조건문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3C6B2B-7929-44D1-A350-D527E82A3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28929"/>
              </p:ext>
            </p:extLst>
          </p:nvPr>
        </p:nvGraphicFramePr>
        <p:xfrm>
          <a:off x="1619794" y="2004048"/>
          <a:ext cx="59820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201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조건문으로 학점 분류하기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&lt;- 80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if(b &gt;= 90)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print("A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else if (b &gt;= 80)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print("B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else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print("c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0E60FF6-68A0-4C57-85C5-5752DE3928B0}"/>
              </a:ext>
            </a:extLst>
          </p:cNvPr>
          <p:cNvSpPr/>
          <p:nvPr/>
        </p:nvSpPr>
        <p:spPr>
          <a:xfrm>
            <a:off x="8118152" y="2775410"/>
            <a:ext cx="385518" cy="30809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76A2C-1513-4D2B-A724-1772F056B47B}"/>
              </a:ext>
            </a:extLst>
          </p:cNvPr>
          <p:cNvSpPr txBox="1"/>
          <p:nvPr/>
        </p:nvSpPr>
        <p:spPr>
          <a:xfrm>
            <a:off x="8810983" y="2802618"/>
            <a:ext cx="2542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"B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학점입니다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93332-AB1C-4018-BC34-01C65010BA10}"/>
              </a:ext>
            </a:extLst>
          </p:cNvPr>
          <p:cNvSpPr txBox="1"/>
          <p:nvPr/>
        </p:nvSpPr>
        <p:spPr>
          <a:xfrm>
            <a:off x="4790978" y="2642639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 때 실행되는 구문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D4EAD0-4C7D-4AC0-8DC3-2F32FE61A823}"/>
              </a:ext>
            </a:extLst>
          </p:cNvPr>
          <p:cNvCxnSpPr/>
          <p:nvPr/>
        </p:nvCxnSpPr>
        <p:spPr>
          <a:xfrm>
            <a:off x="4338539" y="2796527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EFB3E4-213D-403C-9253-E8B868BA686D}"/>
              </a:ext>
            </a:extLst>
          </p:cNvPr>
          <p:cNvSpPr txBox="1"/>
          <p:nvPr/>
        </p:nvSpPr>
        <p:spPr>
          <a:xfrm>
            <a:off x="4790978" y="3076004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 때 실행되는 구문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2E387E-B427-4F03-8F30-EBBBAF2F7CC2}"/>
              </a:ext>
            </a:extLst>
          </p:cNvPr>
          <p:cNvCxnSpPr/>
          <p:nvPr/>
        </p:nvCxnSpPr>
        <p:spPr>
          <a:xfrm>
            <a:off x="4338539" y="3229892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611954-B438-40B1-AF95-90B7B7F520BD}"/>
              </a:ext>
            </a:extLst>
          </p:cNvPr>
          <p:cNvSpPr txBox="1"/>
          <p:nvPr/>
        </p:nvSpPr>
        <p:spPr>
          <a:xfrm>
            <a:off x="4790977" y="3499428"/>
            <a:ext cx="411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위의 조건이 둘다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FALSE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 때 실행되는 구문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52F8D0-1839-415E-B821-DC8FD3E2B32D}"/>
              </a:ext>
            </a:extLst>
          </p:cNvPr>
          <p:cNvCxnSpPr/>
          <p:nvPr/>
        </p:nvCxnSpPr>
        <p:spPr>
          <a:xfrm>
            <a:off x="4338539" y="3653316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8C169-44F6-1F3F-971F-CE2FEEB56E03}"/>
              </a:ext>
            </a:extLst>
          </p:cNvPr>
          <p:cNvSpPr/>
          <p:nvPr/>
        </p:nvSpPr>
        <p:spPr>
          <a:xfrm>
            <a:off x="1592101" y="1303666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329640-B4BD-D987-A0F5-CA4FCE86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98" y="4068660"/>
            <a:ext cx="3056506" cy="2143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34395F-3150-D793-64C7-7B53572B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257" y="4087755"/>
            <a:ext cx="2951171" cy="2143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62B162-CEFE-E952-CDAC-4C477F67A5B7}"/>
              </a:ext>
            </a:extLst>
          </p:cNvPr>
          <p:cNvSpPr/>
          <p:nvPr/>
        </p:nvSpPr>
        <p:spPr>
          <a:xfrm>
            <a:off x="5862083" y="5803631"/>
            <a:ext cx="2824346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78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sz="2800" b="1" dirty="0">
                <a:solidFill>
                  <a:srgbClr val="FF0000"/>
                </a:solidFill>
              </a:rPr>
              <a:t>조건문에서 논리 연산자의 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22615" y="647572"/>
            <a:ext cx="10080625" cy="46307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if</a:t>
            </a:r>
            <a:r>
              <a:rPr lang="ko-KR" altLang="en-US" sz="1600" dirty="0"/>
              <a:t>문에 논리 연산자를 사용하면 복잡한 조건문을 서술할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대표적인 논리연산자는 </a:t>
            </a:r>
            <a:r>
              <a:rPr lang="en-US" altLang="ko-KR" sz="1600" dirty="0"/>
              <a:t>&amp;(and)</a:t>
            </a:r>
            <a:r>
              <a:rPr lang="ko-KR" altLang="en-US" sz="1600" dirty="0"/>
              <a:t>와 </a:t>
            </a:r>
            <a:r>
              <a:rPr lang="en-US" altLang="ko-KR" sz="1600" dirty="0"/>
              <a:t>|(or)</a:t>
            </a:r>
            <a:endParaRPr lang="ko-KR" altLang="en-US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FF54B7-1383-4A76-A04A-FB76A19E74F1}"/>
              </a:ext>
            </a:extLst>
          </p:cNvPr>
          <p:cNvSpPr/>
          <p:nvPr/>
        </p:nvSpPr>
        <p:spPr>
          <a:xfrm>
            <a:off x="2472261" y="2254872"/>
            <a:ext cx="7443269" cy="2316613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5971B-9287-4D07-AFAF-6001DD825712}"/>
              </a:ext>
            </a:extLst>
          </p:cNvPr>
          <p:cNvSpPr txBox="1"/>
          <p:nvPr/>
        </p:nvSpPr>
        <p:spPr>
          <a:xfrm>
            <a:off x="2529057" y="2305225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r>
              <a:rPr lang="en-US" altLang="ko-KR" sz="1600" dirty="0"/>
              <a:t>if(a&gt;5 &amp; b&gt;5) { 		</a:t>
            </a:r>
            <a:r>
              <a:rPr lang="en-US" altLang="ko-KR" sz="1600" dirty="0">
                <a:solidFill>
                  <a:srgbClr val="437361"/>
                </a:solidFill>
              </a:rPr>
              <a:t># and </a:t>
            </a:r>
            <a:r>
              <a:rPr lang="ko-KR" altLang="en-US" sz="1600" dirty="0">
                <a:solidFill>
                  <a:srgbClr val="437361"/>
                </a:solidFill>
              </a:rPr>
              <a:t>사용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print (a+b)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if(a&gt;5 | b&gt;30) { 		</a:t>
            </a:r>
            <a:r>
              <a:rPr lang="en-US" altLang="ko-KR" sz="1600" dirty="0">
                <a:solidFill>
                  <a:srgbClr val="437361"/>
                </a:solidFill>
              </a:rPr>
              <a:t># or </a:t>
            </a:r>
            <a:r>
              <a:rPr lang="ko-KR" altLang="en-US" sz="1600" dirty="0">
                <a:solidFill>
                  <a:srgbClr val="437361"/>
                </a:solidFill>
              </a:rPr>
              <a:t>사용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print (a*b)</a:t>
            </a: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2F31CE39-2F91-6A92-40BE-A356F40D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2442C6-BAD5-C4CA-03C5-3C6DE578B5B7}"/>
              </a:ext>
            </a:extLst>
          </p:cNvPr>
          <p:cNvSpPr/>
          <p:nvPr/>
        </p:nvSpPr>
        <p:spPr>
          <a:xfrm>
            <a:off x="1437146" y="2955309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E190A9-BDEA-182F-1917-38DB5EA6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4579869"/>
            <a:ext cx="2350200" cy="2170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25333A-53E1-5185-93FA-BC7A2F9F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72" y="4579869"/>
            <a:ext cx="2124075" cy="2019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00E0FA-94E2-1E6F-36BF-18AA99F38360}"/>
              </a:ext>
            </a:extLst>
          </p:cNvPr>
          <p:cNvSpPr txBox="1"/>
          <p:nvPr/>
        </p:nvSpPr>
        <p:spPr>
          <a:xfrm>
            <a:off x="5324675" y="5460178"/>
            <a:ext cx="127650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[Ctrl+Enter]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F84578-99E8-B570-0126-70A12B0DD3AA}"/>
              </a:ext>
            </a:extLst>
          </p:cNvPr>
          <p:cNvSpPr/>
          <p:nvPr/>
        </p:nvSpPr>
        <p:spPr>
          <a:xfrm>
            <a:off x="6780636" y="6183091"/>
            <a:ext cx="2159312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1E0A47-88EA-8638-3374-7328D095C07B}"/>
              </a:ext>
            </a:extLst>
          </p:cNvPr>
          <p:cNvSpPr/>
          <p:nvPr/>
        </p:nvSpPr>
        <p:spPr>
          <a:xfrm>
            <a:off x="6798812" y="5731483"/>
            <a:ext cx="2159312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79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en-US" altLang="ko-KR" sz="2800" b="1" dirty="0">
                <a:solidFill>
                  <a:srgbClr val="FF0000"/>
                </a:solidFill>
              </a:rPr>
              <a:t>ifelse</a:t>
            </a:r>
            <a:r>
              <a:rPr lang="ko-KR" altLang="en-US" sz="2800" b="1" dirty="0">
                <a:solidFill>
                  <a:srgbClr val="FF0000"/>
                </a:solidFill>
              </a:rPr>
              <a:t>문 </a:t>
            </a:r>
            <a:r>
              <a:rPr lang="ko-KR" altLang="en-US" sz="2800" dirty="0">
                <a:solidFill>
                  <a:srgbClr val="FF0000"/>
                </a:solidFill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123054" y="779306"/>
            <a:ext cx="10080625" cy="4630738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(if</a:t>
            </a:r>
            <a:r>
              <a:rPr lang="ko-KR" altLang="en-US" sz="1600" dirty="0"/>
              <a:t>와 </a:t>
            </a:r>
            <a:r>
              <a:rPr lang="en-US" altLang="ko-KR" sz="1600" dirty="0"/>
              <a:t>else </a:t>
            </a:r>
            <a:r>
              <a:rPr lang="ko-KR" altLang="en-US" sz="1600" dirty="0"/>
              <a:t>사이에 띄어쓰기 없음</a:t>
            </a:r>
            <a:r>
              <a:rPr lang="en-US" altLang="ko-KR" sz="1600" dirty="0"/>
              <a:t>)</a:t>
            </a:r>
            <a:r>
              <a:rPr lang="ko-KR" altLang="en-US" sz="1600" dirty="0"/>
              <a:t>조건에 따라 둘 중</a:t>
            </a:r>
            <a:r>
              <a:rPr lang="en-US" altLang="ko-KR" sz="1600" dirty="0"/>
              <a:t> </a:t>
            </a:r>
            <a:r>
              <a:rPr lang="ko-KR" altLang="en-US" sz="1600" dirty="0"/>
              <a:t>하나의 값 또는 변수를 선택할 때 사용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ifelse</a:t>
            </a:r>
            <a:r>
              <a:rPr lang="ko-KR" altLang="en-US" sz="1600" dirty="0"/>
              <a:t>문의 문법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2500660" y="2304068"/>
            <a:ext cx="2293410" cy="390361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2557455" y="2354421"/>
            <a:ext cx="2293410" cy="3785652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(a&gt;b) {</a:t>
            </a:r>
          </a:p>
          <a:p>
            <a:r>
              <a:rPr lang="en-US" altLang="ko-KR" sz="1600" dirty="0"/>
              <a:t> c &lt;- a</a:t>
            </a:r>
          </a:p>
          <a:p>
            <a:r>
              <a:rPr lang="en-US" altLang="ko-KR" sz="1600" dirty="0"/>
              <a:t>} else {</a:t>
            </a:r>
          </a:p>
          <a:p>
            <a:r>
              <a:rPr lang="en-US" altLang="ko-KR" sz="1600" dirty="0"/>
              <a:t> c &lt;- b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print(c)</a:t>
            </a:r>
          </a:p>
          <a:p>
            <a:endParaRPr lang="en-US" altLang="ko-KR" sz="1600" dirty="0"/>
          </a:p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endParaRPr lang="en-US" altLang="ko-KR" sz="1600" dirty="0"/>
          </a:p>
          <a:p>
            <a:r>
              <a:rPr lang="en-US" altLang="ko-KR" sz="1600" dirty="0"/>
              <a:t>c &lt;- ifelse(a&gt;b, a, b)</a:t>
            </a:r>
          </a:p>
          <a:p>
            <a:r>
              <a:rPr lang="en-US" altLang="ko-KR" sz="1600" dirty="0"/>
              <a:t>print(c)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E0AFE80D-5B0A-28C0-64BC-EC02ACF3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BFF5DB-1F4D-0A6B-A915-825D73E7A9A8}"/>
              </a:ext>
            </a:extLst>
          </p:cNvPr>
          <p:cNvSpPr/>
          <p:nvPr/>
        </p:nvSpPr>
        <p:spPr>
          <a:xfrm>
            <a:off x="2500659" y="1696722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8666A5-EF5B-6F98-835D-674D7BBC1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751" y="1782964"/>
            <a:ext cx="2371725" cy="2838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3809BA-CA31-22E4-162A-FF90D3A06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890" y="1506739"/>
            <a:ext cx="2038350" cy="3390900"/>
          </a:xfrm>
          <a:prstGeom prst="rect">
            <a:avLst/>
          </a:prstGeom>
        </p:spPr>
      </p:pic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BFEE50A6-6C79-38D3-BF43-BF5F71EA7EC8}"/>
              </a:ext>
            </a:extLst>
          </p:cNvPr>
          <p:cNvSpPr/>
          <p:nvPr/>
        </p:nvSpPr>
        <p:spPr>
          <a:xfrm>
            <a:off x="7153275" y="5410044"/>
            <a:ext cx="1371600" cy="1003658"/>
          </a:xfrm>
          <a:prstGeom prst="wedgeEllipseCallout">
            <a:avLst>
              <a:gd name="adj1" fmla="val -245139"/>
              <a:gd name="adj2" fmla="val -229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r>
              <a:rPr lang="ko-KR" altLang="en-US" sz="1050" dirty="0"/>
              <a:t>가 </a:t>
            </a:r>
            <a:r>
              <a:rPr lang="en-US" altLang="ko-KR" sz="1050" dirty="0"/>
              <a:t>b</a:t>
            </a:r>
            <a:r>
              <a:rPr lang="ko-KR" altLang="en-US" sz="1050" dirty="0"/>
              <a:t>보다 크면 </a:t>
            </a:r>
            <a:r>
              <a:rPr lang="en-US" altLang="ko-KR" sz="1050" dirty="0"/>
              <a:t>c</a:t>
            </a:r>
            <a:r>
              <a:rPr lang="ko-KR" altLang="en-US" sz="1050" dirty="0"/>
              <a:t>에는  </a:t>
            </a:r>
            <a:r>
              <a:rPr lang="en-US" altLang="ko-KR" sz="1050" dirty="0"/>
              <a:t>a</a:t>
            </a:r>
            <a:r>
              <a:rPr lang="ko-KR" altLang="en-US" sz="1050" dirty="0"/>
              <a:t>가</a:t>
            </a:r>
            <a:r>
              <a:rPr lang="en-US" altLang="ko-KR" sz="1050" dirty="0"/>
              <a:t>, </a:t>
            </a:r>
            <a:r>
              <a:rPr lang="ko-KR" altLang="en-US" sz="1050" dirty="0"/>
              <a:t>그러지 않으면 </a:t>
            </a:r>
            <a:r>
              <a:rPr lang="en-US" altLang="ko-KR" sz="1050" dirty="0"/>
              <a:t>b</a:t>
            </a:r>
            <a:r>
              <a:rPr lang="ko-KR" altLang="en-US" sz="1050" dirty="0"/>
              <a:t> 저장됨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7E434F-E284-96C1-A531-A72DB1BE109D}"/>
              </a:ext>
            </a:extLst>
          </p:cNvPr>
          <p:cNvSpPr/>
          <p:nvPr/>
        </p:nvSpPr>
        <p:spPr>
          <a:xfrm>
            <a:off x="8964890" y="4405799"/>
            <a:ext cx="2038350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E83-F9D2-7A0D-D65B-C99941676260}"/>
              </a:ext>
            </a:extLst>
          </p:cNvPr>
          <p:cNvSpPr txBox="1"/>
          <p:nvPr/>
        </p:nvSpPr>
        <p:spPr>
          <a:xfrm>
            <a:off x="7688387" y="4319830"/>
            <a:ext cx="127650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[Ctrl+Enter]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C2C1CA-6FEB-C8BB-B74E-46D8869EA1B4}"/>
              </a:ext>
            </a:extLst>
          </p:cNvPr>
          <p:cNvSpPr/>
          <p:nvPr/>
        </p:nvSpPr>
        <p:spPr>
          <a:xfrm>
            <a:off x="9041789" y="3257904"/>
            <a:ext cx="2038350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35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5999" y="2802720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반복문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200233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반복문</a:t>
            </a:r>
            <a:endParaRPr lang="ko-Kore-KR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779306"/>
            <a:ext cx="10080625" cy="4630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반복문은 정해진 조건만큼 반복 실행하는 구문</a:t>
            </a:r>
            <a:endParaRPr lang="en-US" altLang="ko-KR" dirty="0"/>
          </a:p>
          <a:p>
            <a:pPr lvl="2"/>
            <a:r>
              <a:rPr lang="ko-KR" altLang="en-US" dirty="0"/>
              <a:t>보통 반복문에는 </a:t>
            </a:r>
            <a:r>
              <a:rPr lang="en-US" altLang="ko-KR" dirty="0"/>
              <a:t>for( ) </a:t>
            </a:r>
            <a:r>
              <a:rPr lang="ko-KR" altLang="en-US" dirty="0"/>
              <a:t>함수</a:t>
            </a:r>
            <a:r>
              <a:rPr lang="en-US" altLang="ko-KR" dirty="0"/>
              <a:t>, while( ) </a:t>
            </a:r>
            <a:r>
              <a:rPr lang="ko-KR" altLang="en-US" dirty="0"/>
              <a:t>함수가 대표적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D9EBAD-512A-2E6C-A0BB-76A14FCF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6" y="2867010"/>
            <a:ext cx="3388832" cy="3503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9BEDC-86CE-7DC1-99C8-FE43DBA5BF7C}"/>
              </a:ext>
            </a:extLst>
          </p:cNvPr>
          <p:cNvSpPr txBox="1"/>
          <p:nvPr/>
        </p:nvSpPr>
        <p:spPr>
          <a:xfrm>
            <a:off x="423932" y="2508998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[Ctrl+1]</a:t>
            </a:r>
            <a:r>
              <a:rPr lang="ko-KR" altLang="en-US" sz="1400" dirty="0"/>
              <a:t>을 눌러서 스크립트 창을 </a:t>
            </a:r>
            <a:r>
              <a:rPr lang="en-US" altLang="ko-KR" sz="1400" dirty="0"/>
              <a:t>Open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306FC5-193D-1C30-FCBB-BE3EE311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82" y="2694198"/>
            <a:ext cx="4267200" cy="36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C2C5A4-D302-1E14-4F31-33A9575DD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435" y="3332877"/>
            <a:ext cx="4924425" cy="274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4756A8-3D3A-A77B-4221-9C6B3A3A407B}"/>
              </a:ext>
            </a:extLst>
          </p:cNvPr>
          <p:cNvSpPr txBox="1"/>
          <p:nvPr/>
        </p:nvSpPr>
        <p:spPr>
          <a:xfrm>
            <a:off x="4476750" y="2281675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[FILE]-&gt;[Save As]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42905-4204-1125-B7CD-66BC0B552F7A}"/>
              </a:ext>
            </a:extLst>
          </p:cNvPr>
          <p:cNvSpPr txBox="1"/>
          <p:nvPr/>
        </p:nvSpPr>
        <p:spPr>
          <a:xfrm>
            <a:off x="8886825" y="2508998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_3_1]</a:t>
            </a:r>
            <a:r>
              <a:rPr lang="ko-KR" altLang="en-US" dirty="0"/>
              <a:t>을 입력하고 </a:t>
            </a:r>
            <a:endParaRPr lang="en-US" altLang="ko-KR" dirty="0"/>
          </a:p>
          <a:p>
            <a:r>
              <a:rPr lang="en-US" altLang="ko-KR" dirty="0"/>
              <a:t>[Save]</a:t>
            </a:r>
            <a:r>
              <a:rPr lang="ko-KR" altLang="en-US" dirty="0"/>
              <a:t>를 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3B8641-8EE1-6EA9-4A33-AAD29660E956}"/>
              </a:ext>
            </a:extLst>
          </p:cNvPr>
          <p:cNvSpPr/>
          <p:nvPr/>
        </p:nvSpPr>
        <p:spPr>
          <a:xfrm>
            <a:off x="581392" y="3545092"/>
            <a:ext cx="2997652" cy="1558536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CFB4F2-5763-D3E9-C811-1E5D5FA4413D}"/>
              </a:ext>
            </a:extLst>
          </p:cNvPr>
          <p:cNvSpPr/>
          <p:nvPr/>
        </p:nvSpPr>
        <p:spPr>
          <a:xfrm>
            <a:off x="3841782" y="5853742"/>
            <a:ext cx="3107499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9747C5-97E4-045C-D73E-D672D8E2FB4D}"/>
              </a:ext>
            </a:extLst>
          </p:cNvPr>
          <p:cNvSpPr/>
          <p:nvPr/>
        </p:nvSpPr>
        <p:spPr>
          <a:xfrm>
            <a:off x="7752504" y="5283929"/>
            <a:ext cx="4015563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8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955919"/>
            <a:ext cx="10080625" cy="4630738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반복문</a:t>
            </a:r>
            <a:r>
              <a:rPr lang="en-US" altLang="ko-KR" sz="1600" dirty="0"/>
              <a:t>(repetitive statement)</a:t>
            </a:r>
            <a:r>
              <a:rPr lang="ko-KR" altLang="en-US" sz="1600" dirty="0"/>
              <a:t>은 정해진 동작을 반복적으로 수행할 때 사용하는 명령문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동일 명령문을 여러 번 반복해서 실행할 때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for</a:t>
            </a:r>
            <a:r>
              <a:rPr lang="ko-KR" altLang="en-US" sz="1600" dirty="0"/>
              <a:t>문의 문법</a:t>
            </a: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65565"/>
              </p:ext>
            </p:extLst>
          </p:nvPr>
        </p:nvGraphicFramePr>
        <p:xfrm>
          <a:off x="2383087" y="2393028"/>
          <a:ext cx="7425824" cy="1162304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119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for 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 변수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in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 범위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반복할 명령문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CB603D10-1050-EF12-67FF-F289C0853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65254"/>
              </p:ext>
            </p:extLst>
          </p:nvPr>
        </p:nvGraphicFramePr>
        <p:xfrm>
          <a:off x="3048086" y="4477826"/>
          <a:ext cx="354859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59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for( 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구구단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 출력하기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for(i in 1:9)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a &lt;- 2*i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print(a)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6" name="Arrow: Right 4">
            <a:extLst>
              <a:ext uri="{FF2B5EF4-FFF2-40B4-BE49-F238E27FC236}">
                <a16:creationId xmlns:a16="http://schemas.microsoft.com/office/drawing/2014/main" id="{42293007-EBE8-D1CD-6FF7-0172BDA5ADCA}"/>
              </a:ext>
            </a:extLst>
          </p:cNvPr>
          <p:cNvSpPr/>
          <p:nvPr/>
        </p:nvSpPr>
        <p:spPr>
          <a:xfrm>
            <a:off x="6438415" y="4787786"/>
            <a:ext cx="316523" cy="293076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DF96D-0840-2F90-4419-E4C4987A5742}"/>
              </a:ext>
            </a:extLst>
          </p:cNvPr>
          <p:cNvSpPr txBox="1"/>
          <p:nvPr/>
        </p:nvSpPr>
        <p:spPr>
          <a:xfrm>
            <a:off x="6760185" y="3772124"/>
            <a:ext cx="11558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2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4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6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8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12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14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16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18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EEACA226-1140-9B88-4111-C6DC4BAC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D8790-0F0C-AF18-081C-DE3003627143}"/>
              </a:ext>
            </a:extLst>
          </p:cNvPr>
          <p:cNvSpPr/>
          <p:nvPr/>
        </p:nvSpPr>
        <p:spPr>
          <a:xfrm>
            <a:off x="2952268" y="3772124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10526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E943505-B7AB-2CCD-B45A-5C02A0EC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86" y="878272"/>
            <a:ext cx="2997972" cy="4436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EEACA226-1140-9B88-4111-C6DC4BAC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D8790-0F0C-AF18-081C-DE3003627143}"/>
              </a:ext>
            </a:extLst>
          </p:cNvPr>
          <p:cNvSpPr/>
          <p:nvPr/>
        </p:nvSpPr>
        <p:spPr>
          <a:xfrm>
            <a:off x="423933" y="698580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FF7BE9-6742-E5EF-DEBF-91204861D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1383"/>
            <a:ext cx="4970915" cy="5042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39DE5C-9B76-19F6-9293-B89009C46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220" y="5235956"/>
            <a:ext cx="2790825" cy="1362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9F19F5-3362-A4D4-E6C2-053DCA149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045" y="2873406"/>
            <a:ext cx="3424533" cy="3152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14" name="Table 17">
            <a:extLst>
              <a:ext uri="{FF2B5EF4-FFF2-40B4-BE49-F238E27FC236}">
                <a16:creationId xmlns:a16="http://schemas.microsoft.com/office/drawing/2014/main" id="{A4C00CAE-9194-3F8D-126F-87395B90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8976"/>
              </p:ext>
            </p:extLst>
          </p:nvPr>
        </p:nvGraphicFramePr>
        <p:xfrm>
          <a:off x="1485406" y="443631"/>
          <a:ext cx="354859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59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for( 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구구단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 출력하기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for(i in 1:9)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a &lt;- 2*i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print(a)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94E0C35-EF94-A2C9-B92E-2E243B100DD4}"/>
              </a:ext>
            </a:extLst>
          </p:cNvPr>
          <p:cNvSpPr/>
          <p:nvPr/>
        </p:nvSpPr>
        <p:spPr>
          <a:xfrm>
            <a:off x="5596269" y="5100535"/>
            <a:ext cx="2439589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0DD82-D803-EFDA-8B8A-99961D9A96F3}"/>
              </a:ext>
            </a:extLst>
          </p:cNvPr>
          <p:cNvSpPr/>
          <p:nvPr/>
        </p:nvSpPr>
        <p:spPr>
          <a:xfrm>
            <a:off x="5746080" y="6324679"/>
            <a:ext cx="2773966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41A58-331A-B0D7-C55F-718C45DE4ED7}"/>
              </a:ext>
            </a:extLst>
          </p:cNvPr>
          <p:cNvSpPr txBox="1"/>
          <p:nvPr/>
        </p:nvSpPr>
        <p:spPr>
          <a:xfrm>
            <a:off x="8520045" y="2170159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F9979-99FB-8302-308C-EA374E425CE1}"/>
              </a:ext>
            </a:extLst>
          </p:cNvPr>
          <p:cNvSpPr/>
          <p:nvPr/>
        </p:nvSpPr>
        <p:spPr>
          <a:xfrm>
            <a:off x="8520045" y="4281964"/>
            <a:ext cx="1107330" cy="1707116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2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  <a:endParaRPr lang="ko-Kore-KR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반복문도 조건문처럼 다중으로 사용이 가능</a:t>
            </a:r>
            <a:endParaRPr lang="en-US" altLang="ko-KR" dirty="0"/>
          </a:p>
          <a:p>
            <a:pPr lvl="2"/>
            <a:r>
              <a:rPr lang="ko-KR" altLang="en-US" dirty="0"/>
              <a:t>구구단을 </a:t>
            </a:r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출력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719BA7-F296-4200-A78A-F1AF53282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61231"/>
              </p:ext>
            </p:extLst>
          </p:nvPr>
        </p:nvGraphicFramePr>
        <p:xfrm>
          <a:off x="2336800" y="2743200"/>
          <a:ext cx="43017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79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for( 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구구단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단부터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단까지 출력하기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for(i in 2:9)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for(j in 1:9)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print(paste(i, " * ", j, " = ", i*j))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A4F7BDE-0E59-4829-B664-6C81DEBBDFE4}"/>
              </a:ext>
            </a:extLst>
          </p:cNvPr>
          <p:cNvSpPr/>
          <p:nvPr/>
        </p:nvSpPr>
        <p:spPr>
          <a:xfrm>
            <a:off x="6892159" y="2312377"/>
            <a:ext cx="316523" cy="293076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0C5F4-B4D7-427F-8B20-1E624D30AC48}"/>
              </a:ext>
            </a:extLst>
          </p:cNvPr>
          <p:cNvSpPr txBox="1"/>
          <p:nvPr/>
        </p:nvSpPr>
        <p:spPr>
          <a:xfrm>
            <a:off x="7635477" y="1589790"/>
            <a:ext cx="23149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"2 * 1 = 2"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"2 * 2 = 4"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"2 * 3 = 6“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"2 * 4 = 8"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... (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 ...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"9 * 6 = 54"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"9 * 7 = 63"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"9 * 8 = 72"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"9 * 9 = 81"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65FDD0B8-D97D-ED90-24B7-C8881E35455E}"/>
              </a:ext>
            </a:extLst>
          </p:cNvPr>
          <p:cNvSpPr txBox="1">
            <a:spLocks/>
          </p:cNvSpPr>
          <p:nvPr/>
        </p:nvSpPr>
        <p:spPr>
          <a:xfrm>
            <a:off x="11155640" y="64312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D425A5-6CC1-7F24-9C46-F58F48A2826C}"/>
              </a:ext>
            </a:extLst>
          </p:cNvPr>
          <p:cNvSpPr/>
          <p:nvPr/>
        </p:nvSpPr>
        <p:spPr>
          <a:xfrm>
            <a:off x="778653" y="2818517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5AC93E-31B2-9978-71C3-61A107C6F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72" y="4243410"/>
            <a:ext cx="5042053" cy="1919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152023-9DB0-A73D-851A-8F400F444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263" y="3843309"/>
            <a:ext cx="3943350" cy="247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7F3DD-5DF8-7107-07AE-B4AD9154325D}"/>
              </a:ext>
            </a:extLst>
          </p:cNvPr>
          <p:cNvSpPr txBox="1"/>
          <p:nvPr/>
        </p:nvSpPr>
        <p:spPr>
          <a:xfrm>
            <a:off x="3497207" y="5629076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8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요약</a:t>
            </a:r>
            <a:r>
              <a:rPr lang="en-US" altLang="ko-KR" dirty="0"/>
              <a:t>1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77FD6-A775-C468-C6D6-0793FF309F0D}"/>
              </a:ext>
            </a:extLst>
          </p:cNvPr>
          <p:cNvSpPr txBox="1"/>
          <p:nvPr/>
        </p:nvSpPr>
        <p:spPr>
          <a:xfrm>
            <a:off x="1320800" y="31407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2. </a:t>
            </a:r>
            <a:r>
              <a:rPr lang="ko-KR" altLang="en-US" sz="1800" dirty="0"/>
              <a:t>표로 정리하는 핵심 함수</a:t>
            </a:r>
            <a:endParaRPr lang="en-US" altLang="ko-KR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8C334B4-6AD3-8D03-F5B5-ADE8E37E2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56418"/>
              </p:ext>
            </p:extLst>
          </p:nvPr>
        </p:nvGraphicFramePr>
        <p:xfrm>
          <a:off x="1676908" y="3563953"/>
          <a:ext cx="8128000" cy="247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for(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조건만큼 구문을 반복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apply(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행 또는 열 단위에 함수를 적용하여 연산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배열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행렬에 사용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lapply(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 또는 열 단위에 함수를 적용하여 연산 결과를 리스트로 반환</a:t>
                      </a:r>
                      <a:endParaRPr lang="en-US" altLang="ko-KR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모든 자료형에 사용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sapply(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행 또는 열 단위에 함수를 적용하여 연산 결과를 벡터로 반환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모든 자료형에 사용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37F660-7BA7-030C-9216-3FA571F351FF}"/>
              </a:ext>
            </a:extLst>
          </p:cNvPr>
          <p:cNvSpPr txBox="1"/>
          <p:nvPr/>
        </p:nvSpPr>
        <p:spPr>
          <a:xfrm>
            <a:off x="1206500" y="700219"/>
            <a:ext cx="8864600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1.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키워드로 정리하는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할당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&lt;-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기호를 사용하여 특정 값을 변수에 저장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산술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사칙연산과 같이 숫자를 계산하는 연산자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관계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변수 간 혹은 변수와 값을 비교하여 그 관계를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TRUE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혹은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FALSE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진릿값으로 나타낼 수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논리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관계 연산자로 얻은 진릿값을 다시 연산할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YoonV YoonMyungjo100Std_OTF"/>
              </a:rPr>
              <a:t>If-else</a:t>
            </a:r>
            <a:r>
              <a:rPr lang="ko-KR" altLang="en-US" sz="1600" b="1" dirty="0">
                <a:solidFill>
                  <a:srgbClr val="000000"/>
                </a:solidFill>
                <a:latin typeface="YoonV YoonMyungjo100Std_OTF"/>
              </a:rPr>
              <a:t>문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첫 번째 조건이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TRUE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if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문이 실행되고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FALSE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else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문이 실행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정해진 조건만큼 반복 실행하는 구문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3273984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2422440" y="1805131"/>
            <a:ext cx="2991389" cy="106833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2422440" y="1926890"/>
            <a:ext cx="283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for(i in 1:5) {</a:t>
            </a:r>
          </a:p>
          <a:p>
            <a:r>
              <a:rPr lang="en-US" altLang="ko-KR" sz="1600" dirty="0"/>
              <a:t> print('*')</a:t>
            </a: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836B72-1EE2-4974-B6E8-E3A42F97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15" y="3106322"/>
            <a:ext cx="4095750" cy="14731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E9C57D-F232-409F-A470-6159163E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415" y="4579437"/>
            <a:ext cx="4091704" cy="914389"/>
          </a:xfrm>
          <a:prstGeom prst="rect">
            <a:avLst/>
          </a:prstGeom>
        </p:spPr>
      </p:pic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6EAB32C6-D6F4-3450-CEDF-509AA84C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592198-3B98-E558-DEC8-D372043CE930}"/>
              </a:ext>
            </a:extLst>
          </p:cNvPr>
          <p:cNvSpPr/>
          <p:nvPr/>
        </p:nvSpPr>
        <p:spPr>
          <a:xfrm>
            <a:off x="2365644" y="1068885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91E03-4435-98FE-32AC-7A3C1CB58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173" y="1120359"/>
            <a:ext cx="4847770" cy="5158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ACF524-5A27-3CD3-FA75-6ED1495E274C}"/>
              </a:ext>
            </a:extLst>
          </p:cNvPr>
          <p:cNvSpPr txBox="1"/>
          <p:nvPr/>
        </p:nvSpPr>
        <p:spPr>
          <a:xfrm>
            <a:off x="2502268" y="5727683"/>
            <a:ext cx="2831731" cy="830997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for(i in 1:5) {</a:t>
            </a:r>
          </a:p>
          <a:p>
            <a:r>
              <a:rPr lang="en-US" altLang="ko-KR" sz="1600" dirty="0"/>
              <a:t> cat('*')</a:t>
            </a: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B04B4-702D-2B17-3549-F515C5372781}"/>
              </a:ext>
            </a:extLst>
          </p:cNvPr>
          <p:cNvSpPr txBox="1"/>
          <p:nvPr/>
        </p:nvSpPr>
        <p:spPr>
          <a:xfrm>
            <a:off x="6075998" y="113010"/>
            <a:ext cx="44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4">
                    <a:lumMod val="50000"/>
                  </a:schemeClr>
                </a:solidFill>
              </a:rPr>
              <a:t>* cat( ) </a:t>
            </a:r>
            <a:r>
              <a:rPr lang="ko-KR" altLang="en-US" sz="1800" b="1" dirty="0">
                <a:solidFill>
                  <a:schemeClr val="accent4">
                    <a:lumMod val="50000"/>
                  </a:schemeClr>
                </a:solidFill>
              </a:rPr>
              <a:t>함수</a:t>
            </a:r>
            <a:r>
              <a:rPr lang="en-US" altLang="ko-KR" sz="1800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en-US" altLang="ko-KR" sz="1800" dirty="0">
                <a:solidFill>
                  <a:schemeClr val="accent4">
                    <a:lumMod val="50000"/>
                  </a:schemeClr>
                </a:solidFill>
              </a:rPr>
              <a:t>print( ) </a:t>
            </a:r>
            <a:r>
              <a:rPr lang="ko-KR" altLang="en-US" sz="1800" dirty="0">
                <a:solidFill>
                  <a:schemeClr val="accent4">
                    <a:lumMod val="50000"/>
                  </a:schemeClr>
                </a:solidFill>
              </a:rPr>
              <a:t>함수와</a:t>
            </a:r>
            <a:r>
              <a:rPr lang="en-US" altLang="ko-KR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4">
                    <a:lumMod val="50000"/>
                  </a:schemeClr>
                </a:solidFill>
              </a:rPr>
              <a:t>같이 출력 함수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0CF2D-3129-AA81-653C-67633FBF5864}"/>
              </a:ext>
            </a:extLst>
          </p:cNvPr>
          <p:cNvSpPr txBox="1"/>
          <p:nvPr/>
        </p:nvSpPr>
        <p:spPr>
          <a:xfrm>
            <a:off x="4657060" y="615625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75107-A751-5A03-1805-24663AE9841E}"/>
              </a:ext>
            </a:extLst>
          </p:cNvPr>
          <p:cNvSpPr txBox="1"/>
          <p:nvPr/>
        </p:nvSpPr>
        <p:spPr>
          <a:xfrm>
            <a:off x="7563115" y="2736990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AD091-22A9-BD25-9CC5-46688BE393F9}"/>
              </a:ext>
            </a:extLst>
          </p:cNvPr>
          <p:cNvSpPr/>
          <p:nvPr/>
        </p:nvSpPr>
        <p:spPr>
          <a:xfrm>
            <a:off x="6850891" y="4483369"/>
            <a:ext cx="1991144" cy="179543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220787" y="618577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반복 범위에 따른 반복 변수의 값 변화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2365645" y="1865609"/>
            <a:ext cx="5502360" cy="106833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2422440" y="1926890"/>
            <a:ext cx="550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for(i in 6:10) {</a:t>
            </a:r>
          </a:p>
          <a:p>
            <a:r>
              <a:rPr lang="en-US" altLang="ko-KR" sz="1600" dirty="0"/>
              <a:t> print(i)</a:t>
            </a: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0AD386-A3EF-4091-B76E-C1E07617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98" y="3101009"/>
            <a:ext cx="5536435" cy="9091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0C3A0C-9907-46B0-9842-89FFB13E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88" y="3969756"/>
            <a:ext cx="5531674" cy="1483215"/>
          </a:xfrm>
          <a:prstGeom prst="rect">
            <a:avLst/>
          </a:prstGeom>
        </p:spPr>
      </p:pic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BCEAC21E-EEE7-58BF-25F1-93B5926A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AF4C54-83ED-668B-4B2F-4295BF2C68F9}"/>
              </a:ext>
            </a:extLst>
          </p:cNvPr>
          <p:cNvSpPr/>
          <p:nvPr/>
        </p:nvSpPr>
        <p:spPr>
          <a:xfrm>
            <a:off x="1220786" y="1926890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70DF80-E8E2-AB1B-94CF-87EFCCA13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717" y="1069339"/>
            <a:ext cx="5134428" cy="5170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196CC-E7A7-8112-F801-5A35B49B6EB7}"/>
              </a:ext>
            </a:extLst>
          </p:cNvPr>
          <p:cNvSpPr txBox="1"/>
          <p:nvPr/>
        </p:nvSpPr>
        <p:spPr>
          <a:xfrm>
            <a:off x="7430765" y="2170606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188939-4228-AEDF-3A1B-E9AE73EAAA73}"/>
              </a:ext>
            </a:extLst>
          </p:cNvPr>
          <p:cNvSpPr/>
          <p:nvPr/>
        </p:nvSpPr>
        <p:spPr>
          <a:xfrm>
            <a:off x="6680977" y="4813334"/>
            <a:ext cx="1034499" cy="1218979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11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246187" y="618577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* 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반복 변수를 이용한 구구단 출력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2365644" y="1865609"/>
            <a:ext cx="3608467" cy="106833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2422440" y="1926890"/>
            <a:ext cx="3354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for(i in 1:9) {</a:t>
            </a:r>
          </a:p>
          <a:p>
            <a:r>
              <a:rPr lang="nn-NO" altLang="ko-KR" sz="1600" dirty="0"/>
              <a:t> cat('2 *', i,'=', 2*i,'\n')</a:t>
            </a:r>
          </a:p>
          <a:p>
            <a:r>
              <a:rPr lang="nn-NO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CE01C9-6683-4A79-AF13-0B7601A6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89" y="3069924"/>
            <a:ext cx="7434496" cy="3505841"/>
          </a:xfrm>
          <a:prstGeom prst="rect">
            <a:avLst/>
          </a:prstGeom>
        </p:spPr>
      </p:pic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D399343B-92AA-1CED-74E0-99F6CF39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C014D7-7FE0-8044-9FF6-39B381F6AD5A}"/>
              </a:ext>
            </a:extLst>
          </p:cNvPr>
          <p:cNvSpPr/>
          <p:nvPr/>
        </p:nvSpPr>
        <p:spPr>
          <a:xfrm>
            <a:off x="1246187" y="1926890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5CD8CB-BA8A-0098-39E9-98E329B66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98" y="779306"/>
            <a:ext cx="5710152" cy="54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CC040-ABD0-23C3-04A8-A126484F9F7E}"/>
              </a:ext>
            </a:extLst>
          </p:cNvPr>
          <p:cNvSpPr txBox="1"/>
          <p:nvPr/>
        </p:nvSpPr>
        <p:spPr>
          <a:xfrm>
            <a:off x="6829468" y="2215111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EC49DE-03ED-5062-2D17-D078F2013EFA}"/>
              </a:ext>
            </a:extLst>
          </p:cNvPr>
          <p:cNvSpPr/>
          <p:nvPr/>
        </p:nvSpPr>
        <p:spPr>
          <a:xfrm>
            <a:off x="6121417" y="4390247"/>
            <a:ext cx="1166487" cy="1849176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335087" y="602800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* for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 안에서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문의 사용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2365645" y="1865608"/>
            <a:ext cx="4093754" cy="153533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2439884" y="1865608"/>
            <a:ext cx="4062516" cy="1323439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for(i in 1:20) {</a:t>
            </a:r>
          </a:p>
          <a:p>
            <a:r>
              <a:rPr lang="nn-NO" altLang="ko-KR" sz="1600" dirty="0"/>
              <a:t>   if(i%%2==0) { 		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짝수인지 확인</a:t>
            </a:r>
          </a:p>
          <a:p>
            <a:r>
              <a:rPr lang="ko-KR" altLang="en-US" sz="1600" dirty="0"/>
              <a:t>   </a:t>
            </a:r>
            <a:r>
              <a:rPr lang="nn-NO" altLang="ko-KR" sz="1600" dirty="0"/>
              <a:t>print(i)</a:t>
            </a:r>
          </a:p>
          <a:p>
            <a:r>
              <a:rPr lang="nn-NO" altLang="ko-KR" sz="1600" dirty="0"/>
              <a:t> }</a:t>
            </a:r>
          </a:p>
          <a:p>
            <a:r>
              <a:rPr lang="nn-NO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4BAF255C-9B3D-C189-6AFD-0D6776D0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876049-4E96-D554-E6BC-9749A332997D}"/>
              </a:ext>
            </a:extLst>
          </p:cNvPr>
          <p:cNvSpPr/>
          <p:nvPr/>
        </p:nvSpPr>
        <p:spPr>
          <a:xfrm>
            <a:off x="1052415" y="1923619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46F8FD-DD5B-5055-7F07-3D08C842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09" y="295974"/>
            <a:ext cx="4827597" cy="5982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FCE8E-2FDA-A5F9-367C-C69CDEC1FB5D}"/>
              </a:ext>
            </a:extLst>
          </p:cNvPr>
          <p:cNvSpPr txBox="1"/>
          <p:nvPr/>
        </p:nvSpPr>
        <p:spPr>
          <a:xfrm>
            <a:off x="7977785" y="1496276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9BAEB-FBC2-480D-2C00-13B683306C82}"/>
              </a:ext>
            </a:extLst>
          </p:cNvPr>
          <p:cNvSpPr/>
          <p:nvPr/>
        </p:nvSpPr>
        <p:spPr>
          <a:xfrm>
            <a:off x="7014709" y="4142745"/>
            <a:ext cx="1034499" cy="1916861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1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246187" y="654357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* 1~100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사이의 숫자의 합 출력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73958" y="2264531"/>
            <a:ext cx="7443269" cy="153533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248199" y="2322542"/>
            <a:ext cx="7386472" cy="1323439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sum &lt;- 0</a:t>
            </a:r>
          </a:p>
          <a:p>
            <a:r>
              <a:rPr lang="nn-NO" altLang="ko-KR" sz="1600" dirty="0"/>
              <a:t>for(i in 1:100) {</a:t>
            </a:r>
          </a:p>
          <a:p>
            <a:r>
              <a:rPr lang="nn-NO" altLang="ko-KR" sz="1600" dirty="0"/>
              <a:t> sum &lt;- sum + i 		</a:t>
            </a:r>
            <a:r>
              <a:rPr lang="nn-NO" altLang="ko-KR" sz="1600" dirty="0">
                <a:solidFill>
                  <a:srgbClr val="437361"/>
                </a:solidFill>
              </a:rPr>
              <a:t># sum</a:t>
            </a:r>
            <a:r>
              <a:rPr lang="ko-KR" altLang="en-US" sz="1600" dirty="0">
                <a:solidFill>
                  <a:srgbClr val="437361"/>
                </a:solidFill>
              </a:rPr>
              <a:t>에 </a:t>
            </a:r>
            <a:r>
              <a:rPr lang="nn-NO" altLang="ko-KR" sz="1600" dirty="0">
                <a:solidFill>
                  <a:srgbClr val="437361"/>
                </a:solidFill>
              </a:rPr>
              <a:t>i </a:t>
            </a:r>
            <a:r>
              <a:rPr lang="ko-KR" altLang="en-US" sz="1600" dirty="0">
                <a:solidFill>
                  <a:srgbClr val="437361"/>
                </a:solidFill>
              </a:rPr>
              <a:t>값을 누적</a:t>
            </a:r>
          </a:p>
          <a:p>
            <a:r>
              <a:rPr lang="en-US" altLang="ko-KR" sz="1600" dirty="0"/>
              <a:t>}</a:t>
            </a:r>
          </a:p>
          <a:p>
            <a:r>
              <a:rPr lang="nn-NO" altLang="ko-KR" sz="1600" dirty="0"/>
              <a:t>print(sum)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55CA4413-353A-0EF1-71F8-75B6150A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D2EF27-6D47-5D21-638B-D5817D9ED3CD}"/>
              </a:ext>
            </a:extLst>
          </p:cNvPr>
          <p:cNvSpPr/>
          <p:nvPr/>
        </p:nvSpPr>
        <p:spPr>
          <a:xfrm>
            <a:off x="487015" y="1325706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A6563A-9D65-BB5C-6FC1-1B8173D5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9" y="713989"/>
            <a:ext cx="5511160" cy="5117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C18CA-C1C6-2F97-90A5-66A40002BE16}"/>
              </a:ext>
            </a:extLst>
          </p:cNvPr>
          <p:cNvSpPr txBox="1"/>
          <p:nvPr/>
        </p:nvSpPr>
        <p:spPr>
          <a:xfrm>
            <a:off x="7291523" y="2050049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39D836-7F89-58CE-F595-60185F13D501}"/>
              </a:ext>
            </a:extLst>
          </p:cNvPr>
          <p:cNvSpPr/>
          <p:nvPr/>
        </p:nvSpPr>
        <p:spPr>
          <a:xfrm>
            <a:off x="6286499" y="5060602"/>
            <a:ext cx="1533668" cy="496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81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while</a:t>
            </a:r>
            <a:r>
              <a:rPr lang="ko-KR" altLang="en-US" dirty="0"/>
              <a:t>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/>
        </p:nvGraphicFramePr>
        <p:xfrm>
          <a:off x="2518103" y="2084597"/>
          <a:ext cx="7425824" cy="1162304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119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while 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비교조건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반복할 명령문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6EA9DBC-86D3-91F6-B631-DC713A83A3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7228" y="1055874"/>
            <a:ext cx="10080625" cy="4630738"/>
          </a:xfrm>
        </p:spPr>
        <p:txBody>
          <a:bodyPr/>
          <a:lstStyle/>
          <a:p>
            <a:r>
              <a:rPr lang="en-US" altLang="ko-KR" sz="2000" dirty="0"/>
              <a:t>while</a:t>
            </a:r>
            <a:r>
              <a:rPr lang="ko-KR" altLang="en-US" sz="2000" dirty="0"/>
              <a:t>문은 어떤 조건이 만족하는 동안 코드블록을 수행하고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조건이 거짓일 경우 반복을 종료하는 명령문</a:t>
            </a:r>
          </a:p>
          <a:p>
            <a:endParaRPr lang="ko-KR" altLang="en-US" dirty="0"/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958FF4E5-1088-3A3A-D4BE-3D115B9D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84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1CB50020-5634-2768-4CBA-BD5581AA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C8E63E-7CEB-565A-FE67-39E21CCD6674}"/>
              </a:ext>
            </a:extLst>
          </p:cNvPr>
          <p:cNvSpPr/>
          <p:nvPr/>
        </p:nvSpPr>
        <p:spPr>
          <a:xfrm>
            <a:off x="2951868" y="1645623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74DFFD-8C57-FB09-0918-1DA124E4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729" y="958606"/>
            <a:ext cx="4162425" cy="476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D19341-7791-483C-FF3F-3DB12E3FA367}"/>
              </a:ext>
            </a:extLst>
          </p:cNvPr>
          <p:cNvSpPr txBox="1"/>
          <p:nvPr/>
        </p:nvSpPr>
        <p:spPr>
          <a:xfrm>
            <a:off x="787882" y="2823028"/>
            <a:ext cx="5363089" cy="1815882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sum &lt;- 0</a:t>
            </a:r>
          </a:p>
          <a:p>
            <a:r>
              <a:rPr lang="en-US" altLang="ko-KR" sz="1600" dirty="0"/>
              <a:t>i &lt;- 1</a:t>
            </a:r>
          </a:p>
          <a:p>
            <a:r>
              <a:rPr lang="en-US" altLang="ko-KR" sz="1600" dirty="0"/>
              <a:t>while(i &lt;=100) {</a:t>
            </a:r>
          </a:p>
          <a:p>
            <a:r>
              <a:rPr lang="en-US" altLang="ko-KR" sz="1600" dirty="0"/>
              <a:t> 	sum &lt;- sum + i 	</a:t>
            </a:r>
            <a:r>
              <a:rPr lang="en-US" altLang="ko-KR" sz="1600" dirty="0">
                <a:solidFill>
                  <a:srgbClr val="437361"/>
                </a:solidFill>
              </a:rPr>
              <a:t># sum</a:t>
            </a:r>
            <a:r>
              <a:rPr lang="ko-KR" altLang="en-US" sz="1600" dirty="0">
                <a:solidFill>
                  <a:srgbClr val="437361"/>
                </a:solidFill>
              </a:rPr>
              <a:t>에 </a:t>
            </a:r>
            <a:r>
              <a:rPr lang="en-US" altLang="ko-KR" sz="1600" dirty="0">
                <a:solidFill>
                  <a:srgbClr val="437361"/>
                </a:solidFill>
              </a:rPr>
              <a:t>i </a:t>
            </a:r>
            <a:r>
              <a:rPr lang="ko-KR" altLang="en-US" sz="1600" dirty="0">
                <a:solidFill>
                  <a:srgbClr val="437361"/>
                </a:solidFill>
              </a:rPr>
              <a:t>값을 누적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i &lt;- i + 1 	</a:t>
            </a:r>
            <a:r>
              <a:rPr lang="en-US" altLang="ko-KR" sz="1600" dirty="0">
                <a:solidFill>
                  <a:srgbClr val="437361"/>
                </a:solidFill>
              </a:rPr>
              <a:t># i </a:t>
            </a:r>
            <a:r>
              <a:rPr lang="ko-KR" altLang="en-US" sz="1600" dirty="0">
                <a:solidFill>
                  <a:srgbClr val="437361"/>
                </a:solidFill>
              </a:rPr>
              <a:t>값을 </a:t>
            </a:r>
            <a:r>
              <a:rPr lang="en-US" altLang="ko-KR" sz="1600" dirty="0">
                <a:solidFill>
                  <a:srgbClr val="437361"/>
                </a:solidFill>
              </a:rPr>
              <a:t>1 </a:t>
            </a:r>
            <a:r>
              <a:rPr lang="ko-KR" altLang="en-US" sz="1600" dirty="0">
                <a:solidFill>
                  <a:srgbClr val="437361"/>
                </a:solidFill>
              </a:rPr>
              <a:t>증가시킴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print(sum)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015D3-F022-2446-F58B-F1EEA5DAD7BE}"/>
              </a:ext>
            </a:extLst>
          </p:cNvPr>
          <p:cNvSpPr txBox="1"/>
          <p:nvPr/>
        </p:nvSpPr>
        <p:spPr>
          <a:xfrm>
            <a:off x="7839561" y="2255220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4A3055-E84C-AAD6-ACB7-6ADFA2651807}"/>
              </a:ext>
            </a:extLst>
          </p:cNvPr>
          <p:cNvSpPr/>
          <p:nvPr/>
        </p:nvSpPr>
        <p:spPr>
          <a:xfrm>
            <a:off x="6549729" y="5028641"/>
            <a:ext cx="1034499" cy="413759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66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sz="3200" b="1" dirty="0">
                <a:solidFill>
                  <a:srgbClr val="FF0000"/>
                </a:solidFill>
              </a:rPr>
              <a:t>break</a:t>
            </a:r>
            <a:r>
              <a:rPr lang="ko-KR" altLang="en-US" sz="3200" b="1" dirty="0">
                <a:solidFill>
                  <a:srgbClr val="FF0000"/>
                </a:solidFill>
              </a:rPr>
              <a:t>와 </a:t>
            </a:r>
            <a:r>
              <a:rPr lang="en-US" altLang="ko-KR" sz="3200" b="1" dirty="0">
                <a:solidFill>
                  <a:srgbClr val="FF0000"/>
                </a:solidFill>
              </a:rPr>
              <a:t>next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22615" y="727861"/>
            <a:ext cx="10080625" cy="46307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chemeClr val="accent3">
                    <a:lumMod val="75000"/>
                  </a:schemeClr>
                </a:solidFill>
              </a:rPr>
              <a:t>break</a:t>
            </a:r>
          </a:p>
          <a:p>
            <a:pPr marL="857250" lvl="2" indent="0">
              <a:buNone/>
            </a:pPr>
            <a:endParaRPr lang="en-US" altLang="ko-KR" sz="2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824041" y="2216550"/>
            <a:ext cx="3410034" cy="165336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880836" y="2266903"/>
            <a:ext cx="3353238" cy="1569660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sum &lt;- 0</a:t>
            </a:r>
          </a:p>
          <a:p>
            <a:r>
              <a:rPr lang="en-US" altLang="ko-KR" sz="1600" dirty="0"/>
              <a:t>for(i in 1:10) {</a:t>
            </a:r>
          </a:p>
          <a:p>
            <a:r>
              <a:rPr lang="en-US" altLang="ko-KR" sz="1600" dirty="0"/>
              <a:t> sum &lt;- sum + i</a:t>
            </a:r>
          </a:p>
          <a:p>
            <a:r>
              <a:rPr lang="en-US" altLang="ko-KR" sz="1600" dirty="0"/>
              <a:t> if (i&gt;=5) break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sum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86146DD5-8EEC-2901-81A1-B8C04BC6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BB7DB-B4A7-D287-F977-C5B6232EA774}"/>
              </a:ext>
            </a:extLst>
          </p:cNvPr>
          <p:cNvSpPr/>
          <p:nvPr/>
        </p:nvSpPr>
        <p:spPr>
          <a:xfrm>
            <a:off x="2557455" y="1443378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6CAAFD-055D-A153-4AA5-65B09F9D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42" y="124977"/>
            <a:ext cx="4804703" cy="6336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90CC56-9538-7F50-F412-2EBF43A84F46}"/>
              </a:ext>
            </a:extLst>
          </p:cNvPr>
          <p:cNvSpPr txBox="1"/>
          <p:nvPr/>
        </p:nvSpPr>
        <p:spPr>
          <a:xfrm>
            <a:off x="7137812" y="1897571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D68E5-9F44-83C8-A9EF-118EAF255085}"/>
              </a:ext>
            </a:extLst>
          </p:cNvPr>
          <p:cNvSpPr/>
          <p:nvPr/>
        </p:nvSpPr>
        <p:spPr>
          <a:xfrm>
            <a:off x="5962927" y="5613982"/>
            <a:ext cx="1034499" cy="664819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66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sz="2800" b="1" dirty="0">
                <a:solidFill>
                  <a:srgbClr val="FF0000"/>
                </a:solidFill>
              </a:rPr>
              <a:t>break</a:t>
            </a:r>
            <a:r>
              <a:rPr lang="ko-KR" altLang="en-US" sz="2800" b="1" dirty="0">
                <a:solidFill>
                  <a:srgbClr val="FF0000"/>
                </a:solidFill>
              </a:rPr>
              <a:t>와 </a:t>
            </a:r>
            <a:r>
              <a:rPr lang="en-US" altLang="ko-KR" sz="2800" b="1" dirty="0">
                <a:solidFill>
                  <a:srgbClr val="FF0000"/>
                </a:solidFill>
              </a:rPr>
              <a:t>next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423933" y="857394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4800" b="1" dirty="0">
                <a:solidFill>
                  <a:schemeClr val="accent3">
                    <a:lumMod val="75000"/>
                  </a:schemeClr>
                </a:solidFill>
              </a:rPr>
              <a:t>next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487015" y="2346083"/>
            <a:ext cx="2583727" cy="165336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543811" y="2396436"/>
            <a:ext cx="2462467" cy="1569660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sum &lt;- 0</a:t>
            </a:r>
          </a:p>
          <a:p>
            <a:r>
              <a:rPr lang="en-US" altLang="ko-KR" sz="1600" dirty="0"/>
              <a:t>for(i in 1:10) {</a:t>
            </a:r>
          </a:p>
          <a:p>
            <a:r>
              <a:rPr lang="en-US" altLang="ko-KR" sz="1600" dirty="0"/>
              <a:t> if (i%%2==0) next</a:t>
            </a:r>
          </a:p>
          <a:p>
            <a:r>
              <a:rPr lang="en-US" altLang="ko-KR" sz="1600" dirty="0"/>
              <a:t> sum &lt;- sum + i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sum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3D5DA589-5010-AB9C-11A5-8A869D76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666798-2466-8B26-BAC7-E796F70ECAA0}"/>
              </a:ext>
            </a:extLst>
          </p:cNvPr>
          <p:cNvSpPr/>
          <p:nvPr/>
        </p:nvSpPr>
        <p:spPr>
          <a:xfrm>
            <a:off x="2365644" y="1118817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2413DB-7200-6247-43A5-5E4BF2A8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595" y="443631"/>
            <a:ext cx="4977947" cy="5835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FE66A-E7B0-6780-1E9E-83FE185349CB}"/>
              </a:ext>
            </a:extLst>
          </p:cNvPr>
          <p:cNvSpPr txBox="1"/>
          <p:nvPr/>
        </p:nvSpPr>
        <p:spPr>
          <a:xfrm>
            <a:off x="6531018" y="2478503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95AD98-539D-2A47-26CC-EB39853B05A1}"/>
              </a:ext>
            </a:extLst>
          </p:cNvPr>
          <p:cNvSpPr/>
          <p:nvPr/>
        </p:nvSpPr>
        <p:spPr>
          <a:xfrm>
            <a:off x="5225595" y="5653867"/>
            <a:ext cx="1034499" cy="460329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0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5999" y="2802720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내장함수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088625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E3B2DEA-2FBE-7A8D-F56C-BA06A1BE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8B588-A75B-B657-64BC-67262B51803C}"/>
              </a:ext>
            </a:extLst>
          </p:cNvPr>
          <p:cNvSpPr txBox="1"/>
          <p:nvPr/>
        </p:nvSpPr>
        <p:spPr>
          <a:xfrm>
            <a:off x="1187990" y="1214402"/>
            <a:ext cx="97589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i="1" dirty="0">
                <a:solidFill>
                  <a:srgbClr val="8F5902"/>
                </a:solidFill>
                <a:latin typeface="D2Coding" panose="020B0600000101010101"/>
                <a:ea typeface="D2Coding" panose="020B0600000101010101"/>
                <a:cs typeface="D2Coding" panose="020B0600000101010101"/>
              </a:rPr>
              <a:t>3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.파생변수 생성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cty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hwy)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변수 조합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"pass"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"fail"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조건문 활용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21611-424A-479E-B671-35E1E69B2F8F}"/>
              </a:ext>
            </a:extLst>
          </p:cNvPr>
          <p:cNvSpPr txBox="1"/>
          <p:nvPr/>
        </p:nvSpPr>
        <p:spPr>
          <a:xfrm>
            <a:off x="1187990" y="2967335"/>
            <a:ext cx="97589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 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/>
                <a:ea typeface="D2Coding" panose="020B0600000101010101"/>
                <a:cs typeface="D2Coding" panose="020B0600000101010101"/>
              </a:rPr>
              <a:t>4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.빈도 확인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빈도표 출력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막대 그래프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998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 함수 호출하기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2615" y="923625"/>
            <a:ext cx="10080625" cy="46307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함수는 다음과 같은 형식으로 사용하며 이를 ‘함수를 호출한다’라고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sum() </a:t>
            </a:r>
            <a:r>
              <a:rPr lang="ko-KR" altLang="en-US" dirty="0"/>
              <a:t>함수 사용 예시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366CB9-A2CF-43F7-825A-FB38CD325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82915"/>
              </p:ext>
            </p:extLst>
          </p:nvPr>
        </p:nvGraphicFramePr>
        <p:xfrm>
          <a:off x="1733005" y="1303637"/>
          <a:ext cx="1855162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516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함수명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인자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AD49CA-7513-4627-960A-00E9A2D742C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929621"/>
          <a:ext cx="4401312" cy="3093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40131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30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sum(10, 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3B8DBC-D173-4320-8406-2EF2DD8CA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5335"/>
              </p:ext>
            </p:extLst>
          </p:nvPr>
        </p:nvGraphicFramePr>
        <p:xfrm>
          <a:off x="1524000" y="3432976"/>
          <a:ext cx="4401312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40131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30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 &lt;- sum(10, 20)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BD606DCB-3959-DDFE-8558-37BC9C443635}"/>
              </a:ext>
            </a:extLst>
          </p:cNvPr>
          <p:cNvSpPr txBox="1">
            <a:spLocks/>
          </p:cNvSpPr>
          <p:nvPr/>
        </p:nvSpPr>
        <p:spPr>
          <a:xfrm>
            <a:off x="11219622" y="6209846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B8B2C1-9E2F-4088-4FA6-DC7AC89F990E}"/>
              </a:ext>
            </a:extLst>
          </p:cNvPr>
          <p:cNvSpPr/>
          <p:nvPr/>
        </p:nvSpPr>
        <p:spPr>
          <a:xfrm>
            <a:off x="405057" y="2847461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49BF1E-7864-7282-7186-387CAF6BE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41" y="1246608"/>
            <a:ext cx="5312229" cy="4963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9910B2-467B-FE1A-B609-C9E278EECEAE}"/>
              </a:ext>
            </a:extLst>
          </p:cNvPr>
          <p:cNvSpPr txBox="1"/>
          <p:nvPr/>
        </p:nvSpPr>
        <p:spPr>
          <a:xfrm>
            <a:off x="7794118" y="3059668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0071F3-7478-6957-BB6D-88BE259EA127}"/>
              </a:ext>
            </a:extLst>
          </p:cNvPr>
          <p:cNvSpPr/>
          <p:nvPr/>
        </p:nvSpPr>
        <p:spPr>
          <a:xfrm>
            <a:off x="6127541" y="5565883"/>
            <a:ext cx="1034499" cy="45578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A09E2D-AE2D-A97C-0A96-517640BA0A84}"/>
              </a:ext>
            </a:extLst>
          </p:cNvPr>
          <p:cNvSpPr/>
          <p:nvPr/>
        </p:nvSpPr>
        <p:spPr>
          <a:xfrm>
            <a:off x="6127541" y="4648559"/>
            <a:ext cx="1310489" cy="45578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내장 함수 사용하기</a:t>
            </a:r>
            <a:endParaRPr lang="ko-Kore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2615" y="768937"/>
            <a:ext cx="10080625" cy="4630738"/>
          </a:xfrm>
        </p:spPr>
        <p:txBody>
          <a:bodyPr>
            <a:normAutofit/>
          </a:bodyPr>
          <a:lstStyle/>
          <a:p>
            <a:r>
              <a:rPr lang="ko-KR" altLang="en-US" dirty="0"/>
              <a:t>내장 함수 사용하기</a:t>
            </a:r>
            <a:endParaRPr lang="en-US" altLang="ko-KR" dirty="0"/>
          </a:p>
          <a:p>
            <a:pPr lvl="1"/>
            <a:r>
              <a:rPr lang="ko-KR" altLang="en-US" dirty="0"/>
              <a:t>내장 함수</a:t>
            </a:r>
            <a:r>
              <a:rPr lang="en-US" altLang="ko-KR" dirty="0"/>
              <a:t>: </a:t>
            </a:r>
            <a:r>
              <a:rPr lang="ko-KR" altLang="en-US" dirty="0"/>
              <a:t>별도의 패키지를 설치하지 않고 사용할 수 있는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: print(), sum(), Sys.Date( )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AD49CA-7513-4627-960A-00E9A2D742C9}"/>
              </a:ext>
            </a:extLst>
          </p:cNvPr>
          <p:cNvGraphicFramePr>
            <a:graphicFrameLocks noGrp="1"/>
          </p:cNvGraphicFramePr>
          <p:nvPr/>
        </p:nvGraphicFramePr>
        <p:xfrm>
          <a:off x="1523999" y="2015564"/>
          <a:ext cx="33597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73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 World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 출력하기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print("Hello World")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3B8DBC-D173-4320-8406-2EF2DD8CA04E}"/>
              </a:ext>
            </a:extLst>
          </p:cNvPr>
          <p:cNvGraphicFramePr>
            <a:graphicFrameLocks noGrp="1"/>
          </p:cNvGraphicFramePr>
          <p:nvPr/>
        </p:nvGraphicFramePr>
        <p:xfrm>
          <a:off x="1500186" y="2913380"/>
          <a:ext cx="33835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54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# 1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부터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까지 더한 값을 출력하기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 &lt;- sum(1:100)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8EB81B0-E68B-45B2-ACC2-9420B974D341}"/>
              </a:ext>
            </a:extLst>
          </p:cNvPr>
          <p:cNvSpPr/>
          <p:nvPr/>
        </p:nvSpPr>
        <p:spPr>
          <a:xfrm>
            <a:off x="5367481" y="2252703"/>
            <a:ext cx="268224" cy="20213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EE215-36BE-415C-BF76-FD9A0AF4C5C7}"/>
              </a:ext>
            </a:extLst>
          </p:cNvPr>
          <p:cNvSpPr txBox="1"/>
          <p:nvPr/>
        </p:nvSpPr>
        <p:spPr>
          <a:xfrm>
            <a:off x="6066011" y="2225947"/>
            <a:ext cx="1993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"Hello World"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DCC72C-A682-4589-A837-C6AD80951954}"/>
              </a:ext>
            </a:extLst>
          </p:cNvPr>
          <p:cNvSpPr/>
          <p:nvPr/>
        </p:nvSpPr>
        <p:spPr>
          <a:xfrm>
            <a:off x="5367481" y="3226863"/>
            <a:ext cx="268224" cy="20213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D037E-199A-4F3B-BD9A-B7D20267A1E4}"/>
              </a:ext>
            </a:extLst>
          </p:cNvPr>
          <p:cNvSpPr txBox="1"/>
          <p:nvPr/>
        </p:nvSpPr>
        <p:spPr>
          <a:xfrm>
            <a:off x="6066011" y="3185938"/>
            <a:ext cx="1993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5050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45E620-2A66-40BE-B7F2-50319B038E8C}"/>
              </a:ext>
            </a:extLst>
          </p:cNvPr>
          <p:cNvGraphicFramePr>
            <a:graphicFrameLocks noGrp="1"/>
          </p:cNvGraphicFramePr>
          <p:nvPr/>
        </p:nvGraphicFramePr>
        <p:xfrm>
          <a:off x="1492097" y="4024556"/>
          <a:ext cx="344507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07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오늘 날짜 출력하기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Sys.Date()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E34FA713-8E78-4825-86D3-DCB87F499354}"/>
              </a:ext>
            </a:extLst>
          </p:cNvPr>
          <p:cNvSpPr/>
          <p:nvPr/>
        </p:nvSpPr>
        <p:spPr>
          <a:xfrm>
            <a:off x="5367481" y="4249298"/>
            <a:ext cx="268224" cy="20213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19E3D-AF56-4731-A0A8-1C54DE58FF87}"/>
              </a:ext>
            </a:extLst>
          </p:cNvPr>
          <p:cNvSpPr txBox="1"/>
          <p:nvPr/>
        </p:nvSpPr>
        <p:spPr>
          <a:xfrm>
            <a:off x="6066011" y="4209361"/>
            <a:ext cx="1993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"2023-03-19"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7DF4B6-9F61-CD25-85FA-E1748B22CE74}"/>
              </a:ext>
            </a:extLst>
          </p:cNvPr>
          <p:cNvSpPr/>
          <p:nvPr/>
        </p:nvSpPr>
        <p:spPr>
          <a:xfrm>
            <a:off x="405057" y="2847461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BF09F3-FA2A-95D8-8238-E9052B7A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971" y="176286"/>
            <a:ext cx="3964546" cy="5912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3F0A6-1331-9615-5801-2347F097ED4F}"/>
              </a:ext>
            </a:extLst>
          </p:cNvPr>
          <p:cNvSpPr txBox="1"/>
          <p:nvPr/>
        </p:nvSpPr>
        <p:spPr>
          <a:xfrm>
            <a:off x="9206689" y="2041281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6836A1-9A78-76B4-4B88-3185510FAF13}"/>
              </a:ext>
            </a:extLst>
          </p:cNvPr>
          <p:cNvSpPr/>
          <p:nvPr/>
        </p:nvSpPr>
        <p:spPr>
          <a:xfrm>
            <a:off x="8274412" y="3827854"/>
            <a:ext cx="2273413" cy="45578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810F3C-8A71-C0E8-EAA2-E171A829806A}"/>
              </a:ext>
            </a:extLst>
          </p:cNvPr>
          <p:cNvSpPr/>
          <p:nvPr/>
        </p:nvSpPr>
        <p:spPr>
          <a:xfrm>
            <a:off x="8274412" y="4716724"/>
            <a:ext cx="1034499" cy="564959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99D980-7B66-BAA5-BE72-5E3D38B92115}"/>
              </a:ext>
            </a:extLst>
          </p:cNvPr>
          <p:cNvSpPr/>
          <p:nvPr/>
        </p:nvSpPr>
        <p:spPr>
          <a:xfrm>
            <a:off x="8274412" y="5369591"/>
            <a:ext cx="1688454" cy="45578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6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내장 함수 사용하기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F6DD-9CA0-E8BF-B074-DA217065DD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2721" y="1003596"/>
            <a:ext cx="10634844" cy="4630738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print( ) 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함수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/ cat( ) 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함수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</a:rPr>
              <a:t>print( )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</a:rPr>
              <a:t>함수와 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</a:rPr>
              <a:t>cat( )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</a:rPr>
              <a:t>함수는 둘 다 출력 함수이지만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</a:rPr>
              <a:t>쓰임새에 차이가 있음</a:t>
            </a:r>
          </a:p>
          <a:p>
            <a:endParaRPr lang="ko-KR" altLang="en-US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45E620-2A66-40BE-B7F2-50319B038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2241"/>
              </p:ext>
            </p:extLst>
          </p:nvPr>
        </p:nvGraphicFramePr>
        <p:xfrm>
          <a:off x="1865471" y="1763108"/>
          <a:ext cx="511492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49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숫자 출력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print(1, 2, 3)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1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cat(1, 2, 3)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1 2 3</a:t>
                      </a:r>
                    </a:p>
                    <a:p>
                      <a:pPr latinLnBrk="1"/>
                      <a:endParaRPr lang="en-US" altLang="ko-KR" sz="13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9DC7A64-A16C-4A7A-813C-A3E3EEC31516}"/>
              </a:ext>
            </a:extLst>
          </p:cNvPr>
          <p:cNvSpPr txBox="1"/>
          <p:nvPr/>
        </p:nvSpPr>
        <p:spPr>
          <a:xfrm>
            <a:off x="4228554" y="2029715"/>
            <a:ext cx="3197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첫 번째 숫자만 출력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F50AD7-CF77-46CA-8192-F32C86894147}"/>
              </a:ext>
            </a:extLst>
          </p:cNvPr>
          <p:cNvCxnSpPr/>
          <p:nvPr/>
        </p:nvCxnSpPr>
        <p:spPr>
          <a:xfrm>
            <a:off x="3421168" y="2171880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8CCB23-5D11-4D61-8E32-5AE914A0C3F1}"/>
              </a:ext>
            </a:extLst>
          </p:cNvPr>
          <p:cNvSpPr txBox="1"/>
          <p:nvPr/>
        </p:nvSpPr>
        <p:spPr>
          <a:xfrm>
            <a:off x="4228554" y="2443316"/>
            <a:ext cx="3197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모든 숫자가 출력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0A7683-6AC6-4C2A-88F6-F1EAF789259C}"/>
              </a:ext>
            </a:extLst>
          </p:cNvPr>
          <p:cNvCxnSpPr/>
          <p:nvPr/>
        </p:nvCxnSpPr>
        <p:spPr>
          <a:xfrm>
            <a:off x="3421168" y="2597204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50AAD-9BFF-BAE8-2E5F-DF96B7B4F0D9}"/>
              </a:ext>
            </a:extLst>
          </p:cNvPr>
          <p:cNvSpPr/>
          <p:nvPr/>
        </p:nvSpPr>
        <p:spPr>
          <a:xfrm>
            <a:off x="467403" y="1763108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ECF5D6-6900-ED42-24CF-24A9CEC5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05" y="1381313"/>
            <a:ext cx="3709095" cy="4723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F68B1A-5769-4064-D635-54BAA2292997}"/>
              </a:ext>
            </a:extLst>
          </p:cNvPr>
          <p:cNvSpPr txBox="1"/>
          <p:nvPr/>
        </p:nvSpPr>
        <p:spPr>
          <a:xfrm>
            <a:off x="8346084" y="3134299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A2F241-E20A-16C0-0AC1-0213D485120B}"/>
              </a:ext>
            </a:extLst>
          </p:cNvPr>
          <p:cNvSpPr/>
          <p:nvPr/>
        </p:nvSpPr>
        <p:spPr>
          <a:xfrm>
            <a:off x="7311585" y="4832233"/>
            <a:ext cx="1777824" cy="544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3397A1-CA47-F024-5A5E-CBA14A12CCDC}"/>
              </a:ext>
            </a:extLst>
          </p:cNvPr>
          <p:cNvSpPr/>
          <p:nvPr/>
        </p:nvSpPr>
        <p:spPr>
          <a:xfrm>
            <a:off x="7311585" y="5433263"/>
            <a:ext cx="1777824" cy="544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1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내장 함수 사용하기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45E620-2A66-40BE-B7F2-50319B038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74195"/>
              </p:ext>
            </p:extLst>
          </p:nvPr>
        </p:nvGraphicFramePr>
        <p:xfrm>
          <a:off x="1770743" y="1743951"/>
          <a:ext cx="51729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98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3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</a:t>
                      </a:r>
                      <a:r>
                        <a:rPr lang="en-US" altLang="ko-KR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출력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print(1, 2, 3, "hello")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1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cat(1, 2, 3, "hello")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 3 hello</a:t>
                      </a:r>
                    </a:p>
                    <a:p>
                      <a:pPr latinLnBrk="1"/>
                      <a:endParaRPr lang="en-US" altLang="ko-KR" sz="13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0C203E-95D0-4DBE-A739-A8B4EA2EDA65}"/>
              </a:ext>
            </a:extLst>
          </p:cNvPr>
          <p:cNvSpPr txBox="1"/>
          <p:nvPr/>
        </p:nvSpPr>
        <p:spPr>
          <a:xfrm>
            <a:off x="4604587" y="2154978"/>
            <a:ext cx="3197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첫 번째 숫자만 출력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1A8125-543E-4F0E-B82B-D68E85DC0A43}"/>
              </a:ext>
            </a:extLst>
          </p:cNvPr>
          <p:cNvCxnSpPr/>
          <p:nvPr/>
        </p:nvCxnSpPr>
        <p:spPr>
          <a:xfrm>
            <a:off x="3797201" y="2297143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762CB7-9A32-493B-8002-C811BB4D44BF}"/>
              </a:ext>
            </a:extLst>
          </p:cNvPr>
          <p:cNvSpPr txBox="1"/>
          <p:nvPr/>
        </p:nvSpPr>
        <p:spPr>
          <a:xfrm>
            <a:off x="4604587" y="2568579"/>
            <a:ext cx="3197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모든 숫자와 문자열이 출력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ADDD65-6C3C-48FC-9F1C-1537079B1354}"/>
              </a:ext>
            </a:extLst>
          </p:cNvPr>
          <p:cNvCxnSpPr/>
          <p:nvPr/>
        </p:nvCxnSpPr>
        <p:spPr>
          <a:xfrm>
            <a:off x="3797201" y="2722467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50AAD-9BFF-BAE8-2E5F-DF96B7B4F0D9}"/>
              </a:ext>
            </a:extLst>
          </p:cNvPr>
          <p:cNvSpPr/>
          <p:nvPr/>
        </p:nvSpPr>
        <p:spPr>
          <a:xfrm>
            <a:off x="467403" y="1763108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E9C4B3-E81D-C331-DC3C-8DA5E03A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635" y="1466849"/>
            <a:ext cx="4554961" cy="4811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6F7A2A-8A6B-3C5D-E94C-9FF6EA4D4CA3}"/>
              </a:ext>
            </a:extLst>
          </p:cNvPr>
          <p:cNvSpPr txBox="1"/>
          <p:nvPr/>
        </p:nvSpPr>
        <p:spPr>
          <a:xfrm>
            <a:off x="8998510" y="3244334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F5DF1F-F27D-0A9D-BAD8-AC24247BBD40}"/>
              </a:ext>
            </a:extLst>
          </p:cNvPr>
          <p:cNvSpPr/>
          <p:nvPr/>
        </p:nvSpPr>
        <p:spPr>
          <a:xfrm>
            <a:off x="7220685" y="5009474"/>
            <a:ext cx="2114383" cy="544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A7185F-9229-144C-74F8-FBAC08EA0ACC}"/>
              </a:ext>
            </a:extLst>
          </p:cNvPr>
          <p:cNvSpPr/>
          <p:nvPr/>
        </p:nvSpPr>
        <p:spPr>
          <a:xfrm>
            <a:off x="7222957" y="5653199"/>
            <a:ext cx="2114383" cy="544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9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6B47E6-33EE-4578-B94A-CDD7615F300D}"/>
              </a:ext>
            </a:extLst>
          </p:cNvPr>
          <p:cNvSpPr txBox="1">
            <a:spLocks/>
          </p:cNvSpPr>
          <p:nvPr/>
        </p:nvSpPr>
        <p:spPr>
          <a:xfrm>
            <a:off x="1811220" y="593725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 분석을 하다 보면 자신이 원하는 데이터가 데이터 프레임 안에서 어디에 위치하고 있는지를 알기 원하는 때가 있음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=&gt;</a:t>
            </a:r>
            <a:r>
              <a:rPr lang="ko-KR" altLang="en-US" sz="1200" dirty="0"/>
              <a:t>예를 들어</a:t>
            </a:r>
            <a:r>
              <a:rPr lang="en-US" altLang="ko-KR" sz="1200" dirty="0"/>
              <a:t>, 50</a:t>
            </a:r>
            <a:r>
              <a:rPr lang="ko-KR" altLang="en-US" sz="1200" dirty="0"/>
              <a:t>명의 학생 성적이 저장된 벡터가 있는데 가장 성적이 좋은 학생은 몇 번째에 있는지를 알고 싶은 경우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이런 경우 편리하게 사용할 수 있는 함수가 </a:t>
            </a:r>
            <a:r>
              <a:rPr lang="en-US" altLang="ko-KR" sz="1600" dirty="0"/>
              <a:t>which(), </a:t>
            </a:r>
            <a:r>
              <a:rPr lang="en-US" altLang="ko-KR" sz="1600" dirty="0" err="1"/>
              <a:t>which.max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which.min</a:t>
            </a:r>
            <a:r>
              <a:rPr lang="en-US" altLang="ko-KR" sz="1600" dirty="0"/>
              <a:t>()</a:t>
            </a:r>
            <a:r>
              <a:rPr lang="ko-KR" altLang="en-US" sz="1600" dirty="0"/>
              <a:t> 함수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93108-8DB4-487E-A0BF-F1DBE529790E}"/>
              </a:ext>
            </a:extLst>
          </p:cNvPr>
          <p:cNvSpPr/>
          <p:nvPr/>
        </p:nvSpPr>
        <p:spPr>
          <a:xfrm>
            <a:off x="2374365" y="3237916"/>
            <a:ext cx="7443269" cy="209159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66597-8055-48B3-9FE4-E1CE8ACABC7A}"/>
              </a:ext>
            </a:extLst>
          </p:cNvPr>
          <p:cNvSpPr txBox="1"/>
          <p:nvPr/>
        </p:nvSpPr>
        <p:spPr>
          <a:xfrm>
            <a:off x="2459316" y="3312946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which(score==69) 		# </a:t>
            </a:r>
            <a:r>
              <a:rPr lang="ko-KR" altLang="en-US" sz="1600" dirty="0"/>
              <a:t>성적이 </a:t>
            </a:r>
            <a:r>
              <a:rPr lang="en-US" altLang="ko-KR" sz="1600" dirty="0"/>
              <a:t>69</a:t>
            </a:r>
            <a:r>
              <a:rPr lang="ko-KR" altLang="en-US" sz="1600" dirty="0"/>
              <a:t>인 학생은 몇 번째에 있나</a:t>
            </a:r>
          </a:p>
          <a:p>
            <a:r>
              <a:rPr lang="en-US" altLang="ko-KR" sz="1600" dirty="0"/>
              <a:t>which(score&gt;=85) 		# </a:t>
            </a:r>
            <a:r>
              <a:rPr lang="ko-KR" altLang="en-US" sz="1600" dirty="0"/>
              <a:t>성적이 </a:t>
            </a:r>
            <a:r>
              <a:rPr lang="en-US" altLang="ko-KR" sz="1600" dirty="0"/>
              <a:t>85 </a:t>
            </a:r>
            <a:r>
              <a:rPr lang="ko-KR" altLang="en-US" sz="1600" dirty="0"/>
              <a:t>이상인 학생은 몇 번째에 있나</a:t>
            </a:r>
          </a:p>
          <a:p>
            <a:r>
              <a:rPr lang="en-US" altLang="ko-KR" sz="1600" dirty="0"/>
              <a:t>max(score) 		          # </a:t>
            </a:r>
            <a:r>
              <a:rPr lang="ko-KR" altLang="en-US" sz="1600" dirty="0"/>
              <a:t>최고 점수는 몇 점인가</a:t>
            </a:r>
          </a:p>
          <a:p>
            <a:r>
              <a:rPr lang="en-US" altLang="ko-KR" sz="1600" dirty="0"/>
              <a:t>which.max(score) 		# </a:t>
            </a:r>
            <a:r>
              <a:rPr lang="ko-KR" altLang="en-US" sz="1600" dirty="0"/>
              <a:t>최고 점수는 몇 번째에 있나</a:t>
            </a:r>
          </a:p>
          <a:p>
            <a:r>
              <a:rPr lang="en-US" altLang="ko-KR" sz="1600" dirty="0"/>
              <a:t>min(score) 		          # </a:t>
            </a:r>
            <a:r>
              <a:rPr lang="ko-KR" altLang="en-US" sz="1600" dirty="0"/>
              <a:t>최저 점수는 몇 점인가</a:t>
            </a:r>
          </a:p>
          <a:p>
            <a:r>
              <a:rPr lang="en-US" altLang="ko-KR" sz="1600" dirty="0"/>
              <a:t>which.min(score) 		# </a:t>
            </a:r>
            <a:r>
              <a:rPr lang="ko-KR" altLang="en-US" sz="1600" dirty="0"/>
              <a:t>최저 점수는 몇 번째에 있나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C20368DF-2CE6-38E5-FF7D-46E8BF18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40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C96A7B2A-AE8C-3B2B-36D8-3ABBC3D4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F10B80-47E2-FB91-B9DF-53DD679EC8A9}"/>
              </a:ext>
            </a:extLst>
          </p:cNvPr>
          <p:cNvSpPr/>
          <p:nvPr/>
        </p:nvSpPr>
        <p:spPr>
          <a:xfrm>
            <a:off x="1245386" y="1415600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697A00-9ABA-3695-1590-E2B09944A1B4}"/>
              </a:ext>
            </a:extLst>
          </p:cNvPr>
          <p:cNvSpPr/>
          <p:nvPr/>
        </p:nvSpPr>
        <p:spPr>
          <a:xfrm>
            <a:off x="126466" y="2383202"/>
            <a:ext cx="6360060" cy="209159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F9B25-9C21-F871-BCAF-6D38A23F2EFE}"/>
              </a:ext>
            </a:extLst>
          </p:cNvPr>
          <p:cNvSpPr txBox="1"/>
          <p:nvPr/>
        </p:nvSpPr>
        <p:spPr>
          <a:xfrm>
            <a:off x="211416" y="2458232"/>
            <a:ext cx="6179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c(76, 84, 69, 50, 95, 60, 82, 71, 88, 84)</a:t>
            </a:r>
          </a:p>
          <a:p>
            <a:r>
              <a:rPr lang="en-US" altLang="ko-KR" sz="1600" dirty="0"/>
              <a:t>which(score==69) 		# </a:t>
            </a:r>
            <a:r>
              <a:rPr lang="ko-KR" altLang="en-US" sz="1600" dirty="0"/>
              <a:t>성적이 </a:t>
            </a:r>
            <a:r>
              <a:rPr lang="en-US" altLang="ko-KR" sz="1600" dirty="0"/>
              <a:t>69</a:t>
            </a:r>
            <a:r>
              <a:rPr lang="ko-KR" altLang="en-US" sz="1600" dirty="0"/>
              <a:t>인 학생은 몇 번째에 있나</a:t>
            </a:r>
          </a:p>
          <a:p>
            <a:r>
              <a:rPr lang="en-US" altLang="ko-KR" sz="1600" dirty="0"/>
              <a:t>which(score&gt;=85) 		# </a:t>
            </a:r>
            <a:r>
              <a:rPr lang="ko-KR" altLang="en-US" sz="1600" dirty="0"/>
              <a:t>성적이 </a:t>
            </a:r>
            <a:r>
              <a:rPr lang="en-US" altLang="ko-KR" sz="1600" dirty="0"/>
              <a:t>85 </a:t>
            </a:r>
            <a:r>
              <a:rPr lang="ko-KR" altLang="en-US" sz="1600" dirty="0"/>
              <a:t>이상인 학생은 몇 번째에 있나</a:t>
            </a:r>
          </a:p>
          <a:p>
            <a:r>
              <a:rPr lang="en-US" altLang="ko-KR" sz="1600" dirty="0"/>
              <a:t>max(score) 	 	          # </a:t>
            </a:r>
            <a:r>
              <a:rPr lang="ko-KR" altLang="en-US" sz="1600" dirty="0"/>
              <a:t>최고 점수는 몇 점인가</a:t>
            </a:r>
          </a:p>
          <a:p>
            <a:r>
              <a:rPr lang="en-US" altLang="ko-KR" sz="1600" dirty="0"/>
              <a:t>which.max(score) 		# </a:t>
            </a:r>
            <a:r>
              <a:rPr lang="ko-KR" altLang="en-US" sz="1600" dirty="0"/>
              <a:t>최고 점수는 몇 번째에 있나</a:t>
            </a:r>
          </a:p>
          <a:p>
            <a:r>
              <a:rPr lang="en-US" altLang="ko-KR" sz="1600" dirty="0"/>
              <a:t>min(score) 		          # </a:t>
            </a:r>
            <a:r>
              <a:rPr lang="ko-KR" altLang="en-US" sz="1600" dirty="0"/>
              <a:t>최저 점수는 몇 점인가</a:t>
            </a:r>
          </a:p>
          <a:p>
            <a:r>
              <a:rPr lang="en-US" altLang="ko-KR" sz="1600" dirty="0"/>
              <a:t>which.min(score) 		# </a:t>
            </a:r>
            <a:r>
              <a:rPr lang="ko-KR" altLang="en-US" sz="1600" dirty="0"/>
              <a:t>최저 점수는 몇 번째에 있나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C6F470-9456-A4CF-1F7E-7FC01886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381" y="439976"/>
            <a:ext cx="5095875" cy="5838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557981-2F4A-BE73-A9F0-25A25C46C9E9}"/>
              </a:ext>
            </a:extLst>
          </p:cNvPr>
          <p:cNvSpPr txBox="1"/>
          <p:nvPr/>
        </p:nvSpPr>
        <p:spPr>
          <a:xfrm>
            <a:off x="8520045" y="2170159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7309C7-6F41-1CC4-6AE9-DB362591CA52}"/>
              </a:ext>
            </a:extLst>
          </p:cNvPr>
          <p:cNvSpPr/>
          <p:nvPr/>
        </p:nvSpPr>
        <p:spPr>
          <a:xfrm>
            <a:off x="6804381" y="3428999"/>
            <a:ext cx="2114383" cy="284980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35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2422440" y="1378130"/>
            <a:ext cx="7593430" cy="1323439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c(76, 84, 69, 50, 95, 60, 82, 71, 88, 84)</a:t>
            </a:r>
          </a:p>
          <a:p>
            <a:r>
              <a:rPr lang="en-US" altLang="ko-KR" sz="1600" dirty="0"/>
              <a:t>idx &lt;- which(score&lt;=60)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60 </a:t>
            </a:r>
            <a:r>
              <a:rPr lang="ko-KR" altLang="en-US" sz="1600" dirty="0">
                <a:solidFill>
                  <a:srgbClr val="437361"/>
                </a:solidFill>
              </a:rPr>
              <a:t>이하인 값들의 인덱스</a:t>
            </a:r>
          </a:p>
          <a:p>
            <a:r>
              <a:rPr lang="en-US" altLang="ko-KR" sz="1600" dirty="0"/>
              <a:t>score[idx] &lt;- 61 	                             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60 </a:t>
            </a:r>
            <a:r>
              <a:rPr lang="ko-KR" altLang="en-US" sz="1600" dirty="0">
                <a:solidFill>
                  <a:srgbClr val="437361"/>
                </a:solidFill>
              </a:rPr>
              <a:t>이하인 값들은 </a:t>
            </a:r>
            <a:r>
              <a:rPr lang="en-US" altLang="ko-KR" sz="1600" dirty="0">
                <a:solidFill>
                  <a:srgbClr val="437361"/>
                </a:solidFill>
              </a:rPr>
              <a:t>61</a:t>
            </a:r>
            <a:r>
              <a:rPr lang="ko-KR" altLang="en-US" sz="1600" dirty="0">
                <a:solidFill>
                  <a:srgbClr val="437361"/>
                </a:solidFill>
              </a:rPr>
              <a:t>점으로 성적 상향 조정</a:t>
            </a:r>
          </a:p>
          <a:p>
            <a:r>
              <a:rPr lang="en-US" altLang="ko-KR" sz="1600" dirty="0"/>
              <a:t>score 		 		         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상향 조정된 성적 확인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ko-KR" altLang="en-US" sz="1600" dirty="0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28D0F189-B005-E992-1DFD-B0BD819D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F1AD-4AEA-4FEB-99F9-EDA796D0D4EA}"/>
              </a:ext>
            </a:extLst>
          </p:cNvPr>
          <p:cNvSpPr/>
          <p:nvPr/>
        </p:nvSpPr>
        <p:spPr>
          <a:xfrm>
            <a:off x="1180408" y="1415600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2D51B2-F8C4-50E8-9C6E-1BB6A562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017" y="2805351"/>
            <a:ext cx="6772275" cy="3838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5CC0D-0846-E226-9DE6-B5AD14644817}"/>
              </a:ext>
            </a:extLst>
          </p:cNvPr>
          <p:cNvSpPr txBox="1"/>
          <p:nvPr/>
        </p:nvSpPr>
        <p:spPr>
          <a:xfrm>
            <a:off x="5840640" y="4004621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58548-3827-0571-EBC9-2B60AAC0ABF4}"/>
              </a:ext>
            </a:extLst>
          </p:cNvPr>
          <p:cNvSpPr/>
          <p:nvPr/>
        </p:nvSpPr>
        <p:spPr>
          <a:xfrm>
            <a:off x="2833017" y="6083808"/>
            <a:ext cx="2626087" cy="544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04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2422440" y="1378130"/>
            <a:ext cx="7593430" cy="1323439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	 		         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상향 조정된 성적 확인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/>
              <a:t>idx &lt;- which(score&gt;=80)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80 </a:t>
            </a:r>
            <a:r>
              <a:rPr lang="ko-KR" altLang="en-US" sz="1600" dirty="0">
                <a:solidFill>
                  <a:srgbClr val="437361"/>
                </a:solidFill>
              </a:rPr>
              <a:t>이상인 값들의 인덱스</a:t>
            </a:r>
          </a:p>
          <a:p>
            <a:r>
              <a:rPr lang="en-US" altLang="ko-KR" sz="1600" dirty="0"/>
              <a:t>score.high &lt;- score[idx] 	         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80 </a:t>
            </a:r>
            <a:r>
              <a:rPr lang="ko-KR" altLang="en-US" sz="1600" dirty="0">
                <a:solidFill>
                  <a:srgbClr val="437361"/>
                </a:solidFill>
              </a:rPr>
              <a:t>이상인 값들만 추출하여 저장</a:t>
            </a:r>
          </a:p>
          <a:p>
            <a:r>
              <a:rPr lang="en-US" altLang="ko-KR" sz="1600" dirty="0"/>
              <a:t>score.high 		                              </a:t>
            </a:r>
            <a:r>
              <a:rPr lang="en-US" altLang="ko-KR" sz="1600" dirty="0">
                <a:solidFill>
                  <a:srgbClr val="437361"/>
                </a:solidFill>
              </a:rPr>
              <a:t># score.high</a:t>
            </a:r>
            <a:r>
              <a:rPr lang="ko-KR" altLang="en-US" sz="1600" dirty="0">
                <a:solidFill>
                  <a:srgbClr val="437361"/>
                </a:solidFill>
              </a:rPr>
              <a:t>의 내용 확인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28D0F189-B005-E992-1DFD-B0BD819D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F1AD-4AEA-4FEB-99F9-EDA796D0D4EA}"/>
              </a:ext>
            </a:extLst>
          </p:cNvPr>
          <p:cNvSpPr/>
          <p:nvPr/>
        </p:nvSpPr>
        <p:spPr>
          <a:xfrm>
            <a:off x="1180408" y="1415600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0FFA62-3630-0150-79BB-6D5E11C0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828" y="2927588"/>
            <a:ext cx="6734175" cy="3533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36C230-688C-07FC-6CFD-18CB9D80B9B9}"/>
              </a:ext>
            </a:extLst>
          </p:cNvPr>
          <p:cNvSpPr txBox="1"/>
          <p:nvPr/>
        </p:nvSpPr>
        <p:spPr>
          <a:xfrm>
            <a:off x="6219155" y="4189287"/>
            <a:ext cx="13411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[ALT+Ctrl+R]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686D22-1090-5A6D-7415-F0555840AEAD}"/>
              </a:ext>
            </a:extLst>
          </p:cNvPr>
          <p:cNvSpPr/>
          <p:nvPr/>
        </p:nvSpPr>
        <p:spPr>
          <a:xfrm>
            <a:off x="2962828" y="5981358"/>
            <a:ext cx="2114383" cy="544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1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7903" y="2921073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파생변수 생성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2087067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extLst>
              <a:ext uri="{FF2B5EF4-FFF2-40B4-BE49-F238E27FC236}">
                <a16:creationId xmlns:a16="http://schemas.microsoft.com/office/drawing/2014/main" id="{302BF835-961A-7C00-B06C-E447802215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88025" y="2133035"/>
            <a:ext cx="6713032" cy="37861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파생변수의 정의</a:t>
            </a:r>
            <a:endParaRPr lang="ko-KR" altLang="ko-KR" sz="3200" b="1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8121669" y="2945468"/>
            <a:ext cx="1205211" cy="2973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E8B1D-8AEC-1A60-D344-6A6092976D86}"/>
              </a:ext>
            </a:extLst>
          </p:cNvPr>
          <p:cNvSpPr txBox="1"/>
          <p:nvPr/>
        </p:nvSpPr>
        <p:spPr>
          <a:xfrm>
            <a:off x="841012" y="1107890"/>
            <a:ext cx="47115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파생변수란</a:t>
            </a:r>
            <a:r>
              <a:rPr lang="en-US" altLang="ko-KR" dirty="0"/>
              <a:t>? </a:t>
            </a:r>
            <a:r>
              <a:rPr lang="ko-KR" altLang="en-US" dirty="0"/>
              <a:t>기존의 변수를 변경해 만든 변수</a:t>
            </a:r>
          </a:p>
        </p:txBody>
      </p:sp>
    </p:spTree>
    <p:extLst>
      <p:ext uri="{BB962C8B-B14F-4D97-AF65-F5344CB8AC3E}">
        <p14:creationId xmlns:p14="http://schemas.microsoft.com/office/powerpoint/2010/main" val="195593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5999" y="2802720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292135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데이터 프레임 생성</a:t>
            </a:r>
            <a:endParaRPr lang="ko-KR" altLang="ko-KR" sz="3200" b="1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373621" y="1683862"/>
            <a:ext cx="4658648" cy="10183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1394460" y="1725930"/>
            <a:ext cx="4616970" cy="266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var1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ko-KR" sz="180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var2 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var1 var2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4    2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3    6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8    1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3C104-96C8-BCC9-7DEA-CF5DC453E3C6}"/>
              </a:ext>
            </a:extLst>
          </p:cNvPr>
          <p:cNvSpPr txBox="1"/>
          <p:nvPr/>
        </p:nvSpPr>
        <p:spPr>
          <a:xfrm>
            <a:off x="1373621" y="1356598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C00000"/>
                </a:solidFill>
              </a:rPr>
              <a:t># 2</a:t>
            </a:r>
            <a:r>
              <a:rPr lang="ko-KR" altLang="en-US" i="1" dirty="0">
                <a:solidFill>
                  <a:srgbClr val="C00000"/>
                </a:solidFill>
              </a:rPr>
              <a:t>개의 변수로 구성된 데이터 프레임을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21D72A-B169-E1DE-D1B7-5202DAF6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21" y="4374833"/>
            <a:ext cx="5067300" cy="1514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544B18-689D-E1BC-052B-79E48502B5D9}"/>
              </a:ext>
            </a:extLst>
          </p:cNvPr>
          <p:cNvSpPr/>
          <p:nvPr/>
        </p:nvSpPr>
        <p:spPr>
          <a:xfrm>
            <a:off x="54272" y="1683862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8ACD7-104C-8467-8E2E-5392D9D2C8D7}"/>
              </a:ext>
            </a:extLst>
          </p:cNvPr>
          <p:cNvSpPr/>
          <p:nvPr/>
        </p:nvSpPr>
        <p:spPr>
          <a:xfrm>
            <a:off x="1373621" y="4901645"/>
            <a:ext cx="2114383" cy="987663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468688" y="3374249"/>
            <a:ext cx="4114800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3393535" y="4096392"/>
            <a:ext cx="1203419" cy="1185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9713969" y="1070997"/>
            <a:ext cx="1489710" cy="2923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1468689" y="3366276"/>
            <a:ext cx="6829114" cy="2390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var_sum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var1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var2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/>
                <a:ea typeface="D2Coding"/>
                <a:cs typeface="D2Coding"/>
              </a:rPr>
              <a:t># var_sum 파생변수 생성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var1 var2 var_sum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4    2       6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3    6       9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8    1       9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973386B7-547F-16BC-11F6-F46CE828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54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파생변수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B5C76-2DCD-1334-9095-E4E71C51D0FE}"/>
              </a:ext>
            </a:extLst>
          </p:cNvPr>
          <p:cNvSpPr txBox="1"/>
          <p:nvPr/>
        </p:nvSpPr>
        <p:spPr>
          <a:xfrm>
            <a:off x="1337481" y="1281492"/>
            <a:ext cx="73783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var1,</a:t>
            </a:r>
            <a:r>
              <a:rPr lang="ko-KR" altLang="en-US" dirty="0"/>
              <a:t> </a:t>
            </a:r>
            <a:r>
              <a:rPr lang="en-US" altLang="ko-KR" dirty="0"/>
              <a:t>var2</a:t>
            </a:r>
            <a:r>
              <a:rPr lang="ko-KR" altLang="en-US" dirty="0"/>
              <a:t> 변수의 값을 더한 </a:t>
            </a:r>
            <a:r>
              <a:rPr lang="en-US" altLang="ko-KR" dirty="0"/>
              <a:t>var_sum</a:t>
            </a:r>
            <a:r>
              <a:rPr lang="ko-KR" altLang="en-US" dirty="0"/>
              <a:t>이라는 파생변수를 만들어 </a:t>
            </a:r>
            <a:r>
              <a:rPr lang="en-US" altLang="ko-KR" dirty="0"/>
              <a:t>df</a:t>
            </a:r>
            <a:r>
              <a:rPr lang="ko-KR" altLang="en-US" dirty="0"/>
              <a:t>에 추가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데이터 프레임명에 </a:t>
            </a:r>
            <a:r>
              <a:rPr lang="en-US" altLang="ko-KR" dirty="0"/>
              <a:t>$</a:t>
            </a:r>
            <a:r>
              <a:rPr lang="ko-KR" altLang="en-US" dirty="0"/>
              <a:t>을 붙여 새로 만들 변수명을 입력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52918-B296-05CB-D0E4-7514B9EFE73D}"/>
              </a:ext>
            </a:extLst>
          </p:cNvPr>
          <p:cNvSpPr txBox="1"/>
          <p:nvPr/>
        </p:nvSpPr>
        <p:spPr>
          <a:xfrm>
            <a:off x="9253336" y="1043023"/>
            <a:ext cx="1950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var1 var2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4    2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3    6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8    1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DD7178-13BC-5684-1343-CF726A9F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848" y="3434753"/>
            <a:ext cx="3059132" cy="1721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F7BA25-1595-BA48-1521-4FC969FC95C1}"/>
              </a:ext>
            </a:extLst>
          </p:cNvPr>
          <p:cNvSpPr/>
          <p:nvPr/>
        </p:nvSpPr>
        <p:spPr>
          <a:xfrm>
            <a:off x="224550" y="3366276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6A06B8-D7A6-F304-7B6C-97A4FB37E877}"/>
              </a:ext>
            </a:extLst>
          </p:cNvPr>
          <p:cNvSpPr/>
          <p:nvPr/>
        </p:nvSpPr>
        <p:spPr>
          <a:xfrm>
            <a:off x="8715848" y="4096392"/>
            <a:ext cx="2114383" cy="1059808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0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121503" y="2730736"/>
            <a:ext cx="4678795" cy="698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4093195" y="3608246"/>
            <a:ext cx="1297671" cy="11828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1121505" y="2822455"/>
            <a:ext cx="7758855" cy="2390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var_mean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(df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var1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var2)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var_mean 파생변수 생성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var1 var2 var_sum var_mean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4    2       6      3.0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3    6       9      4.5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8    1       9      4.5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C4CE83EF-1F29-0ABE-88E9-77FAE91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54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파생변수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3A6F0-A90C-E81C-29EA-1F1EE8C1F1D0}"/>
              </a:ext>
            </a:extLst>
          </p:cNvPr>
          <p:cNvSpPr txBox="1"/>
          <p:nvPr/>
        </p:nvSpPr>
        <p:spPr>
          <a:xfrm>
            <a:off x="1337481" y="1281492"/>
            <a:ext cx="849085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var1,</a:t>
            </a:r>
            <a:r>
              <a:rPr lang="ko-KR" altLang="en-US" dirty="0"/>
              <a:t> </a:t>
            </a:r>
            <a:r>
              <a:rPr lang="en-US" altLang="ko-KR" dirty="0"/>
              <a:t>var2</a:t>
            </a:r>
            <a:r>
              <a:rPr lang="ko-KR" altLang="en-US" dirty="0"/>
              <a:t> 변수의 값의 평균을 구해서 </a:t>
            </a:r>
            <a:r>
              <a:rPr lang="en-US" altLang="ko-KR" dirty="0"/>
              <a:t>var_mean</a:t>
            </a:r>
            <a:r>
              <a:rPr lang="ko-KR" altLang="en-US" dirty="0"/>
              <a:t>이라는 파생변수를 만들어 </a:t>
            </a:r>
            <a:r>
              <a:rPr lang="en-US" altLang="ko-KR" dirty="0"/>
              <a:t>df</a:t>
            </a:r>
            <a:r>
              <a:rPr lang="ko-KR" altLang="en-US" dirty="0"/>
              <a:t>에 추가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데이터 프레임명에 </a:t>
            </a:r>
            <a:r>
              <a:rPr lang="en-US" altLang="ko-KR" dirty="0"/>
              <a:t>$</a:t>
            </a:r>
            <a:r>
              <a:rPr lang="ko-KR" altLang="en-US" dirty="0"/>
              <a:t>을 붙여 새로 만들 변수명을 입력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DCC257-76DF-0BAF-E4FF-AB546F03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3669802"/>
            <a:ext cx="3886200" cy="2070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1DF0EF-2ED3-EAFD-210A-F3C4D5E864A6}"/>
              </a:ext>
            </a:extLst>
          </p:cNvPr>
          <p:cNvSpPr/>
          <p:nvPr/>
        </p:nvSpPr>
        <p:spPr>
          <a:xfrm>
            <a:off x="86389" y="2730736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FAA55-7077-9CD7-D7EA-5D29AF41BC18}"/>
              </a:ext>
            </a:extLst>
          </p:cNvPr>
          <p:cNvSpPr/>
          <p:nvPr/>
        </p:nvSpPr>
        <p:spPr>
          <a:xfrm>
            <a:off x="7375857" y="4439709"/>
            <a:ext cx="2859964" cy="1136799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0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mpg </a:t>
            </a:r>
            <a:r>
              <a:rPr lang="ko-KR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통합 연비 변수 만들기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1119720" y="2297274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nstall.packaes(“ggplot2”)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FD57D-0494-2182-BCA0-4EC99BE4ABE2}"/>
              </a:ext>
            </a:extLst>
          </p:cNvPr>
          <p:cNvSpPr txBox="1"/>
          <p:nvPr/>
        </p:nvSpPr>
        <p:spPr>
          <a:xfrm>
            <a:off x="765965" y="746204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rgbClr val="4671EC"/>
                </a:solidFill>
                <a:latin typeface="D2Coding" panose="020B0600000101010101"/>
                <a:ea typeface="D2Coding" panose="020B0600000101010101"/>
                <a:cs typeface="D2Coding" panose="020B0600000101010101"/>
              </a:rPr>
              <a:t>*</a:t>
            </a:r>
            <a:r>
              <a:rPr lang="en-US" altLang="ko-KR" sz="2000" i="1" dirty="0">
                <a:solidFill>
                  <a:srgbClr val="4671EC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ggplot2 </a:t>
            </a:r>
            <a:r>
              <a:rPr lang="ko-KR" altLang="en-US" sz="2000" i="1" dirty="0">
                <a:solidFill>
                  <a:srgbClr val="4671EC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패키지 설치</a:t>
            </a:r>
            <a:endParaRPr lang="ko-KR" altLang="en-US" sz="2000" dirty="0">
              <a:solidFill>
                <a:srgbClr val="4671E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DC7B6-5ABE-6C61-02CF-62AF73178AE0}"/>
              </a:ext>
            </a:extLst>
          </p:cNvPr>
          <p:cNvSpPr txBox="1"/>
          <p:nvPr/>
        </p:nvSpPr>
        <p:spPr>
          <a:xfrm>
            <a:off x="1061875" y="1201286"/>
            <a:ext cx="887133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mpg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미국 환경 보호국에서 공개한 자료</a:t>
            </a:r>
            <a:endParaRPr lang="en-US" altLang="ko-KR" dirty="0"/>
          </a:p>
          <a:p>
            <a:r>
              <a:rPr lang="en-US" altLang="ko-KR" dirty="0"/>
              <a:t>- 1999</a:t>
            </a:r>
            <a:r>
              <a:rPr lang="ko-KR" altLang="en-US" dirty="0"/>
              <a:t>년에서 </a:t>
            </a:r>
            <a:r>
              <a:rPr lang="en-US" altLang="ko-KR" dirty="0"/>
              <a:t>2008</a:t>
            </a:r>
            <a:r>
              <a:rPr lang="ko-KR" altLang="en-US" dirty="0"/>
              <a:t>년 사이 미국에서 출시된 자동차 </a:t>
            </a:r>
            <a:r>
              <a:rPr lang="en-US" altLang="ko-KR" dirty="0"/>
              <a:t>234</a:t>
            </a:r>
            <a:r>
              <a:rPr lang="ko-KR" altLang="en-US" dirty="0"/>
              <a:t>종의 연비 관련 정보를 담고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770AE5-ED8D-4805-D0EA-9196167E7EF8}"/>
              </a:ext>
            </a:extLst>
          </p:cNvPr>
          <p:cNvSpPr/>
          <p:nvPr/>
        </p:nvSpPr>
        <p:spPr>
          <a:xfrm>
            <a:off x="1119720" y="2257200"/>
            <a:ext cx="3477234" cy="511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FD801-6CD3-ABDC-F5BE-1929F5FFEBB4}"/>
              </a:ext>
            </a:extLst>
          </p:cNvPr>
          <p:cNvSpPr txBox="1"/>
          <p:nvPr/>
        </p:nvSpPr>
        <p:spPr>
          <a:xfrm>
            <a:off x="1119720" y="3653413"/>
            <a:ext cx="596669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ggplot2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의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 mpg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데이터를 데이터 프레임 형태로 불러오기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(ggplot2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CB405-A5B7-53D7-5401-B02E84FD3382}"/>
              </a:ext>
            </a:extLst>
          </p:cNvPr>
          <p:cNvSpPr txBox="1"/>
          <p:nvPr/>
        </p:nvSpPr>
        <p:spPr>
          <a:xfrm>
            <a:off x="1061875" y="2939362"/>
            <a:ext cx="35350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(ggplot2)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86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912250" y="1708592"/>
            <a:ext cx="9302547" cy="5160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cty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hwy)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통합 연비 변수 생성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manufacturer model displ year cyl      trans drv cty hwy fl   class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     audi    a4   1.8 1999   4   auto(l5)   f  18  29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     audi    a4   1.8 1999   4 manual(m5)   f  21  29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     audi    a4   2.0 2008   4 manual(m6)   f  20  31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       audi    a4   2.0 2008   4   auto(av)   f  21  30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5         audi    a4   2.8 1999   6   auto(l5)   f  16  26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6         audi    a4   2.8 1999   6 manual(m5)   f  18  26  p compact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total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23.5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25.0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25.5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25.5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5  21.0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6  22.0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912250" y="1708592"/>
            <a:ext cx="6948860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1002031" y="4346174"/>
            <a:ext cx="1631987" cy="1932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4" y="800100"/>
            <a:ext cx="105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4.1 </a:t>
            </a:r>
            <a:r>
              <a:rPr lang="ko-KR" altLang="en-US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연비</a:t>
            </a: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생성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45714-289E-11E4-62C9-FF1576400030}"/>
              </a:ext>
            </a:extLst>
          </p:cNvPr>
          <p:cNvSpPr txBox="1"/>
          <p:nvPr/>
        </p:nvSpPr>
        <p:spPr>
          <a:xfrm>
            <a:off x="568643" y="71234"/>
            <a:ext cx="6097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mpg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통합 연비 변수 만들기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4251C-3E07-57DA-6865-B55D042CF4F5}"/>
              </a:ext>
            </a:extLst>
          </p:cNvPr>
          <p:cNvSpPr txBox="1"/>
          <p:nvPr/>
        </p:nvSpPr>
        <p:spPr>
          <a:xfrm>
            <a:off x="482154" y="1254346"/>
            <a:ext cx="111594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cty, hwy </a:t>
            </a:r>
            <a:r>
              <a:rPr lang="ko-KR" altLang="en-US" dirty="0"/>
              <a:t>변수를</a:t>
            </a:r>
            <a:r>
              <a:rPr lang="en-US" altLang="ko-KR" dirty="0"/>
              <a:t> </a:t>
            </a:r>
            <a:r>
              <a:rPr lang="ko-KR" altLang="en-US" dirty="0"/>
              <a:t>더해 </a:t>
            </a:r>
            <a:r>
              <a:rPr lang="en-US" altLang="ko-KR" dirty="0"/>
              <a:t>2</a:t>
            </a:r>
            <a:r>
              <a:rPr lang="ko-KR" altLang="en-US" dirty="0"/>
              <a:t>로 나눠 도로 유형을 통합한 연비 변수를 만들기</a:t>
            </a:r>
            <a:r>
              <a:rPr lang="en-US" altLang="ko-KR" dirty="0"/>
              <a:t>-&gt;</a:t>
            </a:r>
            <a:r>
              <a:rPr lang="ko-KR" altLang="en-US" dirty="0"/>
              <a:t>데이터 일부를 출력</a:t>
            </a:r>
            <a:r>
              <a:rPr lang="en-US" altLang="ko-KR" dirty="0"/>
              <a:t>-&gt;total</a:t>
            </a:r>
            <a:r>
              <a:rPr lang="ko-KR" altLang="en-US" dirty="0"/>
              <a:t>변수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CD13EE-FF6B-9A28-AF4D-80688A90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80" y="4613054"/>
            <a:ext cx="5114925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0D159B-FEAE-9E5B-1F39-A88B38FA5998}"/>
              </a:ext>
            </a:extLst>
          </p:cNvPr>
          <p:cNvSpPr/>
          <p:nvPr/>
        </p:nvSpPr>
        <p:spPr>
          <a:xfrm>
            <a:off x="8002838" y="1708592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83E27F-3B59-F051-6CAD-CA0FA6958F29}"/>
              </a:ext>
            </a:extLst>
          </p:cNvPr>
          <p:cNvSpPr/>
          <p:nvPr/>
        </p:nvSpPr>
        <p:spPr>
          <a:xfrm>
            <a:off x="4386680" y="5149408"/>
            <a:ext cx="5114925" cy="1347607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9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988383" y="1922019"/>
            <a:ext cx="2084225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4" y="800100"/>
            <a:ext cx="105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4.2 </a:t>
            </a:r>
            <a:r>
              <a:rPr lang="ko-KR" altLang="en-US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통합 연비 변수의 평균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988383" y="2033099"/>
            <a:ext cx="2084225" cy="1282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20.14957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45714-289E-11E4-62C9-FF1576400030}"/>
              </a:ext>
            </a:extLst>
          </p:cNvPr>
          <p:cNvSpPr txBox="1"/>
          <p:nvPr/>
        </p:nvSpPr>
        <p:spPr>
          <a:xfrm>
            <a:off x="568643" y="71234"/>
            <a:ext cx="6097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mpg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통합 연비 변수 만들기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47710-CF39-A30C-3BB6-12DF6A945CA1}"/>
              </a:ext>
            </a:extLst>
          </p:cNvPr>
          <p:cNvSpPr txBox="1"/>
          <p:nvPr/>
        </p:nvSpPr>
        <p:spPr>
          <a:xfrm>
            <a:off x="1078173" y="1455074"/>
            <a:ext cx="52245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변수추가 후 통합 연비 변수를 평균을 구할 수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D0755F-AE51-BC4A-D79B-8A572E28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37" y="1947419"/>
            <a:ext cx="4071011" cy="1481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D557C8-000E-1ECD-6C3C-37D15FF85185}"/>
              </a:ext>
            </a:extLst>
          </p:cNvPr>
          <p:cNvSpPr/>
          <p:nvPr/>
        </p:nvSpPr>
        <p:spPr>
          <a:xfrm>
            <a:off x="988383" y="2973848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78A5BD-9C4D-5DCC-3CF7-6D9963F76292}"/>
              </a:ext>
            </a:extLst>
          </p:cNvPr>
          <p:cNvSpPr/>
          <p:nvPr/>
        </p:nvSpPr>
        <p:spPr>
          <a:xfrm>
            <a:off x="5049837" y="2541301"/>
            <a:ext cx="2114383" cy="544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8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0" y="99339"/>
            <a:ext cx="11281052" cy="671349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24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조건문을 활용해 파생변수 만들기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899161" y="1625682"/>
            <a:ext cx="2499132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3368039" y="2192450"/>
            <a:ext cx="2009179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879307" y="2808277"/>
            <a:ext cx="2487141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4" y="800100"/>
            <a:ext cx="105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en-US" altLang="ko-KR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5.1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기준값 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899161" y="1708180"/>
            <a:ext cx="664316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요약 통계량 산출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Min. 1st Qu.  Median    Mean 3rd Qu.    Max.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10.50   15.50   20.50   20.15   23.50   39.50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total)  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히스토그램 생성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509413E4-767C-38A2-9ED7-4BB1D74248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34352" y="3685993"/>
            <a:ext cx="3038276" cy="20159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081C3-8331-632D-7386-22BE1C6D8245}"/>
              </a:ext>
            </a:extLst>
          </p:cNvPr>
          <p:cNvSpPr txBox="1"/>
          <p:nvPr/>
        </p:nvSpPr>
        <p:spPr>
          <a:xfrm>
            <a:off x="482154" y="1256350"/>
            <a:ext cx="112178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합격 여유를 판단할 기준을 결정</a:t>
            </a:r>
            <a:r>
              <a:rPr lang="en-US" altLang="ko-KR" dirty="0"/>
              <a:t>-&gt; </a:t>
            </a:r>
            <a:r>
              <a:rPr lang="ko-KR" altLang="en-US" dirty="0"/>
              <a:t>변수의 요약 통계량을 이용하여 </a:t>
            </a:r>
            <a:r>
              <a:rPr lang="en-US" altLang="ko-KR" dirty="0"/>
              <a:t>total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평균</a:t>
            </a:r>
            <a:r>
              <a:rPr lang="en-US" altLang="ko-KR" dirty="0"/>
              <a:t>(mean)</a:t>
            </a:r>
            <a:r>
              <a:rPr lang="ko-KR" altLang="en-US" dirty="0"/>
              <a:t>과 중앙값</a:t>
            </a:r>
            <a:r>
              <a:rPr lang="en-US" altLang="ko-KR" dirty="0"/>
              <a:t>(median)</a:t>
            </a:r>
            <a:r>
              <a:rPr lang="ko-KR" altLang="en-US" dirty="0"/>
              <a:t>을 확인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CA3C7F-9A8B-D6E7-1919-8C4CCB14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91" y="2808277"/>
            <a:ext cx="6257925" cy="3543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FCE7E1-34E8-E527-DE0B-DCD7E34A65B3}"/>
              </a:ext>
            </a:extLst>
          </p:cNvPr>
          <p:cNvSpPr/>
          <p:nvPr/>
        </p:nvSpPr>
        <p:spPr>
          <a:xfrm>
            <a:off x="3185628" y="767128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E73BD7-C86B-D3B9-C17B-7C750FAEF6E5}"/>
              </a:ext>
            </a:extLst>
          </p:cNvPr>
          <p:cNvSpPr/>
          <p:nvPr/>
        </p:nvSpPr>
        <p:spPr>
          <a:xfrm>
            <a:off x="5645579" y="3888493"/>
            <a:ext cx="2114383" cy="544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9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조건문을 활용해 파생변수 만들기</a:t>
            </a:r>
            <a:endParaRPr lang="ko-KR" altLang="ko-KR" sz="2800" b="1" dirty="0">
              <a:solidFill>
                <a:srgbClr val="2C6EAB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489293" y="4007693"/>
            <a:ext cx="6552952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4" y="800100"/>
            <a:ext cx="1050528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5.2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합격 판정 변수 만들기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482154" y="3729953"/>
            <a:ext cx="7593233" cy="1102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C00000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</a:t>
            </a:r>
            <a:r>
              <a:rPr lang="en-US" altLang="ko-KR" i="1" dirty="0">
                <a:solidFill>
                  <a:srgbClr val="C00000"/>
                </a:solidFill>
                <a:latin typeface="D2Coding" panose="020B0600000101010101"/>
                <a:ea typeface="D2Coding" panose="020B0600000101010101"/>
                <a:cs typeface="D2Coding" panose="020B0600000101010101"/>
              </a:rPr>
              <a:t>total</a:t>
            </a:r>
            <a:r>
              <a:rPr lang="ko-KR" altLang="en-US" i="1" dirty="0">
                <a:solidFill>
                  <a:srgbClr val="C00000"/>
                </a:solidFill>
                <a:latin typeface="D2Coding" panose="020B0600000101010101"/>
                <a:ea typeface="D2Coding" panose="020B0600000101010101"/>
                <a:cs typeface="D2Coding" panose="020B0600000101010101"/>
              </a:rPr>
              <a:t>이 </a:t>
            </a:r>
            <a:r>
              <a:rPr lang="en-US" altLang="ko-KR" sz="1800" i="1" dirty="0">
                <a:solidFill>
                  <a:srgbClr val="C00000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20 이상이면  “pass”, 그렇지 않으면  “fail” 부여</a:t>
            </a:r>
            <a:r>
              <a:rPr lang="ko-KR" altLang="en-US" sz="1800" i="1" dirty="0">
                <a:solidFill>
                  <a:srgbClr val="C00000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하여</a:t>
            </a:r>
            <a:r>
              <a:rPr lang="en-US" altLang="ko-KR" sz="1800" i="1" dirty="0">
                <a:solidFill>
                  <a:srgbClr val="C00000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 </a:t>
            </a:r>
            <a:r>
              <a:rPr lang="en-US" altLang="ko-KR" i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0000101010101"/>
                <a:cs typeface="D2Coding" panose="020B0600000101010101"/>
              </a:rPr>
              <a:t> </a:t>
            </a:r>
            <a:r>
              <a:rPr lang="en-US" altLang="ko-KR" sz="1800" i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ko-KR" altLang="en-US" i="1" dirty="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에 저장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"pass"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"fail"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B248D555-4E63-FB18-372E-209EBF79EB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11342" y="1419975"/>
            <a:ext cx="5334000" cy="20090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9230F9-16E8-3DDD-7687-058EB6D9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44" y="4754624"/>
            <a:ext cx="4377543" cy="1454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162A622-2EBA-50F0-6EA2-F44A799EB6B2}"/>
              </a:ext>
            </a:extLst>
          </p:cNvPr>
          <p:cNvSpPr/>
          <p:nvPr/>
        </p:nvSpPr>
        <p:spPr>
          <a:xfrm>
            <a:off x="3761212" y="777947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DE8399-87D7-4925-CFD6-90183878B5CE}"/>
              </a:ext>
            </a:extLst>
          </p:cNvPr>
          <p:cNvSpPr/>
          <p:nvPr/>
        </p:nvSpPr>
        <p:spPr>
          <a:xfrm>
            <a:off x="1063844" y="5438026"/>
            <a:ext cx="4377543" cy="770730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150125" y="1169432"/>
            <a:ext cx="11918809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(mpg,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데이터 확인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manufacturer              model displ year cyl      trans drv cty hwy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       audi                 a4   1.8 1999   4   auto(l5)   f  18  29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       audi                 a4   1.8 1999   4 manual(m5)   f  21  29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       audi                 a4   2.0 2008   4 manual(m6)   f  20  31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        audi                 a4   2.0 2008   4   auto(av)   f  21  30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5          audi                 a4   2.8 1999   6   auto(l5)   f  16  26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 fl   class total test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1   p compact  23.5 pass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2   p compact  25.0 pass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3   p compact  25.5 pass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4   p compact  25.5 pass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5   p compact  21.0 pass</a:t>
            </a: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50125" y="1148638"/>
            <a:ext cx="3388333" cy="390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2321369" y="3304383"/>
            <a:ext cx="1581891" cy="1677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4" y="800100"/>
            <a:ext cx="105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5.2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합격 판정 변수 만들기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F08B0EC8-BCCF-A0D5-02BA-E1B70EC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조건문을 활용해 파생변수 만들기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D489E-16F9-C550-74A5-4800EE01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72" y="3742478"/>
            <a:ext cx="5581650" cy="194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EF9AAD-17CC-2470-997B-54EDE4B989D2}"/>
              </a:ext>
            </a:extLst>
          </p:cNvPr>
          <p:cNvSpPr/>
          <p:nvPr/>
        </p:nvSpPr>
        <p:spPr>
          <a:xfrm>
            <a:off x="3700636" y="718720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B17311-70C4-008B-C696-F4BBC7798BC5}"/>
              </a:ext>
            </a:extLst>
          </p:cNvPr>
          <p:cNvSpPr/>
          <p:nvPr/>
        </p:nvSpPr>
        <p:spPr>
          <a:xfrm>
            <a:off x="5195272" y="4157259"/>
            <a:ext cx="2114383" cy="544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963076" y="2271493"/>
            <a:ext cx="4881465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연비 합격 빈도표 생성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fail pass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106  128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963076" y="2156559"/>
            <a:ext cx="2053079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4" y="800100"/>
            <a:ext cx="105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5.3 </a:t>
            </a:r>
            <a:r>
              <a:rPr lang="ko-KR" altLang="en-US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빈도표로 합격 판정 자동차 수 살펴보기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2ACF4CF-2832-C71D-E1EC-2685517D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조건문을 활용해 파생변수 만들기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7F228-18BB-8986-F98E-DBD8A9695B2C}"/>
              </a:ext>
            </a:extLst>
          </p:cNvPr>
          <p:cNvSpPr txBox="1"/>
          <p:nvPr/>
        </p:nvSpPr>
        <p:spPr>
          <a:xfrm>
            <a:off x="1105468" y="1235036"/>
            <a:ext cx="75280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빈도표</a:t>
            </a:r>
            <a:r>
              <a:rPr lang="en-US" altLang="ko-KR" dirty="0"/>
              <a:t>: </a:t>
            </a:r>
            <a:r>
              <a:rPr lang="ko-KR" altLang="en-US" dirty="0"/>
              <a:t>변수의 각 값들이 몇 개씩 존재하는지</a:t>
            </a:r>
            <a:r>
              <a:rPr lang="en-US" altLang="ko-KR" dirty="0"/>
              <a:t>, </a:t>
            </a:r>
            <a:r>
              <a:rPr lang="ko-KR" altLang="en-US" dirty="0"/>
              <a:t>데이터의 개수를 나타낸 표</a:t>
            </a:r>
            <a:endParaRPr lang="en-US" altLang="ko-KR" dirty="0"/>
          </a:p>
          <a:p>
            <a:r>
              <a:rPr lang="en-US" altLang="ko-KR" dirty="0"/>
              <a:t>table()</a:t>
            </a:r>
            <a:r>
              <a:rPr lang="ko-KR" altLang="en-US" dirty="0"/>
              <a:t>을 이용해 빈도표를 작성</a:t>
            </a: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758E47B4-434B-2D70-24AC-740EBCB29243}"/>
              </a:ext>
            </a:extLst>
          </p:cNvPr>
          <p:cNvSpPr/>
          <p:nvPr/>
        </p:nvSpPr>
        <p:spPr>
          <a:xfrm>
            <a:off x="2415654" y="4708478"/>
            <a:ext cx="2388358" cy="1349422"/>
          </a:xfrm>
          <a:prstGeom prst="wedgeEllipseCallout">
            <a:avLst>
              <a:gd name="adj1" fmla="val -52833"/>
              <a:gd name="adj2" fmla="val -12157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합격</a:t>
            </a:r>
            <a:r>
              <a:rPr lang="en-US" altLang="ko-KR" dirty="0"/>
              <a:t> 128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불합격 </a:t>
            </a:r>
            <a:r>
              <a:rPr lang="en-US" altLang="ko-KR" dirty="0"/>
              <a:t>106</a:t>
            </a:r>
            <a:r>
              <a:rPr lang="ko-KR" altLang="en-US" dirty="0"/>
              <a:t>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59400C-AFDE-9D15-D767-75F5D15F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5" y="2161320"/>
            <a:ext cx="3781624" cy="183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01D2A1-DCE3-8C1F-BE8F-58D5224973D8}"/>
              </a:ext>
            </a:extLst>
          </p:cNvPr>
          <p:cNvSpPr/>
          <p:nvPr/>
        </p:nvSpPr>
        <p:spPr>
          <a:xfrm>
            <a:off x="3395232" y="2716002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4DBB8E-BBD7-51B4-1E85-5532B1D2A349}"/>
              </a:ext>
            </a:extLst>
          </p:cNvPr>
          <p:cNvSpPr/>
          <p:nvPr/>
        </p:nvSpPr>
        <p:spPr>
          <a:xfrm>
            <a:off x="6969125" y="2600762"/>
            <a:ext cx="2114383" cy="544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0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제어 흐름</a:t>
            </a:r>
            <a:endParaRPr lang="ko-Kore-KR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함수가 호출되는 순서</a:t>
            </a:r>
            <a:endParaRPr lang="en-US" altLang="ko-KR" dirty="0"/>
          </a:p>
          <a:p>
            <a:pPr lvl="1"/>
            <a:r>
              <a:rPr lang="ko-KR" altLang="en-US" dirty="0"/>
              <a:t>조건문은 조건과 일치할 때 코드를 수행하고</a:t>
            </a:r>
            <a:r>
              <a:rPr lang="en-US" altLang="ko-KR" dirty="0"/>
              <a:t>, </a:t>
            </a:r>
            <a:r>
              <a:rPr lang="ko-KR" altLang="en-US" dirty="0"/>
              <a:t>반복문은 주어진 조건에 맞게 코드를 반복 수행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5BBC8-C035-4552-A8BB-ABA4F4EF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692185"/>
            <a:ext cx="4170997" cy="34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86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1227693" y="2382617"/>
            <a:ext cx="6094938" cy="1102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(ggplot2)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ggplot2 로드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test)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연비 합격 빈도 막대 그래프 생성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227693" y="2331042"/>
            <a:ext cx="5855495" cy="825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4" y="800100"/>
            <a:ext cx="105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5.4 </a:t>
            </a:r>
            <a:r>
              <a:rPr lang="ko-KR" altLang="en-US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막대 그래프로 빈도 표현하기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324681B9-40A4-1937-3FB8-370B4711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조건문을 활용해 파생변수 만들기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D4997-5C9E-440E-4D90-67341D68F6E5}"/>
              </a:ext>
            </a:extLst>
          </p:cNvPr>
          <p:cNvSpPr txBox="1"/>
          <p:nvPr/>
        </p:nvSpPr>
        <p:spPr>
          <a:xfrm>
            <a:off x="1337481" y="1296537"/>
            <a:ext cx="77604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막대 그래프</a:t>
            </a:r>
            <a:r>
              <a:rPr lang="en-US" altLang="ko-KR" dirty="0"/>
              <a:t>: </a:t>
            </a:r>
            <a:r>
              <a:rPr lang="ko-KR" altLang="en-US" dirty="0"/>
              <a:t>각 항목의 빈도가 얼마나 되는지 파악 가능</a:t>
            </a:r>
            <a:endParaRPr lang="en-US" altLang="ko-KR" dirty="0"/>
          </a:p>
          <a:p>
            <a:r>
              <a:rPr lang="en-US" altLang="ko-KR" dirty="0"/>
              <a:t>ggplot2</a:t>
            </a:r>
            <a:r>
              <a:rPr lang="ko-KR" altLang="en-US" dirty="0"/>
              <a:t>패키지에 내장된 </a:t>
            </a:r>
            <a:r>
              <a:rPr lang="en-US" altLang="ko-KR" dirty="0"/>
              <a:t>qplot()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값의 개수를 막대의 길이로 표현하는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558C77-1C44-7910-04E1-23B064A2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88" y="3485483"/>
            <a:ext cx="4939137" cy="2647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595396-C4AC-E4EA-2766-577C05122CC6}"/>
              </a:ext>
            </a:extLst>
          </p:cNvPr>
          <p:cNvSpPr txBox="1"/>
          <p:nvPr/>
        </p:nvSpPr>
        <p:spPr>
          <a:xfrm>
            <a:off x="1337481" y="3706252"/>
            <a:ext cx="567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dev.off()                           </a:t>
            </a:r>
            <a:r>
              <a:rPr lang="en-US" altLang="ko-KR" i="1" dirty="0">
                <a:solidFill>
                  <a:srgbClr val="C00000"/>
                </a:solidFill>
              </a:rPr>
              <a:t># </a:t>
            </a:r>
            <a:r>
              <a:rPr lang="ko-KR" altLang="en-US" i="1" dirty="0">
                <a:solidFill>
                  <a:srgbClr val="C00000"/>
                </a:solidFill>
              </a:rPr>
              <a:t>에러가 날 경우 </a:t>
            </a:r>
            <a:r>
              <a:rPr lang="en-US" altLang="ko-KR" i="1" dirty="0">
                <a:solidFill>
                  <a:srgbClr val="C00000"/>
                </a:solidFill>
              </a:rPr>
              <a:t>plot</a:t>
            </a:r>
            <a:r>
              <a:rPr lang="ko-KR" altLang="en-US" i="1" dirty="0">
                <a:solidFill>
                  <a:srgbClr val="C00000"/>
                </a:solidFill>
              </a:rPr>
              <a:t>창을 초기화</a:t>
            </a:r>
            <a:endParaRPr lang="en-US" altLang="ko-KR" i="1" dirty="0">
              <a:solidFill>
                <a:srgbClr val="C00000"/>
              </a:solidFill>
            </a:endParaRPr>
          </a:p>
          <a:p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test)</a:t>
            </a:r>
            <a:endParaRPr lang="ko-KR" altLang="en-US" i="1" dirty="0">
              <a:solidFill>
                <a:srgbClr val="C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757188-C990-F824-F2E5-577569481ABF}"/>
              </a:ext>
            </a:extLst>
          </p:cNvPr>
          <p:cNvSpPr/>
          <p:nvPr/>
        </p:nvSpPr>
        <p:spPr>
          <a:xfrm>
            <a:off x="1161874" y="3561153"/>
            <a:ext cx="5855495" cy="825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DC2066-A216-04D9-E6A3-60A3154BAD41}"/>
              </a:ext>
            </a:extLst>
          </p:cNvPr>
          <p:cNvSpPr/>
          <p:nvPr/>
        </p:nvSpPr>
        <p:spPr>
          <a:xfrm>
            <a:off x="118766" y="2382617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118747-DF53-BBDB-CBB6-FB42BC346BF2}"/>
              </a:ext>
            </a:extLst>
          </p:cNvPr>
          <p:cNvSpPr/>
          <p:nvPr/>
        </p:nvSpPr>
        <p:spPr>
          <a:xfrm>
            <a:off x="7083188" y="5589737"/>
            <a:ext cx="2114383" cy="54498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">
            <a:extLst>
              <a:ext uri="{FF2B5EF4-FFF2-40B4-BE49-F238E27FC236}">
                <a16:creationId xmlns:a16="http://schemas.microsoft.com/office/drawing/2014/main" id="{55532649-06DE-DBEB-1EDA-D2355D6C9E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591859" y="2240871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1227693" y="2382617"/>
            <a:ext cx="6094938" cy="1102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test) 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연비 합격 빈도 막대 그래프 생성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1227693" y="2331042"/>
            <a:ext cx="5855495" cy="825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8424698" y="5373968"/>
            <a:ext cx="2979420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4" y="800100"/>
            <a:ext cx="105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5.4 </a:t>
            </a:r>
            <a:r>
              <a:rPr lang="ko-KR" altLang="en-US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막대 그래프로 빈도 표현하기</a:t>
            </a:r>
            <a:endParaRPr lang="ko-KR" altLang="ko-KR" sz="1800" b="1" dirty="0">
              <a:solidFill>
                <a:srgbClr val="4F81B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324681B9-40A4-1937-3FB8-370B4711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조건문을 활용해 파생변수 만들기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D4997-5C9E-440E-4D90-67341D68F6E5}"/>
              </a:ext>
            </a:extLst>
          </p:cNvPr>
          <p:cNvSpPr txBox="1"/>
          <p:nvPr/>
        </p:nvSpPr>
        <p:spPr>
          <a:xfrm>
            <a:off x="1227693" y="1520485"/>
            <a:ext cx="57486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막대 그래프</a:t>
            </a:r>
            <a:r>
              <a:rPr lang="en-US" altLang="ko-KR" dirty="0"/>
              <a:t>: </a:t>
            </a:r>
            <a:r>
              <a:rPr lang="ko-KR" altLang="en-US" dirty="0"/>
              <a:t>각 항목의 빈도가 얼마나 되는지 파악 가능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AE4EA2-B813-11E5-08EB-AD38FD656446}"/>
              </a:ext>
            </a:extLst>
          </p:cNvPr>
          <p:cNvSpPr/>
          <p:nvPr/>
        </p:nvSpPr>
        <p:spPr>
          <a:xfrm>
            <a:off x="57964" y="2331042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4871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중첩 조건문 활용하기</a:t>
            </a:r>
            <a:r>
              <a:rPr lang="en-US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연비 등급 변수 만들기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03448" y="989838"/>
            <a:ext cx="105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6.1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조건문으로 합격 판정 변수 만들기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BF361C-84A5-269B-5A8C-B17FE52C5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15691"/>
              </p:ext>
            </p:extLst>
          </p:nvPr>
        </p:nvGraphicFramePr>
        <p:xfrm>
          <a:off x="1593640" y="3836203"/>
          <a:ext cx="4362450" cy="97536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359314">
                  <a:extLst>
                    <a:ext uri="{9D8B030D-6E8A-4147-A177-3AD203B41FA5}">
                      <a16:colId xmlns:a16="http://schemas.microsoft.com/office/drawing/2014/main" val="2060398682"/>
                    </a:ext>
                  </a:extLst>
                </a:gridCol>
                <a:gridCol w="3003136">
                  <a:extLst>
                    <a:ext uri="{9D8B030D-6E8A-4147-A177-3AD203B41FA5}">
                      <a16:colId xmlns:a16="http://schemas.microsoft.com/office/drawing/2014/main" val="3327865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등급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total 기준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5377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30 이상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761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20~29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824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20 미만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8119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8C70BF-49C3-E104-FFF0-FAF52EE026EC}"/>
              </a:ext>
            </a:extLst>
          </p:cNvPr>
          <p:cNvSpPr txBox="1"/>
          <p:nvPr/>
        </p:nvSpPr>
        <p:spPr>
          <a:xfrm>
            <a:off x="1119116" y="1703464"/>
            <a:ext cx="577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A, B, C </a:t>
            </a:r>
            <a:r>
              <a:rPr lang="ko-KR" altLang="en-US" dirty="0"/>
              <a:t>세 종류의 연비 등급으로 분류하는 변수를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F19B5-9690-8ABB-407D-C8A9E8287AB0}"/>
              </a:ext>
            </a:extLst>
          </p:cNvPr>
          <p:cNvSpPr txBox="1"/>
          <p:nvPr/>
        </p:nvSpPr>
        <p:spPr>
          <a:xfrm>
            <a:off x="1883391" y="2438354"/>
            <a:ext cx="23052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total</a:t>
            </a:r>
            <a:r>
              <a:rPr lang="ko-KR" altLang="en-US" dirty="0"/>
              <a:t>이 </a:t>
            </a:r>
            <a:r>
              <a:rPr lang="en-US" altLang="ko-KR" dirty="0"/>
              <a:t>30</a:t>
            </a:r>
            <a:r>
              <a:rPr lang="ko-KR" altLang="en-US" dirty="0"/>
              <a:t>이상이면 </a:t>
            </a:r>
            <a:r>
              <a:rPr lang="en-US" altLang="ko-KR" dirty="0"/>
              <a:t>A,</a:t>
            </a:r>
          </a:p>
          <a:p>
            <a:r>
              <a:rPr lang="en-US" altLang="ko-KR" dirty="0"/>
              <a:t>20~29</a:t>
            </a:r>
            <a:r>
              <a:rPr lang="ko-KR" altLang="en-US" dirty="0"/>
              <a:t>이면 </a:t>
            </a:r>
            <a:r>
              <a:rPr lang="en-US" altLang="ko-KR" dirty="0"/>
              <a:t>B,</a:t>
            </a:r>
          </a:p>
          <a:p>
            <a:r>
              <a:rPr lang="en-US" altLang="ko-KR" dirty="0"/>
              <a:t>20</a:t>
            </a:r>
            <a:r>
              <a:rPr lang="ko-KR" altLang="en-US" dirty="0"/>
              <a:t>미만이면 </a:t>
            </a:r>
            <a:r>
              <a:rPr lang="en-US" altLang="ko-KR" dirty="0"/>
              <a:t>C</a:t>
            </a:r>
            <a:r>
              <a:rPr lang="ko-KR" altLang="en-US" dirty="0"/>
              <a:t>등급</a:t>
            </a:r>
          </a:p>
        </p:txBody>
      </p:sp>
    </p:spTree>
    <p:extLst>
      <p:ext uri="{BB962C8B-B14F-4D97-AF65-F5344CB8AC3E}">
        <p14:creationId xmlns:p14="http://schemas.microsoft.com/office/powerpoint/2010/main" val="2814021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5183EB3-CC28-D929-08ED-E71904E5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60" y="2920843"/>
            <a:ext cx="8783636" cy="2828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685248" y="1190226"/>
            <a:ext cx="10505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total을 기준으로 A, B, C 등급 부여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(mpg, 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데이터 확인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589211" y="1485854"/>
            <a:ext cx="7259389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8424697" y="4118755"/>
            <a:ext cx="1800999" cy="15490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1442060" y="3544145"/>
            <a:ext cx="8324240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3DAD-7AC4-6E70-EEB4-A409F5392AAF}"/>
              </a:ext>
            </a:extLst>
          </p:cNvPr>
          <p:cNvSpPr txBox="1"/>
          <p:nvPr/>
        </p:nvSpPr>
        <p:spPr>
          <a:xfrm>
            <a:off x="730404" y="800100"/>
            <a:ext cx="105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6.1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조건문으로 합격 판정 변수 만들기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070069EA-6814-4F40-B7D9-482BFCF4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중첩 조건문 활용하기</a:t>
            </a:r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연비 등급 변수 만들기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9E91B-4FB6-F127-A79C-13D83A455F36}"/>
              </a:ext>
            </a:extLst>
          </p:cNvPr>
          <p:cNvSpPr txBox="1"/>
          <p:nvPr/>
        </p:nvSpPr>
        <p:spPr>
          <a:xfrm>
            <a:off x="730404" y="2040450"/>
            <a:ext cx="949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유의</a:t>
            </a:r>
            <a:r>
              <a:rPr lang="en-US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ifelse()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반복되므로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열리는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괄호와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닫히는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괄호가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각각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쉼표도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각각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562ACA-AE4F-EA99-8E77-3B209E746A12}"/>
              </a:ext>
            </a:extLst>
          </p:cNvPr>
          <p:cNvSpPr/>
          <p:nvPr/>
        </p:nvSpPr>
        <p:spPr>
          <a:xfrm>
            <a:off x="8002032" y="1432976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3631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>
            <a:extLst>
              <a:ext uri="{FF2B5EF4-FFF2-40B4-BE49-F238E27FC236}">
                <a16:creationId xmlns:a16="http://schemas.microsoft.com/office/drawing/2014/main" id="{2431BCE3-41D2-38B5-832C-1D8FB0DA16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39554" y="3924591"/>
            <a:ext cx="3418896" cy="24456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765810" y="1569384"/>
            <a:ext cx="4196715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704252" y="3147487"/>
            <a:ext cx="2067524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2864167" y="6077836"/>
            <a:ext cx="2979420" cy="2923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679466" y="1710595"/>
            <a:ext cx="5424883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grade)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등급 빈도표 생성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 A   B   C 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 10 118 106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grade)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등급 빈도 막대 그래프 생성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8889163B-A455-36CE-B241-94775DEDABA8}"/>
              </a:ext>
            </a:extLst>
          </p:cNvPr>
          <p:cNvSpPr txBox="1">
            <a:spLocks/>
          </p:cNvSpPr>
          <p:nvPr/>
        </p:nvSpPr>
        <p:spPr>
          <a:xfrm>
            <a:off x="679466" y="984862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6.2 </a:t>
            </a:r>
            <a:r>
              <a:rPr lang="ko-KR" altLang="ko-KR" sz="1800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빈도표로 합격 판정 자동차 수 살펴보기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1CA1B36-B0D4-817F-32ED-3F1046A4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중첩 조건문 활용하기</a:t>
            </a:r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연비 등급 변수 만들기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8881AC-3564-43C9-0CAE-B63030ABE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92" y="1924975"/>
            <a:ext cx="5095875" cy="30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5B82387-AADA-DF0E-52DD-958C6677B464}"/>
              </a:ext>
            </a:extLst>
          </p:cNvPr>
          <p:cNvSpPr/>
          <p:nvPr/>
        </p:nvSpPr>
        <p:spPr>
          <a:xfrm>
            <a:off x="5158709" y="1624920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97837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6952" y="2921073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814720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논리연산자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79A1EB-53BE-4FD8-B0A2-E0BC7804B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53718"/>
              </p:ext>
            </p:extLst>
          </p:nvPr>
        </p:nvGraphicFramePr>
        <p:xfrm>
          <a:off x="1658983" y="1697500"/>
          <a:ext cx="367066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 연산자로 진릿값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&gt; 2) &amp; (y &gt; 5)              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b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&gt; 5) | (y &gt; 1)                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AFDF00-0EAE-4A18-90B8-5B9F12A8EA1B}"/>
              </a:ext>
            </a:extLst>
          </p:cNvPr>
          <p:cNvSpPr txBox="1"/>
          <p:nvPr/>
        </p:nvSpPr>
        <p:spPr>
          <a:xfrm>
            <a:off x="3259470" y="1911693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4, 5, 6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할당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0EE67-8C50-4616-B698-C7793485BA22}"/>
              </a:ext>
            </a:extLst>
          </p:cNvPr>
          <p:cNvSpPr txBox="1"/>
          <p:nvPr/>
        </p:nvSpPr>
        <p:spPr>
          <a:xfrm>
            <a:off x="3259470" y="2139950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5, 6, 7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할당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C45B3C-6A67-4A4D-B2C1-83A164ED6F2E}"/>
              </a:ext>
            </a:extLst>
          </p:cNvPr>
          <p:cNvCxnSpPr/>
          <p:nvPr/>
        </p:nvCxnSpPr>
        <p:spPr>
          <a:xfrm>
            <a:off x="2807031" y="2065581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0D2C5D-8D52-4556-88A6-8A01E9233BDD}"/>
              </a:ext>
            </a:extLst>
          </p:cNvPr>
          <p:cNvCxnSpPr/>
          <p:nvPr/>
        </p:nvCxnSpPr>
        <p:spPr>
          <a:xfrm>
            <a:off x="2811793" y="2270513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31AD39-005F-F053-877E-BFEC377A3B9A}"/>
              </a:ext>
            </a:extLst>
          </p:cNvPr>
          <p:cNvSpPr/>
          <p:nvPr/>
        </p:nvSpPr>
        <p:spPr>
          <a:xfrm>
            <a:off x="1648890" y="985936"/>
            <a:ext cx="660197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주석에 따라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),(</a:t>
            </a:r>
            <a:r>
              <a:rPr lang="ko-KR" altLang="en-US" dirty="0">
                <a:solidFill>
                  <a:schemeClr val="tx1"/>
                </a:solidFill>
              </a:rPr>
              <a:t>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채우고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</a:t>
            </a:r>
            <a:r>
              <a:rPr lang="en-US" altLang="ko-KR" dirty="0">
                <a:solidFill>
                  <a:schemeClr val="tx1"/>
                </a:solidFill>
              </a:rPr>
              <a:t>), (</a:t>
            </a:r>
            <a:r>
              <a:rPr lang="ko-KR" altLang="en-US" dirty="0">
                <a:solidFill>
                  <a:schemeClr val="tx1"/>
                </a:solidFill>
              </a:rPr>
              <a:t>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실행결과를 쓰시오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8E0F7-FE3A-A034-EAEE-320077036421}"/>
              </a:ext>
            </a:extLst>
          </p:cNvPr>
          <p:cNvSpPr txBox="1"/>
          <p:nvPr/>
        </p:nvSpPr>
        <p:spPr>
          <a:xfrm>
            <a:off x="1682877" y="3662600"/>
            <a:ext cx="35246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실행화면 캡쳐</a:t>
            </a:r>
          </a:p>
        </p:txBody>
      </p:sp>
      <p:cxnSp>
        <p:nvCxnSpPr>
          <p:cNvPr id="5" name="Straight Arrow Connector 22">
            <a:extLst>
              <a:ext uri="{FF2B5EF4-FFF2-40B4-BE49-F238E27FC236}">
                <a16:creationId xmlns:a16="http://schemas.microsoft.com/office/drawing/2014/main" id="{953B60FA-4055-7EC7-4079-EA3DBF6329A5}"/>
              </a:ext>
            </a:extLst>
          </p:cNvPr>
          <p:cNvCxnSpPr/>
          <p:nvPr/>
        </p:nvCxnSpPr>
        <p:spPr>
          <a:xfrm>
            <a:off x="3445207" y="2539872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2">
            <a:extLst>
              <a:ext uri="{FF2B5EF4-FFF2-40B4-BE49-F238E27FC236}">
                <a16:creationId xmlns:a16="http://schemas.microsoft.com/office/drawing/2014/main" id="{F8D899D9-9751-910D-137C-3C1EC294F02E}"/>
              </a:ext>
            </a:extLst>
          </p:cNvPr>
          <p:cNvCxnSpPr/>
          <p:nvPr/>
        </p:nvCxnSpPr>
        <p:spPr>
          <a:xfrm>
            <a:off x="3445207" y="2709992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7269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관계연산자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FF215D0-AA61-9F38-DB5A-D152E5FA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47215"/>
              </p:ext>
            </p:extLst>
          </p:nvPr>
        </p:nvGraphicFramePr>
        <p:xfrm>
          <a:off x="1658983" y="1697500"/>
          <a:ext cx="36706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 연산자로 진릿값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x&gt;=y                            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s-ES" altLang="ko-KR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!x                                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s-ES" altLang="ko-KR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X&lt;=y                            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CAD6F8-5501-875D-9325-5CFF4622859C}"/>
              </a:ext>
            </a:extLst>
          </p:cNvPr>
          <p:cNvSpPr txBox="1"/>
          <p:nvPr/>
        </p:nvSpPr>
        <p:spPr>
          <a:xfrm>
            <a:off x="1682877" y="3662600"/>
            <a:ext cx="35246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실행화면 캡쳐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8F2FB-4732-0865-0C12-21F97AD0A472}"/>
              </a:ext>
            </a:extLst>
          </p:cNvPr>
          <p:cNvSpPr txBox="1"/>
          <p:nvPr/>
        </p:nvSpPr>
        <p:spPr>
          <a:xfrm>
            <a:off x="3259470" y="1911693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2, 3, 4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할당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8F536-6D0A-AAE4-9E15-8A06854E6B4C}"/>
              </a:ext>
            </a:extLst>
          </p:cNvPr>
          <p:cNvSpPr txBox="1"/>
          <p:nvPr/>
        </p:nvSpPr>
        <p:spPr>
          <a:xfrm>
            <a:off x="3259470" y="2139950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1, 2, 3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할당</a:t>
            </a:r>
          </a:p>
        </p:txBody>
      </p:sp>
      <p:cxnSp>
        <p:nvCxnSpPr>
          <p:cNvPr id="15" name="Straight Arrow Connector 20">
            <a:extLst>
              <a:ext uri="{FF2B5EF4-FFF2-40B4-BE49-F238E27FC236}">
                <a16:creationId xmlns:a16="http://schemas.microsoft.com/office/drawing/2014/main" id="{8F8C956E-2C30-6576-858E-816CF49582CA}"/>
              </a:ext>
            </a:extLst>
          </p:cNvPr>
          <p:cNvCxnSpPr/>
          <p:nvPr/>
        </p:nvCxnSpPr>
        <p:spPr>
          <a:xfrm>
            <a:off x="2807031" y="2065581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2">
            <a:extLst>
              <a:ext uri="{FF2B5EF4-FFF2-40B4-BE49-F238E27FC236}">
                <a16:creationId xmlns:a16="http://schemas.microsoft.com/office/drawing/2014/main" id="{27821028-4266-CE3B-0891-1D7C5C8C1F92}"/>
              </a:ext>
            </a:extLst>
          </p:cNvPr>
          <p:cNvCxnSpPr/>
          <p:nvPr/>
        </p:nvCxnSpPr>
        <p:spPr>
          <a:xfrm>
            <a:off x="2811793" y="2270513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2">
            <a:extLst>
              <a:ext uri="{FF2B5EF4-FFF2-40B4-BE49-F238E27FC236}">
                <a16:creationId xmlns:a16="http://schemas.microsoft.com/office/drawing/2014/main" id="{B7BC5231-0BB4-82D2-F991-B2F05C993543}"/>
              </a:ext>
            </a:extLst>
          </p:cNvPr>
          <p:cNvCxnSpPr/>
          <p:nvPr/>
        </p:nvCxnSpPr>
        <p:spPr>
          <a:xfrm>
            <a:off x="2807031" y="2539872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2">
            <a:extLst>
              <a:ext uri="{FF2B5EF4-FFF2-40B4-BE49-F238E27FC236}">
                <a16:creationId xmlns:a16="http://schemas.microsoft.com/office/drawing/2014/main" id="{3B262FD6-E751-8567-0393-BC4051A16FF8}"/>
              </a:ext>
            </a:extLst>
          </p:cNvPr>
          <p:cNvCxnSpPr/>
          <p:nvPr/>
        </p:nvCxnSpPr>
        <p:spPr>
          <a:xfrm>
            <a:off x="2807031" y="2709992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A6289E80-CCE8-B1A5-5C8F-3256D797EED1}"/>
              </a:ext>
            </a:extLst>
          </p:cNvPr>
          <p:cNvCxnSpPr/>
          <p:nvPr/>
        </p:nvCxnSpPr>
        <p:spPr>
          <a:xfrm>
            <a:off x="2807031" y="2915555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49B485-E32C-07B9-E9C4-D5C26C45BA69}"/>
              </a:ext>
            </a:extLst>
          </p:cNvPr>
          <p:cNvSpPr/>
          <p:nvPr/>
        </p:nvSpPr>
        <p:spPr>
          <a:xfrm>
            <a:off x="1648890" y="985936"/>
            <a:ext cx="8101166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주석에 따라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),(</a:t>
            </a:r>
            <a:r>
              <a:rPr lang="ko-KR" altLang="en-US" dirty="0">
                <a:solidFill>
                  <a:schemeClr val="tx1"/>
                </a:solidFill>
              </a:rPr>
              <a:t>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채우고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</a:t>
            </a:r>
            <a:r>
              <a:rPr lang="en-US" altLang="ko-KR" dirty="0">
                <a:solidFill>
                  <a:schemeClr val="tx1"/>
                </a:solidFill>
              </a:rPr>
              <a:t>), (</a:t>
            </a:r>
            <a:r>
              <a:rPr lang="ko-KR" altLang="en-US" dirty="0">
                <a:solidFill>
                  <a:schemeClr val="tx1"/>
                </a:solidFill>
              </a:rPr>
              <a:t>라</a:t>
            </a:r>
            <a:r>
              <a:rPr lang="en-US" altLang="ko-KR" dirty="0">
                <a:solidFill>
                  <a:schemeClr val="tx1"/>
                </a:solidFill>
              </a:rPr>
              <a:t>).(</a:t>
            </a:r>
            <a:r>
              <a:rPr lang="ko-KR" altLang="en-US" dirty="0">
                <a:solidFill>
                  <a:schemeClr val="tx1"/>
                </a:solidFill>
              </a:rPr>
              <a:t>마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의 실행결과를 쓰시오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749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if-else </a:t>
            </a:r>
            <a:r>
              <a:rPr lang="ko-KR" altLang="en-US" sz="2800" dirty="0"/>
              <a:t>문</a:t>
            </a:r>
            <a:endParaRPr lang="ko-Kore-KR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3961" y="699960"/>
            <a:ext cx="10080625" cy="4630738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로 나눈 나머지가 </a:t>
            </a:r>
            <a:r>
              <a:rPr lang="en-US" altLang="ko-KR" dirty="0"/>
              <a:t>0</a:t>
            </a:r>
            <a:r>
              <a:rPr lang="ko-KR" altLang="en-US" dirty="0"/>
              <a:t>일 때 참이라면 “</a:t>
            </a:r>
            <a:r>
              <a:rPr lang="en-US" altLang="ko-KR" dirty="0"/>
              <a:t>3</a:t>
            </a:r>
            <a:r>
              <a:rPr lang="ko-KR" altLang="en-US" dirty="0"/>
              <a:t>의 배수입니다”를 출력하고 거짓이라면 “</a:t>
            </a:r>
            <a:r>
              <a:rPr lang="en-US" altLang="ko-KR" dirty="0"/>
              <a:t>3</a:t>
            </a:r>
            <a:r>
              <a:rPr lang="ko-KR" altLang="en-US" dirty="0"/>
              <a:t>의 배수가 아닙니다”를 출력하도록 아래 프로그램을 수정하고</a:t>
            </a:r>
            <a:r>
              <a:rPr lang="en-US" altLang="ko-KR" dirty="0"/>
              <a:t>, </a:t>
            </a:r>
            <a:r>
              <a:rPr lang="ko-KR" altLang="en-US" dirty="0"/>
              <a:t>출력화면을 챕쳐하시오</a:t>
            </a:r>
            <a:r>
              <a:rPr lang="en-US" altLang="ko-KR" dirty="0"/>
              <a:t>.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3C6B2B-7929-44D1-A350-D527E82A3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25814"/>
              </p:ext>
            </p:extLst>
          </p:nvPr>
        </p:nvGraphicFramePr>
        <p:xfrm>
          <a:off x="2364377" y="3099956"/>
          <a:ext cx="439681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81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조건문으로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배수 구하기는 프로그램으로 수정하시오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&lt;- 10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if(a %% 2 ==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print("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짝수입니다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else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print("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홀수입니다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0E60FF6-68A0-4C57-85C5-5752DE3928B0}"/>
              </a:ext>
            </a:extLst>
          </p:cNvPr>
          <p:cNvSpPr/>
          <p:nvPr/>
        </p:nvSpPr>
        <p:spPr>
          <a:xfrm>
            <a:off x="7008863" y="3791374"/>
            <a:ext cx="385518" cy="30809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BE7FF7E-E9CB-3E8B-65D2-4C6727601C38}"/>
              </a:ext>
            </a:extLst>
          </p:cNvPr>
          <p:cNvSpPr txBox="1">
            <a:spLocks/>
          </p:cNvSpPr>
          <p:nvPr/>
        </p:nvSpPr>
        <p:spPr>
          <a:xfrm>
            <a:off x="11155640" y="64312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3CCC1-4B22-5D10-44FE-805BBA691124}"/>
              </a:ext>
            </a:extLst>
          </p:cNvPr>
          <p:cNvSpPr/>
          <p:nvPr/>
        </p:nvSpPr>
        <p:spPr>
          <a:xfrm>
            <a:off x="2410600" y="2541638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9548922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4. if-else </a:t>
            </a:r>
            <a:r>
              <a:rPr lang="ko-KR" altLang="en-US" sz="2800" dirty="0"/>
              <a:t>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755967" y="638690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2478157" y="1965997"/>
            <a:ext cx="7443269" cy="181560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2534953" y="2027278"/>
            <a:ext cx="738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job &lt;- “KA” </a:t>
            </a:r>
          </a:p>
          <a:p>
            <a:r>
              <a:rPr lang="en-US" altLang="ko-KR" sz="1600" dirty="0"/>
              <a:t>if(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78B657A6-C923-7650-5DAC-301E57E8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681256-32E3-5891-5E57-87EFB78F799A}"/>
              </a:ext>
            </a:extLst>
          </p:cNvPr>
          <p:cNvSpPr/>
          <p:nvPr/>
        </p:nvSpPr>
        <p:spPr>
          <a:xfrm>
            <a:off x="2478157" y="956930"/>
            <a:ext cx="7261266" cy="760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437361"/>
                </a:solidFill>
              </a:rPr>
              <a:t>job</a:t>
            </a:r>
            <a:r>
              <a:rPr lang="ko-KR" altLang="en-US" sz="1800" dirty="0">
                <a:solidFill>
                  <a:srgbClr val="437361"/>
                </a:solidFill>
              </a:rPr>
              <a:t>이 </a:t>
            </a:r>
            <a:r>
              <a:rPr lang="en-US" altLang="ko-KR" dirty="0">
                <a:solidFill>
                  <a:srgbClr val="437361"/>
                </a:solidFill>
              </a:rPr>
              <a:t>“</a:t>
            </a:r>
            <a:r>
              <a:rPr lang="en-US" altLang="ko-KR" sz="1800" dirty="0">
                <a:solidFill>
                  <a:srgbClr val="437361"/>
                </a:solidFill>
              </a:rPr>
              <a:t>KA</a:t>
            </a:r>
            <a:r>
              <a:rPr lang="en-US" altLang="ko-KR" dirty="0">
                <a:solidFill>
                  <a:srgbClr val="437361"/>
                </a:solidFill>
              </a:rPr>
              <a:t>”</a:t>
            </a:r>
            <a:r>
              <a:rPr lang="ko-KR" altLang="en-US" sz="1800" dirty="0">
                <a:solidFill>
                  <a:srgbClr val="437361"/>
                </a:solidFill>
              </a:rPr>
              <a:t>이면 </a:t>
            </a:r>
            <a:r>
              <a:rPr lang="en-US" altLang="ko-KR" sz="1800" dirty="0">
                <a:solidFill>
                  <a:srgbClr val="437361"/>
                </a:solidFill>
              </a:rPr>
              <a:t>2, </a:t>
            </a:r>
            <a:r>
              <a:rPr lang="ko-KR" altLang="en-US" sz="1800" dirty="0">
                <a:solidFill>
                  <a:srgbClr val="437361"/>
                </a:solidFill>
              </a:rPr>
              <a:t>그렇지 않을 경우 </a:t>
            </a:r>
            <a:r>
              <a:rPr lang="en-US" altLang="ko-KR" sz="1800" dirty="0">
                <a:solidFill>
                  <a:srgbClr val="437361"/>
                </a:solidFill>
              </a:rPr>
              <a:t>1</a:t>
            </a:r>
            <a:r>
              <a:rPr lang="ko-KR" altLang="en-US" sz="1800" dirty="0">
                <a:solidFill>
                  <a:srgbClr val="437361"/>
                </a:solidFill>
              </a:rPr>
              <a:t>을 출력하도록 다음 소스를 완성하시오</a:t>
            </a:r>
            <a:r>
              <a:rPr lang="en-US" altLang="ko-KR" sz="1800" dirty="0">
                <a:solidFill>
                  <a:srgbClr val="43736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0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할당연산자</a:t>
            </a:r>
            <a:endParaRPr lang="ko-Kore-KR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8825" y="859655"/>
            <a:ext cx="10080625" cy="463073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할당 연산자</a:t>
            </a:r>
            <a:r>
              <a:rPr lang="en-US" altLang="ko-KR" dirty="0"/>
              <a:t>(</a:t>
            </a:r>
            <a:r>
              <a:rPr lang="ko-KR" altLang="en-US" dirty="0"/>
              <a:t>또는 대입 연산자</a:t>
            </a:r>
            <a:r>
              <a:rPr lang="en-US" altLang="ko-KR" dirty="0"/>
              <a:t>):</a:t>
            </a:r>
            <a:r>
              <a:rPr lang="ko-KR" altLang="en-US" dirty="0"/>
              <a:t> 특정 값을 변수에 저장하며 우항에 있는 값이 좌항에 할당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</a:t>
            </a:r>
            <a:r>
              <a:rPr lang="ko-KR" altLang="en-US" dirty="0"/>
              <a:t>에서도 </a:t>
            </a:r>
            <a:r>
              <a:rPr lang="en-US" altLang="ko-KR" dirty="0"/>
              <a:t>=</a:t>
            </a:r>
            <a:r>
              <a:rPr lang="ko-KR" altLang="en-US" dirty="0"/>
              <a:t>를 사용할 수 있지만</a:t>
            </a:r>
            <a:r>
              <a:rPr lang="en-US" altLang="ko-KR" dirty="0"/>
              <a:t>, &lt;-</a:t>
            </a:r>
            <a:r>
              <a:rPr lang="ko-KR" altLang="en-US" dirty="0"/>
              <a:t>를 주로 사용</a:t>
            </a:r>
            <a:endParaRPr lang="en-US" altLang="ko-KR" dirty="0"/>
          </a:p>
          <a:p>
            <a:pPr lvl="2"/>
            <a:r>
              <a:rPr lang="en-US" altLang="ko-KR" dirty="0"/>
              <a:t>R</a:t>
            </a:r>
            <a:r>
              <a:rPr lang="ko-KR" altLang="en-US" dirty="0"/>
              <a:t>에서는 </a:t>
            </a:r>
            <a:r>
              <a:rPr lang="en-US" altLang="ko-KR" dirty="0"/>
              <a:t>&lt;-</a:t>
            </a:r>
            <a:r>
              <a:rPr lang="ko-KR" altLang="en-US" dirty="0"/>
              <a:t>가 </a:t>
            </a:r>
            <a:r>
              <a:rPr lang="en-US" altLang="ko-KR" dirty="0"/>
              <a:t>=</a:t>
            </a:r>
            <a:r>
              <a:rPr lang="ko-KR" altLang="en-US" dirty="0"/>
              <a:t>보다 우선순위가 높음</a:t>
            </a:r>
            <a:endParaRPr lang="en-US" altLang="ko-KR" dirty="0"/>
          </a:p>
          <a:p>
            <a:pPr lvl="2"/>
            <a:r>
              <a:rPr lang="en-US" altLang="ko-KR" dirty="0"/>
              <a:t>= </a:t>
            </a:r>
            <a:r>
              <a:rPr lang="ko-KR" altLang="en-US" dirty="0"/>
              <a:t>연산자는 함수 인자에 값을 넣을 때 사용할 수 없음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576E0DC-00C5-48D2-9768-D0CE2A6C7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3225"/>
              </p:ext>
            </p:extLst>
          </p:nvPr>
        </p:nvGraphicFramePr>
        <p:xfrm>
          <a:off x="3030150" y="1696244"/>
          <a:ext cx="55565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291">
                  <a:extLst>
                    <a:ext uri="{9D8B030D-6E8A-4147-A177-3AD203B41FA5}">
                      <a16:colId xmlns:a16="http://schemas.microsoft.com/office/drawing/2014/main" val="2236131480"/>
                    </a:ext>
                  </a:extLst>
                </a:gridCol>
                <a:gridCol w="2778291">
                  <a:extLst>
                    <a:ext uri="{9D8B030D-6E8A-4147-A177-3AD203B41FA5}">
                      <a16:colId xmlns:a16="http://schemas.microsoft.com/office/drawing/2014/main" val="116679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할당 연산자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6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변수에 값을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96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95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if-else if </a:t>
            </a:r>
            <a:r>
              <a:rPr lang="ko-KR" altLang="en-US" dirty="0"/>
              <a:t>조건문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3C6B2B-7929-44D1-A350-D527E82A3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84467"/>
              </p:ext>
            </p:extLst>
          </p:nvPr>
        </p:nvGraphicFramePr>
        <p:xfrm>
          <a:off x="1215800" y="2070164"/>
          <a:ext cx="730087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087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조건문으로 학점 분류하기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&lt;- 80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if(b &gt;= 90)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print("A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else if (b &gt;= 80)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print("B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else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print("c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0E60FF6-68A0-4C57-85C5-5752DE3928B0}"/>
              </a:ext>
            </a:extLst>
          </p:cNvPr>
          <p:cNvSpPr/>
          <p:nvPr/>
        </p:nvSpPr>
        <p:spPr>
          <a:xfrm>
            <a:off x="8876308" y="2801724"/>
            <a:ext cx="385518" cy="30809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93332-AB1C-4018-BC34-01C65010BA10}"/>
              </a:ext>
            </a:extLst>
          </p:cNvPr>
          <p:cNvSpPr txBox="1"/>
          <p:nvPr/>
        </p:nvSpPr>
        <p:spPr>
          <a:xfrm>
            <a:off x="4790978" y="2642639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 때 실행되는 구문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D4EAD0-4C7D-4AC0-8DC3-2F32FE61A823}"/>
              </a:ext>
            </a:extLst>
          </p:cNvPr>
          <p:cNvCxnSpPr/>
          <p:nvPr/>
        </p:nvCxnSpPr>
        <p:spPr>
          <a:xfrm>
            <a:off x="4338539" y="2796527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EFB3E4-213D-403C-9253-E8B868BA686D}"/>
              </a:ext>
            </a:extLst>
          </p:cNvPr>
          <p:cNvSpPr txBox="1"/>
          <p:nvPr/>
        </p:nvSpPr>
        <p:spPr>
          <a:xfrm>
            <a:off x="4790978" y="3076004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 때 실행되는 구문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2E387E-B427-4F03-8F30-EBBBAF2F7CC2}"/>
              </a:ext>
            </a:extLst>
          </p:cNvPr>
          <p:cNvCxnSpPr/>
          <p:nvPr/>
        </p:nvCxnSpPr>
        <p:spPr>
          <a:xfrm>
            <a:off x="4338539" y="3229892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611954-B438-40B1-AF95-90B7B7F520BD}"/>
              </a:ext>
            </a:extLst>
          </p:cNvPr>
          <p:cNvSpPr txBox="1"/>
          <p:nvPr/>
        </p:nvSpPr>
        <p:spPr>
          <a:xfrm>
            <a:off x="4790977" y="3499428"/>
            <a:ext cx="411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위의 조건이 둘다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FALSE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 때 실행되는 구문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52F8D0-1839-415E-B821-DC8FD3E2B32D}"/>
              </a:ext>
            </a:extLst>
          </p:cNvPr>
          <p:cNvCxnSpPr/>
          <p:nvPr/>
        </p:nvCxnSpPr>
        <p:spPr>
          <a:xfrm>
            <a:off x="4338539" y="3653316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8C169-44F6-1F3F-971F-CE2FEEB56E03}"/>
              </a:ext>
            </a:extLst>
          </p:cNvPr>
          <p:cNvSpPr/>
          <p:nvPr/>
        </p:nvSpPr>
        <p:spPr>
          <a:xfrm>
            <a:off x="1592101" y="1303666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07B2E-0E3A-F61D-DA40-7C92FE0C1210}"/>
              </a:ext>
            </a:extLst>
          </p:cNvPr>
          <p:cNvSpPr txBox="1"/>
          <p:nvPr/>
        </p:nvSpPr>
        <p:spPr>
          <a:xfrm>
            <a:off x="3763387" y="207425"/>
            <a:ext cx="50706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다음과 같이 출력되도록 프로그램을 수정하시오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학점에 </a:t>
            </a:r>
            <a:r>
              <a:rPr lang="en-US" altLang="ko-KR" dirty="0"/>
              <a:t>3.4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배정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학점 </a:t>
            </a:r>
            <a:r>
              <a:rPr lang="en-US" altLang="ko-KR" dirty="0"/>
              <a:t>4.0</a:t>
            </a:r>
            <a:r>
              <a:rPr lang="ko-KR" altLang="en-US" dirty="0"/>
              <a:t>부터  </a:t>
            </a:r>
            <a:r>
              <a:rPr lang="en-US" altLang="ko-KR" dirty="0"/>
              <a:t>‘</a:t>
            </a:r>
            <a:r>
              <a:rPr lang="ko-KR" altLang="en-US" dirty="0"/>
              <a:t>최우수</a:t>
            </a:r>
            <a:r>
              <a:rPr lang="en-US" altLang="ko-KR" dirty="0"/>
              <a:t>‘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학점 </a:t>
            </a:r>
            <a:r>
              <a:rPr lang="en-US" altLang="ko-KR" dirty="0"/>
              <a:t>3.5</a:t>
            </a:r>
            <a:r>
              <a:rPr lang="ko-KR" altLang="en-US" dirty="0"/>
              <a:t>부터 </a:t>
            </a:r>
            <a:r>
              <a:rPr lang="en-US" altLang="ko-KR" dirty="0"/>
              <a:t>4.0</a:t>
            </a:r>
            <a:r>
              <a:rPr lang="ko-KR" altLang="en-US" dirty="0"/>
              <a:t>보다 작으면  </a:t>
            </a:r>
            <a:r>
              <a:rPr lang="en-US" altLang="ko-KR" dirty="0"/>
              <a:t>‘</a:t>
            </a:r>
            <a:r>
              <a:rPr lang="ko-KR" altLang="en-US" dirty="0"/>
              <a:t>우수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학점 </a:t>
            </a:r>
            <a:r>
              <a:rPr lang="en-US" altLang="ko-KR" dirty="0"/>
              <a:t>3.0</a:t>
            </a:r>
            <a:r>
              <a:rPr lang="ko-KR" altLang="en-US" dirty="0"/>
              <a:t>부터 </a:t>
            </a:r>
            <a:r>
              <a:rPr lang="en-US" altLang="ko-KR" dirty="0"/>
              <a:t>3.5</a:t>
            </a:r>
            <a:r>
              <a:rPr lang="ko-KR" altLang="en-US" dirty="0"/>
              <a:t>보다 작으면 </a:t>
            </a:r>
            <a:r>
              <a:rPr lang="en-US" altLang="ko-KR" dirty="0"/>
              <a:t>‘</a:t>
            </a:r>
            <a:r>
              <a:rPr lang="ko-KR" altLang="en-US" dirty="0"/>
              <a:t>평범</a:t>
            </a:r>
            <a:r>
              <a:rPr lang="en-US" altLang="ko-KR" dirty="0"/>
              <a:t>‘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나머지는 </a:t>
            </a:r>
            <a:r>
              <a:rPr lang="en-US" altLang="ko-KR" dirty="0"/>
              <a:t>‘</a:t>
            </a:r>
            <a:r>
              <a:rPr lang="ko-KR" altLang="en-US" dirty="0"/>
              <a:t>노력필요</a:t>
            </a:r>
            <a:r>
              <a:rPr lang="en-US" altLang="ko-KR" dirty="0"/>
              <a:t>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8634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sz="2800" b="1" dirty="0">
                <a:solidFill>
                  <a:srgbClr val="FF0000"/>
                </a:solidFill>
              </a:rPr>
              <a:t>조건문에서 논리 연산자의 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22615" y="647572"/>
            <a:ext cx="10080625" cy="46307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아래 코드와 같이 </a:t>
            </a:r>
            <a:r>
              <a:rPr lang="en-US" altLang="ko-KR" sz="1600" dirty="0"/>
              <a:t>0.5</a:t>
            </a:r>
            <a:r>
              <a:rPr lang="ko-KR" altLang="en-US" sz="1600" dirty="0"/>
              <a:t>와</a:t>
            </a:r>
            <a:r>
              <a:rPr lang="en-US" altLang="ko-KR" sz="1600" dirty="0"/>
              <a:t> 0</a:t>
            </a:r>
            <a:r>
              <a:rPr lang="ko-KR" altLang="en-US" sz="1600" dirty="0"/>
              <a:t>의 결과가 나오기 위하여  논리연산자를 사용하여 </a:t>
            </a:r>
            <a:r>
              <a:rPr lang="en-US" altLang="ko-KR" sz="1600" dirty="0"/>
              <a:t>(</a:t>
            </a:r>
            <a:r>
              <a:rPr lang="ko-KR" altLang="en-US" sz="1600" dirty="0"/>
              <a:t>가</a:t>
            </a:r>
            <a:r>
              <a:rPr lang="en-US" altLang="ko-KR" sz="1600" dirty="0"/>
              <a:t>),(</a:t>
            </a:r>
            <a:r>
              <a:rPr lang="ko-KR" altLang="en-US" sz="1600" dirty="0"/>
              <a:t>나</a:t>
            </a:r>
            <a:r>
              <a:rPr lang="en-US" altLang="ko-KR" sz="1600" dirty="0"/>
              <a:t>)</a:t>
            </a:r>
            <a:r>
              <a:rPr lang="ko-KR" altLang="en-US" sz="1600" dirty="0"/>
              <a:t>를 채우고 실행결과를 챕처해서 올리시오</a:t>
            </a:r>
            <a:r>
              <a:rPr lang="en-US" altLang="ko-KR" sz="1600" dirty="0"/>
              <a:t>.</a:t>
            </a: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FF54B7-1383-4A76-A04A-FB76A19E74F1}"/>
              </a:ext>
            </a:extLst>
          </p:cNvPr>
          <p:cNvSpPr/>
          <p:nvPr/>
        </p:nvSpPr>
        <p:spPr>
          <a:xfrm>
            <a:off x="2472261" y="2254872"/>
            <a:ext cx="7443269" cy="2316613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5971B-9287-4D07-AFAF-6001DD825712}"/>
              </a:ext>
            </a:extLst>
          </p:cNvPr>
          <p:cNvSpPr txBox="1"/>
          <p:nvPr/>
        </p:nvSpPr>
        <p:spPr>
          <a:xfrm>
            <a:off x="2529057" y="2305225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&lt;- 7</a:t>
            </a:r>
          </a:p>
          <a:p>
            <a:r>
              <a:rPr lang="en-US" altLang="ko-KR" sz="1600" dirty="0"/>
              <a:t>b &lt;- 12</a:t>
            </a:r>
          </a:p>
          <a:p>
            <a:r>
              <a:rPr lang="en-US" altLang="ko-KR" sz="1600" dirty="0"/>
              <a:t>if(   (</a:t>
            </a:r>
            <a:r>
              <a:rPr lang="ko-KR" altLang="en-US" sz="1600" dirty="0"/>
              <a:t>가</a:t>
            </a:r>
            <a:r>
              <a:rPr lang="en-US" altLang="ko-KR" sz="1600" dirty="0"/>
              <a:t>)   ) { 		# 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의 연산과 </a:t>
            </a:r>
            <a:r>
              <a:rPr lang="en-US" altLang="ko-KR" sz="1600" dirty="0"/>
              <a:t>and </a:t>
            </a:r>
            <a:r>
              <a:rPr lang="ko-KR" altLang="en-US" sz="1600" dirty="0"/>
              <a:t>사용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print (a/b)                    #0.5</a:t>
            </a:r>
            <a:r>
              <a:rPr lang="ko-KR" altLang="en-US" sz="1600" dirty="0"/>
              <a:t>결과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If(   (</a:t>
            </a:r>
            <a:r>
              <a:rPr lang="ko-KR" altLang="en-US" sz="1600" dirty="0"/>
              <a:t>나</a:t>
            </a:r>
            <a:r>
              <a:rPr lang="en-US" altLang="ko-KR" sz="1600" dirty="0"/>
              <a:t>)   ) { 		# 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의 연산과 </a:t>
            </a:r>
            <a:r>
              <a:rPr lang="en-US" altLang="ko-KR" sz="1600" dirty="0"/>
              <a:t>or </a:t>
            </a:r>
            <a:r>
              <a:rPr lang="ko-KR" altLang="en-US" sz="1600" dirty="0"/>
              <a:t>사용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print (b%%a)               #0</a:t>
            </a:r>
            <a:r>
              <a:rPr lang="ko-KR" altLang="en-US" sz="1600" dirty="0"/>
              <a:t>의 결과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2F31CE39-2F91-6A92-40BE-A356F40D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51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en-US" altLang="ko-KR" sz="2800" b="1" dirty="0">
                <a:solidFill>
                  <a:srgbClr val="FF0000"/>
                </a:solidFill>
              </a:rPr>
              <a:t>ifelse</a:t>
            </a:r>
            <a:r>
              <a:rPr lang="ko-KR" altLang="en-US" sz="2800" b="1" dirty="0">
                <a:solidFill>
                  <a:srgbClr val="FF0000"/>
                </a:solidFill>
              </a:rPr>
              <a:t>문 </a:t>
            </a:r>
            <a:r>
              <a:rPr lang="ko-KR" altLang="en-US" sz="2800" dirty="0">
                <a:solidFill>
                  <a:srgbClr val="FF0000"/>
                </a:solidFill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123054" y="779306"/>
            <a:ext cx="10080625" cy="4630738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(</a:t>
            </a:r>
            <a:r>
              <a:rPr lang="ko-KR" altLang="en-US" sz="1600" dirty="0"/>
              <a:t>가</a:t>
            </a:r>
            <a:r>
              <a:rPr lang="en-US" altLang="ko-KR" sz="1600" dirty="0"/>
              <a:t>), (</a:t>
            </a:r>
            <a:r>
              <a:rPr lang="ko-KR" altLang="en-US" sz="1600" dirty="0"/>
              <a:t>나</a:t>
            </a:r>
            <a:r>
              <a:rPr lang="en-US" altLang="ko-KR" sz="1600" dirty="0"/>
              <a:t>)</a:t>
            </a:r>
            <a:r>
              <a:rPr lang="ko-KR" altLang="en-US" sz="1600" dirty="0"/>
              <a:t>에 따라 소스를 완성하고 출력결과를 캡쳐해서 올리시오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2500660" y="2304068"/>
            <a:ext cx="2293410" cy="390361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2557455" y="2354421"/>
            <a:ext cx="2293410" cy="4278094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가</a:t>
            </a:r>
            <a:r>
              <a:rPr lang="en-US" altLang="ko-KR" sz="1600" dirty="0">
                <a:solidFill>
                  <a:srgbClr val="FF0000"/>
                </a:solidFill>
              </a:rPr>
              <a:t>)a</a:t>
            </a:r>
            <a:r>
              <a:rPr lang="ko-KR" altLang="en-US" sz="1600" dirty="0">
                <a:solidFill>
                  <a:srgbClr val="FF0000"/>
                </a:solidFill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</a:rPr>
              <a:t>b</a:t>
            </a:r>
            <a:r>
              <a:rPr lang="ko-KR" altLang="en-US" sz="1600" dirty="0">
                <a:solidFill>
                  <a:srgbClr val="FF0000"/>
                </a:solidFill>
              </a:rPr>
              <a:t>와 같거나 작으면 </a:t>
            </a:r>
            <a:r>
              <a:rPr lang="en-US" altLang="ko-KR" sz="1600" dirty="0">
                <a:solidFill>
                  <a:srgbClr val="FF0000"/>
                </a:solidFill>
              </a:rPr>
              <a:t>d</a:t>
            </a:r>
            <a:r>
              <a:rPr lang="ko-KR" altLang="en-US" sz="1600" dirty="0">
                <a:solidFill>
                  <a:srgbClr val="FF0000"/>
                </a:solidFill>
              </a:rPr>
              <a:t>에 </a:t>
            </a:r>
            <a:r>
              <a:rPr lang="en-US" altLang="ko-KR" sz="1600" dirty="0">
                <a:solidFill>
                  <a:srgbClr val="FF0000"/>
                </a:solidFill>
              </a:rPr>
              <a:t>b</a:t>
            </a:r>
            <a:r>
              <a:rPr lang="ko-KR" altLang="en-US" sz="1600" dirty="0">
                <a:solidFill>
                  <a:srgbClr val="FF0000"/>
                </a:solidFill>
              </a:rPr>
              <a:t>를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그렇지 않으면 </a:t>
            </a:r>
            <a:r>
              <a:rPr lang="en-US" altLang="ko-KR" sz="1600" dirty="0">
                <a:solidFill>
                  <a:srgbClr val="FF0000"/>
                </a:solidFill>
              </a:rPr>
              <a:t>d</a:t>
            </a:r>
            <a:r>
              <a:rPr lang="ko-KR" altLang="en-US" sz="1600" dirty="0">
                <a:solidFill>
                  <a:srgbClr val="FF0000"/>
                </a:solidFill>
              </a:rPr>
              <a:t>에 </a:t>
            </a:r>
            <a:r>
              <a:rPr lang="en-US" altLang="ko-KR" sz="1600" dirty="0">
                <a:solidFill>
                  <a:srgbClr val="FF0000"/>
                </a:solidFill>
              </a:rPr>
              <a:t>a</a:t>
            </a:r>
            <a:r>
              <a:rPr lang="ko-KR" altLang="en-US" sz="1600" dirty="0">
                <a:solidFill>
                  <a:srgbClr val="FF0000"/>
                </a:solidFill>
              </a:rPr>
              <a:t>를 저장하시오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print(d)</a:t>
            </a:r>
          </a:p>
          <a:p>
            <a:endParaRPr lang="en-US" altLang="ko-KR" sz="1600" dirty="0"/>
          </a:p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endParaRPr lang="en-US" altLang="ko-KR" sz="1600" dirty="0"/>
          </a:p>
          <a:p>
            <a:r>
              <a:rPr lang="en-US" altLang="ko-KR" sz="1600" dirty="0"/>
              <a:t>c &lt;- ifelse(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나</a:t>
            </a:r>
            <a:r>
              <a:rPr lang="en-US" altLang="ko-KR" sz="1600" dirty="0">
                <a:solidFill>
                  <a:srgbClr val="FF0000"/>
                </a:solidFill>
              </a:rPr>
              <a:t>) a</a:t>
            </a:r>
            <a:r>
              <a:rPr lang="ko-KR" altLang="en-US" sz="1600" dirty="0">
                <a:solidFill>
                  <a:srgbClr val="FF0000"/>
                </a:solidFill>
              </a:rPr>
              <a:t>와</a:t>
            </a:r>
            <a:r>
              <a:rPr lang="en-US" altLang="ko-KR" sz="1600" dirty="0">
                <a:solidFill>
                  <a:srgbClr val="FF0000"/>
                </a:solidFill>
              </a:rPr>
              <a:t> b</a:t>
            </a:r>
            <a:r>
              <a:rPr lang="ko-KR" altLang="en-US" sz="1600" dirty="0">
                <a:solidFill>
                  <a:srgbClr val="FF0000"/>
                </a:solidFill>
              </a:rPr>
              <a:t>가 같으면 </a:t>
            </a:r>
            <a:r>
              <a:rPr lang="en-US" altLang="ko-KR" sz="1600" dirty="0">
                <a:solidFill>
                  <a:srgbClr val="FF0000"/>
                </a:solidFill>
              </a:rPr>
              <a:t>a</a:t>
            </a:r>
            <a:r>
              <a:rPr lang="ko-KR" altLang="en-US" sz="1600" dirty="0">
                <a:solidFill>
                  <a:srgbClr val="FF0000"/>
                </a:solidFill>
              </a:rPr>
              <a:t>를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그렇지 않으면 </a:t>
            </a:r>
            <a:r>
              <a:rPr lang="en-US" altLang="ko-KR" sz="1600" dirty="0">
                <a:solidFill>
                  <a:srgbClr val="FF0000"/>
                </a:solidFill>
              </a:rPr>
              <a:t>b</a:t>
            </a:r>
            <a:r>
              <a:rPr lang="ko-KR" altLang="en-US" sz="1600" dirty="0">
                <a:solidFill>
                  <a:srgbClr val="FF0000"/>
                </a:solidFill>
              </a:rPr>
              <a:t>를 출력하시오</a:t>
            </a:r>
            <a:r>
              <a:rPr lang="en-US" altLang="ko-KR" sz="1600" dirty="0"/>
              <a:t>.)</a:t>
            </a:r>
          </a:p>
          <a:p>
            <a:r>
              <a:rPr lang="en-US" altLang="ko-KR" sz="1600" dirty="0"/>
              <a:t>print(c)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E0AFE80D-5B0A-28C0-64BC-EC02ACF3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BFF5DB-1F4D-0A6B-A915-825D73E7A9A8}"/>
              </a:ext>
            </a:extLst>
          </p:cNvPr>
          <p:cNvSpPr/>
          <p:nvPr/>
        </p:nvSpPr>
        <p:spPr>
          <a:xfrm>
            <a:off x="2500659" y="1696722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6711686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for</a:t>
            </a:r>
            <a:r>
              <a:rPr lang="ko-KR" altLang="en-US" dirty="0"/>
              <a:t>문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719BA7-F296-4200-A78A-F1AF53282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665"/>
              </p:ext>
            </p:extLst>
          </p:nvPr>
        </p:nvGraphicFramePr>
        <p:xfrm>
          <a:off x="2336800" y="2743200"/>
          <a:ext cx="43017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79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for( 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구구단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4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단을 출력하는데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까지만 계산해서 출력하도록 다음 소스를 완성하시오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for(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A4F7BDE-0E59-4829-B664-6C81DEBBDFE4}"/>
              </a:ext>
            </a:extLst>
          </p:cNvPr>
          <p:cNvSpPr/>
          <p:nvPr/>
        </p:nvSpPr>
        <p:spPr>
          <a:xfrm>
            <a:off x="7161631" y="3565292"/>
            <a:ext cx="316523" cy="293076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65FDD0B8-D97D-ED90-24B7-C8881E35455E}"/>
              </a:ext>
            </a:extLst>
          </p:cNvPr>
          <p:cNvSpPr txBox="1">
            <a:spLocks/>
          </p:cNvSpPr>
          <p:nvPr/>
        </p:nvSpPr>
        <p:spPr>
          <a:xfrm>
            <a:off x="11155640" y="64312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D425A5-6CC1-7F24-9C46-F58F48A2826C}"/>
              </a:ext>
            </a:extLst>
          </p:cNvPr>
          <p:cNvSpPr/>
          <p:nvPr/>
        </p:nvSpPr>
        <p:spPr>
          <a:xfrm>
            <a:off x="778653" y="2818517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7152A3-EE43-F9A1-059F-8BE4B477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122" y="2918460"/>
            <a:ext cx="1704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52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for</a:t>
            </a:r>
            <a:r>
              <a:rPr lang="ko-KR" altLang="en-US" dirty="0"/>
              <a:t>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2422440" y="1805131"/>
            <a:ext cx="2991389" cy="106833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2422440" y="1926890"/>
            <a:ext cx="283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이중 </a:t>
            </a:r>
            <a:r>
              <a:rPr lang="en-US" altLang="ko-KR" sz="1600" dirty="0"/>
              <a:t>for </a:t>
            </a:r>
            <a:r>
              <a:rPr lang="ko-KR" altLang="en-US" sz="1600" dirty="0"/>
              <a:t>문을 이용하여 아래와 같이 별을 출력하는 프로그램을 작성하시오</a:t>
            </a:r>
            <a:r>
              <a:rPr lang="en-US" altLang="ko-KR" sz="1600" dirty="0"/>
              <a:t>.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6EAB32C6-D6F4-3450-CEDF-509AA84C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592198-3B98-E558-DEC8-D372043CE930}"/>
              </a:ext>
            </a:extLst>
          </p:cNvPr>
          <p:cNvSpPr/>
          <p:nvPr/>
        </p:nvSpPr>
        <p:spPr>
          <a:xfrm>
            <a:off x="2365644" y="1068885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5839DE-A2EC-AD48-96BD-873C1660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3292552"/>
            <a:ext cx="1637892" cy="1598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6B35F-4E19-3859-E9ED-857C3761C12D}"/>
              </a:ext>
            </a:extLst>
          </p:cNvPr>
          <p:cNvSpPr txBox="1"/>
          <p:nvPr/>
        </p:nvSpPr>
        <p:spPr>
          <a:xfrm>
            <a:off x="5954232" y="2154633"/>
            <a:ext cx="149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(cat()</a:t>
            </a:r>
            <a:r>
              <a:rPr lang="ko-KR" altLang="en-US" dirty="0"/>
              <a:t>을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E3FFC-8599-84CA-FDC0-4DE25E91D30C}"/>
              </a:ext>
            </a:extLst>
          </p:cNvPr>
          <p:cNvSpPr txBox="1"/>
          <p:nvPr/>
        </p:nvSpPr>
        <p:spPr>
          <a:xfrm>
            <a:off x="6127541" y="370098"/>
            <a:ext cx="4471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accent4">
                    <a:lumMod val="50000"/>
                  </a:schemeClr>
                </a:solidFill>
              </a:rPr>
              <a:t>cat( ) </a:t>
            </a:r>
            <a:r>
              <a:rPr lang="ko-KR" altLang="en-US" sz="1800" b="1" dirty="0">
                <a:solidFill>
                  <a:schemeClr val="accent4">
                    <a:lumMod val="50000"/>
                  </a:schemeClr>
                </a:solidFill>
              </a:rPr>
              <a:t>함수</a:t>
            </a:r>
            <a:r>
              <a:rPr lang="en-US" altLang="ko-KR" sz="1800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en-US" altLang="ko-KR" sz="1800" dirty="0">
                <a:solidFill>
                  <a:schemeClr val="accent4">
                    <a:lumMod val="50000"/>
                  </a:schemeClr>
                </a:solidFill>
              </a:rPr>
              <a:t>print( ) </a:t>
            </a:r>
            <a:r>
              <a:rPr lang="ko-KR" altLang="en-US" sz="1800" dirty="0">
                <a:solidFill>
                  <a:schemeClr val="accent4">
                    <a:lumMod val="50000"/>
                  </a:schemeClr>
                </a:solidFill>
              </a:rPr>
              <a:t>함수와</a:t>
            </a:r>
            <a:r>
              <a:rPr lang="en-US" altLang="ko-KR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4">
                    <a:lumMod val="50000"/>
                  </a:schemeClr>
                </a:solidFill>
              </a:rPr>
              <a:t>같이 출력 함수</a:t>
            </a:r>
            <a:endParaRPr lang="en-US" altLang="ko-KR" sz="18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accent4">
                    <a:lumMod val="50000"/>
                  </a:schemeClr>
                </a:solidFill>
              </a:rPr>
              <a:t>cat( ) </a:t>
            </a:r>
            <a:r>
              <a:rPr lang="ko-KR" altLang="en-US" sz="1800" b="1" dirty="0">
                <a:solidFill>
                  <a:schemeClr val="accent4">
                    <a:lumMod val="50000"/>
                  </a:schemeClr>
                </a:solidFill>
              </a:rPr>
              <a:t>함수의 출력시 개행하지 않음</a:t>
            </a:r>
            <a:endParaRPr lang="en-US" altLang="ko-KR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개행을 하기위해서 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“\n”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0989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246187" y="618577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*  cat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을 이용하여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단의 구구단 출력하시오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2365644" y="1865609"/>
            <a:ext cx="3608467" cy="106833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2422440" y="1926890"/>
            <a:ext cx="3354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for(</a:t>
            </a:r>
          </a:p>
          <a:p>
            <a:endParaRPr lang="nn-NO" altLang="ko-KR" sz="1600" dirty="0">
              <a:solidFill>
                <a:srgbClr val="437361"/>
              </a:solidFill>
            </a:endParaRPr>
          </a:p>
          <a:p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D399343B-92AA-1CED-74E0-99F6CF39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C014D7-7FE0-8044-9FF6-39B381F6AD5A}"/>
              </a:ext>
            </a:extLst>
          </p:cNvPr>
          <p:cNvSpPr/>
          <p:nvPr/>
        </p:nvSpPr>
        <p:spPr>
          <a:xfrm>
            <a:off x="1246187" y="1926890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F304B6-5987-5E9A-E4D6-4853676B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17" y="3429000"/>
            <a:ext cx="1597058" cy="20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52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246187" y="654357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* 1~50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사이의 숫자의 곱을  출력하도록 다음 소스를 완성하시오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173958" y="2264531"/>
            <a:ext cx="7443269" cy="153533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248199" y="2322542"/>
            <a:ext cx="7386472" cy="1077218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gop &lt;- 1</a:t>
            </a:r>
          </a:p>
          <a:p>
            <a:r>
              <a:rPr lang="nn-NO" altLang="ko-KR" sz="1600" dirty="0"/>
              <a:t>for( (</a:t>
            </a:r>
            <a:r>
              <a:rPr lang="ko-KR" altLang="en-US" sz="1600" dirty="0"/>
              <a:t>가</a:t>
            </a:r>
            <a:r>
              <a:rPr lang="en-US" altLang="ko-KR" sz="1600" dirty="0"/>
              <a:t>)</a:t>
            </a:r>
            <a:r>
              <a:rPr lang="nn-NO" altLang="ko-KR" sz="1600" dirty="0"/>
              <a:t>		</a:t>
            </a:r>
            <a:r>
              <a:rPr lang="nn-NO" altLang="ko-KR" sz="1600" dirty="0">
                <a:solidFill>
                  <a:srgbClr val="437361"/>
                </a:solidFill>
              </a:rPr>
              <a:t># gop</a:t>
            </a:r>
            <a:r>
              <a:rPr lang="ko-KR" altLang="en-US" sz="1600" dirty="0">
                <a:solidFill>
                  <a:srgbClr val="437361"/>
                </a:solidFill>
              </a:rPr>
              <a:t>에 </a:t>
            </a:r>
            <a:r>
              <a:rPr lang="nn-NO" altLang="ko-KR" sz="1600" dirty="0">
                <a:solidFill>
                  <a:srgbClr val="437361"/>
                </a:solidFill>
              </a:rPr>
              <a:t>i </a:t>
            </a:r>
            <a:r>
              <a:rPr lang="ko-KR" altLang="en-US" sz="1600" dirty="0">
                <a:solidFill>
                  <a:srgbClr val="437361"/>
                </a:solidFill>
              </a:rPr>
              <a:t>값을 누적해서 곱합</a:t>
            </a:r>
          </a:p>
          <a:p>
            <a:r>
              <a:rPr lang="en-US" altLang="ko-KR" sz="1600" dirty="0"/>
              <a:t>}</a:t>
            </a:r>
          </a:p>
          <a:p>
            <a:r>
              <a:rPr lang="nn-NO" altLang="ko-KR" sz="1600" dirty="0"/>
              <a:t>print(gop)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55CA4413-353A-0EF1-71F8-75B6150A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D2EF27-6D47-5D21-638B-D5817D9ED3CD}"/>
              </a:ext>
            </a:extLst>
          </p:cNvPr>
          <p:cNvSpPr/>
          <p:nvPr/>
        </p:nvSpPr>
        <p:spPr>
          <a:xfrm>
            <a:off x="487015" y="1325706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287787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1CB50020-5634-2768-4CBA-BD5581AA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C8E63E-7CEB-565A-FE67-39E21CCD6674}"/>
              </a:ext>
            </a:extLst>
          </p:cNvPr>
          <p:cNvSpPr/>
          <p:nvPr/>
        </p:nvSpPr>
        <p:spPr>
          <a:xfrm>
            <a:off x="2951868" y="1645623"/>
            <a:ext cx="1035115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19341-7791-483C-FF3F-3DB12E3FA367}"/>
              </a:ext>
            </a:extLst>
          </p:cNvPr>
          <p:cNvSpPr txBox="1"/>
          <p:nvPr/>
        </p:nvSpPr>
        <p:spPr>
          <a:xfrm>
            <a:off x="787882" y="2823028"/>
            <a:ext cx="5363089" cy="1323439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gop</a:t>
            </a:r>
            <a:r>
              <a:rPr lang="en-US" altLang="ko-KR" sz="1600" dirty="0"/>
              <a:t> &lt;- 1</a:t>
            </a:r>
          </a:p>
          <a:p>
            <a:r>
              <a:rPr lang="en-US" altLang="ko-KR" sz="1600" dirty="0"/>
              <a:t>i &lt;- (</a:t>
            </a:r>
            <a:r>
              <a:rPr lang="ko-KR" altLang="en-US" sz="1600" dirty="0"/>
              <a:t>가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while(   (</a:t>
            </a:r>
            <a:r>
              <a:rPr lang="ko-KR" altLang="en-US" sz="1600" dirty="0"/>
              <a:t>나</a:t>
            </a:r>
            <a:r>
              <a:rPr lang="en-US" altLang="ko-KR" sz="1600" dirty="0"/>
              <a:t>)</a:t>
            </a:r>
            <a:endParaRPr lang="ko-KR" altLang="en-US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gop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747BD-4706-A23B-DC5A-5DF40F68158B}"/>
              </a:ext>
            </a:extLst>
          </p:cNvPr>
          <p:cNvSpPr txBox="1"/>
          <p:nvPr/>
        </p:nvSpPr>
        <p:spPr>
          <a:xfrm>
            <a:off x="737081" y="941909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* 20~50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사이의 숫자의 곱을  출력하도록 다음 소스를 완성하시오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494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C96A7B2A-AE8C-3B2B-36D8-3ABBC3D4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F10B80-47E2-FB91-B9DF-53DD679EC8A9}"/>
              </a:ext>
            </a:extLst>
          </p:cNvPr>
          <p:cNvSpPr/>
          <p:nvPr/>
        </p:nvSpPr>
        <p:spPr>
          <a:xfrm>
            <a:off x="2651105" y="1355255"/>
            <a:ext cx="5538186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)~(</a:t>
            </a:r>
            <a:r>
              <a:rPr lang="ko-KR" altLang="en-US" dirty="0">
                <a:solidFill>
                  <a:schemeClr val="tx1"/>
                </a:solidFill>
              </a:rPr>
              <a:t>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채우고 실행결과를 캡처하시오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697A00-9ABA-3695-1590-E2B09944A1B4}"/>
              </a:ext>
            </a:extLst>
          </p:cNvPr>
          <p:cNvSpPr/>
          <p:nvPr/>
        </p:nvSpPr>
        <p:spPr>
          <a:xfrm>
            <a:off x="2280501" y="2404895"/>
            <a:ext cx="6810336" cy="209159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F9B25-9C21-F871-BCAF-6D38A23F2EFE}"/>
              </a:ext>
            </a:extLst>
          </p:cNvPr>
          <p:cNvSpPr txBox="1"/>
          <p:nvPr/>
        </p:nvSpPr>
        <p:spPr>
          <a:xfrm>
            <a:off x="2370601" y="2521059"/>
            <a:ext cx="6720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</a:t>
            </a:r>
            <a:r>
              <a:rPr lang="ko-KR" altLang="en-US" sz="1600" dirty="0"/>
              <a:t>약자</a:t>
            </a:r>
            <a:r>
              <a:rPr lang="en-US" altLang="ko-KR" sz="1600" dirty="0"/>
              <a:t> &lt;- c(70, 80, 69, 50, 95, 60, 82, 71, 88, 84)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가</a:t>
            </a:r>
            <a:r>
              <a:rPr lang="en-US" altLang="ko-KR" sz="1600" dirty="0"/>
              <a:t>) 		# </a:t>
            </a:r>
            <a:r>
              <a:rPr lang="ko-KR" altLang="en-US" sz="1600" dirty="0"/>
              <a:t>성적이 </a:t>
            </a:r>
            <a:r>
              <a:rPr lang="en-US" altLang="ko-KR" sz="1600" dirty="0"/>
              <a:t>71</a:t>
            </a:r>
            <a:r>
              <a:rPr lang="ko-KR" altLang="en-US" sz="1600" dirty="0"/>
              <a:t>인 학생은 몇 번째에 있나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나</a:t>
            </a:r>
            <a:r>
              <a:rPr lang="en-US" altLang="ko-KR" sz="1600" dirty="0"/>
              <a:t>)		# </a:t>
            </a:r>
            <a:r>
              <a:rPr lang="ko-KR" altLang="en-US" sz="1600" dirty="0"/>
              <a:t>성적이 </a:t>
            </a:r>
            <a:r>
              <a:rPr lang="en-US" altLang="ko-KR" sz="1600" dirty="0"/>
              <a:t>60 </a:t>
            </a:r>
            <a:r>
              <a:rPr lang="ko-KR" altLang="en-US" sz="1600" dirty="0"/>
              <a:t>이상인 학생은 몇 번째에 있나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다</a:t>
            </a:r>
            <a:r>
              <a:rPr lang="en-US" altLang="ko-KR" sz="1600" dirty="0"/>
              <a:t>) 	 	# </a:t>
            </a:r>
            <a:r>
              <a:rPr lang="ko-KR" altLang="en-US" sz="1600" dirty="0"/>
              <a:t>최고 점수는 몇 점인가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라</a:t>
            </a:r>
            <a:r>
              <a:rPr lang="en-US" altLang="ko-KR" sz="1600" dirty="0"/>
              <a:t>) 		# </a:t>
            </a:r>
            <a:r>
              <a:rPr lang="ko-KR" altLang="en-US" sz="1600" dirty="0"/>
              <a:t>최고 점수는 몇 번째에 있나</a:t>
            </a:r>
          </a:p>
        </p:txBody>
      </p:sp>
    </p:spTree>
    <p:extLst>
      <p:ext uri="{BB962C8B-B14F-4D97-AF65-F5344CB8AC3E}">
        <p14:creationId xmlns:p14="http://schemas.microsoft.com/office/powerpoint/2010/main" val="21798501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2422440" y="1378130"/>
            <a:ext cx="7593430" cy="1323439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	 		         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상향 조정된 성적 확인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/>
              <a:t>idx &lt;- which( (</a:t>
            </a:r>
            <a:r>
              <a:rPr lang="ko-KR" altLang="en-US" sz="1600" dirty="0"/>
              <a:t>가</a:t>
            </a:r>
            <a:r>
              <a:rPr lang="en-US" altLang="ko-KR" sz="1600" dirty="0"/>
              <a:t>) 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90 </a:t>
            </a:r>
            <a:r>
              <a:rPr lang="ko-KR" altLang="en-US" sz="1600" dirty="0">
                <a:solidFill>
                  <a:srgbClr val="437361"/>
                </a:solidFill>
              </a:rPr>
              <a:t>이상인 값들의 인덱스</a:t>
            </a:r>
          </a:p>
          <a:p>
            <a:r>
              <a:rPr lang="en-US" altLang="ko-KR" sz="1600" dirty="0"/>
              <a:t>Score</a:t>
            </a:r>
            <a:r>
              <a:rPr lang="ko-KR" altLang="en-US" sz="1600" dirty="0"/>
              <a:t>약자</a:t>
            </a:r>
            <a:r>
              <a:rPr lang="en-US" altLang="ko-KR" sz="1600" dirty="0"/>
              <a:t>.high &lt;- (</a:t>
            </a:r>
            <a:r>
              <a:rPr lang="ko-KR" altLang="en-US" sz="1600" dirty="0"/>
              <a:t>나</a:t>
            </a:r>
            <a:r>
              <a:rPr lang="en-US" altLang="ko-KR" sz="1600" dirty="0"/>
              <a:t>) 	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90 </a:t>
            </a:r>
            <a:r>
              <a:rPr lang="ko-KR" altLang="en-US" sz="1600" dirty="0">
                <a:solidFill>
                  <a:srgbClr val="437361"/>
                </a:solidFill>
              </a:rPr>
              <a:t>이상인 값들만 추출하여 저장</a:t>
            </a:r>
          </a:p>
          <a:p>
            <a:r>
              <a:rPr lang="en-US" altLang="ko-KR" sz="1600" dirty="0"/>
              <a:t>Score</a:t>
            </a:r>
            <a:r>
              <a:rPr lang="ko-KR" altLang="en-US" sz="1600" dirty="0"/>
              <a:t>약자</a:t>
            </a:r>
            <a:r>
              <a:rPr lang="en-US" altLang="ko-KR" sz="1600" dirty="0"/>
              <a:t>.(</a:t>
            </a:r>
            <a:r>
              <a:rPr lang="ko-KR" altLang="en-US" sz="1600" dirty="0"/>
              <a:t>다</a:t>
            </a:r>
            <a:r>
              <a:rPr lang="en-US" altLang="ko-KR" sz="1600" dirty="0"/>
              <a:t>) 		                              </a:t>
            </a:r>
            <a:r>
              <a:rPr lang="en-US" altLang="ko-KR" sz="1600" dirty="0">
                <a:solidFill>
                  <a:srgbClr val="437361"/>
                </a:solidFill>
              </a:rPr>
              <a:t># score</a:t>
            </a:r>
            <a:r>
              <a:rPr lang="ko-KR" altLang="en-US" sz="1600" dirty="0">
                <a:solidFill>
                  <a:srgbClr val="437361"/>
                </a:solidFill>
              </a:rPr>
              <a:t>약자</a:t>
            </a:r>
            <a:r>
              <a:rPr lang="en-US" altLang="ko-KR" sz="1600" dirty="0">
                <a:solidFill>
                  <a:srgbClr val="437361"/>
                </a:solidFill>
              </a:rPr>
              <a:t>.high</a:t>
            </a:r>
            <a:r>
              <a:rPr lang="ko-KR" altLang="en-US" sz="1600" dirty="0">
                <a:solidFill>
                  <a:srgbClr val="437361"/>
                </a:solidFill>
              </a:rPr>
              <a:t>의 내용 확인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28D0F189-B005-E992-1DFD-B0BD819D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F1AD-4AEA-4FEB-99F9-EDA796D0D4EA}"/>
              </a:ext>
            </a:extLst>
          </p:cNvPr>
          <p:cNvSpPr/>
          <p:nvPr/>
        </p:nvSpPr>
        <p:spPr>
          <a:xfrm>
            <a:off x="2996036" y="671976"/>
            <a:ext cx="5533814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)~(</a:t>
            </a:r>
            <a:r>
              <a:rPr lang="ko-KR" altLang="en-US" dirty="0">
                <a:solidFill>
                  <a:schemeClr val="tx1"/>
                </a:solidFill>
              </a:rPr>
              <a:t>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완성하고 실행결과를  캡처하시오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6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할당연산자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F6DEEE-6808-40C6-8021-899AF864CF3F}"/>
              </a:ext>
            </a:extLst>
          </p:cNvPr>
          <p:cNvSpPr/>
          <p:nvPr/>
        </p:nvSpPr>
        <p:spPr>
          <a:xfrm>
            <a:off x="3163121" y="2838153"/>
            <a:ext cx="329184" cy="19507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015FB-1DD1-48F0-9893-72DDF027051A}"/>
              </a:ext>
            </a:extLst>
          </p:cNvPr>
          <p:cNvSpPr txBox="1"/>
          <p:nvPr/>
        </p:nvSpPr>
        <p:spPr>
          <a:xfrm>
            <a:off x="3695352" y="2683758"/>
            <a:ext cx="1383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D6B7-9F9B-48FC-9A72-6926CE993474}"/>
              </a:ext>
            </a:extLst>
          </p:cNvPr>
          <p:cNvSpPr txBox="1"/>
          <p:nvPr/>
        </p:nvSpPr>
        <p:spPr>
          <a:xfrm>
            <a:off x="2466063" y="34171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정상 동작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D7F822F-C0B0-F464-3601-0906031D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3" y="978415"/>
            <a:ext cx="3133725" cy="23336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1BAC7EA-EF9C-B6D8-7FD6-008013E81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9" y="2326060"/>
            <a:ext cx="5095875" cy="37338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7637BDA-5AA9-6AC4-9128-3078D66E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112" y="3809043"/>
            <a:ext cx="4358830" cy="311461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667E14-6580-2D55-597A-E522B9B9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043" y="1174860"/>
            <a:ext cx="5172075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9A76A1-E996-D785-34FC-6641B41D8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011" y="4842071"/>
            <a:ext cx="3505200" cy="1409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803B62-AA4D-491A-6805-A4612EDEE3F8}"/>
              </a:ext>
            </a:extLst>
          </p:cNvPr>
          <p:cNvSpPr/>
          <p:nvPr/>
        </p:nvSpPr>
        <p:spPr>
          <a:xfrm>
            <a:off x="195613" y="1462266"/>
            <a:ext cx="1421074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7DBA8C-E1AB-2972-0A93-88864E71FFD2}"/>
              </a:ext>
            </a:extLst>
          </p:cNvPr>
          <p:cNvSpPr/>
          <p:nvPr/>
        </p:nvSpPr>
        <p:spPr>
          <a:xfrm>
            <a:off x="466785" y="3158157"/>
            <a:ext cx="3611932" cy="665975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28F632-B701-CE5B-707A-DFB2AAC601CC}"/>
              </a:ext>
            </a:extLst>
          </p:cNvPr>
          <p:cNvSpPr/>
          <p:nvPr/>
        </p:nvSpPr>
        <p:spPr>
          <a:xfrm>
            <a:off x="3163121" y="4509121"/>
            <a:ext cx="1421074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00F0E3-8A9C-10DC-CE0E-ED17495AB8D5}"/>
              </a:ext>
            </a:extLst>
          </p:cNvPr>
          <p:cNvSpPr/>
          <p:nvPr/>
        </p:nvSpPr>
        <p:spPr>
          <a:xfrm>
            <a:off x="7589474" y="2190639"/>
            <a:ext cx="1421074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7A81F-20EB-DE4C-7303-E76C0B77311B}"/>
              </a:ext>
            </a:extLst>
          </p:cNvPr>
          <p:cNvSpPr/>
          <p:nvPr/>
        </p:nvSpPr>
        <p:spPr>
          <a:xfrm>
            <a:off x="8300011" y="5276079"/>
            <a:ext cx="2428240" cy="270842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873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80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" y="214074"/>
            <a:ext cx="11281052" cy="671349"/>
          </a:xfrm>
        </p:spPr>
        <p:txBody>
          <a:bodyPr>
            <a:normAutofit/>
          </a:bodyPr>
          <a:lstStyle/>
          <a:p>
            <a:pPr>
              <a:spcBef>
                <a:spcPts val="24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</a:t>
            </a:r>
            <a:r>
              <a:rPr lang="en-US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중첩 조건문 활용하기</a:t>
            </a:r>
            <a:r>
              <a:rPr lang="en-US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ko-KR" sz="28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연비 등급 변수 만들기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BF361C-84A5-269B-5A8C-B17FE52C5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12956"/>
              </p:ext>
            </p:extLst>
          </p:nvPr>
        </p:nvGraphicFramePr>
        <p:xfrm>
          <a:off x="1593640" y="3836202"/>
          <a:ext cx="4362450" cy="1786676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359314">
                  <a:extLst>
                    <a:ext uri="{9D8B030D-6E8A-4147-A177-3AD203B41FA5}">
                      <a16:colId xmlns:a16="http://schemas.microsoft.com/office/drawing/2014/main" val="2060398682"/>
                    </a:ext>
                  </a:extLst>
                </a:gridCol>
                <a:gridCol w="3003136">
                  <a:extLst>
                    <a:ext uri="{9D8B030D-6E8A-4147-A177-3AD203B41FA5}">
                      <a16:colId xmlns:a16="http://schemas.microsoft.com/office/drawing/2014/main" val="3327865018"/>
                    </a:ext>
                  </a:extLst>
                </a:gridCol>
              </a:tblGrid>
              <a:tr h="44666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등급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total 기준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5377373"/>
                  </a:ext>
                </a:extLst>
              </a:tr>
              <a:tr h="44666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40 이상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761306"/>
                  </a:ext>
                </a:extLst>
              </a:tr>
              <a:tr h="44666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30~39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824305"/>
                  </a:ext>
                </a:extLst>
              </a:tr>
              <a:tr h="44666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30 미만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8119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8C70BF-49C3-E104-FFF0-FAF52EE026EC}"/>
              </a:ext>
            </a:extLst>
          </p:cNvPr>
          <p:cNvSpPr txBox="1"/>
          <p:nvPr/>
        </p:nvSpPr>
        <p:spPr>
          <a:xfrm>
            <a:off x="1119116" y="1703464"/>
            <a:ext cx="577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A, B, C </a:t>
            </a:r>
            <a:r>
              <a:rPr lang="ko-KR" altLang="en-US" dirty="0"/>
              <a:t>세 종류의 연비 등급으로 분류하는 변수를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F19B5-9690-8ABB-407D-C8A9E8287AB0}"/>
              </a:ext>
            </a:extLst>
          </p:cNvPr>
          <p:cNvSpPr txBox="1"/>
          <p:nvPr/>
        </p:nvSpPr>
        <p:spPr>
          <a:xfrm>
            <a:off x="1883391" y="2438354"/>
            <a:ext cx="23052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total</a:t>
            </a:r>
            <a:r>
              <a:rPr lang="ko-KR" altLang="en-US" dirty="0"/>
              <a:t>이 </a:t>
            </a:r>
            <a:r>
              <a:rPr lang="en-US" altLang="ko-KR" dirty="0"/>
              <a:t>40</a:t>
            </a:r>
            <a:r>
              <a:rPr lang="ko-KR" altLang="en-US" dirty="0"/>
              <a:t>이상이면 </a:t>
            </a:r>
            <a:r>
              <a:rPr lang="en-US" altLang="ko-KR" dirty="0"/>
              <a:t>A,</a:t>
            </a:r>
          </a:p>
          <a:p>
            <a:r>
              <a:rPr lang="en-US" altLang="ko-KR" dirty="0"/>
              <a:t>30~39</a:t>
            </a:r>
            <a:r>
              <a:rPr lang="ko-KR" altLang="en-US" dirty="0"/>
              <a:t>이면 </a:t>
            </a:r>
            <a:r>
              <a:rPr lang="en-US" altLang="ko-KR" dirty="0"/>
              <a:t>B,</a:t>
            </a:r>
          </a:p>
          <a:p>
            <a:r>
              <a:rPr lang="en-US" altLang="ko-KR" dirty="0"/>
              <a:t>30</a:t>
            </a:r>
            <a:r>
              <a:rPr lang="ko-KR" altLang="en-US" dirty="0"/>
              <a:t>미만이면 </a:t>
            </a:r>
            <a:r>
              <a:rPr lang="en-US" altLang="ko-KR" dirty="0"/>
              <a:t>C</a:t>
            </a:r>
            <a:r>
              <a:rPr lang="ko-KR" altLang="en-US" dirty="0"/>
              <a:t>등급</a:t>
            </a:r>
          </a:p>
        </p:txBody>
      </p:sp>
    </p:spTree>
    <p:extLst>
      <p:ext uri="{BB962C8B-B14F-4D97-AF65-F5344CB8AC3E}">
        <p14:creationId xmlns:p14="http://schemas.microsoft.com/office/powerpoint/2010/main" val="14103342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0AF91-83D6-70AA-E29C-B3436CABECAC}"/>
              </a:ext>
            </a:extLst>
          </p:cNvPr>
          <p:cNvSpPr txBox="1"/>
          <p:nvPr/>
        </p:nvSpPr>
        <p:spPr>
          <a:xfrm>
            <a:off x="685248" y="1190226"/>
            <a:ext cx="10505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total을 기준으로 A, B, C 등급 부여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 &lt;-</a:t>
            </a:r>
            <a:r>
              <a:rPr lang="en-US" altLang="ko-KR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 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(mpg, 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/>
                <a:ea typeface="D2Coding" panose="020B0600000101010101"/>
                <a:cs typeface="D2Coding" panose="020B0600000101010101"/>
              </a:rPr>
              <a:t># 데이터 확인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81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589211" y="1485854"/>
            <a:ext cx="7259389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070069EA-6814-4F40-B7D9-482BFCF4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</a:t>
            </a:r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중첩 조건문 활용하기</a:t>
            </a:r>
            <a:r>
              <a:rPr lang="en-US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ko-KR" sz="32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연비 등급 변수 만들기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9E91B-4FB6-F127-A79C-13D83A455F36}"/>
              </a:ext>
            </a:extLst>
          </p:cNvPr>
          <p:cNvSpPr txBox="1"/>
          <p:nvPr/>
        </p:nvSpPr>
        <p:spPr>
          <a:xfrm>
            <a:off x="699425" y="2453278"/>
            <a:ext cx="949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유의</a:t>
            </a:r>
            <a:r>
              <a:rPr lang="en-US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ifelse()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반복되므로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열리는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괄호와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닫히는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괄호가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각각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쉼표도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각각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800" dirty="0">
                <a:solidFill>
                  <a:schemeClr val="accent5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accent5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562ACA-AE4F-EA99-8E77-3B209E746A12}"/>
              </a:ext>
            </a:extLst>
          </p:cNvPr>
          <p:cNvSpPr/>
          <p:nvPr/>
        </p:nvSpPr>
        <p:spPr>
          <a:xfrm>
            <a:off x="8002032" y="1432976"/>
            <a:ext cx="3188501" cy="4736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완성하시오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E1CE5-7FE3-6DE6-645D-C9E7B870586A}"/>
              </a:ext>
            </a:extLst>
          </p:cNvPr>
          <p:cNvSpPr txBox="1"/>
          <p:nvPr/>
        </p:nvSpPr>
        <p:spPr>
          <a:xfrm>
            <a:off x="730404" y="286761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grade)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E47B7-3A54-54F9-83C8-C0EAC6173391}"/>
              </a:ext>
            </a:extLst>
          </p:cNvPr>
          <p:cNvSpPr txBox="1"/>
          <p:nvPr/>
        </p:nvSpPr>
        <p:spPr>
          <a:xfrm>
            <a:off x="837314" y="333311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(mpg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4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2" y="2780422"/>
            <a:ext cx="3938099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ko-KR" altLang="en-US" sz="54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오늘도 잘했어요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32FE99-503E-0462-BC9E-1014DFE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3" name="Freeform 86">
            <a:extLst>
              <a:ext uri="{FF2B5EF4-FFF2-40B4-BE49-F238E27FC236}">
                <a16:creationId xmlns:a16="http://schemas.microsoft.com/office/drawing/2014/main" id="{338B1444-D9B3-1338-34ED-C9655025F086}"/>
              </a:ext>
            </a:extLst>
          </p:cNvPr>
          <p:cNvSpPr>
            <a:spLocks noEditPoints="1"/>
          </p:cNvSpPr>
          <p:nvPr/>
        </p:nvSpPr>
        <p:spPr bwMode="auto">
          <a:xfrm>
            <a:off x="8414788" y="2842040"/>
            <a:ext cx="509948" cy="650755"/>
          </a:xfrm>
          <a:custGeom>
            <a:avLst/>
            <a:gdLst>
              <a:gd name="T0" fmla="*/ 51 w 112"/>
              <a:gd name="T1" fmla="*/ 1 h 143"/>
              <a:gd name="T2" fmla="*/ 55 w 112"/>
              <a:gd name="T3" fmla="*/ 59 h 143"/>
              <a:gd name="T4" fmla="*/ 109 w 112"/>
              <a:gd name="T5" fmla="*/ 77 h 143"/>
              <a:gd name="T6" fmla="*/ 94 w 112"/>
              <a:gd name="T7" fmla="*/ 58 h 143"/>
              <a:gd name="T8" fmla="*/ 55 w 112"/>
              <a:gd name="T9" fmla="*/ 62 h 143"/>
              <a:gd name="T10" fmla="*/ 6 w 112"/>
              <a:gd name="T11" fmla="*/ 75 h 143"/>
              <a:gd name="T12" fmla="*/ 0 w 112"/>
              <a:gd name="T13" fmla="*/ 86 h 143"/>
              <a:gd name="T14" fmla="*/ 9 w 112"/>
              <a:gd name="T15" fmla="*/ 98 h 143"/>
              <a:gd name="T16" fmla="*/ 17 w 112"/>
              <a:gd name="T17" fmla="*/ 130 h 143"/>
              <a:gd name="T18" fmla="*/ 31 w 112"/>
              <a:gd name="T19" fmla="*/ 139 h 143"/>
              <a:gd name="T20" fmla="*/ 52 w 112"/>
              <a:gd name="T21" fmla="*/ 143 h 143"/>
              <a:gd name="T22" fmla="*/ 79 w 112"/>
              <a:gd name="T23" fmla="*/ 141 h 143"/>
              <a:gd name="T24" fmla="*/ 86 w 112"/>
              <a:gd name="T25" fmla="*/ 138 h 143"/>
              <a:gd name="T26" fmla="*/ 97 w 112"/>
              <a:gd name="T27" fmla="*/ 128 h 143"/>
              <a:gd name="T28" fmla="*/ 104 w 112"/>
              <a:gd name="T29" fmla="*/ 97 h 143"/>
              <a:gd name="T30" fmla="*/ 21 w 112"/>
              <a:gd name="T31" fmla="*/ 130 h 143"/>
              <a:gd name="T32" fmla="*/ 11 w 112"/>
              <a:gd name="T33" fmla="*/ 93 h 143"/>
              <a:gd name="T34" fmla="*/ 19 w 112"/>
              <a:gd name="T35" fmla="*/ 118 h 143"/>
              <a:gd name="T36" fmla="*/ 24 w 112"/>
              <a:gd name="T37" fmla="*/ 128 h 143"/>
              <a:gd name="T38" fmla="*/ 21 w 112"/>
              <a:gd name="T39" fmla="*/ 106 h 143"/>
              <a:gd name="T40" fmla="*/ 23 w 112"/>
              <a:gd name="T41" fmla="*/ 103 h 143"/>
              <a:gd name="T42" fmla="*/ 28 w 112"/>
              <a:gd name="T43" fmla="*/ 134 h 143"/>
              <a:gd name="T44" fmla="*/ 31 w 112"/>
              <a:gd name="T45" fmla="*/ 131 h 143"/>
              <a:gd name="T46" fmla="*/ 27 w 112"/>
              <a:gd name="T47" fmla="*/ 101 h 143"/>
              <a:gd name="T48" fmla="*/ 36 w 112"/>
              <a:gd name="T49" fmla="*/ 122 h 143"/>
              <a:gd name="T50" fmla="*/ 42 w 112"/>
              <a:gd name="T51" fmla="*/ 138 h 143"/>
              <a:gd name="T52" fmla="*/ 39 w 112"/>
              <a:gd name="T53" fmla="*/ 128 h 143"/>
              <a:gd name="T54" fmla="*/ 39 w 112"/>
              <a:gd name="T55" fmla="*/ 99 h 143"/>
              <a:gd name="T56" fmla="*/ 45 w 112"/>
              <a:gd name="T57" fmla="*/ 123 h 143"/>
              <a:gd name="T58" fmla="*/ 49 w 112"/>
              <a:gd name="T59" fmla="*/ 137 h 143"/>
              <a:gd name="T60" fmla="*/ 49 w 112"/>
              <a:gd name="T61" fmla="*/ 125 h 143"/>
              <a:gd name="T62" fmla="*/ 50 w 112"/>
              <a:gd name="T63" fmla="*/ 101 h 143"/>
              <a:gd name="T64" fmla="*/ 65 w 112"/>
              <a:gd name="T65" fmla="*/ 131 h 143"/>
              <a:gd name="T66" fmla="*/ 59 w 112"/>
              <a:gd name="T67" fmla="*/ 128 h 143"/>
              <a:gd name="T68" fmla="*/ 65 w 112"/>
              <a:gd name="T69" fmla="*/ 109 h 143"/>
              <a:gd name="T70" fmla="*/ 75 w 112"/>
              <a:gd name="T71" fmla="*/ 117 h 143"/>
              <a:gd name="T72" fmla="*/ 73 w 112"/>
              <a:gd name="T73" fmla="*/ 135 h 143"/>
              <a:gd name="T74" fmla="*/ 68 w 112"/>
              <a:gd name="T75" fmla="*/ 123 h 143"/>
              <a:gd name="T76" fmla="*/ 74 w 112"/>
              <a:gd name="T77" fmla="*/ 100 h 143"/>
              <a:gd name="T78" fmla="*/ 81 w 112"/>
              <a:gd name="T79" fmla="*/ 131 h 143"/>
              <a:gd name="T80" fmla="*/ 78 w 112"/>
              <a:gd name="T81" fmla="*/ 137 h 143"/>
              <a:gd name="T82" fmla="*/ 77 w 112"/>
              <a:gd name="T83" fmla="*/ 125 h 143"/>
              <a:gd name="T84" fmla="*/ 83 w 112"/>
              <a:gd name="T85" fmla="*/ 99 h 143"/>
              <a:gd name="T86" fmla="*/ 88 w 112"/>
              <a:gd name="T87" fmla="*/ 127 h 143"/>
              <a:gd name="T88" fmla="*/ 87 w 112"/>
              <a:gd name="T89" fmla="*/ 134 h 143"/>
              <a:gd name="T90" fmla="*/ 86 w 112"/>
              <a:gd name="T91" fmla="*/ 116 h 143"/>
              <a:gd name="T92" fmla="*/ 94 w 112"/>
              <a:gd name="T93" fmla="*/ 101 h 143"/>
              <a:gd name="T94" fmla="*/ 93 w 112"/>
              <a:gd name="T95" fmla="*/ 124 h 143"/>
              <a:gd name="T96" fmla="*/ 94 w 112"/>
              <a:gd name="T97" fmla="*/ 113 h 143"/>
              <a:gd name="T98" fmla="*/ 105 w 112"/>
              <a:gd name="T99" fmla="*/ 80 h 143"/>
              <a:gd name="T100" fmla="*/ 101 w 112"/>
              <a:gd name="T101" fmla="*/ 80 h 143"/>
              <a:gd name="T102" fmla="*/ 88 w 112"/>
              <a:gd name="T103" fmla="*/ 76 h 143"/>
              <a:gd name="T104" fmla="*/ 83 w 112"/>
              <a:gd name="T105" fmla="*/ 82 h 143"/>
              <a:gd name="T106" fmla="*/ 56 w 112"/>
              <a:gd name="T107" fmla="*/ 81 h 143"/>
              <a:gd name="T108" fmla="*/ 31 w 112"/>
              <a:gd name="T109" fmla="*/ 77 h 143"/>
              <a:gd name="T110" fmla="*/ 13 w 112"/>
              <a:gd name="T111" fmla="*/ 78 h 143"/>
              <a:gd name="T112" fmla="*/ 36 w 112"/>
              <a:gd name="T113" fmla="*/ 55 h 143"/>
              <a:gd name="T114" fmla="*/ 101 w 112"/>
              <a:gd name="T115" fmla="*/ 6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43">
                <a:moveTo>
                  <a:pt x="55" y="59"/>
                </a:moveTo>
                <a:cubicBezTo>
                  <a:pt x="63" y="59"/>
                  <a:pt x="70" y="53"/>
                  <a:pt x="70" y="45"/>
                </a:cubicBezTo>
                <a:cubicBezTo>
                  <a:pt x="70" y="38"/>
                  <a:pt x="65" y="33"/>
                  <a:pt x="58" y="31"/>
                </a:cubicBezTo>
                <a:cubicBezTo>
                  <a:pt x="58" y="30"/>
                  <a:pt x="59" y="28"/>
                  <a:pt x="59" y="27"/>
                </a:cubicBezTo>
                <a:cubicBezTo>
                  <a:pt x="59" y="26"/>
                  <a:pt x="59" y="26"/>
                  <a:pt x="58" y="25"/>
                </a:cubicBezTo>
                <a:cubicBezTo>
                  <a:pt x="58" y="22"/>
                  <a:pt x="58" y="18"/>
                  <a:pt x="57" y="15"/>
                </a:cubicBezTo>
                <a:cubicBezTo>
                  <a:pt x="56" y="12"/>
                  <a:pt x="56" y="10"/>
                  <a:pt x="55" y="8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6"/>
                  <a:pt x="55" y="5"/>
                  <a:pt x="54" y="5"/>
                </a:cubicBezTo>
                <a:cubicBezTo>
                  <a:pt x="54" y="5"/>
                  <a:pt x="54" y="4"/>
                  <a:pt x="53" y="3"/>
                </a:cubicBezTo>
                <a:cubicBezTo>
                  <a:pt x="53" y="2"/>
                  <a:pt x="52" y="1"/>
                  <a:pt x="51" y="1"/>
                </a:cubicBezTo>
                <a:cubicBezTo>
                  <a:pt x="50" y="0"/>
                  <a:pt x="50" y="0"/>
                  <a:pt x="49" y="0"/>
                </a:cubicBezTo>
                <a:cubicBezTo>
                  <a:pt x="48" y="0"/>
                  <a:pt x="46" y="1"/>
                  <a:pt x="46" y="3"/>
                </a:cubicBezTo>
                <a:cubicBezTo>
                  <a:pt x="46" y="4"/>
                  <a:pt x="46" y="5"/>
                  <a:pt x="4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6"/>
                  <a:pt x="49" y="7"/>
                </a:cubicBezTo>
                <a:cubicBezTo>
                  <a:pt x="49" y="8"/>
                  <a:pt x="50" y="9"/>
                  <a:pt x="51" y="9"/>
                </a:cubicBezTo>
                <a:cubicBezTo>
                  <a:pt x="52" y="12"/>
                  <a:pt x="53" y="14"/>
                  <a:pt x="53" y="17"/>
                </a:cubicBezTo>
                <a:cubicBezTo>
                  <a:pt x="54" y="20"/>
                  <a:pt x="54" y="22"/>
                  <a:pt x="54" y="25"/>
                </a:cubicBezTo>
                <a:cubicBezTo>
                  <a:pt x="54" y="27"/>
                  <a:pt x="54" y="29"/>
                  <a:pt x="54" y="31"/>
                </a:cubicBezTo>
                <a:cubicBezTo>
                  <a:pt x="46" y="31"/>
                  <a:pt x="40" y="37"/>
                  <a:pt x="40" y="45"/>
                </a:cubicBezTo>
                <a:cubicBezTo>
                  <a:pt x="40" y="53"/>
                  <a:pt x="47" y="59"/>
                  <a:pt x="55" y="59"/>
                </a:cubicBezTo>
                <a:close/>
                <a:moveTo>
                  <a:pt x="93" y="75"/>
                </a:moveTo>
                <a:cubicBezTo>
                  <a:pt x="93" y="76"/>
                  <a:pt x="93" y="76"/>
                  <a:pt x="93" y="76"/>
                </a:cubicBezTo>
                <a:cubicBezTo>
                  <a:pt x="93" y="76"/>
                  <a:pt x="93" y="76"/>
                  <a:pt x="93" y="76"/>
                </a:cubicBezTo>
                <a:lnTo>
                  <a:pt x="93" y="75"/>
                </a:lnTo>
                <a:close/>
                <a:moveTo>
                  <a:pt x="112" y="87"/>
                </a:moveTo>
                <a:cubicBezTo>
                  <a:pt x="111" y="87"/>
                  <a:pt x="111" y="87"/>
                  <a:pt x="111" y="87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6"/>
                  <a:pt x="111" y="85"/>
                  <a:pt x="111" y="84"/>
                </a:cubicBezTo>
                <a:cubicBezTo>
                  <a:pt x="111" y="83"/>
                  <a:pt x="111" y="82"/>
                  <a:pt x="110" y="81"/>
                </a:cubicBezTo>
                <a:cubicBezTo>
                  <a:pt x="110" y="80"/>
                  <a:pt x="109" y="80"/>
                  <a:pt x="109" y="79"/>
                </a:cubicBezTo>
                <a:cubicBezTo>
                  <a:pt x="109" y="79"/>
                  <a:pt x="109" y="78"/>
                  <a:pt x="109" y="77"/>
                </a:cubicBezTo>
                <a:cubicBezTo>
                  <a:pt x="109" y="76"/>
                  <a:pt x="109" y="74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1"/>
                  <a:pt x="107" y="70"/>
                </a:cubicBezTo>
                <a:cubicBezTo>
                  <a:pt x="106" y="69"/>
                  <a:pt x="106" y="68"/>
                  <a:pt x="105" y="68"/>
                </a:cubicBezTo>
                <a:cubicBezTo>
                  <a:pt x="105" y="67"/>
                  <a:pt x="104" y="66"/>
                  <a:pt x="103" y="66"/>
                </a:cubicBezTo>
                <a:cubicBezTo>
                  <a:pt x="103" y="65"/>
                  <a:pt x="102" y="64"/>
                  <a:pt x="101" y="63"/>
                </a:cubicBezTo>
                <a:cubicBezTo>
                  <a:pt x="100" y="63"/>
                  <a:pt x="99" y="62"/>
                  <a:pt x="99" y="61"/>
                </a:cubicBezTo>
                <a:cubicBezTo>
                  <a:pt x="98" y="60"/>
                  <a:pt x="97" y="60"/>
                  <a:pt x="96" y="59"/>
                </a:cubicBezTo>
                <a:cubicBezTo>
                  <a:pt x="96" y="59"/>
                  <a:pt x="95" y="58"/>
                  <a:pt x="94" y="58"/>
                </a:cubicBezTo>
                <a:cubicBezTo>
                  <a:pt x="92" y="56"/>
                  <a:pt x="91" y="56"/>
                  <a:pt x="90" y="55"/>
                </a:cubicBezTo>
                <a:cubicBezTo>
                  <a:pt x="90" y="55"/>
                  <a:pt x="89" y="55"/>
                  <a:pt x="88" y="54"/>
                </a:cubicBezTo>
                <a:cubicBezTo>
                  <a:pt x="84" y="53"/>
                  <a:pt x="82" y="52"/>
                  <a:pt x="81" y="51"/>
                </a:cubicBezTo>
                <a:cubicBezTo>
                  <a:pt x="81" y="51"/>
                  <a:pt x="80" y="51"/>
                  <a:pt x="80" y="51"/>
                </a:cubicBezTo>
                <a:cubicBezTo>
                  <a:pt x="78" y="51"/>
                  <a:pt x="75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2" y="49"/>
                  <a:pt x="72" y="50"/>
                  <a:pt x="71" y="50"/>
                </a:cubicBezTo>
                <a:cubicBezTo>
                  <a:pt x="71" y="51"/>
                  <a:pt x="71" y="51"/>
                  <a:pt x="71" y="51"/>
                </a:cubicBezTo>
                <a:cubicBezTo>
                  <a:pt x="69" y="57"/>
                  <a:pt x="63" y="62"/>
                  <a:pt x="55" y="62"/>
                </a:cubicBezTo>
                <a:cubicBezTo>
                  <a:pt x="47" y="62"/>
                  <a:pt x="41" y="57"/>
                  <a:pt x="38" y="52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0"/>
                  <a:pt x="37" y="50"/>
                  <a:pt x="37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5" y="51"/>
                  <a:pt x="34" y="51"/>
                  <a:pt x="32" y="51"/>
                </a:cubicBezTo>
                <a:cubicBezTo>
                  <a:pt x="27" y="53"/>
                  <a:pt x="23" y="55"/>
                  <a:pt x="20" y="58"/>
                </a:cubicBezTo>
                <a:cubicBezTo>
                  <a:pt x="18" y="59"/>
                  <a:pt x="14" y="62"/>
                  <a:pt x="13" y="64"/>
                </a:cubicBezTo>
                <a:cubicBezTo>
                  <a:pt x="12" y="65"/>
                  <a:pt x="10" y="67"/>
                  <a:pt x="10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1"/>
                  <a:pt x="6" y="74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6"/>
                  <a:pt x="6" y="76"/>
                  <a:pt x="6" y="77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80"/>
                  <a:pt x="3" y="80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3" y="80"/>
                  <a:pt x="3" y="81"/>
                  <a:pt x="2" y="81"/>
                </a:cubicBezTo>
                <a:cubicBezTo>
                  <a:pt x="2" y="81"/>
                  <a:pt x="2" y="82"/>
                  <a:pt x="2" y="82"/>
                </a:cubicBezTo>
                <a:cubicBezTo>
                  <a:pt x="1" y="83"/>
                  <a:pt x="1" y="83"/>
                  <a:pt x="1" y="83"/>
                </a:cubicBezTo>
                <a:cubicBezTo>
                  <a:pt x="1" y="84"/>
                  <a:pt x="0" y="85"/>
                  <a:pt x="0" y="86"/>
                </a:cubicBezTo>
                <a:cubicBezTo>
                  <a:pt x="0" y="86"/>
                  <a:pt x="1" y="87"/>
                  <a:pt x="1" y="87"/>
                </a:cubicBezTo>
                <a:cubicBezTo>
                  <a:pt x="1" y="88"/>
                  <a:pt x="2" y="88"/>
                  <a:pt x="2" y="88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4" y="89"/>
                  <a:pt x="4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90"/>
                  <a:pt x="6" y="90"/>
                  <a:pt x="6" y="91"/>
                </a:cubicBezTo>
                <a:cubicBezTo>
                  <a:pt x="6" y="91"/>
                  <a:pt x="7" y="92"/>
                  <a:pt x="7" y="93"/>
                </a:cubicBezTo>
                <a:cubicBezTo>
                  <a:pt x="8" y="94"/>
                  <a:pt x="8" y="94"/>
                  <a:pt x="8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8" y="96"/>
                  <a:pt x="8" y="96"/>
                  <a:pt x="9" y="96"/>
                </a:cubicBezTo>
                <a:cubicBezTo>
                  <a:pt x="9" y="96"/>
                  <a:pt x="9" y="97"/>
                  <a:pt x="9" y="98"/>
                </a:cubicBezTo>
                <a:cubicBezTo>
                  <a:pt x="10" y="99"/>
                  <a:pt x="10" y="99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2" y="103"/>
                  <a:pt x="12" y="105"/>
                  <a:pt x="14" y="110"/>
                </a:cubicBezTo>
                <a:cubicBezTo>
                  <a:pt x="14" y="112"/>
                  <a:pt x="15" y="114"/>
                  <a:pt x="15" y="116"/>
                </a:cubicBezTo>
                <a:cubicBezTo>
                  <a:pt x="15" y="116"/>
                  <a:pt x="15" y="117"/>
                  <a:pt x="15" y="117"/>
                </a:cubicBezTo>
                <a:cubicBezTo>
                  <a:pt x="15" y="117"/>
                  <a:pt x="16" y="118"/>
                  <a:pt x="16" y="119"/>
                </a:cubicBezTo>
                <a:cubicBezTo>
                  <a:pt x="16" y="120"/>
                  <a:pt x="16" y="121"/>
                  <a:pt x="16" y="123"/>
                </a:cubicBezTo>
                <a:cubicBezTo>
                  <a:pt x="16" y="124"/>
                  <a:pt x="16" y="126"/>
                  <a:pt x="16" y="127"/>
                </a:cubicBezTo>
                <a:cubicBezTo>
                  <a:pt x="17" y="129"/>
                  <a:pt x="17" y="130"/>
                  <a:pt x="17" y="130"/>
                </a:cubicBezTo>
                <a:cubicBezTo>
                  <a:pt x="18" y="131"/>
                  <a:pt x="18" y="132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1" y="134"/>
                </a:cubicBezTo>
                <a:cubicBezTo>
                  <a:pt x="21" y="135"/>
                  <a:pt x="22" y="135"/>
                  <a:pt x="23" y="135"/>
                </a:cubicBezTo>
                <a:cubicBezTo>
                  <a:pt x="23" y="136"/>
                  <a:pt x="25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37"/>
                  <a:pt x="27" y="138"/>
                  <a:pt x="28" y="138"/>
                </a:cubicBezTo>
                <a:cubicBezTo>
                  <a:pt x="29" y="138"/>
                  <a:pt x="30" y="139"/>
                  <a:pt x="31" y="139"/>
                </a:cubicBezTo>
                <a:cubicBezTo>
                  <a:pt x="32" y="139"/>
                  <a:pt x="33" y="139"/>
                  <a:pt x="33" y="139"/>
                </a:cubicBezTo>
                <a:cubicBezTo>
                  <a:pt x="34" y="139"/>
                  <a:pt x="34" y="140"/>
                  <a:pt x="35" y="140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0"/>
                  <a:pt x="37" y="140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8" y="141"/>
                  <a:pt x="39" y="141"/>
                  <a:pt x="40" y="141"/>
                </a:cubicBezTo>
                <a:cubicBezTo>
                  <a:pt x="40" y="141"/>
                  <a:pt x="41" y="141"/>
                  <a:pt x="41" y="141"/>
                </a:cubicBezTo>
                <a:cubicBezTo>
                  <a:pt x="41" y="141"/>
                  <a:pt x="42" y="142"/>
                  <a:pt x="43" y="142"/>
                </a:cubicBezTo>
                <a:cubicBezTo>
                  <a:pt x="44" y="142"/>
                  <a:pt x="44" y="142"/>
                  <a:pt x="45" y="142"/>
                </a:cubicBezTo>
                <a:cubicBezTo>
                  <a:pt x="45" y="142"/>
                  <a:pt x="46" y="142"/>
                  <a:pt x="46" y="142"/>
                </a:cubicBezTo>
                <a:cubicBezTo>
                  <a:pt x="47" y="142"/>
                  <a:pt x="50" y="143"/>
                  <a:pt x="52" y="143"/>
                </a:cubicBezTo>
                <a:cubicBezTo>
                  <a:pt x="53" y="143"/>
                  <a:pt x="56" y="143"/>
                  <a:pt x="62" y="143"/>
                </a:cubicBezTo>
                <a:cubicBezTo>
                  <a:pt x="62" y="143"/>
                  <a:pt x="62" y="143"/>
                  <a:pt x="63" y="143"/>
                </a:cubicBezTo>
                <a:cubicBezTo>
                  <a:pt x="64" y="143"/>
                  <a:pt x="66" y="143"/>
                  <a:pt x="67" y="143"/>
                </a:cubicBezTo>
                <a:cubicBezTo>
                  <a:pt x="67" y="143"/>
                  <a:pt x="68" y="143"/>
                  <a:pt x="68" y="143"/>
                </a:cubicBezTo>
                <a:cubicBezTo>
                  <a:pt x="68" y="143"/>
                  <a:pt x="68" y="143"/>
                  <a:pt x="69" y="143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70" y="143"/>
                  <a:pt x="73" y="142"/>
                  <a:pt x="73" y="142"/>
                </a:cubicBezTo>
                <a:cubicBezTo>
                  <a:pt x="74" y="142"/>
                  <a:pt x="75" y="142"/>
                  <a:pt x="76" y="142"/>
                </a:cubicBezTo>
                <a:cubicBezTo>
                  <a:pt x="77" y="141"/>
                  <a:pt x="77" y="141"/>
                  <a:pt x="78" y="141"/>
                </a:cubicBezTo>
                <a:cubicBezTo>
                  <a:pt x="78" y="141"/>
                  <a:pt x="78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80" y="141"/>
                  <a:pt x="80" y="140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82" y="140"/>
                  <a:pt x="83" y="140"/>
                  <a:pt x="83" y="139"/>
                </a:cubicBezTo>
                <a:cubicBezTo>
                  <a:pt x="84" y="139"/>
                  <a:pt x="84" y="139"/>
                  <a:pt x="85" y="139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5" y="139"/>
                  <a:pt x="86" y="139"/>
                  <a:pt x="86" y="139"/>
                </a:cubicBezTo>
                <a:cubicBezTo>
                  <a:pt x="86" y="139"/>
                  <a:pt x="86" y="139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7" y="138"/>
                  <a:pt x="87" y="138"/>
                </a:cubicBezTo>
                <a:cubicBezTo>
                  <a:pt x="87" y="138"/>
                  <a:pt x="87" y="138"/>
                  <a:pt x="87" y="138"/>
                </a:cubicBezTo>
                <a:cubicBezTo>
                  <a:pt x="87" y="138"/>
                  <a:pt x="87" y="138"/>
                  <a:pt x="88" y="138"/>
                </a:cubicBezTo>
                <a:cubicBezTo>
                  <a:pt x="89" y="137"/>
                  <a:pt x="90" y="137"/>
                  <a:pt x="91" y="136"/>
                </a:cubicBezTo>
                <a:cubicBezTo>
                  <a:pt x="91" y="136"/>
                  <a:pt x="92" y="135"/>
                  <a:pt x="92" y="135"/>
                </a:cubicBezTo>
                <a:cubicBezTo>
                  <a:pt x="93" y="135"/>
                  <a:pt x="93" y="135"/>
                  <a:pt x="93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5" y="133"/>
                  <a:pt x="95" y="132"/>
                  <a:pt x="96" y="132"/>
                </a:cubicBezTo>
                <a:cubicBezTo>
                  <a:pt x="96" y="131"/>
                  <a:pt x="96" y="130"/>
                  <a:pt x="97" y="128"/>
                </a:cubicBezTo>
                <a:cubicBezTo>
                  <a:pt x="97" y="127"/>
                  <a:pt x="97" y="125"/>
                  <a:pt x="97" y="124"/>
                </a:cubicBezTo>
                <a:cubicBezTo>
                  <a:pt x="97" y="122"/>
                  <a:pt x="97" y="121"/>
                  <a:pt x="97" y="120"/>
                </a:cubicBezTo>
                <a:cubicBezTo>
                  <a:pt x="97" y="119"/>
                  <a:pt x="98" y="118"/>
                  <a:pt x="98" y="118"/>
                </a:cubicBezTo>
                <a:cubicBezTo>
                  <a:pt x="98" y="118"/>
                  <a:pt x="98" y="117"/>
                  <a:pt x="98" y="117"/>
                </a:cubicBezTo>
                <a:cubicBezTo>
                  <a:pt x="98" y="115"/>
                  <a:pt x="99" y="113"/>
                  <a:pt x="99" y="111"/>
                </a:cubicBezTo>
                <a:cubicBezTo>
                  <a:pt x="101" y="106"/>
                  <a:pt x="101" y="104"/>
                  <a:pt x="102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0"/>
                  <a:pt x="104" y="99"/>
                </a:cubicBezTo>
                <a:cubicBezTo>
                  <a:pt x="104" y="98"/>
                  <a:pt x="104" y="97"/>
                  <a:pt x="104" y="97"/>
                </a:cubicBezTo>
                <a:cubicBezTo>
                  <a:pt x="104" y="97"/>
                  <a:pt x="105" y="97"/>
                  <a:pt x="105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96"/>
                  <a:pt x="105" y="95"/>
                  <a:pt x="106" y="94"/>
                </a:cubicBezTo>
                <a:cubicBezTo>
                  <a:pt x="106" y="93"/>
                  <a:pt x="107" y="92"/>
                  <a:pt x="107" y="92"/>
                </a:cubicBezTo>
                <a:cubicBezTo>
                  <a:pt x="107" y="92"/>
                  <a:pt x="107" y="91"/>
                  <a:pt x="108" y="90"/>
                </a:cubicBezTo>
                <a:cubicBezTo>
                  <a:pt x="109" y="90"/>
                  <a:pt x="110" y="90"/>
                  <a:pt x="111" y="90"/>
                </a:cubicBezTo>
                <a:cubicBezTo>
                  <a:pt x="112" y="89"/>
                  <a:pt x="112" y="88"/>
                  <a:pt x="112" y="88"/>
                </a:cubicBezTo>
                <a:cubicBezTo>
                  <a:pt x="112" y="88"/>
                  <a:pt x="112" y="88"/>
                  <a:pt x="112" y="87"/>
                </a:cubicBezTo>
                <a:cubicBezTo>
                  <a:pt x="112" y="87"/>
                  <a:pt x="112" y="87"/>
                  <a:pt x="112" y="87"/>
                </a:cubicBezTo>
                <a:close/>
                <a:moveTo>
                  <a:pt x="20" y="130"/>
                </a:moveTo>
                <a:cubicBezTo>
                  <a:pt x="21" y="130"/>
                  <a:pt x="21" y="130"/>
                  <a:pt x="21" y="130"/>
                </a:cubicBezTo>
                <a:cubicBezTo>
                  <a:pt x="21" y="130"/>
                  <a:pt x="21" y="129"/>
                  <a:pt x="20" y="128"/>
                </a:cubicBezTo>
                <a:cubicBezTo>
                  <a:pt x="20" y="127"/>
                  <a:pt x="20" y="126"/>
                  <a:pt x="20" y="124"/>
                </a:cubicBezTo>
                <a:cubicBezTo>
                  <a:pt x="20" y="124"/>
                  <a:pt x="20" y="123"/>
                  <a:pt x="20" y="123"/>
                </a:cubicBezTo>
                <a:cubicBezTo>
                  <a:pt x="20" y="122"/>
                  <a:pt x="19" y="121"/>
                  <a:pt x="19" y="117"/>
                </a:cubicBezTo>
                <a:cubicBezTo>
                  <a:pt x="19" y="115"/>
                  <a:pt x="19" y="115"/>
                  <a:pt x="18" y="113"/>
                </a:cubicBezTo>
                <a:cubicBezTo>
                  <a:pt x="18" y="111"/>
                  <a:pt x="17" y="108"/>
                  <a:pt x="17" y="107"/>
                </a:cubicBezTo>
                <a:cubicBezTo>
                  <a:pt x="17" y="106"/>
                  <a:pt x="16" y="106"/>
                  <a:pt x="16" y="105"/>
                </a:cubicBezTo>
                <a:cubicBezTo>
                  <a:pt x="16" y="103"/>
                  <a:pt x="15" y="101"/>
                  <a:pt x="14" y="99"/>
                </a:cubicBezTo>
                <a:cubicBezTo>
                  <a:pt x="13" y="99"/>
                  <a:pt x="13" y="97"/>
                  <a:pt x="12" y="96"/>
                </a:cubicBezTo>
                <a:cubicBezTo>
                  <a:pt x="12" y="95"/>
                  <a:pt x="12" y="94"/>
                  <a:pt x="11" y="94"/>
                </a:cubicBezTo>
                <a:cubicBezTo>
                  <a:pt x="11" y="94"/>
                  <a:pt x="11" y="93"/>
                  <a:pt x="11" y="93"/>
                </a:cubicBezTo>
                <a:cubicBezTo>
                  <a:pt x="11" y="93"/>
                  <a:pt x="12" y="93"/>
                  <a:pt x="12" y="93"/>
                </a:cubicBezTo>
                <a:cubicBezTo>
                  <a:pt x="12" y="93"/>
                  <a:pt x="12" y="93"/>
                  <a:pt x="13" y="94"/>
                </a:cubicBezTo>
                <a:cubicBezTo>
                  <a:pt x="14" y="96"/>
                  <a:pt x="14" y="96"/>
                  <a:pt x="14" y="98"/>
                </a:cubicBezTo>
                <a:cubicBezTo>
                  <a:pt x="14" y="98"/>
                  <a:pt x="15" y="99"/>
                  <a:pt x="15" y="100"/>
                </a:cubicBezTo>
                <a:cubicBezTo>
                  <a:pt x="16" y="101"/>
                  <a:pt x="17" y="105"/>
                  <a:pt x="17" y="107"/>
                </a:cubicBezTo>
                <a:cubicBezTo>
                  <a:pt x="17" y="108"/>
                  <a:pt x="18" y="109"/>
                  <a:pt x="18" y="109"/>
                </a:cubicBezTo>
                <a:cubicBezTo>
                  <a:pt x="18" y="110"/>
                  <a:pt x="18" y="111"/>
                  <a:pt x="18" y="112"/>
                </a:cubicBezTo>
                <a:cubicBezTo>
                  <a:pt x="18" y="112"/>
                  <a:pt x="18" y="113"/>
                  <a:pt x="19" y="113"/>
                </a:cubicBezTo>
                <a:cubicBezTo>
                  <a:pt x="19" y="114"/>
                  <a:pt x="19" y="114"/>
                  <a:pt x="19" y="115"/>
                </a:cubicBezTo>
                <a:cubicBezTo>
                  <a:pt x="19" y="116"/>
                  <a:pt x="19" y="116"/>
                  <a:pt x="19" y="117"/>
                </a:cubicBezTo>
                <a:cubicBezTo>
                  <a:pt x="19" y="117"/>
                  <a:pt x="19" y="118"/>
                  <a:pt x="19" y="118"/>
                </a:cubicBezTo>
                <a:cubicBezTo>
                  <a:pt x="20" y="119"/>
                  <a:pt x="20" y="119"/>
                  <a:pt x="20" y="120"/>
                </a:cubicBezTo>
                <a:cubicBezTo>
                  <a:pt x="20" y="122"/>
                  <a:pt x="20" y="125"/>
                  <a:pt x="21" y="126"/>
                </a:cubicBezTo>
                <a:cubicBezTo>
                  <a:pt x="21" y="127"/>
                  <a:pt x="21" y="128"/>
                  <a:pt x="21" y="130"/>
                </a:cubicBezTo>
                <a:lnTo>
                  <a:pt x="20" y="130"/>
                </a:lnTo>
                <a:close/>
                <a:moveTo>
                  <a:pt x="28" y="134"/>
                </a:moveTo>
                <a:cubicBezTo>
                  <a:pt x="27" y="134"/>
                  <a:pt x="27" y="134"/>
                  <a:pt x="27" y="133"/>
                </a:cubicBezTo>
                <a:cubicBezTo>
                  <a:pt x="26" y="133"/>
                  <a:pt x="26" y="133"/>
                  <a:pt x="25" y="133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25" y="133"/>
                  <a:pt x="25" y="133"/>
                  <a:pt x="25" y="132"/>
                </a:cubicBezTo>
                <a:cubicBezTo>
                  <a:pt x="25" y="132"/>
                  <a:pt x="25" y="131"/>
                  <a:pt x="25" y="130"/>
                </a:cubicBezTo>
                <a:cubicBezTo>
                  <a:pt x="25" y="129"/>
                  <a:pt x="25" y="129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7"/>
                  <a:pt x="24" y="127"/>
                  <a:pt x="24" y="127"/>
                </a:cubicBezTo>
                <a:cubicBezTo>
                  <a:pt x="24" y="126"/>
                  <a:pt x="24" y="126"/>
                  <a:pt x="24" y="125"/>
                </a:cubicBezTo>
                <a:cubicBezTo>
                  <a:pt x="24" y="125"/>
                  <a:pt x="24" y="123"/>
                  <a:pt x="24" y="123"/>
                </a:cubicBezTo>
                <a:cubicBezTo>
                  <a:pt x="23" y="121"/>
                  <a:pt x="23" y="120"/>
                  <a:pt x="23" y="119"/>
                </a:cubicBezTo>
                <a:cubicBezTo>
                  <a:pt x="23" y="116"/>
                  <a:pt x="22" y="115"/>
                  <a:pt x="22" y="114"/>
                </a:cubicBezTo>
                <a:cubicBezTo>
                  <a:pt x="22" y="114"/>
                  <a:pt x="22" y="113"/>
                  <a:pt x="22" y="112"/>
                </a:cubicBezTo>
                <a:cubicBezTo>
                  <a:pt x="22" y="112"/>
                  <a:pt x="22" y="111"/>
                  <a:pt x="21" y="110"/>
                </a:cubicBezTo>
                <a:cubicBezTo>
                  <a:pt x="21" y="109"/>
                  <a:pt x="21" y="107"/>
                  <a:pt x="21" y="106"/>
                </a:cubicBezTo>
                <a:cubicBezTo>
                  <a:pt x="20" y="106"/>
                  <a:pt x="20" y="104"/>
                  <a:pt x="19" y="102"/>
                </a:cubicBezTo>
                <a:cubicBezTo>
                  <a:pt x="19" y="101"/>
                  <a:pt x="19" y="100"/>
                  <a:pt x="19" y="100"/>
                </a:cubicBezTo>
                <a:cubicBezTo>
                  <a:pt x="19" y="99"/>
                  <a:pt x="18" y="99"/>
                  <a:pt x="18" y="98"/>
                </a:cubicBezTo>
                <a:cubicBezTo>
                  <a:pt x="18" y="97"/>
                  <a:pt x="17" y="95"/>
                  <a:pt x="16" y="93"/>
                </a:cubicBezTo>
                <a:cubicBezTo>
                  <a:pt x="16" y="93"/>
                  <a:pt x="16" y="93"/>
                  <a:pt x="16" y="93"/>
                </a:cubicBezTo>
                <a:cubicBezTo>
                  <a:pt x="17" y="93"/>
                  <a:pt x="17" y="94"/>
                  <a:pt x="17" y="94"/>
                </a:cubicBezTo>
                <a:cubicBezTo>
                  <a:pt x="18" y="95"/>
                  <a:pt x="19" y="96"/>
                  <a:pt x="20" y="96"/>
                </a:cubicBezTo>
                <a:cubicBezTo>
                  <a:pt x="20" y="96"/>
                  <a:pt x="21" y="97"/>
                  <a:pt x="21" y="97"/>
                </a:cubicBezTo>
                <a:cubicBezTo>
                  <a:pt x="21" y="97"/>
                  <a:pt x="21" y="97"/>
                  <a:pt x="21" y="97"/>
                </a:cubicBezTo>
                <a:cubicBezTo>
                  <a:pt x="22" y="99"/>
                  <a:pt x="22" y="99"/>
                  <a:pt x="23" y="101"/>
                </a:cubicBezTo>
                <a:cubicBezTo>
                  <a:pt x="23" y="101"/>
                  <a:pt x="23" y="102"/>
                  <a:pt x="23" y="103"/>
                </a:cubicBezTo>
                <a:cubicBezTo>
                  <a:pt x="24" y="104"/>
                  <a:pt x="25" y="108"/>
                  <a:pt x="25" y="110"/>
                </a:cubicBezTo>
                <a:cubicBezTo>
                  <a:pt x="25" y="111"/>
                  <a:pt x="25" y="112"/>
                  <a:pt x="25" y="112"/>
                </a:cubicBezTo>
                <a:cubicBezTo>
                  <a:pt x="26" y="113"/>
                  <a:pt x="26" y="114"/>
                  <a:pt x="26" y="115"/>
                </a:cubicBezTo>
                <a:cubicBezTo>
                  <a:pt x="26" y="115"/>
                  <a:pt x="26" y="116"/>
                  <a:pt x="26" y="116"/>
                </a:cubicBezTo>
                <a:cubicBezTo>
                  <a:pt x="26" y="117"/>
                  <a:pt x="26" y="117"/>
                  <a:pt x="26" y="118"/>
                </a:cubicBezTo>
                <a:cubicBezTo>
                  <a:pt x="26" y="118"/>
                  <a:pt x="27" y="119"/>
                  <a:pt x="27" y="120"/>
                </a:cubicBezTo>
                <a:cubicBezTo>
                  <a:pt x="27" y="120"/>
                  <a:pt x="27" y="121"/>
                  <a:pt x="27" y="121"/>
                </a:cubicBezTo>
                <a:cubicBezTo>
                  <a:pt x="27" y="121"/>
                  <a:pt x="27" y="122"/>
                  <a:pt x="27" y="123"/>
                </a:cubicBezTo>
                <a:cubicBezTo>
                  <a:pt x="27" y="125"/>
                  <a:pt x="27" y="128"/>
                  <a:pt x="28" y="129"/>
                </a:cubicBezTo>
                <a:cubicBezTo>
                  <a:pt x="28" y="130"/>
                  <a:pt x="28" y="132"/>
                  <a:pt x="28" y="134"/>
                </a:cubicBezTo>
                <a:cubicBezTo>
                  <a:pt x="28" y="134"/>
                  <a:pt x="28" y="134"/>
                  <a:pt x="28" y="134"/>
                </a:cubicBezTo>
                <a:close/>
                <a:moveTo>
                  <a:pt x="36" y="131"/>
                </a:moveTo>
                <a:cubicBezTo>
                  <a:pt x="36" y="132"/>
                  <a:pt x="36" y="133"/>
                  <a:pt x="36" y="135"/>
                </a:cubicBezTo>
                <a:cubicBezTo>
                  <a:pt x="36" y="135"/>
                  <a:pt x="36" y="136"/>
                  <a:pt x="36" y="136"/>
                </a:cubicBezTo>
                <a:cubicBezTo>
                  <a:pt x="35" y="136"/>
                  <a:pt x="34" y="136"/>
                  <a:pt x="34" y="136"/>
                </a:cubicBezTo>
                <a:cubicBezTo>
                  <a:pt x="33" y="136"/>
                  <a:pt x="32" y="135"/>
                  <a:pt x="31" y="135"/>
                </a:cubicBezTo>
                <a:cubicBezTo>
                  <a:pt x="31" y="135"/>
                  <a:pt x="31" y="135"/>
                  <a:pt x="31" y="135"/>
                </a:cubicBezTo>
                <a:cubicBezTo>
                  <a:pt x="31" y="135"/>
                  <a:pt x="31" y="134"/>
                  <a:pt x="31" y="133"/>
                </a:cubicBezTo>
                <a:cubicBezTo>
                  <a:pt x="31" y="131"/>
                  <a:pt x="31" y="132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1" y="129"/>
                  <a:pt x="31" y="129"/>
                  <a:pt x="31" y="128"/>
                </a:cubicBezTo>
                <a:cubicBezTo>
                  <a:pt x="31" y="128"/>
                  <a:pt x="31" y="126"/>
                  <a:pt x="31" y="126"/>
                </a:cubicBezTo>
                <a:cubicBezTo>
                  <a:pt x="30" y="124"/>
                  <a:pt x="30" y="123"/>
                  <a:pt x="30" y="122"/>
                </a:cubicBezTo>
                <a:cubicBezTo>
                  <a:pt x="30" y="119"/>
                  <a:pt x="30" y="118"/>
                  <a:pt x="30" y="117"/>
                </a:cubicBezTo>
                <a:cubicBezTo>
                  <a:pt x="30" y="117"/>
                  <a:pt x="29" y="116"/>
                  <a:pt x="29" y="115"/>
                </a:cubicBezTo>
                <a:cubicBezTo>
                  <a:pt x="29" y="115"/>
                  <a:pt x="29" y="114"/>
                  <a:pt x="29" y="113"/>
                </a:cubicBezTo>
                <a:cubicBezTo>
                  <a:pt x="29" y="112"/>
                  <a:pt x="29" y="111"/>
                  <a:pt x="28" y="109"/>
                </a:cubicBezTo>
                <a:cubicBezTo>
                  <a:pt x="28" y="109"/>
                  <a:pt x="28" y="107"/>
                  <a:pt x="28" y="105"/>
                </a:cubicBezTo>
                <a:cubicBezTo>
                  <a:pt x="27" y="104"/>
                  <a:pt x="27" y="104"/>
                  <a:pt x="27" y="103"/>
                </a:cubicBezTo>
                <a:cubicBezTo>
                  <a:pt x="27" y="102"/>
                  <a:pt x="27" y="102"/>
                  <a:pt x="27" y="101"/>
                </a:cubicBezTo>
                <a:cubicBezTo>
                  <a:pt x="26" y="101"/>
                  <a:pt x="26" y="99"/>
                  <a:pt x="25" y="97"/>
                </a:cubicBezTo>
                <a:cubicBezTo>
                  <a:pt x="28" y="97"/>
                  <a:pt x="28" y="97"/>
                  <a:pt x="30" y="98"/>
                </a:cubicBezTo>
                <a:cubicBezTo>
                  <a:pt x="31" y="99"/>
                  <a:pt x="31" y="100"/>
                  <a:pt x="32" y="100"/>
                </a:cubicBezTo>
                <a:cubicBezTo>
                  <a:pt x="33" y="102"/>
                  <a:pt x="33" y="102"/>
                  <a:pt x="33" y="103"/>
                </a:cubicBezTo>
                <a:cubicBezTo>
                  <a:pt x="33" y="104"/>
                  <a:pt x="34" y="105"/>
                  <a:pt x="34" y="105"/>
                </a:cubicBezTo>
                <a:cubicBezTo>
                  <a:pt x="34" y="107"/>
                  <a:pt x="35" y="110"/>
                  <a:pt x="35" y="113"/>
                </a:cubicBezTo>
                <a:cubicBezTo>
                  <a:pt x="35" y="113"/>
                  <a:pt x="35" y="114"/>
                  <a:pt x="35" y="114"/>
                </a:cubicBezTo>
                <a:cubicBezTo>
                  <a:pt x="35" y="116"/>
                  <a:pt x="35" y="116"/>
                  <a:pt x="35" y="117"/>
                </a:cubicBezTo>
                <a:cubicBezTo>
                  <a:pt x="36" y="117"/>
                  <a:pt x="36" y="118"/>
                  <a:pt x="36" y="118"/>
                </a:cubicBezTo>
                <a:cubicBezTo>
                  <a:pt x="36" y="119"/>
                  <a:pt x="36" y="120"/>
                  <a:pt x="36" y="120"/>
                </a:cubicBezTo>
                <a:cubicBezTo>
                  <a:pt x="36" y="121"/>
                  <a:pt x="36" y="121"/>
                  <a:pt x="36" y="122"/>
                </a:cubicBezTo>
                <a:cubicBezTo>
                  <a:pt x="36" y="122"/>
                  <a:pt x="36" y="123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6" y="125"/>
                  <a:pt x="36" y="125"/>
                  <a:pt x="36" y="125"/>
                </a:cubicBezTo>
                <a:cubicBezTo>
                  <a:pt x="36" y="127"/>
                  <a:pt x="36" y="130"/>
                  <a:pt x="36" y="131"/>
                </a:cubicBezTo>
                <a:close/>
                <a:moveTo>
                  <a:pt x="45" y="127"/>
                </a:moveTo>
                <a:cubicBezTo>
                  <a:pt x="45" y="128"/>
                  <a:pt x="45" y="131"/>
                  <a:pt x="45" y="132"/>
                </a:cubicBezTo>
                <a:cubicBezTo>
                  <a:pt x="45" y="132"/>
                  <a:pt x="45" y="133"/>
                  <a:pt x="45" y="133"/>
                </a:cubicBezTo>
                <a:cubicBezTo>
                  <a:pt x="45" y="133"/>
                  <a:pt x="45" y="135"/>
                  <a:pt x="45" y="136"/>
                </a:cubicBezTo>
                <a:cubicBezTo>
                  <a:pt x="45" y="137"/>
                  <a:pt x="45" y="138"/>
                  <a:pt x="45" y="138"/>
                </a:cubicBezTo>
                <a:cubicBezTo>
                  <a:pt x="44" y="138"/>
                  <a:pt x="43" y="138"/>
                  <a:pt x="43" y="138"/>
                </a:cubicBezTo>
                <a:cubicBezTo>
                  <a:pt x="43" y="138"/>
                  <a:pt x="42" y="138"/>
                  <a:pt x="42" y="138"/>
                </a:cubicBezTo>
                <a:cubicBezTo>
                  <a:pt x="41" y="138"/>
                  <a:pt x="41" y="138"/>
                  <a:pt x="40" y="137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7"/>
                  <a:pt x="39" y="136"/>
                  <a:pt x="39" y="135"/>
                </a:cubicBezTo>
                <a:cubicBezTo>
                  <a:pt x="40" y="135"/>
                  <a:pt x="40" y="134"/>
                  <a:pt x="40" y="134"/>
                </a:cubicBezTo>
                <a:cubicBezTo>
                  <a:pt x="40" y="134"/>
                  <a:pt x="40" y="134"/>
                  <a:pt x="40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2"/>
                  <a:pt x="39" y="131"/>
                  <a:pt x="39" y="131"/>
                </a:cubicBezTo>
                <a:cubicBezTo>
                  <a:pt x="39" y="130"/>
                  <a:pt x="39" y="129"/>
                  <a:pt x="39" y="128"/>
                </a:cubicBezTo>
                <a:cubicBezTo>
                  <a:pt x="39" y="127"/>
                  <a:pt x="39" y="125"/>
                  <a:pt x="39" y="124"/>
                </a:cubicBezTo>
                <a:cubicBezTo>
                  <a:pt x="39" y="122"/>
                  <a:pt x="39" y="120"/>
                  <a:pt x="39" y="120"/>
                </a:cubicBezTo>
                <a:cubicBezTo>
                  <a:pt x="39" y="119"/>
                  <a:pt x="39" y="118"/>
                  <a:pt x="39" y="118"/>
                </a:cubicBezTo>
                <a:cubicBezTo>
                  <a:pt x="39" y="117"/>
                  <a:pt x="39" y="116"/>
                  <a:pt x="39" y="116"/>
                </a:cubicBezTo>
                <a:cubicBezTo>
                  <a:pt x="39" y="114"/>
                  <a:pt x="39" y="113"/>
                  <a:pt x="38" y="112"/>
                </a:cubicBezTo>
                <a:cubicBezTo>
                  <a:pt x="38" y="111"/>
                  <a:pt x="38" y="110"/>
                  <a:pt x="38" y="108"/>
                </a:cubicBezTo>
                <a:cubicBezTo>
                  <a:pt x="38" y="107"/>
                  <a:pt x="38" y="106"/>
                  <a:pt x="37" y="106"/>
                </a:cubicBezTo>
                <a:cubicBezTo>
                  <a:pt x="37" y="105"/>
                  <a:pt x="37" y="105"/>
                  <a:pt x="37" y="104"/>
                </a:cubicBezTo>
                <a:cubicBezTo>
                  <a:pt x="37" y="104"/>
                  <a:pt x="36" y="101"/>
                  <a:pt x="36" y="100"/>
                </a:cubicBezTo>
                <a:cubicBezTo>
                  <a:pt x="36" y="99"/>
                  <a:pt x="38" y="99"/>
                  <a:pt x="39" y="99"/>
                </a:cubicBezTo>
                <a:cubicBezTo>
                  <a:pt x="39" y="99"/>
                  <a:pt x="39" y="99"/>
                  <a:pt x="39" y="99"/>
                </a:cubicBezTo>
                <a:cubicBezTo>
                  <a:pt x="40" y="99"/>
                  <a:pt x="40" y="99"/>
                  <a:pt x="41" y="100"/>
                </a:cubicBezTo>
                <a:cubicBezTo>
                  <a:pt x="41" y="100"/>
                  <a:pt x="42" y="101"/>
                  <a:pt x="42" y="101"/>
                </a:cubicBezTo>
                <a:cubicBezTo>
                  <a:pt x="43" y="101"/>
                  <a:pt x="43" y="102"/>
                  <a:pt x="43" y="102"/>
                </a:cubicBezTo>
                <a:cubicBezTo>
                  <a:pt x="43" y="103"/>
                  <a:pt x="43" y="104"/>
                  <a:pt x="44" y="105"/>
                </a:cubicBezTo>
                <a:cubicBezTo>
                  <a:pt x="44" y="106"/>
                  <a:pt x="44" y="107"/>
                  <a:pt x="44" y="107"/>
                </a:cubicBezTo>
                <a:cubicBezTo>
                  <a:pt x="44" y="109"/>
                  <a:pt x="45" y="112"/>
                  <a:pt x="45" y="114"/>
                </a:cubicBezTo>
                <a:cubicBezTo>
                  <a:pt x="45" y="115"/>
                  <a:pt x="45" y="116"/>
                  <a:pt x="45" y="116"/>
                </a:cubicBezTo>
                <a:cubicBezTo>
                  <a:pt x="45" y="118"/>
                  <a:pt x="45" y="118"/>
                  <a:pt x="45" y="119"/>
                </a:cubicBezTo>
                <a:cubicBezTo>
                  <a:pt x="45" y="119"/>
                  <a:pt x="45" y="120"/>
                  <a:pt x="45" y="120"/>
                </a:cubicBezTo>
                <a:cubicBezTo>
                  <a:pt x="45" y="121"/>
                  <a:pt x="45" y="121"/>
                  <a:pt x="45" y="122"/>
                </a:cubicBezTo>
                <a:cubicBezTo>
                  <a:pt x="45" y="122"/>
                  <a:pt x="45" y="123"/>
                  <a:pt x="45" y="123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24"/>
                  <a:pt x="45" y="124"/>
                  <a:pt x="45" y="125"/>
                </a:cubicBezTo>
                <a:cubicBezTo>
                  <a:pt x="45" y="125"/>
                  <a:pt x="45" y="125"/>
                  <a:pt x="45" y="125"/>
                </a:cubicBezTo>
                <a:cubicBezTo>
                  <a:pt x="45" y="125"/>
                  <a:pt x="45" y="126"/>
                  <a:pt x="45" y="126"/>
                </a:cubicBezTo>
                <a:cubicBezTo>
                  <a:pt x="45" y="126"/>
                  <a:pt x="45" y="126"/>
                  <a:pt x="45" y="127"/>
                </a:cubicBezTo>
                <a:close/>
                <a:moveTo>
                  <a:pt x="55" y="116"/>
                </a:moveTo>
                <a:cubicBezTo>
                  <a:pt x="55" y="136"/>
                  <a:pt x="55" y="138"/>
                  <a:pt x="55" y="139"/>
                </a:cubicBezTo>
                <a:cubicBezTo>
                  <a:pt x="55" y="139"/>
                  <a:pt x="55" y="139"/>
                  <a:pt x="55" y="139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1" y="139"/>
                  <a:pt x="50" y="139"/>
                  <a:pt x="48" y="139"/>
                </a:cubicBezTo>
                <a:cubicBezTo>
                  <a:pt x="48" y="138"/>
                  <a:pt x="48" y="138"/>
                  <a:pt x="49" y="137"/>
                </a:cubicBezTo>
                <a:cubicBezTo>
                  <a:pt x="49" y="137"/>
                  <a:pt x="49" y="136"/>
                  <a:pt x="49" y="136"/>
                </a:cubicBezTo>
                <a:cubicBezTo>
                  <a:pt x="49" y="136"/>
                  <a:pt x="49" y="136"/>
                  <a:pt x="49" y="136"/>
                </a:cubicBezTo>
                <a:cubicBezTo>
                  <a:pt x="49" y="136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4"/>
                  <a:pt x="49" y="133"/>
                  <a:pt x="49" y="133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9" y="132"/>
                  <a:pt x="49" y="131"/>
                  <a:pt x="49" y="131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9" y="129"/>
                  <a:pt x="49" y="127"/>
                  <a:pt x="49" y="126"/>
                </a:cubicBezTo>
                <a:cubicBezTo>
                  <a:pt x="49" y="126"/>
                  <a:pt x="49" y="125"/>
                  <a:pt x="49" y="125"/>
                </a:cubicBezTo>
                <a:cubicBezTo>
                  <a:pt x="49" y="123"/>
                  <a:pt x="49" y="122"/>
                  <a:pt x="49" y="122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20"/>
                  <a:pt x="49" y="120"/>
                  <a:pt x="49" y="120"/>
                </a:cubicBezTo>
                <a:cubicBezTo>
                  <a:pt x="49" y="119"/>
                  <a:pt x="49" y="118"/>
                  <a:pt x="49" y="118"/>
                </a:cubicBezTo>
                <a:cubicBezTo>
                  <a:pt x="49" y="116"/>
                  <a:pt x="48" y="115"/>
                  <a:pt x="48" y="114"/>
                </a:cubicBezTo>
                <a:cubicBezTo>
                  <a:pt x="48" y="113"/>
                  <a:pt x="48" y="112"/>
                  <a:pt x="48" y="110"/>
                </a:cubicBezTo>
                <a:cubicBezTo>
                  <a:pt x="48" y="109"/>
                  <a:pt x="48" y="108"/>
                  <a:pt x="48" y="108"/>
                </a:cubicBezTo>
                <a:cubicBezTo>
                  <a:pt x="48" y="107"/>
                  <a:pt x="47" y="106"/>
                  <a:pt x="47" y="106"/>
                </a:cubicBezTo>
                <a:cubicBezTo>
                  <a:pt x="47" y="105"/>
                  <a:pt x="47" y="104"/>
                  <a:pt x="46" y="102"/>
                </a:cubicBezTo>
                <a:cubicBezTo>
                  <a:pt x="47" y="102"/>
                  <a:pt x="48" y="102"/>
                  <a:pt x="48" y="101"/>
                </a:cubicBezTo>
                <a:cubicBezTo>
                  <a:pt x="49" y="101"/>
                  <a:pt x="50" y="101"/>
                  <a:pt x="50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1"/>
                  <a:pt x="53" y="102"/>
                </a:cubicBezTo>
                <a:cubicBezTo>
                  <a:pt x="53" y="102"/>
                  <a:pt x="54" y="102"/>
                  <a:pt x="55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5" y="105"/>
                  <a:pt x="55" y="109"/>
                  <a:pt x="55" y="116"/>
                </a:cubicBezTo>
                <a:close/>
                <a:moveTo>
                  <a:pt x="64" y="121"/>
                </a:moveTo>
                <a:cubicBezTo>
                  <a:pt x="64" y="121"/>
                  <a:pt x="64" y="122"/>
                  <a:pt x="64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2"/>
                  <a:pt x="64" y="123"/>
                  <a:pt x="64" y="123"/>
                </a:cubicBezTo>
                <a:cubicBezTo>
                  <a:pt x="64" y="123"/>
                  <a:pt x="64" y="125"/>
                  <a:pt x="64" y="127"/>
                </a:cubicBezTo>
                <a:cubicBezTo>
                  <a:pt x="64" y="128"/>
                  <a:pt x="64" y="129"/>
                  <a:pt x="65" y="131"/>
                </a:cubicBezTo>
                <a:cubicBezTo>
                  <a:pt x="65" y="131"/>
                  <a:pt x="65" y="133"/>
                  <a:pt x="65" y="133"/>
                </a:cubicBezTo>
                <a:cubicBezTo>
                  <a:pt x="65" y="134"/>
                  <a:pt x="65" y="135"/>
                  <a:pt x="65" y="135"/>
                </a:cubicBezTo>
                <a:cubicBezTo>
                  <a:pt x="65" y="135"/>
                  <a:pt x="65" y="135"/>
                  <a:pt x="65" y="135"/>
                </a:cubicBezTo>
                <a:cubicBezTo>
                  <a:pt x="65" y="137"/>
                  <a:pt x="65" y="136"/>
                  <a:pt x="65" y="138"/>
                </a:cubicBezTo>
                <a:cubicBezTo>
                  <a:pt x="65" y="138"/>
                  <a:pt x="65" y="139"/>
                  <a:pt x="65" y="139"/>
                </a:cubicBezTo>
                <a:cubicBezTo>
                  <a:pt x="64" y="139"/>
                  <a:pt x="62" y="139"/>
                  <a:pt x="61" y="139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39"/>
                  <a:pt x="59" y="139"/>
                  <a:pt x="58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8" y="138"/>
                  <a:pt x="59" y="135"/>
                  <a:pt x="59" y="130"/>
                </a:cubicBezTo>
                <a:cubicBezTo>
                  <a:pt x="59" y="128"/>
                  <a:pt x="59" y="128"/>
                  <a:pt x="59" y="128"/>
                </a:cubicBezTo>
                <a:cubicBezTo>
                  <a:pt x="58" y="123"/>
                  <a:pt x="58" y="118"/>
                  <a:pt x="58" y="113"/>
                </a:cubicBezTo>
                <a:cubicBezTo>
                  <a:pt x="58" y="106"/>
                  <a:pt x="58" y="106"/>
                  <a:pt x="58" y="106"/>
                </a:cubicBezTo>
                <a:cubicBezTo>
                  <a:pt x="58" y="105"/>
                  <a:pt x="58" y="104"/>
                  <a:pt x="58" y="103"/>
                </a:cubicBezTo>
                <a:cubicBezTo>
                  <a:pt x="59" y="103"/>
                  <a:pt x="61" y="102"/>
                  <a:pt x="61" y="102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3" y="102"/>
                </a:cubicBezTo>
                <a:cubicBezTo>
                  <a:pt x="63" y="102"/>
                  <a:pt x="64" y="103"/>
                  <a:pt x="65" y="103"/>
                </a:cubicBezTo>
                <a:cubicBezTo>
                  <a:pt x="65" y="103"/>
                  <a:pt x="65" y="103"/>
                  <a:pt x="66" y="103"/>
                </a:cubicBezTo>
                <a:cubicBezTo>
                  <a:pt x="65" y="105"/>
                  <a:pt x="65" y="107"/>
                  <a:pt x="65" y="107"/>
                </a:cubicBezTo>
                <a:cubicBezTo>
                  <a:pt x="65" y="108"/>
                  <a:pt x="65" y="108"/>
                  <a:pt x="65" y="109"/>
                </a:cubicBezTo>
                <a:cubicBezTo>
                  <a:pt x="65" y="109"/>
                  <a:pt x="65" y="110"/>
                  <a:pt x="64" y="111"/>
                </a:cubicBezTo>
                <a:cubicBezTo>
                  <a:pt x="64" y="113"/>
                  <a:pt x="64" y="114"/>
                  <a:pt x="64" y="115"/>
                </a:cubicBezTo>
                <a:cubicBezTo>
                  <a:pt x="64" y="116"/>
                  <a:pt x="64" y="117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20"/>
                  <a:pt x="64" y="120"/>
                  <a:pt x="64" y="121"/>
                </a:cubicBezTo>
                <a:close/>
                <a:moveTo>
                  <a:pt x="75" y="106"/>
                </a:moveTo>
                <a:cubicBezTo>
                  <a:pt x="75" y="106"/>
                  <a:pt x="75" y="107"/>
                  <a:pt x="75" y="107"/>
                </a:cubicBezTo>
                <a:cubicBezTo>
                  <a:pt x="75" y="108"/>
                  <a:pt x="75" y="109"/>
                  <a:pt x="74" y="109"/>
                </a:cubicBezTo>
                <a:cubicBezTo>
                  <a:pt x="74" y="112"/>
                  <a:pt x="74" y="113"/>
                  <a:pt x="74" y="114"/>
                </a:cubicBezTo>
                <a:cubicBezTo>
                  <a:pt x="74" y="115"/>
                  <a:pt x="74" y="116"/>
                  <a:pt x="74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3" y="118"/>
                  <a:pt x="73" y="119"/>
                  <a:pt x="73" y="120"/>
                </a:cubicBezTo>
                <a:cubicBezTo>
                  <a:pt x="73" y="120"/>
                  <a:pt x="73" y="121"/>
                  <a:pt x="73" y="121"/>
                </a:cubicBezTo>
                <a:cubicBezTo>
                  <a:pt x="73" y="122"/>
                  <a:pt x="73" y="123"/>
                  <a:pt x="73" y="126"/>
                </a:cubicBezTo>
                <a:cubicBezTo>
                  <a:pt x="73" y="127"/>
                  <a:pt x="73" y="128"/>
                  <a:pt x="73" y="130"/>
                </a:cubicBezTo>
                <a:cubicBezTo>
                  <a:pt x="73" y="130"/>
                  <a:pt x="73" y="132"/>
                  <a:pt x="73" y="132"/>
                </a:cubicBezTo>
                <a:cubicBezTo>
                  <a:pt x="73" y="132"/>
                  <a:pt x="73" y="133"/>
                  <a:pt x="73" y="133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73" y="135"/>
                  <a:pt x="73" y="135"/>
                  <a:pt x="73" y="136"/>
                </a:cubicBezTo>
                <a:cubicBezTo>
                  <a:pt x="73" y="136"/>
                  <a:pt x="73" y="136"/>
                  <a:pt x="73" y="137"/>
                </a:cubicBezTo>
                <a:cubicBezTo>
                  <a:pt x="73" y="137"/>
                  <a:pt x="73" y="138"/>
                  <a:pt x="73" y="138"/>
                </a:cubicBezTo>
                <a:cubicBezTo>
                  <a:pt x="73" y="138"/>
                  <a:pt x="73" y="139"/>
                  <a:pt x="73" y="139"/>
                </a:cubicBezTo>
                <a:cubicBezTo>
                  <a:pt x="72" y="139"/>
                  <a:pt x="72" y="139"/>
                  <a:pt x="71" y="139"/>
                </a:cubicBezTo>
                <a:cubicBezTo>
                  <a:pt x="70" y="139"/>
                  <a:pt x="69" y="139"/>
                  <a:pt x="69" y="139"/>
                </a:cubicBezTo>
                <a:cubicBezTo>
                  <a:pt x="68" y="137"/>
                  <a:pt x="68" y="134"/>
                  <a:pt x="68" y="133"/>
                </a:cubicBezTo>
                <a:cubicBezTo>
                  <a:pt x="68" y="132"/>
                  <a:pt x="68" y="129"/>
                  <a:pt x="68" y="127"/>
                </a:cubicBezTo>
                <a:cubicBezTo>
                  <a:pt x="68" y="127"/>
                  <a:pt x="68" y="126"/>
                  <a:pt x="68" y="126"/>
                </a:cubicBezTo>
                <a:cubicBezTo>
                  <a:pt x="68" y="126"/>
                  <a:pt x="68" y="125"/>
                  <a:pt x="68" y="124"/>
                </a:cubicBezTo>
                <a:cubicBezTo>
                  <a:pt x="68" y="124"/>
                  <a:pt x="68" y="123"/>
                  <a:pt x="68" y="123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19"/>
                  <a:pt x="68" y="118"/>
                  <a:pt x="68" y="117"/>
                </a:cubicBezTo>
                <a:cubicBezTo>
                  <a:pt x="68" y="117"/>
                  <a:pt x="68" y="116"/>
                  <a:pt x="68" y="115"/>
                </a:cubicBezTo>
                <a:cubicBezTo>
                  <a:pt x="68" y="113"/>
                  <a:pt x="68" y="110"/>
                  <a:pt x="68" y="108"/>
                </a:cubicBezTo>
                <a:cubicBezTo>
                  <a:pt x="68" y="108"/>
                  <a:pt x="69" y="107"/>
                  <a:pt x="69" y="106"/>
                </a:cubicBezTo>
                <a:cubicBezTo>
                  <a:pt x="69" y="105"/>
                  <a:pt x="69" y="105"/>
                  <a:pt x="69" y="103"/>
                </a:cubicBezTo>
                <a:cubicBezTo>
                  <a:pt x="69" y="103"/>
                  <a:pt x="69" y="103"/>
                  <a:pt x="69" y="102"/>
                </a:cubicBezTo>
                <a:cubicBezTo>
                  <a:pt x="70" y="102"/>
                  <a:pt x="70" y="102"/>
                  <a:pt x="71" y="101"/>
                </a:cubicBezTo>
                <a:cubicBezTo>
                  <a:pt x="73" y="100"/>
                  <a:pt x="73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6" y="101"/>
                  <a:pt x="77" y="101"/>
                </a:cubicBezTo>
                <a:cubicBezTo>
                  <a:pt x="76" y="103"/>
                  <a:pt x="75" y="105"/>
                  <a:pt x="75" y="106"/>
                </a:cubicBezTo>
                <a:close/>
                <a:moveTo>
                  <a:pt x="83" y="114"/>
                </a:moveTo>
                <a:cubicBezTo>
                  <a:pt x="83" y="115"/>
                  <a:pt x="83" y="116"/>
                  <a:pt x="83" y="117"/>
                </a:cubicBezTo>
                <a:cubicBezTo>
                  <a:pt x="82" y="117"/>
                  <a:pt x="82" y="118"/>
                  <a:pt x="82" y="119"/>
                </a:cubicBezTo>
                <a:cubicBezTo>
                  <a:pt x="82" y="119"/>
                  <a:pt x="82" y="121"/>
                  <a:pt x="82" y="123"/>
                </a:cubicBezTo>
                <a:cubicBezTo>
                  <a:pt x="82" y="124"/>
                  <a:pt x="81" y="126"/>
                  <a:pt x="81" y="127"/>
                </a:cubicBezTo>
                <a:cubicBezTo>
                  <a:pt x="81" y="128"/>
                  <a:pt x="81" y="129"/>
                  <a:pt x="81" y="130"/>
                </a:cubicBezTo>
                <a:cubicBezTo>
                  <a:pt x="81" y="130"/>
                  <a:pt x="81" y="130"/>
                  <a:pt x="81" y="131"/>
                </a:cubicBezTo>
                <a:cubicBezTo>
                  <a:pt x="81" y="131"/>
                  <a:pt x="81" y="131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3"/>
                  <a:pt x="81" y="133"/>
                  <a:pt x="81" y="135"/>
                </a:cubicBezTo>
                <a:cubicBezTo>
                  <a:pt x="81" y="135"/>
                  <a:pt x="81" y="136"/>
                  <a:pt x="81" y="137"/>
                </a:cubicBezTo>
                <a:cubicBezTo>
                  <a:pt x="80" y="137"/>
                  <a:pt x="80" y="137"/>
                  <a:pt x="79" y="137"/>
                </a:cubicBezTo>
                <a:cubicBezTo>
                  <a:pt x="79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6" y="138"/>
                  <a:pt x="76" y="138"/>
                  <a:pt x="76" y="138"/>
                </a:cubicBezTo>
                <a:cubicBezTo>
                  <a:pt x="76" y="136"/>
                  <a:pt x="76" y="133"/>
                  <a:pt x="76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32"/>
                  <a:pt x="76" y="129"/>
                  <a:pt x="76" y="127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76" y="126"/>
                  <a:pt x="76" y="125"/>
                  <a:pt x="77" y="125"/>
                </a:cubicBezTo>
                <a:cubicBezTo>
                  <a:pt x="77" y="125"/>
                  <a:pt x="77" y="124"/>
                  <a:pt x="77" y="124"/>
                </a:cubicBezTo>
                <a:cubicBezTo>
                  <a:pt x="77" y="123"/>
                  <a:pt x="77" y="122"/>
                  <a:pt x="77" y="122"/>
                </a:cubicBezTo>
                <a:cubicBezTo>
                  <a:pt x="77" y="121"/>
                  <a:pt x="77" y="120"/>
                  <a:pt x="77" y="120"/>
                </a:cubicBezTo>
                <a:cubicBezTo>
                  <a:pt x="77" y="120"/>
                  <a:pt x="77" y="119"/>
                  <a:pt x="77" y="119"/>
                </a:cubicBezTo>
                <a:cubicBezTo>
                  <a:pt x="77" y="118"/>
                  <a:pt x="77" y="117"/>
                  <a:pt x="77" y="116"/>
                </a:cubicBezTo>
                <a:cubicBezTo>
                  <a:pt x="77" y="116"/>
                  <a:pt x="77" y="115"/>
                  <a:pt x="77" y="114"/>
                </a:cubicBezTo>
                <a:cubicBezTo>
                  <a:pt x="77" y="112"/>
                  <a:pt x="78" y="108"/>
                  <a:pt x="78" y="107"/>
                </a:cubicBezTo>
                <a:cubicBezTo>
                  <a:pt x="79" y="106"/>
                  <a:pt x="79" y="105"/>
                  <a:pt x="79" y="105"/>
                </a:cubicBezTo>
                <a:cubicBezTo>
                  <a:pt x="79" y="104"/>
                  <a:pt x="79" y="103"/>
                  <a:pt x="80" y="101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1" y="101"/>
                  <a:pt x="82" y="100"/>
                  <a:pt x="83" y="99"/>
                </a:cubicBezTo>
                <a:cubicBezTo>
                  <a:pt x="85" y="98"/>
                  <a:pt x="84" y="98"/>
                  <a:pt x="87" y="98"/>
                </a:cubicBezTo>
                <a:cubicBezTo>
                  <a:pt x="86" y="100"/>
                  <a:pt x="86" y="102"/>
                  <a:pt x="85" y="103"/>
                </a:cubicBezTo>
                <a:cubicBezTo>
                  <a:pt x="85" y="103"/>
                  <a:pt x="85" y="104"/>
                  <a:pt x="85" y="104"/>
                </a:cubicBezTo>
                <a:cubicBezTo>
                  <a:pt x="85" y="105"/>
                  <a:pt x="84" y="106"/>
                  <a:pt x="84" y="106"/>
                </a:cubicBezTo>
                <a:cubicBezTo>
                  <a:pt x="84" y="109"/>
                  <a:pt x="84" y="110"/>
                  <a:pt x="83" y="111"/>
                </a:cubicBezTo>
                <a:cubicBezTo>
                  <a:pt x="83" y="112"/>
                  <a:pt x="83" y="113"/>
                  <a:pt x="83" y="114"/>
                </a:cubicBezTo>
                <a:close/>
                <a:moveTo>
                  <a:pt x="91" y="113"/>
                </a:moveTo>
                <a:cubicBezTo>
                  <a:pt x="90" y="114"/>
                  <a:pt x="90" y="115"/>
                  <a:pt x="90" y="115"/>
                </a:cubicBezTo>
                <a:cubicBezTo>
                  <a:pt x="90" y="116"/>
                  <a:pt x="90" y="117"/>
                  <a:pt x="89" y="120"/>
                </a:cubicBezTo>
                <a:cubicBezTo>
                  <a:pt x="89" y="121"/>
                  <a:pt x="89" y="122"/>
                  <a:pt x="89" y="124"/>
                </a:cubicBezTo>
                <a:cubicBezTo>
                  <a:pt x="89" y="125"/>
                  <a:pt x="88" y="126"/>
                  <a:pt x="88" y="127"/>
                </a:cubicBezTo>
                <a:cubicBezTo>
                  <a:pt x="89" y="127"/>
                  <a:pt x="89" y="127"/>
                  <a:pt x="89" y="127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88" y="127"/>
                  <a:pt x="88" y="127"/>
                  <a:pt x="88" y="128"/>
                </a:cubicBezTo>
                <a:cubicBezTo>
                  <a:pt x="88" y="128"/>
                  <a:pt x="88" y="128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30"/>
                  <a:pt x="88" y="131"/>
                  <a:pt x="88" y="131"/>
                </a:cubicBezTo>
                <a:cubicBezTo>
                  <a:pt x="88" y="132"/>
                  <a:pt x="88" y="133"/>
                  <a:pt x="87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4"/>
                  <a:pt x="87" y="134"/>
                  <a:pt x="86" y="134"/>
                </a:cubicBezTo>
                <a:cubicBezTo>
                  <a:pt x="86" y="135"/>
                  <a:pt x="85" y="135"/>
                  <a:pt x="85" y="135"/>
                </a:cubicBezTo>
                <a:cubicBezTo>
                  <a:pt x="85" y="135"/>
                  <a:pt x="85" y="135"/>
                  <a:pt x="84" y="135"/>
                </a:cubicBezTo>
                <a:cubicBezTo>
                  <a:pt x="84" y="134"/>
                  <a:pt x="84" y="131"/>
                  <a:pt x="84" y="130"/>
                </a:cubicBezTo>
                <a:cubicBezTo>
                  <a:pt x="85" y="129"/>
                  <a:pt x="85" y="126"/>
                  <a:pt x="85" y="124"/>
                </a:cubicBezTo>
                <a:cubicBezTo>
                  <a:pt x="85" y="124"/>
                  <a:pt x="85" y="123"/>
                  <a:pt x="85" y="123"/>
                </a:cubicBezTo>
                <a:cubicBezTo>
                  <a:pt x="85" y="122"/>
                  <a:pt x="85" y="122"/>
                  <a:pt x="85" y="121"/>
                </a:cubicBezTo>
                <a:cubicBezTo>
                  <a:pt x="85" y="121"/>
                  <a:pt x="86" y="120"/>
                  <a:pt x="86" y="119"/>
                </a:cubicBezTo>
                <a:cubicBezTo>
                  <a:pt x="86" y="119"/>
                  <a:pt x="86" y="118"/>
                  <a:pt x="86" y="118"/>
                </a:cubicBezTo>
                <a:cubicBezTo>
                  <a:pt x="86" y="117"/>
                  <a:pt x="86" y="117"/>
                  <a:pt x="86" y="116"/>
                </a:cubicBezTo>
                <a:cubicBezTo>
                  <a:pt x="86" y="115"/>
                  <a:pt x="86" y="115"/>
                  <a:pt x="86" y="113"/>
                </a:cubicBezTo>
                <a:cubicBezTo>
                  <a:pt x="87" y="113"/>
                  <a:pt x="87" y="112"/>
                  <a:pt x="87" y="112"/>
                </a:cubicBezTo>
                <a:cubicBezTo>
                  <a:pt x="87" y="109"/>
                  <a:pt x="88" y="106"/>
                  <a:pt x="89" y="104"/>
                </a:cubicBezTo>
                <a:cubicBezTo>
                  <a:pt x="89" y="104"/>
                  <a:pt x="89" y="103"/>
                  <a:pt x="89" y="102"/>
                </a:cubicBezTo>
                <a:cubicBezTo>
                  <a:pt x="90" y="101"/>
                  <a:pt x="90" y="101"/>
                  <a:pt x="91" y="98"/>
                </a:cubicBezTo>
                <a:cubicBezTo>
                  <a:pt x="91" y="98"/>
                  <a:pt x="91" y="98"/>
                  <a:pt x="91" y="98"/>
                </a:cubicBezTo>
                <a:cubicBezTo>
                  <a:pt x="92" y="98"/>
                  <a:pt x="92" y="98"/>
                  <a:pt x="93" y="98"/>
                </a:cubicBezTo>
                <a:cubicBezTo>
                  <a:pt x="94" y="97"/>
                  <a:pt x="95" y="96"/>
                  <a:pt x="95" y="95"/>
                </a:cubicBezTo>
                <a:cubicBezTo>
                  <a:pt x="95" y="95"/>
                  <a:pt x="96" y="95"/>
                  <a:pt x="96" y="94"/>
                </a:cubicBezTo>
                <a:cubicBezTo>
                  <a:pt x="95" y="96"/>
                  <a:pt x="94" y="99"/>
                  <a:pt x="94" y="99"/>
                </a:cubicBezTo>
                <a:cubicBezTo>
                  <a:pt x="94" y="100"/>
                  <a:pt x="94" y="100"/>
                  <a:pt x="94" y="101"/>
                </a:cubicBezTo>
                <a:cubicBezTo>
                  <a:pt x="93" y="101"/>
                  <a:pt x="93" y="102"/>
                  <a:pt x="93" y="103"/>
                </a:cubicBezTo>
                <a:cubicBezTo>
                  <a:pt x="92" y="105"/>
                  <a:pt x="92" y="107"/>
                  <a:pt x="92" y="107"/>
                </a:cubicBezTo>
                <a:cubicBezTo>
                  <a:pt x="92" y="109"/>
                  <a:pt x="91" y="110"/>
                  <a:pt x="91" y="111"/>
                </a:cubicBezTo>
                <a:cubicBezTo>
                  <a:pt x="91" y="112"/>
                  <a:pt x="91" y="113"/>
                  <a:pt x="91" y="113"/>
                </a:cubicBezTo>
                <a:close/>
                <a:moveTo>
                  <a:pt x="102" y="95"/>
                </a:moveTo>
                <a:cubicBezTo>
                  <a:pt x="101" y="95"/>
                  <a:pt x="101" y="96"/>
                  <a:pt x="101" y="97"/>
                </a:cubicBezTo>
                <a:cubicBezTo>
                  <a:pt x="100" y="98"/>
                  <a:pt x="99" y="100"/>
                  <a:pt x="99" y="101"/>
                </a:cubicBezTo>
                <a:cubicBezTo>
                  <a:pt x="98" y="102"/>
                  <a:pt x="98" y="104"/>
                  <a:pt x="97" y="106"/>
                </a:cubicBezTo>
                <a:cubicBezTo>
                  <a:pt x="96" y="108"/>
                  <a:pt x="95" y="112"/>
                  <a:pt x="95" y="114"/>
                </a:cubicBezTo>
                <a:cubicBezTo>
                  <a:pt x="94" y="116"/>
                  <a:pt x="94" y="116"/>
                  <a:pt x="94" y="118"/>
                </a:cubicBezTo>
                <a:cubicBezTo>
                  <a:pt x="94" y="122"/>
                  <a:pt x="93" y="123"/>
                  <a:pt x="93" y="124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8"/>
                  <a:pt x="92" y="129"/>
                </a:cubicBezTo>
                <a:cubicBezTo>
                  <a:pt x="92" y="130"/>
                  <a:pt x="92" y="131"/>
                  <a:pt x="92" y="131"/>
                </a:cubicBezTo>
                <a:cubicBezTo>
                  <a:pt x="92" y="131"/>
                  <a:pt x="92" y="131"/>
                  <a:pt x="91" y="131"/>
                </a:cubicBezTo>
                <a:cubicBezTo>
                  <a:pt x="91" y="130"/>
                  <a:pt x="92" y="128"/>
                  <a:pt x="92" y="127"/>
                </a:cubicBezTo>
                <a:cubicBezTo>
                  <a:pt x="92" y="126"/>
                  <a:pt x="92" y="123"/>
                  <a:pt x="93" y="121"/>
                </a:cubicBezTo>
                <a:cubicBezTo>
                  <a:pt x="93" y="121"/>
                  <a:pt x="93" y="120"/>
                  <a:pt x="93" y="120"/>
                </a:cubicBezTo>
                <a:cubicBezTo>
                  <a:pt x="93" y="119"/>
                  <a:pt x="93" y="119"/>
                  <a:pt x="93" y="118"/>
                </a:cubicBezTo>
                <a:cubicBezTo>
                  <a:pt x="93" y="118"/>
                  <a:pt x="93" y="117"/>
                  <a:pt x="93" y="116"/>
                </a:cubicBezTo>
                <a:cubicBezTo>
                  <a:pt x="94" y="116"/>
                  <a:pt x="94" y="115"/>
                  <a:pt x="94" y="114"/>
                </a:cubicBezTo>
                <a:cubicBezTo>
                  <a:pt x="94" y="114"/>
                  <a:pt x="94" y="113"/>
                  <a:pt x="94" y="113"/>
                </a:cubicBezTo>
                <a:cubicBezTo>
                  <a:pt x="94" y="112"/>
                  <a:pt x="94" y="112"/>
                  <a:pt x="95" y="110"/>
                </a:cubicBezTo>
                <a:cubicBezTo>
                  <a:pt x="95" y="110"/>
                  <a:pt x="95" y="109"/>
                  <a:pt x="95" y="108"/>
                </a:cubicBezTo>
                <a:cubicBezTo>
                  <a:pt x="96" y="106"/>
                  <a:pt x="97" y="102"/>
                  <a:pt x="97" y="101"/>
                </a:cubicBezTo>
                <a:cubicBezTo>
                  <a:pt x="98" y="100"/>
                  <a:pt x="98" y="99"/>
                  <a:pt x="98" y="99"/>
                </a:cubicBezTo>
                <a:cubicBezTo>
                  <a:pt x="99" y="97"/>
                  <a:pt x="99" y="97"/>
                  <a:pt x="100" y="95"/>
                </a:cubicBezTo>
                <a:cubicBezTo>
                  <a:pt x="100" y="95"/>
                  <a:pt x="100" y="94"/>
                  <a:pt x="100" y="94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101" y="94"/>
                  <a:pt x="102" y="94"/>
                  <a:pt x="102" y="94"/>
                </a:cubicBezTo>
                <a:cubicBezTo>
                  <a:pt x="102" y="94"/>
                  <a:pt x="102" y="95"/>
                  <a:pt x="102" y="95"/>
                </a:cubicBezTo>
                <a:close/>
                <a:moveTo>
                  <a:pt x="105" y="79"/>
                </a:moveTo>
                <a:cubicBezTo>
                  <a:pt x="105" y="79"/>
                  <a:pt x="105" y="80"/>
                  <a:pt x="105" y="80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2" y="80"/>
                  <a:pt x="102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1" y="80"/>
                  <a:pt x="101" y="80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0" y="79"/>
                  <a:pt x="99" y="78"/>
                  <a:pt x="97" y="78"/>
                </a:cubicBezTo>
                <a:cubicBezTo>
                  <a:pt x="96" y="77"/>
                  <a:pt x="94" y="76"/>
                  <a:pt x="93" y="76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2" y="75"/>
                  <a:pt x="91" y="75"/>
                </a:cubicBezTo>
                <a:cubicBezTo>
                  <a:pt x="91" y="75"/>
                  <a:pt x="90" y="75"/>
                  <a:pt x="90" y="75"/>
                </a:cubicBezTo>
                <a:cubicBezTo>
                  <a:pt x="90" y="75"/>
                  <a:pt x="89" y="75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7" y="76"/>
                  <a:pt x="87" y="77"/>
                </a:cubicBezTo>
                <a:cubicBezTo>
                  <a:pt x="87" y="78"/>
                  <a:pt x="87" y="78"/>
                  <a:pt x="87" y="81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3"/>
                </a:cubicBezTo>
                <a:cubicBezTo>
                  <a:pt x="86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4" y="83"/>
                  <a:pt x="84" y="83"/>
                </a:cubicBezTo>
                <a:cubicBezTo>
                  <a:pt x="84" y="83"/>
                  <a:pt x="83" y="82"/>
                  <a:pt x="83" y="82"/>
                </a:cubicBezTo>
                <a:cubicBezTo>
                  <a:pt x="82" y="81"/>
                  <a:pt x="81" y="80"/>
                  <a:pt x="80" y="80"/>
                </a:cubicBezTo>
                <a:cubicBezTo>
                  <a:pt x="80" y="80"/>
                  <a:pt x="80" y="80"/>
                  <a:pt x="79" y="79"/>
                </a:cubicBezTo>
                <a:cubicBezTo>
                  <a:pt x="79" y="79"/>
                  <a:pt x="78" y="79"/>
                  <a:pt x="78" y="79"/>
                </a:cubicBezTo>
                <a:cubicBezTo>
                  <a:pt x="78" y="78"/>
                  <a:pt x="78" y="78"/>
                  <a:pt x="77" y="78"/>
                </a:cubicBezTo>
                <a:cubicBezTo>
                  <a:pt x="74" y="76"/>
                  <a:pt x="73" y="75"/>
                  <a:pt x="7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8" y="75"/>
                  <a:pt x="67" y="75"/>
                  <a:pt x="65" y="76"/>
                </a:cubicBezTo>
                <a:cubicBezTo>
                  <a:pt x="63" y="77"/>
                  <a:pt x="62" y="78"/>
                  <a:pt x="61" y="79"/>
                </a:cubicBezTo>
                <a:cubicBezTo>
                  <a:pt x="60" y="80"/>
                  <a:pt x="60" y="80"/>
                  <a:pt x="58" y="81"/>
                </a:cubicBezTo>
                <a:cubicBezTo>
                  <a:pt x="58" y="81"/>
                  <a:pt x="57" y="81"/>
                  <a:pt x="57" y="81"/>
                </a:cubicBezTo>
                <a:cubicBezTo>
                  <a:pt x="57" y="81"/>
                  <a:pt x="56" y="81"/>
                  <a:pt x="56" y="81"/>
                </a:cubicBezTo>
                <a:cubicBezTo>
                  <a:pt x="55" y="80"/>
                  <a:pt x="54" y="79"/>
                  <a:pt x="53" y="78"/>
                </a:cubicBezTo>
                <a:cubicBezTo>
                  <a:pt x="53" y="77"/>
                  <a:pt x="52" y="76"/>
                  <a:pt x="51" y="75"/>
                </a:cubicBezTo>
                <a:cubicBezTo>
                  <a:pt x="50" y="74"/>
                  <a:pt x="49" y="74"/>
                  <a:pt x="48" y="73"/>
                </a:cubicBezTo>
                <a:cubicBezTo>
                  <a:pt x="47" y="73"/>
                  <a:pt x="46" y="73"/>
                  <a:pt x="45" y="73"/>
                </a:cubicBezTo>
                <a:cubicBezTo>
                  <a:pt x="43" y="73"/>
                  <a:pt x="42" y="73"/>
                  <a:pt x="41" y="73"/>
                </a:cubicBezTo>
                <a:cubicBezTo>
                  <a:pt x="40" y="73"/>
                  <a:pt x="39" y="74"/>
                  <a:pt x="38" y="74"/>
                </a:cubicBezTo>
                <a:cubicBezTo>
                  <a:pt x="34" y="77"/>
                  <a:pt x="33" y="77"/>
                  <a:pt x="32" y="77"/>
                </a:cubicBezTo>
                <a:cubicBezTo>
                  <a:pt x="32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6"/>
                  <a:pt x="31" y="76"/>
                  <a:pt x="31" y="75"/>
                </a:cubicBezTo>
                <a:cubicBezTo>
                  <a:pt x="31" y="74"/>
                  <a:pt x="32" y="74"/>
                  <a:pt x="32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1" y="72"/>
                  <a:pt x="31" y="72"/>
                  <a:pt x="31" y="71"/>
                </a:cubicBezTo>
                <a:cubicBezTo>
                  <a:pt x="31" y="71"/>
                  <a:pt x="30" y="71"/>
                  <a:pt x="30" y="71"/>
                </a:cubicBezTo>
                <a:cubicBezTo>
                  <a:pt x="29" y="70"/>
                  <a:pt x="28" y="70"/>
                  <a:pt x="28" y="70"/>
                </a:cubicBezTo>
                <a:cubicBezTo>
                  <a:pt x="25" y="70"/>
                  <a:pt x="22" y="71"/>
                  <a:pt x="20" y="73"/>
                </a:cubicBezTo>
                <a:cubicBezTo>
                  <a:pt x="19" y="74"/>
                  <a:pt x="18" y="74"/>
                  <a:pt x="18" y="75"/>
                </a:cubicBezTo>
                <a:cubicBezTo>
                  <a:pt x="17" y="75"/>
                  <a:pt x="17" y="75"/>
                  <a:pt x="16" y="76"/>
                </a:cubicBezTo>
                <a:cubicBezTo>
                  <a:pt x="15" y="77"/>
                  <a:pt x="14" y="77"/>
                  <a:pt x="13" y="78"/>
                </a:cubicBezTo>
                <a:cubicBezTo>
                  <a:pt x="12" y="78"/>
                  <a:pt x="11" y="79"/>
                  <a:pt x="11" y="79"/>
                </a:cubicBez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8"/>
                  <a:pt x="9" y="77"/>
                  <a:pt x="10" y="76"/>
                </a:cubicBezTo>
                <a:cubicBezTo>
                  <a:pt x="10" y="75"/>
                  <a:pt x="10" y="73"/>
                  <a:pt x="12" y="72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0"/>
                  <a:pt x="15" y="67"/>
                  <a:pt x="16" y="66"/>
                </a:cubicBezTo>
                <a:cubicBezTo>
                  <a:pt x="17" y="65"/>
                  <a:pt x="21" y="61"/>
                  <a:pt x="22" y="61"/>
                </a:cubicBezTo>
                <a:cubicBezTo>
                  <a:pt x="25" y="58"/>
                  <a:pt x="28" y="57"/>
                  <a:pt x="34" y="55"/>
                </a:cubicBezTo>
                <a:cubicBezTo>
                  <a:pt x="34" y="55"/>
                  <a:pt x="35" y="55"/>
                  <a:pt x="36" y="55"/>
                </a:cubicBezTo>
                <a:cubicBezTo>
                  <a:pt x="39" y="61"/>
                  <a:pt x="46" y="66"/>
                  <a:pt x="55" y="66"/>
                </a:cubicBezTo>
                <a:cubicBezTo>
                  <a:pt x="63" y="66"/>
                  <a:pt x="71" y="61"/>
                  <a:pt x="74" y="54"/>
                </a:cubicBezTo>
                <a:cubicBezTo>
                  <a:pt x="75" y="54"/>
                  <a:pt x="78" y="54"/>
                  <a:pt x="78" y="55"/>
                </a:cubicBezTo>
                <a:cubicBezTo>
                  <a:pt x="79" y="55"/>
                  <a:pt x="79" y="55"/>
                  <a:pt x="80" y="55"/>
                </a:cubicBezTo>
                <a:cubicBezTo>
                  <a:pt x="81" y="55"/>
                  <a:pt x="83" y="56"/>
                  <a:pt x="86" y="58"/>
                </a:cubicBezTo>
                <a:cubicBezTo>
                  <a:pt x="87" y="58"/>
                  <a:pt x="88" y="59"/>
                  <a:pt x="89" y="59"/>
                </a:cubicBezTo>
                <a:cubicBezTo>
                  <a:pt x="89" y="59"/>
                  <a:pt x="89" y="59"/>
                  <a:pt x="92" y="61"/>
                </a:cubicBezTo>
                <a:cubicBezTo>
                  <a:pt x="93" y="61"/>
                  <a:pt x="94" y="62"/>
                  <a:pt x="94" y="62"/>
                </a:cubicBezTo>
                <a:cubicBezTo>
                  <a:pt x="94" y="62"/>
                  <a:pt x="95" y="63"/>
                  <a:pt x="96" y="64"/>
                </a:cubicBezTo>
                <a:cubicBezTo>
                  <a:pt x="97" y="65"/>
                  <a:pt x="98" y="66"/>
                  <a:pt x="99" y="66"/>
                </a:cubicBezTo>
                <a:cubicBezTo>
                  <a:pt x="99" y="66"/>
                  <a:pt x="100" y="67"/>
                  <a:pt x="101" y="68"/>
                </a:cubicBezTo>
                <a:cubicBezTo>
                  <a:pt x="101" y="69"/>
                  <a:pt x="102" y="70"/>
                  <a:pt x="102" y="70"/>
                </a:cubicBezTo>
                <a:cubicBezTo>
                  <a:pt x="102" y="70"/>
                  <a:pt x="103" y="71"/>
                  <a:pt x="104" y="72"/>
                </a:cubicBezTo>
                <a:cubicBezTo>
                  <a:pt x="104" y="73"/>
                  <a:pt x="105" y="74"/>
                  <a:pt x="105" y="74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5" y="74"/>
                  <a:pt x="105" y="76"/>
                  <a:pt x="105" y="77"/>
                </a:cubicBezTo>
                <a:cubicBezTo>
                  <a:pt x="105" y="77"/>
                  <a:pt x="105" y="77"/>
                  <a:pt x="105" y="78"/>
                </a:cubicBezTo>
                <a:cubicBezTo>
                  <a:pt x="105" y="78"/>
                  <a:pt x="105" y="79"/>
                  <a:pt x="105" y="7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E4F41-449C-DAD2-8AB1-0C2A32A3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1190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할당연산자</a:t>
            </a:r>
            <a:endParaRPr lang="ko-Kore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9A586C0-5D2A-9072-B690-8C985138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04" y="903750"/>
            <a:ext cx="7639673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6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13492</TotalTime>
  <Words>5520</Words>
  <Application>Microsoft Office PowerPoint</Application>
  <PresentationFormat>와이드스크린</PresentationFormat>
  <Paragraphs>1023</Paragraphs>
  <Slides>82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9" baseType="lpstr">
      <vt:lpstr>D2Coding</vt:lpstr>
      <vt:lpstr>Sandoll 미생</vt:lpstr>
      <vt:lpstr>YoonV YoonMyungjo100Std_OTF</vt:lpstr>
      <vt:lpstr>나눔고딕 ExtraBold</vt:lpstr>
      <vt:lpstr>나눔고딕코딩</vt:lpstr>
      <vt:lpstr>나눔스퀘어</vt:lpstr>
      <vt:lpstr>나눔스퀘어 ExtraBold</vt:lpstr>
      <vt:lpstr>나눔스퀘어OTF ExtraBold</vt:lpstr>
      <vt:lpstr>맑은 고딕</vt:lpstr>
      <vt:lpstr>시스템 서체</vt:lpstr>
      <vt:lpstr>Arial</vt:lpstr>
      <vt:lpstr>Calibri</vt:lpstr>
      <vt:lpstr>Calibri Light</vt:lpstr>
      <vt:lpstr>Cambria</vt:lpstr>
      <vt:lpstr>Consolas</vt:lpstr>
      <vt:lpstr>Wingdings</vt:lpstr>
      <vt:lpstr>Office 테마</vt:lpstr>
      <vt:lpstr>PowerPoint 프레젠테이션</vt:lpstr>
      <vt:lpstr>PowerPoint 프레젠테이션</vt:lpstr>
      <vt:lpstr>요약1</vt:lpstr>
      <vt:lpstr>요약2</vt:lpstr>
      <vt:lpstr>PowerPoint 프레젠테이션</vt:lpstr>
      <vt:lpstr>1. 제어 흐름</vt:lpstr>
      <vt:lpstr>2. 할당연산자</vt:lpstr>
      <vt:lpstr>2. 할당연산자</vt:lpstr>
      <vt:lpstr>2. 할당연산자</vt:lpstr>
      <vt:lpstr>2. 할당연산자</vt:lpstr>
      <vt:lpstr>3. 산술연산자</vt:lpstr>
      <vt:lpstr>4. 관계연산자</vt:lpstr>
      <vt:lpstr>5. 논리연산자</vt:lpstr>
      <vt:lpstr>5. 논리연산자</vt:lpstr>
      <vt:lpstr>5. 논리연산자</vt:lpstr>
      <vt:lpstr>PowerPoint 프레젠테이션</vt:lpstr>
      <vt:lpstr>1. if-else 조건문 형식</vt:lpstr>
      <vt:lpstr>2. else가 생략된 if문</vt:lpstr>
      <vt:lpstr>3. if-else 문</vt:lpstr>
      <vt:lpstr>3. if-else 문</vt:lpstr>
      <vt:lpstr>4. if-else if 조건문</vt:lpstr>
      <vt:lpstr>4. if-else if 조건문</vt:lpstr>
      <vt:lpstr>5. 조건문에서 논리 연산자의 사용</vt:lpstr>
      <vt:lpstr>6. ifelse문 실습</vt:lpstr>
      <vt:lpstr>PowerPoint 프레젠테이션</vt:lpstr>
      <vt:lpstr>1. 반복문</vt:lpstr>
      <vt:lpstr>2. for문</vt:lpstr>
      <vt:lpstr>2. for문</vt:lpstr>
      <vt:lpstr>2. for문</vt:lpstr>
      <vt:lpstr>2. for문</vt:lpstr>
      <vt:lpstr>2. for문</vt:lpstr>
      <vt:lpstr>2. for문</vt:lpstr>
      <vt:lpstr>2. for문</vt:lpstr>
      <vt:lpstr>2. for문</vt:lpstr>
      <vt:lpstr>3. while문</vt:lpstr>
      <vt:lpstr>3. while문</vt:lpstr>
      <vt:lpstr>4. break와 next</vt:lpstr>
      <vt:lpstr>4. break와 next</vt:lpstr>
      <vt:lpstr>PowerPoint 프레젠테이션</vt:lpstr>
      <vt:lpstr>1.  함수 호출하기</vt:lpstr>
      <vt:lpstr>2. 내장 함수 사용하기</vt:lpstr>
      <vt:lpstr>2. 내장 함수 사용하기</vt:lpstr>
      <vt:lpstr>2. 내장 함수 사용하기</vt:lpstr>
      <vt:lpstr>3. 조건에 맞는 데이터의 위치 찾기</vt:lpstr>
      <vt:lpstr>3. 조건에 맞는 데이터의 위치 찾기</vt:lpstr>
      <vt:lpstr>3. 조건에 맞는 데이터의 위치 찾기</vt:lpstr>
      <vt:lpstr>3. 조건에 맞는 데이터의 위치 찾기</vt:lpstr>
      <vt:lpstr>PowerPoint 프레젠테이션</vt:lpstr>
      <vt:lpstr> 1. 파생변수의 정의</vt:lpstr>
      <vt:lpstr>2. 데이터 프레임 생성</vt:lpstr>
      <vt:lpstr>3. 파생변수 생성</vt:lpstr>
      <vt:lpstr>3. 파생변수 생성</vt:lpstr>
      <vt:lpstr>4. mpg 통합 연비 변수 만들기</vt:lpstr>
      <vt:lpstr>PowerPoint 프레젠테이션</vt:lpstr>
      <vt:lpstr>PowerPoint 프레젠테이션</vt:lpstr>
      <vt:lpstr>5. 조건문을 활용해 파생변수 만들기</vt:lpstr>
      <vt:lpstr>5. 조건문을 활용해 파생변수 만들기</vt:lpstr>
      <vt:lpstr>5. 조건문을 활용해 파생변수 만들기</vt:lpstr>
      <vt:lpstr>5. 조건문을 활용해 파생변수 만들기</vt:lpstr>
      <vt:lpstr>5. 조건문을 활용해 파생변수 만들기</vt:lpstr>
      <vt:lpstr>5. 조건문을 활용해 파생변수 만들기</vt:lpstr>
      <vt:lpstr>6. 중첩 조건문 활용하기 - 연비 등급 변수 만들기</vt:lpstr>
      <vt:lpstr>6. 중첩 조건문 활용하기 - 연비 등급 변수 만들기</vt:lpstr>
      <vt:lpstr>6. 중첩 조건문 활용하기 - 연비 등급 변수 만들기</vt:lpstr>
      <vt:lpstr>PowerPoint 프레젠테이션</vt:lpstr>
      <vt:lpstr>1. 논리연산자</vt:lpstr>
      <vt:lpstr>2. 관계연산자</vt:lpstr>
      <vt:lpstr>3. if-else 문</vt:lpstr>
      <vt:lpstr>4. if-else 문</vt:lpstr>
      <vt:lpstr>5. if-else if 조건문</vt:lpstr>
      <vt:lpstr>6. 조건문에서 논리 연산자의 사용</vt:lpstr>
      <vt:lpstr>7. ifelse문 실습</vt:lpstr>
      <vt:lpstr>8. for문</vt:lpstr>
      <vt:lpstr>9. for문</vt:lpstr>
      <vt:lpstr>10. for문</vt:lpstr>
      <vt:lpstr>11. for문</vt:lpstr>
      <vt:lpstr>12. While문</vt:lpstr>
      <vt:lpstr>13. 조건에 맞는 데이터의 위치 찾기</vt:lpstr>
      <vt:lpstr>14. 조건에 맞는 데이터의 위치 찾기</vt:lpstr>
      <vt:lpstr>15. 중첩 조건문 활용하기 - 연비 등급 변수 만들기</vt:lpstr>
      <vt:lpstr>15. 중첩 조건문 활용하기 - 연비 등급 변수 만들기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yoonhee jung</dc:creator>
  <cp:lastModifiedBy>고수정</cp:lastModifiedBy>
  <cp:revision>442</cp:revision>
  <dcterms:created xsi:type="dcterms:W3CDTF">2020-05-05T17:49:55Z</dcterms:created>
  <dcterms:modified xsi:type="dcterms:W3CDTF">2023-03-20T06:19:38Z</dcterms:modified>
</cp:coreProperties>
</file>