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5" r:id="rId1"/>
  </p:sldMasterIdLst>
  <p:notesMasterIdLst>
    <p:notesMasterId r:id="rId72"/>
  </p:notesMasterIdLst>
  <p:handoutMasterIdLst>
    <p:handoutMasterId r:id="rId73"/>
  </p:handoutMasterIdLst>
  <p:sldIdLst>
    <p:sldId id="256" r:id="rId2"/>
    <p:sldId id="1118" r:id="rId3"/>
    <p:sldId id="946" r:id="rId4"/>
    <p:sldId id="950" r:id="rId5"/>
    <p:sldId id="951" r:id="rId6"/>
    <p:sldId id="953" r:id="rId7"/>
    <p:sldId id="954" r:id="rId8"/>
    <p:sldId id="1062" r:id="rId9"/>
    <p:sldId id="1063" r:id="rId10"/>
    <p:sldId id="1064" r:id="rId11"/>
    <p:sldId id="1065" r:id="rId12"/>
    <p:sldId id="1066" r:id="rId13"/>
    <p:sldId id="1067" r:id="rId14"/>
    <p:sldId id="962" r:id="rId15"/>
    <p:sldId id="965" r:id="rId16"/>
    <p:sldId id="966" r:id="rId17"/>
    <p:sldId id="969" r:id="rId18"/>
    <p:sldId id="970" r:id="rId19"/>
    <p:sldId id="971" r:id="rId20"/>
    <p:sldId id="972" r:id="rId21"/>
    <p:sldId id="973" r:id="rId22"/>
    <p:sldId id="974" r:id="rId23"/>
    <p:sldId id="976" r:id="rId24"/>
    <p:sldId id="1070" r:id="rId25"/>
    <p:sldId id="947" r:id="rId26"/>
    <p:sldId id="983" r:id="rId27"/>
    <p:sldId id="984" r:id="rId28"/>
    <p:sldId id="986" r:id="rId29"/>
    <p:sldId id="1074" r:id="rId30"/>
    <p:sldId id="1076" r:id="rId31"/>
    <p:sldId id="1078" r:id="rId32"/>
    <p:sldId id="1079" r:id="rId33"/>
    <p:sldId id="992" r:id="rId34"/>
    <p:sldId id="980" r:id="rId35"/>
    <p:sldId id="994" r:id="rId36"/>
    <p:sldId id="1085" r:id="rId37"/>
    <p:sldId id="1087" r:id="rId38"/>
    <p:sldId id="1089" r:id="rId39"/>
    <p:sldId id="981" r:id="rId40"/>
    <p:sldId id="1003" r:id="rId41"/>
    <p:sldId id="1006" r:id="rId42"/>
    <p:sldId id="982" r:id="rId43"/>
    <p:sldId id="1092" r:id="rId44"/>
    <p:sldId id="1093" r:id="rId45"/>
    <p:sldId id="1094" r:id="rId46"/>
    <p:sldId id="1013" r:id="rId47"/>
    <p:sldId id="948" r:id="rId48"/>
    <p:sldId id="1016" r:id="rId49"/>
    <p:sldId id="1017" r:id="rId50"/>
    <p:sldId id="1018" r:id="rId51"/>
    <p:sldId id="1020" r:id="rId52"/>
    <p:sldId id="949" r:id="rId53"/>
    <p:sldId id="1023" r:id="rId54"/>
    <p:sldId id="1101" r:id="rId55"/>
    <p:sldId id="1030" r:id="rId56"/>
    <p:sldId id="1034" r:id="rId57"/>
    <p:sldId id="1035" r:id="rId58"/>
    <p:sldId id="1107" r:id="rId59"/>
    <p:sldId id="1108" r:id="rId60"/>
    <p:sldId id="1109" r:id="rId61"/>
    <p:sldId id="1110" r:id="rId62"/>
    <p:sldId id="1111" r:id="rId63"/>
    <p:sldId id="1112" r:id="rId64"/>
    <p:sldId id="1113" r:id="rId65"/>
    <p:sldId id="1114" r:id="rId66"/>
    <p:sldId id="1046" r:id="rId67"/>
    <p:sldId id="1047" r:id="rId68"/>
    <p:sldId id="1050" r:id="rId69"/>
    <p:sldId id="1049" r:id="rId70"/>
    <p:sldId id="1119" r:id="rId7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40032"/>
    <a:srgbClr val="006600"/>
    <a:srgbClr val="000066"/>
    <a:srgbClr val="0000CC"/>
    <a:srgbClr val="008000"/>
    <a:srgbClr val="FF0000"/>
    <a:srgbClr val="3366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4173" autoAdjust="0"/>
  </p:normalViewPr>
  <p:slideViewPr>
    <p:cSldViewPr>
      <p:cViewPr varScale="1">
        <p:scale>
          <a:sx n="105" d="100"/>
          <a:sy n="105" d="100"/>
        </p:scale>
        <p:origin x="1956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68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0CA248B-63EF-4E01-B4FC-C45D66696331}" type="datetimeFigureOut">
              <a:rPr lang="ko-KR" altLang="en-US"/>
              <a:pPr>
                <a:defRPr/>
              </a:pPr>
              <a:t>2021-06-18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9C79B29B-38B5-477F-80DD-99AABAE65F9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663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38:07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8414 2910 0,'17'0'47,"-17"18"-31,18 0-16,0 35 15,-1 0 1,-17-36-16,18 54 15,0-71-15,-18 70 16,17 18 0,-17-70-16,18 53 0,-18-54 15,0 54-15,17-54 0,-17 54 16,0-53-16,18 17 16,-18 0-1,0-52 48,0-1-63,18 18 0,17-53 15,-35 35-15,53-52 16,-35 52-16,35-35 16,17-35-1,-52 70-15,52-52 0,-70 52 0,18 18 16,52-53-16,-34 0 15,-19 53-15,36-52 16,-17 34-16,-36 0 0,53 1 16,-1-19-1,-34 19-15,17-1 0,-17 18 16,0-18-16,-1 18 16,-17-17-1</inkml:trace>
  <inkml:trace contextRef="#ctx0" brushRef="#br0" timeOffset="1656.3583">4551 9190 0,'0'18'16,"-18"-18"-1,18 17-15,-35-17 16,0 0 0,-1 0-1,19 0-15,-54 0 16,54 0-16,-1-17 0,-53-1 0,-17-17 15,88 17-15,-88-35 16,70 53-16,1 0 0,-36-53 16,0-17-1,35 52-15,-35-53 16,36 54-16,17-1 0,-53-35 16,0-17-16,53 52 15,-35-53-15,35 54 0,-18 17 16,18-71-16,-18 1 15,18-19 1,0 19 0,0-18-1,0 70-15,18-70 0,0 70 16,-18 1-16,0-1 0,88-123 16,-71 123-16,36-70 15,-35 88-15,-18-18 0,70-35 16,-17-17-1,-17 70-15,17-53 16,-36 53-16,-17-18 0,18 18 0,0-35 0,70 17 16,-18-17-1,-34 35-15,34-17 16,-52 17-16,-1 0 0,36 0 16,-35 0-16,70 0 15,-70 0-15,52 0 16,1 0-16,-1 0 15,-34 0 1,17 35 0,0-18-1,-1 1 1,-34 0-16,17-1 16,-35 1-16,53 0 0,0-1 15,-18 19 1,18-1-1,18 35 17,-53-52-32,-1 17 0,-17-17 15,18 0-15,0 17 0,-1 18 16,1-18 0,-18-17-16,0 70 31,0-70-31,0-1 15,0 1-15,0 35 0,0-36 16,0 1-16,0 0 0,-18 35 16,1-53-16,-36 123 31,53-105-31,-18-1 0,-17 19 16,35-19-16,-141 107 15,105-124 1,36 17-16,-35-17 0,35 18 0,-53 17 0,35-35 0,-87 71 15,87-54-15,-53 36 16,54-53-16,-36 36 16,35-36-16,1 17 0,-19 19 15,-17-19 1,53 1-16,-53-1 0,53 1 16,-35-18-16,-18 18 15,36-1 1,-1-17-16,0 18 15</inkml:trace>
  <inkml:trace contextRef="#ctx0" brushRef="#br0" timeOffset="2890.8169">4727 10583 0,'0'18'0,"-17"-18"16,-1 18 0,-17-1-1,-18 1 1,35-18-1,0 0-15,1 0 16,-1 0-16,-17 0 16,17 0-16,-35 0 15,36 0-15,-36 0 16,-18 0 0,54 0-16,-72 0 0,72 0 15,-36 0-15,-18-18 16,54 18-16,-54-35 15,53 17-15,1 1 0,-18-1 16,-1-35 0,19 36-16,-36-19 0,53 19 15,-18-1-15,-35-35 16,53 35-16,-17-17 16,-1 17-16,18 1 0,-18-71 31,18 70-31,-17-17 15,17 17-15,0 0 0,0-17 0,0-35 16,17 70-16,1-53 16,-18 35-16,18 18 0,-1-35 15,36-1 1,-53 19-16,71-18 16,-54 35-16,54-36 15,35 19-15,-106-1 0,106 18 16,-89 0-16,1-18 0,193-17 31,-193 35-31,88 0 16,-71 0-16,-17 0 0,52 0 15,19 0 1,-72 0-16,54 0 0,-54 18 16,19-1-16,34 1 15,-70 0-15,53 17 16,-35-35-16,-18 18 0,53-1 15,0 18 1,-36-35-16,19 36 16,-19-36-16,-17 17 0,35 19 0,-17-19 15,-18 1-15,35 17 16,-35-17-16,0 0 0,18 17 16,-18 35-1,0-52-15,18 53 16,-18-54-16,0 1 0,0 105 15,0-52 1,-36-1 0,1-17-1,17-53-15,-17 53 16,18-53-16,17 18 0,-18 0 16,-35 34-16,35-34 15,1-18 1,-1 0 46</inkml:trace>
  <inkml:trace contextRef="#ctx0" brushRef="#br0" timeOffset="4765.9536">8572 11236 0,'0'18'78,"0"-1"-62,18-17-16,0 71 15,17-1 1,-17 36-1,-1-106-15,1 88 0,0-70 16,-18 35-16,17-53 0,-17 35 16,18-35 31,0-17-32,-18-1 1,35-17-16,18-18 15,53-18 1,17-17 0,-88 70-16,106-70 15,-123 71-15,17 17 0,54-71 16,-54 53-16,124-52 0,-159 52 0,17 0 16,89-34-16,0-1 15,-106 35-15,70-17 16,-52 17-16</inkml:trace>
  <inkml:trace contextRef="#ctx0" brushRef="#br0" timeOffset="11485.0974">9543 16933 0,'0'18'79,"0"0"-79,17-18 0,-17 17 15,18 19 1,-18-1-16,18-35 0,-1 53 15,-17-36 1,18 19-16,-18-19 16,17 1-16,-17 17 15,0-17-15,18-18 16,-18 35-16,18-17 16,-18-1 15,17-17-16,1 0 1,-18 18 0,0 0-16,18-18 15,-1 0-15,1 0 16,17 0-16,53 0 16,36-71-1,-1 1 1,-105 52-16,141-70 15,-142 52-15,19 19 0,-1-1 0,36-35 0,-1 18 16,-52 17-16,-1-17 16,1 35-16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40:10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10830 3298 0,'18'0'63,"-18"18"-48,18-18-15,-18 18 0,17-18 0,1 0 16,-1 35-16,-17-17 15,18-1-15,17 36 16,-17 0 0,0-35-16,-1 35 15,1-36-15,0 36 16,-18-35-16,17 35 0,-17-36 16,0 1-16,18 0 0,-1 17 15,1-35 110,-18-18-125,18 1 0,17-1 16,18-52-1,-35 52-15,105-70 0,-105 52 0,17 19 16,88-71-16,72-36 16,-37 18-1,-122 89-15,69-54 16,-87 53-16,0 1 16</inkml:trace>
  <inkml:trace contextRef="#ctx0" brushRef="#br0" timeOffset="1515.7064">2752 9172 0,'-18'18'0,"0"-18"16,1 0-16,-1 0 16,0 18-1,1-18-15,-1 17 0,1-17 16,-1 18-16,0-1 0,-35 1 16,36-18-16,-36 53 15,35-53-15,18 18 0,-70 17 16,17 18-1,35-53-15,-35 53 16,35-53-16,-17 35 0,35-17 16,-35 17-16,17-17 0,1-18 15,-1 35-15,-17 18 16,17 17 0,0-70-16,1 71 15,-1-54-15,1 36 16,-1 18-16,0-71 0,18 71 15,0-54-15,0 1 16,0 35-16,0 17 16,0-52-16,0 52 15,0-52-15,0 35 16,18-53-16,0 71 16,-1-54-16,-17 1 0,18 0 0,-1 17 0,19 53 15,-19-88-15,36 71 16,-35-54-16,0 1 0,17 17 15,35 36 1,19-18 0,-89-36-16,88 18 15,-71-17-15,1-18 0,35 18 0,-53-1 0,71-17 16,-54 0-16,1 18 16,17-18-1,-17 0 1,-1 0 46,1 0-30,0 0-32,-1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40:18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4004 0,'18'0'62,"0"0"-46,-1 0-16,54 0 15,-54 0-15,72 0 16,-72 0-16,1 0 0,105 0 16,71 0-16,-176 0 15,247 0-15,-213 0 0,248 0 16,-211 18-16,334-18 15,-370 0-15,17 0 0,1 0 0,246 0 16,107 0 0,-354 0-16,354 0 15,-336 0-15,-35 0 0,264 0 0,107-18 16,-72 18 0,-281 0-16,282-18 15,-265 18-15,-35 0 0,176-17 16,-176 17-16,247-36 15,-265 36-15,18 0 0,159-17 16,-1-1-16,-175 18 0,140-17 16,-141 17-16,-17 0 0,88 0 15,35 0 1,-53 0 0,-70 0-16,88 0 15,-89 0-15,36 0 16,18 0-16,-54 0 0,54-18 15,-53 18-15,-1 0 16,18 0-16,-17-18 16</inkml:trace>
  <inkml:trace contextRef="#ctx0" brushRef="#br0" timeOffset="1218.8286">11642 3157 0,'17'0'31,"1"0"-15,-18 18-16,0 0 0,35 17 15,-17-17-15,0 34 16,17 54 0,18 18-1,-18-54 1,0 1 0,-35-53-16,18-1 15,0-17 1,-1 0-1,18-35 1,-17 35-16,53-71 16,-54 71-16,1-17 0,88-54 0,52 1 15,-122 52-15,175-88 16,-193 88-16,35 18 0,-35-17 0,105-71 16,71 17-1,-176 53-15,141-52 16,-159 52-16,17 18 0,54-35 15,-54 17-15,1 1 16</inkml:trace>
  <inkml:trace contextRef="#ctx0" brushRef="#br0" timeOffset="2609.5422">2769 5239 0,'18'0'31,"0"0"-31,35 0 16,35 0-1,35 17 1,-105-17-16,141 0 0,-142 0 16,18 0-16,142 0 0,70 0 15,-212 0-15,247 0 16,-229 0-16,194 0 15,-176 0-15,264 0 16,-282 0-16,0 0 0,229 0 16,-229 0-16,211 0 0,-158 0 15,159 0-15,-230 0 0,212 0 16,-194 0-16,-18 0 0,106 0 16,-35-17-1,-71 17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40:27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10407 3157 0,'18'18'63,"-1"0"-48,-17 17-15,18 0 16,0 18 0,-18-18-1,17 1 1,-17-19-1,0 19 1,0-19-16,18-17 94,-18-17-94,0-1 0,35-17 15,18-36 1,0 18 0,-35 36-16,34-36 15,-34 35-15,53-35 16,-71 35-16,53-34 0,-36 34 16,-17 0-16,18-17 0,-18 17 15,0 1 1,17 17 234</inkml:trace>
  <inkml:trace contextRef="#ctx0" brushRef="#br0" timeOffset="10047.1031">2346 5221 0,'18'0'31,"-1"0"-15,1 0-16,17 0 15,18 0 1,18 0 0,-1 0-16,18 0 15,-70 0-15,70 0 16,-70 0-16,0 0 0,34 0 15,-16 0-15,52 0 16,-70 0-16,-1 0 0,71 0 16,18 0-1,-88 0-15,105 0 0,-105 0 16,17 0-16,-17 0 0,52 0 0,72 0 16,-1 0-1,17 0 1,-16 0-1,-107 0-15,106 0 16,-123 0-16,-1 0 0,89 0 0,17 0 16,-87 0-16,70 18 15,-89-18-15,19 0 0,52 0 16,53 0 0,-124 0-16,125 0 15,-125 0-15,18 0 0,71 0 16,0 0-16,-88 0 0,105 0 15,-87 0-15,-19 0 0,89 0 16,53 0 0,-142 0-16,142 0 15,-124 0-15,-17 0 0,123 0 16,71 0 0,-177 0-16,194-18 0,-193 18 0,-1 0 15,141-18-15,36 1 16,-194 17-16,123 0 15,-106 0-15,-17 0 0,52 0 16,-34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5-17T09:53:06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22472 9931 0,'-18'17'47,"1"1"-31,-19 17 0,-17-17-16,53 17 0,-88 18 15,71-53-15,-36 53 16,-18 0-1,1 0 1,-1 0 0,18-18-1,53-17-15,-35-1 0,17 1 0,1-18 16,-1 18-16,-35 17 16,53-17-16,-35-1 15,17 1-15,0-1 16</inkml:trace>
  <inkml:trace contextRef="#ctx0" brushRef="#br0" timeOffset="1531.3498">21978 9860 0,'0'18'47,"0"-1"-32,0 1 1,0 0 0,0-1-16,0 1 15,0 0-15,18-1 16,-18 1-16,0 0 15,0-1-15,0 1 16,0-1 0,0 1-16,0 0 15,0-1 1,0 1-16,0 0 16,0-1-1,0 1 1,0 17-1,0-17 1,0 17 0,0-17-16,0-1 0,0 1 15,0 0 1,0-1-16,0 1 16,0 0-1,0-1 1,0 1-16,0 0 15,0-1-15,0 1 0,17-1 16,-17 1-16,0 0 31,0-1 47,18-17-62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38:25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9895 3210 0,'18'0'62,"-18"18"-62,18 0 16,-18-1-16,17 18 15,1-35-15,-18 53 16,18-17 0,-18-19-16,17 54 0,1-71 15,0 70-15,-1 1 16,1-53-16,-1 70 16,-17-71-16,18-17 0,-18 71 15,18-18 1,-18-35-16,17-1 15,-17-34 17,0-1-32,18-35 15,17-18 1,36 1 0,35-36-1,35 18-15,-124 88 0,125-71 16,-107 54-16,-18-1 0,72-17 15,-1-1 1,-88 19-16,35-1 16,-17 18-16,-18-17 15</inkml:trace>
  <inkml:trace contextRef="#ctx0" brushRef="#br0" timeOffset="2015.7566">2346 5203 0,'18'0'62,"-1"0"-62,1 0 16,0 0-1,17 0 1,-18 0-16,19 0 16,-19 0-16,1 0 0,0 0 15,52 0-15,-35 0 0,36 0 16,-53 0-16,-1 0 0,54 0 15,52 0 1,-34 0 0,-54 0-16,53 0 15,-70 0-15,52 0 0,-35 0 16,89 0-16,-106 0 0,-1 0 16,89 0-16,35 0 15,-106 0-15,89 0 16,-89 0-16,0 0 0,71 0 15,35 0 1,-123 0-16,88 0 0,-88 0 16,-1 0-16,36 0 0,18 0 15,17 0 1,-18 0 0,1 0-1,-53 0-15,52 0 16,-52 0-16,52 0 0,-17 0 15,-35 0-15,35 0 16,-36 18-16,1-18 0,35 0 16,18 0-1,-71 18-15,88-18 16,-71 17-16,1-17 0,35 0 16,18 18-16,-54-18 0,71 18 15,-70-18-15,53 0 16,17 35-1,-71-35-15,89 0 16,-71 18-16,-17-18 0,70 17 16,18-17-16,-88 0 15,88 0-15,-89 18 16,71-18-16,-17 18 16,-53-18-16,87 0 15,-87 0-15,0 0 0,70 0 16,18 17-1,-89-17-15,89 0 0,-88 0 16,70 18-16,0-18 16,-70 0-16,88 0 15,-89 0-15,1 0 0,88 0 16,17 0 0,-105 0-16,88 0 15,-89 0-15,1 0 0,70 0 0,-17 0 16,-1 0-1,-52 0-15,70 0 16,-70 0-16,70 0 16,36 0-1,17 0 1,-36 0-16,1 0 16,18 0-1,-1 0 1,-105 0-16,88 0 15,-89 0-15,1 0 0,88 0 16,53 0 0,-142 0-16,142 0 0,-106 0 15,-35 17-15,140-17 0,54 18 16,-177-18-16,177 18 16,-159-18-16,-18 0 0,159 0 15,35 0 1,-193 0-16,158 0 15,-159 0-15,0 0 0,124 0 0,35 0 16,-159 0-16,124 0 16,-141 0-16,17 0 0,71 17 15,0 1 1,-53-18 0,-18 18-16,-17-18 15,17 0 1,-18 0-1,1 0 1,-18 17 109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38:44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15434 12577 0,'-18'0'31,"1"0"-15,-1 0 0,0 0-1,1 0 1,-1 0-16,-17 0 0,17 0 15,1 0-15,-19 0 16,19 0-16,-19 0 16,19 0-16,-18-18 15,-36-17 1,0-1 0,54 36-16,-36-35 0,35 17 15,-52 1-15,52 17 0,-17-36 16,17 36-16,18-17 0,-35 17 15,35-18-15,-35-17 16,17 35-16,18-18 0,-18 1 16,-17-19-1,17 19-15,1-19 0,-1 19 0,18-1 16,-18 1-16,1-19 16,17 19-16,-35-19 15,35 19-15,0-1 0,-18-17 16,0 0-1,1-36-15,-1 0 16,18 19 0,0 34-16,0-35 15,0 35-15,0 1 0,-18-36 16,18-18 0,0 1-1,0 52-15,0-70 0,0 70 16,0 1-16,18-1 0,0-17 0,-18 17 0,35-53 15,-35 36-15,53-18 16,0-53 0,-36 106-16,54-88 15,-71 71-15,18 17 0,123-124 16,-106 106 0,71-17-16,-89 18 0,1 17 0,106-36 15,52 19 1,-141-1-16,142 18 15,-142 0-15,0 0 0,124 0 16,53 0 0,-177 0-16,159 35 0,-177-17 15,36 0-15,-35-18 0,88 35 0,35 35 16,-35 19 0,-89-89-16,36 70 15,-53-52-15,18-1 0,17 54 16,-35-53-16,36 70 15,-36-71-15,0 1 0,17 106 0,-17 17 16,0-106-16,0 106 16,0-123-16,0 17 0,0-17 0,-17 52 15,-36 71 1,17-141-16,-52 106 16,71-88-16,-1-1 0,0-17 0,-52 71 0,-142 52 15,36-17 1,158-88-16,-176 88 15,176-89-15,-17 1 0,-71 35 16,89-53-16,-124 70 16,105-70-16,36 18 0,-35-18 0,0 18 15,35-1-15,-71-17 0,53 0 16,1 0-16,-1 0 0,1 18 0,-19-18 16,19 0-16,-1 0 15,0 0 1,-17-18-1,-18 18 1,18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38:47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10795 2999 0,'18'17'15,"-18"1"-15,17-18 0,19 53 16,-36-36-16,17 1 16,18 17-1,-35-17-15,18 17 16,0-35-16,-18 18 0,0 0 0,17-18 0,1 17 15,-18 18 1,18-35 0,-18 18-1,17-18 1,-17-18 46,18 18-62,-18-17 0,18-1 0,17-52 16,-18 52-16,1 0 0,70-87 16,-70 87-16,88-70 15,-89 52-15,1 36 0,0-35 0,52-18 0,36-17 16,-53 34 0,-53 19-1</inkml:trace>
  <inkml:trace contextRef="#ctx0" brushRef="#br0" timeOffset="1546.9755">2963 5274 0,'18'0'47,"0"0"-47,-1 0 0,36 0 15,-35 0-15,52 0 16,-52 0-16,0 0 0,70 0 16,53-18-1,-106 18-15,124 0 16,-124 0-16,1 0 0,122 0 16,54 0-16,-159 0 0,159 0 15,-177 0-15,18 0 0,105 0 16,72 0-1,-195 0-15,141 18 16,-158-18-16,17 0 0,106 0 16,18 18-1,-141-18-15,176 0 0,-176 0 0,17 0 16,88 0-16,54 0 16,-142 0-16,124 17 15,-142-17-15,1 0 0,0 0 0,70 0 16,53 0-1,-123 0-15,140 18 0,-122-18 16,-19 0-16,19 0 0,69 0 0,72 0 16,-54 0-1,-105 0-15,123 0 16,-123 0-16,70 0 16,-53 0-16,89 0 15,-89 0-15,0 0 0,36 0 0,52 0 16,-88 0-16,89 0 15,-89-18-15,71 18 16,53 0 0,-142 0-16,142-17 15,-141 17-15,17 0 0,71-18 16,53 18-16,-124 0 0,106 0 16,-106 0-16,1 0 0,-19 0 15,89 0-15,35 0 16,-106 0-16,89 0 15,-89 0-15,-17 0 0,88 0 16,52 0 0,-140 0-16,141 0 0,-124 0 0,-17 0 15,17 0-15,53 0 0,106 0 16,-176-18-16,158 18 16,-158 0-16,35 0 0,88-17 15,18 17 1,-142 0-16,142 0 15,-141 0-15,35 0 0,-36 0 0,89 0 0,53 0 16,-142 0-16,160 0 16,-160 0-16,19 0 0,264 0 31,-159 0-15,-124 0-16,89 0 15,-88 0-15,17 0 0,-17 0 0,17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39:05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13600 8802 0,'-18'0'125,"0"0"-62,1 0-48,-1 0 1,0 0-1,1 0 1,-1 0 0,0 0-1,1 0 1,-1 0 0,1 0-16,-1 0 15,0 0 1,1 0-1,-1 0 1,0 0 0,1 0-1,-1 0-15,-17 0 16,17 0 0,-17 0-1,0 0 1,-1 0-1,1 0 1,0 0-16,17 0 0,-17 0 16,17 0-16,-17 0 15,-36 0 1,18 0 0,1 0-1,34 0-15,-35 0 0,53-18 16,-18 18-16,-17-17 0,-18 17 15,36-18-15,-36 0 16,35 18-16,0 0 0,-35-35 16,0 17-1,36 1-15,-36-36 16,35 53-16,1-18 0,-19-17 0,-17 0 16,36 17-16,-36-35 15,35 53-15,18-18 0,-53-17 16,0-18-1,36 36-15,-18-36 16,17 35-16,-17-35 16,17 18-16,-17-53 15,17 35 1,0 0 0,18 35-16,0-52 15,0 52-15,0 0 0,0-17 16,0-36-1,0 54-15,0-54 0,0 54 16,0-36-16,18 0 16,-18 35-16,35-35 15,-35 36-15,18-1 16,17-17 0,-35 17-16,53 0 15,-53 1-15,18-1 0,-1 18 0,54-35 16,0 0-1,-71 17-15,70 0 16,-52 18-16,35-35 16,-36 35-16,71-18 15,-70 18-15,0 0 0,70-17 16,53-1-16,0-17 16,36 35-1,-36 0 1,-124 0-16,107 0 15,-107 0-15,1 0 0,70 0 16,18 17-16,0 19 16,-88-36-16,70 35 15,-53-35-15,0 35 16,-17-17-16,53 0 16,-54-1-16,-17 1 0,71 17 15,-18 0 1,-36-17-16,36 17 0,-53-17 15,18-18-15,-18 18 0,53 17 0,-18 0 16,-17-17-16,17 35 16,-17-36-16,17 19 15,-17-1 1,-1-35-16,1 53 16,-1-53-16,-17 35 0,0 18 15,18 18 1,-18 17-1,0 18 1,0-89-16,0 71 16,0-70-16,0 17 0,0 36 15,0-53-15,-35 34 0,35-34 0,0 0 16,0-1-16,-18 1 0,-35 53 16,36-19-1,-1-52-15,-17 53 16,17-53-16,0 36 15,-17-19-15,17-17 16,1 36-16,-1-36 16,1 17-16,-1-17 15,0 18 1,18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39:18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3140 0,'18'0'15,"-18"17"1,17 19-16,-17-19 0,36 36 15,-36-35-15,35 35 16,-17 0 0,17 17-1,0-35 1,-17 1 0,-18-19-16,17-17 15,1-17 63,-18-1-78,71-88 16,-1 0 0,-17 18-1,-35 88-15,35-70 16,-53 52-16,17 0 0,19-17 15,-1 0-15,-17 17 16,-18 1-16,17 17 0,1 0 31,-18-18-15,17 18 15</inkml:trace>
  <inkml:trace contextRef="#ctx0" brushRef="#br0" timeOffset="2203.2658">2434 5133 0,'18'0'94,"-1"0"-79,1 0-15,17 0 16,18 0 0,0 0-1,-35 0-15,52 0 0,-52 0 16,53 0-16,-71 18 0,88-18 16,-71 0-16,1 0 0,35 0 15,35 0 1,-70 0-16,88 0 15,-71 0-15,-17 0 0,70 0 16,35 17-16,-105-17 0,105 0 16,-105 0-16,17 0 0,71 0 15,0 0 1,-88 0-16,105 0 16,-105 0-16,35 0 15,17 0 1,1 0-16,-1 0 15,1 18 1,-54-18-16,72 0 16,-72 0-16,54 0 15,17 0 1,-53 0-16,54 0 0,-72 0 16,1 0-16,35 0 0,-18 0 0,36 0 15,-54 0-15,1 0 0,-1 0 0,19 17 16,52-17-1,0 0 1,-17 0 0,17 0-16,-18 0 15,-52 0-15,70 0 16,-70 0-16,52 0 16,-17 0-1,-35 0-15,35 0 16,-35 0-16,-1 0 0,18 0 15,18 0-15,-35 0 0,35 0 16,-35 0-16,17 0 16,0 0-16,18 0 15,-35 0-15,52 0 16,-52 0-16,17 0 16,0 0-16,1 0 15,-19 0-15,1 0 0,0 0 0,-1 0 0,54 0 16,-1 0-1,-34-17 1,-19 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39:31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18609 8696 0,'-18'0'31,"1"0"-31,-19 0 15,1 18 1,18-18-16,-54 0 16,53 0-16,-35 0 0,36 0 15,-107 0-15,89 0 0,17 0 0,-105-18 16,-71-17 0,18-18-1,158 53-15,-106-53 16,107 35-16,-1 18 0,-70-53 15,-18-35-15,88 70 0,-52-70 16,52 88-16,18-17 0,-35-54 16,35 53-16,-53-87 15,53 69-15,-18 19 0,18-36 16,-17-88 0,17 17-16,0 1 15,0-1 1,17 107-16,19-72 15,-36 54-15,17 17 0,19-34 16,52-37 0,-71 72-16,125-54 15,-125 54-15,18-1 0,107-35 0,122-53 16,36 36 0,-247 52-16,317-17 15,-334 17-15,17 18 0,194-18 16,-212 18-16,265-17 15,-247 17-15,0 0 0,282 35 16,-300-35 0,53 88-16,-70-70 0,35 52 15,0 89 1,-1 53 0,-52-177-16,18 159 15,0-159-15,-1 159 16,-17-17-16,0-159 15,0 105-15,0-105 0,0 17 0,0 18 16,-17-53-16,-36 70 16,35-70-16,1 18 0,-107 35 15,-123 17 1,212-52-16,-247 35 16,246-53-16,-34 35 0,35-35 0,-107 53 0,-16 0 15,140-53-15,-105 18 16,105-1-16,0-17 0,1 0 0,-19 18 15,1-18 1,17 0 0,18 18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39:34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10319 3228 0,'17'0'109,"-17"18"-109,18-18 0,0 17 16,-18 1-16,35 17 15,-35-17-15,35-1 16,1 36 0,-1-17-16,0 34 15,0-17 1,-35-35-16,18 35 16,-18-36-16,18-17 0,-18 36 15,0-19-15,35 18 16,-35-17-16,18-18 47,-18-18-47,70-52 15,18-18 1,-70 70-16,141-88 16,-142 71-16,142-53 15,-141 70-15,140-88 0,-140 89 16,17 17-16,-17-18 0,70-35 0,-35 35 15,-35 1 1</inkml:trace>
  <inkml:trace contextRef="#ctx0" brushRef="#br0" timeOffset="1703.2349">2611 5168 0,'17'0'125,"1"0"-125,-1 0 15,19 0 1,34 0-1,1 0 1,35 0 0,-18 18-16,-53-18 0,89 17 15,-89-17-15,88 0 16,18 0 0,-123 0-16,123 0 15,-123 0-15,0 0 0,176 0 31,-177 0-31,54 0 0,-36 0 0,-17 0 16,35 0-16,35 0 16,-71 0-16,72 0 15,-72 0-15,54 0 16,-1 0 0,-52 0-16,53 0 0,-36 0 15,18 0-15,53 0 16,17 0-1,-105 0-15,140 0 16,-122 0-16,105-17 16,-106 17-16,142-18 15,-160 18-15,1 0 0,17 0 0,53 0 0,18 0 16,-35 0 0,-18 0-1,-18 0 1,18 0-1,-36 0 1,19 0-16,-19 0 16,19 0-16,-19 0 15,19 0-15,-1 0 16,-18 0-16,36-17 16,-35 17-16,0 0 15,17 0 1,0 0-16,0 0 15,-17 0 1,0 0 0,-18-18-16,17 18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39:48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9719 3492 0,'0'18'63,"18"-18"-63,-18 18 0,17-1 15,1 1-15,17 17 16,-35-17-16,35 35 0,-35-35 15,36 52-15,-36-52 0,17-18 0,1 70 16,0-17 0,-18-18-1,17-17 1,-17-36 15,18-17-31,17-18 16,-17 36-16,35-72 15,-53 72-15,17-1 0,72-88 16,16-17 0,-87 105-16,123-105 15,-105 87-15,-19 19 0,18-1 0,54-52 0,34-19 16,-105 89-16,52-52 16,-52 34-16,-18 0 0,35 1 15,-17-1 1</inkml:trace>
  <inkml:trace contextRef="#ctx0" brushRef="#br0" timeOffset="1921.9998">2417 5115 0,'17'0'63,"1"0"-48,-1 0-15,1 0 0,35 0 16,-35 0-16,35 0 16,35 0-1,-71 0-15,89 0 16,-70 0-16,-19 0 0,89 0 16,70 0-1,-123 0-15,141 0 0,-158 0 0,-1 0 16,141 0-16,36 0 15,-177 0-15,159 0 16,-158 0-16,-1 0 0,141-17 16,18 17-1,-159 0-15,142 0 0,-159 0 16,17 0-16,106 0 0,18 0 16,-124 0-16,141 0 15,-140 0-15,-1 0 0,106 0 16,53 0-1,-176 0-15,176 0 16,-159 0-16,0 0 0,142-18 0,17 18 16,-177 0-16,177-18 15,-158 18-15,-1 0 0,106-17 16,0 17 0,-106 0-16,124 0 15,-141 0-15,17 0 0,89-18 16,-107 18-16,107 0 0,-107 0 15,1 0-15,17 0 0,18 0 0,-35 0 0,70 0 16,-70 0-16,34-18 16,-16 18-1</inkml:trace>
  <inkml:trace contextRef="#ctx0" brushRef="#br0" timeOffset="14317.5775">2028 4145 0,'18'0'125,"0"0"-125,-1 0 16,36 0-1,0 0-15,35 0 16,36 0-1,-36 18 1,-53-18-16,71 0 16,-88 0-16,-1 0 0,72 0 15,17 0 1,-89 0-16,71 0 16,-70 0-16,0 0 0,17 0 0,0 0 0,18 0 15,-35 17-15,35-17 16,-36 0-16,19 0 15,16 0 1,-34 0-16,35 18 16,-35-18-16,35 18 0,-1-18 15,1 0 1,18 17 0,17-17-1,-70 0-15,105 0 16,-105 0-16,0 0 0,87 0 15,54 0-15,-141 0 16,105 0-16,-105 0 0,0 0 0,87 0 16,-16 0-1,-72 0-15,36 0 16,-35 0-16,-1 0 0,1 0 16,35 0-1,0 0-15,53 0 16,0 0-1,-89 0-15,89 0 16,-88 0-16,-1 0 0,71 0 16,-35 0-1,-35 0-15,35-17 16,-35 17-16,-1 0 0,36 0 16,0 0-1,-35 0-15,35-18 16,-36 18-16,1 0 0,0 0 15,-1 0-15,36 0 16,-35 0-16,-1-18 16,19 18-16,-19 0 0,1 0 15,0 0-15,-1 0 16,1 0-16,35 0 16,0-17-1,-18 17 1,18-18-1,-35 18-15,-1 0 0,1 0 16,-1 0-16,1 0 16,0 0-1,-1 0-15,19-17 16,-19 17-16,19 0 16,-19 0-16,1 0 0,-1 0 15,1-18-15,0 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A01672C6-255C-4D64-952A-C13911F8E86D}" type="datetimeFigureOut">
              <a:rPr lang="ko-KR" altLang="en-US"/>
              <a:pPr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9A267ECC-ADE4-44FE-B178-16BE980B479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73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31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67ECC-ADE4-44FE-B178-16BE980B4797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06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67ECC-ADE4-44FE-B178-16BE980B479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71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67ECC-ADE4-44FE-B178-16BE980B479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71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67ECC-ADE4-44FE-B178-16BE980B4797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5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7710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F07B8B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487888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B70039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564088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IT </a:t>
            </a:r>
            <a:r>
              <a:rPr lang="en-US" altLang="ko-KR" sz="1800" b="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CookBook</a:t>
            </a:r>
            <a:r>
              <a:rPr lang="en-US" altLang="ko-KR" sz="1800" b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C</a:t>
            </a:r>
            <a:r>
              <a:rPr lang="ko-KR" altLang="en-US" sz="1800" b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배우는 쉬운 자료구조</a:t>
            </a:r>
            <a:r>
              <a:rPr lang="en-US" altLang="ko-KR" sz="1800" b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b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개정 </a:t>
            </a:r>
            <a:r>
              <a:rPr lang="en-US" altLang="ko-KR" sz="1800" b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800" b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판</a:t>
            </a:r>
            <a:r>
              <a:rPr lang="en-US" altLang="ko-KR" sz="1800" b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800" b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b="29954"/>
          <a:stretch/>
        </p:blipFill>
        <p:spPr>
          <a:xfrm>
            <a:off x="4355976" y="133905"/>
            <a:ext cx="4680000" cy="40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66003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0" lang="ko-KR" altLang="en-US" sz="2800" dirty="0">
              <a:solidFill>
                <a:srgbClr val="66003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b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b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9035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="0">
                <a:solidFill>
                  <a:srgbClr val="0000FF"/>
                </a:solidFill>
              </a:defRPr>
            </a:lvl1pPr>
            <a:lvl2pPr marL="539750" marR="0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b="0">
                <a:solidFill>
                  <a:srgbClr val="0000FF"/>
                </a:solidFill>
              </a:defRPr>
            </a:lvl2pPr>
            <a:lvl3pPr marL="809625" marR="0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b="0"/>
            </a:lvl3pPr>
            <a:lvl4pPr marL="1076325" indent="-180975">
              <a:lnSpc>
                <a:spcPct val="150000"/>
              </a:lnSpc>
              <a:buFont typeface="Arial" pitchFamily="34" charset="0"/>
              <a:buChar char="−"/>
              <a:defRPr sz="12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>
              <a:lnSpc>
                <a:spcPct val="150000"/>
              </a:lnSpc>
              <a:defRPr sz="12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0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IT CookBook, C</a:t>
            </a:r>
            <a:r>
              <a:rPr lang="ko-KR" altLang="en-US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 배우는 쉬운 자료구조</a:t>
            </a: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b="1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97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1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028384" y="6516688"/>
            <a:ext cx="1039416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/101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EA8892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33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  <p:sldLayoutId id="2147484729" r:id="rId4"/>
    <p:sldLayoutId id="2147484730" r:id="rId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0000FF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50000"/>
        </a:lnSpc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b="1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n-cs"/>
        </a:defRPr>
      </a:lvl1pPr>
      <a:lvl2pPr marL="539750" indent="-18256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n-cs"/>
        </a:defRPr>
      </a:lvl2pPr>
      <a:lvl3pPr marL="809625" indent="-18256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ADB9AD"/>
        </a:buClr>
        <a:buChar char="•"/>
        <a:defRPr sz="16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n-cs"/>
        </a:defRPr>
      </a:lvl3pPr>
      <a:lvl4pPr marL="1162050" indent="-2667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emf"/><Relationship Id="rId4" Type="http://schemas.openxmlformats.org/officeDocument/2006/relationships/customXml" Target="../ink/ink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9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6147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정렬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④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넷째 자리를 기준 위치로 정하고</a:t>
            </a:r>
            <a:r>
              <a:rPr lang="en-US" altLang="ko-KR" dirty="0"/>
              <a:t>, </a:t>
            </a:r>
            <a:r>
              <a:rPr lang="ko-KR" altLang="en-US" dirty="0"/>
              <a:t>나머지 원소 중 </a:t>
            </a:r>
            <a:r>
              <a:rPr lang="ko-KR" altLang="en-US" dirty="0">
                <a:solidFill>
                  <a:srgbClr val="0000FF"/>
                </a:solidFill>
              </a:rPr>
              <a:t>가장 작은 </a:t>
            </a:r>
            <a:r>
              <a:rPr lang="ko-KR" altLang="en-US" dirty="0" smtClean="0">
                <a:solidFill>
                  <a:srgbClr val="0000FF"/>
                </a:solidFill>
              </a:rPr>
              <a:t>원소인 </a:t>
            </a:r>
            <a:r>
              <a:rPr lang="en-US" altLang="ko-KR" dirty="0">
                <a:solidFill>
                  <a:srgbClr val="FF0000"/>
                </a:solidFill>
              </a:rPr>
              <a:t>16</a:t>
            </a:r>
            <a:r>
              <a:rPr lang="ko-KR" altLang="en-US" dirty="0"/>
              <a:t>을 선택한 </a:t>
            </a:r>
            <a:r>
              <a:rPr lang="ko-KR" altLang="en-US" dirty="0" smtClean="0"/>
              <a:t>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/>
              <a:t>기준 </a:t>
            </a:r>
            <a:r>
              <a:rPr lang="ko-KR" altLang="en-US" dirty="0" smtClean="0"/>
              <a:t>위치에 </a:t>
            </a:r>
            <a:r>
              <a:rPr lang="ko-KR" altLang="en-US" dirty="0"/>
              <a:t>있는 원소 </a:t>
            </a:r>
            <a:r>
              <a:rPr lang="en-US" altLang="ko-KR" dirty="0">
                <a:solidFill>
                  <a:srgbClr val="FF0000"/>
                </a:solidFill>
              </a:rPr>
              <a:t>69</a:t>
            </a:r>
            <a:r>
              <a:rPr lang="ko-KR" altLang="en-US" dirty="0"/>
              <a:t>와 자리를 </a:t>
            </a:r>
            <a:r>
              <a:rPr lang="ko-KR" altLang="en-US" dirty="0" smtClean="0"/>
              <a:t>교환</a:t>
            </a:r>
            <a:endParaRPr lang="en-US" altLang="ko-KR" dirty="0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선택 정렬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114550"/>
            <a:ext cx="4648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7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⑤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다섯째 자리를 기준 위치로 정하고</a:t>
            </a:r>
            <a:r>
              <a:rPr lang="en-US" altLang="ko-KR" dirty="0"/>
              <a:t>, </a:t>
            </a:r>
            <a:r>
              <a:rPr lang="ko-KR" altLang="en-US" dirty="0"/>
              <a:t>나머지 원소 중에서 </a:t>
            </a:r>
            <a:r>
              <a:rPr lang="ko-KR" altLang="en-US" dirty="0">
                <a:solidFill>
                  <a:srgbClr val="0000FF"/>
                </a:solidFill>
              </a:rPr>
              <a:t>가장 </a:t>
            </a:r>
            <a:r>
              <a:rPr lang="ko-KR" altLang="en-US" dirty="0" smtClean="0">
                <a:solidFill>
                  <a:srgbClr val="0000FF"/>
                </a:solidFill>
              </a:rPr>
              <a:t>작은 원소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22</a:t>
            </a:r>
            <a:r>
              <a:rPr lang="ko-KR" altLang="en-US" dirty="0" smtClean="0"/>
              <a:t>를 </a:t>
            </a:r>
            <a:r>
              <a:rPr lang="ko-KR" altLang="en-US" dirty="0"/>
              <a:t>선택한 </a:t>
            </a:r>
            <a:r>
              <a:rPr lang="ko-KR" altLang="en-US" dirty="0" smtClean="0"/>
              <a:t>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기준 위치에 </a:t>
            </a:r>
            <a:r>
              <a:rPr lang="ko-KR" altLang="en-US" dirty="0"/>
              <a:t>있는 원소 </a:t>
            </a:r>
            <a:r>
              <a:rPr lang="en-US" altLang="ko-KR" dirty="0">
                <a:solidFill>
                  <a:srgbClr val="FF0000"/>
                </a:solidFill>
              </a:rPr>
              <a:t>69</a:t>
            </a:r>
            <a:r>
              <a:rPr lang="ko-KR" altLang="en-US" dirty="0"/>
              <a:t>와 자리를 </a:t>
            </a:r>
            <a:r>
              <a:rPr lang="ko-KR" altLang="en-US" dirty="0" smtClean="0"/>
              <a:t>교환</a:t>
            </a:r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선택 정렬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166938"/>
            <a:ext cx="46101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⑥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여섯째 자리를 기준 위치로 정하고</a:t>
            </a:r>
            <a:r>
              <a:rPr lang="en-US" altLang="ko-KR" dirty="0"/>
              <a:t>, </a:t>
            </a:r>
            <a:r>
              <a:rPr lang="ko-KR" altLang="en-US" dirty="0"/>
              <a:t>나머지 원소 중에서 </a:t>
            </a:r>
            <a:r>
              <a:rPr lang="ko-KR" altLang="en-US" dirty="0">
                <a:solidFill>
                  <a:srgbClr val="0000FF"/>
                </a:solidFill>
              </a:rPr>
              <a:t>가장 </a:t>
            </a:r>
            <a:r>
              <a:rPr lang="ko-KR" altLang="en-US" dirty="0" smtClean="0">
                <a:solidFill>
                  <a:srgbClr val="0000FF"/>
                </a:solidFill>
              </a:rPr>
              <a:t>작은 원소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/>
              <a:t>을 선택한 </a:t>
            </a:r>
            <a:r>
              <a:rPr lang="ko-KR" altLang="en-US" dirty="0" smtClean="0"/>
              <a:t>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기준위치에 </a:t>
            </a:r>
            <a:r>
              <a:rPr lang="ko-KR" altLang="en-US" dirty="0"/>
              <a:t>있는 원소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/>
              <a:t>과 자리를 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(</a:t>
            </a:r>
            <a:r>
              <a:rPr lang="ko-KR" altLang="en-US" dirty="0"/>
              <a:t>제자리</a:t>
            </a:r>
            <a:r>
              <a:rPr lang="en-US" altLang="ko-KR" dirty="0" smtClean="0"/>
              <a:t>)</a:t>
            </a:r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선택 정렬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2247900"/>
            <a:ext cx="45815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5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⑦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일곱째 자리를 기준 위치로 정하고</a:t>
            </a:r>
            <a:r>
              <a:rPr lang="en-US" altLang="ko-KR" dirty="0"/>
              <a:t>, </a:t>
            </a:r>
            <a:r>
              <a:rPr lang="ko-KR" altLang="en-US" dirty="0"/>
              <a:t>나머지 원소 중에서 </a:t>
            </a:r>
            <a:r>
              <a:rPr lang="ko-KR" altLang="en-US" dirty="0">
                <a:solidFill>
                  <a:srgbClr val="0000FF"/>
                </a:solidFill>
              </a:rPr>
              <a:t>가장 </a:t>
            </a:r>
            <a:r>
              <a:rPr lang="ko-KR" altLang="en-US" dirty="0" smtClean="0">
                <a:solidFill>
                  <a:srgbClr val="0000FF"/>
                </a:solidFill>
              </a:rPr>
              <a:t>작은 원소 </a:t>
            </a:r>
            <a:r>
              <a:rPr lang="en-US" altLang="ko-KR" dirty="0">
                <a:solidFill>
                  <a:srgbClr val="FF0000"/>
                </a:solidFill>
              </a:rPr>
              <a:t>31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선택한 </a:t>
            </a:r>
            <a:r>
              <a:rPr lang="ko-KR" altLang="en-US" dirty="0"/>
              <a:t>후 </a:t>
            </a:r>
            <a:r>
              <a:rPr lang="ko-KR" altLang="en-US" dirty="0" smtClean="0"/>
              <a:t>기준 위치에 </a:t>
            </a:r>
            <a:r>
              <a:rPr lang="ko-KR" altLang="en-US" dirty="0"/>
              <a:t>있는 원소 </a:t>
            </a:r>
            <a:r>
              <a:rPr lang="en-US" altLang="ko-KR" dirty="0"/>
              <a:t>31</a:t>
            </a:r>
            <a:r>
              <a:rPr lang="ko-KR" altLang="en-US" dirty="0"/>
              <a:t>과 자리를 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(</a:t>
            </a:r>
            <a:r>
              <a:rPr lang="ko-KR" altLang="en-US" dirty="0"/>
              <a:t>제자리</a:t>
            </a:r>
            <a:r>
              <a:rPr lang="en-US" altLang="ko-KR" dirty="0" smtClean="0"/>
              <a:t>)</a:t>
            </a:r>
          </a:p>
          <a:p>
            <a:pPr lvl="2" eaLnBrk="1" hangingPunct="1">
              <a:buNone/>
            </a:pPr>
            <a:endParaRPr lang="en-US" altLang="ko-KR" dirty="0"/>
          </a:p>
          <a:p>
            <a:pPr lvl="2" eaLnBrk="1" hangingPunct="1">
              <a:buNone/>
            </a:pPr>
            <a:endParaRPr lang="en-US" altLang="ko-KR" dirty="0" smtClean="0"/>
          </a:p>
          <a:p>
            <a:pPr lvl="2" eaLnBrk="1" hangingPunct="1">
              <a:buNone/>
            </a:pPr>
            <a:endParaRPr lang="en-US" altLang="ko-KR" dirty="0"/>
          </a:p>
          <a:p>
            <a:pPr lvl="2" eaLnBrk="1" hangingPunct="1">
              <a:buNone/>
            </a:pPr>
            <a:endParaRPr lang="en-US" altLang="ko-KR" dirty="0" smtClean="0"/>
          </a:p>
          <a:p>
            <a:pPr lvl="2" eaLnBrk="1" hangingPunct="1">
              <a:buNone/>
            </a:pPr>
            <a:endParaRPr lang="en-US" altLang="ko-KR" dirty="0"/>
          </a:p>
          <a:p>
            <a:pPr lvl="2" eaLnBrk="1" hangingPunct="1">
              <a:buNone/>
            </a:pPr>
            <a:endParaRPr lang="en-US" altLang="ko-KR" dirty="0" smtClean="0"/>
          </a:p>
          <a:p>
            <a:pPr lvl="2" eaLnBrk="1" hangingPunct="1">
              <a:buNone/>
            </a:pPr>
            <a:endParaRPr lang="en-US" altLang="ko-KR" dirty="0"/>
          </a:p>
          <a:p>
            <a:pPr lvl="2" eaLnBrk="1" hangingPunct="1">
              <a:buNone/>
            </a:pPr>
            <a:endParaRPr lang="en-US" altLang="ko-KR" dirty="0" smtClean="0"/>
          </a:p>
          <a:p>
            <a:pPr lvl="2" eaLnBrk="1" hangingPunct="1">
              <a:buNone/>
            </a:pPr>
            <a:r>
              <a:rPr lang="ko-KR" altLang="en-US" dirty="0">
                <a:solidFill>
                  <a:srgbClr val="FF0000"/>
                </a:solidFill>
              </a:rPr>
              <a:t>⑧ 마지막에 </a:t>
            </a:r>
            <a:r>
              <a:rPr lang="ko-KR" altLang="en-US" dirty="0"/>
              <a:t>남은 원소는 전체 원소 중에서 가장 큰 원소로</a:t>
            </a:r>
            <a:r>
              <a:rPr lang="en-US" altLang="ko-KR" dirty="0"/>
              <a:t>, </a:t>
            </a:r>
            <a:r>
              <a:rPr lang="ko-KR" altLang="en-US" dirty="0"/>
              <a:t>마지막 자리에 </a:t>
            </a:r>
            <a:r>
              <a:rPr lang="ko-KR" altLang="en-US" dirty="0" smtClean="0"/>
              <a:t> 남아 </a:t>
            </a:r>
            <a:r>
              <a:rPr lang="ko-KR" altLang="en-US" dirty="0"/>
              <a:t>이미 </a:t>
            </a:r>
            <a:r>
              <a:rPr lang="ko-KR" altLang="en-US" dirty="0" smtClean="0"/>
              <a:t>정렬된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/>
              <a:t>상태가 되므로 </a:t>
            </a:r>
            <a:r>
              <a:rPr lang="ko-KR" altLang="en-US" dirty="0">
                <a:solidFill>
                  <a:srgbClr val="0000FF"/>
                </a:solidFill>
              </a:rPr>
              <a:t>실행을 종료</a:t>
            </a:r>
          </a:p>
          <a:p>
            <a:pPr lvl="2" eaLnBrk="1" hangingPunct="1">
              <a:buNone/>
            </a:pPr>
            <a:endParaRPr lang="en-US" altLang="ko-KR" dirty="0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선택 정렬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41" y="1772816"/>
            <a:ext cx="4772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42" y="5733256"/>
            <a:ext cx="4619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2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lvl="1" eaLnBrk="1" hangingPunct="1">
                  <a:defRPr/>
                </a:pPr>
                <a:r>
                  <a:rPr lang="ko-KR" altLang="en-US" dirty="0" smtClean="0"/>
                  <a:t>메모리 </a:t>
                </a:r>
                <a:r>
                  <a:rPr lang="ko-KR" altLang="en-US" dirty="0"/>
                  <a:t>사용공간 </a:t>
                </a:r>
              </a:p>
              <a:p>
                <a:pPr lvl="2" eaLnBrk="1" hangingPunct="1">
                  <a:defRPr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개의 원소에 대하여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메모리 사용</a:t>
                </a:r>
              </a:p>
              <a:p>
                <a:pPr lvl="1" eaLnBrk="1" hangingPunct="1">
                  <a:defRPr/>
                </a:pPr>
                <a:r>
                  <a:rPr lang="ko-KR" altLang="en-US" dirty="0"/>
                  <a:t>비교횟수</a:t>
                </a:r>
              </a:p>
              <a:p>
                <a:pPr lvl="2" eaLnBrk="1" hangingPunct="1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첫 번째 원소를 기준으로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원소 비교</a:t>
                </a:r>
              </a:p>
              <a:p>
                <a:pPr lvl="2" eaLnBrk="1" hangingPunct="1">
                  <a:lnSpc>
                    <a:spcPct val="70000"/>
                  </a:lnSpc>
                  <a:buFontTx/>
                  <a:buNone/>
                  <a:defRPr/>
                </a:pPr>
                <a:r>
                  <a:rPr lang="ko-KR" altLang="en-US" dirty="0"/>
                  <a:t>	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두 번째 원소를 기준으로 마지막 원소까지 </a:t>
                </a:r>
                <a:r>
                  <a:rPr lang="en-US" altLang="ko-KR" dirty="0"/>
                  <a:t>n-1</a:t>
                </a:r>
                <a:r>
                  <a:rPr lang="ko-KR" altLang="en-US" dirty="0"/>
                  <a:t>개의 원소 비교</a:t>
                </a:r>
              </a:p>
              <a:p>
                <a:pPr lvl="2" eaLnBrk="1" hangingPunct="1">
                  <a:lnSpc>
                    <a:spcPct val="70000"/>
                  </a:lnSpc>
                  <a:buFontTx/>
                  <a:buNone/>
                  <a:defRPr/>
                </a:pPr>
                <a:r>
                  <a:rPr lang="ko-KR" altLang="en-US" dirty="0"/>
                  <a:t>	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3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세 번째 원소를 기준으로 마지막 원소까지 </a:t>
                </a:r>
                <a:r>
                  <a:rPr lang="en-US" altLang="ko-KR" dirty="0"/>
                  <a:t>n-2</a:t>
                </a:r>
                <a:r>
                  <a:rPr lang="ko-KR" altLang="en-US" dirty="0"/>
                  <a:t>개의 원소 비교</a:t>
                </a:r>
              </a:p>
              <a:p>
                <a:pPr marL="627062" lvl="2" indent="0" eaLnBrk="1" hangingPunct="1">
                  <a:buNone/>
                  <a:defRPr/>
                </a:pPr>
                <a:r>
                  <a:rPr lang="en-US" altLang="ko-KR" dirty="0" smtClean="0"/>
                  <a:t>  i 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: i </a:t>
                </a:r>
                <a:r>
                  <a:rPr lang="ko-KR" altLang="en-US" dirty="0"/>
                  <a:t>번째 원소를 기준으로 </a:t>
                </a:r>
                <a:r>
                  <a:rPr lang="en-US" altLang="ko-KR" dirty="0"/>
                  <a:t>n-i</a:t>
                </a:r>
                <a:r>
                  <a:rPr lang="ko-KR" altLang="en-US" dirty="0"/>
                  <a:t>개의 원소 비교</a:t>
                </a:r>
              </a:p>
              <a:p>
                <a:pPr lvl="2" eaLnBrk="1" hangingPunct="1">
                  <a:defRPr/>
                </a:pPr>
                <a:endParaRPr lang="en-US" altLang="ko-KR" dirty="0" smtClean="0"/>
              </a:p>
              <a:p>
                <a:pPr marL="627062" lvl="2" indent="0" eaLnBrk="1" hangingPunct="1">
                  <a:buNone/>
                  <a:defRPr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전체 비교횟수 </a:t>
                </a:r>
                <a:r>
                  <a:rPr lang="en-US" altLang="ko-KR" dirty="0"/>
                  <a:t>: (n-1)+(n-2)+ … +2+1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 eaLnBrk="1" hangingPunct="1">
                  <a:defRPr/>
                </a:pPr>
                <a:endParaRPr lang="ko-KR" altLang="en-US" dirty="0"/>
              </a:p>
              <a:p>
                <a:pPr lvl="1" eaLnBrk="1" hangingPunct="1">
                  <a:defRPr/>
                </a:pPr>
                <a:r>
                  <a:rPr lang="ko-KR" altLang="en-US" dirty="0"/>
                  <a:t>어떤 경우에서나 비교횟수가 같으므로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시간 복잡도</a:t>
                </a:r>
                <a:r>
                  <a:rPr lang="ko-KR" altLang="en-US" dirty="0"/>
                  <a:t>는 </a:t>
                </a:r>
                <a:r>
                  <a:rPr lang="en-US" altLang="ko-KR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O(n</a:t>
                </a:r>
                <a:r>
                  <a:rPr lang="en-US" altLang="ko-KR" baseline="30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en-US" altLang="ko-KR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)</a:t>
                </a:r>
                <a:r>
                  <a:rPr lang="ko-KR" altLang="en-US" dirty="0"/>
                  <a:t>이 됨</a:t>
                </a:r>
                <a:r>
                  <a:rPr lang="en-US" altLang="ko-KR" dirty="0" smtClean="0"/>
                  <a:t>  </a:t>
                </a:r>
                <a:endParaRPr lang="en-US" altLang="ko-KR" dirty="0"/>
              </a:p>
              <a:p>
                <a:pPr>
                  <a:defRPr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선택 정렬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5181480" y="3816360"/>
              <a:ext cx="864000" cy="7560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2120" y="3807000"/>
                <a:ext cx="882720" cy="77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버블 정렬</a:t>
            </a:r>
            <a:r>
              <a:rPr lang="en-US" altLang="ko-KR" baseline="30000" dirty="0" smtClean="0"/>
              <a:t>bubble</a:t>
            </a:r>
            <a:r>
              <a:rPr lang="en-US" altLang="ko-KR" baseline="30000" dirty="0" smtClean="0">
                <a:latin typeface="Times New Roman" pitchFamily="18" charset="0"/>
              </a:rPr>
              <a:t> </a:t>
            </a:r>
            <a:r>
              <a:rPr lang="en-US" altLang="ko-KR" baseline="30000" dirty="0" smtClean="0"/>
              <a:t>sort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이해</a:t>
            </a:r>
            <a:r>
              <a:rPr lang="en-US" altLang="ko-KR" dirty="0" smtClean="0"/>
              <a:t> </a:t>
            </a:r>
          </a:p>
          <a:p>
            <a:pPr lvl="1" eaLnBrk="1" hangingPunct="1">
              <a:defRPr/>
            </a:pPr>
            <a:r>
              <a:rPr lang="ko-KR" altLang="en-US" dirty="0" smtClean="0"/>
              <a:t>인접한 </a:t>
            </a:r>
            <a:r>
              <a:rPr lang="ko-KR" altLang="en-US" dirty="0" smtClean="0">
                <a:solidFill>
                  <a:srgbClr val="FF0000"/>
                </a:solidFill>
              </a:rPr>
              <a:t>두 개</a:t>
            </a:r>
            <a:r>
              <a:rPr lang="ko-KR" altLang="en-US" dirty="0" smtClean="0"/>
              <a:t>의 원소를 </a:t>
            </a:r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r>
              <a:rPr lang="ko-KR" altLang="en-US" dirty="0" smtClean="0"/>
              <a:t>하여 자리를 교환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ko-KR" altLang="en-US" dirty="0" smtClean="0"/>
              <a:t> 방식</a:t>
            </a:r>
          </a:p>
          <a:p>
            <a:pPr lvl="2" eaLnBrk="1" hangingPunct="1"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첫 번째 </a:t>
            </a:r>
            <a:r>
              <a:rPr lang="ko-KR" altLang="en-US" dirty="0" smtClean="0"/>
              <a:t>원소부터 </a:t>
            </a:r>
            <a:r>
              <a:rPr lang="ko-KR" altLang="en-US" dirty="0" smtClean="0">
                <a:solidFill>
                  <a:srgbClr val="FF0000"/>
                </a:solidFill>
              </a:rPr>
              <a:t>마지막</a:t>
            </a:r>
            <a:r>
              <a:rPr lang="ko-KR" altLang="en-US" dirty="0" smtClean="0"/>
              <a:t> 원소까지 </a:t>
            </a:r>
            <a:r>
              <a:rPr lang="ko-KR" altLang="en-US" dirty="0" smtClean="0">
                <a:solidFill>
                  <a:srgbClr val="0000FF"/>
                </a:solidFill>
              </a:rPr>
              <a:t>반복</a:t>
            </a:r>
            <a:r>
              <a:rPr lang="ko-KR" altLang="en-US" dirty="0" smtClean="0"/>
              <a:t>하여 </a:t>
            </a:r>
            <a:r>
              <a:rPr lang="ko-KR" altLang="en-US" dirty="0" smtClean="0">
                <a:solidFill>
                  <a:srgbClr val="FF0000"/>
                </a:solidFill>
              </a:rPr>
              <a:t>한 단계</a:t>
            </a:r>
            <a:r>
              <a:rPr lang="ko-KR" altLang="en-US" dirty="0" smtClean="0"/>
              <a:t>가 끝나면 </a:t>
            </a:r>
            <a:r>
              <a:rPr lang="ko-KR" altLang="en-US" dirty="0" smtClean="0">
                <a:solidFill>
                  <a:srgbClr val="FF0000"/>
                </a:solidFill>
              </a:rPr>
              <a:t>가장 큰 원소가 </a:t>
            </a:r>
            <a:r>
              <a:rPr lang="ko-KR" altLang="en-US" dirty="0" smtClean="0">
                <a:solidFill>
                  <a:srgbClr val="0000FF"/>
                </a:solidFill>
              </a:rPr>
              <a:t>마지막</a:t>
            </a:r>
            <a:r>
              <a:rPr lang="ko-KR" altLang="en-US" dirty="0" smtClean="0"/>
              <a:t> 자리로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정렬</a:t>
            </a:r>
          </a:p>
          <a:p>
            <a:pPr lvl="2" eaLnBrk="1" hangingPunct="1">
              <a:defRPr/>
            </a:pPr>
            <a:r>
              <a:rPr lang="ko-KR" altLang="en-US" dirty="0" smtClean="0"/>
              <a:t>첫 번째 원소부터 인접한 원소끼리 계속 </a:t>
            </a:r>
            <a:r>
              <a:rPr lang="ko-KR" altLang="en-US" spc="-100" dirty="0" smtClean="0"/>
              <a:t>자리를 교환하면서 맨 마지막 자리로 </a:t>
            </a:r>
            <a:r>
              <a:rPr lang="ko-KR" altLang="en-US" dirty="0" smtClean="0"/>
              <a:t>이동하는 모습이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0000FF"/>
                </a:solidFill>
              </a:rPr>
              <a:t>물 속</a:t>
            </a:r>
            <a:r>
              <a:rPr lang="ko-KR" altLang="en-US" dirty="0" smtClean="0"/>
              <a:t>에서 </a:t>
            </a:r>
            <a:r>
              <a:rPr lang="ko-KR" altLang="en-US" dirty="0" smtClean="0">
                <a:solidFill>
                  <a:srgbClr val="0000FF"/>
                </a:solidFill>
              </a:rPr>
              <a:t>물 위</a:t>
            </a:r>
            <a:r>
              <a:rPr lang="ko-KR" altLang="en-US" dirty="0" smtClean="0"/>
              <a:t>로 올라오는 </a:t>
            </a:r>
            <a:r>
              <a:rPr lang="ko-KR" altLang="en-US" dirty="0" smtClean="0">
                <a:solidFill>
                  <a:srgbClr val="0000FF"/>
                </a:solidFill>
              </a:rPr>
              <a:t>물방</a:t>
            </a:r>
            <a:r>
              <a:rPr lang="ko-KR" altLang="en-US" dirty="0" smtClean="0"/>
              <a:t>울 </a:t>
            </a:r>
            <a:r>
              <a:rPr lang="ko-KR" altLang="en-US" dirty="0" smtClean="0">
                <a:solidFill>
                  <a:srgbClr val="0000FF"/>
                </a:solidFill>
              </a:rPr>
              <a:t>모양</a:t>
            </a:r>
            <a:r>
              <a:rPr lang="ko-KR" altLang="en-US" dirty="0" smtClean="0"/>
              <a:t>과 같다고 하여 버블</a:t>
            </a:r>
            <a:r>
              <a:rPr lang="en-US" altLang="ko-KR" dirty="0" smtClean="0"/>
              <a:t>(</a:t>
            </a:r>
            <a:r>
              <a:rPr lang="en-US" altLang="ko-KR" baseline="30000" dirty="0" smtClean="0"/>
              <a:t>bubble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정렬이라 함</a:t>
            </a:r>
            <a:r>
              <a:rPr lang="en-US" altLang="ko-KR" dirty="0" smtClean="0"/>
              <a:t>.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정렬</a:t>
            </a:r>
            <a:r>
              <a:rPr lang="ko-KR" altLang="en-US" dirty="0" smtClean="0">
                <a:solidFill>
                  <a:schemeClr val="tx1"/>
                </a:solidFill>
              </a:rPr>
              <a:t>되지</a:t>
            </a:r>
            <a:r>
              <a:rPr lang="ko-KR" altLang="en-US" dirty="0" smtClean="0"/>
              <a:t> 않은 </a:t>
            </a:r>
            <a:r>
              <a:rPr lang="en-US" altLang="ko-KR" dirty="0" smtClean="0"/>
              <a:t>{</a:t>
            </a:r>
            <a:r>
              <a:rPr lang="en-US" altLang="ko-KR" dirty="0" smtClean="0">
                <a:solidFill>
                  <a:srgbClr val="FF0000"/>
                </a:solidFill>
              </a:rPr>
              <a:t>69, 10, 30, 2, 16, 8, 31, 22</a:t>
            </a:r>
            <a:r>
              <a:rPr lang="en-US" altLang="ko-KR" dirty="0" smtClean="0"/>
              <a:t>}</a:t>
            </a:r>
            <a:r>
              <a:rPr lang="ko-KR" altLang="en-US" dirty="0" smtClean="0"/>
              <a:t>의 자료</a:t>
            </a:r>
            <a:r>
              <a:rPr lang="ko-KR" altLang="en-US" dirty="0" smtClean="0">
                <a:solidFill>
                  <a:schemeClr val="tx1"/>
                </a:solidFill>
              </a:rPr>
              <a:t>들을 </a:t>
            </a:r>
            <a:r>
              <a:rPr lang="ko-KR" altLang="en-US" dirty="0" smtClean="0"/>
              <a:t>버블 정렬 방법</a:t>
            </a:r>
            <a:r>
              <a:rPr lang="ko-KR" altLang="en-US" dirty="0" smtClean="0">
                <a:solidFill>
                  <a:schemeClr val="tx1"/>
                </a:solidFill>
              </a:rPr>
              <a:t>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정렬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ko-KR" altLang="en-US" dirty="0" smtClean="0"/>
              <a:t> 과정</a:t>
            </a:r>
            <a:endParaRPr lang="en-US" altLang="ko-KR" dirty="0" smtClean="0"/>
          </a:p>
          <a:p>
            <a:pPr lvl="2" eaLnBrk="1" hangingPunct="1">
              <a:buNone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①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인접한 두 원소를 비교하여 자리를 교환하는 작업을 첫 번째 원소 부터 마지막 원소까지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차례로 반복하여 가장 큰 원소 </a:t>
            </a:r>
            <a:r>
              <a:rPr lang="en-US" altLang="ko-KR" dirty="0" smtClean="0">
                <a:solidFill>
                  <a:srgbClr val="FF0000"/>
                </a:solidFill>
              </a:rPr>
              <a:t>69</a:t>
            </a:r>
            <a:r>
              <a:rPr lang="ko-KR" altLang="en-US" dirty="0" smtClean="0"/>
              <a:t>를 마지막 자리로 정렬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버블 정렬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066680" y="971640"/>
              <a:ext cx="3346920" cy="9464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962280"/>
                <a:ext cx="3365640" cy="96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버블 정렬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980405"/>
            <a:ext cx="3002191" cy="324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07703"/>
            <a:ext cx="3077403" cy="236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01700" lvl="2" indent="-276225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② 2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정렬하지 않은 </a:t>
            </a:r>
            <a:r>
              <a:rPr lang="ko-KR" altLang="en-US" dirty="0" smtClean="0"/>
              <a:t>원소에 </a:t>
            </a:r>
            <a:r>
              <a:rPr lang="ko-KR" altLang="en-US" dirty="0"/>
              <a:t>대해 두 번째 버블 </a:t>
            </a:r>
            <a:r>
              <a:rPr lang="ko-KR" altLang="en-US" dirty="0" smtClean="0"/>
              <a:t>정렬을 </a:t>
            </a:r>
            <a:r>
              <a:rPr lang="ko-KR" altLang="en-US" dirty="0"/>
              <a:t>수행하면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ko-KR" altLang="en-US" dirty="0" smtClean="0"/>
              <a:t>원소 중에서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가장 </a:t>
            </a:r>
            <a:r>
              <a:rPr lang="ko-KR" altLang="en-US" dirty="0"/>
              <a:t>큰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31</a:t>
            </a:r>
            <a:r>
              <a:rPr lang="ko-KR" altLang="en-US" dirty="0"/>
              <a:t>이 끝에서 둘째 자리로 </a:t>
            </a:r>
            <a:r>
              <a:rPr lang="ko-KR" altLang="en-US" dirty="0" smtClean="0"/>
              <a:t>정렬 </a:t>
            </a:r>
            <a:endParaRPr lang="en-US" altLang="ko-KR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버블 정렬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988840"/>
            <a:ext cx="3524250" cy="3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01700" lvl="2" indent="-276225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③ 3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세 번째 버블 정렬을 수행하면</a:t>
            </a:r>
            <a:r>
              <a:rPr lang="en-US" altLang="ko-KR" dirty="0"/>
              <a:t>, </a:t>
            </a:r>
            <a:r>
              <a:rPr lang="ko-KR" altLang="en-US" dirty="0"/>
              <a:t>나머지 원소 중에서 가장 큰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30</a:t>
            </a:r>
            <a:r>
              <a:rPr lang="ko-KR" altLang="en-US" dirty="0"/>
              <a:t>이 끝에서 </a:t>
            </a:r>
            <a:r>
              <a:rPr lang="ko-KR" altLang="en-US" dirty="0" smtClean="0"/>
              <a:t>셋째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자리로 정렬</a:t>
            </a:r>
            <a:endParaRPr lang="ko-KR" altLang="en-US" dirty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버블 정렬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04864"/>
            <a:ext cx="3742729" cy="427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01700" lvl="2" indent="-276225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④ 4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네 번째 버블 정렬을 정렬하지 않은 원소에 대해 수행하면</a:t>
            </a:r>
            <a:r>
              <a:rPr lang="en-US" altLang="ko-KR" dirty="0"/>
              <a:t>, </a:t>
            </a:r>
            <a:r>
              <a:rPr lang="ko-KR" altLang="en-US" dirty="0" smtClean="0"/>
              <a:t>나머지 원소 중에서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가장 </a:t>
            </a:r>
            <a:r>
              <a:rPr lang="ko-KR" altLang="en-US" dirty="0"/>
              <a:t>큰 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22</a:t>
            </a:r>
            <a:r>
              <a:rPr lang="ko-KR" altLang="en-US" dirty="0"/>
              <a:t>가 끝에서 넷째 자리로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버블 정렬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38306"/>
            <a:ext cx="418266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  <a:p>
            <a:pPr lvl="1"/>
            <a:r>
              <a:rPr lang="ko-KR" altLang="en-US" dirty="0"/>
              <a:t>자료의 정렬 방법을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정렬 방법에 대한 알고리즘을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정렬 알고리즘의 효율을 알아본다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내용</a:t>
            </a:r>
          </a:p>
          <a:p>
            <a:pPr lvl="1"/>
            <a:r>
              <a:rPr lang="ko-KR" altLang="en-US" dirty="0"/>
              <a:t>정렬의 이해  </a:t>
            </a:r>
            <a:r>
              <a:rPr lang="en-US" altLang="ko-KR" dirty="0"/>
              <a:t>|  </a:t>
            </a:r>
            <a:r>
              <a:rPr lang="ko-KR" altLang="en-US" dirty="0"/>
              <a:t>선택 정렬</a:t>
            </a:r>
          </a:p>
          <a:p>
            <a:pPr lvl="1"/>
            <a:r>
              <a:rPr lang="ko-KR" altLang="en-US" dirty="0"/>
              <a:t>버블 정렬  </a:t>
            </a:r>
            <a:r>
              <a:rPr lang="en-US" altLang="ko-KR" dirty="0"/>
              <a:t>| 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  <a:p>
            <a:pPr lvl="1"/>
            <a:r>
              <a:rPr lang="ko-KR" altLang="en-US" dirty="0"/>
              <a:t>삽입 정렬  </a:t>
            </a:r>
            <a:r>
              <a:rPr lang="en-US" altLang="ko-KR" dirty="0"/>
              <a:t>|  </a:t>
            </a:r>
            <a:r>
              <a:rPr lang="ko-KR" altLang="en-US" dirty="0"/>
              <a:t>셸 정렬</a:t>
            </a:r>
          </a:p>
          <a:p>
            <a:pPr lvl="1"/>
            <a:r>
              <a:rPr lang="ko-KR" altLang="en-US" dirty="0"/>
              <a:t>병합 정렬  </a:t>
            </a:r>
            <a:r>
              <a:rPr lang="en-US" altLang="ko-KR" dirty="0"/>
              <a:t>|  </a:t>
            </a:r>
            <a:r>
              <a:rPr lang="ko-KR" altLang="en-US" dirty="0"/>
              <a:t>기수 정렬</a:t>
            </a:r>
          </a:p>
          <a:p>
            <a:pPr lvl="1"/>
            <a:r>
              <a:rPr lang="ko-KR" altLang="en-US" dirty="0" err="1"/>
              <a:t>히프</a:t>
            </a:r>
            <a:r>
              <a:rPr lang="ko-KR" altLang="en-US" dirty="0"/>
              <a:t> 정렬  </a:t>
            </a:r>
            <a:r>
              <a:rPr lang="en-US" altLang="ko-KR" dirty="0"/>
              <a:t>|  </a:t>
            </a:r>
            <a:r>
              <a:rPr lang="ko-KR" altLang="en-US" dirty="0"/>
              <a:t>트리 정렬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0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01700" lvl="2" indent="-276225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⑤ 5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다섯 번째 버블 정렬을 수행하면</a:t>
            </a:r>
            <a:r>
              <a:rPr lang="en-US" altLang="ko-KR" dirty="0"/>
              <a:t>, </a:t>
            </a:r>
            <a:r>
              <a:rPr lang="ko-KR" altLang="en-US" dirty="0"/>
              <a:t>나머지 원소 중에서 가장 큰 </a:t>
            </a:r>
            <a:r>
              <a:rPr lang="ko-KR" altLang="en-US" dirty="0" smtClean="0"/>
              <a:t>원소 </a:t>
            </a:r>
            <a:r>
              <a:rPr lang="en-US" altLang="ko-KR" dirty="0"/>
              <a:t>16</a:t>
            </a:r>
            <a:r>
              <a:rPr lang="ko-KR" altLang="en-US" dirty="0"/>
              <a:t>이 </a:t>
            </a:r>
            <a:r>
              <a:rPr lang="ko-KR" altLang="en-US" dirty="0" smtClean="0"/>
              <a:t>끝에서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다섯째 자리로 정렬</a:t>
            </a:r>
            <a:endParaRPr lang="ko-KR" altLang="en-US" dirty="0"/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버블 정렬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99" y="1937525"/>
            <a:ext cx="46958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90600" lvl="2" indent="-365125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⑥ 6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여섯 번째 버블 정렬을 수행하면</a:t>
            </a:r>
            <a:r>
              <a:rPr lang="en-US" altLang="ko-KR" dirty="0"/>
              <a:t>, </a:t>
            </a:r>
            <a:r>
              <a:rPr lang="ko-KR" altLang="en-US" dirty="0"/>
              <a:t>나머지 원소 중에서 가장 큰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 </a:t>
            </a:r>
            <a:r>
              <a:rPr lang="en-US" altLang="ko-KR" dirty="0"/>
              <a:t>10</a:t>
            </a:r>
            <a:r>
              <a:rPr lang="ko-KR" altLang="en-US" dirty="0"/>
              <a:t>이 </a:t>
            </a:r>
            <a:r>
              <a:rPr lang="ko-KR" altLang="en-US" dirty="0" smtClean="0"/>
              <a:t>끝에서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/>
              <a:t>여섯째 </a:t>
            </a:r>
            <a:r>
              <a:rPr lang="ko-KR" altLang="en-US" dirty="0" smtClean="0"/>
              <a:t>자리로 정렬</a:t>
            </a:r>
            <a:endParaRPr lang="en-US" altLang="ko-KR" dirty="0" smtClean="0"/>
          </a:p>
          <a:p>
            <a:pPr marL="990600" lvl="2" indent="-365125">
              <a:buNone/>
              <a:defRPr/>
            </a:pPr>
            <a:endParaRPr lang="en-US" altLang="ko-KR" dirty="0"/>
          </a:p>
          <a:p>
            <a:pPr marL="990600" lvl="2" indent="-365125">
              <a:buNone/>
              <a:defRPr/>
            </a:pPr>
            <a:endParaRPr lang="en-US" altLang="ko-KR" dirty="0" smtClean="0"/>
          </a:p>
          <a:p>
            <a:pPr marL="990600" lvl="2" indent="-365125">
              <a:buNone/>
              <a:defRPr/>
            </a:pPr>
            <a:endParaRPr lang="en-US" altLang="ko-KR" dirty="0"/>
          </a:p>
          <a:p>
            <a:pPr marL="990600" lvl="2" indent="-365125">
              <a:buNone/>
              <a:defRPr/>
            </a:pPr>
            <a:endParaRPr lang="en-US" altLang="ko-KR" dirty="0" smtClean="0"/>
          </a:p>
          <a:p>
            <a:pPr marL="990600" lvl="2" indent="-365125">
              <a:buNone/>
              <a:defRPr/>
            </a:pPr>
            <a:endParaRPr lang="en-US" altLang="ko-KR" dirty="0"/>
          </a:p>
          <a:p>
            <a:pPr marL="990600" lvl="2" indent="-365125">
              <a:buNone/>
              <a:defRPr/>
            </a:pPr>
            <a:endParaRPr lang="en-US" altLang="ko-KR" dirty="0" smtClean="0"/>
          </a:p>
          <a:p>
            <a:pPr marL="990600" lvl="2" indent="-365125">
              <a:buNone/>
              <a:defRPr/>
            </a:pPr>
            <a:endParaRPr lang="en-US" altLang="ko-KR" dirty="0"/>
          </a:p>
          <a:p>
            <a:pPr marL="990600" lvl="2" indent="-365125">
              <a:buNone/>
              <a:defRPr/>
            </a:pPr>
            <a:endParaRPr lang="ko-KR" altLang="en-US" dirty="0"/>
          </a:p>
        </p:txBody>
      </p:sp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버블 정렬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071688"/>
            <a:ext cx="45910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en-US" altLang="ko-KR" dirty="0" smtClean="0"/>
              <a:t>⑦ </a:t>
            </a:r>
            <a:r>
              <a:rPr lang="en-US" altLang="ko-KR" dirty="0"/>
              <a:t>7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나머지 원소 중에서 가장 큰 원소 </a:t>
            </a:r>
            <a:r>
              <a:rPr lang="en-US" altLang="ko-KR" dirty="0"/>
              <a:t>8</a:t>
            </a:r>
            <a:r>
              <a:rPr lang="ko-KR" altLang="en-US" dirty="0"/>
              <a:t>이 끝에서 일곱째 자리로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None/>
            </a:pPr>
            <a:r>
              <a:rPr lang="en-US" altLang="ko-KR" dirty="0" smtClean="0"/>
              <a:t>  ⑧ </a:t>
            </a:r>
            <a:r>
              <a:rPr lang="ko-KR" altLang="en-US" dirty="0"/>
              <a:t>마지막에 남은 첫째 원소는 전체 원소 중에서 가장 작은 원소로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endParaRPr lang="en-US" altLang="ko-KR" dirty="0" smtClean="0"/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앞자리에 </a:t>
            </a:r>
            <a:r>
              <a:rPr lang="ko-KR" altLang="en-US" dirty="0"/>
              <a:t>남아 이미 정렬된 </a:t>
            </a:r>
            <a:r>
              <a:rPr lang="ko-KR" altLang="en-US" dirty="0" smtClean="0"/>
              <a:t>상태가 </a:t>
            </a:r>
            <a:r>
              <a:rPr lang="ko-KR" altLang="en-US" dirty="0"/>
              <a:t>되므로 실행을 </a:t>
            </a:r>
            <a:r>
              <a:rPr lang="ko-KR" altLang="en-US" dirty="0" smtClean="0"/>
              <a:t>종료</a:t>
            </a:r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버블 정렬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484784"/>
            <a:ext cx="45624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4725144"/>
            <a:ext cx="4600575" cy="186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lvl="1" eaLnBrk="1" hangingPunct="1">
                  <a:defRPr/>
                </a:pPr>
                <a:r>
                  <a:rPr lang="ko-KR" altLang="en-US" dirty="0" smtClean="0"/>
                  <a:t>메모리 </a:t>
                </a:r>
                <a:r>
                  <a:rPr lang="ko-KR" altLang="en-US" dirty="0"/>
                  <a:t>사용공간 </a:t>
                </a:r>
              </a:p>
              <a:p>
                <a:pPr lvl="2" eaLnBrk="1" hangingPunct="1">
                  <a:defRPr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개의 원소에 대하여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메모리 사용</a:t>
                </a:r>
              </a:p>
              <a:p>
                <a:pPr lvl="1" eaLnBrk="1" hangingPunct="1">
                  <a:defRPr/>
                </a:pPr>
                <a:r>
                  <a:rPr lang="ko-KR" altLang="en-US" dirty="0"/>
                  <a:t>연산 시간</a:t>
                </a:r>
              </a:p>
              <a:p>
                <a:pPr lvl="2" eaLnBrk="1" hangingPunct="1">
                  <a:defRPr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최선의 경우 </a:t>
                </a:r>
                <a:r>
                  <a:rPr lang="en-US" altLang="ko-KR" dirty="0"/>
                  <a:t>: 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자료가 이미 정렬되어있는 경우</a:t>
                </a:r>
              </a:p>
              <a:p>
                <a:pPr lvl="3" eaLnBrk="1" hangingPunct="1">
                  <a:defRPr/>
                </a:pPr>
                <a:r>
                  <a:rPr lang="ko-KR" altLang="en-US" dirty="0"/>
                  <a:t>비교횟수 </a:t>
                </a:r>
                <a:r>
                  <a:rPr lang="en-US" altLang="ko-KR" dirty="0"/>
                  <a:t>: i</a:t>
                </a:r>
                <a:r>
                  <a:rPr lang="ko-KR" altLang="en-US" dirty="0"/>
                  <a:t>번째 원소를 </a:t>
                </a:r>
                <a:r>
                  <a:rPr lang="en-US" altLang="ko-KR" dirty="0"/>
                  <a:t>(n-i)</a:t>
                </a:r>
                <a:r>
                  <a:rPr lang="ko-KR" altLang="en-US" dirty="0"/>
                  <a:t>번 비교하므로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 smtClean="0"/>
                  <a:t> 번</a:t>
                </a:r>
                <a:endParaRPr lang="ko-KR" altLang="en-US" dirty="0"/>
              </a:p>
              <a:p>
                <a:pPr lvl="3" eaLnBrk="1" hangingPunct="1">
                  <a:lnSpc>
                    <a:spcPct val="150000"/>
                  </a:lnSpc>
                  <a:defRPr/>
                </a:pPr>
                <a:r>
                  <a:rPr lang="ko-KR" altLang="en-US" dirty="0"/>
                  <a:t>자리교환횟수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자리교환이 발생하지 않음</a:t>
                </a:r>
                <a:endParaRPr lang="en-US" altLang="ko-KR" dirty="0"/>
              </a:p>
              <a:p>
                <a:pPr lvl="3" eaLnBrk="1" hangingPunct="1">
                  <a:lnSpc>
                    <a:spcPct val="150000"/>
                  </a:lnSpc>
                  <a:defRPr/>
                </a:pPr>
                <a:endParaRPr lang="en-US" altLang="ko-KR" sz="900" dirty="0"/>
              </a:p>
              <a:p>
                <a:pPr lvl="2" eaLnBrk="1" hangingPunct="1">
                  <a:defRPr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최악의 경우 </a:t>
                </a:r>
                <a:r>
                  <a:rPr lang="en-US" altLang="ko-KR" dirty="0"/>
                  <a:t>: 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자료가 역순으로 정렬되어있는 경우</a:t>
                </a:r>
              </a:p>
              <a:p>
                <a:pPr lvl="3" eaLnBrk="1" hangingPunct="1">
                  <a:defRPr/>
                </a:pPr>
                <a:r>
                  <a:rPr lang="ko-KR" altLang="en-US" dirty="0"/>
                  <a:t>비교횟수 </a:t>
                </a:r>
                <a:r>
                  <a:rPr lang="en-US" altLang="ko-KR" dirty="0"/>
                  <a:t>: i</a:t>
                </a:r>
                <a:r>
                  <a:rPr lang="ko-KR" altLang="en-US" dirty="0"/>
                  <a:t>번째 원소를 </a:t>
                </a:r>
                <a:r>
                  <a:rPr lang="en-US" altLang="ko-KR" dirty="0"/>
                  <a:t>(n-i)</a:t>
                </a:r>
                <a:r>
                  <a:rPr lang="ko-KR" altLang="en-US" dirty="0"/>
                  <a:t>번 비교하므로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/>
                  <a:t>번</a:t>
                </a:r>
              </a:p>
              <a:p>
                <a:pPr lvl="3" eaLnBrk="1" hangingPunct="1">
                  <a:defRPr/>
                </a:pPr>
                <a:r>
                  <a:rPr lang="ko-KR" altLang="en-US" dirty="0" smtClean="0"/>
                  <a:t>자리교환횟수 </a:t>
                </a:r>
                <a:r>
                  <a:rPr lang="en-US" altLang="ko-KR" dirty="0"/>
                  <a:t>: i</a:t>
                </a:r>
                <a:r>
                  <a:rPr lang="ko-KR" altLang="en-US" dirty="0"/>
                  <a:t>번째 원소를 </a:t>
                </a:r>
                <a:r>
                  <a:rPr lang="en-US" altLang="ko-KR" dirty="0"/>
                  <a:t>(n-i)</a:t>
                </a:r>
                <a:r>
                  <a:rPr lang="ko-KR" altLang="en-US" dirty="0"/>
                  <a:t>번 교환하므로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/>
                  <a:t>번</a:t>
                </a:r>
              </a:p>
              <a:p>
                <a:pPr lvl="3" eaLnBrk="1" hangingPunct="1">
                  <a:defRPr/>
                </a:pPr>
                <a:endParaRPr lang="ko-KR" altLang="en-US" dirty="0"/>
              </a:p>
              <a:p>
                <a:pPr lvl="2" eaLnBrk="1" hangingPunct="1">
                  <a:defRPr/>
                </a:pP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최선의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경우</a:t>
                </a:r>
                <a:r>
                  <a:rPr lang="ko-KR" altLang="en-US" dirty="0"/>
                  <a:t>와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최악의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경우</a:t>
                </a:r>
                <a:r>
                  <a:rPr lang="ko-KR" altLang="en-US" dirty="0"/>
                  <a:t>에 대한 평균 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시간 복잡도</a:t>
                </a:r>
                <a:r>
                  <a:rPr lang="ko-KR" altLang="en-US" dirty="0"/>
                  <a:t>를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빅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-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오</a:t>
                </a:r>
                <a:r>
                  <a:rPr lang="ko-KR" altLang="en-US" dirty="0"/>
                  <a:t> </a:t>
                </a:r>
                <a:r>
                  <a:rPr lang="en-US" altLang="ko-KR" baseline="30000" dirty="0"/>
                  <a:t>Big Oh </a:t>
                </a:r>
                <a:r>
                  <a:rPr lang="ko-KR" altLang="en-US" dirty="0" smtClean="0"/>
                  <a:t>표기법 으로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나타내면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O(n</a:t>
                </a:r>
                <a:r>
                  <a:rPr lang="en-US" altLang="ko-KR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)</a:t>
                </a:r>
                <a:r>
                  <a:rPr lang="ko-KR" altLang="en-US" dirty="0" smtClean="0"/>
                  <a:t>이 됨</a:t>
                </a:r>
                <a:endParaRPr lang="en-US" altLang="ko-KR" dirty="0"/>
              </a:p>
              <a:p>
                <a:pPr>
                  <a:defRPr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버블 정렬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4248000" y="2552760"/>
              <a:ext cx="921240" cy="6163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8640" y="2543400"/>
                <a:ext cx="939960" cy="63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버블 정렬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64" y="843405"/>
            <a:ext cx="5743430" cy="384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23" y="4777396"/>
            <a:ext cx="7416824" cy="175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7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퀵 정렬</a:t>
            </a:r>
            <a:r>
              <a:rPr lang="en-US" altLang="ko-KR" dirty="0" smtClean="0"/>
              <a:t>(</a:t>
            </a:r>
            <a:r>
              <a:rPr lang="en-US" altLang="ko-KR" baseline="30000" dirty="0" smtClean="0"/>
              <a:t>quick sort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이해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정렬</a:t>
            </a:r>
            <a:r>
              <a:rPr lang="ko-KR" altLang="en-US" dirty="0" smtClean="0">
                <a:solidFill>
                  <a:schemeClr val="tx1"/>
                </a:solidFill>
              </a:rPr>
              <a:t>할</a:t>
            </a:r>
            <a:r>
              <a:rPr lang="ko-KR" altLang="en-US" dirty="0" smtClean="0"/>
              <a:t> 전체 원소</a:t>
            </a:r>
            <a:r>
              <a:rPr lang="ko-KR" altLang="en-US" dirty="0" smtClean="0">
                <a:solidFill>
                  <a:schemeClr val="tx1"/>
                </a:solidFill>
              </a:rPr>
              <a:t>에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대해서</a:t>
            </a:r>
            <a:r>
              <a:rPr lang="ko-KR" altLang="en-US" dirty="0" smtClean="0"/>
              <a:t> 정렬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/>
              <a:t> </a:t>
            </a:r>
            <a:r>
              <a:rPr lang="ko-KR" altLang="en-US" spc="-100" dirty="0" smtClean="0"/>
              <a:t>수행</a:t>
            </a:r>
            <a:r>
              <a:rPr lang="ko-KR" altLang="en-US" spc="-100" dirty="0" smtClean="0">
                <a:solidFill>
                  <a:schemeClr val="tx1"/>
                </a:solidFill>
              </a:rPr>
              <a:t>하지</a:t>
            </a:r>
            <a:r>
              <a:rPr lang="ko-KR" altLang="en-US" spc="-100" dirty="0" smtClean="0"/>
              <a:t> 않고</a:t>
            </a:r>
            <a:r>
              <a:rPr lang="en-US" altLang="ko-KR" spc="-100" dirty="0" smtClean="0"/>
              <a:t>, </a:t>
            </a:r>
            <a:r>
              <a:rPr lang="ko-KR" altLang="en-US" spc="-100" dirty="0" smtClean="0"/>
              <a:t>기준 값</a:t>
            </a:r>
            <a:r>
              <a:rPr lang="ko-KR" altLang="en-US" spc="-100" dirty="0" smtClean="0">
                <a:solidFill>
                  <a:schemeClr val="tx1"/>
                </a:solidFill>
              </a:rPr>
              <a:t>을</a:t>
            </a:r>
            <a:r>
              <a:rPr lang="ko-KR" altLang="en-US" spc="-100" dirty="0" smtClean="0"/>
              <a:t> 중심</a:t>
            </a:r>
            <a:r>
              <a:rPr lang="ko-KR" altLang="en-US" spc="-100" dirty="0" smtClean="0">
                <a:solidFill>
                  <a:schemeClr val="tx1"/>
                </a:solidFill>
              </a:rPr>
              <a:t>으로</a:t>
            </a:r>
            <a:r>
              <a:rPr lang="ko-KR" altLang="en-US" spc="-100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왼쪽</a:t>
            </a:r>
            <a:r>
              <a:rPr lang="ko-KR" altLang="en-US" dirty="0" smtClean="0"/>
              <a:t> 부분 집합과 </a:t>
            </a:r>
            <a:r>
              <a:rPr lang="ko-KR" altLang="en-US" dirty="0" smtClean="0">
                <a:solidFill>
                  <a:srgbClr val="FF0000"/>
                </a:solidFill>
              </a:rPr>
              <a:t>오른쪽</a:t>
            </a:r>
            <a:r>
              <a:rPr lang="ko-KR" altLang="en-US" dirty="0" smtClean="0"/>
              <a:t> 부분 집합으로 분할</a:t>
            </a:r>
            <a:r>
              <a:rPr lang="ko-KR" altLang="en-US" dirty="0" smtClean="0">
                <a:solidFill>
                  <a:schemeClr val="tx1"/>
                </a:solidFill>
              </a:rPr>
              <a:t>하여</a:t>
            </a:r>
            <a:r>
              <a:rPr lang="ko-KR" altLang="en-US" dirty="0" smtClean="0"/>
              <a:t> 정렬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ko-KR" altLang="en-US" dirty="0" smtClean="0"/>
              <a:t> 방법</a:t>
            </a:r>
          </a:p>
          <a:p>
            <a:pPr lvl="2" eaLnBrk="1" hangingPunct="1">
              <a:defRPr/>
            </a:pPr>
            <a:r>
              <a:rPr lang="ko-KR" altLang="en-US" dirty="0" smtClean="0"/>
              <a:t>왼쪽 부분 집합에는 </a:t>
            </a:r>
            <a:r>
              <a:rPr lang="ko-KR" altLang="en-US" dirty="0" smtClean="0">
                <a:solidFill>
                  <a:srgbClr val="0000FF"/>
                </a:solidFill>
              </a:rPr>
              <a:t>기준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값</a:t>
            </a:r>
            <a:r>
              <a:rPr lang="ko-KR" altLang="en-US" dirty="0" smtClean="0"/>
              <a:t>보다 </a:t>
            </a:r>
            <a:r>
              <a:rPr lang="ko-KR" altLang="en-US" dirty="0" smtClean="0">
                <a:solidFill>
                  <a:srgbClr val="FF0000"/>
                </a:solidFill>
              </a:rPr>
              <a:t>작은</a:t>
            </a:r>
            <a:r>
              <a:rPr lang="ko-KR" altLang="en-US" dirty="0" smtClean="0"/>
              <a:t> 원소들을 이동시키고</a:t>
            </a:r>
            <a:r>
              <a:rPr lang="en-US" altLang="ko-KR" dirty="0" smtClean="0"/>
              <a:t>, </a:t>
            </a:r>
          </a:p>
          <a:p>
            <a:pPr lvl="2" eaLnBrk="1" hangingPunct="1">
              <a:defRPr/>
            </a:pPr>
            <a:r>
              <a:rPr lang="ko-KR" altLang="en-US" dirty="0" smtClean="0"/>
              <a:t>오른쪽 부분 집합에는 </a:t>
            </a:r>
            <a:r>
              <a:rPr lang="ko-KR" altLang="en-US" dirty="0" smtClean="0">
                <a:solidFill>
                  <a:srgbClr val="0000FF"/>
                </a:solidFill>
              </a:rPr>
              <a:t>기준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값</a:t>
            </a:r>
            <a:r>
              <a:rPr lang="ko-KR" altLang="en-US" dirty="0" smtClean="0"/>
              <a:t>보다 </a:t>
            </a:r>
            <a:r>
              <a:rPr lang="ko-KR" altLang="en-US" dirty="0" smtClean="0">
                <a:solidFill>
                  <a:srgbClr val="FF0000"/>
                </a:solidFill>
              </a:rPr>
              <a:t>큰</a:t>
            </a:r>
            <a:r>
              <a:rPr lang="ko-KR" altLang="en-US" dirty="0" smtClean="0"/>
              <a:t> 원소들을 이동시킴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기준 값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피봇</a:t>
            </a:r>
            <a:r>
              <a:rPr lang="en-US" altLang="ko-KR" dirty="0" smtClean="0"/>
              <a:t>(</a:t>
            </a:r>
            <a:r>
              <a:rPr lang="en-US" altLang="ko-KR" baseline="30000" dirty="0" smtClean="0"/>
              <a:t>pivot</a:t>
            </a:r>
            <a:r>
              <a:rPr lang="en-US" altLang="ko-KR" dirty="0" smtClean="0"/>
              <a:t>)</a:t>
            </a:r>
          </a:p>
          <a:p>
            <a:pPr lvl="3" eaLnBrk="1" hangingPunct="1">
              <a:buFont typeface="Arial" charset="0"/>
              <a:buChar char="−"/>
              <a:defRPr/>
            </a:pPr>
            <a:r>
              <a:rPr lang="ko-KR" altLang="en-US" dirty="0" smtClean="0"/>
              <a:t>일반적으로 전체 원소 중에서 </a:t>
            </a:r>
            <a:r>
              <a:rPr lang="ko-KR" altLang="en-US" dirty="0" smtClean="0">
                <a:solidFill>
                  <a:srgbClr val="FF0000"/>
                </a:solidFill>
              </a:rPr>
              <a:t>가운데</a:t>
            </a:r>
            <a:r>
              <a:rPr lang="ko-KR" altLang="en-US" dirty="0" smtClean="0"/>
              <a:t>에 위치한 </a:t>
            </a:r>
            <a:r>
              <a:rPr lang="ko-KR" altLang="en-US" dirty="0" smtClean="0">
                <a:solidFill>
                  <a:srgbClr val="FF0000"/>
                </a:solidFill>
              </a:rPr>
              <a:t>원소</a:t>
            </a:r>
            <a:r>
              <a:rPr lang="ko-KR" altLang="en-US" dirty="0" smtClean="0"/>
              <a:t>를 선택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ko-KR" altLang="en-US" dirty="0" smtClean="0"/>
              <a:t>퀵 정렬</a:t>
            </a:r>
            <a:r>
              <a:rPr lang="ko-KR" altLang="en-US" dirty="0" smtClean="0">
                <a:solidFill>
                  <a:schemeClr val="tx1"/>
                </a:solidFill>
              </a:rPr>
              <a:t>은</a:t>
            </a:r>
            <a:r>
              <a:rPr lang="ko-KR" altLang="en-US" dirty="0" smtClean="0"/>
              <a:t> 다음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두 가지 기본 작업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/>
              <a:t> 반복 수행</a:t>
            </a:r>
            <a:r>
              <a:rPr lang="ko-KR" altLang="en-US" dirty="0" smtClean="0">
                <a:solidFill>
                  <a:schemeClr val="tx1"/>
                </a:solidFill>
              </a:rPr>
              <a:t>하여</a:t>
            </a:r>
            <a:r>
              <a:rPr lang="ko-KR" altLang="en-US" dirty="0" smtClean="0"/>
              <a:t> 완성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>
                <a:solidFill>
                  <a:srgbClr val="0000FF"/>
                </a:solidFill>
              </a:rPr>
              <a:t>분할</a:t>
            </a:r>
            <a:r>
              <a:rPr lang="en-US" altLang="ko-KR" dirty="0" smtClean="0"/>
              <a:t>(</a:t>
            </a:r>
            <a:r>
              <a:rPr lang="en-US" altLang="ko-KR" baseline="30000" dirty="0" smtClean="0"/>
              <a:t>divide</a:t>
            </a:r>
            <a:r>
              <a:rPr lang="en-US" altLang="ko-KR" dirty="0" smtClean="0"/>
              <a:t>) </a:t>
            </a:r>
          </a:p>
          <a:p>
            <a:pPr lvl="3" eaLnBrk="1" hangingPunct="1">
              <a:spcAft>
                <a:spcPts val="300"/>
              </a:spcAft>
              <a:buFont typeface="Arial" charset="0"/>
              <a:buChar char="−"/>
              <a:defRPr/>
            </a:pPr>
            <a:r>
              <a:rPr lang="ko-KR" altLang="en-US" dirty="0"/>
              <a:t>정렬할 자료들을 </a:t>
            </a:r>
            <a:r>
              <a:rPr lang="ko-KR" altLang="en-US" dirty="0" smtClean="0"/>
              <a:t>기준 값을 </a:t>
            </a:r>
            <a:r>
              <a:rPr lang="ko-KR" altLang="en-US" dirty="0"/>
              <a:t>중심으로 두 개로 나눠 부분집합을 </a:t>
            </a:r>
            <a:r>
              <a:rPr lang="ko-KR" altLang="en-US" dirty="0" smtClean="0"/>
              <a:t>만듦</a:t>
            </a:r>
          </a:p>
          <a:p>
            <a:pPr lvl="2" eaLnBrk="1" hangingPunct="1">
              <a:defRPr/>
            </a:pPr>
            <a:r>
              <a:rPr lang="ko-KR" altLang="en-US" dirty="0" smtClean="0">
                <a:solidFill>
                  <a:srgbClr val="0000FF"/>
                </a:solidFill>
              </a:rPr>
              <a:t>정복</a:t>
            </a:r>
            <a:r>
              <a:rPr lang="en-US" altLang="ko-KR" dirty="0" smtClean="0"/>
              <a:t>(</a:t>
            </a:r>
            <a:r>
              <a:rPr lang="en-US" altLang="ko-KR" baseline="30000" dirty="0" smtClean="0"/>
              <a:t>conquer</a:t>
            </a:r>
            <a:r>
              <a:rPr lang="en-US" altLang="ko-KR" dirty="0" smtClean="0"/>
              <a:t>) </a:t>
            </a:r>
          </a:p>
          <a:p>
            <a:pPr lvl="3" eaLnBrk="1" hangingPunct="1">
              <a:lnSpc>
                <a:spcPct val="110000"/>
              </a:lnSpc>
              <a:spcAft>
                <a:spcPts val="300"/>
              </a:spcAft>
              <a:buFont typeface="Arial" charset="0"/>
              <a:buChar char="−"/>
              <a:defRPr/>
            </a:pPr>
            <a:r>
              <a:rPr lang="ko-KR" altLang="en-US" dirty="0"/>
              <a:t>부분집합 안에서 </a:t>
            </a:r>
            <a:r>
              <a:rPr lang="ko-KR" altLang="en-US" dirty="0" smtClean="0"/>
              <a:t>기준 값의 </a:t>
            </a:r>
            <a:r>
              <a:rPr lang="ko-KR" altLang="en-US" dirty="0"/>
              <a:t>정렬 위치를 </a:t>
            </a:r>
            <a:r>
              <a:rPr lang="ko-KR" altLang="en-US" dirty="0" smtClean="0"/>
              <a:t>정함</a:t>
            </a:r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퀵 정렬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76240" y="1073160"/>
              <a:ext cx="2984760" cy="800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1063800"/>
                <a:ext cx="3003480" cy="81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퀵 정렬 </a:t>
            </a:r>
            <a:r>
              <a:rPr lang="ko-KR" altLang="en-US" dirty="0" smtClean="0"/>
              <a:t>동작 규칙</a:t>
            </a:r>
            <a:endParaRPr lang="ko-KR" altLang="en-US" dirty="0"/>
          </a:p>
          <a:p>
            <a:pPr marL="357187" lvl="1" indent="0">
              <a:buNone/>
              <a:defRPr/>
            </a:pPr>
            <a:endParaRPr lang="ko-KR" altLang="en-US" dirty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퀵 정렬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484784"/>
            <a:ext cx="7488832" cy="380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/>
              <a:t>정렬하지 않은 </a:t>
            </a:r>
            <a:r>
              <a:rPr lang="en-US" altLang="ko-KR" dirty="0"/>
              <a:t>{69, 10, 30, 2, 16, 8, 31, 22} </a:t>
            </a:r>
            <a:r>
              <a:rPr lang="ko-KR" altLang="en-US" dirty="0"/>
              <a:t>자료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퀵 정렬 방법</a:t>
            </a:r>
            <a:r>
              <a:rPr lang="ko-KR" altLang="en-US" dirty="0">
                <a:solidFill>
                  <a:schemeClr val="tx1"/>
                </a:solidFill>
              </a:rPr>
              <a:t>으로</a:t>
            </a:r>
            <a:r>
              <a:rPr lang="ko-KR" altLang="en-US" dirty="0"/>
              <a:t> 정렬</a:t>
            </a:r>
            <a:r>
              <a:rPr lang="ko-KR" altLang="en-US" dirty="0">
                <a:solidFill>
                  <a:schemeClr val="tx1"/>
                </a:solidFill>
              </a:rPr>
              <a:t>하는</a:t>
            </a:r>
            <a:r>
              <a:rPr lang="ko-KR" altLang="en-US" dirty="0"/>
              <a:t> </a:t>
            </a:r>
            <a:r>
              <a:rPr lang="ko-KR" altLang="en-US" dirty="0" smtClean="0"/>
              <a:t>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가운데</a:t>
            </a:r>
            <a:r>
              <a:rPr lang="ko-KR" altLang="en-US" dirty="0" smtClean="0"/>
              <a:t> </a:t>
            </a:r>
            <a:r>
              <a:rPr lang="ko-KR" altLang="en-US" dirty="0"/>
              <a:t>원소를 피봇</a:t>
            </a:r>
            <a:r>
              <a:rPr lang="ko-KR" altLang="en-US" dirty="0">
                <a:solidFill>
                  <a:schemeClr val="tx1"/>
                </a:solidFill>
              </a:rPr>
              <a:t>으로</a:t>
            </a:r>
            <a:r>
              <a:rPr lang="ko-KR" altLang="en-US" dirty="0"/>
              <a:t> </a:t>
            </a:r>
            <a:r>
              <a:rPr lang="ko-KR" altLang="en-US" dirty="0" smtClean="0"/>
              <a:t>정함</a:t>
            </a:r>
            <a:r>
              <a:rPr lang="en-US" altLang="ko-KR" dirty="0" smtClean="0"/>
              <a:t>)</a:t>
            </a:r>
          </a:p>
          <a:p>
            <a:pPr marL="627062" lvl="2" indent="0" eaLnBrk="1" hangingPunct="1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⑴ 1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 </a:t>
            </a:r>
            <a:r>
              <a:rPr lang="ko-KR" altLang="en-US" dirty="0"/>
              <a:t>원소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/>
              <a:t>를 피봇으로 선택하고 퀵 정렬을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L</a:t>
            </a:r>
            <a:r>
              <a:rPr lang="ko-KR" altLang="en-US" dirty="0"/>
              <a:t>은 정렬 범위의 </a:t>
            </a:r>
            <a:r>
              <a:rPr lang="ko-KR" altLang="en-US" dirty="0">
                <a:solidFill>
                  <a:srgbClr val="FF0000"/>
                </a:solidFill>
              </a:rPr>
              <a:t>왼쪽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끝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오른쪽</a:t>
            </a:r>
            <a:r>
              <a:rPr lang="ko-KR" altLang="en-US" dirty="0" smtClean="0"/>
              <a:t>으로 </a:t>
            </a:r>
            <a:r>
              <a:rPr lang="ko-KR" altLang="en-US" dirty="0"/>
              <a:t>움직이면서 피봇보다 </a:t>
            </a:r>
            <a:r>
              <a:rPr lang="ko-KR" altLang="en-US" dirty="0">
                <a:solidFill>
                  <a:srgbClr val="FF0000"/>
                </a:solidFill>
              </a:rPr>
              <a:t>크거</a:t>
            </a:r>
            <a:r>
              <a:rPr lang="ko-KR" altLang="en-US" dirty="0"/>
              <a:t>나 </a:t>
            </a:r>
            <a:r>
              <a:rPr lang="ko-KR" altLang="en-US" dirty="0">
                <a:solidFill>
                  <a:srgbClr val="FF0000"/>
                </a:solidFill>
              </a:rPr>
              <a:t>같은</a:t>
            </a:r>
            <a:r>
              <a:rPr lang="ko-KR" altLang="en-US" dirty="0"/>
              <a:t> 원소를 찾고</a:t>
            </a:r>
            <a:r>
              <a:rPr lang="en-US" altLang="ko-KR" dirty="0">
                <a:solidFill>
                  <a:srgbClr val="0000FF"/>
                </a:solidFill>
              </a:rPr>
              <a:t>, R</a:t>
            </a:r>
            <a:r>
              <a:rPr lang="ko-KR" altLang="en-US" dirty="0"/>
              <a:t>은 정렬 범위의 </a:t>
            </a:r>
            <a:r>
              <a:rPr lang="ko-KR" altLang="en-US" dirty="0">
                <a:solidFill>
                  <a:srgbClr val="FF0000"/>
                </a:solidFill>
              </a:rPr>
              <a:t>오른쪽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끝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왼쪽</a:t>
            </a:r>
            <a:r>
              <a:rPr lang="ko-KR" altLang="en-US" dirty="0"/>
              <a:t>으로 </a:t>
            </a:r>
            <a:r>
              <a:rPr lang="ko-KR" altLang="en-US" dirty="0" smtClean="0"/>
              <a:t>움직이면서 </a:t>
            </a:r>
            <a:r>
              <a:rPr lang="ko-KR" altLang="en-US" dirty="0"/>
              <a:t>피봇보다 </a:t>
            </a:r>
            <a:r>
              <a:rPr lang="ko-KR" altLang="en-US" dirty="0">
                <a:solidFill>
                  <a:srgbClr val="FF0000"/>
                </a:solidFill>
              </a:rPr>
              <a:t>작은</a:t>
            </a:r>
            <a:r>
              <a:rPr lang="ko-KR" altLang="en-US" dirty="0"/>
              <a:t> 원소를 </a:t>
            </a:r>
            <a:r>
              <a:rPr lang="ko-KR" altLang="en-US" dirty="0" smtClean="0"/>
              <a:t>찾음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  L</a:t>
            </a:r>
            <a:r>
              <a:rPr lang="ko-KR" altLang="en-US" dirty="0"/>
              <a:t>은 원소 </a:t>
            </a:r>
            <a:r>
              <a:rPr lang="en-US" altLang="ko-KR" dirty="0">
                <a:solidFill>
                  <a:srgbClr val="FF0000"/>
                </a:solidFill>
              </a:rPr>
              <a:t>69</a:t>
            </a:r>
            <a:r>
              <a:rPr lang="ko-KR" altLang="en-US" dirty="0"/>
              <a:t>를 찾았지만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R</a:t>
            </a:r>
            <a:r>
              <a:rPr lang="ko-KR" altLang="en-US" dirty="0"/>
              <a:t>은 피봇보다 </a:t>
            </a:r>
            <a:r>
              <a:rPr lang="ko-KR" altLang="en-US" dirty="0">
                <a:solidFill>
                  <a:srgbClr val="FF0000"/>
                </a:solidFill>
              </a:rPr>
              <a:t>작은</a:t>
            </a:r>
            <a:r>
              <a:rPr lang="ko-KR" altLang="en-US" dirty="0"/>
              <a:t> 원소를 </a:t>
            </a:r>
            <a:r>
              <a:rPr lang="ko-KR" altLang="en-US" dirty="0">
                <a:solidFill>
                  <a:srgbClr val="FF0000"/>
                </a:solidFill>
              </a:rPr>
              <a:t>찾지 못한 </a:t>
            </a:r>
            <a:r>
              <a:rPr lang="ko-KR" altLang="en-US" dirty="0" smtClean="0"/>
              <a:t>상태로 </a:t>
            </a:r>
            <a:r>
              <a:rPr lang="ko-KR" altLang="en-US" dirty="0"/>
              <a:t>원소 </a:t>
            </a:r>
            <a:r>
              <a:rPr lang="en-US" altLang="ko-KR" dirty="0">
                <a:solidFill>
                  <a:srgbClr val="0000FF"/>
                </a:solidFill>
              </a:rPr>
              <a:t>69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ko-KR" altLang="en-US" dirty="0"/>
              <a:t>과 </a:t>
            </a:r>
            <a:r>
              <a:rPr lang="ko-KR" altLang="en-US" dirty="0" smtClean="0"/>
              <a:t>만남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이 만나 더 이상 진행할 수 없는 상태가 되었으므로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③</a:t>
            </a:r>
            <a:r>
              <a:rPr lang="en-US" altLang="ko-KR" dirty="0" smtClean="0"/>
              <a:t> </a:t>
            </a:r>
            <a:r>
              <a:rPr lang="ko-KR" altLang="en-US" dirty="0"/>
              <a:t>원소 </a:t>
            </a:r>
            <a:r>
              <a:rPr lang="en-US" altLang="ko-KR" dirty="0">
                <a:solidFill>
                  <a:srgbClr val="0000FF"/>
                </a:solidFill>
              </a:rPr>
              <a:t>69</a:t>
            </a:r>
            <a:r>
              <a:rPr lang="ko-KR" altLang="en-US" dirty="0"/>
              <a:t>를 </a:t>
            </a:r>
            <a:r>
              <a:rPr lang="ko-KR" altLang="en-US" dirty="0" smtClean="0"/>
              <a:t>피봇과 </a:t>
            </a:r>
            <a:r>
              <a:rPr lang="ko-KR" altLang="en-US" dirty="0"/>
              <a:t>자리를 </a:t>
            </a:r>
            <a:r>
              <a:rPr lang="ko-KR" altLang="en-US" dirty="0">
                <a:solidFill>
                  <a:srgbClr val="0000FF"/>
                </a:solidFill>
              </a:rPr>
              <a:t>교환</a:t>
            </a:r>
            <a:r>
              <a:rPr lang="ko-KR" altLang="en-US" dirty="0"/>
              <a:t>하고 피봇 원소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/>
              <a:t>의 위치를 </a:t>
            </a:r>
            <a:r>
              <a:rPr lang="ko-KR" altLang="en-US" dirty="0" smtClean="0"/>
              <a:t>확정</a:t>
            </a:r>
            <a:endParaRPr lang="en-US" altLang="ko-KR" dirty="0" smtClean="0"/>
          </a:p>
        </p:txBody>
      </p:sp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퀵 정렬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7072"/>
            <a:ext cx="4377283" cy="238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977" y="4412530"/>
            <a:ext cx="3024336" cy="60322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1763688" y="4077072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635896" y="4077072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9105" y="3938571"/>
            <a:ext cx="80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X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&gt;=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7104" y="393857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X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&lt;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en-US" altLang="ko-KR" dirty="0">
                <a:solidFill>
                  <a:srgbClr val="FF0000"/>
                </a:solidFill>
              </a:rPr>
              <a:t>⑵ 2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위치가 확정된 피봇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/>
              <a:t>의 왼쪽 부분집합은 </a:t>
            </a:r>
            <a:r>
              <a:rPr lang="ko-KR" altLang="en-US" dirty="0">
                <a:solidFill>
                  <a:srgbClr val="FF0000"/>
                </a:solidFill>
              </a:rPr>
              <a:t>공집합</a:t>
            </a:r>
            <a:r>
              <a:rPr lang="ko-KR" altLang="en-US" dirty="0"/>
              <a:t>이므로 </a:t>
            </a:r>
            <a:r>
              <a:rPr lang="ko-KR" altLang="en-US" dirty="0" err="1"/>
              <a:t>퀵</a:t>
            </a:r>
            <a:r>
              <a:rPr lang="ko-KR" altLang="en-US" dirty="0"/>
              <a:t> </a:t>
            </a:r>
            <a:r>
              <a:rPr lang="ko-KR" altLang="en-US" dirty="0" smtClean="0"/>
              <a:t>정렬을 </a:t>
            </a:r>
            <a:r>
              <a:rPr lang="ko-KR" altLang="en-US" dirty="0" smtClean="0">
                <a:solidFill>
                  <a:srgbClr val="FF0000"/>
                </a:solidFill>
              </a:rPr>
              <a:t>수행하지 </a:t>
            </a:r>
            <a:r>
              <a:rPr lang="ko-KR" altLang="en-US" dirty="0">
                <a:solidFill>
                  <a:srgbClr val="FF0000"/>
                </a:solidFill>
              </a:rPr>
              <a:t>않고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오른쪽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부분집합</a:t>
            </a:r>
            <a:r>
              <a:rPr lang="ko-KR" altLang="en-US" dirty="0" smtClean="0"/>
              <a:t>에 </a:t>
            </a:r>
            <a:r>
              <a:rPr lang="ko-KR" altLang="en-US" dirty="0"/>
              <a:t>대해서 퀵 정렬을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① </a:t>
            </a:r>
            <a:r>
              <a:rPr lang="ko-KR" altLang="en-US" dirty="0"/>
              <a:t>오른쪽 부분집합의 원소가 </a:t>
            </a:r>
            <a:r>
              <a:rPr lang="ko-KR" altLang="en-US" dirty="0">
                <a:solidFill>
                  <a:srgbClr val="0000FF"/>
                </a:solidFill>
              </a:rPr>
              <a:t>일곱 개</a:t>
            </a:r>
            <a:r>
              <a:rPr lang="ko-KR" altLang="en-US" dirty="0"/>
              <a:t>이므로 가운데 있는 원소 </a:t>
            </a:r>
            <a:r>
              <a:rPr lang="en-US" altLang="ko-KR" dirty="0" smtClean="0">
                <a:solidFill>
                  <a:srgbClr val="FF0000"/>
                </a:solidFill>
              </a:rPr>
              <a:t>16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피봇</a:t>
            </a:r>
            <a:r>
              <a:rPr lang="ko-KR" altLang="en-US" dirty="0" smtClean="0"/>
              <a:t> 으로 </a:t>
            </a:r>
            <a:r>
              <a:rPr lang="ko-KR" altLang="en-US" dirty="0"/>
              <a:t>선택하고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/>
              <a:t>정렬을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. </a:t>
            </a:r>
          </a:p>
          <a:p>
            <a:pPr lvl="2" eaLnBrk="1" hangingPunct="1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②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 </a:t>
            </a:r>
            <a:r>
              <a:rPr lang="en-US" altLang="ko-KR" dirty="0">
                <a:solidFill>
                  <a:srgbClr val="0000FF"/>
                </a:solidFill>
              </a:rPr>
              <a:t>69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피봇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0000FF"/>
                </a:solidFill>
              </a:rPr>
              <a:t>교환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피봇 원소 </a:t>
            </a:r>
            <a:r>
              <a:rPr lang="en-US" altLang="ko-KR" dirty="0">
                <a:solidFill>
                  <a:srgbClr val="0000FF"/>
                </a:solidFill>
              </a:rPr>
              <a:t>16</a:t>
            </a:r>
            <a:r>
              <a:rPr lang="ko-KR" altLang="en-US" dirty="0"/>
              <a:t>의 위치를 </a:t>
            </a:r>
            <a:r>
              <a:rPr lang="ko-KR" altLang="en-US" dirty="0" smtClean="0">
                <a:solidFill>
                  <a:srgbClr val="FF0000"/>
                </a:solidFill>
              </a:rPr>
              <a:t>확정</a:t>
            </a:r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퀵 정렬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95079"/>
            <a:ext cx="465772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3419872" y="2956581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292080" y="2956581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45289" y="2818080"/>
            <a:ext cx="80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X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&gt;=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3288" y="281808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X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&lt;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⑶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위치가 확정된 피봇 </a:t>
            </a:r>
            <a:r>
              <a:rPr lang="en-US" altLang="ko-KR" dirty="0">
                <a:solidFill>
                  <a:srgbClr val="FF0000"/>
                </a:solidFill>
              </a:rPr>
              <a:t>16</a:t>
            </a:r>
            <a:r>
              <a:rPr lang="ko-KR" altLang="en-US" dirty="0"/>
              <a:t>을 기준으로 새로 생긴 </a:t>
            </a:r>
            <a:r>
              <a:rPr lang="ko-KR" altLang="en-US" dirty="0">
                <a:solidFill>
                  <a:srgbClr val="0000FF"/>
                </a:solidFill>
              </a:rPr>
              <a:t>왼쪽</a:t>
            </a:r>
            <a:r>
              <a:rPr lang="ko-KR" altLang="en-US" dirty="0"/>
              <a:t> </a:t>
            </a:r>
            <a:r>
              <a:rPr lang="ko-KR" altLang="en-US" dirty="0" smtClean="0"/>
              <a:t>부분집합에서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/>
              <a:t>정렬을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 </a:t>
            </a:r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①</a:t>
            </a:r>
            <a:r>
              <a:rPr lang="en-US" altLang="ko-KR" dirty="0" smtClean="0"/>
              <a:t> </a:t>
            </a:r>
            <a:r>
              <a:rPr lang="ko-KR" altLang="en-US" dirty="0"/>
              <a:t>원소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/>
              <a:t>을 피봇으로 선택하고 </a:t>
            </a:r>
            <a:r>
              <a:rPr lang="en-US" altLang="ko-KR" dirty="0">
                <a:solidFill>
                  <a:srgbClr val="0000FF"/>
                </a:solidFill>
              </a:rPr>
              <a:t>L</a:t>
            </a:r>
            <a:r>
              <a:rPr lang="ko-KR" altLang="en-US" dirty="0"/>
              <a:t>은 오른쪽으로 </a:t>
            </a:r>
            <a:r>
              <a:rPr lang="ko-KR" altLang="en-US" dirty="0" smtClean="0"/>
              <a:t>움직이면서 </a:t>
            </a:r>
            <a:r>
              <a:rPr lang="ko-KR" altLang="en-US" dirty="0" err="1"/>
              <a:t>피봇보다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크거나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rgbClr val="0000FF"/>
                </a:solidFill>
              </a:rPr>
              <a:t>같은</a:t>
            </a:r>
            <a:r>
              <a:rPr lang="ko-KR" altLang="en-US" dirty="0"/>
              <a:t> 원소를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R</a:t>
            </a:r>
            <a:r>
              <a:rPr lang="ko-KR" altLang="en-US" dirty="0"/>
              <a:t>은 </a:t>
            </a:r>
            <a:r>
              <a:rPr lang="ko-KR" altLang="en-US" dirty="0" smtClean="0"/>
              <a:t>왼쪽으로 </a:t>
            </a:r>
            <a:r>
              <a:rPr lang="ko-KR" altLang="en-US" dirty="0"/>
              <a:t>움직이면서 피봇보다 </a:t>
            </a:r>
            <a:r>
              <a:rPr lang="ko-KR" altLang="en-US" dirty="0" smtClean="0"/>
              <a:t>작은 원소를 찾음 </a:t>
            </a:r>
            <a:endParaRPr lang="en-US" altLang="ko-KR" dirty="0" smtClean="0"/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②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00FF"/>
                </a:solidFill>
              </a:rPr>
              <a:t>L</a:t>
            </a:r>
            <a:r>
              <a:rPr lang="ko-KR" altLang="en-US" dirty="0"/>
              <a:t>이 찾은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/>
              <a:t>과 </a:t>
            </a:r>
            <a:r>
              <a:rPr lang="en-US" altLang="ko-KR" dirty="0">
                <a:solidFill>
                  <a:srgbClr val="0000FF"/>
                </a:solidFill>
              </a:rPr>
              <a:t>R</a:t>
            </a:r>
            <a:r>
              <a:rPr lang="ko-KR" altLang="en-US" dirty="0"/>
              <a:t>이 찾은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ko-KR" altLang="en-US" dirty="0"/>
              <a:t>을 서로 </a:t>
            </a:r>
            <a:r>
              <a:rPr lang="ko-KR" altLang="en-US" dirty="0" smtClean="0">
                <a:solidFill>
                  <a:srgbClr val="0000FF"/>
                </a:solidFill>
              </a:rPr>
              <a:t>교환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③</a:t>
            </a:r>
            <a:r>
              <a:rPr lang="en-US" altLang="ko-KR" dirty="0" smtClean="0"/>
              <a:t> </a:t>
            </a:r>
            <a:r>
              <a:rPr lang="ko-KR" altLang="en-US" dirty="0"/>
              <a:t>현재 위치에서 </a:t>
            </a:r>
            <a:r>
              <a:rPr lang="en-US" altLang="ko-KR" dirty="0" smtClean="0">
                <a:solidFill>
                  <a:srgbClr val="0000FF"/>
                </a:solidFill>
              </a:rPr>
              <a:t>L</a:t>
            </a:r>
            <a:r>
              <a:rPr lang="ko-KR" altLang="en-US" dirty="0"/>
              <a:t>은 다시 </a:t>
            </a:r>
            <a:r>
              <a:rPr lang="ko-KR" altLang="en-US" dirty="0" smtClean="0"/>
              <a:t>오른쪽으로 </a:t>
            </a:r>
            <a:r>
              <a:rPr lang="ko-KR" altLang="en-US" dirty="0"/>
              <a:t>움직이다가 원소 </a:t>
            </a:r>
            <a:r>
              <a:rPr lang="en-US" altLang="ko-KR" dirty="0"/>
              <a:t>10</a:t>
            </a:r>
            <a:r>
              <a:rPr lang="ko-KR" altLang="en-US" dirty="0"/>
              <a:t>에서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ko-KR" altLang="en-US" dirty="0" smtClean="0"/>
              <a:t>만나서 </a:t>
            </a:r>
            <a:r>
              <a:rPr lang="ko-KR" altLang="en-US" dirty="0"/>
              <a:t>멈추게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>
                <a:solidFill>
                  <a:srgbClr val="0000FF"/>
                </a:solidFill>
              </a:rPr>
              <a:t>더 이상 진행할 </a:t>
            </a:r>
            <a:r>
              <a:rPr lang="ko-KR" altLang="en-US" dirty="0">
                <a:solidFill>
                  <a:srgbClr val="0000FF"/>
                </a:solidFill>
              </a:rPr>
              <a:t>수 없는 상태가 되었으므로</a:t>
            </a:r>
            <a:r>
              <a:rPr lang="en-US" altLang="ko-KR" dirty="0" smtClean="0"/>
              <a:t>, </a:t>
            </a:r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④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00FF"/>
                </a:solidFill>
              </a:rPr>
              <a:t>R</a:t>
            </a:r>
            <a:r>
              <a:rPr lang="ko-KR" altLang="en-US" dirty="0"/>
              <a:t>의 원소와 피봇을 교환하고 </a:t>
            </a:r>
            <a:r>
              <a:rPr lang="ko-KR" altLang="en-US" dirty="0" smtClean="0"/>
              <a:t>피봇 </a:t>
            </a:r>
            <a:r>
              <a:rPr lang="ko-KR" altLang="en-US" dirty="0"/>
              <a:t>원소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/>
              <a:t>의 위치를 확정한다</a:t>
            </a:r>
            <a:r>
              <a:rPr lang="en-US" altLang="ko-KR" dirty="0"/>
              <a:t>(</a:t>
            </a:r>
            <a:r>
              <a:rPr lang="ko-KR" altLang="en-US" dirty="0"/>
              <a:t>이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에는 </a:t>
            </a:r>
            <a:r>
              <a:rPr lang="en-US" altLang="ko-KR" dirty="0"/>
              <a:t>R</a:t>
            </a:r>
            <a:r>
              <a:rPr lang="ko-KR" altLang="en-US" dirty="0"/>
              <a:t>과 피봇 위치가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같았음으로</a:t>
            </a:r>
            <a:r>
              <a:rPr lang="en-US" altLang="ko-KR" dirty="0" smtClean="0"/>
              <a:t>, </a:t>
            </a:r>
            <a:r>
              <a:rPr lang="ko-KR" altLang="en-US" dirty="0"/>
              <a:t>자리를 교환하기 전과 후의 </a:t>
            </a:r>
            <a:r>
              <a:rPr lang="ko-KR" altLang="en-US" dirty="0" smtClean="0"/>
              <a:t>상태가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 같음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퀵 정렬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93096"/>
            <a:ext cx="4603403" cy="244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699792" y="4143565"/>
            <a:ext cx="282695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718224" y="4143565"/>
            <a:ext cx="32116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5816" y="4005063"/>
            <a:ext cx="80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X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&gt;=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8800" y="400506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X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&lt;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정렬</a:t>
            </a:r>
            <a:r>
              <a:rPr lang="en-US" altLang="ko-KR" dirty="0"/>
              <a:t>(</a:t>
            </a:r>
            <a:r>
              <a:rPr lang="en-US" altLang="ko-KR" baseline="30000" dirty="0"/>
              <a:t>sort</a:t>
            </a:r>
            <a:r>
              <a:rPr lang="en-US" altLang="ko-KR" dirty="0"/>
              <a:t>)</a:t>
            </a:r>
          </a:p>
          <a:p>
            <a:pPr lvl="1" eaLnBrk="1" hangingPunct="1">
              <a:defRPr/>
            </a:pPr>
            <a:r>
              <a:rPr lang="ko-KR" altLang="en-US" dirty="0"/>
              <a:t>순서 </a:t>
            </a:r>
            <a:r>
              <a:rPr lang="ko-KR" altLang="en-US" dirty="0">
                <a:solidFill>
                  <a:schemeClr val="tx1"/>
                </a:solidFill>
              </a:rPr>
              <a:t>없이</a:t>
            </a:r>
            <a:r>
              <a:rPr lang="ko-KR" altLang="en-US" dirty="0"/>
              <a:t> 배열된 자료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작은 것</a:t>
            </a:r>
            <a:r>
              <a:rPr lang="ko-KR" altLang="en-US" dirty="0">
                <a:solidFill>
                  <a:schemeClr val="tx1"/>
                </a:solidFill>
              </a:rPr>
              <a:t>부터</a:t>
            </a:r>
            <a:r>
              <a:rPr lang="ko-KR" altLang="en-US" dirty="0"/>
              <a:t> 큰 것 순서</a:t>
            </a:r>
            <a:r>
              <a:rPr lang="ko-KR" altLang="en-US" dirty="0">
                <a:solidFill>
                  <a:schemeClr val="tx1"/>
                </a:solidFill>
              </a:rPr>
              <a:t>인</a:t>
            </a:r>
            <a:r>
              <a:rPr lang="ko-KR" altLang="en-US" dirty="0"/>
              <a:t> 오름차순</a:t>
            </a:r>
            <a:r>
              <a:rPr lang="en-US" altLang="ko-KR" baseline="30000" dirty="0"/>
              <a:t>Ascending</a:t>
            </a:r>
            <a:r>
              <a:rPr lang="ko-KR" altLang="en-US" dirty="0">
                <a:solidFill>
                  <a:schemeClr val="tx1"/>
                </a:solidFill>
              </a:rPr>
              <a:t>이나</a:t>
            </a:r>
            <a:r>
              <a:rPr lang="ko-KR" altLang="en-US" dirty="0"/>
              <a:t> 큰 </a:t>
            </a:r>
            <a:r>
              <a:rPr lang="ko-KR" altLang="en-US" dirty="0" smtClean="0"/>
              <a:t>것</a:t>
            </a:r>
            <a:r>
              <a:rPr lang="ko-KR" altLang="en-US" dirty="0" smtClean="0">
                <a:solidFill>
                  <a:schemeClr val="tx1"/>
                </a:solidFill>
              </a:rPr>
              <a:t>부터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/>
              <a:t>작은 것 </a:t>
            </a:r>
            <a:r>
              <a:rPr lang="ko-KR" altLang="en-US" dirty="0"/>
              <a:t>순서</a:t>
            </a:r>
            <a:r>
              <a:rPr lang="ko-KR" altLang="en-US" dirty="0">
                <a:solidFill>
                  <a:schemeClr val="tx1"/>
                </a:solidFill>
              </a:rPr>
              <a:t>인</a:t>
            </a:r>
            <a:r>
              <a:rPr lang="ko-KR" altLang="en-US" dirty="0"/>
              <a:t> 내림차순</a:t>
            </a:r>
            <a:r>
              <a:rPr lang="en-US" altLang="ko-KR" baseline="30000" dirty="0"/>
              <a:t>Descending</a:t>
            </a:r>
            <a:r>
              <a:rPr lang="ko-KR" altLang="en-US" dirty="0">
                <a:solidFill>
                  <a:schemeClr val="tx1"/>
                </a:solidFill>
              </a:rPr>
              <a:t>으로</a:t>
            </a:r>
            <a:r>
              <a:rPr lang="ko-KR" altLang="en-US" dirty="0"/>
              <a:t> </a:t>
            </a:r>
            <a:r>
              <a:rPr lang="ko-KR" altLang="en-US" dirty="0" smtClean="0"/>
              <a:t>재배열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ko-KR" altLang="en-US" dirty="0" smtClean="0"/>
              <a:t> 것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키</a:t>
            </a:r>
            <a:r>
              <a:rPr lang="en-US" altLang="ko-KR" dirty="0"/>
              <a:t>(</a:t>
            </a:r>
            <a:r>
              <a:rPr lang="en-US" altLang="ko-KR" baseline="30000" dirty="0"/>
              <a:t>Key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자료를 </a:t>
            </a:r>
            <a:r>
              <a:rPr lang="ko-KR" altLang="en-US" dirty="0"/>
              <a:t>정렬</a:t>
            </a:r>
            <a:r>
              <a:rPr lang="ko-KR" altLang="en-US" dirty="0">
                <a:solidFill>
                  <a:schemeClr val="tx1"/>
                </a:solidFill>
              </a:rPr>
              <a:t>하는데</a:t>
            </a:r>
            <a:r>
              <a:rPr lang="ko-KR" altLang="en-US" dirty="0"/>
              <a:t> 사용</a:t>
            </a:r>
            <a:r>
              <a:rPr lang="ko-KR" altLang="en-US" dirty="0">
                <a:solidFill>
                  <a:schemeClr val="tx1"/>
                </a:solidFill>
              </a:rPr>
              <a:t>하는</a:t>
            </a:r>
            <a:r>
              <a:rPr lang="ko-KR" altLang="en-US" dirty="0"/>
              <a:t> 기준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되는</a:t>
            </a:r>
            <a:r>
              <a:rPr lang="ko-KR" altLang="en-US" dirty="0"/>
              <a:t> 특정 값 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정렬의 </a:t>
            </a:r>
            <a:r>
              <a:rPr lang="ko-KR" altLang="en-US" dirty="0" smtClean="0">
                <a:solidFill>
                  <a:srgbClr val="FF0000"/>
                </a:solidFill>
              </a:rPr>
              <a:t>예</a:t>
            </a:r>
            <a:endParaRPr lang="ko-KR" alt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정렬의 이해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7662706" cy="252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⑷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피봇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FF"/>
                </a:solidFill>
              </a:rPr>
              <a:t>왼쪽</a:t>
            </a:r>
            <a:r>
              <a:rPr lang="ko-KR" altLang="en-US" dirty="0"/>
              <a:t> 부분집합은 원소가 </a:t>
            </a:r>
            <a:r>
              <a:rPr lang="ko-KR" altLang="en-US" dirty="0">
                <a:solidFill>
                  <a:srgbClr val="FF0000"/>
                </a:solidFill>
              </a:rPr>
              <a:t>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ko-KR" altLang="en-US" dirty="0"/>
              <a:t>이므로 퀵 정렬을 </a:t>
            </a:r>
            <a:r>
              <a:rPr lang="ko-KR" altLang="en-US" dirty="0" smtClean="0">
                <a:solidFill>
                  <a:srgbClr val="FF0000"/>
                </a:solidFill>
              </a:rPr>
              <a:t>수행하 지 </a:t>
            </a:r>
            <a:r>
              <a:rPr lang="ko-KR" altLang="en-US" dirty="0">
                <a:solidFill>
                  <a:srgbClr val="FF0000"/>
                </a:solidFill>
              </a:rPr>
              <a:t>않고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00FF"/>
                </a:solidFill>
              </a:rPr>
              <a:t>오른쪽</a:t>
            </a:r>
            <a:r>
              <a:rPr lang="ko-KR" altLang="en-US" dirty="0"/>
              <a:t> </a:t>
            </a:r>
            <a:r>
              <a:rPr lang="ko-KR" altLang="en-US" dirty="0" smtClean="0"/>
              <a:t>부분집합은 </a:t>
            </a:r>
            <a:r>
              <a:rPr lang="ko-KR" altLang="en-US" dirty="0" smtClean="0">
                <a:solidFill>
                  <a:srgbClr val="FF0000"/>
                </a:solidFill>
              </a:rPr>
              <a:t>공집합</a:t>
            </a:r>
            <a:r>
              <a:rPr lang="ko-KR" altLang="en-US" dirty="0" smtClean="0"/>
              <a:t>이므로 </a:t>
            </a:r>
            <a:r>
              <a:rPr lang="ko-KR" altLang="en-US" dirty="0"/>
              <a:t>역시 퀵 정렬을 수행하지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이제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]</a:t>
            </a:r>
            <a:r>
              <a:rPr lang="ko-KR" altLang="en-US" dirty="0"/>
              <a:t>에서 피봇이었던 원소 </a:t>
            </a:r>
            <a:r>
              <a:rPr lang="en-US" altLang="ko-KR" dirty="0">
                <a:solidFill>
                  <a:srgbClr val="FF0000"/>
                </a:solidFill>
              </a:rPr>
              <a:t>16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FF"/>
                </a:solidFill>
              </a:rPr>
              <a:t>오른쪽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부분집합에 대해서 </a:t>
            </a:r>
            <a:r>
              <a:rPr lang="ko-KR" altLang="en-US" dirty="0" err="1"/>
              <a:t>퀵</a:t>
            </a:r>
            <a:r>
              <a:rPr lang="ko-KR" altLang="en-US" dirty="0"/>
              <a:t> </a:t>
            </a:r>
            <a:r>
              <a:rPr lang="ko-KR" altLang="en-US" dirty="0" smtClean="0"/>
              <a:t>정렬을 수행</a:t>
            </a:r>
            <a:endParaRPr lang="en-US" altLang="ko-KR" dirty="0"/>
          </a:p>
          <a:p>
            <a:pPr lvl="2" eaLnBrk="1" hangingPunct="1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①</a:t>
            </a:r>
            <a:r>
              <a:rPr lang="en-US" altLang="ko-KR" dirty="0" smtClean="0"/>
              <a:t> </a:t>
            </a:r>
            <a:r>
              <a:rPr lang="ko-KR" altLang="en-US" dirty="0"/>
              <a:t>오른쪽 부분집합의 원소가 </a:t>
            </a:r>
            <a:r>
              <a:rPr lang="ko-KR" altLang="en-US" dirty="0">
                <a:solidFill>
                  <a:srgbClr val="FF0000"/>
                </a:solidFill>
              </a:rPr>
              <a:t>네 개</a:t>
            </a:r>
            <a:r>
              <a:rPr lang="ko-KR" altLang="en-US" dirty="0"/>
              <a:t>이므로 가운데 있는 원소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/>
              <a:t>을 </a:t>
            </a:r>
            <a:r>
              <a:rPr lang="ko-KR" altLang="en-US" dirty="0" err="1" smtClean="0"/>
              <a:t>피봇으로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②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00FF"/>
                </a:solidFill>
              </a:rPr>
              <a:t>L</a:t>
            </a:r>
            <a:r>
              <a:rPr lang="ko-KR" altLang="en-US" dirty="0"/>
              <a:t>이 찾은 </a:t>
            </a:r>
            <a:r>
              <a:rPr lang="en-US" altLang="ko-KR" dirty="0">
                <a:solidFill>
                  <a:srgbClr val="0000FF"/>
                </a:solidFill>
              </a:rPr>
              <a:t>69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0000FF"/>
                </a:solidFill>
              </a:rPr>
              <a:t>R</a:t>
            </a:r>
            <a:r>
              <a:rPr lang="ko-KR" altLang="en-US" dirty="0"/>
              <a:t>이 찾은 </a:t>
            </a:r>
            <a:r>
              <a:rPr lang="en-US" altLang="ko-KR" dirty="0">
                <a:solidFill>
                  <a:srgbClr val="0000FF"/>
                </a:solidFill>
              </a:rPr>
              <a:t>22</a:t>
            </a:r>
            <a:r>
              <a:rPr lang="ko-KR" altLang="en-US" dirty="0"/>
              <a:t>를 서로 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. </a:t>
            </a:r>
            <a:r>
              <a:rPr lang="ko-KR" altLang="en-US" dirty="0"/>
              <a:t>현재 위치에서 다시 </a:t>
            </a:r>
            <a:r>
              <a:rPr lang="en-US" altLang="ko-KR" dirty="0">
                <a:solidFill>
                  <a:srgbClr val="0000FF"/>
                </a:solidFill>
              </a:rPr>
              <a:t>L</a:t>
            </a:r>
            <a:r>
              <a:rPr lang="ko-KR" altLang="en-US" dirty="0"/>
              <a:t>은 </a:t>
            </a:r>
            <a:r>
              <a:rPr lang="ko-KR" altLang="en-US" dirty="0" err="1" smtClean="0"/>
              <a:t>피봇</a:t>
            </a:r>
            <a:r>
              <a:rPr lang="ko-KR" altLang="en-US" dirty="0" smtClean="0"/>
              <a:t> 보다 </a:t>
            </a:r>
            <a:r>
              <a:rPr lang="ko-KR" altLang="en-US" dirty="0"/>
              <a:t>크거나 </a:t>
            </a:r>
            <a:r>
              <a:rPr lang="ko-KR" altLang="en-US" dirty="0" smtClean="0"/>
              <a:t>같은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원소를 </a:t>
            </a:r>
            <a:r>
              <a:rPr lang="ko-KR" altLang="en-US" dirty="0"/>
              <a:t>찾아 오른쪽으로 움직이고 </a:t>
            </a:r>
            <a:r>
              <a:rPr lang="en-US" altLang="ko-KR" dirty="0"/>
              <a:t>R</a:t>
            </a:r>
            <a:r>
              <a:rPr lang="ko-KR" altLang="en-US" dirty="0"/>
              <a:t>은 </a:t>
            </a:r>
            <a:r>
              <a:rPr lang="ko-KR" altLang="en-US" dirty="0" err="1"/>
              <a:t>피봇보다</a:t>
            </a:r>
            <a:r>
              <a:rPr lang="ko-KR" altLang="en-US" dirty="0"/>
              <a:t> </a:t>
            </a:r>
            <a:r>
              <a:rPr lang="ko-KR" altLang="en-US" dirty="0" smtClean="0"/>
              <a:t>작은 원소를 </a:t>
            </a:r>
            <a:r>
              <a:rPr lang="ko-KR" altLang="en-US" dirty="0"/>
              <a:t>찾아 왼쪽으로 </a:t>
            </a:r>
            <a:r>
              <a:rPr lang="ko-KR" altLang="en-US" dirty="0" smtClean="0"/>
              <a:t>움직이다가 </a:t>
            </a:r>
            <a:endParaRPr lang="en-US" altLang="ko-KR" dirty="0" smtClean="0"/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r>
              <a:rPr lang="ko-KR" altLang="en-US" dirty="0" smtClean="0"/>
              <a:t> </a:t>
            </a:r>
            <a:r>
              <a:rPr lang="ko-KR" altLang="en-US" dirty="0"/>
              <a:t>원소 </a:t>
            </a:r>
            <a:r>
              <a:rPr lang="en-US" altLang="ko-KR" dirty="0"/>
              <a:t>30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0000FF"/>
                </a:solidFill>
              </a:rPr>
              <a:t>L</a:t>
            </a:r>
            <a:r>
              <a:rPr lang="ko-KR" altLang="en-US" dirty="0"/>
              <a:t>과 </a:t>
            </a:r>
            <a:r>
              <a:rPr lang="en-US" altLang="ko-KR" dirty="0">
                <a:solidFill>
                  <a:srgbClr val="0000FF"/>
                </a:solidFill>
              </a:rPr>
              <a:t>R</a:t>
            </a:r>
            <a:r>
              <a:rPr lang="ko-KR" altLang="en-US" dirty="0"/>
              <a:t>이 만나 </a:t>
            </a:r>
            <a:r>
              <a:rPr lang="ko-KR" altLang="en-US" dirty="0" smtClean="0"/>
              <a:t>멈춤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0000FF"/>
                </a:solidFill>
              </a:rPr>
              <a:t>더 </a:t>
            </a:r>
            <a:r>
              <a:rPr lang="ko-KR" altLang="en-US" dirty="0">
                <a:solidFill>
                  <a:srgbClr val="0000FF"/>
                </a:solidFill>
              </a:rPr>
              <a:t>이상 진행할 수 </a:t>
            </a:r>
            <a:r>
              <a:rPr lang="ko-KR" altLang="en-US" dirty="0" smtClean="0">
                <a:solidFill>
                  <a:srgbClr val="0000FF"/>
                </a:solidFill>
              </a:rPr>
              <a:t>없으므로 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 eaLnBrk="1" hangingPunct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0000FF"/>
                </a:solidFill>
              </a:rPr>
              <a:t>R</a:t>
            </a:r>
            <a:r>
              <a:rPr lang="ko-KR" altLang="en-US" dirty="0"/>
              <a:t>의 원소와 피봇을 </a:t>
            </a:r>
            <a:r>
              <a:rPr lang="ko-KR" altLang="en-US" dirty="0">
                <a:solidFill>
                  <a:srgbClr val="0000FF"/>
                </a:solidFill>
              </a:rPr>
              <a:t>교환</a:t>
            </a:r>
            <a:r>
              <a:rPr lang="ko-KR" altLang="en-US" dirty="0"/>
              <a:t>하고 피봇 </a:t>
            </a:r>
            <a:r>
              <a:rPr lang="ko-KR" altLang="en-US" dirty="0" smtClean="0"/>
              <a:t>원소</a:t>
            </a:r>
            <a:r>
              <a:rPr lang="en-US" altLang="ko-KR" dirty="0" smtClean="0">
                <a:solidFill>
                  <a:srgbClr val="FF0000"/>
                </a:solidFill>
              </a:rPr>
              <a:t>30</a:t>
            </a:r>
            <a:r>
              <a:rPr lang="ko-KR" altLang="en-US" dirty="0"/>
              <a:t>의 위치가 </a:t>
            </a:r>
            <a:r>
              <a:rPr lang="ko-KR" altLang="en-US" dirty="0" smtClean="0"/>
              <a:t>확정 </a:t>
            </a:r>
            <a:r>
              <a:rPr lang="en-US" altLang="ko-KR" dirty="0" smtClean="0"/>
              <a:t>(</a:t>
            </a:r>
            <a:r>
              <a:rPr lang="ko-KR" altLang="en-US" dirty="0"/>
              <a:t>이 경우에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ko-KR" altLang="en-US" dirty="0" err="1"/>
              <a:t>피봇</a:t>
            </a:r>
            <a:r>
              <a:rPr lang="ko-KR" altLang="en-US" dirty="0"/>
              <a:t> </a:t>
            </a:r>
            <a:r>
              <a:rPr lang="ko-KR" altLang="en-US" dirty="0" smtClean="0"/>
              <a:t>위치가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같았으므로</a:t>
            </a:r>
            <a:r>
              <a:rPr lang="en-US" altLang="ko-KR" dirty="0"/>
              <a:t>, </a:t>
            </a:r>
            <a:r>
              <a:rPr lang="ko-KR" altLang="en-US" dirty="0"/>
              <a:t>자리를 교환하기 전과 후의 </a:t>
            </a:r>
            <a:r>
              <a:rPr lang="ko-KR" altLang="en-US" dirty="0" smtClean="0"/>
              <a:t> 상태가 같음</a:t>
            </a:r>
            <a:r>
              <a:rPr lang="en-US" altLang="ko-KR" dirty="0" smtClean="0"/>
              <a:t>).</a:t>
            </a:r>
            <a:endParaRPr lang="ko-KR" altLang="en-US" dirty="0" smtClean="0"/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퀵 정렬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65766"/>
            <a:ext cx="4980781" cy="218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4437128" y="4359590"/>
            <a:ext cx="282695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455560" y="4359590"/>
            <a:ext cx="32116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53152" y="4221088"/>
            <a:ext cx="80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X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&gt;=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30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6" y="422108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X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&lt;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30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ko-KR" altLang="en-US" dirty="0" smtClean="0"/>
              <a:t>⑸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피봇 </a:t>
            </a:r>
            <a:r>
              <a:rPr lang="en-US" altLang="ko-KR" dirty="0"/>
              <a:t>30</a:t>
            </a:r>
            <a:r>
              <a:rPr lang="ko-KR" altLang="en-US" dirty="0"/>
              <a:t>의 왼쪽 부분집합의 원소가 한 개이므로 퀵 정렬을 </a:t>
            </a:r>
            <a:r>
              <a:rPr lang="ko-KR" altLang="en-US" dirty="0" smtClean="0"/>
              <a:t>수행하지 </a:t>
            </a:r>
            <a:r>
              <a:rPr lang="ko-KR" altLang="en-US" dirty="0"/>
              <a:t>않고</a:t>
            </a:r>
            <a:r>
              <a:rPr lang="en-US" altLang="ko-KR" dirty="0"/>
              <a:t>,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부분집합에 대해서 </a:t>
            </a:r>
            <a:r>
              <a:rPr lang="ko-KR" altLang="en-US" dirty="0"/>
              <a:t>퀵 정렬을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pPr lvl="2" eaLnBrk="1" hangingPunct="1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①</a:t>
            </a:r>
            <a:r>
              <a:rPr lang="en-US" altLang="ko-KR" dirty="0" smtClean="0"/>
              <a:t> </a:t>
            </a:r>
            <a:r>
              <a:rPr lang="ko-KR" altLang="en-US" dirty="0"/>
              <a:t>이때 피봇은 </a:t>
            </a:r>
            <a:r>
              <a:rPr lang="en-US" altLang="ko-KR" dirty="0"/>
              <a:t>31</a:t>
            </a:r>
            <a:r>
              <a:rPr lang="ko-KR" altLang="en-US" dirty="0"/>
              <a:t>을 선택하고 </a:t>
            </a:r>
            <a:r>
              <a:rPr lang="en-US" altLang="ko-KR" dirty="0"/>
              <a:t>L</a:t>
            </a:r>
            <a:r>
              <a:rPr lang="ko-KR" altLang="en-US" dirty="0"/>
              <a:t>은 오른쪽으로 움직이면서 </a:t>
            </a:r>
            <a:r>
              <a:rPr lang="ko-KR" altLang="en-US" dirty="0" err="1"/>
              <a:t>피봇보다</a:t>
            </a:r>
            <a:r>
              <a:rPr lang="ko-KR" altLang="en-US" dirty="0"/>
              <a:t> </a:t>
            </a:r>
            <a:r>
              <a:rPr lang="ko-KR" altLang="en-US" dirty="0" smtClean="0"/>
              <a:t>크거나 </a:t>
            </a:r>
            <a:r>
              <a:rPr lang="ko-KR" altLang="en-US" dirty="0"/>
              <a:t>같은 </a:t>
            </a:r>
            <a:r>
              <a:rPr lang="ko-KR" altLang="en-US" dirty="0" smtClean="0"/>
              <a:t>원소를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ko-KR" altLang="en-US" dirty="0"/>
              <a:t>찾고 </a:t>
            </a:r>
            <a:r>
              <a:rPr lang="en-US" altLang="ko-KR" dirty="0"/>
              <a:t>R</a:t>
            </a:r>
            <a:r>
              <a:rPr lang="ko-KR" altLang="en-US" dirty="0"/>
              <a:t>은 </a:t>
            </a:r>
            <a:r>
              <a:rPr lang="ko-KR" altLang="en-US" dirty="0" smtClean="0"/>
              <a:t>왼쪽으로 </a:t>
            </a:r>
            <a:r>
              <a:rPr lang="ko-KR" altLang="en-US" dirty="0"/>
              <a:t>움직이면서 피봇보다 작은 원소를 </a:t>
            </a:r>
            <a:r>
              <a:rPr lang="ko-KR" altLang="en-US" dirty="0" smtClean="0"/>
              <a:t>찾음</a:t>
            </a:r>
            <a:endParaRPr lang="en-US" altLang="ko-KR" dirty="0"/>
          </a:p>
          <a:p>
            <a:pPr lvl="2" eaLnBrk="1" hangingPunct="1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②</a:t>
            </a:r>
            <a:r>
              <a:rPr lang="en-US" altLang="ko-KR" dirty="0" smtClean="0"/>
              <a:t> </a:t>
            </a:r>
            <a:r>
              <a:rPr lang="en-US" altLang="ko-KR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이 원소 </a:t>
            </a:r>
            <a:r>
              <a:rPr lang="en-US" altLang="ko-KR" dirty="0"/>
              <a:t>31</a:t>
            </a:r>
            <a:r>
              <a:rPr lang="ko-KR" altLang="en-US" dirty="0"/>
              <a:t>에서 만나 더 이상 진행하지 못하는 상태가 </a:t>
            </a:r>
            <a:r>
              <a:rPr lang="ko-KR" altLang="en-US" dirty="0" smtClean="0"/>
              <a:t>되어</a:t>
            </a:r>
            <a:endParaRPr lang="en-US" altLang="ko-KR" dirty="0"/>
          </a:p>
          <a:p>
            <a:pPr lvl="2" eaLnBrk="1" hangingPunct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r>
              <a:rPr lang="ko-KR" altLang="en-US" dirty="0" smtClean="0"/>
              <a:t> </a:t>
            </a:r>
            <a:r>
              <a:rPr lang="ko-KR" altLang="en-US" dirty="0"/>
              <a:t>원소 </a:t>
            </a:r>
            <a:r>
              <a:rPr lang="en-US" altLang="ko-KR" dirty="0"/>
              <a:t>31</a:t>
            </a:r>
            <a:r>
              <a:rPr lang="ko-KR" altLang="en-US" dirty="0"/>
              <a:t>을 피봇과 교환하여 위치를 </a:t>
            </a:r>
            <a:r>
              <a:rPr lang="ko-KR" altLang="en-US" dirty="0" smtClean="0"/>
              <a:t>확정</a:t>
            </a:r>
            <a:r>
              <a:rPr lang="en-US" altLang="ko-KR" dirty="0" smtClean="0"/>
              <a:t>(</a:t>
            </a:r>
            <a:r>
              <a:rPr lang="ko-KR" altLang="en-US" dirty="0"/>
              <a:t>이 경우에는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ko-KR" altLang="en-US" dirty="0" err="1"/>
              <a:t>피봇</a:t>
            </a:r>
            <a:r>
              <a:rPr lang="ko-KR" altLang="en-US" dirty="0"/>
              <a:t> </a:t>
            </a:r>
            <a:r>
              <a:rPr lang="ko-KR" altLang="en-US" dirty="0" smtClean="0"/>
              <a:t>위치가 </a:t>
            </a:r>
            <a:r>
              <a:rPr lang="ko-KR" altLang="en-US" dirty="0" err="1" smtClean="0"/>
              <a:t>같았으므로</a:t>
            </a:r>
            <a:r>
              <a:rPr lang="en-US" altLang="ko-KR" dirty="0"/>
              <a:t>, </a:t>
            </a:r>
            <a:r>
              <a:rPr lang="ko-KR" altLang="en-US" dirty="0" smtClean="0"/>
              <a:t>자리를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 교환하기 </a:t>
            </a:r>
            <a:r>
              <a:rPr lang="ko-KR" altLang="en-US" dirty="0"/>
              <a:t>전과 후의 상태가 </a:t>
            </a:r>
            <a:r>
              <a:rPr lang="ko-KR" altLang="en-US" dirty="0" smtClean="0"/>
              <a:t>같음</a:t>
            </a:r>
            <a:r>
              <a:rPr lang="en-US" altLang="ko-KR" dirty="0" smtClean="0"/>
              <a:t>).</a:t>
            </a:r>
            <a:endParaRPr lang="ko-KR" altLang="en-US" dirty="0" smtClean="0"/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퀵 정렬</a:t>
            </a:r>
            <a:endParaRPr lang="ko-KR" altLang="en-US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15" y="4227183"/>
            <a:ext cx="4199929" cy="235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4797168" y="4071558"/>
            <a:ext cx="282695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815600" y="4071558"/>
            <a:ext cx="32116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13192" y="3933056"/>
            <a:ext cx="80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X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&gt;=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31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393305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X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&lt;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31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ko-KR" altLang="en-US" dirty="0" smtClean="0"/>
              <a:t>⑹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피봇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31</a:t>
            </a:r>
            <a:r>
              <a:rPr lang="ko-KR" altLang="en-US" dirty="0"/>
              <a:t>의 오른쪽 부분집합의 원소가 한 개이므로 </a:t>
            </a:r>
            <a:r>
              <a:rPr lang="ko-KR" altLang="en-US" dirty="0" err="1"/>
              <a:t>퀵</a:t>
            </a:r>
            <a:r>
              <a:rPr lang="ko-KR" altLang="en-US" dirty="0"/>
              <a:t> 정렬을 </a:t>
            </a:r>
            <a:r>
              <a:rPr lang="ko-KR" altLang="en-US" dirty="0" smtClean="0"/>
              <a:t>수행 하지 </a:t>
            </a:r>
            <a:r>
              <a:rPr lang="ko-KR" altLang="en-US" dirty="0"/>
              <a:t>않지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/>
              <a:t>모든 </a:t>
            </a:r>
            <a:r>
              <a:rPr lang="ko-KR" altLang="en-US" dirty="0" smtClean="0"/>
              <a:t>부분 집합의 </a:t>
            </a:r>
            <a:r>
              <a:rPr lang="ko-KR" altLang="en-US" dirty="0"/>
              <a:t>크기가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이하</a:t>
            </a:r>
            <a:r>
              <a:rPr lang="ko-KR" altLang="en-US" dirty="0"/>
              <a:t>이므로 전체 </a:t>
            </a:r>
            <a:r>
              <a:rPr lang="ko-KR" altLang="en-US" dirty="0" err="1">
                <a:solidFill>
                  <a:srgbClr val="0000FF"/>
                </a:solidFill>
              </a:rPr>
              <a:t>퀵</a:t>
            </a:r>
            <a:r>
              <a:rPr lang="ko-KR" altLang="en-US" dirty="0">
                <a:solidFill>
                  <a:srgbClr val="0000FF"/>
                </a:solidFill>
              </a:rPr>
              <a:t> 정렬을 </a:t>
            </a:r>
            <a:r>
              <a:rPr lang="ko-KR" altLang="en-US" dirty="0" smtClean="0">
                <a:solidFill>
                  <a:srgbClr val="0000FF"/>
                </a:solidFill>
              </a:rPr>
              <a:t>종료</a:t>
            </a:r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퀵 정렬</a:t>
            </a:r>
            <a:endParaRPr lang="ko-KR" altLang="en-US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228303"/>
            <a:ext cx="45910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3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메모리 </a:t>
            </a:r>
            <a:r>
              <a:rPr lang="ko-KR" altLang="en-US" dirty="0"/>
              <a:t>사용공간 </a:t>
            </a:r>
          </a:p>
          <a:p>
            <a:pPr lvl="2" eaLnBrk="1" hangingPunct="1">
              <a:defRPr/>
            </a:pPr>
            <a:r>
              <a:rPr lang="en-US" altLang="ko-KR" dirty="0"/>
              <a:t>n</a:t>
            </a:r>
            <a:r>
              <a:rPr lang="ko-KR" altLang="en-US" dirty="0"/>
              <a:t>개의 원소에 대하여 </a:t>
            </a:r>
            <a:r>
              <a:rPr lang="en-US" altLang="ko-KR" dirty="0"/>
              <a:t>n</a:t>
            </a:r>
            <a:r>
              <a:rPr lang="ko-KR" altLang="en-US" dirty="0"/>
              <a:t>개의 메모리 사용</a:t>
            </a:r>
          </a:p>
          <a:p>
            <a:pPr lvl="1" eaLnBrk="1" hangingPunct="1">
              <a:defRPr/>
            </a:pPr>
            <a:r>
              <a:rPr lang="ko-KR" altLang="en-US" dirty="0"/>
              <a:t>연산 시간</a:t>
            </a:r>
          </a:p>
          <a:p>
            <a:pPr lvl="2" eaLnBrk="1" hangingPunct="1">
              <a:spcAft>
                <a:spcPts val="100"/>
              </a:spcAft>
              <a:defRPr/>
            </a:pPr>
            <a:r>
              <a:rPr lang="ko-KR" altLang="en-US" dirty="0">
                <a:solidFill>
                  <a:srgbClr val="0000FF"/>
                </a:solidFill>
              </a:rPr>
              <a:t>최선의 경우  </a:t>
            </a:r>
          </a:p>
          <a:p>
            <a:pPr lvl="3" eaLnBrk="1" hangingPunct="1">
              <a:defRPr/>
            </a:pPr>
            <a:r>
              <a:rPr lang="ko-KR" altLang="en-US" dirty="0" err="1"/>
              <a:t>피봇에</a:t>
            </a:r>
            <a:r>
              <a:rPr lang="ko-KR" altLang="en-US" dirty="0"/>
              <a:t> 의해서 원소들이 왼쪽 부분 집합과 오른쪽 부분 집합으로 정확히 </a:t>
            </a:r>
            <a:r>
              <a:rPr lang="en-US" altLang="ko-KR" dirty="0">
                <a:solidFill>
                  <a:srgbClr val="0000FF"/>
                </a:solidFill>
              </a:rPr>
              <a:t>n/2</a:t>
            </a:r>
            <a:r>
              <a:rPr lang="ko-KR" altLang="en-US" dirty="0">
                <a:solidFill>
                  <a:srgbClr val="0000FF"/>
                </a:solidFill>
              </a:rPr>
              <a:t>개씩 </a:t>
            </a:r>
            <a:r>
              <a:rPr lang="en-US" altLang="ko-KR" dirty="0" smtClean="0"/>
              <a:t>2</a:t>
            </a:r>
            <a:r>
              <a:rPr lang="ko-KR" altLang="en-US" dirty="0" smtClean="0"/>
              <a:t>등분이 </a:t>
            </a:r>
            <a:r>
              <a:rPr lang="ko-KR" altLang="en-US" dirty="0"/>
              <a:t>되는 </a:t>
            </a:r>
            <a:r>
              <a:rPr lang="ko-KR" altLang="en-US" dirty="0" smtClean="0"/>
              <a:t>경우가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반복되어 </a:t>
            </a:r>
            <a:r>
              <a:rPr lang="ko-KR" altLang="en-US" dirty="0"/>
              <a:t>수행 단계 수가 최소가 되는 경우</a:t>
            </a:r>
          </a:p>
          <a:p>
            <a:pPr lvl="2" eaLnBrk="1" hangingPunct="1">
              <a:spcBef>
                <a:spcPct val="35000"/>
              </a:spcBef>
              <a:spcAft>
                <a:spcPts val="100"/>
              </a:spcAft>
              <a:defRPr/>
            </a:pPr>
            <a:r>
              <a:rPr lang="ko-KR" altLang="en-US" dirty="0">
                <a:solidFill>
                  <a:srgbClr val="FF0000"/>
                </a:solidFill>
              </a:rPr>
              <a:t>최악의 경우 </a:t>
            </a:r>
          </a:p>
          <a:p>
            <a:pPr lvl="3" eaLnBrk="1" hangingPunct="1">
              <a:defRPr/>
            </a:pPr>
            <a:r>
              <a:rPr lang="ko-KR" altLang="en-US" dirty="0" err="1"/>
              <a:t>피봇에</a:t>
            </a:r>
            <a:r>
              <a:rPr lang="ko-KR" altLang="en-US" dirty="0"/>
              <a:t> 의해 원소들을 분할하였을 때 </a:t>
            </a:r>
            <a:r>
              <a:rPr lang="ko-KR" altLang="en-US" dirty="0" smtClean="0"/>
              <a:t>한 개와 </a:t>
            </a:r>
            <a:r>
              <a:rPr lang="en-US" altLang="ko-KR" dirty="0"/>
              <a:t>n-1</a:t>
            </a:r>
            <a:r>
              <a:rPr lang="ko-KR" altLang="en-US" dirty="0"/>
              <a:t>개로 한쪽으로 치우쳐 분할되는 경우가 반복되어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수행 </a:t>
            </a:r>
            <a:r>
              <a:rPr lang="ko-KR" altLang="en-US" dirty="0"/>
              <a:t>단계 수가 최대가 되는 경우</a:t>
            </a:r>
          </a:p>
          <a:p>
            <a:pPr lvl="2" eaLnBrk="1" hangingPunct="1">
              <a:spcBef>
                <a:spcPct val="30000"/>
              </a:spcBef>
              <a:spcAft>
                <a:spcPts val="200"/>
              </a:spcAft>
              <a:defRPr/>
            </a:pPr>
            <a:r>
              <a:rPr lang="ko-KR" altLang="en-US" dirty="0"/>
              <a:t>평균 시간 복잡도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O(</a:t>
            </a:r>
            <a:r>
              <a:rPr lang="en-US" altLang="ko-KR" i="1" dirty="0">
                <a:solidFill>
                  <a:srgbClr val="FF0000"/>
                </a:solidFill>
              </a:rPr>
              <a:t>n </a:t>
            </a:r>
            <a:r>
              <a:rPr lang="en-US" altLang="ko-KR" dirty="0">
                <a:solidFill>
                  <a:srgbClr val="FF0000"/>
                </a:solidFill>
              </a:rPr>
              <a:t>log</a:t>
            </a:r>
            <a:r>
              <a:rPr lang="en-US" altLang="ko-KR" baseline="-25000" dirty="0">
                <a:solidFill>
                  <a:srgbClr val="FF0000"/>
                </a:solidFill>
              </a:rPr>
              <a:t>2</a:t>
            </a:r>
            <a:r>
              <a:rPr lang="en-US" altLang="ko-KR" i="1" dirty="0">
                <a:solidFill>
                  <a:srgbClr val="FF0000"/>
                </a:solidFill>
              </a:rPr>
              <a:t>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3" eaLnBrk="1" hangingPunct="1">
              <a:defRPr/>
            </a:pPr>
            <a:r>
              <a:rPr lang="ko-KR" altLang="en-US" dirty="0"/>
              <a:t>같은 시간 복잡도를 가지는 다른 정렬 방법에 비해서 자리 교환 횟수를 줄임으로써 더 빨리 </a:t>
            </a:r>
            <a:r>
              <a:rPr lang="ko-KR" altLang="en-US" dirty="0" smtClean="0"/>
              <a:t>실행되어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 </a:t>
            </a:r>
            <a:r>
              <a:rPr lang="ko-KR" altLang="en-US" dirty="0"/>
              <a:t>시간 성능이 좋은 정렬 방법임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491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퀵 정렬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140520" y="2413080"/>
              <a:ext cx="1079640" cy="7243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1160" y="2403720"/>
                <a:ext cx="1098360" cy="74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삽입 </a:t>
            </a:r>
            <a:r>
              <a:rPr lang="ko-KR" altLang="en-US" dirty="0" smtClean="0"/>
              <a:t>정렬</a:t>
            </a:r>
            <a:r>
              <a:rPr lang="en-US" altLang="ko-KR" baseline="30000" dirty="0" smtClean="0"/>
              <a:t>insert sort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이해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정렬</a:t>
            </a:r>
            <a:r>
              <a:rPr lang="ko-KR" altLang="en-US" dirty="0">
                <a:solidFill>
                  <a:schemeClr val="tx1"/>
                </a:solidFill>
              </a:rPr>
              <a:t>되어있는</a:t>
            </a:r>
            <a:r>
              <a:rPr lang="ko-KR" altLang="en-US" dirty="0"/>
              <a:t> 부분집합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ko-KR" altLang="en-US" dirty="0"/>
              <a:t> 정렬할 새로운 원소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/>
              <a:t> 위치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찾아 </a:t>
            </a:r>
            <a:r>
              <a:rPr lang="ko-KR" altLang="en-US" dirty="0" smtClean="0">
                <a:solidFill>
                  <a:srgbClr val="FF0000"/>
                </a:solidFill>
              </a:rPr>
              <a:t>삽입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ko-KR" altLang="en-US" dirty="0" smtClean="0"/>
              <a:t> </a:t>
            </a:r>
            <a:r>
              <a:rPr lang="ko-KR" altLang="en-US" dirty="0"/>
              <a:t>방법</a:t>
            </a:r>
          </a:p>
          <a:p>
            <a:pPr lvl="1" eaLnBrk="1" hangingPunct="1">
              <a:defRPr/>
            </a:pPr>
            <a:r>
              <a:rPr lang="ko-KR" altLang="en-US" dirty="0"/>
              <a:t>정렬할 자료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>
                <a:solidFill>
                  <a:srgbClr val="FF0000"/>
                </a:solidFill>
              </a:rPr>
              <a:t>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ko-KR" altLang="en-US" dirty="0"/>
              <a:t>의 부분집합 </a:t>
            </a:r>
            <a:r>
              <a:rPr lang="en-US" altLang="ko-KR" dirty="0" err="1" smtClean="0">
                <a:solidFill>
                  <a:srgbClr val="FF0000"/>
                </a:solidFill>
              </a:rPr>
              <a:t>S</a:t>
            </a:r>
            <a:r>
              <a:rPr lang="en-US" altLang="ko-KR" baseline="30000" dirty="0" err="1" smtClean="0"/>
              <a:t>Sorted</a:t>
            </a:r>
            <a:r>
              <a:rPr lang="en-US" altLang="ko-KR" baseline="30000" dirty="0" smtClean="0"/>
              <a:t> Subset</a:t>
            </a:r>
            <a:r>
              <a:rPr lang="ko-KR" altLang="en-US" dirty="0" smtClean="0"/>
              <a:t>와 </a:t>
            </a:r>
            <a:r>
              <a:rPr lang="en-US" altLang="ko-KR" dirty="0" err="1" smtClean="0">
                <a:solidFill>
                  <a:srgbClr val="FF0000"/>
                </a:solidFill>
              </a:rPr>
              <a:t>U</a:t>
            </a:r>
            <a:r>
              <a:rPr lang="en-US" altLang="ko-KR" baseline="30000" dirty="0" err="1" smtClean="0"/>
              <a:t>Unsorted</a:t>
            </a:r>
            <a:r>
              <a:rPr lang="en-US" altLang="ko-KR" baseline="30000" dirty="0" smtClean="0"/>
              <a:t> Subset</a:t>
            </a:r>
            <a:r>
              <a:rPr lang="ko-KR" altLang="en-US" dirty="0" smtClean="0">
                <a:solidFill>
                  <a:schemeClr val="tx1"/>
                </a:solidFill>
              </a:rPr>
              <a:t>로</a:t>
            </a:r>
            <a:r>
              <a:rPr lang="ko-KR" altLang="en-US" dirty="0" smtClean="0"/>
              <a:t> </a:t>
            </a:r>
            <a:r>
              <a:rPr lang="ko-KR" altLang="en-US" dirty="0"/>
              <a:t>가정</a:t>
            </a:r>
          </a:p>
          <a:p>
            <a:pPr lvl="2" eaLnBrk="1" hangingPunct="1">
              <a:defRPr/>
            </a:pPr>
            <a:r>
              <a:rPr lang="ko-KR" altLang="en-US" dirty="0">
                <a:solidFill>
                  <a:srgbClr val="0000FF"/>
                </a:solidFill>
              </a:rPr>
              <a:t>부분집합 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/>
              <a:t>  : </a:t>
            </a:r>
            <a:r>
              <a:rPr lang="ko-KR" altLang="en-US" dirty="0">
                <a:solidFill>
                  <a:srgbClr val="FF0000"/>
                </a:solidFill>
              </a:rPr>
              <a:t>정렬된</a:t>
            </a:r>
            <a:r>
              <a:rPr lang="ko-KR" altLang="en-US" dirty="0"/>
              <a:t> 앞부분의 원소들</a:t>
            </a:r>
          </a:p>
          <a:p>
            <a:pPr lvl="2" eaLnBrk="1" hangingPunct="1">
              <a:defRPr/>
            </a:pPr>
            <a:r>
              <a:rPr lang="ko-KR" altLang="en-US" dirty="0">
                <a:solidFill>
                  <a:srgbClr val="0000FF"/>
                </a:solidFill>
              </a:rPr>
              <a:t>부분집합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en-US" altLang="ko-KR" dirty="0"/>
              <a:t>  : </a:t>
            </a:r>
            <a:r>
              <a:rPr lang="ko-KR" altLang="en-US" dirty="0"/>
              <a:t>아직 정렬되지 </a:t>
            </a:r>
            <a:r>
              <a:rPr lang="ko-KR" altLang="en-US" dirty="0">
                <a:solidFill>
                  <a:srgbClr val="FF0000"/>
                </a:solidFill>
              </a:rPr>
              <a:t>않은</a:t>
            </a:r>
            <a:r>
              <a:rPr lang="ko-KR" altLang="en-US" dirty="0"/>
              <a:t> 나머지 원소들</a:t>
            </a:r>
          </a:p>
          <a:p>
            <a:pPr lvl="2" eaLnBrk="1" hangingPunct="1">
              <a:defRPr/>
            </a:pPr>
            <a:r>
              <a:rPr lang="ko-KR" altLang="en-US" dirty="0"/>
              <a:t>정렬되지 않은 부분집합 </a:t>
            </a:r>
            <a:r>
              <a:rPr lang="en-US" altLang="ko-KR" dirty="0"/>
              <a:t>U</a:t>
            </a:r>
            <a:r>
              <a:rPr lang="ko-KR" altLang="en-US" dirty="0"/>
              <a:t>의 원소를 하나씩 꺼내서 이미 </a:t>
            </a:r>
            <a:r>
              <a:rPr lang="ko-KR" altLang="en-US" dirty="0" smtClean="0"/>
              <a:t>정렬 되어있는 부분집합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원소부터 </a:t>
            </a:r>
            <a:r>
              <a:rPr lang="ko-KR" altLang="en-US" dirty="0"/>
              <a:t>비교하면서 위치를 찾아 삽입</a:t>
            </a:r>
          </a:p>
          <a:p>
            <a:pPr lvl="2" eaLnBrk="1" hangingPunct="1">
              <a:defRPr/>
            </a:pPr>
            <a:r>
              <a:rPr lang="ko-KR" altLang="en-US" dirty="0"/>
              <a:t>삽입 정렬을 반복하면서 부분집합 </a:t>
            </a:r>
            <a:r>
              <a:rPr lang="en-US" altLang="ko-KR" dirty="0"/>
              <a:t>S</a:t>
            </a:r>
            <a:r>
              <a:rPr lang="ko-KR" altLang="en-US" dirty="0"/>
              <a:t>의 원소는 하나씩 늘리고 부분집합 </a:t>
            </a:r>
            <a:r>
              <a:rPr lang="en-US" altLang="ko-KR" dirty="0"/>
              <a:t>U</a:t>
            </a:r>
            <a:r>
              <a:rPr lang="ko-KR" altLang="en-US" dirty="0"/>
              <a:t>의 원소는 하나씩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감소하게 함</a:t>
            </a:r>
            <a:r>
              <a:rPr lang="en-US" altLang="ko-KR" dirty="0" smtClean="0"/>
              <a:t>. </a:t>
            </a:r>
            <a:r>
              <a:rPr lang="ko-KR" altLang="en-US" dirty="0"/>
              <a:t>부분집합 </a:t>
            </a:r>
            <a:r>
              <a:rPr lang="en-US" altLang="ko-KR" dirty="0"/>
              <a:t>U</a:t>
            </a:r>
            <a:r>
              <a:rPr lang="ko-KR" altLang="en-US" dirty="0"/>
              <a:t>가 공집합이 되면 삽입 정렬이 </a:t>
            </a:r>
            <a:r>
              <a:rPr lang="ko-KR" altLang="en-US" dirty="0" smtClean="0"/>
              <a:t>완성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 smtClean="0"/>
          </a:p>
        </p:txBody>
      </p:sp>
      <p:sp>
        <p:nvSpPr>
          <p:cNvPr id="532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삽입 정렬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39960" y="1111320"/>
              <a:ext cx="3232440" cy="7621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600" y="1101960"/>
                <a:ext cx="3251160" cy="78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삽입 정렬 수행 과정</a:t>
            </a:r>
          </a:p>
          <a:p>
            <a:pPr lvl="1" eaLnBrk="1" hangingPunct="1"/>
            <a:r>
              <a:rPr lang="ko-KR" altLang="en-US" dirty="0"/>
              <a:t>정렬하지 않은 </a:t>
            </a:r>
            <a:r>
              <a:rPr lang="en-US" altLang="ko-KR" dirty="0"/>
              <a:t>{</a:t>
            </a:r>
            <a:r>
              <a:rPr lang="en-US" altLang="ko-KR" dirty="0">
                <a:solidFill>
                  <a:srgbClr val="FF0000"/>
                </a:solidFill>
              </a:rPr>
              <a:t>69, 10, 30, 2, 16, 8, 31, 22</a:t>
            </a:r>
            <a:r>
              <a:rPr lang="en-US" altLang="ko-KR" dirty="0"/>
              <a:t>} </a:t>
            </a:r>
            <a:r>
              <a:rPr lang="ko-KR" altLang="en-US" dirty="0"/>
              <a:t>자료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/>
              <a:t>삽입 정렬 방법</a:t>
            </a:r>
            <a:r>
              <a:rPr lang="ko-KR" altLang="en-US" dirty="0">
                <a:solidFill>
                  <a:schemeClr val="tx1"/>
                </a:solidFill>
              </a:rPr>
              <a:t>으로</a:t>
            </a:r>
            <a:r>
              <a:rPr lang="ko-KR" altLang="en-US" dirty="0"/>
              <a:t> 정렬</a:t>
            </a:r>
            <a:r>
              <a:rPr lang="ko-KR" altLang="en-US" dirty="0">
                <a:solidFill>
                  <a:schemeClr val="tx1"/>
                </a:solidFill>
              </a:rPr>
              <a:t>하는</a:t>
            </a:r>
            <a:r>
              <a:rPr lang="ko-KR" altLang="en-US" dirty="0"/>
              <a:t>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627062" lvl="2" indent="0" eaLnBrk="1" hangingPunct="1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0. </a:t>
            </a:r>
            <a:r>
              <a:rPr lang="ko-KR" altLang="en-US" dirty="0" smtClean="0">
                <a:solidFill>
                  <a:srgbClr val="FF0000"/>
                </a:solidFill>
              </a:rPr>
              <a:t>초기 </a:t>
            </a:r>
            <a:r>
              <a:rPr lang="ko-KR" altLang="en-US" dirty="0">
                <a:solidFill>
                  <a:srgbClr val="FF0000"/>
                </a:solidFill>
              </a:rPr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첫째 원소는 정렬되어 있는 부분집합 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나머지 원소는 </a:t>
            </a:r>
            <a:r>
              <a:rPr lang="ko-KR" altLang="en-US" dirty="0" smtClean="0"/>
              <a:t>정렬 되지 </a:t>
            </a:r>
            <a:r>
              <a:rPr lang="ko-KR" altLang="en-US" dirty="0"/>
              <a:t>않은 </a:t>
            </a:r>
            <a:r>
              <a:rPr lang="ko-KR" altLang="en-US" dirty="0" smtClean="0"/>
              <a:t>원소들의</a:t>
            </a:r>
            <a:endParaRPr lang="en-US" altLang="ko-KR" dirty="0" smtClean="0"/>
          </a:p>
          <a:p>
            <a:pPr marL="627062" lvl="2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ko-KR" altLang="en-US" dirty="0" smtClean="0"/>
              <a:t> 부분집합 </a:t>
            </a:r>
            <a:r>
              <a:rPr lang="en-US" altLang="ko-KR" dirty="0"/>
              <a:t>U</a:t>
            </a:r>
            <a:r>
              <a:rPr lang="ko-KR" altLang="en-US" dirty="0"/>
              <a:t>로 </a:t>
            </a:r>
            <a:r>
              <a:rPr lang="ko-KR" altLang="en-US" dirty="0" smtClean="0"/>
              <a:t>가정</a:t>
            </a: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r>
              <a:rPr lang="ko-KR" altLang="ko-KR" dirty="0" smtClean="0">
                <a:solidFill>
                  <a:srgbClr val="FF0000"/>
                </a:solidFill>
              </a:rPr>
              <a:t>①</a:t>
            </a:r>
            <a:r>
              <a:rPr lang="en-US" altLang="ko-KR" dirty="0">
                <a:solidFill>
                  <a:srgbClr val="FF0000"/>
                </a:solidFill>
              </a:rPr>
              <a:t> 1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U</a:t>
            </a:r>
            <a:r>
              <a:rPr lang="ko-KR" altLang="en-US" dirty="0"/>
              <a:t>의 첫째 원소 </a:t>
            </a:r>
            <a:r>
              <a:rPr lang="en-US" altLang="ko-KR" dirty="0"/>
              <a:t>10</a:t>
            </a:r>
            <a:r>
              <a:rPr lang="ko-KR" altLang="en-US" dirty="0"/>
              <a:t>을 </a:t>
            </a:r>
            <a:r>
              <a:rPr lang="en-US" altLang="ko-KR" dirty="0"/>
              <a:t>S</a:t>
            </a:r>
            <a:r>
              <a:rPr lang="ko-KR" altLang="en-US" dirty="0"/>
              <a:t>의 마지막 원소 </a:t>
            </a:r>
            <a:r>
              <a:rPr lang="en-US" altLang="ko-KR" dirty="0"/>
              <a:t>69</a:t>
            </a:r>
            <a:r>
              <a:rPr lang="ko-KR" altLang="en-US" dirty="0"/>
              <a:t>와 비교하면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69</a:t>
            </a:r>
            <a:r>
              <a:rPr lang="ko-KR" altLang="en-US" dirty="0" smtClean="0"/>
              <a:t>이므로 </a:t>
            </a:r>
            <a:r>
              <a:rPr lang="ko-KR" altLang="en-US" dirty="0"/>
              <a:t>원소 </a:t>
            </a:r>
            <a:r>
              <a:rPr lang="en-US" altLang="ko-KR" dirty="0"/>
              <a:t>10</a:t>
            </a:r>
            <a:r>
              <a:rPr lang="ko-KR" altLang="en-US" dirty="0" smtClean="0"/>
              <a:t>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ko-KR" altLang="en-US" dirty="0"/>
              <a:t>원소 </a:t>
            </a:r>
            <a:r>
              <a:rPr lang="en-US" altLang="ko-KR" dirty="0"/>
              <a:t>69</a:t>
            </a:r>
            <a:r>
              <a:rPr lang="ko-KR" altLang="en-US" dirty="0"/>
              <a:t>의 </a:t>
            </a:r>
            <a:r>
              <a:rPr lang="ko-KR" altLang="en-US" dirty="0" smtClean="0"/>
              <a:t>앞자리가 됨</a:t>
            </a:r>
            <a:r>
              <a:rPr lang="en-US" altLang="ko-KR" dirty="0" smtClean="0"/>
              <a:t>. </a:t>
            </a:r>
            <a:r>
              <a:rPr lang="ko-KR" altLang="en-US" dirty="0"/>
              <a:t>더 이상 비교할 </a:t>
            </a:r>
            <a:r>
              <a:rPr lang="en-US" altLang="ko-KR" dirty="0"/>
              <a:t>S</a:t>
            </a:r>
            <a:r>
              <a:rPr lang="ko-KR" altLang="en-US" dirty="0"/>
              <a:t>의 원소가 </a:t>
            </a:r>
            <a:r>
              <a:rPr lang="ko-KR" altLang="en-US" dirty="0" smtClean="0"/>
              <a:t>없으므로 찾은 </a:t>
            </a:r>
            <a:r>
              <a:rPr lang="ko-KR" altLang="en-US" dirty="0"/>
              <a:t>위치에 원소 </a:t>
            </a:r>
            <a:r>
              <a:rPr lang="en-US" altLang="ko-KR" dirty="0"/>
              <a:t>10</a:t>
            </a:r>
            <a:r>
              <a:rPr lang="ko-KR" altLang="en-US" dirty="0"/>
              <a:t>을 </a:t>
            </a:r>
            <a:r>
              <a:rPr lang="ko-KR" altLang="en-US" dirty="0" smtClean="0"/>
              <a:t>삽입</a:t>
            </a:r>
          </a:p>
        </p:txBody>
      </p:sp>
      <p:sp>
        <p:nvSpPr>
          <p:cNvPr id="542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삽입 정렬</a:t>
            </a:r>
            <a:endParaRPr lang="ko-KR" altLang="en-US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10654"/>
            <a:ext cx="6559179" cy="70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97152"/>
            <a:ext cx="6480720" cy="152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 eaLnBrk="1" hangingPunct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②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U</a:t>
            </a:r>
            <a:r>
              <a:rPr lang="ko-KR" altLang="en-US" dirty="0"/>
              <a:t>의 첫째 원소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/>
              <a:t>을 </a:t>
            </a:r>
            <a:r>
              <a:rPr lang="en-US" altLang="ko-KR" dirty="0"/>
              <a:t>S</a:t>
            </a:r>
            <a:r>
              <a:rPr lang="ko-KR" altLang="en-US" dirty="0"/>
              <a:t>의 마지막 원소 </a:t>
            </a:r>
            <a:r>
              <a:rPr lang="en-US" altLang="ko-KR" dirty="0"/>
              <a:t>69</a:t>
            </a:r>
            <a:r>
              <a:rPr lang="ko-KR" altLang="en-US" dirty="0"/>
              <a:t>와 </a:t>
            </a:r>
            <a:r>
              <a:rPr lang="ko-KR" altLang="en-US" dirty="0" smtClean="0"/>
              <a:t>비교하면 </a:t>
            </a:r>
            <a:r>
              <a:rPr lang="en-US" altLang="ko-KR" dirty="0" smtClean="0">
                <a:solidFill>
                  <a:srgbClr val="FF0000"/>
                </a:solidFill>
              </a:rPr>
              <a:t>30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69</a:t>
            </a:r>
            <a:r>
              <a:rPr lang="ko-KR" altLang="en-US" dirty="0"/>
              <a:t>이므로 원소 </a:t>
            </a:r>
            <a:r>
              <a:rPr lang="en-US" altLang="ko-KR" dirty="0"/>
              <a:t>69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ko-KR" altLang="en-US" dirty="0"/>
              <a:t>앞자리 </a:t>
            </a:r>
            <a:r>
              <a:rPr lang="ko-KR" altLang="en-US" dirty="0" smtClean="0"/>
              <a:t>원소 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>
                <a:solidFill>
                  <a:srgbClr val="FF0000"/>
                </a:solidFill>
              </a:rPr>
              <a:t>＞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/>
              <a:t>이므로 원소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과 </a:t>
            </a:r>
            <a:r>
              <a:rPr lang="en-US" altLang="ko-KR" dirty="0"/>
              <a:t>69 </a:t>
            </a:r>
            <a:r>
              <a:rPr lang="ko-KR" altLang="en-US" dirty="0"/>
              <a:t>사이에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r>
              <a:rPr lang="ko-KR" altLang="en-US" dirty="0">
                <a:solidFill>
                  <a:srgbClr val="FF0000"/>
                </a:solidFill>
              </a:rPr>
              <a:t>③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U</a:t>
            </a:r>
            <a:r>
              <a:rPr lang="ko-KR" altLang="en-US" dirty="0"/>
              <a:t>의 첫째 원소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en-US" altLang="ko-KR" dirty="0"/>
              <a:t>S</a:t>
            </a:r>
            <a:r>
              <a:rPr lang="ko-KR" altLang="en-US" dirty="0"/>
              <a:t>의 마지막 원소 </a:t>
            </a:r>
            <a:r>
              <a:rPr lang="en-US" altLang="ko-KR" dirty="0"/>
              <a:t>69</a:t>
            </a:r>
            <a:r>
              <a:rPr lang="ko-KR" altLang="en-US" dirty="0"/>
              <a:t>와 비교하면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69</a:t>
            </a:r>
            <a:r>
              <a:rPr lang="ko-KR" altLang="en-US" dirty="0"/>
              <a:t>이므로 원소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69</a:t>
            </a:r>
            <a:r>
              <a:rPr lang="ko-KR" altLang="en-US" dirty="0"/>
              <a:t>의 앞자리 원소</a:t>
            </a:r>
            <a:r>
              <a:rPr lang="en-US" altLang="ko-KR" dirty="0"/>
              <a:t>30</a:t>
            </a:r>
            <a:r>
              <a:rPr lang="ko-KR" altLang="en-US" dirty="0"/>
              <a:t>과 비교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/>
              <a:t>이므로 다시 원소 </a:t>
            </a:r>
            <a:r>
              <a:rPr lang="en-US" altLang="ko-KR" dirty="0"/>
              <a:t>30</a:t>
            </a:r>
            <a:r>
              <a:rPr lang="ko-KR" altLang="en-US" dirty="0"/>
              <a:t>의 앞자리 원소 </a:t>
            </a:r>
            <a:r>
              <a:rPr lang="en-US" altLang="ko-KR" dirty="0"/>
              <a:t>10</a:t>
            </a:r>
            <a:r>
              <a:rPr lang="ko-KR" altLang="en-US" dirty="0"/>
              <a:t>과 비교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/>
              <a:t>이고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더 이상 비교할 </a:t>
            </a:r>
            <a:r>
              <a:rPr lang="en-US" altLang="ko-KR" dirty="0"/>
              <a:t>S</a:t>
            </a:r>
            <a:r>
              <a:rPr lang="ko-KR" altLang="en-US" dirty="0"/>
              <a:t>의 원소가 없으므로 원소 </a:t>
            </a:r>
            <a:r>
              <a:rPr lang="en-US" altLang="ko-KR" dirty="0"/>
              <a:t>10 </a:t>
            </a:r>
            <a:r>
              <a:rPr lang="ko-KR" altLang="en-US" dirty="0"/>
              <a:t>앞에 삽입</a:t>
            </a: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 smtClean="0"/>
          </a:p>
        </p:txBody>
      </p:sp>
      <p:sp>
        <p:nvSpPr>
          <p:cNvPr id="542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삽입 정렬</a:t>
            </a:r>
            <a:endParaRPr lang="ko-KR" altLang="en-US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76" y="1772816"/>
            <a:ext cx="6552728" cy="163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69160"/>
            <a:ext cx="648072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9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 eaLnBrk="1" hangingPunct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④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U</a:t>
            </a:r>
            <a:r>
              <a:rPr lang="ko-KR" altLang="en-US" dirty="0"/>
              <a:t>의 첫째 원소 </a:t>
            </a:r>
            <a:r>
              <a:rPr lang="en-US" altLang="ko-KR" dirty="0"/>
              <a:t>16</a:t>
            </a:r>
            <a:r>
              <a:rPr lang="ko-KR" altLang="en-US" dirty="0"/>
              <a:t>을 </a:t>
            </a:r>
            <a:r>
              <a:rPr lang="en-US" altLang="ko-KR" dirty="0"/>
              <a:t>S</a:t>
            </a:r>
            <a:r>
              <a:rPr lang="ko-KR" altLang="en-US" dirty="0"/>
              <a:t>의 마지막 원소 </a:t>
            </a:r>
            <a:r>
              <a:rPr lang="en-US" altLang="ko-KR" dirty="0"/>
              <a:t>69</a:t>
            </a:r>
            <a:r>
              <a:rPr lang="ko-KR" altLang="en-US" dirty="0"/>
              <a:t>와 비교하면 </a:t>
            </a:r>
            <a:r>
              <a:rPr lang="en-US" altLang="ko-KR" dirty="0">
                <a:solidFill>
                  <a:srgbClr val="FF0000"/>
                </a:solidFill>
              </a:rPr>
              <a:t>16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 smtClean="0">
                <a:solidFill>
                  <a:srgbClr val="FF0000"/>
                </a:solidFill>
              </a:rPr>
              <a:t>69 </a:t>
            </a:r>
            <a:r>
              <a:rPr lang="ko-KR" altLang="en-US" dirty="0" smtClean="0"/>
              <a:t>이므로 </a:t>
            </a:r>
            <a:r>
              <a:rPr lang="ko-KR" altLang="en-US" dirty="0"/>
              <a:t>그 </a:t>
            </a:r>
            <a:r>
              <a:rPr lang="ko-KR" altLang="en-US" dirty="0" smtClean="0"/>
              <a:t>앞자리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ko-KR" altLang="en-US" dirty="0"/>
              <a:t>원소 </a:t>
            </a:r>
            <a:r>
              <a:rPr lang="en-US" altLang="ko-KR" dirty="0"/>
              <a:t>30</a:t>
            </a:r>
            <a:r>
              <a:rPr lang="ko-KR" altLang="en-US" dirty="0" smtClean="0"/>
              <a:t>과 비교</a:t>
            </a:r>
            <a:r>
              <a:rPr lang="en-US" altLang="ko-KR" dirty="0" smtClean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16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/>
              <a:t>이므로 다시 그 앞자리 원소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과 비교</a:t>
            </a:r>
            <a:r>
              <a:rPr lang="en-US" altLang="ko-KR" dirty="0" smtClean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16</a:t>
            </a:r>
            <a:r>
              <a:rPr lang="ko-KR" altLang="en-US" dirty="0">
                <a:solidFill>
                  <a:srgbClr val="FF0000"/>
                </a:solidFill>
              </a:rPr>
              <a:t>＞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/>
              <a:t>이므로 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30 </a:t>
            </a:r>
            <a:r>
              <a:rPr lang="ko-KR" altLang="en-US" dirty="0"/>
              <a:t>사이에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r>
              <a:rPr lang="ko-KR" altLang="en-US" dirty="0">
                <a:solidFill>
                  <a:srgbClr val="FF0000"/>
                </a:solidFill>
              </a:rPr>
              <a:t>⑤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U</a:t>
            </a:r>
            <a:r>
              <a:rPr lang="ko-KR" altLang="en-US" dirty="0"/>
              <a:t>의 첫 번째 원소 </a:t>
            </a:r>
            <a:r>
              <a:rPr lang="en-US" altLang="ko-KR" dirty="0"/>
              <a:t>8</a:t>
            </a:r>
            <a:r>
              <a:rPr lang="ko-KR" altLang="en-US" dirty="0"/>
              <a:t>을 </a:t>
            </a:r>
            <a:r>
              <a:rPr lang="en-US" altLang="ko-KR" dirty="0"/>
              <a:t>S</a:t>
            </a:r>
            <a:r>
              <a:rPr lang="ko-KR" altLang="en-US" dirty="0"/>
              <a:t>의 마지막 원소 </a:t>
            </a:r>
            <a:r>
              <a:rPr lang="en-US" altLang="ko-KR" dirty="0"/>
              <a:t>69</a:t>
            </a:r>
            <a:r>
              <a:rPr lang="ko-KR" altLang="en-US" dirty="0"/>
              <a:t>와 비교하면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69 </a:t>
            </a:r>
            <a:r>
              <a:rPr lang="ko-KR" altLang="en-US" dirty="0"/>
              <a:t>이므로 그 앞자리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원소 </a:t>
            </a:r>
            <a:r>
              <a:rPr lang="en-US" altLang="ko-KR" dirty="0"/>
              <a:t>30</a:t>
            </a:r>
            <a:r>
              <a:rPr lang="ko-KR" altLang="en-US" dirty="0"/>
              <a:t>과 비교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/>
              <a:t>이므로 그 앞자리 원소 </a:t>
            </a:r>
            <a:r>
              <a:rPr lang="en-US" altLang="ko-KR" dirty="0"/>
              <a:t>16</a:t>
            </a:r>
            <a:r>
              <a:rPr lang="ko-KR" altLang="en-US" dirty="0"/>
              <a:t>과 비교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6</a:t>
            </a:r>
            <a:r>
              <a:rPr lang="ko-KR" altLang="en-US" dirty="0"/>
              <a:t>이므로 그 앞자리 원소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과 비교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/>
              <a:t>이므로 다시 그 앞자리 원소 </a:t>
            </a:r>
            <a:r>
              <a:rPr lang="en-US" altLang="ko-KR" dirty="0"/>
              <a:t>2</a:t>
            </a:r>
            <a:r>
              <a:rPr lang="ko-KR" altLang="en-US" dirty="0"/>
              <a:t>와 비교</a:t>
            </a:r>
            <a:r>
              <a:rPr lang="en-US" altLang="ko-KR" dirty="0">
                <a:solidFill>
                  <a:srgbClr val="FF0000"/>
                </a:solidFill>
              </a:rPr>
              <a:t>. 8</a:t>
            </a:r>
            <a:r>
              <a:rPr lang="ko-KR" altLang="en-US" dirty="0">
                <a:solidFill>
                  <a:srgbClr val="FF0000"/>
                </a:solidFill>
              </a:rPr>
              <a:t>＞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/>
              <a:t>이므로 원소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10 </a:t>
            </a:r>
            <a:r>
              <a:rPr lang="ko-KR" altLang="en-US" dirty="0"/>
              <a:t>사이에 삽입</a:t>
            </a: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 smtClean="0"/>
          </a:p>
        </p:txBody>
      </p:sp>
      <p:sp>
        <p:nvSpPr>
          <p:cNvPr id="542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삽입 정렬</a:t>
            </a:r>
            <a:endParaRPr lang="ko-KR" altLang="en-US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5256584" cy="12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25144"/>
            <a:ext cx="6048672" cy="14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0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 eaLnBrk="1" hangingPunct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⑥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U</a:t>
            </a:r>
            <a:r>
              <a:rPr lang="ko-KR" altLang="en-US" dirty="0"/>
              <a:t>의 첫째 원소 </a:t>
            </a:r>
            <a:r>
              <a:rPr lang="en-US" altLang="ko-KR" dirty="0"/>
              <a:t>31</a:t>
            </a:r>
            <a:r>
              <a:rPr lang="ko-KR" altLang="en-US" dirty="0"/>
              <a:t>을 </a:t>
            </a:r>
            <a:r>
              <a:rPr lang="en-US" altLang="ko-KR" dirty="0"/>
              <a:t>S</a:t>
            </a:r>
            <a:r>
              <a:rPr lang="ko-KR" altLang="en-US" dirty="0"/>
              <a:t>의 마지막 원소 </a:t>
            </a:r>
            <a:r>
              <a:rPr lang="en-US" altLang="ko-KR" dirty="0"/>
              <a:t>69</a:t>
            </a:r>
            <a:r>
              <a:rPr lang="ko-KR" altLang="en-US" dirty="0"/>
              <a:t>와 비교하면 </a:t>
            </a:r>
            <a:r>
              <a:rPr lang="en-US" altLang="ko-KR" dirty="0"/>
              <a:t>31</a:t>
            </a:r>
            <a:r>
              <a:rPr lang="ko-KR" altLang="en-US" dirty="0"/>
              <a:t>＜</a:t>
            </a:r>
            <a:r>
              <a:rPr lang="en-US" altLang="ko-KR" dirty="0" smtClean="0"/>
              <a:t>69 </a:t>
            </a:r>
            <a:r>
              <a:rPr lang="ko-KR" altLang="en-US" dirty="0" smtClean="0"/>
              <a:t>이므로 </a:t>
            </a:r>
            <a:r>
              <a:rPr lang="ko-KR" altLang="en-US" dirty="0"/>
              <a:t>그 앞자리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원소 </a:t>
            </a:r>
            <a:r>
              <a:rPr lang="en-US" altLang="ko-KR" dirty="0"/>
              <a:t>30</a:t>
            </a:r>
            <a:r>
              <a:rPr lang="ko-KR" altLang="en-US" dirty="0" smtClean="0"/>
              <a:t>과 비교</a:t>
            </a:r>
            <a:r>
              <a:rPr lang="en-US" altLang="ko-KR" dirty="0" smtClean="0"/>
              <a:t>. </a:t>
            </a:r>
            <a:r>
              <a:rPr lang="en-US" altLang="ko-KR" dirty="0"/>
              <a:t>31</a:t>
            </a:r>
            <a:r>
              <a:rPr lang="ko-KR" altLang="en-US" dirty="0"/>
              <a:t>＞</a:t>
            </a:r>
            <a:r>
              <a:rPr lang="en-US" altLang="ko-KR" dirty="0"/>
              <a:t>30</a:t>
            </a:r>
            <a:r>
              <a:rPr lang="ko-KR" altLang="en-US" dirty="0"/>
              <a:t>이므로 원소 </a:t>
            </a:r>
            <a:r>
              <a:rPr lang="en-US" altLang="ko-KR" dirty="0"/>
              <a:t>30</a:t>
            </a:r>
            <a:r>
              <a:rPr lang="ko-KR" altLang="en-US" dirty="0"/>
              <a:t>과 </a:t>
            </a:r>
            <a:r>
              <a:rPr lang="en-US" altLang="ko-KR" dirty="0"/>
              <a:t>69 </a:t>
            </a:r>
            <a:r>
              <a:rPr lang="ko-KR" altLang="en-US" dirty="0"/>
              <a:t>사이에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r>
              <a:rPr lang="ko-KR" altLang="en-US" dirty="0">
                <a:solidFill>
                  <a:srgbClr val="FF0000"/>
                </a:solidFill>
              </a:rPr>
              <a:t>⑦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U</a:t>
            </a:r>
            <a:r>
              <a:rPr lang="ko-KR" altLang="en-US" dirty="0"/>
              <a:t>의 첫째 원소 </a:t>
            </a:r>
            <a:r>
              <a:rPr lang="en-US" altLang="ko-KR" dirty="0"/>
              <a:t>22</a:t>
            </a:r>
            <a:r>
              <a:rPr lang="ko-KR" altLang="en-US" dirty="0"/>
              <a:t>를 </a:t>
            </a:r>
            <a:r>
              <a:rPr lang="en-US" altLang="ko-KR" dirty="0"/>
              <a:t>S</a:t>
            </a:r>
            <a:r>
              <a:rPr lang="ko-KR" altLang="en-US" dirty="0"/>
              <a:t>의 마지막 원소 </a:t>
            </a:r>
            <a:r>
              <a:rPr lang="en-US" altLang="ko-KR" dirty="0"/>
              <a:t>69</a:t>
            </a:r>
            <a:r>
              <a:rPr lang="ko-KR" altLang="en-US" dirty="0"/>
              <a:t>와 비교하면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69 </a:t>
            </a:r>
            <a:r>
              <a:rPr lang="ko-KR" altLang="en-US" dirty="0"/>
              <a:t>이므로 그 앞자리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원소 </a:t>
            </a:r>
            <a:r>
              <a:rPr lang="en-US" altLang="ko-KR" dirty="0"/>
              <a:t>31</a:t>
            </a:r>
            <a:r>
              <a:rPr lang="ko-KR" altLang="en-US" dirty="0"/>
              <a:t>과 비교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31</a:t>
            </a:r>
            <a:r>
              <a:rPr lang="ko-KR" altLang="en-US" dirty="0"/>
              <a:t>이므로 그 앞자리 원소 </a:t>
            </a:r>
            <a:r>
              <a:rPr lang="en-US" altLang="ko-KR" dirty="0"/>
              <a:t>30</a:t>
            </a:r>
            <a:r>
              <a:rPr lang="ko-KR" altLang="en-US" dirty="0"/>
              <a:t>과 비</a:t>
            </a:r>
            <a:r>
              <a:rPr lang="en-US" altLang="ko-KR" dirty="0"/>
              <a:t> </a:t>
            </a:r>
            <a:r>
              <a:rPr lang="ko-KR" altLang="en-US" dirty="0"/>
              <a:t>교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  <a:r>
              <a:rPr lang="ko-KR" altLang="en-US" dirty="0">
                <a:solidFill>
                  <a:srgbClr val="FF0000"/>
                </a:solidFill>
              </a:rPr>
              <a:t>＜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/>
              <a:t>이므로 다시 그 앞자리 원소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16</a:t>
            </a:r>
            <a:r>
              <a:rPr lang="ko-KR" altLang="en-US" dirty="0"/>
              <a:t>과 비교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  <a:r>
              <a:rPr lang="ko-KR" altLang="en-US" dirty="0">
                <a:solidFill>
                  <a:srgbClr val="FF0000"/>
                </a:solidFill>
              </a:rPr>
              <a:t>＞</a:t>
            </a:r>
            <a:r>
              <a:rPr lang="en-US" altLang="ko-KR" dirty="0">
                <a:solidFill>
                  <a:srgbClr val="FF0000"/>
                </a:solidFill>
              </a:rPr>
              <a:t>16</a:t>
            </a:r>
            <a:r>
              <a:rPr lang="ko-KR" altLang="en-US" dirty="0"/>
              <a:t>이므로 원소 </a:t>
            </a:r>
            <a:r>
              <a:rPr lang="en-US" altLang="ko-KR" dirty="0"/>
              <a:t>16</a:t>
            </a:r>
            <a:r>
              <a:rPr lang="ko-KR" altLang="en-US" dirty="0"/>
              <a:t>과 </a:t>
            </a:r>
            <a:r>
              <a:rPr lang="en-US" altLang="ko-KR" dirty="0"/>
              <a:t>30 </a:t>
            </a:r>
            <a:r>
              <a:rPr lang="ko-KR" altLang="en-US" dirty="0"/>
              <a:t>사이에 삽입</a:t>
            </a:r>
            <a:r>
              <a:rPr lang="en-US" altLang="ko-KR" dirty="0"/>
              <a:t>. U</a:t>
            </a:r>
            <a:r>
              <a:rPr lang="ko-KR" altLang="en-US" dirty="0"/>
              <a:t>가 공집합이 되었으므로 </a:t>
            </a:r>
            <a:r>
              <a:rPr lang="ko-KR" altLang="en-US" dirty="0">
                <a:solidFill>
                  <a:srgbClr val="0000FF"/>
                </a:solidFill>
              </a:rPr>
              <a:t>실행을 종료</a:t>
            </a:r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en-US" altLang="ko-KR" dirty="0" smtClean="0"/>
          </a:p>
          <a:p>
            <a:pPr marL="627062" lvl="2" indent="0" eaLnBrk="1" hangingPunct="1">
              <a:buNone/>
            </a:pPr>
            <a:endParaRPr lang="ko-KR" altLang="en-US" dirty="0" smtClean="0"/>
          </a:p>
        </p:txBody>
      </p:sp>
      <p:sp>
        <p:nvSpPr>
          <p:cNvPr id="542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삽입 정렬</a:t>
            </a:r>
            <a:endParaRPr lang="ko-KR" altLang="en-US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048672" cy="134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295552" cy="16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메모리 </a:t>
            </a:r>
            <a:r>
              <a:rPr lang="ko-KR" altLang="en-US" dirty="0"/>
              <a:t>사용공간 </a:t>
            </a:r>
          </a:p>
          <a:p>
            <a:pPr lvl="2" eaLnBrk="1" hangingPunct="1">
              <a:defRPr/>
            </a:pPr>
            <a:r>
              <a:rPr lang="en-US" altLang="ko-KR" dirty="0"/>
              <a:t>n</a:t>
            </a:r>
            <a:r>
              <a:rPr lang="ko-KR" altLang="en-US" dirty="0"/>
              <a:t>개의 원소에 대하여 </a:t>
            </a:r>
            <a:r>
              <a:rPr lang="en-US" altLang="ko-KR" dirty="0"/>
              <a:t>n</a:t>
            </a:r>
            <a:r>
              <a:rPr lang="ko-KR" altLang="en-US" dirty="0"/>
              <a:t>개의 메모리 사용</a:t>
            </a:r>
          </a:p>
          <a:p>
            <a:pPr lvl="1" eaLnBrk="1" hangingPunct="1">
              <a:defRPr/>
            </a:pPr>
            <a:r>
              <a:rPr lang="ko-KR" altLang="en-US" dirty="0"/>
              <a:t>연산 시간</a:t>
            </a:r>
          </a:p>
          <a:p>
            <a:pPr lvl="2" eaLnBrk="1" hangingPunct="1">
              <a:spcAft>
                <a:spcPts val="100"/>
              </a:spcAft>
              <a:defRPr/>
            </a:pPr>
            <a:r>
              <a:rPr lang="ko-KR" altLang="en-US" dirty="0">
                <a:solidFill>
                  <a:srgbClr val="0000FF"/>
                </a:solidFill>
              </a:rPr>
              <a:t>최선의 경우 </a:t>
            </a:r>
            <a:r>
              <a:rPr lang="en-US" altLang="ko-KR" dirty="0"/>
              <a:t>: </a:t>
            </a:r>
            <a:r>
              <a:rPr lang="ko-KR" altLang="en-US" dirty="0"/>
              <a:t>원소들이 이미 정렬되어있어서 비교횟수가 최소인 경우</a:t>
            </a:r>
          </a:p>
          <a:p>
            <a:pPr lvl="3" eaLnBrk="1" hangingPunct="1">
              <a:lnSpc>
                <a:spcPct val="110000"/>
              </a:lnSpc>
              <a:defRPr/>
            </a:pPr>
            <a:r>
              <a:rPr lang="ko-KR" altLang="en-US" dirty="0"/>
              <a:t>이미 정렬되어있는 경우에는 바로 앞자리 원소와 한번만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	</a:t>
            </a:r>
            <a:endParaRPr lang="en-US" altLang="ko-KR" dirty="0"/>
          </a:p>
          <a:p>
            <a:pPr lvl="3" eaLnBrk="1" hangingPunct="1">
              <a:lnSpc>
                <a:spcPct val="110000"/>
              </a:lnSpc>
              <a:defRPr/>
            </a:pPr>
            <a:r>
              <a:rPr lang="ko-KR" altLang="en-US" dirty="0"/>
              <a:t>전체 비교횟수 </a:t>
            </a:r>
            <a:r>
              <a:rPr lang="en-US" altLang="ko-KR" dirty="0"/>
              <a:t>= n-1 </a:t>
            </a:r>
          </a:p>
          <a:p>
            <a:pPr lvl="3" eaLnBrk="1" hangingPunct="1">
              <a:lnSpc>
                <a:spcPct val="110000"/>
              </a:lnSpc>
              <a:defRPr/>
            </a:pPr>
            <a:r>
              <a:rPr lang="ko-KR" altLang="en-US" dirty="0"/>
              <a:t>시간 복잡도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O(n)</a:t>
            </a:r>
            <a:endParaRPr lang="en-US" altLang="ko-KR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ko-KR" altLang="en-US" dirty="0">
                <a:solidFill>
                  <a:srgbClr val="FF0000"/>
                </a:solidFill>
              </a:rPr>
              <a:t>최악의 경우 </a:t>
            </a:r>
            <a:r>
              <a:rPr lang="en-US" altLang="ko-KR" dirty="0"/>
              <a:t>: </a:t>
            </a:r>
            <a:r>
              <a:rPr lang="ko-KR" altLang="en-US" dirty="0"/>
              <a:t>모든 원소가 역순으로 되어있어서 비교횟수가 최대인 경우 </a:t>
            </a:r>
          </a:p>
          <a:p>
            <a:pPr lvl="3" eaLnBrk="1" hangingPunct="1">
              <a:defRPr/>
            </a:pPr>
            <a:r>
              <a:rPr lang="ko-KR" altLang="en-US" dirty="0"/>
              <a:t>전체 비교횟수 </a:t>
            </a:r>
            <a:r>
              <a:rPr lang="en-US" altLang="ko-KR" dirty="0"/>
              <a:t>= 1+2+3+ ⋯ +(n-1) =  n(n-1)/2</a:t>
            </a:r>
          </a:p>
          <a:p>
            <a:pPr lvl="3" eaLnBrk="1" hangingPunct="1">
              <a:lnSpc>
                <a:spcPct val="110000"/>
              </a:lnSpc>
              <a:defRPr/>
            </a:pPr>
            <a:r>
              <a:rPr lang="ko-KR" altLang="en-US" dirty="0"/>
              <a:t>시간 복잡도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</a:t>
            </a:r>
            <a:r>
              <a:rPr lang="en-US" altLang="ko-KR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ko-KR" altLang="en-US" dirty="0"/>
              <a:t>삽입 정렬의 </a:t>
            </a:r>
            <a:r>
              <a:rPr lang="ko-KR" altLang="en-US" dirty="0">
                <a:solidFill>
                  <a:srgbClr val="FF0000"/>
                </a:solidFill>
              </a:rPr>
              <a:t>평균 비교횟수 </a:t>
            </a:r>
            <a:r>
              <a:rPr lang="en-US" altLang="ko-KR" dirty="0"/>
              <a:t>= n(n-1)/4</a:t>
            </a:r>
          </a:p>
          <a:p>
            <a:pPr lvl="2" eaLnBrk="1" hangingPunct="1">
              <a:defRPr/>
            </a:pPr>
            <a:r>
              <a:rPr lang="ko-KR" altLang="en-US" dirty="0"/>
              <a:t>평균 </a:t>
            </a:r>
            <a:r>
              <a:rPr lang="ko-KR" altLang="en-US" dirty="0">
                <a:solidFill>
                  <a:srgbClr val="FF0000"/>
                </a:solidFill>
              </a:rPr>
              <a:t>시간 복잡도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FF"/>
                </a:solidFill>
              </a:rPr>
              <a:t>O(n</a:t>
            </a:r>
            <a:r>
              <a:rPr lang="en-US" altLang="ko-KR" baseline="30000" dirty="0">
                <a:solidFill>
                  <a:srgbClr val="0000FF"/>
                </a:solidFill>
              </a:rPr>
              <a:t>2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634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삽입 정렬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정렬 방식의 분류</a:t>
            </a:r>
          </a:p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정렬의 이해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17070"/>
            <a:ext cx="8086153" cy="277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삽입 정렬</a:t>
            </a:r>
            <a:endParaRPr lang="ko-KR" altLang="en-US" dirty="0" smtClean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84" y="880090"/>
            <a:ext cx="5574579" cy="374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58" y="4672892"/>
            <a:ext cx="7560840" cy="197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셸 정렬</a:t>
            </a:r>
            <a:r>
              <a:rPr lang="en-US" altLang="ko-KR" baseline="30000" dirty="0" smtClean="0"/>
              <a:t>shell sort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이해</a:t>
            </a:r>
            <a:r>
              <a:rPr lang="en-US" altLang="ko-KR" dirty="0" smtClean="0"/>
              <a:t> </a:t>
            </a:r>
          </a:p>
          <a:p>
            <a:pPr lvl="1" eaLnBrk="1" hangingPunct="1">
              <a:defRPr/>
            </a:pPr>
            <a:r>
              <a:rPr lang="ko-KR" altLang="en-US" dirty="0" smtClean="0"/>
              <a:t>일정한 간격</a:t>
            </a:r>
            <a:r>
              <a:rPr lang="en-US" altLang="ko-KR" dirty="0" smtClean="0"/>
              <a:t>(</a:t>
            </a:r>
            <a:r>
              <a:rPr lang="en-US" altLang="ko-KR" baseline="30000" dirty="0" smtClean="0"/>
              <a:t>interva</a:t>
            </a:r>
            <a:r>
              <a:rPr lang="en-US" altLang="ko-KR" dirty="0" smtClean="0"/>
              <a:t>l)</a:t>
            </a:r>
            <a:r>
              <a:rPr lang="ko-KR" altLang="en-US" dirty="0" smtClean="0">
                <a:solidFill>
                  <a:schemeClr val="tx1"/>
                </a:solidFill>
              </a:rPr>
              <a:t>으로</a:t>
            </a:r>
            <a:r>
              <a:rPr lang="ko-KR" altLang="en-US" dirty="0" smtClean="0"/>
              <a:t> 떨어져있는 </a:t>
            </a:r>
            <a:r>
              <a:rPr lang="ko-KR" altLang="en-US" spc="-100" dirty="0" smtClean="0"/>
              <a:t>자료</a:t>
            </a:r>
            <a:r>
              <a:rPr lang="ko-KR" altLang="en-US" spc="-100" dirty="0" smtClean="0">
                <a:solidFill>
                  <a:schemeClr val="tx1"/>
                </a:solidFill>
              </a:rPr>
              <a:t>들끼리</a:t>
            </a:r>
            <a:r>
              <a:rPr lang="ko-KR" altLang="en-US" spc="-100" dirty="0" smtClean="0"/>
              <a:t> 부분집합</a:t>
            </a:r>
            <a:r>
              <a:rPr lang="ko-KR" altLang="en-US" spc="-100" dirty="0" smtClean="0">
                <a:solidFill>
                  <a:schemeClr val="tx1"/>
                </a:solidFill>
              </a:rPr>
              <a:t>을</a:t>
            </a:r>
            <a:r>
              <a:rPr lang="ko-KR" altLang="en-US" spc="-100" dirty="0" smtClean="0"/>
              <a:t> 구성</a:t>
            </a:r>
            <a:r>
              <a:rPr lang="ko-KR" altLang="en-US" spc="-100" dirty="0" smtClean="0">
                <a:solidFill>
                  <a:schemeClr val="tx1"/>
                </a:solidFill>
              </a:rPr>
              <a:t>하고</a:t>
            </a:r>
            <a:r>
              <a:rPr lang="ko-KR" altLang="en-US" spc="-100" dirty="0" smtClean="0"/>
              <a:t> </a:t>
            </a:r>
            <a:r>
              <a:rPr lang="ko-KR" altLang="en-US" dirty="0" smtClean="0"/>
              <a:t>각 부분집합</a:t>
            </a:r>
            <a:r>
              <a:rPr lang="ko-KR" altLang="en-US" dirty="0" smtClean="0">
                <a:solidFill>
                  <a:schemeClr val="tx1"/>
                </a:solidFill>
              </a:rPr>
              <a:t>에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있는</a:t>
            </a:r>
            <a:r>
              <a:rPr lang="ko-KR" altLang="en-US" dirty="0" smtClean="0"/>
              <a:t> 원소</a:t>
            </a:r>
            <a:r>
              <a:rPr lang="ko-KR" altLang="en-US" dirty="0" smtClean="0">
                <a:solidFill>
                  <a:schemeClr val="tx1"/>
                </a:solidFill>
              </a:rPr>
              <a:t>들에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대해서 </a:t>
            </a:r>
            <a:r>
              <a:rPr lang="ko-KR" altLang="en-US" dirty="0" smtClean="0"/>
              <a:t>삽입 정렬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/>
              <a:t> 수행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ko-KR" altLang="en-US" dirty="0" smtClean="0"/>
              <a:t> 작업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/>
              <a:t> 반복</a:t>
            </a:r>
            <a:r>
              <a:rPr lang="ko-KR" altLang="en-US" dirty="0" smtClean="0">
                <a:solidFill>
                  <a:schemeClr val="tx1"/>
                </a:solidFill>
              </a:rPr>
              <a:t>하면서</a:t>
            </a:r>
            <a:r>
              <a:rPr lang="ko-KR" altLang="en-US" dirty="0" smtClean="0"/>
              <a:t> 전체 원소</a:t>
            </a:r>
            <a:r>
              <a:rPr lang="ko-KR" altLang="en-US" dirty="0" smtClean="0">
                <a:solidFill>
                  <a:schemeClr val="tx1"/>
                </a:solidFill>
              </a:rPr>
              <a:t>들을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정렬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ko-KR" altLang="en-US" dirty="0" smtClean="0"/>
              <a:t> 방법</a:t>
            </a:r>
          </a:p>
          <a:p>
            <a:pPr lvl="2" eaLnBrk="1" hangingPunct="1">
              <a:defRPr/>
            </a:pPr>
            <a:r>
              <a:rPr lang="ko-KR" altLang="en-US" dirty="0" smtClean="0"/>
              <a:t>전체 원소에 대해서 삽입 정렬을 수행하는 것보다 부분집합으로 나누어 정렬하게 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비교연산과</a:t>
            </a:r>
            <a:r>
              <a:rPr lang="ko-KR" altLang="en-US" dirty="0" smtClean="0"/>
              <a:t> 교환연산 감소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셸</a:t>
            </a:r>
            <a:r>
              <a:rPr lang="ko-KR" altLang="en-US" dirty="0" smtClean="0"/>
              <a:t> 정렬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부분집합 </a:t>
            </a:r>
          </a:p>
          <a:p>
            <a:pPr lvl="2" eaLnBrk="1" hangingPunct="1">
              <a:lnSpc>
                <a:spcPct val="110000"/>
              </a:lnSpc>
              <a:spcAft>
                <a:spcPts val="100"/>
              </a:spcAft>
              <a:defRPr/>
            </a:pPr>
            <a:r>
              <a:rPr lang="ko-KR" altLang="en-US" dirty="0" smtClean="0"/>
              <a:t>부분집합의 기준이 되는 간격을 매개변수 </a:t>
            </a:r>
            <a:r>
              <a:rPr lang="en-US" altLang="ko-KR" dirty="0" smtClean="0">
                <a:solidFill>
                  <a:srgbClr val="FF0000"/>
                </a:solidFill>
              </a:rPr>
              <a:t>h</a:t>
            </a:r>
            <a:r>
              <a:rPr lang="ko-KR" altLang="en-US" dirty="0" smtClean="0"/>
              <a:t>에 저장</a:t>
            </a:r>
          </a:p>
          <a:p>
            <a:pPr lvl="2" eaLnBrk="1" hangingPunct="1">
              <a:lnSpc>
                <a:spcPct val="110000"/>
              </a:lnSpc>
              <a:spcAft>
                <a:spcPts val="100"/>
              </a:spcAft>
              <a:defRPr/>
            </a:pPr>
            <a:r>
              <a:rPr lang="ko-KR" altLang="en-US" dirty="0" smtClean="0"/>
              <a:t>한 단계가 수행될 때마다 </a:t>
            </a:r>
            <a:r>
              <a:rPr lang="en-US" altLang="ko-KR" dirty="0" smtClean="0">
                <a:solidFill>
                  <a:srgbClr val="FF0000"/>
                </a:solidFill>
              </a:rPr>
              <a:t>h</a:t>
            </a:r>
            <a:r>
              <a:rPr lang="ko-KR" altLang="en-US" dirty="0" smtClean="0"/>
              <a:t>의 값을 </a:t>
            </a:r>
            <a:r>
              <a:rPr lang="ko-KR" altLang="en-US" dirty="0" smtClean="0">
                <a:solidFill>
                  <a:srgbClr val="FF0000"/>
                </a:solidFill>
              </a:rPr>
              <a:t>감소</a:t>
            </a:r>
            <a:r>
              <a:rPr lang="ko-KR" altLang="en-US" dirty="0" smtClean="0"/>
              <a:t>시키고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정렬을 순환 호출</a:t>
            </a:r>
          </a:p>
          <a:p>
            <a:pPr lvl="3" eaLnBrk="1" hangingPunct="1">
              <a:lnSpc>
                <a:spcPct val="90000"/>
              </a:lnSpc>
              <a:buFont typeface="Arial" charset="0"/>
              <a:buChar char="−"/>
              <a:defRPr/>
            </a:pPr>
            <a:r>
              <a:rPr lang="en-US" altLang="ko-KR" dirty="0" smtClean="0"/>
              <a:t>h</a:t>
            </a:r>
            <a:r>
              <a:rPr lang="ko-KR" altLang="en-US" dirty="0" smtClean="0"/>
              <a:t>가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/>
              <a:t>이 될 때까지 반복</a:t>
            </a:r>
          </a:p>
          <a:p>
            <a:pPr lvl="1" eaLnBrk="1" hangingPunct="1">
              <a:lnSpc>
                <a:spcPct val="160000"/>
              </a:lnSpc>
              <a:spcBef>
                <a:spcPct val="30000"/>
              </a:spcBef>
              <a:defRPr/>
            </a:pPr>
            <a:r>
              <a:rPr lang="ko-KR" altLang="en-US" dirty="0" err="1" smtClean="0"/>
              <a:t>셸</a:t>
            </a:r>
            <a:r>
              <a:rPr lang="ko-KR" altLang="en-US" dirty="0" smtClean="0"/>
              <a:t> 정렬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성능</a:t>
            </a:r>
            <a:r>
              <a:rPr lang="ko-KR" altLang="en-US" dirty="0" smtClean="0">
                <a:solidFill>
                  <a:schemeClr val="tx1"/>
                </a:solidFill>
              </a:rPr>
              <a:t>은</a:t>
            </a:r>
            <a:r>
              <a:rPr lang="ko-KR" altLang="en-US" dirty="0" smtClean="0"/>
              <a:t> 매개변수 </a:t>
            </a:r>
            <a:r>
              <a:rPr lang="en-US" altLang="ko-KR" dirty="0" smtClean="0"/>
              <a:t>h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값</a:t>
            </a:r>
            <a:r>
              <a:rPr lang="ko-KR" altLang="en-US" dirty="0" smtClean="0">
                <a:solidFill>
                  <a:schemeClr val="tx1"/>
                </a:solidFill>
              </a:rPr>
              <a:t>에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따라</a:t>
            </a:r>
            <a:r>
              <a:rPr lang="ko-KR" altLang="en-US" dirty="0" smtClean="0"/>
              <a:t> 달라짐</a:t>
            </a:r>
            <a:endParaRPr lang="en-US" altLang="ko-KR" dirty="0" smtClean="0"/>
          </a:p>
          <a:p>
            <a:pPr lvl="2" eaLnBrk="1" hangingPunct="1">
              <a:spcAft>
                <a:spcPts val="200"/>
              </a:spcAft>
              <a:defRPr/>
            </a:pPr>
            <a:r>
              <a:rPr lang="ko-KR" altLang="en-US" dirty="0" smtClean="0"/>
              <a:t>정렬할 자료의 특성에 따라 매개변수 생성 함수를 사용</a:t>
            </a:r>
          </a:p>
          <a:p>
            <a:pPr lvl="2" eaLnBrk="1" hangingPunct="1">
              <a:lnSpc>
                <a:spcPct val="110000"/>
              </a:lnSpc>
              <a:spcAft>
                <a:spcPts val="200"/>
              </a:spcAft>
              <a:defRPr/>
            </a:pPr>
            <a:r>
              <a:rPr lang="ko-KR" altLang="en-US" dirty="0" smtClean="0"/>
              <a:t>일반적으로 사용하는 </a:t>
            </a:r>
            <a:r>
              <a:rPr lang="en-US" altLang="ko-KR" dirty="0" smtClean="0"/>
              <a:t>h</a:t>
            </a:r>
            <a:r>
              <a:rPr lang="ko-KR" altLang="en-US" dirty="0" smtClean="0"/>
              <a:t>의 값은 원소 개수의 </a:t>
            </a:r>
            <a:r>
              <a:rPr lang="en-US" altLang="ko-KR" dirty="0" smtClean="0"/>
              <a:t>1/2</a:t>
            </a:r>
            <a:r>
              <a:rPr lang="ko-KR" altLang="en-US" dirty="0" smtClean="0"/>
              <a:t>을 사용하고 한 단계 수행될 때마다 </a:t>
            </a:r>
            <a:r>
              <a:rPr lang="en-US" altLang="ko-KR" dirty="0" smtClean="0"/>
              <a:t>h</a:t>
            </a:r>
            <a:r>
              <a:rPr lang="ko-KR" altLang="en-US" dirty="0" smtClean="0"/>
              <a:t>의 값을 반으로 감소시키면서 반복 수행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686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셸 정렬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30080" y="1073160"/>
              <a:ext cx="3194640" cy="7686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720" y="1063800"/>
                <a:ext cx="3213360" cy="78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정렬되지 않은 </a:t>
            </a:r>
            <a:r>
              <a:rPr lang="en-US" altLang="ko-KR" dirty="0" smtClean="0"/>
              <a:t>{</a:t>
            </a:r>
            <a:r>
              <a:rPr lang="en-US" altLang="ko-KR" dirty="0" smtClean="0">
                <a:solidFill>
                  <a:srgbClr val="FF0000"/>
                </a:solidFill>
              </a:rPr>
              <a:t>69</a:t>
            </a:r>
            <a:r>
              <a:rPr lang="en-US" altLang="ko-KR" dirty="0" smtClean="0"/>
              <a:t>, 10, </a:t>
            </a:r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640032"/>
                </a:solidFill>
              </a:rPr>
              <a:t>2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16</a:t>
            </a:r>
            <a:r>
              <a:rPr lang="en-US" altLang="ko-KR" dirty="0" smtClean="0"/>
              <a:t>, 8, </a:t>
            </a:r>
            <a:r>
              <a:rPr lang="en-US" altLang="ko-KR" dirty="0" smtClean="0">
                <a:solidFill>
                  <a:schemeClr val="tx1"/>
                </a:solidFill>
              </a:rPr>
              <a:t>31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640032"/>
                </a:solidFill>
              </a:rPr>
              <a:t>22</a:t>
            </a:r>
            <a:r>
              <a:rPr lang="en-US" altLang="ko-KR" dirty="0" smtClean="0"/>
              <a:t>}</a:t>
            </a:r>
            <a:r>
              <a:rPr lang="ko-KR" altLang="en-US" dirty="0" smtClean="0"/>
              <a:t>의 자료들을 셸 정렬 방법으로 정렬하는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과정</a:t>
            </a:r>
            <a:r>
              <a:rPr lang="en-US" altLang="ko-KR" dirty="0" smtClean="0"/>
              <a:t> </a:t>
            </a:r>
          </a:p>
          <a:p>
            <a:pPr lvl="2" eaLnBrk="1" hangingPunct="1">
              <a:buNone/>
            </a:pPr>
            <a:r>
              <a:rPr lang="en-US" altLang="ko-KR" dirty="0"/>
              <a:t>⑴</a:t>
            </a:r>
            <a:r>
              <a:rPr lang="en-US" altLang="ko-KR" dirty="0" smtClean="0"/>
              <a:t> </a:t>
            </a:r>
            <a:r>
              <a:rPr lang="ko-KR" altLang="en-US" dirty="0"/>
              <a:t>원소 개수가 </a:t>
            </a:r>
            <a:r>
              <a:rPr lang="ko-KR" altLang="en-US" dirty="0">
                <a:solidFill>
                  <a:srgbClr val="0000FF"/>
                </a:solidFill>
              </a:rPr>
              <a:t>여덟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개</a:t>
            </a:r>
            <a:r>
              <a:rPr lang="ko-KR" altLang="en-US" dirty="0"/>
              <a:t>이므로 매개변수 </a:t>
            </a:r>
            <a:r>
              <a:rPr lang="en-US" altLang="ko-KR" dirty="0">
                <a:solidFill>
                  <a:srgbClr val="FF0000"/>
                </a:solidFill>
              </a:rPr>
              <a:t>h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/>
              <a:t>에서 시작한다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h=4</a:t>
            </a:r>
            <a:r>
              <a:rPr lang="ko-KR" altLang="en-US" dirty="0"/>
              <a:t>이므로 </a:t>
            </a:r>
            <a:r>
              <a:rPr lang="ko-KR" altLang="en-US" dirty="0" smtClean="0"/>
              <a:t>간격이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만큼 </a:t>
            </a:r>
            <a:r>
              <a:rPr lang="ko-KR" altLang="en-US" dirty="0" smtClean="0"/>
              <a:t>떨어져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있는 원소들을 </a:t>
            </a:r>
            <a:r>
              <a:rPr lang="ko-KR" altLang="en-US" dirty="0"/>
              <a:t>같은 부분집합으로 만들면 네 개의 </a:t>
            </a:r>
            <a:r>
              <a:rPr lang="ko-KR" altLang="en-US" dirty="0" smtClean="0"/>
              <a:t>부분 집합이 만들어짐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(</a:t>
            </a:r>
            <a:r>
              <a:rPr lang="ko-KR" altLang="en-US" dirty="0"/>
              <a:t>같은 부분집합은 동일한 </a:t>
            </a:r>
            <a:r>
              <a:rPr lang="ko-KR" altLang="en-US" dirty="0" smtClean="0"/>
              <a:t>색으로 표시</a:t>
            </a:r>
            <a:r>
              <a:rPr lang="en-US" altLang="ko-KR" dirty="0" smtClean="0"/>
              <a:t>)</a:t>
            </a:r>
          </a:p>
          <a:p>
            <a:pPr lvl="2" eaLnBrk="1" hangingPunct="1">
              <a:buNone/>
            </a:pPr>
            <a:r>
              <a:rPr lang="ko-KR" altLang="en-US" dirty="0" smtClean="0"/>
              <a:t>   ① </a:t>
            </a:r>
            <a:r>
              <a:rPr lang="ko-KR" altLang="en-US" dirty="0"/>
              <a:t>첫 번째 부분집합 </a:t>
            </a:r>
            <a:r>
              <a:rPr lang="en-US" altLang="ko-KR" dirty="0">
                <a:solidFill>
                  <a:srgbClr val="FF0000"/>
                </a:solidFill>
              </a:rPr>
              <a:t>{69, 16}</a:t>
            </a:r>
            <a:r>
              <a:rPr lang="ko-KR" altLang="en-US" dirty="0"/>
              <a:t>에 대해서 삽입 정렬을 수행하여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 </a:t>
            </a:r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② </a:t>
            </a:r>
            <a:r>
              <a:rPr lang="ko-KR" altLang="en-US" dirty="0"/>
              <a:t>두 번째 </a:t>
            </a:r>
            <a:r>
              <a:rPr lang="ko-KR" altLang="en-US" dirty="0" smtClean="0"/>
              <a:t>부분집합</a:t>
            </a:r>
            <a:r>
              <a:rPr lang="en-US" altLang="ko-KR" dirty="0" smtClean="0">
                <a:solidFill>
                  <a:srgbClr val="FF0000"/>
                </a:solidFill>
              </a:rPr>
              <a:t>{</a:t>
            </a:r>
            <a:r>
              <a:rPr lang="en-US" altLang="ko-KR" dirty="0">
                <a:solidFill>
                  <a:srgbClr val="FF0000"/>
                </a:solidFill>
              </a:rPr>
              <a:t>10, 8}</a:t>
            </a:r>
            <a:r>
              <a:rPr lang="ko-KR" altLang="en-US" dirty="0"/>
              <a:t>에 대해서 삽입 정렬을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③ </a:t>
            </a:r>
            <a:r>
              <a:rPr lang="ko-KR" altLang="en-US" dirty="0"/>
              <a:t>세 번째 부분집합 </a:t>
            </a:r>
            <a:r>
              <a:rPr lang="en-US" altLang="ko-KR" dirty="0">
                <a:solidFill>
                  <a:srgbClr val="FF0000"/>
                </a:solidFill>
              </a:rPr>
              <a:t>{30, 31}</a:t>
            </a:r>
            <a:r>
              <a:rPr lang="ko-KR" altLang="en-US" dirty="0"/>
              <a:t>에 대해서 삽입 정렬을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30&lt;31</a:t>
            </a:r>
            <a:r>
              <a:rPr lang="ko-KR" altLang="en-US" dirty="0"/>
              <a:t>이므로 </a:t>
            </a:r>
            <a:r>
              <a:rPr lang="ko-KR" altLang="en-US" dirty="0" smtClean="0"/>
              <a:t>자리 이동은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ko-KR" altLang="en-US" dirty="0"/>
              <a:t>이루어지지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 </a:t>
            </a:r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④ </a:t>
            </a:r>
            <a:r>
              <a:rPr lang="ko-KR" altLang="en-US" dirty="0"/>
              <a:t>네 번째 부분집합 </a:t>
            </a:r>
            <a:r>
              <a:rPr lang="en-US" altLang="ko-KR" dirty="0"/>
              <a:t>{</a:t>
            </a:r>
            <a:r>
              <a:rPr lang="en-US" altLang="ko-KR" dirty="0">
                <a:solidFill>
                  <a:srgbClr val="FF0000"/>
                </a:solidFill>
              </a:rPr>
              <a:t>2, 22</a:t>
            </a:r>
            <a:r>
              <a:rPr lang="en-US" altLang="ko-KR" dirty="0"/>
              <a:t>}</a:t>
            </a:r>
            <a:r>
              <a:rPr lang="ko-KR" altLang="en-US" dirty="0"/>
              <a:t>에 대해서 삽입 정렬을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en-US" altLang="ko-KR" dirty="0"/>
              <a:t>2&lt;22</a:t>
            </a:r>
            <a:r>
              <a:rPr lang="ko-KR" altLang="en-US" dirty="0"/>
              <a:t>이므로 자리 </a:t>
            </a:r>
            <a:r>
              <a:rPr lang="ko-KR" altLang="en-US" dirty="0" smtClean="0"/>
              <a:t>이동은 이루어지지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않음</a:t>
            </a:r>
          </a:p>
        </p:txBody>
      </p:sp>
      <p:sp>
        <p:nvSpPr>
          <p:cNvPr id="696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셸 정렬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셸 정렬</a:t>
            </a:r>
            <a:endParaRPr lang="ko-KR" altLang="en-US" dirty="0" smtClean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5" y="1196752"/>
            <a:ext cx="4032089" cy="497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69" y="2735046"/>
            <a:ext cx="408899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0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en-US" altLang="ko-KR" dirty="0" smtClean="0"/>
              <a:t>⑵ </a:t>
            </a:r>
            <a:r>
              <a:rPr lang="ko-KR" altLang="en-US" dirty="0" smtClean="0"/>
              <a:t>이제 </a:t>
            </a:r>
            <a:r>
              <a:rPr lang="en-US" altLang="ko-KR" dirty="0"/>
              <a:t>h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변경하고 다시 </a:t>
            </a:r>
            <a:r>
              <a:rPr lang="ko-KR" altLang="en-US" dirty="0" err="1"/>
              <a:t>셸</a:t>
            </a:r>
            <a:r>
              <a:rPr lang="ko-KR" altLang="en-US" dirty="0"/>
              <a:t> 정렬을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h=2</a:t>
            </a:r>
            <a:r>
              <a:rPr lang="ko-KR" altLang="en-US" dirty="0"/>
              <a:t>이므로 간격이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만큼 </a:t>
            </a:r>
            <a:r>
              <a:rPr lang="ko-KR" altLang="en-US" dirty="0" smtClean="0"/>
              <a:t>떨어진 </a:t>
            </a:r>
            <a:r>
              <a:rPr lang="ko-KR" altLang="en-US" dirty="0"/>
              <a:t>원소들을 </a:t>
            </a:r>
            <a:r>
              <a:rPr lang="ko-KR" altLang="en-US" dirty="0" smtClean="0"/>
              <a:t>같은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 부분집합으로 </a:t>
            </a:r>
            <a:r>
              <a:rPr lang="ko-KR" altLang="en-US" dirty="0"/>
              <a:t>만들면 두 개의 부분집합이 </a:t>
            </a:r>
            <a:r>
              <a:rPr lang="ko-KR" altLang="en-US" dirty="0" err="1" smtClean="0"/>
              <a:t>만들짐</a:t>
            </a:r>
            <a:endParaRPr lang="en-US" altLang="ko-KR" dirty="0" smtClean="0"/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① </a:t>
            </a:r>
            <a:r>
              <a:rPr lang="ko-KR" altLang="en-US" dirty="0"/>
              <a:t>첫 번째 부분집합 </a:t>
            </a:r>
            <a:r>
              <a:rPr lang="en-US" altLang="ko-KR" dirty="0"/>
              <a:t>{</a:t>
            </a:r>
            <a:r>
              <a:rPr lang="en-US" altLang="ko-KR" dirty="0">
                <a:solidFill>
                  <a:srgbClr val="FF0000"/>
                </a:solidFill>
              </a:rPr>
              <a:t>16, 30, 69, 31</a:t>
            </a:r>
            <a:r>
              <a:rPr lang="en-US" altLang="ko-KR" dirty="0"/>
              <a:t>}</a:t>
            </a:r>
            <a:r>
              <a:rPr lang="ko-KR" altLang="en-US" dirty="0"/>
              <a:t>에 대해 </a:t>
            </a:r>
            <a:r>
              <a:rPr lang="ko-KR" altLang="en-US" dirty="0" smtClean="0"/>
              <a:t>삽입 정렬을 </a:t>
            </a:r>
            <a:r>
              <a:rPr lang="ko-KR" altLang="en-US" dirty="0"/>
              <a:t>수행하여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2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② </a:t>
            </a:r>
            <a:r>
              <a:rPr lang="ko-KR" altLang="en-US" dirty="0"/>
              <a:t>두 번째 부분집합 </a:t>
            </a:r>
            <a:r>
              <a:rPr lang="en-US" altLang="ko-KR" dirty="0"/>
              <a:t>{</a:t>
            </a:r>
            <a:r>
              <a:rPr lang="en-US" altLang="ko-KR" dirty="0">
                <a:solidFill>
                  <a:srgbClr val="FF0000"/>
                </a:solidFill>
              </a:rPr>
              <a:t>8, 2, 10, 22</a:t>
            </a:r>
            <a:r>
              <a:rPr lang="en-US" altLang="ko-KR" dirty="0"/>
              <a:t>}</a:t>
            </a:r>
            <a:r>
              <a:rPr lang="ko-KR" altLang="en-US" dirty="0"/>
              <a:t>에 대해 삽입 정렬을 수행하여 </a:t>
            </a:r>
            <a:r>
              <a:rPr lang="ko-KR" altLang="en-US" dirty="0" smtClean="0"/>
              <a:t>정렬</a:t>
            </a:r>
          </a:p>
        </p:txBody>
      </p:sp>
      <p:sp>
        <p:nvSpPr>
          <p:cNvPr id="696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셸 정렬</a:t>
            </a:r>
            <a:endParaRPr lang="ko-KR" altLang="en-US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92896"/>
            <a:ext cx="3634969" cy="398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7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ko-KR" altLang="en-US" dirty="0"/>
              <a:t>⑶ 이제 </a:t>
            </a:r>
            <a:r>
              <a:rPr lang="en-US" altLang="ko-KR" dirty="0">
                <a:solidFill>
                  <a:srgbClr val="FF0000"/>
                </a:solidFill>
              </a:rPr>
              <a:t>h</a:t>
            </a:r>
            <a:r>
              <a:rPr lang="ko-KR" altLang="en-US" dirty="0"/>
              <a:t>를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로 변경하고 다시 </a:t>
            </a:r>
            <a:r>
              <a:rPr lang="ko-KR" altLang="en-US" dirty="0" err="1"/>
              <a:t>셸</a:t>
            </a:r>
            <a:r>
              <a:rPr lang="ko-KR" altLang="en-US" dirty="0"/>
              <a:t> 정렬을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h=1</a:t>
            </a:r>
            <a:r>
              <a:rPr lang="ko-KR" altLang="en-US" dirty="0"/>
              <a:t>이므로 간격이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만큼 </a:t>
            </a:r>
            <a:r>
              <a:rPr lang="ko-KR" altLang="en-US" dirty="0" smtClean="0"/>
              <a:t>떨어져 </a:t>
            </a:r>
            <a:r>
              <a:rPr lang="ko-KR" altLang="en-US" dirty="0"/>
              <a:t>있는 </a:t>
            </a:r>
            <a:r>
              <a:rPr lang="ko-KR" altLang="en-US" dirty="0" smtClean="0"/>
              <a:t>원소들을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같은 부분집합으로 </a:t>
            </a:r>
            <a:r>
              <a:rPr lang="ko-KR" altLang="en-US" dirty="0"/>
              <a:t>만들면 한 개의 부분집합이 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만들어짐</a:t>
            </a:r>
            <a:r>
              <a:rPr lang="en-US" altLang="ko-KR" dirty="0" smtClean="0"/>
              <a:t>. </a:t>
            </a:r>
            <a:r>
              <a:rPr lang="ko-KR" altLang="en-US" dirty="0"/>
              <a:t>즉 전체 원소에 대해서 삽입 </a:t>
            </a:r>
            <a:r>
              <a:rPr lang="ko-KR" altLang="en-US" dirty="0" smtClean="0"/>
              <a:t>정렬을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수행</a:t>
            </a:r>
          </a:p>
        </p:txBody>
      </p:sp>
      <p:sp>
        <p:nvSpPr>
          <p:cNvPr id="696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셸 정렬</a:t>
            </a:r>
            <a:endParaRPr lang="ko-KR" altLang="en-US" dirty="0" smtClean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386013"/>
            <a:ext cx="46386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0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메모리 </a:t>
            </a:r>
            <a:r>
              <a:rPr lang="ko-KR" altLang="en-US" dirty="0"/>
              <a:t>사용공간 </a:t>
            </a:r>
          </a:p>
          <a:p>
            <a:pPr lvl="2" eaLnBrk="1" hangingPunct="1">
              <a:defRPr/>
            </a:pPr>
            <a:r>
              <a:rPr lang="en-US" altLang="ko-KR" dirty="0"/>
              <a:t>n</a:t>
            </a:r>
            <a:r>
              <a:rPr lang="ko-KR" altLang="en-US" dirty="0"/>
              <a:t>개의 원소에 대하여 </a:t>
            </a:r>
            <a:r>
              <a:rPr lang="en-US" altLang="ko-KR" dirty="0"/>
              <a:t>n</a:t>
            </a:r>
            <a:r>
              <a:rPr lang="ko-KR" altLang="en-US" dirty="0"/>
              <a:t>개의 메모리와 매개변수 </a:t>
            </a:r>
            <a:r>
              <a:rPr lang="en-US" altLang="ko-KR" dirty="0"/>
              <a:t>h</a:t>
            </a:r>
            <a:r>
              <a:rPr lang="ko-KR" altLang="en-US" dirty="0"/>
              <a:t>에 대한 저장공간 사용</a:t>
            </a:r>
          </a:p>
          <a:p>
            <a:pPr lvl="1" eaLnBrk="1" hangingPunct="1">
              <a:defRPr/>
            </a:pPr>
            <a:r>
              <a:rPr lang="ko-KR" altLang="en-US" dirty="0"/>
              <a:t>연산 시간</a:t>
            </a:r>
          </a:p>
          <a:p>
            <a:pPr lvl="2" eaLnBrk="1" hangingPunct="1">
              <a:defRPr/>
            </a:pPr>
            <a:r>
              <a:rPr lang="ko-KR" altLang="en-US" dirty="0"/>
              <a:t>비교횟수</a:t>
            </a:r>
          </a:p>
          <a:p>
            <a:pPr lvl="3" eaLnBrk="1" hangingPunct="1">
              <a:defRPr/>
            </a:pPr>
            <a:r>
              <a:rPr lang="ko-KR" altLang="en-US" dirty="0"/>
              <a:t>처음 원소의 상태에 상관없이 매개변수 </a:t>
            </a:r>
            <a:r>
              <a:rPr lang="en-US" altLang="ko-KR" dirty="0"/>
              <a:t>h</a:t>
            </a:r>
            <a:r>
              <a:rPr lang="ko-KR" altLang="en-US" dirty="0"/>
              <a:t>에 의해 결정</a:t>
            </a:r>
          </a:p>
          <a:p>
            <a:pPr lvl="2" eaLnBrk="1" hangingPunct="1">
              <a:defRPr/>
            </a:pPr>
            <a:r>
              <a:rPr lang="ko-KR" altLang="en-US" dirty="0">
                <a:solidFill>
                  <a:srgbClr val="0000FF"/>
                </a:solidFill>
              </a:rPr>
              <a:t>일반적인 시간 복잡도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O(n</a:t>
            </a:r>
            <a:r>
              <a:rPr lang="en-US" altLang="ko-KR" baseline="30000" dirty="0">
                <a:solidFill>
                  <a:srgbClr val="FF0000"/>
                </a:solidFill>
              </a:rPr>
              <a:t>1.25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2" eaLnBrk="1" hangingPunct="1">
              <a:defRPr/>
            </a:pPr>
            <a:r>
              <a:rPr lang="ko-KR" altLang="en-US" dirty="0" err="1"/>
              <a:t>셸</a:t>
            </a:r>
            <a:r>
              <a:rPr lang="ko-KR" altLang="en-US" dirty="0"/>
              <a:t> 정렬은 삽입 정렬의 시간 복잡도 </a:t>
            </a:r>
            <a:r>
              <a:rPr lang="en-US" altLang="ko-KR" dirty="0">
                <a:solidFill>
                  <a:srgbClr val="0000FF"/>
                </a:solidFill>
              </a:rPr>
              <a:t>O(n</a:t>
            </a:r>
            <a:r>
              <a:rPr lang="en-US" altLang="ko-KR" baseline="30000" dirty="0">
                <a:solidFill>
                  <a:srgbClr val="0000FF"/>
                </a:solidFill>
              </a:rPr>
              <a:t>2</a:t>
            </a:r>
            <a:r>
              <a:rPr lang="en-US" altLang="ko-KR" dirty="0">
                <a:solidFill>
                  <a:srgbClr val="0000FF"/>
                </a:solidFill>
              </a:rPr>
              <a:t>) </a:t>
            </a:r>
            <a:r>
              <a:rPr lang="ko-KR" altLang="en-US" dirty="0"/>
              <a:t>보다 </a:t>
            </a:r>
            <a:r>
              <a:rPr lang="ko-KR" altLang="en-US" dirty="0">
                <a:solidFill>
                  <a:srgbClr val="0000FF"/>
                </a:solidFill>
              </a:rPr>
              <a:t>개선된</a:t>
            </a:r>
            <a:r>
              <a:rPr lang="ko-KR" altLang="en-US" dirty="0"/>
              <a:t> 정렬 방법 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768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셸 정렬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병합 정렬</a:t>
            </a:r>
            <a:r>
              <a:rPr lang="en-US" altLang="ko-KR" dirty="0" smtClean="0"/>
              <a:t>(</a:t>
            </a:r>
            <a:r>
              <a:rPr lang="en-US" altLang="ko-KR" baseline="30000" dirty="0" smtClean="0"/>
              <a:t>merge</a:t>
            </a:r>
            <a:r>
              <a:rPr lang="en-US" altLang="ko-KR" baseline="30000" dirty="0" smtClean="0">
                <a:latin typeface="Times New Roman" panose="02020603050405020304" pitchFamily="18" charset="0"/>
              </a:rPr>
              <a:t> </a:t>
            </a:r>
            <a:r>
              <a:rPr lang="en-US" altLang="ko-KR" baseline="30000" dirty="0" smtClean="0"/>
              <a:t>sort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이해</a:t>
            </a:r>
            <a:r>
              <a:rPr lang="en-US" altLang="ko-KR" dirty="0" smtClean="0"/>
              <a:t> </a:t>
            </a:r>
          </a:p>
          <a:p>
            <a:pPr lvl="1" eaLnBrk="1" hangingPunct="1"/>
            <a:r>
              <a:rPr lang="ko-KR" altLang="en-US" dirty="0" smtClean="0"/>
              <a:t>여러 개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정렬된 자료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smtClean="0"/>
              <a:t>집합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/>
              <a:t> 병합</a:t>
            </a:r>
            <a:r>
              <a:rPr lang="ko-KR" altLang="en-US" dirty="0" smtClean="0">
                <a:solidFill>
                  <a:schemeClr val="tx1"/>
                </a:solidFill>
              </a:rPr>
              <a:t>하여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한 개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정렬</a:t>
            </a:r>
            <a:r>
              <a:rPr lang="ko-KR" altLang="en-US" dirty="0" smtClean="0">
                <a:solidFill>
                  <a:schemeClr val="tx1"/>
                </a:solidFill>
              </a:rPr>
              <a:t>된</a:t>
            </a:r>
            <a:r>
              <a:rPr lang="ko-KR" altLang="en-US" dirty="0" smtClean="0"/>
              <a:t> 집합</a:t>
            </a:r>
            <a:r>
              <a:rPr lang="ko-KR" altLang="en-US" dirty="0" smtClean="0">
                <a:solidFill>
                  <a:schemeClr val="tx1"/>
                </a:solidFill>
              </a:rPr>
              <a:t>으로</a:t>
            </a:r>
            <a:r>
              <a:rPr lang="ko-KR" altLang="en-US" dirty="0" smtClean="0"/>
              <a:t> 만드는 방법</a:t>
            </a:r>
          </a:p>
          <a:p>
            <a:pPr lvl="1" eaLnBrk="1" hangingPunct="1"/>
            <a:r>
              <a:rPr lang="ko-KR" altLang="en-US" dirty="0" smtClean="0"/>
              <a:t>부분집합</a:t>
            </a:r>
            <a:r>
              <a:rPr lang="ko-KR" altLang="en-US" dirty="0" smtClean="0">
                <a:solidFill>
                  <a:schemeClr val="tx1"/>
                </a:solidFill>
              </a:rPr>
              <a:t>으로</a:t>
            </a:r>
            <a:r>
              <a:rPr lang="ko-KR" altLang="en-US" dirty="0" smtClean="0"/>
              <a:t> 분할</a:t>
            </a:r>
            <a:r>
              <a:rPr lang="ko-KR" altLang="en-US" dirty="0" smtClean="0">
                <a:solidFill>
                  <a:schemeClr val="tx1"/>
                </a:solidFill>
              </a:rPr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부분집합</a:t>
            </a:r>
            <a:r>
              <a:rPr lang="ko-KR" altLang="en-US" dirty="0" smtClean="0">
                <a:solidFill>
                  <a:schemeClr val="tx1"/>
                </a:solidFill>
              </a:rPr>
              <a:t>에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대해서 </a:t>
            </a:r>
            <a:r>
              <a:rPr lang="ko-KR" altLang="en-US" dirty="0" smtClean="0"/>
              <a:t>정렬 작업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/>
              <a:t> 완성한 후</a:t>
            </a:r>
            <a:r>
              <a:rPr lang="ko-KR" altLang="en-US" dirty="0" smtClean="0">
                <a:solidFill>
                  <a:schemeClr val="tx1"/>
                </a:solidFill>
              </a:rPr>
              <a:t>에</a:t>
            </a:r>
            <a:r>
              <a:rPr lang="ko-KR" altLang="en-US" dirty="0" smtClean="0"/>
              <a:t> 정렬</a:t>
            </a:r>
            <a:r>
              <a:rPr lang="ko-KR" altLang="en-US" dirty="0" smtClean="0">
                <a:solidFill>
                  <a:schemeClr val="tx1"/>
                </a:solidFill>
              </a:rPr>
              <a:t>된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/>
              <a:t>부분집합</a:t>
            </a:r>
            <a:r>
              <a:rPr lang="ko-KR" altLang="en-US" dirty="0" smtClean="0">
                <a:solidFill>
                  <a:schemeClr val="tx1"/>
                </a:solidFill>
              </a:rPr>
              <a:t>들을</a:t>
            </a:r>
            <a:r>
              <a:rPr lang="ko-KR" altLang="en-US" dirty="0" smtClean="0"/>
              <a:t> 다시 결합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ko-KR" altLang="en-US" dirty="0" smtClean="0"/>
              <a:t> 분할 정복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기법 사용 </a:t>
            </a:r>
          </a:p>
          <a:p>
            <a:pPr lvl="1" eaLnBrk="1" hangingPunct="1">
              <a:lnSpc>
                <a:spcPct val="160000"/>
              </a:lnSpc>
              <a:spcBef>
                <a:spcPct val="40000"/>
              </a:spcBef>
            </a:pPr>
            <a:r>
              <a:rPr lang="ko-KR" altLang="en-US" dirty="0" smtClean="0"/>
              <a:t>병합 정렬 방법의 종류</a:t>
            </a:r>
          </a:p>
          <a:p>
            <a:pPr lvl="2" eaLnBrk="1" hangingPunct="1">
              <a:spcBef>
                <a:spcPct val="15000"/>
              </a:spcBef>
              <a:spcAft>
                <a:spcPts val="200"/>
              </a:spcAft>
            </a:pPr>
            <a:r>
              <a:rPr lang="en-US" altLang="ko-KR" dirty="0" smtClean="0">
                <a:solidFill>
                  <a:srgbClr val="FF0000"/>
                </a:solidFill>
              </a:rPr>
              <a:t>2-way </a:t>
            </a:r>
            <a:r>
              <a:rPr lang="ko-KR" altLang="en-US" dirty="0" smtClean="0">
                <a:solidFill>
                  <a:srgbClr val="FF0000"/>
                </a:solidFill>
              </a:rPr>
              <a:t>병합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개의 정렬된 자료의 집합을 결합하여 하나의 집합으로 만드는 병합 방법</a:t>
            </a:r>
          </a:p>
          <a:p>
            <a:pPr lvl="2" eaLnBrk="1" hangingPunct="1"/>
            <a:r>
              <a:rPr lang="en-US" altLang="ko-KR" dirty="0" smtClean="0">
                <a:solidFill>
                  <a:srgbClr val="FF0000"/>
                </a:solidFill>
              </a:rPr>
              <a:t>n-way </a:t>
            </a:r>
            <a:r>
              <a:rPr lang="ko-KR" altLang="en-US" dirty="0" smtClean="0">
                <a:solidFill>
                  <a:srgbClr val="FF0000"/>
                </a:solidFill>
              </a:rPr>
              <a:t>병합 </a:t>
            </a:r>
            <a:r>
              <a:rPr lang="en-US" altLang="ko-KR" dirty="0" smtClean="0"/>
              <a:t>: n</a:t>
            </a:r>
            <a:r>
              <a:rPr lang="ko-KR" altLang="en-US" dirty="0" smtClean="0"/>
              <a:t>개의 정렬된 자료의 집합을 결합하여 하나의 집합으로  만드는 병합 방법</a:t>
            </a:r>
          </a:p>
        </p:txBody>
      </p:sp>
      <p:sp>
        <p:nvSpPr>
          <p:cNvPr id="808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병합 정렬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98400" y="1111320"/>
              <a:ext cx="3651840" cy="28450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040" y="1101960"/>
                <a:ext cx="3670560" cy="286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2-way </a:t>
            </a:r>
            <a:r>
              <a:rPr lang="ko-KR" altLang="en-US" dirty="0"/>
              <a:t>병합 정렬 과정</a:t>
            </a:r>
            <a:endParaRPr lang="ko-KR" altLang="en-US" dirty="0" smtClean="0"/>
          </a:p>
        </p:txBody>
      </p:sp>
      <p:sp>
        <p:nvSpPr>
          <p:cNvPr id="819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병합 정렬</a:t>
            </a:r>
            <a:endParaRPr lang="ko-KR" altLang="en-US" dirty="0" smtClean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428086"/>
            <a:ext cx="65246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정렬되지 않은 </a:t>
            </a:r>
            <a:r>
              <a:rPr lang="en-US" altLang="ko-KR" dirty="0" smtClean="0"/>
              <a:t>{69, 10, 30, 2, 16, 8, 31, 22}</a:t>
            </a:r>
            <a:r>
              <a:rPr lang="ko-KR" altLang="en-US" dirty="0" smtClean="0"/>
              <a:t>의 자료들을 병합 정렬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방법으로 정렬하는 과정</a:t>
            </a:r>
            <a:endParaRPr lang="en-US" altLang="ko-KR" dirty="0" smtClean="0"/>
          </a:p>
          <a:p>
            <a:pPr lvl="2" eaLnBrk="1" hangingPunct="1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① </a:t>
            </a:r>
            <a:r>
              <a:rPr lang="ko-KR" altLang="en-US" dirty="0" smtClean="0">
                <a:solidFill>
                  <a:srgbClr val="FF0000"/>
                </a:solidFill>
              </a:rPr>
              <a:t>분할 단계 </a:t>
            </a:r>
            <a:r>
              <a:rPr lang="en-US" altLang="ko-KR" dirty="0" smtClean="0"/>
              <a:t>: </a:t>
            </a:r>
            <a:r>
              <a:rPr lang="ko-KR" altLang="en-US" dirty="0"/>
              <a:t>정렬할 전체 자료의 집합에 대해서 최소 원소의 부분집합이 될 때까지 분할 </a:t>
            </a:r>
            <a:r>
              <a:rPr lang="ko-KR" altLang="en-US" dirty="0" smtClean="0"/>
              <a:t>작업을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</a:t>
            </a:r>
            <a:r>
              <a:rPr lang="ko-KR" altLang="en-US" dirty="0" smtClean="0"/>
              <a:t>  반복하여 </a:t>
            </a:r>
            <a:r>
              <a:rPr lang="ko-KR" altLang="en-US" dirty="0"/>
              <a:t>한 개의 원소를 가진 부분집합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만듦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829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병합 정렬</a:t>
            </a:r>
            <a:endParaRPr lang="ko-KR" altLang="en-US" dirty="0" smtClean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369736" cy="347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defRPr/>
            </a:pPr>
            <a:r>
              <a:rPr lang="ko-KR" altLang="en-US" dirty="0" smtClean="0">
                <a:solidFill>
                  <a:srgbClr val="0000FF"/>
                </a:solidFill>
              </a:rPr>
              <a:t>내부 </a:t>
            </a:r>
            <a:r>
              <a:rPr lang="ko-KR" altLang="en-US" dirty="0">
                <a:solidFill>
                  <a:srgbClr val="0000FF"/>
                </a:solidFill>
              </a:rPr>
              <a:t>정렬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en-US" altLang="ko-KR" baseline="30000" dirty="0">
                <a:solidFill>
                  <a:srgbClr val="0000FF"/>
                </a:solidFill>
              </a:rPr>
              <a:t>internal sort</a:t>
            </a:r>
            <a:r>
              <a:rPr lang="en-US" altLang="ko-KR" dirty="0">
                <a:solidFill>
                  <a:srgbClr val="0000FF"/>
                </a:solidFill>
              </a:rPr>
              <a:t>) </a:t>
            </a:r>
          </a:p>
          <a:p>
            <a:pPr lvl="3" eaLnBrk="1" hangingPunct="1">
              <a:defRPr/>
            </a:pPr>
            <a:r>
              <a:rPr lang="ko-KR" altLang="en-US" dirty="0"/>
              <a:t>정렬할 자료를 </a:t>
            </a:r>
            <a:r>
              <a:rPr lang="ko-KR" altLang="en-US" dirty="0">
                <a:solidFill>
                  <a:srgbClr val="0000FF"/>
                </a:solidFill>
              </a:rPr>
              <a:t>메인 메모리</a:t>
            </a:r>
            <a:r>
              <a:rPr lang="ko-KR" altLang="en-US" dirty="0"/>
              <a:t>에 올려서 정렬하는 방식</a:t>
            </a:r>
          </a:p>
          <a:p>
            <a:pPr lvl="3" eaLnBrk="1" hangingPunct="1">
              <a:defRPr/>
            </a:pPr>
            <a:r>
              <a:rPr lang="ko-KR" altLang="en-US" spc="-100" dirty="0"/>
              <a:t>정렬 속도가 빠르지만 정렬할 수 있는 자료의 양이 메인 메모리의 용량에 따라 제한됨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 smtClean="0"/>
          </a:p>
          <a:p>
            <a:pPr marL="627062" lvl="2" indent="0" eaLnBrk="1" hangingPunct="1">
              <a:buNone/>
              <a:defRPr/>
            </a:pPr>
            <a:endParaRPr lang="en-US" altLang="ko-KR" dirty="0" smtClean="0"/>
          </a:p>
          <a:p>
            <a:pPr marL="627062" lvl="2" indent="0" eaLnBrk="1" hangingPunct="1">
              <a:buNone/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>
                <a:solidFill>
                  <a:srgbClr val="0000FF"/>
                </a:solidFill>
              </a:rPr>
              <a:t>외부 </a:t>
            </a:r>
            <a:r>
              <a:rPr lang="ko-KR" altLang="en-US" dirty="0">
                <a:solidFill>
                  <a:srgbClr val="0000FF"/>
                </a:solidFill>
              </a:rPr>
              <a:t>정렬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en-US" altLang="ko-KR" baseline="30000" dirty="0">
                <a:solidFill>
                  <a:srgbClr val="0000FF"/>
                </a:solidFill>
              </a:rPr>
              <a:t>external sort</a:t>
            </a:r>
            <a:r>
              <a:rPr lang="en-US" altLang="ko-KR" dirty="0">
                <a:solidFill>
                  <a:srgbClr val="0000FF"/>
                </a:solidFill>
              </a:rPr>
              <a:t>) </a:t>
            </a:r>
          </a:p>
          <a:p>
            <a:pPr lvl="3" eaLnBrk="1" hangingPunct="1">
              <a:defRPr/>
            </a:pPr>
            <a:r>
              <a:rPr lang="ko-KR" altLang="en-US" dirty="0"/>
              <a:t>정렬할 자료를 </a:t>
            </a:r>
            <a:r>
              <a:rPr lang="ko-KR" altLang="en-US" dirty="0">
                <a:solidFill>
                  <a:srgbClr val="0000FF"/>
                </a:solidFill>
              </a:rPr>
              <a:t>보조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기억장치</a:t>
            </a:r>
            <a:r>
              <a:rPr lang="ko-KR" altLang="en-US" dirty="0"/>
              <a:t>에서 정렬하는 방식</a:t>
            </a:r>
          </a:p>
          <a:p>
            <a:pPr lvl="3" eaLnBrk="1" hangingPunct="1">
              <a:defRPr/>
            </a:pPr>
            <a:r>
              <a:rPr lang="ko-KR" altLang="en-US" dirty="0"/>
              <a:t>대용량의 보조 기억 장치를 사용하기 때문에 내부 정렬보다 속도는 떨어지지만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내부 </a:t>
            </a:r>
            <a:r>
              <a:rPr lang="ko-KR" altLang="en-US" dirty="0"/>
              <a:t>정렬로 처리할 수 없는 대용량의 자료에 대한 정렬 가능 </a:t>
            </a:r>
          </a:p>
          <a:p>
            <a:pPr lvl="2" eaLnBrk="1" hangingPunct="1">
              <a:defRPr/>
            </a:pPr>
            <a:r>
              <a:rPr lang="ko-KR" altLang="en-US" dirty="0">
                <a:solidFill>
                  <a:srgbClr val="0000FF"/>
                </a:solidFill>
              </a:rPr>
              <a:t>외부 정렬 방식</a:t>
            </a:r>
          </a:p>
          <a:p>
            <a:pPr lvl="3" eaLnBrk="1" hangingPunct="1">
              <a:defRPr/>
            </a:pPr>
            <a:r>
              <a:rPr lang="ko-KR" altLang="en-US" dirty="0">
                <a:solidFill>
                  <a:srgbClr val="0000FF"/>
                </a:solidFill>
              </a:rPr>
              <a:t>병합 방식 </a:t>
            </a:r>
            <a:r>
              <a:rPr lang="en-US" altLang="ko-KR" dirty="0"/>
              <a:t>: </a:t>
            </a:r>
            <a:r>
              <a:rPr lang="ko-KR" altLang="en-US" dirty="0"/>
              <a:t>파일을 부분 파일로 분리하여 각각을 내부 정렬 방법으로 정렬하여 병합하는 정렬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>
                <a:solidFill>
                  <a:srgbClr val="FF0000"/>
                </a:solidFill>
              </a:rPr>
              <a:t>2-way </a:t>
            </a:r>
            <a:r>
              <a:rPr lang="ko-KR" altLang="en-US" dirty="0">
                <a:solidFill>
                  <a:srgbClr val="FF0000"/>
                </a:solidFill>
              </a:rPr>
              <a:t>병합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n-way</a:t>
            </a:r>
            <a:r>
              <a:rPr lang="en-US" altLang="ko-KR" dirty="0"/>
              <a:t> </a:t>
            </a:r>
            <a:r>
              <a:rPr lang="ko-KR" altLang="en-US" dirty="0"/>
              <a:t>병합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정렬의 이해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97244"/>
            <a:ext cx="5551142" cy="169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1308240" y="1041480"/>
              <a:ext cx="2508480" cy="52074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880" y="1032120"/>
                <a:ext cx="2527200" cy="522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② </a:t>
            </a:r>
            <a:r>
              <a:rPr lang="ko-KR" altLang="en-US" dirty="0">
                <a:solidFill>
                  <a:srgbClr val="0000FF"/>
                </a:solidFill>
              </a:rPr>
              <a:t>정복과 결합 단계 </a:t>
            </a:r>
            <a:r>
              <a:rPr lang="en-US" altLang="ko-KR" dirty="0"/>
              <a:t>: </a:t>
            </a:r>
            <a:r>
              <a:rPr lang="ko-KR" altLang="en-US" dirty="0"/>
              <a:t>부분집합 두 개를 정렬하여 하나로 </a:t>
            </a:r>
            <a:r>
              <a:rPr lang="ko-KR" altLang="en-US" dirty="0" smtClean="0"/>
              <a:t>결합</a:t>
            </a:r>
            <a:r>
              <a:rPr lang="en-US" altLang="ko-KR" dirty="0" smtClean="0"/>
              <a:t>. </a:t>
            </a:r>
            <a:r>
              <a:rPr lang="ko-KR" altLang="en-US" dirty="0"/>
              <a:t>전체 </a:t>
            </a:r>
            <a:r>
              <a:rPr lang="ko-KR" altLang="en-US" dirty="0" smtClean="0"/>
              <a:t>원소가 집합 </a:t>
            </a:r>
            <a:r>
              <a:rPr lang="ko-KR" altLang="en-US" dirty="0"/>
              <a:t>하나로 </a:t>
            </a:r>
            <a:r>
              <a:rPr lang="ko-KR" altLang="en-US" dirty="0" smtClean="0"/>
              <a:t>묶일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때까지 반복</a:t>
            </a:r>
          </a:p>
        </p:txBody>
      </p:sp>
      <p:sp>
        <p:nvSpPr>
          <p:cNvPr id="839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병합 정렬</a:t>
            </a:r>
            <a:endParaRPr lang="ko-KR" altLang="en-US" dirty="0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99234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메모리 </a:t>
            </a:r>
            <a:r>
              <a:rPr lang="ko-KR" altLang="en-US" dirty="0"/>
              <a:t>사용공간 </a:t>
            </a:r>
          </a:p>
          <a:p>
            <a:pPr lvl="2" eaLnBrk="1" hangingPunct="1">
              <a:defRPr/>
            </a:pPr>
            <a:r>
              <a:rPr lang="ko-KR" altLang="en-US" dirty="0"/>
              <a:t>각 단계에서 새로 병합하여 만든 부분집합을 저장할 공간이 추가로 필요</a:t>
            </a:r>
          </a:p>
          <a:p>
            <a:pPr lvl="2" eaLnBrk="1" hangingPunct="1">
              <a:defRPr/>
            </a:pPr>
            <a:r>
              <a:rPr lang="ko-KR" altLang="en-US" dirty="0"/>
              <a:t>원소 </a:t>
            </a:r>
            <a:r>
              <a:rPr lang="en-US" altLang="ko-KR" dirty="0"/>
              <a:t>n</a:t>
            </a:r>
            <a:r>
              <a:rPr lang="ko-KR" altLang="en-US" dirty="0"/>
              <a:t>개에 대해서 </a:t>
            </a:r>
            <a:r>
              <a:rPr lang="en-US" altLang="ko-KR" dirty="0"/>
              <a:t>(2 x n)</a:t>
            </a:r>
            <a:r>
              <a:rPr lang="ko-KR" altLang="en-US" dirty="0"/>
              <a:t>개의 메모리 공간 사용 </a:t>
            </a:r>
            <a:endParaRPr lang="en-US" altLang="ko-KR" dirty="0" smtClean="0"/>
          </a:p>
          <a:p>
            <a:pPr lvl="2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/>
              <a:t>연산 시간</a:t>
            </a:r>
          </a:p>
          <a:p>
            <a:pPr lvl="2" eaLnBrk="1" hangingPunct="1">
              <a:defRPr/>
            </a:pPr>
            <a:r>
              <a:rPr lang="ko-KR" altLang="en-US" dirty="0">
                <a:solidFill>
                  <a:srgbClr val="0000FF"/>
                </a:solidFill>
              </a:rPr>
              <a:t>분할 단계 </a:t>
            </a:r>
            <a:r>
              <a:rPr lang="en-US" altLang="ko-KR" dirty="0"/>
              <a:t>: n</a:t>
            </a:r>
            <a:r>
              <a:rPr lang="ko-KR" altLang="en-US" dirty="0"/>
              <a:t>개의 원소를 </a:t>
            </a:r>
            <a:r>
              <a:rPr lang="ko-KR" altLang="en-US" dirty="0" err="1" smtClean="0"/>
              <a:t>두개로</a:t>
            </a:r>
            <a:r>
              <a:rPr lang="ko-KR" altLang="en-US" dirty="0" smtClean="0"/>
              <a:t> 분할하기 </a:t>
            </a:r>
            <a:r>
              <a:rPr lang="ko-KR" altLang="en-US" dirty="0"/>
              <a:t>위해서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dirty="0"/>
              <a:t>n</a:t>
            </a:r>
            <a:r>
              <a:rPr lang="ko-KR" altLang="en-US" dirty="0"/>
              <a:t>번의 단계 수행</a:t>
            </a:r>
          </a:p>
          <a:p>
            <a:pPr lvl="2" eaLnBrk="1" hangingPunct="1">
              <a:defRPr/>
            </a:pPr>
            <a:r>
              <a:rPr lang="ko-KR" altLang="en-US" dirty="0">
                <a:solidFill>
                  <a:srgbClr val="0000FF"/>
                </a:solidFill>
              </a:rPr>
              <a:t>병합 단계 </a:t>
            </a:r>
            <a:r>
              <a:rPr lang="en-US" altLang="ko-KR" dirty="0"/>
              <a:t>: </a:t>
            </a:r>
            <a:r>
              <a:rPr lang="ko-KR" altLang="en-US" dirty="0"/>
              <a:t>부분집합의 원소를 비교하면서 병합하는 단계에서 최대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dirty="0"/>
              <a:t>번의 비교연산 수행</a:t>
            </a:r>
          </a:p>
          <a:p>
            <a:pPr lvl="2" eaLnBrk="1" hangingPunct="1">
              <a:defRPr/>
            </a:pPr>
            <a:r>
              <a:rPr lang="ko-KR" altLang="en-US" dirty="0">
                <a:solidFill>
                  <a:srgbClr val="0000FF"/>
                </a:solidFill>
              </a:rPr>
              <a:t>전체 병합 정렬의 시간 복잡도 </a:t>
            </a:r>
            <a:r>
              <a:rPr lang="en-US" altLang="ko-KR" dirty="0"/>
              <a:t>: O(n log</a:t>
            </a:r>
            <a:r>
              <a:rPr lang="en-US" altLang="ko-KR" baseline="-25000" dirty="0"/>
              <a:t>2</a:t>
            </a:r>
            <a:r>
              <a:rPr lang="en-US" altLang="ko-KR" dirty="0"/>
              <a:t>n)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860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병합 정렬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기수 정렬</a:t>
            </a:r>
            <a:r>
              <a:rPr lang="en-US" altLang="ko-KR" dirty="0"/>
              <a:t>(</a:t>
            </a:r>
            <a:r>
              <a:rPr lang="en-US" altLang="ko-KR" baseline="30000" dirty="0"/>
              <a:t>radix</a:t>
            </a:r>
            <a:r>
              <a:rPr lang="en-US" altLang="ko-KR" baseline="30000" dirty="0">
                <a:latin typeface="Times New Roman"/>
              </a:rPr>
              <a:t> </a:t>
            </a:r>
            <a:r>
              <a:rPr lang="en-US" altLang="ko-KR" baseline="30000" dirty="0"/>
              <a:t>sort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이해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원소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키 값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</a:t>
            </a:r>
            <a:r>
              <a:rPr lang="ko-KR" altLang="en-US" dirty="0"/>
              <a:t> </a:t>
            </a:r>
            <a:r>
              <a:rPr lang="ko-KR" altLang="en-US" dirty="0" smtClean="0"/>
              <a:t>기수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이용한 정렬 방법</a:t>
            </a:r>
          </a:p>
          <a:p>
            <a:pPr lvl="2" eaLnBrk="1" hangingPunct="1">
              <a:defRPr/>
            </a:pPr>
            <a:r>
              <a:rPr lang="ko-KR" altLang="en-US" dirty="0"/>
              <a:t>정렬할 원소의 키 값에 해당하는 </a:t>
            </a:r>
            <a:r>
              <a:rPr lang="ko-KR" altLang="en-US" dirty="0" err="1"/>
              <a:t>버킷</a:t>
            </a:r>
            <a:r>
              <a:rPr lang="en-US" altLang="ko-KR" dirty="0"/>
              <a:t>(</a:t>
            </a:r>
            <a:r>
              <a:rPr lang="en-US" altLang="ko-KR" baseline="30000" dirty="0"/>
              <a:t>bucket</a:t>
            </a:r>
            <a:r>
              <a:rPr lang="en-US" altLang="ko-KR" dirty="0"/>
              <a:t>)</a:t>
            </a:r>
            <a:r>
              <a:rPr lang="ko-KR" altLang="en-US" dirty="0"/>
              <a:t>에 원소를 분배하였다가 </a:t>
            </a:r>
            <a:r>
              <a:rPr lang="ko-KR" altLang="en-US" dirty="0" err="1" smtClean="0"/>
              <a:t>버킷의</a:t>
            </a:r>
            <a:r>
              <a:rPr lang="ko-KR" altLang="en-US" dirty="0" smtClean="0"/>
              <a:t> </a:t>
            </a:r>
            <a:r>
              <a:rPr lang="ko-KR" altLang="en-US" dirty="0"/>
              <a:t>순서대로 </a:t>
            </a:r>
            <a:r>
              <a:rPr lang="ko-KR" altLang="en-US" dirty="0" smtClean="0"/>
              <a:t>원소를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꺼내는 </a:t>
            </a:r>
            <a:r>
              <a:rPr lang="ko-KR" altLang="en-US" dirty="0"/>
              <a:t>방법을 반복하면서 정렬</a:t>
            </a:r>
          </a:p>
          <a:p>
            <a:pPr lvl="3" eaLnBrk="1" hangingPunct="1">
              <a:defRPr/>
            </a:pPr>
            <a:r>
              <a:rPr lang="ko-KR" altLang="en-US" dirty="0"/>
              <a:t>원소의 키를 표현하는 기수만큼의 </a:t>
            </a:r>
            <a:r>
              <a:rPr lang="ko-KR" altLang="en-US" dirty="0" err="1"/>
              <a:t>버킷</a:t>
            </a:r>
            <a:r>
              <a:rPr lang="ko-KR" altLang="en-US" dirty="0"/>
              <a:t> 사용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10</a:t>
            </a:r>
            <a:r>
              <a:rPr lang="ko-KR" altLang="en-US" dirty="0"/>
              <a:t>진수로 표현된 키 값을 가진 원소들을 정렬할 때에는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ko-KR" altLang="en-US" dirty="0" err="1"/>
              <a:t>버킷</a:t>
            </a:r>
            <a:r>
              <a:rPr lang="ko-KR" altLang="en-US" dirty="0"/>
              <a:t> 사용</a:t>
            </a:r>
          </a:p>
          <a:p>
            <a:pPr lvl="2" eaLnBrk="1" hangingPunct="1">
              <a:spcBef>
                <a:spcPct val="30000"/>
              </a:spcBef>
              <a:spcAft>
                <a:spcPts val="100"/>
              </a:spcAft>
              <a:defRPr/>
            </a:pPr>
            <a:r>
              <a:rPr lang="ko-KR" altLang="en-US" dirty="0"/>
              <a:t>키 값의 </a:t>
            </a:r>
            <a:r>
              <a:rPr lang="ko-KR" altLang="en-US" dirty="0" err="1"/>
              <a:t>자리수</a:t>
            </a:r>
            <a:r>
              <a:rPr lang="ko-KR" altLang="en-US" dirty="0"/>
              <a:t> 만큼 기수 정렬을 반복</a:t>
            </a:r>
          </a:p>
          <a:p>
            <a:pPr lvl="3" eaLnBrk="1" hangingPunct="1">
              <a:defRPr/>
            </a:pPr>
            <a:r>
              <a:rPr lang="ko-KR" altLang="en-US" dirty="0"/>
              <a:t>키 값의 일의 자리에 대해서 기수 정렬을 수행하고</a:t>
            </a:r>
            <a:r>
              <a:rPr lang="en-US" altLang="ko-KR" dirty="0"/>
              <a:t>, </a:t>
            </a:r>
          </a:p>
          <a:p>
            <a:pPr lvl="3" eaLnBrk="1" hangingPunct="1">
              <a:defRPr/>
            </a:pPr>
            <a:r>
              <a:rPr lang="ko-KR" altLang="en-US" dirty="0"/>
              <a:t>다음 단계에서는 키 값의 </a:t>
            </a:r>
            <a:r>
              <a:rPr lang="ko-KR" altLang="en-US" dirty="0">
                <a:solidFill>
                  <a:srgbClr val="FF0000"/>
                </a:solidFill>
              </a:rPr>
              <a:t>십의 </a:t>
            </a:r>
            <a:r>
              <a:rPr lang="ko-KR" altLang="en-US" dirty="0"/>
              <a:t>자리에 대해서</a:t>
            </a:r>
            <a:r>
              <a:rPr lang="en-US" altLang="ko-KR" dirty="0"/>
              <a:t>, </a:t>
            </a:r>
          </a:p>
          <a:p>
            <a:pPr lvl="3" eaLnBrk="1" hangingPunct="1">
              <a:defRPr/>
            </a:pPr>
            <a:r>
              <a:rPr lang="ko-KR" altLang="en-US" dirty="0"/>
              <a:t>그리고 그 다음 단계에서는 </a:t>
            </a:r>
            <a:r>
              <a:rPr lang="ko-KR" altLang="en-US" dirty="0">
                <a:solidFill>
                  <a:srgbClr val="FF0000"/>
                </a:solidFill>
              </a:rPr>
              <a:t>백의 </a:t>
            </a:r>
            <a:r>
              <a:rPr lang="ko-KR" altLang="en-US" dirty="0"/>
              <a:t>자리에 대해서 기수 정렬 수행</a:t>
            </a:r>
          </a:p>
          <a:p>
            <a:pPr lvl="2" eaLnBrk="1" hangingPunct="1">
              <a:spcBef>
                <a:spcPct val="60000"/>
              </a:spcBef>
              <a:defRPr/>
            </a:pPr>
            <a:r>
              <a:rPr lang="ko-KR" altLang="en-US" dirty="0"/>
              <a:t>한 단계가 끝날 때마다 </a:t>
            </a:r>
            <a:r>
              <a:rPr lang="ko-KR" altLang="en-US" dirty="0" err="1"/>
              <a:t>버킷에</a:t>
            </a:r>
            <a:r>
              <a:rPr lang="ko-KR" altLang="en-US" dirty="0"/>
              <a:t> 분배된 원소들을 </a:t>
            </a:r>
            <a:r>
              <a:rPr lang="ko-KR" altLang="en-US" dirty="0" err="1"/>
              <a:t>버킷의</a:t>
            </a:r>
            <a:r>
              <a:rPr lang="ko-KR" altLang="en-US" dirty="0"/>
              <a:t> 순서대로 꺼내서 </a:t>
            </a:r>
            <a:r>
              <a:rPr lang="ko-KR" altLang="en-US" dirty="0" smtClean="0"/>
              <a:t>다음 단계의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기수 </a:t>
            </a:r>
            <a:r>
              <a:rPr lang="ko-KR" altLang="en-US" dirty="0"/>
              <a:t>정렬을 수행해야 하므로 큐를 사용하여 </a:t>
            </a:r>
            <a:r>
              <a:rPr lang="ko-KR" altLang="en-US" dirty="0" err="1"/>
              <a:t>버킷을</a:t>
            </a:r>
            <a:r>
              <a:rPr lang="ko-KR" altLang="en-US" dirty="0"/>
              <a:t> </a:t>
            </a:r>
            <a:r>
              <a:rPr lang="ko-KR" altLang="en-US" dirty="0" smtClean="0"/>
              <a:t>만듦</a:t>
            </a:r>
            <a:endParaRPr lang="en-US" altLang="ko-KR" dirty="0"/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901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smtClean="0"/>
              <a:t>기수 정렬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57160" y="1060560"/>
              <a:ext cx="3943800" cy="831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1051200"/>
                <a:ext cx="3962520" cy="85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en-US" altLang="ko-KR" dirty="0" smtClean="0"/>
              <a:t>{69, 10, 30, 2, 16, 8, 31, 22}</a:t>
            </a:r>
            <a:r>
              <a:rPr lang="ko-KR" altLang="en-US" dirty="0" smtClean="0"/>
              <a:t>의 자료를 기수 정렬 방법으로 정렬</a:t>
            </a:r>
            <a:endParaRPr lang="en-US" altLang="ko-KR" dirty="0" smtClean="0"/>
          </a:p>
          <a:p>
            <a:pPr lvl="2" eaLnBrk="1" hangingPunct="1"/>
            <a:r>
              <a:rPr lang="ko-KR" altLang="en-US" dirty="0" err="1"/>
              <a:t>키값이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진수이므로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열 개의 </a:t>
            </a:r>
            <a:r>
              <a:rPr lang="ko-KR" altLang="en-US" dirty="0" err="1"/>
              <a:t>버킷을</a:t>
            </a:r>
            <a:r>
              <a:rPr lang="ko-KR" altLang="en-US" dirty="0"/>
              <a:t> 사용하고</a:t>
            </a:r>
            <a:r>
              <a:rPr lang="en-US" altLang="ko-KR" dirty="0"/>
              <a:t>, </a:t>
            </a:r>
            <a:r>
              <a:rPr lang="ko-KR" altLang="en-US" dirty="0" err="1"/>
              <a:t>키값의</a:t>
            </a:r>
            <a:r>
              <a:rPr lang="ko-KR" altLang="en-US" dirty="0"/>
              <a:t> 최대 자릿수가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두 </a:t>
            </a:r>
            <a:r>
              <a:rPr lang="ko-KR" altLang="en-US" dirty="0"/>
              <a:t>자리이므로 </a:t>
            </a:r>
            <a:r>
              <a:rPr lang="ko-KR" altLang="en-US" dirty="0" smtClean="0"/>
              <a:t>기수 정렬을 </a:t>
            </a:r>
            <a:r>
              <a:rPr lang="ko-KR" altLang="en-US" dirty="0">
                <a:solidFill>
                  <a:srgbClr val="FF0000"/>
                </a:solidFill>
              </a:rPr>
              <a:t>두 번</a:t>
            </a:r>
            <a:r>
              <a:rPr lang="ko-KR" altLang="en-US" dirty="0"/>
              <a:t> 반복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marL="627062" lvl="2" indent="0" eaLnBrk="1" hangingPunct="1">
              <a:buNone/>
            </a:pPr>
            <a:r>
              <a:rPr lang="ko-KR" altLang="ko-KR" dirty="0" smtClean="0">
                <a:solidFill>
                  <a:srgbClr val="0000FF"/>
                </a:solidFill>
              </a:rPr>
              <a:t>①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키 값의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의 자리에 대해서 기수 정렬을 </a:t>
            </a:r>
            <a:r>
              <a:rPr lang="ko-KR" altLang="en-US" dirty="0" smtClean="0">
                <a:solidFill>
                  <a:srgbClr val="0000FF"/>
                </a:solidFill>
              </a:rPr>
              <a:t>수행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627062" lvl="2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(a) </a:t>
            </a:r>
            <a:r>
              <a:rPr lang="ko-KR" altLang="en-US" dirty="0"/>
              <a:t>정렬할 원소의 </a:t>
            </a:r>
            <a:r>
              <a:rPr lang="ko-KR" altLang="en-US" dirty="0" smtClean="0"/>
              <a:t>키 값의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ko-KR" altLang="en-US" dirty="0"/>
              <a:t>자리에 </a:t>
            </a:r>
            <a:r>
              <a:rPr lang="ko-KR" altLang="en-US" dirty="0" smtClean="0"/>
              <a:t>맞춰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분배</a:t>
            </a:r>
            <a:r>
              <a:rPr lang="en-US" altLang="ko-KR" dirty="0" smtClean="0"/>
              <a:t> </a:t>
            </a:r>
          </a:p>
          <a:p>
            <a:pPr marL="627062" lvl="2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en-US" altLang="ko-KR" dirty="0"/>
              <a:t>b) </a:t>
            </a:r>
            <a:r>
              <a:rPr lang="ko-KR" altLang="en-US" dirty="0" err="1"/>
              <a:t>버킷에</a:t>
            </a:r>
            <a:r>
              <a:rPr lang="ko-KR" altLang="en-US" dirty="0"/>
              <a:t> 분배되어 있는 원소들을 </a:t>
            </a:r>
            <a:r>
              <a:rPr lang="ko-KR" altLang="en-US" dirty="0" err="1"/>
              <a:t>버킷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/>
              <a:t>부터 </a:t>
            </a:r>
            <a:r>
              <a:rPr lang="ko-KR" altLang="en-US" dirty="0" err="1"/>
              <a:t>버킷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ko-KR" altLang="en-US" dirty="0"/>
              <a:t>까지 순서대로 </a:t>
            </a:r>
            <a:r>
              <a:rPr lang="ko-KR" altLang="en-US" dirty="0" smtClean="0"/>
              <a:t>꺼내고</a:t>
            </a:r>
            <a:r>
              <a:rPr lang="en-US" altLang="ko-KR" dirty="0"/>
              <a:t>, </a:t>
            </a:r>
            <a:r>
              <a:rPr lang="ko-KR" altLang="en-US" dirty="0" smtClean="0"/>
              <a:t>꺼낸 순서대로 저장</a:t>
            </a:r>
          </a:p>
        </p:txBody>
      </p:sp>
      <p:sp>
        <p:nvSpPr>
          <p:cNvPr id="911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smtClean="0"/>
              <a:t>기수 정렬</a:t>
            </a:r>
            <a:endParaRPr lang="ko-KR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388843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80400"/>
            <a:ext cx="3983360" cy="291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 eaLnBrk="1" hangingPunct="1">
              <a:buNone/>
            </a:pPr>
            <a:r>
              <a:rPr lang="ko-KR" altLang="en-US" dirty="0">
                <a:solidFill>
                  <a:srgbClr val="0000FF"/>
                </a:solidFill>
              </a:rPr>
              <a:t>② </a:t>
            </a:r>
            <a:r>
              <a:rPr lang="ko-KR" altLang="en-US" dirty="0" err="1">
                <a:solidFill>
                  <a:srgbClr val="0000FF"/>
                </a:solidFill>
              </a:rPr>
              <a:t>키값의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10</a:t>
            </a:r>
            <a:r>
              <a:rPr lang="ko-KR" altLang="en-US" dirty="0">
                <a:solidFill>
                  <a:srgbClr val="0000FF"/>
                </a:solidFill>
              </a:rPr>
              <a:t>의 자리에 대해서 기수 정렬을 </a:t>
            </a:r>
            <a:r>
              <a:rPr lang="ko-KR" altLang="en-US" dirty="0" smtClean="0">
                <a:solidFill>
                  <a:srgbClr val="0000FF"/>
                </a:solidFill>
              </a:rPr>
              <a:t>수행</a:t>
            </a:r>
            <a:r>
              <a:rPr lang="en-US" altLang="ko-KR" dirty="0" smtClean="0">
                <a:solidFill>
                  <a:srgbClr val="0000FF"/>
                </a:solidFill>
              </a:rPr>
              <a:t>. </a:t>
            </a:r>
          </a:p>
          <a:p>
            <a:pPr marL="627062" lvl="2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(a) </a:t>
            </a:r>
            <a:r>
              <a:rPr lang="ko-KR" altLang="en-US" dirty="0"/>
              <a:t>정렬할 원소의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의</a:t>
            </a:r>
            <a:r>
              <a:rPr lang="ko-KR" altLang="en-US" dirty="0"/>
              <a:t> 자리에 대해서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분배</a:t>
            </a:r>
            <a:r>
              <a:rPr lang="en-US" altLang="ko-KR" dirty="0" smtClean="0"/>
              <a:t>. </a:t>
            </a:r>
          </a:p>
          <a:p>
            <a:pPr marL="627062" lvl="2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en-US" altLang="ko-KR" dirty="0"/>
              <a:t>b) </a:t>
            </a:r>
            <a:r>
              <a:rPr lang="ko-KR" altLang="en-US" dirty="0" err="1"/>
              <a:t>버킷에</a:t>
            </a:r>
            <a:r>
              <a:rPr lang="ko-KR" altLang="en-US" dirty="0"/>
              <a:t> 분배되어 있는 원소들을 </a:t>
            </a:r>
            <a:r>
              <a:rPr lang="ko-KR" altLang="en-US" dirty="0" err="1"/>
              <a:t>버킷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/>
              <a:t>부터 </a:t>
            </a:r>
            <a:r>
              <a:rPr lang="ko-KR" altLang="en-US" dirty="0" err="1"/>
              <a:t>버킷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ko-KR" altLang="en-US" dirty="0"/>
              <a:t>까지 순서대로 </a:t>
            </a:r>
            <a:r>
              <a:rPr lang="ko-KR" altLang="en-US" dirty="0" smtClean="0"/>
              <a:t>꺼내고</a:t>
            </a:r>
            <a:r>
              <a:rPr lang="en-US" altLang="ko-KR" dirty="0"/>
              <a:t>, </a:t>
            </a:r>
            <a:r>
              <a:rPr lang="ko-KR" altLang="en-US" dirty="0"/>
              <a:t>꺼낸 </a:t>
            </a:r>
            <a:r>
              <a:rPr lang="ko-KR" altLang="en-US" dirty="0" smtClean="0"/>
              <a:t>순서대로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 </a:t>
            </a:r>
            <a:r>
              <a:rPr lang="ko-KR" altLang="en-US" dirty="0"/>
              <a:t>저장하면 전체 원소에 대한 정렬이 </a:t>
            </a:r>
            <a:r>
              <a:rPr lang="ko-KR" altLang="en-US" dirty="0" smtClean="0"/>
              <a:t>완성</a:t>
            </a:r>
          </a:p>
        </p:txBody>
      </p:sp>
      <p:sp>
        <p:nvSpPr>
          <p:cNvPr id="911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smtClean="0"/>
              <a:t>기수 정렬</a:t>
            </a:r>
            <a:endParaRPr lang="ko-KR" altLang="en-US" dirty="0" smtClean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385007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8920"/>
            <a:ext cx="3600400" cy="335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6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메모리 </a:t>
            </a:r>
            <a:r>
              <a:rPr lang="ko-KR" altLang="en-US" dirty="0"/>
              <a:t>사용공간 </a:t>
            </a:r>
          </a:p>
          <a:p>
            <a:pPr lvl="2" eaLnBrk="1" hangingPunct="1">
              <a:defRPr/>
            </a:pPr>
            <a:r>
              <a:rPr lang="ko-KR" altLang="en-US" dirty="0"/>
              <a:t>원소 </a:t>
            </a:r>
            <a:r>
              <a:rPr lang="en-US" altLang="ko-KR" dirty="0"/>
              <a:t>n</a:t>
            </a:r>
            <a:r>
              <a:rPr lang="ko-KR" altLang="en-US" dirty="0"/>
              <a:t>개에 대해서 </a:t>
            </a:r>
            <a:r>
              <a:rPr lang="en-US" altLang="ko-KR" dirty="0"/>
              <a:t>n</a:t>
            </a:r>
            <a:r>
              <a:rPr lang="ko-KR" altLang="en-US" dirty="0"/>
              <a:t>개의 메모리 공간 사용 </a:t>
            </a:r>
          </a:p>
          <a:p>
            <a:pPr lvl="2" eaLnBrk="1" hangingPunct="1">
              <a:defRPr/>
            </a:pPr>
            <a:r>
              <a:rPr lang="ko-KR" altLang="en-US" dirty="0"/>
              <a:t>기수 </a:t>
            </a:r>
            <a:r>
              <a:rPr lang="en-US" altLang="ko-KR" dirty="0">
                <a:solidFill>
                  <a:srgbClr val="FF0000"/>
                </a:solidFill>
              </a:rPr>
              <a:t>r</a:t>
            </a:r>
            <a:r>
              <a:rPr lang="ko-KR" altLang="en-US" dirty="0"/>
              <a:t>에 따라 </a:t>
            </a:r>
            <a:r>
              <a:rPr lang="ko-KR" altLang="en-US" dirty="0" err="1"/>
              <a:t>버킷</a:t>
            </a:r>
            <a:r>
              <a:rPr lang="ko-KR" altLang="en-US" dirty="0"/>
              <a:t> 공간이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r>
              <a:rPr lang="ko-KR" altLang="en-US" dirty="0"/>
              <a:t>로 필요</a:t>
            </a:r>
          </a:p>
          <a:p>
            <a:pPr lvl="1" eaLnBrk="1" hangingPunct="1">
              <a:defRPr/>
            </a:pPr>
            <a:r>
              <a:rPr lang="ko-KR" altLang="en-US" dirty="0"/>
              <a:t>연산 시간</a:t>
            </a:r>
          </a:p>
          <a:p>
            <a:pPr lvl="2" eaLnBrk="1" hangingPunct="1">
              <a:defRPr/>
            </a:pPr>
            <a:r>
              <a:rPr lang="ko-KR" altLang="en-US" dirty="0"/>
              <a:t>연산 시간은 정렬할 원소의 수 </a:t>
            </a:r>
            <a:r>
              <a:rPr lang="en-US" altLang="ko-KR" dirty="0"/>
              <a:t>n</a:t>
            </a:r>
            <a:r>
              <a:rPr lang="ko-KR" altLang="en-US" dirty="0"/>
              <a:t>과 키 </a:t>
            </a:r>
            <a:r>
              <a:rPr lang="ko-KR" altLang="en-US" spc="-100" dirty="0"/>
              <a:t>값의 자릿수 </a:t>
            </a:r>
            <a:r>
              <a:rPr lang="en-US" altLang="ko-KR" spc="-100" dirty="0"/>
              <a:t>d</a:t>
            </a:r>
            <a:r>
              <a:rPr lang="ko-KR" altLang="en-US" spc="-100" dirty="0"/>
              <a:t>와 </a:t>
            </a:r>
            <a:r>
              <a:rPr lang="ko-KR" altLang="en-US" spc="-100" dirty="0" err="1"/>
              <a:t>버킷의</a:t>
            </a:r>
            <a:r>
              <a:rPr lang="ko-KR" altLang="en-US" spc="-100" dirty="0"/>
              <a:t> 수를 결정하는 </a:t>
            </a:r>
            <a:r>
              <a:rPr lang="ko-KR" altLang="en-US" dirty="0"/>
              <a:t>기수 </a:t>
            </a:r>
            <a:r>
              <a:rPr lang="en-US" altLang="ko-KR" dirty="0">
                <a:solidFill>
                  <a:srgbClr val="FF0000"/>
                </a:solidFill>
              </a:rPr>
              <a:t>r</a:t>
            </a:r>
            <a:r>
              <a:rPr lang="ko-KR" altLang="en-US" dirty="0"/>
              <a:t>에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달라진다</a:t>
            </a:r>
            <a:r>
              <a:rPr lang="en-US" altLang="ko-KR" dirty="0"/>
              <a:t>. </a:t>
            </a:r>
          </a:p>
          <a:p>
            <a:pPr lvl="3" eaLnBrk="1" hangingPunct="1">
              <a:defRPr/>
            </a:pPr>
            <a:r>
              <a:rPr lang="ko-KR" altLang="en-US" dirty="0"/>
              <a:t>정렬할 원소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r</a:t>
            </a:r>
            <a:r>
              <a:rPr lang="ko-KR" altLang="en-US" dirty="0"/>
              <a:t>개의 </a:t>
            </a:r>
            <a:r>
              <a:rPr lang="ko-KR" altLang="en-US" dirty="0" err="1"/>
              <a:t>버킷에</a:t>
            </a:r>
            <a:r>
              <a:rPr lang="ko-KR" altLang="en-US" dirty="0"/>
              <a:t> 분배하는 작업 </a:t>
            </a:r>
            <a:r>
              <a:rPr lang="en-US" altLang="ko-KR" dirty="0"/>
              <a:t>: (</a:t>
            </a:r>
            <a:r>
              <a:rPr lang="en-US" altLang="ko-KR" dirty="0" err="1"/>
              <a:t>n+r</a:t>
            </a:r>
            <a:r>
              <a:rPr lang="en-US" altLang="ko-KR" dirty="0"/>
              <a:t>)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ko-KR" altLang="en-US" dirty="0"/>
              <a:t>이 작업을 자릿수 </a:t>
            </a:r>
            <a:r>
              <a:rPr lang="en-US" altLang="ko-KR" dirty="0"/>
              <a:t>d </a:t>
            </a:r>
            <a:r>
              <a:rPr lang="ko-KR" altLang="en-US" dirty="0"/>
              <a:t>만큼 반복</a:t>
            </a:r>
          </a:p>
          <a:p>
            <a:pPr lvl="2" eaLnBrk="1" hangingPunct="1">
              <a:defRPr/>
            </a:pPr>
            <a:r>
              <a:rPr lang="ko-KR" altLang="en-US" dirty="0"/>
              <a:t>수행할 전체 작업 </a:t>
            </a:r>
            <a:r>
              <a:rPr lang="en-US" altLang="ko-KR" dirty="0"/>
              <a:t>: d(</a:t>
            </a:r>
            <a:r>
              <a:rPr lang="en-US" altLang="ko-KR" dirty="0" err="1"/>
              <a:t>n+r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r>
              <a:rPr lang="ko-KR" altLang="en-US" dirty="0"/>
              <a:t>시간 복잡도 </a:t>
            </a:r>
            <a:r>
              <a:rPr lang="en-US" altLang="ko-KR" dirty="0"/>
              <a:t>: O(d(</a:t>
            </a:r>
            <a:r>
              <a:rPr lang="en-US" altLang="ko-KR" dirty="0" err="1"/>
              <a:t>n+r</a:t>
            </a:r>
            <a:r>
              <a:rPr lang="en-US" altLang="ko-KR" dirty="0"/>
              <a:t>))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983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smtClean="0"/>
              <a:t>기수 정렬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히프</a:t>
            </a:r>
            <a:r>
              <a:rPr lang="ko-KR" altLang="en-US" dirty="0" smtClean="0"/>
              <a:t> 정렬</a:t>
            </a:r>
            <a:r>
              <a:rPr lang="en-US" altLang="ko-KR" baseline="30000" dirty="0" smtClean="0"/>
              <a:t>heap</a:t>
            </a:r>
            <a:r>
              <a:rPr lang="en-US" altLang="ko-KR" baseline="30000" dirty="0" smtClean="0">
                <a:latin typeface="Times New Roman" panose="02020603050405020304" pitchFamily="18" charset="0"/>
              </a:rPr>
              <a:t> </a:t>
            </a:r>
            <a:r>
              <a:rPr lang="en-US" altLang="ko-KR" baseline="30000" dirty="0" smtClean="0"/>
              <a:t>sort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이해</a:t>
            </a:r>
            <a:r>
              <a:rPr lang="en-US" altLang="ko-KR" dirty="0" smtClean="0"/>
              <a:t> </a:t>
            </a:r>
          </a:p>
          <a:p>
            <a:pPr lvl="1" eaLnBrk="1" hangingPunct="1"/>
            <a:r>
              <a:rPr lang="en-US" altLang="ko-KR" dirty="0"/>
              <a:t>7</a:t>
            </a:r>
            <a:r>
              <a:rPr lang="ko-KR" altLang="en-US" dirty="0" smtClean="0"/>
              <a:t>장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히프</a:t>
            </a:r>
            <a:r>
              <a:rPr lang="ko-KR" altLang="en-US" dirty="0" smtClean="0"/>
              <a:t> 자료구조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/>
              <a:t> 이용한 정렬 방법</a:t>
            </a:r>
          </a:p>
          <a:p>
            <a:pPr lvl="1" eaLnBrk="1" hangingPunct="1"/>
            <a:r>
              <a:rPr lang="ko-KR" altLang="en-US" dirty="0" err="1" smtClean="0"/>
              <a:t>히프</a:t>
            </a:r>
            <a:r>
              <a:rPr lang="ko-KR" altLang="en-US" dirty="0" err="1" smtClean="0">
                <a:solidFill>
                  <a:schemeClr val="tx1"/>
                </a:solidFill>
              </a:rPr>
              <a:t>에서는</a:t>
            </a:r>
            <a:r>
              <a:rPr lang="ko-KR" altLang="en-US" dirty="0" smtClean="0"/>
              <a:t> 항상 </a:t>
            </a:r>
            <a:r>
              <a:rPr lang="ko-KR" altLang="en-US" dirty="0" smtClean="0">
                <a:solidFill>
                  <a:srgbClr val="FF0000"/>
                </a:solidFill>
              </a:rPr>
              <a:t>가장 큰</a:t>
            </a:r>
            <a:r>
              <a:rPr lang="ko-KR" altLang="en-US" dirty="0" smtClean="0"/>
              <a:t> 원소가 </a:t>
            </a:r>
            <a:r>
              <a:rPr lang="ko-KR" altLang="en-US" dirty="0" smtClean="0">
                <a:solidFill>
                  <a:srgbClr val="FF0000"/>
                </a:solidFill>
              </a:rPr>
              <a:t>루트</a:t>
            </a:r>
            <a:r>
              <a:rPr lang="ko-KR" altLang="en-US" dirty="0" smtClean="0"/>
              <a:t> 노드</a:t>
            </a:r>
            <a:r>
              <a:rPr lang="ko-KR" altLang="en-US" dirty="0" smtClean="0">
                <a:solidFill>
                  <a:schemeClr val="tx1"/>
                </a:solidFill>
              </a:rPr>
              <a:t>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되고</a:t>
            </a:r>
            <a:r>
              <a:rPr lang="ko-KR" altLang="en-US" dirty="0" smtClean="0"/>
              <a:t> 삭제 연산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/>
              <a:t> 수행하면 항상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루트 노드의 원소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/>
              <a:t> 삭제</a:t>
            </a:r>
            <a:r>
              <a:rPr lang="ko-KR" altLang="en-US" dirty="0" smtClean="0">
                <a:solidFill>
                  <a:schemeClr val="tx1"/>
                </a:solidFill>
              </a:rPr>
              <a:t>하여</a:t>
            </a:r>
            <a:r>
              <a:rPr lang="ko-KR" altLang="en-US" dirty="0" smtClean="0"/>
              <a:t> 반환</a:t>
            </a:r>
          </a:p>
          <a:p>
            <a:pPr lvl="2" eaLnBrk="1" hangingPunct="1">
              <a:spcAft>
                <a:spcPts val="100"/>
              </a:spcAft>
            </a:pPr>
            <a:r>
              <a:rPr lang="ko-KR" altLang="en-US" dirty="0" smtClean="0">
                <a:solidFill>
                  <a:srgbClr val="FF0000"/>
                </a:solidFill>
              </a:rPr>
              <a:t>최대 </a:t>
            </a:r>
            <a:r>
              <a:rPr lang="ko-KR" altLang="en-US" dirty="0" err="1" smtClean="0"/>
              <a:t>히프에</a:t>
            </a:r>
            <a:r>
              <a:rPr lang="ko-KR" altLang="en-US" dirty="0" smtClean="0"/>
              <a:t> 대해서 원소의 개수만큼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ko-KR" altLang="en-US" dirty="0" smtClean="0"/>
              <a:t> 연산을 수행하여 </a:t>
            </a:r>
            <a:r>
              <a:rPr lang="ko-KR" altLang="en-US" dirty="0" smtClean="0">
                <a:solidFill>
                  <a:srgbClr val="FF0000"/>
                </a:solidFill>
              </a:rPr>
              <a:t>내림차순</a:t>
            </a:r>
            <a:r>
              <a:rPr lang="ko-KR" altLang="en-US" dirty="0" smtClean="0"/>
              <a:t>으로 </a:t>
            </a:r>
            <a:r>
              <a:rPr lang="ko-KR" altLang="en-US" dirty="0" smtClean="0">
                <a:solidFill>
                  <a:srgbClr val="0000FF"/>
                </a:solidFill>
              </a:rPr>
              <a:t>정렬 수행</a:t>
            </a:r>
          </a:p>
          <a:p>
            <a:pPr lvl="2" eaLnBrk="1" hangingPunct="1"/>
            <a:r>
              <a:rPr lang="ko-KR" altLang="en-US" dirty="0" smtClean="0">
                <a:solidFill>
                  <a:srgbClr val="0000FF"/>
                </a:solidFill>
              </a:rPr>
              <a:t>최소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히프에</a:t>
            </a:r>
            <a:r>
              <a:rPr lang="ko-KR" altLang="en-US" dirty="0" smtClean="0"/>
              <a:t> 대해서 원소의 개수만큼 </a:t>
            </a:r>
            <a:r>
              <a:rPr lang="ko-KR" altLang="en-US" dirty="0" smtClean="0">
                <a:solidFill>
                  <a:srgbClr val="0000FF"/>
                </a:solidFill>
              </a:rPr>
              <a:t>삭제</a:t>
            </a:r>
            <a:r>
              <a:rPr lang="ko-KR" altLang="en-US" dirty="0" smtClean="0"/>
              <a:t> 연산을 수행하여 </a:t>
            </a:r>
            <a:r>
              <a:rPr lang="ko-KR" altLang="en-US" dirty="0" smtClean="0">
                <a:solidFill>
                  <a:srgbClr val="0000FF"/>
                </a:solidFill>
              </a:rPr>
              <a:t>오름차순</a:t>
            </a:r>
            <a:r>
              <a:rPr lang="ko-KR" altLang="en-US" dirty="0" smtClean="0"/>
              <a:t>으로 </a:t>
            </a:r>
            <a:r>
              <a:rPr lang="ko-KR" altLang="en-US" dirty="0" smtClean="0">
                <a:solidFill>
                  <a:srgbClr val="FF0000"/>
                </a:solidFill>
              </a:rPr>
              <a:t>정렬 수행</a:t>
            </a:r>
          </a:p>
        </p:txBody>
      </p:sp>
      <p:sp>
        <p:nvSpPr>
          <p:cNvPr id="1044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히프 정렬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44560" y="1060560"/>
              <a:ext cx="3086280" cy="8258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1051200"/>
                <a:ext cx="3105000" cy="84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정렬되지 </a:t>
            </a:r>
            <a:r>
              <a:rPr lang="ko-KR" altLang="en-US" dirty="0"/>
              <a:t>않은 </a:t>
            </a:r>
            <a:r>
              <a:rPr lang="en-US" altLang="ko-KR" dirty="0"/>
              <a:t>{69, 10, 30, 2, 16, 8, 31, 22}</a:t>
            </a:r>
            <a:r>
              <a:rPr lang="ko-KR" altLang="en-US" dirty="0"/>
              <a:t>의 자료들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ko-KR" altLang="en-US" dirty="0"/>
              <a:t> </a:t>
            </a:r>
            <a:r>
              <a:rPr lang="ko-KR" altLang="en-US" dirty="0" err="1"/>
              <a:t>히프</a:t>
            </a:r>
            <a:r>
              <a:rPr lang="ko-KR" altLang="en-US" dirty="0"/>
              <a:t> </a:t>
            </a:r>
            <a:r>
              <a:rPr lang="ko-KR" altLang="en-US" dirty="0" smtClean="0"/>
              <a:t>정렬 방법</a:t>
            </a:r>
            <a:r>
              <a:rPr lang="ko-KR" altLang="en-US" dirty="0" smtClean="0">
                <a:solidFill>
                  <a:schemeClr val="tx1"/>
                </a:solidFill>
              </a:rPr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/>
              <a:t>정렬</a:t>
            </a:r>
            <a:r>
              <a:rPr lang="ko-KR" altLang="en-US" dirty="0">
                <a:solidFill>
                  <a:schemeClr val="tx1"/>
                </a:solidFill>
              </a:rPr>
              <a:t>하는</a:t>
            </a:r>
            <a:r>
              <a:rPr lang="ko-KR" altLang="en-US" dirty="0"/>
              <a:t> </a:t>
            </a:r>
            <a:r>
              <a:rPr lang="ko-KR" altLang="en-US" dirty="0" smtClean="0"/>
              <a:t>과정</a:t>
            </a:r>
            <a:endParaRPr lang="en-US" altLang="ko-KR" dirty="0"/>
          </a:p>
          <a:p>
            <a:pPr marL="627062" lvl="2" indent="0" eaLnBrk="1" hangingPunct="1">
              <a:buNone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⑴ </a:t>
            </a:r>
            <a:r>
              <a:rPr lang="ko-KR" altLang="en-US" dirty="0" smtClean="0">
                <a:solidFill>
                  <a:srgbClr val="FF0000"/>
                </a:solidFill>
              </a:rPr>
              <a:t>초기 </a:t>
            </a:r>
            <a:r>
              <a:rPr lang="ko-KR" altLang="en-US" dirty="0">
                <a:solidFill>
                  <a:srgbClr val="FF0000"/>
                </a:solidFill>
              </a:rPr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정렬할 원소에 대해 </a:t>
            </a:r>
            <a:r>
              <a:rPr lang="en-US" altLang="ko-KR" dirty="0"/>
              <a:t>7</a:t>
            </a:r>
            <a:r>
              <a:rPr lang="ko-KR" altLang="en-US" dirty="0"/>
              <a:t>장에서 설명한 삽입 연산을 이용해 </a:t>
            </a:r>
            <a:r>
              <a:rPr lang="ko-KR" altLang="en-US" dirty="0" smtClean="0">
                <a:solidFill>
                  <a:srgbClr val="FF0000"/>
                </a:solidFill>
              </a:rPr>
              <a:t>최대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히프를</a:t>
            </a:r>
            <a:r>
              <a:rPr lang="ko-KR" altLang="en-US" dirty="0" smtClean="0"/>
              <a:t> 구성</a:t>
            </a:r>
          </a:p>
        </p:txBody>
      </p:sp>
      <p:sp>
        <p:nvSpPr>
          <p:cNvPr id="1054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히프 정렬</a:t>
            </a:r>
            <a:endParaRPr lang="ko-KR" altLang="en-US" dirty="0" smtClean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91" y="2164230"/>
            <a:ext cx="7056784" cy="248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1265350" y="3501653"/>
            <a:ext cx="3299284" cy="2291727"/>
            <a:chOff x="679024" y="4095567"/>
            <a:chExt cx="3299284" cy="2291727"/>
          </a:xfrm>
        </p:grpSpPr>
        <p:sp>
          <p:nvSpPr>
            <p:cNvPr id="2" name="타원 1"/>
            <p:cNvSpPr/>
            <p:nvPr/>
          </p:nvSpPr>
          <p:spPr>
            <a:xfrm>
              <a:off x="2339752" y="4095567"/>
              <a:ext cx="504056" cy="395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69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687136" y="4672135"/>
              <a:ext cx="504056" cy="395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970196" y="4672134"/>
              <a:ext cx="504056" cy="395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83080" y="5340195"/>
              <a:ext cx="504056" cy="395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68312" y="5340195"/>
              <a:ext cx="504056" cy="395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16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641616" y="5340195"/>
              <a:ext cx="504056" cy="395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8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474252" y="5340195"/>
              <a:ext cx="504056" cy="395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31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79024" y="5992239"/>
              <a:ext cx="504056" cy="395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22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/>
            <p:cNvCxnSpPr>
              <a:endCxn id="6" idx="7"/>
            </p:cNvCxnSpPr>
            <p:nvPr/>
          </p:nvCxnSpPr>
          <p:spPr>
            <a:xfrm flipH="1">
              <a:off x="2117375" y="4490622"/>
              <a:ext cx="222377" cy="23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1583184" y="5067189"/>
              <a:ext cx="222377" cy="23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1071891" y="5714773"/>
              <a:ext cx="222377" cy="23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7" idx="1"/>
            </p:cNvCxnSpPr>
            <p:nvPr/>
          </p:nvCxnSpPr>
          <p:spPr>
            <a:xfrm>
              <a:off x="2791411" y="4471359"/>
              <a:ext cx="252602" cy="258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347951" y="5067189"/>
              <a:ext cx="252602" cy="258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2852013" y="5026132"/>
              <a:ext cx="178785" cy="31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9" idx="0"/>
            </p:cNvCxnSpPr>
            <p:nvPr/>
          </p:nvCxnSpPr>
          <p:spPr>
            <a:xfrm>
              <a:off x="2068294" y="5077583"/>
              <a:ext cx="152046" cy="262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 eaLnBrk="1" hangingPunct="1">
              <a:buNone/>
              <a:defRPr/>
            </a:pPr>
            <a:r>
              <a:rPr lang="ko-KR" altLang="en-US" dirty="0"/>
              <a:t>⑵ </a:t>
            </a:r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ko-KR" altLang="en-US" dirty="0"/>
              <a:t> </a:t>
            </a:r>
            <a:r>
              <a:rPr lang="ko-KR" altLang="en-US" dirty="0" err="1"/>
              <a:t>히프에</a:t>
            </a:r>
            <a:r>
              <a:rPr lang="ko-KR" altLang="en-US" dirty="0"/>
              <a:t> 삭제 연산을 수행하여 루트 </a:t>
            </a:r>
            <a:r>
              <a:rPr lang="ko-KR" altLang="en-US" dirty="0" err="1"/>
              <a:t>노드의</a:t>
            </a:r>
            <a:r>
              <a:rPr lang="ko-KR" altLang="en-US" dirty="0"/>
              <a:t> 원소 </a:t>
            </a:r>
            <a:r>
              <a:rPr lang="en-US" altLang="ko-KR" dirty="0">
                <a:solidFill>
                  <a:srgbClr val="FF0000"/>
                </a:solidFill>
              </a:rPr>
              <a:t>69</a:t>
            </a:r>
            <a:r>
              <a:rPr lang="ko-KR" altLang="en-US" dirty="0"/>
              <a:t>를 구한 후 </a:t>
            </a:r>
            <a:r>
              <a:rPr lang="ko-KR" altLang="en-US" dirty="0" smtClean="0"/>
              <a:t>배열의 마지막 </a:t>
            </a:r>
            <a:r>
              <a:rPr lang="ko-KR" altLang="en-US" dirty="0"/>
              <a:t>자리에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② </a:t>
            </a:r>
            <a:r>
              <a:rPr lang="ko-KR" altLang="en-US" dirty="0" smtClean="0"/>
              <a:t>나머지 </a:t>
            </a:r>
            <a:r>
              <a:rPr lang="ko-KR" altLang="en-US" dirty="0" err="1"/>
              <a:t>히프를</a:t>
            </a:r>
            <a:r>
              <a:rPr lang="ko-KR" altLang="en-US" dirty="0"/>
              <a:t> 최대 </a:t>
            </a:r>
            <a:r>
              <a:rPr lang="ko-KR" altLang="en-US" dirty="0" err="1"/>
              <a:t>히프로</a:t>
            </a:r>
            <a:r>
              <a:rPr lang="ko-KR" altLang="en-US" dirty="0"/>
              <a:t> </a:t>
            </a:r>
            <a:r>
              <a:rPr lang="ko-KR" altLang="en-US" dirty="0" smtClean="0"/>
              <a:t>재구성</a:t>
            </a:r>
            <a:r>
              <a:rPr lang="en-US" altLang="ko-KR" dirty="0" smtClean="0"/>
              <a:t>. </a:t>
            </a:r>
            <a:r>
              <a:rPr lang="ko-KR" altLang="en-US" dirty="0"/>
              <a:t>원소를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ko-KR" altLang="en-US" dirty="0" smtClean="0"/>
              <a:t>하고 </a:t>
            </a:r>
            <a:r>
              <a:rPr lang="ko-KR" altLang="en-US" dirty="0" err="1"/>
              <a:t>히프를</a:t>
            </a:r>
            <a:r>
              <a:rPr lang="ko-KR" altLang="en-US" dirty="0"/>
              <a:t> 재구성하는 작업은 </a:t>
            </a:r>
            <a:r>
              <a:rPr lang="en-US" altLang="ko-KR" dirty="0"/>
              <a:t>7</a:t>
            </a:r>
            <a:r>
              <a:rPr lang="ko-KR" altLang="en-US" dirty="0" smtClean="0"/>
              <a:t>장의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 </a:t>
            </a:r>
            <a:r>
              <a:rPr lang="en-US" altLang="ko-KR" dirty="0"/>
              <a:t>[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7-12</a:t>
            </a:r>
            <a:r>
              <a:rPr lang="en-US" altLang="ko-KR" dirty="0"/>
              <a:t>]</a:t>
            </a:r>
            <a:r>
              <a:rPr lang="ko-KR" altLang="en-US" dirty="0"/>
              <a:t>에 따라 </a:t>
            </a:r>
            <a:r>
              <a:rPr lang="ko-KR" altLang="en-US" dirty="0" smtClean="0"/>
              <a:t>수행</a:t>
            </a:r>
          </a:p>
        </p:txBody>
      </p:sp>
      <p:sp>
        <p:nvSpPr>
          <p:cNvPr id="1054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히프 정렬</a:t>
            </a:r>
            <a:endParaRPr lang="ko-KR" altLang="en-US" dirty="0" smtClean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7" y="2217927"/>
            <a:ext cx="7840736" cy="418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9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 eaLnBrk="1" hangingPunct="1">
              <a:buNone/>
              <a:defRPr/>
            </a:pPr>
            <a:r>
              <a:rPr lang="ko-KR" altLang="en-US" dirty="0" smtClean="0"/>
              <a:t>⑶ </a:t>
            </a:r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ko-KR" altLang="en-US" dirty="0"/>
              <a:t> </a:t>
            </a:r>
            <a:r>
              <a:rPr lang="ko-KR" altLang="en-US" dirty="0" err="1"/>
              <a:t>히프에</a:t>
            </a:r>
            <a:r>
              <a:rPr lang="ko-KR" altLang="en-US" dirty="0"/>
              <a:t> 삭제 연산을 수행하여 루트 </a:t>
            </a:r>
            <a:r>
              <a:rPr lang="ko-KR" altLang="en-US" dirty="0" err="1"/>
              <a:t>노드의</a:t>
            </a:r>
            <a:r>
              <a:rPr lang="ko-KR" altLang="en-US" dirty="0"/>
              <a:t> 원소 </a:t>
            </a:r>
            <a:r>
              <a:rPr lang="en-US" altLang="ko-KR" dirty="0"/>
              <a:t>31</a:t>
            </a:r>
            <a:r>
              <a:rPr lang="ko-KR" altLang="en-US" dirty="0"/>
              <a:t>을 구한 후 </a:t>
            </a:r>
            <a:r>
              <a:rPr lang="ko-KR" altLang="en-US" dirty="0" smtClean="0"/>
              <a:t>배열의 비어 </a:t>
            </a:r>
            <a:r>
              <a:rPr lang="ko-KR" altLang="en-US" dirty="0"/>
              <a:t>있는 마지막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자리에 저장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 </a:t>
            </a:r>
            <a:r>
              <a:rPr lang="ko-KR" altLang="en-US" dirty="0"/>
              <a:t>나머지 </a:t>
            </a:r>
            <a:r>
              <a:rPr lang="ko-KR" altLang="en-US" dirty="0" err="1"/>
              <a:t>히프를</a:t>
            </a:r>
            <a:r>
              <a:rPr lang="ko-KR" altLang="en-US" dirty="0"/>
              <a:t> 최대 </a:t>
            </a:r>
            <a:r>
              <a:rPr lang="ko-KR" altLang="en-US" dirty="0" err="1"/>
              <a:t>히프로</a:t>
            </a:r>
            <a:r>
              <a:rPr lang="ko-KR" altLang="en-US" dirty="0"/>
              <a:t> </a:t>
            </a:r>
            <a:r>
              <a:rPr lang="ko-KR" altLang="en-US" dirty="0" smtClean="0"/>
              <a:t>재구성</a:t>
            </a:r>
            <a:endParaRPr lang="en-US" altLang="ko-KR" dirty="0"/>
          </a:p>
        </p:txBody>
      </p:sp>
      <p:sp>
        <p:nvSpPr>
          <p:cNvPr id="1054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히프 정렬</a:t>
            </a:r>
            <a:endParaRPr lang="ko-KR" altLang="en-US" dirty="0" smtClean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942152"/>
            <a:ext cx="7038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1" y="1910152"/>
            <a:ext cx="1771650" cy="12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선택 정렬</a:t>
            </a:r>
            <a:r>
              <a:rPr lang="en-US" altLang="ko-KR" dirty="0" smtClean="0"/>
              <a:t>(</a:t>
            </a:r>
            <a:r>
              <a:rPr lang="en-US" altLang="ko-KR" baseline="30000" dirty="0" smtClean="0"/>
              <a:t>selection sort</a:t>
            </a:r>
            <a:r>
              <a:rPr lang="en-US" altLang="ko-KR" dirty="0" smtClean="0"/>
              <a:t>) </a:t>
            </a:r>
          </a:p>
          <a:p>
            <a:pPr lvl="1" eaLnBrk="1" hangingPunct="1">
              <a:defRPr/>
            </a:pPr>
            <a:r>
              <a:rPr lang="ko-KR" altLang="en-US" sz="1600" dirty="0" smtClean="0"/>
              <a:t>전체 원소</a:t>
            </a:r>
            <a:r>
              <a:rPr lang="ko-KR" altLang="en-US" sz="1600" dirty="0" smtClean="0">
                <a:solidFill>
                  <a:schemeClr val="tx1"/>
                </a:solidFill>
              </a:rPr>
              <a:t>들</a:t>
            </a:r>
            <a:r>
              <a:rPr lang="ko-KR" altLang="en-US" sz="1600" dirty="0" smtClean="0"/>
              <a:t> 중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</a:t>
            </a:r>
            <a:r>
              <a:rPr lang="ko-KR" altLang="en-US" sz="1600" dirty="0" smtClean="0"/>
              <a:t> </a:t>
            </a:r>
            <a:r>
              <a:rPr lang="ko-KR" altLang="en-US" sz="1600" spc="-100" dirty="0" smtClean="0">
                <a:solidFill>
                  <a:srgbClr val="FF0000"/>
                </a:solidFill>
              </a:rPr>
              <a:t>기준 위치</a:t>
            </a:r>
            <a:r>
              <a:rPr lang="ko-KR" altLang="en-US" sz="1600" spc="-100" dirty="0" smtClean="0">
                <a:solidFill>
                  <a:schemeClr val="tx1"/>
                </a:solidFill>
              </a:rPr>
              <a:t>에</a:t>
            </a:r>
            <a:r>
              <a:rPr lang="ko-KR" altLang="en-US" sz="1600" spc="-100" dirty="0" smtClean="0"/>
              <a:t> 맞는 원소</a:t>
            </a:r>
            <a:r>
              <a:rPr lang="ko-KR" altLang="en-US" sz="1600" spc="-100" dirty="0" smtClean="0">
                <a:solidFill>
                  <a:schemeClr val="tx1"/>
                </a:solidFill>
              </a:rPr>
              <a:t>를 </a:t>
            </a:r>
            <a:r>
              <a:rPr lang="ko-KR" altLang="en-US" sz="1600" spc="-100" dirty="0" smtClean="0"/>
              <a:t>선택</a:t>
            </a:r>
            <a:r>
              <a:rPr lang="ko-KR" altLang="en-US" sz="1600" spc="-100" dirty="0" smtClean="0">
                <a:solidFill>
                  <a:schemeClr val="tx1"/>
                </a:solidFill>
              </a:rPr>
              <a:t>하여</a:t>
            </a:r>
            <a:r>
              <a:rPr lang="ko-KR" altLang="en-US" sz="1600" spc="-100" dirty="0" smtClean="0"/>
              <a:t> 자리</a:t>
            </a:r>
            <a:r>
              <a:rPr lang="ko-KR" altLang="en-US" sz="1600" spc="-100" dirty="0" smtClean="0">
                <a:solidFill>
                  <a:schemeClr val="tx1"/>
                </a:solidFill>
              </a:rPr>
              <a:t>를</a:t>
            </a:r>
            <a:r>
              <a:rPr lang="ko-KR" altLang="en-US" sz="1600" spc="-100" dirty="0" smtClean="0"/>
              <a:t> 교환</a:t>
            </a:r>
            <a:r>
              <a:rPr lang="ko-KR" altLang="en-US" sz="1600" spc="-100" dirty="0" smtClean="0">
                <a:solidFill>
                  <a:schemeClr val="tx1"/>
                </a:solidFill>
              </a:rPr>
              <a:t>하는</a:t>
            </a:r>
            <a:r>
              <a:rPr lang="ko-KR" altLang="en-US" sz="1600" dirty="0" smtClean="0"/>
              <a:t> 방식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</a:t>
            </a:r>
            <a:r>
              <a:rPr lang="ko-KR" altLang="en-US" sz="1600" dirty="0" smtClean="0"/>
              <a:t> 정렬</a:t>
            </a:r>
          </a:p>
          <a:p>
            <a:pPr lvl="1" eaLnBrk="1" hangingPunct="1">
              <a:defRPr/>
            </a:pPr>
            <a:r>
              <a:rPr lang="ko-KR" altLang="en-US" sz="1600" dirty="0" smtClean="0"/>
              <a:t>수행 방법</a:t>
            </a:r>
          </a:p>
          <a:p>
            <a:pPr lvl="2" eaLnBrk="1" hangingPunct="1">
              <a:defRPr/>
            </a:pPr>
            <a:r>
              <a:rPr lang="ko-KR" altLang="en-US" sz="1400" dirty="0" smtClean="0">
                <a:solidFill>
                  <a:srgbClr val="0000FF"/>
                </a:solidFill>
              </a:rPr>
              <a:t>전체 원소 </a:t>
            </a:r>
            <a:r>
              <a:rPr lang="ko-KR" altLang="en-US" sz="1400" dirty="0" smtClean="0"/>
              <a:t>중에서 </a:t>
            </a:r>
            <a:r>
              <a:rPr lang="ko-KR" altLang="en-US" sz="1400" dirty="0" smtClean="0">
                <a:solidFill>
                  <a:srgbClr val="FF0000"/>
                </a:solidFill>
              </a:rPr>
              <a:t>가장 작은 </a:t>
            </a:r>
            <a:r>
              <a:rPr lang="ko-KR" altLang="en-US" sz="1400" dirty="0" smtClean="0"/>
              <a:t>원소를 찾아 </a:t>
            </a:r>
            <a:r>
              <a:rPr lang="ko-KR" altLang="en-US" sz="1400" dirty="0" smtClean="0">
                <a:solidFill>
                  <a:srgbClr val="0000FF"/>
                </a:solidFill>
              </a:rPr>
              <a:t>첫 번째 </a:t>
            </a:r>
            <a:r>
              <a:rPr lang="ko-KR" altLang="en-US" sz="1400" dirty="0" smtClean="0"/>
              <a:t>원소와 자리를 </a:t>
            </a:r>
            <a:r>
              <a:rPr lang="ko-KR" altLang="en-US" sz="1400" dirty="0" smtClean="0">
                <a:solidFill>
                  <a:srgbClr val="0000FF"/>
                </a:solidFill>
              </a:rPr>
              <a:t>교환</a:t>
            </a:r>
            <a:endParaRPr lang="en-US" altLang="ko-KR" sz="1400" dirty="0" smtClean="0">
              <a:solidFill>
                <a:srgbClr val="0000FF"/>
              </a:solidFill>
            </a:endParaRPr>
          </a:p>
          <a:p>
            <a:pPr lvl="2" eaLnBrk="1" hangingPunct="1">
              <a:defRPr/>
            </a:pPr>
            <a:r>
              <a:rPr lang="ko-KR" altLang="en-US" sz="1400" dirty="0" smtClean="0">
                <a:solidFill>
                  <a:srgbClr val="0000FF"/>
                </a:solidFill>
              </a:rPr>
              <a:t>두 번째</a:t>
            </a:r>
            <a:r>
              <a:rPr lang="ko-KR" altLang="en-US" sz="1400" dirty="0" smtClean="0"/>
              <a:t>로 </a:t>
            </a:r>
            <a:r>
              <a:rPr lang="ko-KR" altLang="en-US" sz="1400" dirty="0" smtClean="0">
                <a:solidFill>
                  <a:srgbClr val="FF0000"/>
                </a:solidFill>
              </a:rPr>
              <a:t>작은</a:t>
            </a:r>
            <a:r>
              <a:rPr lang="ko-KR" altLang="en-US" sz="1400" dirty="0" smtClean="0"/>
              <a:t> 원소를 찾아 선택하여 두 번째 원소와 자리를 교환</a:t>
            </a:r>
            <a:endParaRPr lang="en-US" altLang="ko-KR" sz="1400" dirty="0" smtClean="0"/>
          </a:p>
          <a:p>
            <a:pPr lvl="2" eaLnBrk="1" hangingPunct="1">
              <a:defRPr/>
            </a:pPr>
            <a:r>
              <a:rPr lang="ko-KR" altLang="en-US" sz="1400" dirty="0" smtClean="0">
                <a:solidFill>
                  <a:srgbClr val="0000FF"/>
                </a:solidFill>
              </a:rPr>
              <a:t>세 번째</a:t>
            </a:r>
            <a:r>
              <a:rPr lang="ko-KR" altLang="en-US" sz="1400" dirty="0" smtClean="0"/>
              <a:t>로 </a:t>
            </a:r>
            <a:r>
              <a:rPr lang="ko-KR" altLang="en-US" sz="1400" dirty="0" smtClean="0">
                <a:solidFill>
                  <a:srgbClr val="FF0000"/>
                </a:solidFill>
              </a:rPr>
              <a:t>작은</a:t>
            </a:r>
            <a:r>
              <a:rPr lang="ko-KR" altLang="en-US" sz="1400" dirty="0" smtClean="0"/>
              <a:t> 원소를 찾아 선택하여 세 번째 원소와 자리를 교환</a:t>
            </a:r>
            <a:endParaRPr lang="en-US" altLang="ko-KR" sz="1400" dirty="0" smtClean="0"/>
          </a:p>
          <a:p>
            <a:pPr lvl="2" eaLnBrk="1" hangingPunct="1">
              <a:defRPr/>
            </a:pPr>
            <a:r>
              <a:rPr lang="ko-KR" altLang="en-US" sz="1400" dirty="0" smtClean="0"/>
              <a:t>이 과정을 반복하면서 정렬을 완성</a:t>
            </a:r>
            <a:endParaRPr lang="en-US" altLang="ko-KR" sz="1400" dirty="0" smtClean="0"/>
          </a:p>
          <a:p>
            <a:pPr marL="0" indent="0">
              <a:buNone/>
              <a:defRPr/>
            </a:pPr>
            <a:endParaRPr lang="ko-KR" altLang="en-US" dirty="0" smtClean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선택 정렬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44560" y="1155600"/>
              <a:ext cx="3410280" cy="8449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1146240"/>
                <a:ext cx="3429000" cy="86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 eaLnBrk="1" hangingPunct="1">
              <a:buNone/>
              <a:defRPr/>
            </a:pPr>
            <a:r>
              <a:rPr lang="ko-KR" altLang="en-US" dirty="0"/>
              <a:t>⑷ </a:t>
            </a:r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ko-KR" altLang="en-US" dirty="0"/>
              <a:t> </a:t>
            </a:r>
            <a:r>
              <a:rPr lang="ko-KR" altLang="en-US" dirty="0" err="1"/>
              <a:t>히프에</a:t>
            </a:r>
            <a:r>
              <a:rPr lang="ko-KR" altLang="en-US" dirty="0"/>
              <a:t> 삭제 연산을 수행하여 루트 </a:t>
            </a:r>
            <a:r>
              <a:rPr lang="ko-KR" altLang="en-US" dirty="0" err="1"/>
              <a:t>노드의</a:t>
            </a:r>
            <a:r>
              <a:rPr lang="ko-KR" altLang="en-US" dirty="0"/>
              <a:t> 원소 </a:t>
            </a:r>
            <a:r>
              <a:rPr lang="en-US" altLang="ko-KR" dirty="0"/>
              <a:t>30</a:t>
            </a:r>
            <a:r>
              <a:rPr lang="ko-KR" altLang="en-US" dirty="0"/>
              <a:t>을 구한 후 </a:t>
            </a:r>
            <a:r>
              <a:rPr lang="ko-KR" altLang="en-US" dirty="0" smtClean="0"/>
              <a:t>배열의 비어 </a:t>
            </a:r>
            <a:r>
              <a:rPr lang="ko-KR" altLang="en-US" dirty="0"/>
              <a:t>있는 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ko-KR" altLang="en-US" dirty="0"/>
              <a:t>자리에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②</a:t>
            </a:r>
            <a:r>
              <a:rPr lang="ko-KR" altLang="en-US" dirty="0"/>
              <a:t>나머지 </a:t>
            </a:r>
            <a:r>
              <a:rPr lang="ko-KR" altLang="en-US" dirty="0" err="1"/>
              <a:t>히프를</a:t>
            </a:r>
            <a:r>
              <a:rPr lang="ko-KR" altLang="en-US" dirty="0"/>
              <a:t> 최대 </a:t>
            </a:r>
            <a:r>
              <a:rPr lang="ko-KR" altLang="en-US" dirty="0" err="1"/>
              <a:t>히프로</a:t>
            </a:r>
            <a:r>
              <a:rPr lang="ko-KR" altLang="en-US" dirty="0"/>
              <a:t> </a:t>
            </a:r>
            <a:r>
              <a:rPr lang="ko-KR" altLang="en-US" dirty="0" smtClean="0"/>
              <a:t>재구성</a:t>
            </a:r>
            <a:endParaRPr lang="en-US" altLang="ko-KR" dirty="0" smtClean="0"/>
          </a:p>
        </p:txBody>
      </p:sp>
      <p:sp>
        <p:nvSpPr>
          <p:cNvPr id="1054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히프 정렬</a:t>
            </a:r>
            <a:endParaRPr lang="ko-KR" altLang="en-US" dirty="0" smtClean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132856"/>
            <a:ext cx="68675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096" y="1988840"/>
            <a:ext cx="1529333" cy="13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 eaLnBrk="1" hangingPunct="1">
              <a:buNone/>
              <a:defRPr/>
            </a:pPr>
            <a:r>
              <a:rPr lang="ko-KR" altLang="en-US" dirty="0"/>
              <a:t>⑸ </a:t>
            </a:r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ko-KR" altLang="en-US" dirty="0"/>
              <a:t> </a:t>
            </a:r>
            <a:r>
              <a:rPr lang="ko-KR" altLang="en-US" dirty="0" err="1"/>
              <a:t>히프에</a:t>
            </a:r>
            <a:r>
              <a:rPr lang="ko-KR" altLang="en-US" dirty="0"/>
              <a:t> 삭제 연산을 수행하여 루트 </a:t>
            </a:r>
            <a:r>
              <a:rPr lang="ko-KR" altLang="en-US" dirty="0" err="1"/>
              <a:t>노드의</a:t>
            </a:r>
            <a:r>
              <a:rPr lang="ko-KR" altLang="en-US" dirty="0"/>
              <a:t> 원소 </a:t>
            </a:r>
            <a:r>
              <a:rPr lang="en-US" altLang="ko-KR" dirty="0"/>
              <a:t>22</a:t>
            </a:r>
            <a:r>
              <a:rPr lang="ko-KR" altLang="en-US" dirty="0"/>
              <a:t>를 구한 후 </a:t>
            </a:r>
            <a:r>
              <a:rPr lang="ko-KR" altLang="en-US" dirty="0" smtClean="0"/>
              <a:t>배열의 비어 </a:t>
            </a:r>
            <a:r>
              <a:rPr lang="ko-KR" altLang="en-US" dirty="0"/>
              <a:t>있는 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ko-KR" altLang="en-US" dirty="0"/>
              <a:t>자리에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 </a:t>
            </a:r>
            <a:r>
              <a:rPr lang="ko-KR" altLang="en-US" dirty="0"/>
              <a:t>나머지 </a:t>
            </a:r>
            <a:r>
              <a:rPr lang="ko-KR" altLang="en-US" dirty="0" err="1"/>
              <a:t>히프를</a:t>
            </a:r>
            <a:r>
              <a:rPr lang="ko-KR" altLang="en-US" dirty="0"/>
              <a:t> 최대 </a:t>
            </a:r>
            <a:r>
              <a:rPr lang="ko-KR" altLang="en-US" dirty="0" err="1"/>
              <a:t>히프로</a:t>
            </a:r>
            <a:r>
              <a:rPr lang="ko-KR" altLang="en-US" dirty="0"/>
              <a:t> </a:t>
            </a:r>
            <a:r>
              <a:rPr lang="ko-KR" altLang="en-US" dirty="0" smtClean="0"/>
              <a:t>재구성</a:t>
            </a:r>
            <a:endParaRPr lang="en-US" altLang="ko-KR" dirty="0" smtClean="0"/>
          </a:p>
        </p:txBody>
      </p:sp>
      <p:sp>
        <p:nvSpPr>
          <p:cNvPr id="1054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히프 정렬</a:t>
            </a:r>
            <a:endParaRPr lang="ko-KR" altLang="en-US" dirty="0" smtClean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2856"/>
            <a:ext cx="72009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1916832"/>
            <a:ext cx="1709345" cy="13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 eaLnBrk="1" hangingPunct="1">
              <a:buNone/>
              <a:defRPr/>
            </a:pPr>
            <a:r>
              <a:rPr lang="ko-KR" altLang="en-US" dirty="0"/>
              <a:t>⑹ ① </a:t>
            </a:r>
            <a:r>
              <a:rPr lang="ko-KR" altLang="en-US" dirty="0" err="1"/>
              <a:t>히프에</a:t>
            </a:r>
            <a:r>
              <a:rPr lang="ko-KR" altLang="en-US" dirty="0"/>
              <a:t> 삭제 연산을 수행하여 루트 </a:t>
            </a:r>
            <a:r>
              <a:rPr lang="ko-KR" altLang="en-US" dirty="0" err="1"/>
              <a:t>노드의</a:t>
            </a:r>
            <a:r>
              <a:rPr lang="ko-KR" altLang="en-US" dirty="0"/>
              <a:t> 원소 </a:t>
            </a:r>
            <a:r>
              <a:rPr lang="en-US" altLang="ko-KR" dirty="0"/>
              <a:t>16</a:t>
            </a:r>
            <a:r>
              <a:rPr lang="ko-KR" altLang="en-US" dirty="0"/>
              <a:t>을 구한 후 </a:t>
            </a:r>
            <a:r>
              <a:rPr lang="ko-KR" altLang="en-US" dirty="0" smtClean="0"/>
              <a:t>배열의 비어 </a:t>
            </a:r>
            <a:r>
              <a:rPr lang="ko-KR" altLang="en-US" dirty="0"/>
              <a:t>있는 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ko-KR" altLang="en-US" dirty="0"/>
              <a:t>자리에 </a:t>
            </a:r>
            <a:r>
              <a:rPr lang="ko-KR" altLang="en-US" dirty="0" smtClean="0"/>
              <a:t>저장 </a:t>
            </a:r>
            <a:r>
              <a:rPr lang="en-US" altLang="ko-KR" dirty="0" smtClean="0"/>
              <a:t>② </a:t>
            </a:r>
            <a:r>
              <a:rPr lang="ko-KR" altLang="en-US" dirty="0"/>
              <a:t>나머지 </a:t>
            </a:r>
            <a:r>
              <a:rPr lang="ko-KR" altLang="en-US" dirty="0" err="1"/>
              <a:t>히프를</a:t>
            </a:r>
            <a:r>
              <a:rPr lang="ko-KR" altLang="en-US" dirty="0"/>
              <a:t> 최대 </a:t>
            </a:r>
            <a:r>
              <a:rPr lang="ko-KR" altLang="en-US" dirty="0" err="1"/>
              <a:t>히프로</a:t>
            </a:r>
            <a:r>
              <a:rPr lang="ko-KR" altLang="en-US" dirty="0"/>
              <a:t> </a:t>
            </a:r>
            <a:r>
              <a:rPr lang="ko-KR" altLang="en-US" dirty="0" smtClean="0"/>
              <a:t>재구성</a:t>
            </a:r>
          </a:p>
        </p:txBody>
      </p:sp>
      <p:sp>
        <p:nvSpPr>
          <p:cNvPr id="1054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히프 정렬</a:t>
            </a:r>
            <a:endParaRPr lang="ko-KR" altLang="en-US" dirty="0" smtClean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060848"/>
            <a:ext cx="70485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59" y="1700808"/>
            <a:ext cx="1961381" cy="17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 eaLnBrk="1" hangingPunct="1">
              <a:buNone/>
              <a:defRPr/>
            </a:pPr>
            <a:r>
              <a:rPr lang="ko-KR" altLang="en-US" dirty="0"/>
              <a:t>⑺ ① </a:t>
            </a:r>
            <a:r>
              <a:rPr lang="ko-KR" altLang="en-US" dirty="0" err="1"/>
              <a:t>히프에</a:t>
            </a:r>
            <a:r>
              <a:rPr lang="ko-KR" altLang="en-US" dirty="0"/>
              <a:t> 삭제 연산을 수행하여 루트 </a:t>
            </a:r>
            <a:r>
              <a:rPr lang="ko-KR" altLang="en-US" dirty="0" err="1"/>
              <a:t>노드의</a:t>
            </a:r>
            <a:r>
              <a:rPr lang="ko-KR" altLang="en-US" dirty="0"/>
              <a:t> 원소 </a:t>
            </a:r>
            <a:r>
              <a:rPr lang="en-US" altLang="ko-KR" dirty="0"/>
              <a:t>10</a:t>
            </a:r>
            <a:r>
              <a:rPr lang="ko-KR" altLang="en-US" dirty="0"/>
              <a:t>을 구한 후 </a:t>
            </a:r>
            <a:r>
              <a:rPr lang="ko-KR" altLang="en-US" dirty="0" smtClean="0"/>
              <a:t>배열의 비어 </a:t>
            </a:r>
            <a:r>
              <a:rPr lang="ko-KR" altLang="en-US" dirty="0"/>
              <a:t>있는 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ko-KR" altLang="en-US" dirty="0"/>
              <a:t>자리에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  <a:r>
              <a:rPr lang="en-US" altLang="ko-KR" dirty="0"/>
              <a:t>② </a:t>
            </a:r>
            <a:r>
              <a:rPr lang="ko-KR" altLang="en-US" dirty="0"/>
              <a:t>나머지 </a:t>
            </a:r>
            <a:r>
              <a:rPr lang="ko-KR" altLang="en-US" dirty="0" err="1"/>
              <a:t>히프를</a:t>
            </a:r>
            <a:r>
              <a:rPr lang="ko-KR" altLang="en-US" dirty="0"/>
              <a:t> 최대 </a:t>
            </a:r>
            <a:r>
              <a:rPr lang="ko-KR" altLang="en-US" dirty="0" err="1"/>
              <a:t>히프로</a:t>
            </a:r>
            <a:r>
              <a:rPr lang="ko-KR" altLang="en-US" dirty="0"/>
              <a:t> </a:t>
            </a:r>
            <a:r>
              <a:rPr lang="ko-KR" altLang="en-US" dirty="0" smtClean="0"/>
              <a:t>재구성</a:t>
            </a:r>
            <a:endParaRPr lang="en-US" altLang="ko-KR" dirty="0"/>
          </a:p>
        </p:txBody>
      </p:sp>
      <p:sp>
        <p:nvSpPr>
          <p:cNvPr id="1054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히프 정렬</a:t>
            </a:r>
            <a:endParaRPr lang="ko-KR" altLang="en-US" dirty="0" smtClean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866900"/>
            <a:ext cx="56292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1593895"/>
            <a:ext cx="169390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3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 eaLnBrk="1" hangingPunct="1">
              <a:buNone/>
              <a:defRPr/>
            </a:pPr>
            <a:r>
              <a:rPr lang="ko-KR" altLang="en-US" dirty="0"/>
              <a:t>⑻ </a:t>
            </a:r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ko-KR" altLang="en-US" dirty="0"/>
              <a:t> </a:t>
            </a:r>
            <a:r>
              <a:rPr lang="ko-KR" altLang="en-US" dirty="0" err="1"/>
              <a:t>히프에</a:t>
            </a:r>
            <a:r>
              <a:rPr lang="ko-KR" altLang="en-US" dirty="0"/>
              <a:t> 삭제 연산을 수행하여 루트 </a:t>
            </a:r>
            <a:r>
              <a:rPr lang="ko-KR" altLang="en-US" dirty="0" err="1"/>
              <a:t>노드의</a:t>
            </a:r>
            <a:r>
              <a:rPr lang="ko-KR" altLang="en-US" dirty="0"/>
              <a:t> 원소 </a:t>
            </a:r>
            <a:r>
              <a:rPr lang="en-US" altLang="ko-KR" dirty="0"/>
              <a:t>8</a:t>
            </a:r>
            <a:r>
              <a:rPr lang="ko-KR" altLang="en-US" dirty="0"/>
              <a:t>을 구한 후 </a:t>
            </a:r>
            <a:r>
              <a:rPr lang="ko-KR" altLang="en-US" dirty="0" smtClean="0"/>
              <a:t>배열의 비어 </a:t>
            </a:r>
            <a:r>
              <a:rPr lang="ko-KR" altLang="en-US" dirty="0"/>
              <a:t>있는 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ko-KR" altLang="en-US" dirty="0"/>
              <a:t>자리에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 </a:t>
            </a:r>
            <a:r>
              <a:rPr lang="ko-KR" altLang="en-US" dirty="0"/>
              <a:t>나머지 </a:t>
            </a:r>
            <a:r>
              <a:rPr lang="ko-KR" altLang="en-US" dirty="0" err="1"/>
              <a:t>히프를</a:t>
            </a:r>
            <a:r>
              <a:rPr lang="ko-KR" altLang="en-US" dirty="0"/>
              <a:t> 최대 </a:t>
            </a:r>
            <a:r>
              <a:rPr lang="ko-KR" altLang="en-US" dirty="0" err="1"/>
              <a:t>히프로</a:t>
            </a:r>
            <a:r>
              <a:rPr lang="ko-KR" altLang="en-US" dirty="0"/>
              <a:t> </a:t>
            </a:r>
            <a:r>
              <a:rPr lang="ko-KR" altLang="en-US" dirty="0" smtClean="0"/>
              <a:t>재구성</a:t>
            </a:r>
          </a:p>
        </p:txBody>
      </p:sp>
      <p:sp>
        <p:nvSpPr>
          <p:cNvPr id="1054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히프 정렬</a:t>
            </a:r>
            <a:endParaRPr lang="ko-KR" altLang="en-US" dirty="0" smtClean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73" y="2132856"/>
            <a:ext cx="60579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6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 eaLnBrk="1" hangingPunct="1">
              <a:buNone/>
              <a:defRPr/>
            </a:pPr>
            <a:r>
              <a:rPr lang="ko-KR" altLang="en-US" dirty="0"/>
              <a:t>⑼ </a:t>
            </a:r>
            <a:r>
              <a:rPr lang="ko-KR" altLang="en-US" dirty="0" err="1"/>
              <a:t>히프에</a:t>
            </a:r>
            <a:r>
              <a:rPr lang="ko-KR" altLang="en-US" dirty="0"/>
              <a:t> 삭제 연산을 수행하여 루트 </a:t>
            </a:r>
            <a:r>
              <a:rPr lang="ko-KR" altLang="en-US" dirty="0" err="1"/>
              <a:t>노드의</a:t>
            </a:r>
            <a:r>
              <a:rPr lang="ko-KR" altLang="en-US" dirty="0"/>
              <a:t> 원소 </a:t>
            </a:r>
            <a:r>
              <a:rPr lang="en-US" altLang="ko-KR" dirty="0"/>
              <a:t>2</a:t>
            </a:r>
            <a:r>
              <a:rPr lang="ko-KR" altLang="en-US" dirty="0"/>
              <a:t>를 구한 후 배열의 </a:t>
            </a:r>
            <a:r>
              <a:rPr lang="ko-KR" altLang="en-US" dirty="0" smtClean="0"/>
              <a:t>비어 있는 </a:t>
            </a:r>
            <a:r>
              <a:rPr lang="ko-KR" altLang="en-US" dirty="0"/>
              <a:t>마지막 </a:t>
            </a:r>
            <a:r>
              <a:rPr lang="ko-KR" altLang="en-US" dirty="0" smtClean="0"/>
              <a:t>자리에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. </a:t>
            </a:r>
            <a:r>
              <a:rPr lang="ko-KR" altLang="en-US" dirty="0"/>
              <a:t>나머지 </a:t>
            </a:r>
            <a:r>
              <a:rPr lang="ko-KR" altLang="en-US" dirty="0" err="1"/>
              <a:t>히프를</a:t>
            </a:r>
            <a:r>
              <a:rPr lang="ko-KR" altLang="en-US" dirty="0"/>
              <a:t> 최대 </a:t>
            </a:r>
            <a:r>
              <a:rPr lang="ko-KR" altLang="en-US" dirty="0" err="1"/>
              <a:t>히프로</a:t>
            </a:r>
            <a:r>
              <a:rPr lang="ko-KR" altLang="en-US" dirty="0"/>
              <a:t> 재구성해야 </a:t>
            </a:r>
            <a:r>
              <a:rPr lang="ko-KR" altLang="en-US" dirty="0" smtClean="0"/>
              <a:t>하는데 </a:t>
            </a:r>
            <a:r>
              <a:rPr lang="ko-KR" altLang="en-US" dirty="0"/>
              <a:t>공백 </a:t>
            </a:r>
            <a:r>
              <a:rPr lang="ko-KR" altLang="en-US" dirty="0" err="1"/>
              <a:t>히프가</a:t>
            </a:r>
            <a:r>
              <a:rPr lang="ko-KR" altLang="en-US" dirty="0"/>
              <a:t> 되었으므로 </a:t>
            </a:r>
            <a:r>
              <a:rPr lang="ko-KR" altLang="en-US" dirty="0" err="1"/>
              <a:t>히프</a:t>
            </a:r>
            <a:r>
              <a:rPr lang="ko-KR" altLang="en-US" dirty="0"/>
              <a:t> 정렬을 </a:t>
            </a:r>
            <a:r>
              <a:rPr lang="ko-KR" altLang="en-US" dirty="0" smtClean="0"/>
              <a:t>종료</a:t>
            </a:r>
          </a:p>
        </p:txBody>
      </p:sp>
      <p:sp>
        <p:nvSpPr>
          <p:cNvPr id="1054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히프 정렬</a:t>
            </a:r>
            <a:endParaRPr lang="ko-KR" altLang="en-US" dirty="0" smtClean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348880"/>
            <a:ext cx="49911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5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메모리 </a:t>
            </a:r>
            <a:r>
              <a:rPr lang="ko-KR" altLang="en-US" dirty="0"/>
              <a:t>사용공간 </a:t>
            </a:r>
          </a:p>
          <a:p>
            <a:pPr lvl="2" eaLnBrk="1" hangingPunct="1">
              <a:defRPr/>
            </a:pPr>
            <a:r>
              <a:rPr lang="ko-KR" altLang="en-US" dirty="0"/>
              <a:t>원소 </a:t>
            </a:r>
            <a:r>
              <a:rPr lang="en-US" altLang="ko-KR" dirty="0"/>
              <a:t>n</a:t>
            </a:r>
            <a:r>
              <a:rPr lang="ko-KR" altLang="en-US" dirty="0"/>
              <a:t>개에 대해서 </a:t>
            </a:r>
            <a:r>
              <a:rPr lang="en-US" altLang="ko-KR" dirty="0"/>
              <a:t>n</a:t>
            </a:r>
            <a:r>
              <a:rPr lang="ko-KR" altLang="en-US" dirty="0"/>
              <a:t>개의 메모리 공간 사용 </a:t>
            </a:r>
          </a:p>
          <a:p>
            <a:pPr lvl="2" eaLnBrk="1" hangingPunct="1">
              <a:defRPr/>
            </a:pPr>
            <a:r>
              <a:rPr lang="ko-KR" altLang="en-US" dirty="0"/>
              <a:t>크기 </a:t>
            </a: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ko-KR" altLang="en-US" dirty="0" err="1"/>
              <a:t>히프</a:t>
            </a:r>
            <a:r>
              <a:rPr lang="ko-KR" altLang="en-US" dirty="0"/>
              <a:t> 저장 공간 </a:t>
            </a:r>
          </a:p>
          <a:p>
            <a:pPr lvl="1" eaLnBrk="1" hangingPunct="1">
              <a:defRPr/>
            </a:pPr>
            <a:r>
              <a:rPr lang="ko-KR" altLang="en-US" dirty="0"/>
              <a:t>연산 시간</a:t>
            </a:r>
          </a:p>
          <a:p>
            <a:pPr lvl="2" eaLnBrk="1" hangingPunct="1">
              <a:spcAft>
                <a:spcPts val="100"/>
              </a:spcAft>
              <a:defRPr/>
            </a:pPr>
            <a:r>
              <a:rPr lang="ko-KR" altLang="en-US" dirty="0" err="1"/>
              <a:t>히프</a:t>
            </a:r>
            <a:r>
              <a:rPr lang="ko-KR" altLang="en-US" dirty="0"/>
              <a:t> 재구성 연산 시간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노드에</a:t>
            </a:r>
            <a:r>
              <a:rPr lang="ko-KR" altLang="en-US" dirty="0"/>
              <a:t> 대해서 완전 이진 </a:t>
            </a:r>
            <a:r>
              <a:rPr lang="ko-KR" altLang="en-US" dirty="0" err="1"/>
              <a:t>트리는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dirty="0"/>
              <a:t>(n+1)</a:t>
            </a:r>
            <a:r>
              <a:rPr lang="ko-KR" altLang="en-US" dirty="0"/>
              <a:t>의 레벨을 가지므로 완전 이진 </a:t>
            </a:r>
            <a:r>
              <a:rPr lang="ko-KR" altLang="en-US" dirty="0" err="1"/>
              <a:t>트리를</a:t>
            </a:r>
            <a:r>
              <a:rPr lang="ko-KR" altLang="en-US" dirty="0"/>
              <a:t> </a:t>
            </a:r>
            <a:r>
              <a:rPr lang="ko-KR" altLang="en-US" dirty="0" err="1"/>
              <a:t>히프로</a:t>
            </a:r>
            <a:r>
              <a:rPr lang="ko-KR" altLang="en-US" dirty="0"/>
              <a:t> 구성하는 평균시간은 </a:t>
            </a:r>
            <a:r>
              <a:rPr lang="en-US" altLang="ko-KR" dirty="0"/>
              <a:t>O(log</a:t>
            </a:r>
            <a:r>
              <a:rPr lang="en-US" altLang="ko-KR" baseline="-25000" dirty="0"/>
              <a:t>2</a:t>
            </a:r>
            <a:r>
              <a:rPr lang="en-US" altLang="ko-KR" i="1" dirty="0"/>
              <a:t>n</a:t>
            </a:r>
            <a:r>
              <a:rPr lang="en-US" altLang="ko-KR" dirty="0"/>
              <a:t>)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노드에</a:t>
            </a:r>
            <a:r>
              <a:rPr lang="ko-KR" altLang="en-US" dirty="0"/>
              <a:t> 대해서 </a:t>
            </a:r>
            <a:r>
              <a:rPr lang="en-US" altLang="ko-KR" dirty="0"/>
              <a:t>n</a:t>
            </a:r>
            <a:r>
              <a:rPr lang="ko-KR" altLang="en-US" dirty="0"/>
              <a:t>번의 </a:t>
            </a:r>
            <a:r>
              <a:rPr lang="ko-KR" altLang="en-US" dirty="0" err="1"/>
              <a:t>히프</a:t>
            </a:r>
            <a:r>
              <a:rPr lang="ko-KR" altLang="en-US" dirty="0"/>
              <a:t> 재구성 작업 수행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ko-KR" altLang="en-US" dirty="0"/>
              <a:t>평균 시간 복잡도 </a:t>
            </a:r>
            <a:r>
              <a:rPr lang="en-US" altLang="ko-KR" dirty="0"/>
              <a:t>: O(</a:t>
            </a:r>
            <a:r>
              <a:rPr lang="en-US" altLang="ko-KR" i="1" dirty="0"/>
              <a:t>n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i="1" dirty="0"/>
              <a:t>n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1167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히프 정렬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트리 정렬</a:t>
            </a:r>
            <a:r>
              <a:rPr lang="en-US" altLang="ko-KR" baseline="30000" dirty="0" smtClean="0"/>
              <a:t>tree sort</a:t>
            </a:r>
            <a:r>
              <a:rPr lang="ko-KR" altLang="en-US" dirty="0" smtClean="0"/>
              <a:t>의 이해</a:t>
            </a:r>
            <a:endParaRPr lang="en-US" altLang="ko-KR" dirty="0" smtClean="0"/>
          </a:p>
          <a:p>
            <a:pPr lvl="1" eaLnBrk="1" hangingPunct="1"/>
            <a:r>
              <a:rPr lang="en-US" altLang="ko-KR" dirty="0"/>
              <a:t>7</a:t>
            </a:r>
            <a:r>
              <a:rPr lang="ko-KR" altLang="en-US" dirty="0" smtClean="0"/>
              <a:t>장의 이진 탐색 트리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/>
              <a:t> 이용</a:t>
            </a:r>
            <a:r>
              <a:rPr lang="ko-KR" altLang="en-US" dirty="0" smtClean="0">
                <a:solidFill>
                  <a:schemeClr val="tx1"/>
                </a:solidFill>
              </a:rPr>
              <a:t>하여</a:t>
            </a:r>
            <a:r>
              <a:rPr lang="ko-KR" altLang="en-US" dirty="0" smtClean="0"/>
              <a:t> 정렬하는 방법</a:t>
            </a:r>
          </a:p>
          <a:p>
            <a:pPr lvl="1" eaLnBrk="1" hangingPunct="1"/>
            <a:r>
              <a:rPr lang="ko-KR" altLang="en-US" dirty="0" smtClean="0"/>
              <a:t>트리 정렬 수행 방법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정렬할 원소들을 이진 탐색 트리로 구성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이진 탐색 트리를 중위 우선 순회 함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중위 순회 경로가 오름차순 정렬이 됨</a:t>
            </a:r>
            <a:endParaRPr lang="en-US" altLang="ko-KR" dirty="0" smtClean="0"/>
          </a:p>
          <a:p>
            <a:pPr lvl="2" eaLnBrk="1" hangingPunct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1177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트리 정렬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정렬되지 않은 </a:t>
            </a:r>
            <a:r>
              <a:rPr lang="en-US" altLang="ko-KR" dirty="0" smtClean="0"/>
              <a:t>{69, 10, 30, 2, 16, 8, 31, 22}</a:t>
            </a:r>
            <a:r>
              <a:rPr lang="ko-KR" altLang="en-US" dirty="0" smtClean="0"/>
              <a:t>의 자료들을 트리 정렬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방법으로 정렬하는 과정</a:t>
            </a:r>
            <a:r>
              <a:rPr lang="en-US" altLang="ko-KR" dirty="0" smtClean="0"/>
              <a:t> </a:t>
            </a:r>
          </a:p>
          <a:p>
            <a:pPr lvl="2" eaLnBrk="1" hangingPunct="1">
              <a:spcBef>
                <a:spcPct val="50000"/>
              </a:spcBef>
              <a:buNone/>
            </a:pPr>
            <a:r>
              <a:rPr lang="en-US" altLang="ko-KR" dirty="0" smtClean="0"/>
              <a:t>① </a:t>
            </a:r>
            <a:r>
              <a:rPr lang="ko-KR" altLang="en-US" dirty="0"/>
              <a:t>정렬할 원소 여덟 개를 차례대로 삽입하여 이진 탐색 트리를 </a:t>
            </a:r>
            <a:r>
              <a:rPr lang="ko-KR" altLang="en-US" dirty="0" smtClean="0"/>
              <a:t>구성</a:t>
            </a:r>
          </a:p>
          <a:p>
            <a:pPr lvl="2" eaLnBrk="1" hangingPunct="1">
              <a:buNone/>
            </a:pPr>
            <a:r>
              <a:rPr lang="ko-KR" altLang="en-US" dirty="0" smtClean="0"/>
              <a:t>② </a:t>
            </a:r>
            <a:r>
              <a:rPr lang="ko-KR" altLang="en-US" dirty="0"/>
              <a:t>이진 탐색 트리를 중위 순회 방법으로 순회하면서 원소를 </a:t>
            </a:r>
            <a:r>
              <a:rPr lang="ko-KR" altLang="en-US" dirty="0" smtClean="0"/>
              <a:t>저장</a:t>
            </a:r>
          </a:p>
        </p:txBody>
      </p:sp>
      <p:sp>
        <p:nvSpPr>
          <p:cNvPr id="1187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트리 정렬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70" y="2708920"/>
            <a:ext cx="676205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5705840" y="466113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90488" y="377443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110568" y="467028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598472" y="540064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37788" y="4581128"/>
            <a:ext cx="1360684" cy="136815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9282" y="4653136"/>
            <a:ext cx="1511110" cy="180020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 rot="20340655">
            <a:off x="6696456" y="5173451"/>
            <a:ext cx="763072" cy="129876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372383" y="3130680"/>
            <a:ext cx="1061832" cy="10618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7816680" y="3549600"/>
              <a:ext cx="273600" cy="2606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7320" y="3540240"/>
                <a:ext cx="292320" cy="27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메모리 </a:t>
            </a:r>
            <a:r>
              <a:rPr lang="ko-KR" altLang="en-US" dirty="0"/>
              <a:t>사용공간 </a:t>
            </a:r>
          </a:p>
          <a:p>
            <a:pPr lvl="2" eaLnBrk="1" hangingPunct="1">
              <a:defRPr/>
            </a:pPr>
            <a:r>
              <a:rPr lang="ko-KR" altLang="en-US" dirty="0"/>
              <a:t>원소 </a:t>
            </a:r>
            <a:r>
              <a:rPr lang="en-US" altLang="ko-KR" dirty="0"/>
              <a:t>n</a:t>
            </a:r>
            <a:r>
              <a:rPr lang="ko-KR" altLang="en-US" dirty="0"/>
              <a:t>개에 대해서 </a:t>
            </a:r>
            <a:r>
              <a:rPr lang="en-US" altLang="ko-KR" dirty="0"/>
              <a:t>n</a:t>
            </a:r>
            <a:r>
              <a:rPr lang="ko-KR" altLang="en-US" dirty="0"/>
              <a:t>개의 메모리 공간 사용 </a:t>
            </a:r>
          </a:p>
          <a:p>
            <a:pPr lvl="2" eaLnBrk="1" hangingPunct="1">
              <a:defRPr/>
            </a:pPr>
            <a:r>
              <a:rPr lang="ko-KR" altLang="en-US" dirty="0"/>
              <a:t>크기 </a:t>
            </a:r>
            <a:r>
              <a:rPr lang="en-US" altLang="ko-KR" dirty="0"/>
              <a:t>n</a:t>
            </a:r>
            <a:r>
              <a:rPr lang="ko-KR" altLang="en-US" dirty="0"/>
              <a:t>의 이진 탐색 트리 저장 공간</a:t>
            </a:r>
          </a:p>
          <a:p>
            <a:pPr lvl="1" eaLnBrk="1" hangingPunct="1">
              <a:defRPr/>
            </a:pPr>
            <a:r>
              <a:rPr lang="ko-KR" altLang="en-US" dirty="0"/>
              <a:t>연산 시간</a:t>
            </a:r>
          </a:p>
          <a:p>
            <a:pPr lvl="2" eaLnBrk="1" hangingPunct="1">
              <a:spcAft>
                <a:spcPts val="100"/>
              </a:spcAft>
              <a:defRPr/>
            </a:pPr>
            <a:r>
              <a:rPr lang="ko-KR" altLang="en-US" dirty="0" err="1"/>
              <a:t>노드</a:t>
            </a:r>
            <a:r>
              <a:rPr lang="ko-KR" altLang="en-US" dirty="0"/>
              <a:t> 한 개에 대한 이진 탐색 트리 구성 시간 </a:t>
            </a:r>
            <a:r>
              <a:rPr lang="en-US" altLang="ko-KR" dirty="0"/>
              <a:t>: O(log</a:t>
            </a:r>
            <a:r>
              <a:rPr lang="en-US" altLang="ko-KR" baseline="-25000" dirty="0"/>
              <a:t>2</a:t>
            </a:r>
            <a:r>
              <a:rPr lang="en-US" altLang="ko-KR" i="1" dirty="0"/>
              <a:t>n</a:t>
            </a:r>
            <a:r>
              <a:rPr lang="en-US" altLang="ko-KR" dirty="0"/>
              <a:t>)</a:t>
            </a:r>
          </a:p>
          <a:p>
            <a:pPr lvl="2" eaLnBrk="1" hangingPunct="1">
              <a:spcAft>
                <a:spcPts val="100"/>
              </a:spcAft>
              <a:defRPr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노드에</a:t>
            </a:r>
            <a:r>
              <a:rPr lang="ko-KR" altLang="en-US" dirty="0"/>
              <a:t> 대한 시간 복잡도 </a:t>
            </a:r>
            <a:r>
              <a:rPr lang="en-US" altLang="ko-KR" dirty="0"/>
              <a:t>: O(</a:t>
            </a:r>
            <a:r>
              <a:rPr lang="en-US" altLang="ko-KR" i="1" dirty="0"/>
              <a:t>n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i="1" dirty="0"/>
              <a:t>n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1218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 </a:t>
            </a:r>
            <a:r>
              <a:rPr lang="ko-KR" altLang="en-US" smtClean="0"/>
              <a:t>트리 정렬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정렬</a:t>
            </a:r>
            <a:r>
              <a:rPr lang="ko-KR" altLang="en-US" dirty="0" smtClean="0">
                <a:solidFill>
                  <a:schemeClr val="tx1"/>
                </a:solidFill>
              </a:rPr>
              <a:t>되지</a:t>
            </a:r>
            <a:r>
              <a:rPr lang="ko-KR" altLang="en-US" dirty="0" smtClean="0"/>
              <a:t> 않은 </a:t>
            </a:r>
            <a:r>
              <a:rPr lang="en-US" altLang="ko-KR" dirty="0" smtClean="0"/>
              <a:t>{</a:t>
            </a:r>
            <a:r>
              <a:rPr lang="en-US" altLang="ko-KR" dirty="0" smtClean="0">
                <a:solidFill>
                  <a:srgbClr val="FF0000"/>
                </a:solidFill>
              </a:rPr>
              <a:t>69, 10, 30, 2, 16, 8, 31, 22</a:t>
            </a:r>
            <a:r>
              <a:rPr lang="en-US" altLang="ko-KR" dirty="0" smtClean="0"/>
              <a:t>}</a:t>
            </a:r>
            <a:r>
              <a:rPr lang="ko-KR" altLang="en-US" dirty="0" smtClean="0"/>
              <a:t>의 자료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/>
              <a:t> 선택 정렬 방법</a:t>
            </a:r>
            <a:r>
              <a:rPr lang="ko-KR" altLang="en-US" dirty="0" smtClean="0">
                <a:solidFill>
                  <a:schemeClr val="tx1"/>
                </a:solidFill>
              </a:rPr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정렬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ko-KR" altLang="en-US" dirty="0" smtClean="0"/>
              <a:t> 과정</a:t>
            </a:r>
            <a:endParaRPr lang="en-US" altLang="ko-KR" dirty="0" smtClean="0"/>
          </a:p>
          <a:p>
            <a:pPr lvl="2" eaLnBrk="1" hangingPunct="1">
              <a:buNone/>
            </a:pPr>
            <a:r>
              <a:rPr lang="en-US" altLang="ko-KR" dirty="0">
                <a:solidFill>
                  <a:srgbClr val="FF0000"/>
                </a:solidFill>
              </a:rPr>
              <a:t>① 1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첫째 자리를 기준 위치로 정하고</a:t>
            </a:r>
            <a:r>
              <a:rPr lang="en-US" altLang="ko-KR" dirty="0"/>
              <a:t>, </a:t>
            </a:r>
            <a:r>
              <a:rPr lang="ko-KR" altLang="en-US" dirty="0"/>
              <a:t>전체 중 </a:t>
            </a:r>
            <a:r>
              <a:rPr lang="ko-KR" altLang="en-US" dirty="0">
                <a:solidFill>
                  <a:srgbClr val="0000FF"/>
                </a:solidFill>
              </a:rPr>
              <a:t>가장 작은 원소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/>
              <a:t>를 </a:t>
            </a:r>
            <a:r>
              <a:rPr lang="ko-KR" altLang="en-US" dirty="0" smtClean="0"/>
              <a:t>선택한 </a:t>
            </a:r>
            <a:r>
              <a:rPr lang="ko-KR" altLang="en-US" dirty="0"/>
              <a:t>후 기준 </a:t>
            </a:r>
            <a:r>
              <a:rPr lang="ko-KR" altLang="en-US" dirty="0" smtClean="0"/>
              <a:t>위치에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있는 </a:t>
            </a:r>
            <a:r>
              <a:rPr lang="ko-KR" altLang="en-US" dirty="0" smtClean="0"/>
              <a:t>원소 </a:t>
            </a:r>
            <a:r>
              <a:rPr lang="en-US" altLang="ko-KR" dirty="0">
                <a:solidFill>
                  <a:srgbClr val="FF0000"/>
                </a:solidFill>
              </a:rPr>
              <a:t>69</a:t>
            </a:r>
            <a:r>
              <a:rPr lang="ko-KR" altLang="en-US" dirty="0"/>
              <a:t>와 자리를 </a:t>
            </a:r>
            <a:r>
              <a:rPr lang="ko-KR" altLang="en-US" dirty="0" smtClean="0">
                <a:solidFill>
                  <a:srgbClr val="FF0000"/>
                </a:solidFill>
              </a:rPr>
              <a:t>교환</a:t>
            </a:r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선택 정렬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652447"/>
            <a:ext cx="49625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3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②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둘째 자리를 기준 위치로 정하고</a:t>
            </a:r>
            <a:r>
              <a:rPr lang="en-US" altLang="ko-KR" dirty="0"/>
              <a:t>, </a:t>
            </a:r>
            <a:r>
              <a:rPr lang="ko-KR" altLang="en-US" dirty="0"/>
              <a:t>나머지 원소 중에서 </a:t>
            </a:r>
            <a:r>
              <a:rPr lang="ko-KR" altLang="en-US" dirty="0">
                <a:solidFill>
                  <a:srgbClr val="0000FF"/>
                </a:solidFill>
              </a:rPr>
              <a:t>가장 </a:t>
            </a:r>
            <a:r>
              <a:rPr lang="ko-KR" altLang="en-US" dirty="0" smtClean="0">
                <a:solidFill>
                  <a:srgbClr val="0000FF"/>
                </a:solidFill>
              </a:rPr>
              <a:t>작은 원소인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ko-KR" altLang="en-US" dirty="0"/>
              <a:t>을 선택한 </a:t>
            </a:r>
            <a:r>
              <a:rPr lang="ko-KR" altLang="en-US" dirty="0" smtClean="0"/>
              <a:t>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기준 위치에 </a:t>
            </a:r>
            <a:r>
              <a:rPr lang="ko-KR" altLang="en-US" dirty="0"/>
              <a:t>있는 원소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/>
              <a:t>과 자리를 </a:t>
            </a:r>
            <a:r>
              <a:rPr lang="ko-KR" altLang="en-US" dirty="0" smtClean="0">
                <a:solidFill>
                  <a:srgbClr val="0000FF"/>
                </a:solidFill>
              </a:rPr>
              <a:t>교환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선택 정렬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47875"/>
            <a:ext cx="47244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6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③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셋째 자리를 기준 위치로 정하고</a:t>
            </a:r>
            <a:r>
              <a:rPr lang="en-US" altLang="ko-KR" dirty="0"/>
              <a:t>, </a:t>
            </a:r>
            <a:r>
              <a:rPr lang="ko-KR" altLang="en-US" dirty="0"/>
              <a:t>나머지 원소 중 </a:t>
            </a:r>
            <a:r>
              <a:rPr lang="ko-KR" altLang="en-US" dirty="0">
                <a:solidFill>
                  <a:srgbClr val="0000FF"/>
                </a:solidFill>
              </a:rPr>
              <a:t>가장 작은 </a:t>
            </a:r>
            <a:r>
              <a:rPr lang="ko-KR" altLang="en-US" dirty="0" smtClean="0">
                <a:solidFill>
                  <a:srgbClr val="0000FF"/>
                </a:solidFill>
              </a:rPr>
              <a:t>원소인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/>
              <a:t>을 선택한 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기준 위치에 </a:t>
            </a:r>
            <a:r>
              <a:rPr lang="ko-KR" altLang="en-US" dirty="0"/>
              <a:t>있는 원소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/>
              <a:t>과 자리를 </a:t>
            </a:r>
            <a:r>
              <a:rPr lang="ko-KR" altLang="en-US" dirty="0" smtClean="0"/>
              <a:t>교환</a:t>
            </a:r>
            <a:endParaRPr lang="en-US" altLang="ko-KR" dirty="0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선택 정렬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2095500"/>
            <a:ext cx="45815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4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1805</TotalTime>
  <Words>4189</Words>
  <Application>Microsoft Office PowerPoint</Application>
  <PresentationFormat>화면 슬라이드 쇼(4:3)</PresentationFormat>
  <Paragraphs>414</Paragraphs>
  <Slides>70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4" baseType="lpstr">
      <vt:lpstr>HY강M</vt:lpstr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Cambria Math</vt:lpstr>
      <vt:lpstr>Times New Roman</vt:lpstr>
      <vt:lpstr>Verdana</vt:lpstr>
      <vt:lpstr>Wingdings</vt:lpstr>
      <vt:lpstr>1_마스터</vt:lpstr>
      <vt:lpstr>정렬</vt:lpstr>
      <vt:lpstr>PowerPoint 프레젠테이션</vt:lpstr>
      <vt:lpstr>1. 정렬의 이해</vt:lpstr>
      <vt:lpstr>1. 정렬의 이해</vt:lpstr>
      <vt:lpstr>1. 정렬의 이해</vt:lpstr>
      <vt:lpstr>2. 선택 정렬</vt:lpstr>
      <vt:lpstr>2. 선택 정렬</vt:lpstr>
      <vt:lpstr>2. 선택 정렬</vt:lpstr>
      <vt:lpstr>2. 선택 정렬</vt:lpstr>
      <vt:lpstr>2. 선택 정렬</vt:lpstr>
      <vt:lpstr>2. 선택 정렬</vt:lpstr>
      <vt:lpstr>2. 선택 정렬</vt:lpstr>
      <vt:lpstr>2. 선택 정렬</vt:lpstr>
      <vt:lpstr>2. 선택 정렬</vt:lpstr>
      <vt:lpstr>3. 버블 정렬</vt:lpstr>
      <vt:lpstr>3. 버블 정렬</vt:lpstr>
      <vt:lpstr>3. 버블 정렬</vt:lpstr>
      <vt:lpstr>3. 버블 정렬</vt:lpstr>
      <vt:lpstr>3. 버블 정렬</vt:lpstr>
      <vt:lpstr>3. 버블 정렬</vt:lpstr>
      <vt:lpstr>3. 버블 정렬</vt:lpstr>
      <vt:lpstr>3. 버블 정렬</vt:lpstr>
      <vt:lpstr>3. 버블 정렬</vt:lpstr>
      <vt:lpstr>3. 버블 정렬</vt:lpstr>
      <vt:lpstr>4. 퀵 정렬</vt:lpstr>
      <vt:lpstr>4. 퀵 정렬</vt:lpstr>
      <vt:lpstr>4. 퀵 정렬</vt:lpstr>
      <vt:lpstr>4. 퀵 정렬</vt:lpstr>
      <vt:lpstr>4. 퀵 정렬</vt:lpstr>
      <vt:lpstr>4. 퀵 정렬</vt:lpstr>
      <vt:lpstr>4. 퀵 정렬</vt:lpstr>
      <vt:lpstr>4. 퀵 정렬</vt:lpstr>
      <vt:lpstr>4. 퀵 정렬</vt:lpstr>
      <vt:lpstr>5. 삽입 정렬</vt:lpstr>
      <vt:lpstr>5. 삽입 정렬</vt:lpstr>
      <vt:lpstr>5. 삽입 정렬</vt:lpstr>
      <vt:lpstr>5. 삽입 정렬</vt:lpstr>
      <vt:lpstr>5. 삽입 정렬</vt:lpstr>
      <vt:lpstr>5. 삽입 정렬</vt:lpstr>
      <vt:lpstr>5. 삽입 정렬</vt:lpstr>
      <vt:lpstr>6. 셸 정렬</vt:lpstr>
      <vt:lpstr>6. 셸 정렬</vt:lpstr>
      <vt:lpstr>6. 셸 정렬</vt:lpstr>
      <vt:lpstr>6. 셸 정렬</vt:lpstr>
      <vt:lpstr>6. 셸 정렬</vt:lpstr>
      <vt:lpstr>6. 셸 정렬</vt:lpstr>
      <vt:lpstr>7. 병합 정렬</vt:lpstr>
      <vt:lpstr>7. 병합 정렬</vt:lpstr>
      <vt:lpstr>7. 병합 정렬</vt:lpstr>
      <vt:lpstr>7. 병합 정렬</vt:lpstr>
      <vt:lpstr>7. 병합 정렬</vt:lpstr>
      <vt:lpstr>8. 기수 정렬</vt:lpstr>
      <vt:lpstr>8. 기수 정렬</vt:lpstr>
      <vt:lpstr>8. 기수 정렬</vt:lpstr>
      <vt:lpstr>8. 기수 정렬</vt:lpstr>
      <vt:lpstr>9. 히프 정렬</vt:lpstr>
      <vt:lpstr>9. 히프 정렬</vt:lpstr>
      <vt:lpstr>9. 히프 정렬</vt:lpstr>
      <vt:lpstr>9. 히프 정렬</vt:lpstr>
      <vt:lpstr>9. 히프 정렬</vt:lpstr>
      <vt:lpstr>9. 히프 정렬</vt:lpstr>
      <vt:lpstr>9. 히프 정렬</vt:lpstr>
      <vt:lpstr>9. 히프 정렬</vt:lpstr>
      <vt:lpstr>9. 히프 정렬</vt:lpstr>
      <vt:lpstr>9. 히프 정렬</vt:lpstr>
      <vt:lpstr>9. 히프 정렬</vt:lpstr>
      <vt:lpstr>10. 트리 정렬</vt:lpstr>
      <vt:lpstr>10. 트리 정렬</vt:lpstr>
      <vt:lpstr>10. 트리 정렬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induk</cp:lastModifiedBy>
  <cp:revision>196</cp:revision>
  <dcterms:created xsi:type="dcterms:W3CDTF">2011-01-05T15:14:06Z</dcterms:created>
  <dcterms:modified xsi:type="dcterms:W3CDTF">2021-06-18T01:41:06Z</dcterms:modified>
</cp:coreProperties>
</file>