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0" r:id="rId1"/>
  </p:sldMasterIdLst>
  <p:notesMasterIdLst>
    <p:notesMasterId r:id="rId60"/>
  </p:notesMasterIdLst>
  <p:handoutMasterIdLst>
    <p:handoutMasterId r:id="rId61"/>
  </p:handoutMasterIdLst>
  <p:sldIdLst>
    <p:sldId id="256" r:id="rId2"/>
    <p:sldId id="939" r:id="rId3"/>
    <p:sldId id="851" r:id="rId4"/>
    <p:sldId id="944" r:id="rId5"/>
    <p:sldId id="948" r:id="rId6"/>
    <p:sldId id="945" r:id="rId7"/>
    <p:sldId id="946" r:id="rId8"/>
    <p:sldId id="947" r:id="rId9"/>
    <p:sldId id="913" r:id="rId10"/>
    <p:sldId id="852" r:id="rId11"/>
    <p:sldId id="853" r:id="rId12"/>
    <p:sldId id="854" r:id="rId13"/>
    <p:sldId id="855" r:id="rId14"/>
    <p:sldId id="856" r:id="rId15"/>
    <p:sldId id="858" r:id="rId16"/>
    <p:sldId id="859" r:id="rId17"/>
    <p:sldId id="860" r:id="rId18"/>
    <p:sldId id="861" r:id="rId19"/>
    <p:sldId id="940" r:id="rId20"/>
    <p:sldId id="864" r:id="rId21"/>
    <p:sldId id="867" r:id="rId22"/>
    <p:sldId id="868" r:id="rId23"/>
    <p:sldId id="919" r:id="rId24"/>
    <p:sldId id="941" r:id="rId25"/>
    <p:sldId id="924" r:id="rId26"/>
    <p:sldId id="872" r:id="rId27"/>
    <p:sldId id="873" r:id="rId28"/>
    <p:sldId id="874" r:id="rId29"/>
    <p:sldId id="875" r:id="rId30"/>
    <p:sldId id="876" r:id="rId31"/>
    <p:sldId id="927" r:id="rId32"/>
    <p:sldId id="928" r:id="rId33"/>
    <p:sldId id="878" r:id="rId34"/>
    <p:sldId id="879" r:id="rId35"/>
    <p:sldId id="880" r:id="rId36"/>
    <p:sldId id="882" r:id="rId37"/>
    <p:sldId id="942" r:id="rId38"/>
    <p:sldId id="889" r:id="rId39"/>
    <p:sldId id="890" r:id="rId40"/>
    <p:sldId id="891" r:id="rId41"/>
    <p:sldId id="892" r:id="rId42"/>
    <p:sldId id="932" r:id="rId43"/>
    <p:sldId id="893" r:id="rId44"/>
    <p:sldId id="933" r:id="rId45"/>
    <p:sldId id="934" r:id="rId46"/>
    <p:sldId id="894" r:id="rId47"/>
    <p:sldId id="935" r:id="rId48"/>
    <p:sldId id="895" r:id="rId49"/>
    <p:sldId id="936" r:id="rId50"/>
    <p:sldId id="943" r:id="rId51"/>
    <p:sldId id="949" r:id="rId52"/>
    <p:sldId id="950" r:id="rId53"/>
    <p:sldId id="951" r:id="rId54"/>
    <p:sldId id="952" r:id="rId55"/>
    <p:sldId id="953" r:id="rId56"/>
    <p:sldId id="954" r:id="rId57"/>
    <p:sldId id="955" r:id="rId58"/>
    <p:sldId id="275" r:id="rId5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3366FF"/>
    <a:srgbClr val="003300"/>
    <a:srgbClr val="000066"/>
    <a:srgbClr val="008000"/>
    <a:srgbClr val="0000CC"/>
    <a:srgbClr val="660033"/>
    <a:srgbClr val="64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6" autoAdjust="0"/>
    <p:restoredTop sz="94362" autoAdjust="0"/>
  </p:normalViewPr>
  <p:slideViewPr>
    <p:cSldViewPr>
      <p:cViewPr varScale="1">
        <p:scale>
          <a:sx n="68" d="100"/>
          <a:sy n="68" d="100"/>
        </p:scale>
        <p:origin x="77" y="269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78" y="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F749BA9-76A0-4603-89FA-FAF50113CFAC}" type="datetimeFigureOut">
              <a:rPr lang="ko-KR" altLang="en-US"/>
              <a:pPr>
                <a:defRPr/>
              </a:pPr>
              <a:t>2022-05-21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2B9158F2-11CF-4316-B25E-BF069AFF9B2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015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20:54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7602 2575 0,'0'18'62,"0"0"-46,0-1-16,0 1 15,0 35 1,18 0 0,-18-36-16,18 36 0,-18-35 15,0 0-15,0 17 0,17 18 16,-17-36-16,18 36 16,-18-35-16,18 0 15,-1-1 1,-17 1-16,18-18 78,-1 0-78,-17-18 0,53 1 16,53-19-1,18-34-15,-107 70 0,160-88 16,-142 88-16,18 0 0,106-71 15,52-17 1,-175 70-16,158-35 16,-177 36-16,19 17 0,34-36 15,-52 19-15,17 17 0,-35-18 16</inkml:trace>
  <inkml:trace contextRef="#ctx0" brushRef="#br0" timeOffset="1468.84">6826 9049 0,'0'17'94,"0"1"-94,0 0 0,0 35 0,0 35 15,0-71-15,0 72 16,0-72-16,0 1 0,0 52 16,0 1-1,0-53-15,0 17 16,18-17-16,-18-1 16,18-17-1,-1 0 32,1 0-31,-18-17-16,35 17 15,-17-18-15,35 0 0,-36 18 16,71-53-16,54-17 16,-107 52-16,124-52 15,-142 70-15,19-18 0,122-53 16,1-17-1,-141 88-15,105-53 16,-105 36-16,17-1 0</inkml:trace>
  <inkml:trace contextRef="#ctx0" brushRef="#br0" timeOffset="2672.04">6914 13794 0,'0'17'16,"0"1"-1,0 0 1,18-18-16,0 52 16,-18 1-1,17-17 1,-17 17-1,0-18 1,18 0-16,-18 0 16,0-17-1,18 0 1,-1-18 0,1 0-1,0 0 1,17 0-16,-18 0 0,89-18 15,-70 0-15,105-17 16,106-35 0,-212 70-16,265-89 15,-247 72-15,-18 17 0,141-53 16,-17 0-16,-141 53 16,35-18-16,-36 1 0</inkml:trace>
  <inkml:trace contextRef="#ctx0" brushRef="#br0" timeOffset="22438.83">2240 4851 0,'0'-18'16,"18"18"140,-1 0-141,1 0 1,17 0-16,1 18 16,-19-18-16,19 0 15,-19 0-15,1 0 16,-1 0-16,36 17 16,-35-17-16,17 18 15,-17-18-15,35 0 0,-36 0 16,19 0-16,34 0 15,-52 0-15,70 0 16,-70 0-16,35 0 16,-36 0-16,72 0 15,-72 0-15,1 0 0,35 0 16,-36 0-16,54 0 0,-53-18 16,34 18-16,-34 0 0,17 0 15,-17 0-15,0 0 16,17 0-1,-35-17-15,35 17 16,-17 0-16,-1 0 16,19 0-16,-19 0 15,36-18-15,-35 18 16,17-18-16,1 18 16,-19 0-1</inkml:trace>
  <inkml:trace contextRef="#ctx0" brushRef="#br0" timeOffset="24017.05">2328 10372 0,'18'0'125,"0"0"-125,-1 0 0,1 0 0,35 0 15,-36 0-15,36 0 16,-35 0-16,70 0 16,-70 0-16,-1 0 0,36 0 15,-35 0-15,70 0 16,-52 0-16,-19 0 0,36 0 0,18 0 15,-54 0-15,54 0 16,-54 0-16,1 0 0,35 0 16,35 0-1,-17-18 1,-54 18-16,54 0 16,-53 0-16,17-18 0,0 18 15,-17 0-15,-1 0 16,1 0-16,0 0 15,-1 0 1,1 0-16,-18-17 16,18 17-1,-1 0-15,1 0 0,0 0 16,-1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21:08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 9684 0,'-18'0'32,"1"0"-17,-1 0 1,0 0-16,1-18 16,-1 0-1,0 18 1,18-17-16,-17-1 15,-1 18-15,18-17 16,-35-1-16,0-35 16,-1 18-1,19 35-15,-1-53 16,0 53-16,1-18 0,-1 1 16,0-36-1,1 0 1,-1 53-16,1-36 0,17 19 15,0-1-15,-18 1 0,18-1 0,-18-17 16,18 17-16,0 0 16,-17 1-16,17-36 15,-18 0 1,18 18-16,0-18 16,0 35-16,18-35 15,-18 35-15,17-34 16,1-1-1,17 17 1,0-34 0,1 34-16,-1 1 15,18 0 1,-18 17 0,18 1-1,18-19 1,-18 19-1,-36 17-15,19-18 0,-19 18 16,1 0-16,17-18 16,0 1-1,1 17 1,-1 0 0,0 0-1,0 0-15,-17 0 16,-18 17-16,53-17 15,-35 0 1,-18 18-16,35-18 16,-35 18-16,18-18 15,-1 0-15,1 35 16,17-17-16,-17-1 16,17 19-1,-17-36-15,-1 35 16,1-35-16,-18 17 0,18 1 15,-18 0-15,35-1 16,-17-17-16,-18 18 16,0 0-16,17-1 0,1-17 15,-1 18-15,-17 35 16,18-53-16,-18 18 16,18-1-16,-18 1 15,0-1-15,0 1 16,17 0-16,-17 17 15,0-17-15,0 17 16,0-17-16,0-1 16,0 1-16,-17 52 15,-19 1 1,19 0 0,-18-19-16,-18 19 15,0 0 1,-18-1-1,1 1 1,70-54-16,-89 54 16,72-54-16,-36 36 15,-18 0-15,54-53 16,-36 53-16,35-53 0,0 18 16,1-1-16,-18 1 15,17-18 1,0 18-1,1-18 1,-19 0-16,-17 0 16,36 17-1,-1-17 1,18 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21:27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12453 4886 0,'0'18'32,"18"-18"-17,-1 35-15,1 0 16,0-17-16,17 52 15,-35-52-15,18 35 16,-1 0-16,1-36 16,-1 19-16,-17-19 15,0 1-15,18 0 16,-18-1 31,18-34 15,-18-1-62,35-17 16,-17 35-16,87-106 16,-87 88-16,0 1 0,70-72 0,-70 72 0,140-107 15,-122 107-15,-1-1 0,71-70 16,-18 17-1,-70 54-15,34-1 16,-52 0-16</inkml:trace>
  <inkml:trace contextRef="#ctx0" brushRef="#br0" timeOffset="937.56">12435 6438 0,'18'0'47,"0"18"-32,-18-1-15,17 19 16,-17-19-16,36 36 16,-36-35-16,17 35 15,-17-18-15,0 18 16,0-35-16,18 17 15,-18 0 1,18-35 31,-1 0-47,36-35 16,53-36-1,-88 54-15,123-71 16,-106 88-16,18-36 0,88-52 0,106-35 15,-53-1 1,-18 18 0,-87 53-1,-72 36-15,1-19 16,-1 36-16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21:34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13088 11395 0,'0'17'15,"0"1"1,35 35-16,-17 0 16,-18-36-16,18 54 15,-1-36-15,-17-17 16,36 35-16,-1 35 15,-35-70-15,17 70 16,-17-70-16,18-18 0,0 52 16,-1-16-16,-17-19 15,0 19-15,0-19 0,18-17 0,-18 36 16,18-1 0,-18-18-16,17 19 15,-17-19-15,0 1 0,18 17 16,0 1-1,-1 16-15,1 1 16,-1-17 0,1-19-1,0-17 63,-1 0-62,1 0-16,53-17 16,-36-1-16,124-53 15,-124 71-15,-17-17 0,211-54 16,141-87-16,-299 140 0,423-158 16,-388 140-16,-18 1 0,370-124 15,71 0 1,-440 142-16,316-71 15,-316 70-15,-36 0 0,176-35 16,0 18-16,-194 35 16,89-35-16,-107 35 0,1 0 15,17 0-15,-17 0 16,0 0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21:39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14076 11748 0,'0'17'63,"0"1"-48,35 35-15,0 35 16,-17-88-16,17 88 16,-35-70-16,18-1 0,0 72 15,17-1 1,-17-71-16,-1 72 15,-17-72-15,0 1 16,18 35 0,-18-36-16,17 19 0,-17-19 15,18-17 63,17 0-62,1-17-16,-1 17 0,141-71 16,-158 71-16,17-18 0,177-87 15,105-72 1,-281 177-16,316-194 16,-316 159-16,34 17 0,-17-17 0,141-71 0,35-35 15,-211 123-15,106-52 16,-107 52-16,1 1 15,-18-1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4-07T05:14:18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5362 0,'18'0'203,"0"0"-172,-1 0-31,-17 18 16,18-18-1,-18 18 1,0-1-1,18-17-15,17 35 16,-35-17 0,18-18 109,-18 18-110,0-1 1,17-17 93,1 0-31,-18-17-62,35 17-16,36-36 16,-1 1-1,-52 18-15,70-54 16,-70 71-16,88-53 0,-1-18 16,-69 71-16,17-52 15,-36 34-15,18 18 16</inkml:trace>
  <inkml:trace contextRef="#ctx0" brushRef="#br0" timeOffset="11694.18">4921 8378 0,'18'0'47,"0"0"-31,-1 0-16,1 0 15,-1 0 1,36 0 0,0 18-16,0-18 15,0 0-15,-35 18 0,17-18 16,-17 0-16,-1 0 16,19 17-1,-19-17 1,19 0-16,-1 0 0,-18 0 15,19 0-15,34 18 16,-52-18-16,35 0 16,-36 0-16,54 0 15,0 0 1,-54 0-16,36 0 16,-35 0-16,-1 0 0,19 0 0,34 0 15,1 0 1,-1 0-1,-52 0-15,70 18 16,-70-18-16,-1 0 0,54 0 16,35 0-1,-89 0-15,54 17 0,-53-17 16,-1 0-16,19 0 0,-1 0 16,-17 0-16,-1 0 15,1 0 1,-1 0-1,-17 18-15,53-18 16,-35 0-16,0 18 0,35-18 16,-36 0-16,18 17 15,-17-17-15,0 0 0,35 0 16,70 0 0,-17 18-1,-71-18-15,71 17 16,-71-17-16,18 0 0,18 0 15,-18 18 1,-18-18 0,18 0-1,-35 0-15,34 0 16,-16 0-16,17 0 0,-36 0 16,89 0-16,-88 0 0,-1 0 15,89 0-15,35 0 16,-123 0-16,105 0 15,-105 0-15,0 0 0,88 0 16,-1 0 0,-16 0-16,-19 0 15,1 0 1,-54 18-16,107-18 16,-107 0-16,1 0 0,123 17 15,53-17 1,-158 0-16,122 0 15,-122 0-15,-19 0 0,89 0 0,-35 18 16,-36 0 0,0-18-1,18 17 1,0-17 0,-35 0-16,70 18 15,-53-18-15,71 18 0,-88-18 0,193 17 16,-175-17-16,-1 0 0,159 0 15,17 0 1,-158 0-16,106 18 16,-141-18-16,17 0 0,71 0 15,-18 0 1,-53 0-16,18-18 0,-35 18 0,0 0 16,17 0-16,0-17 15,-17 17-15,17 0 16,-17 0-16,-18-18 0,35 18 15,18 0 1,-35 0-16,34-18 16,-34 18-16,-18-17 0,18 17 0,70 0 0,53-36 15,-106 36-15,106-35 16,-123 35-16,0-18 0,87 1 16,-34-36-1,-18 18 1,-53 17-16,18-17 15,-18 17-15,17 18 0,-17-35 0,18-18 16,-18-18 0,0 1-1,0 52-15,0-70 16,0 70-16,0 1 0,0-36 16,-18-35-1,18 70-15,-17-53 0,-1 36 16,-17-18-16,-1 0 15,36 36-15,-53-54 16,36 53-16,-1-17 16,-35-18-1,36 53-15,-19-53 0,19 53 16,17-17-16,-18-1 0,0 18 0,-17-35 16,18 17-16,-19 0 15,-17 1 1,18-1-1,17 18-15,-34-17 16,34 17-16,0 0 0,-17-18 0,-53 0 16,70 18-16,-35 0 15,18 0-15,17 0 16,-35-17-16,-17-1 16,35 18-16,-71 0 15,70 0-15,19 0 0,-107 0 16,-70 0-16,159 0 15,-177 0-15,195 0 0,-19 0 0,-158 0 16,-17 0 0,193 0-16,-176 18 15,176-18-15,-17 0 0,-88 0 16,-1 0 0,107 0-16,-72 0 0,54 0 15,17 0-15,-52 0 0,-18 0 16,0 0-1,-18 0 1,0 0 0,88 0-16,-88 0 15,71 0-15,17 0 0,-87 0 0,-54 0 16,124 0-16,-107 0 16,107 0-16,-88 0 15,35 0 1,70 0-16,-88-18 15,88 18-15,-52 0 16,-1 0-16,54 0 0,-54 0 16,54 0-16,-19 0 0,-34 0 15,-54 0 1,18-18 0,1 1-1,16-1 1,72 18-16,-54 0 0,54 0 0,-1 0 15,-35-18-15,-35 18 16,0 0 0,-18 0-1,18 0 1,17 0-16,18 0 16,-17 0-1,-1 0 1,0 0-1,-17 18 1,18 0 0,17-18-16,17 17 15,19-17-15,-18 0 16,17 0 0,-70 0-1,88 18-15,-71-18 16,54 0-16,-89 35 15,88-35 1,-53 18-16,54-18 0,-18 0 16,-1 18-1,-17-18 1,18 17 0,17-17-1,-34 18-15,-37-1 16,-16 19-1,87-36-15,-106 17 16,107 1-16,-1-18 0,-70 18 16,0-1-1,70-17-15,-17 18 16,35 0-16,-18-18 16,1 17-1,-1-17 1,18 18-1,-53 0 1,53-1-16,-35 1 16,17-1-16,0-17 0,18 18 0,-35 17 15,35-17 1,-17 0 0,17-1-16,-18 1 15,18 0-15,0-1 16,0 1-1,0-1-15,0 1 16,18 35 0,-18-35-1,17 35 1,1 0 0,-1-53-16,1 35 0,-18-18 15,0 1-15,18 0 16,-18-1-1,17-17-15,-17 36 16,18-19 0,0 19-1,-1 16-15,1-34 16,17 35 0,-17-35-1,17 17 1,-35-17-16,35-1 15,-17-17 1,-18 35-16,18-35 16,17 0-1,-17 18 1,-1-18 0,1 0-1,-1 0 1</inkml:trace>
  <inkml:trace contextRef="#ctx0" brushRef="#br0" timeOffset="18536.89">4374 17515 0,'0'18'203,"0"0"-203,18-1 16,0 36-1,17-35 1,-35 0-1,18-1-15,-1-17 47,1 18 63,0-18 155,-1 0-218,1 0-47,-1-18 0,19 18 16,34-17-1,-52-1-15,70 0 16,-70 18-16,35-17 16,0-1-16,0-17 15,-1-1 1,-16 1 0,17 17-1,-53 1 1,17 17-1,1 0 17,0 0-32,-1-18 15,1 1 1,17 17 0,-17 0-1,-1 0-15,-17-18 16,18 18-16,0 0 125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22:05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13794 4604 0,'17'0'32,"-17"17"-17,18 1-15,-18 0 16,35 35-16,-35-36 0,18-17 0,-18 35 16,35 18-16,18 36 15,-53-72-15,53 107 16,-35-124-16,-18 35 0,17-17 0,1 52 15,-1-70-15,19 88 16,-36-70-16,17 53 0,1-54 0,17 54 16,-35-54-16,0 1 15,18 0-15,0 17 16,-1-35 0,1 0 15,-18-18-31,18-52 15,-18 52-15,52-88 16,-34 89-16,0-1 0,70-105 16,18-1-1,-53 89-15,105-106 16,-140 141-16,17-36 0,106-69 0,36 16 16,-160 72-16,89-54 15,-88 71-15,0-17 0,17-1 16,-18 0-1</inkml:trace>
  <inkml:trace contextRef="#ctx0" brushRef="#br0" timeOffset="937.56">13406 8696 0,'0'18'16,"0"-1"-1,0 1-15,0 0 16,0-1-16,0 18 16,0-17-16,0 0 0,17 35 15,18 35-15,1 0 16,-19-70-16,1 52 16,0-34-16,-1-1 0,1 0 15,-18-17-15,35 52 16,-17-52-16,-18 0 0,35 17 15,18 0 1,-18-35-16,-17 0 16,70 0-16,-70-18 0,70-34 15,-70 34-15,176-123 16,-141 123-16,-18-17 0,0 17 0,124-105 16,88-54-1,-212 142-15,212-106 0,-194 123 16,-18-17-16,1 17 0,122-87 0,72-37 15,-89 72 1,-124 52-16,72-17 16,-72 17-16,1 1 0,-1 17 15,19-18 1</inkml:trace>
  <inkml:trace contextRef="#ctx0" brushRef="#br0" timeOffset="1812.61">13952 12559 0,'0'18'47,"0"-1"-47,0 1 16,18 70 0,-18-70-16,35 87 0,-35-69 15,0-1-15,18 36 0,0-54 0,-1 107 16,-17-107-16,0 1 0,18 53 15,-18-36 1,0-18-16,17 1 16,1-18-16,0 0 47,-1 0-47,19-18 15,-19 18-15,89-88 16,-71 71-16,1-1 0,122-88 15,142-35 1,-247 106-16,265-124 0,-265 141 0,-18-17 16,0 17-16,106-70 0,0 18 15,-123 52-15,35-17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22:23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13705 6597 0,'18'0'47,"-18"18"-47,0-1 15,71 142 17,-54-124-32,36 89 0,-35-89 15,-18-17-15,17 35 0,36 70 0,36 53 16,-72-140-16,18 122 15,-17-140-15,0 0 0,17 70 16,-17-18 0,-1-52-16,-17 17 15,18-35 48,-18-17-63,18 17 0,17-53 15,-17 53-15,140-88 16,-122 52-16,16 1 0,178-71 0,-160 71 0,424-212 16,-406 194-16,18 0 0,406-176 15,70-53 1,-476 229-16,423-159 16,-476 194-16,0-17 0,370-159 31,-405 176-31,17 18 0,-35-17 15</inkml:trace>
  <inkml:trace contextRef="#ctx0" brushRef="#br0" timeOffset="20407.46">3422 14640 0,'0'-17'31,"-18"17"-15,18-18-16,0 0 15,0 1 1,0-1 0,0-17-16,0 0 15,0-1 1,0 19-16,0-19 15,0 19-15,0-1 0,0-17 16,18-36 0,0 54-16,17-72 15,-18 72-15,1-1 0,-18-17 0,18 0 0,35-36 16,-36 53-16,54-52 16,-71 52-16,18 1 0,34-54 15,37-17 1,-54 70-16,53-70 15,-70 88-15,-1-18 0,54-52 0,17-1 16,-70 71-16,70-53 16,-70 36-16,-18-1 0,88-17 15,35-1 1,-87 19-16,105-36 16,-124 35-16,19 18 0,140-53 15,89-17-15,-230 52 16,247-35-16,-264 53 0,35-17 0,123-1 15,36-17 1,-177 35-16,106-18 16,-106 18-16,-17 0 0,70 0 15,53 0 1,-123 0-16,158 0 0,-140 18 0,-1-18 16,159 35-16,53 18 15,-194-53-15,229 53 16,-247-36-16,18-17 0,212 36 15,-1 17 1,-211-36-16,229 19 16,-229-19-16,0 1 0,0-18 0,159 35 0,158 36 15,-299-54-15,335 36 16,-371-35-16,35-1 0,195 19 16,-36 34-1,-193-70-15,140 71 16,-141-54-16,-17-17 0,88 71 15,0-18-15,-1 18 16,19 17 0,17 0-1,-123-70-15,140 70 16,-140-88-16,0 17 0,70 36 16,-18-17-1,-70-19-15,53 36 0,-53-35 16,18 17-16,0 0 15,-18 1 1,0-19-16,17 36 16,-17-35-16,0 35 15,0-36-15,0 54 0,0-53 16,0-1-16,0 36 0,0 18 16,-17-1-1,17-52-15,-18 70 16,0-70-16,1 70 15,-1-88-15,-17 106 16,17-89-16,0 36 0,-17 18 16,18-18-1,-36 0 1,0-18 0,35-35-16,-53 71 15,36-71-15,35 17 0,-88 36 16,-18 0-16,106-35 0,-88 52 15,53-52-15,17-1 16,-35 19-16,-35 34 16,70-70-16,-87 53 15,69-35-15,19-1 0,-107 19 16,-52 17 0,140-36-16,-175 36 0,175-53 0,19 0 15,-177 53-15,-53-18 16,194-35-16,-229 18 15,229-18-15,0 0 0,-212 18 16,-87 17 0,299-35-16,-265 18 0,283-1 15,0-17-15,-177 18 0,71-18 16,123 0-16,-88 0 16,89 0-16,-1 0 0,-52 0 15,-36 0 1,70 0-16,-158-18 15,141 18-15,18 0 0,-212-17 0,-70-36 16,264 53-16,-300-36 16,318 19-16,-18 17 0,-212-53 15,36 0 1,211 53-16,-123-35 16,124 17-16,-1 18 0,-35-35 15,18 17-15,17 0 16,0-17-16,1 35 0,-1-17 15,-17-1-15,-36-35 16,54 53-16,-89-71 16,71 54-16,17 17 0,-123-53 15,-18-18 1,141 54-16,-123-54 0,124 71 0,-1-17 16,-52-19-16,34-17 15,19 53-15,-1-35 16,18 17-16,0 1 15,-18-1 1,18 0-16,0-17 16,-17 18-16,-19-36 0,-52-18 15,71 53-15,-125-70 16,125 71-16,-18-1 0,-71-53 16,0 1-1,88 52-15,-35-35 16,36 36-16,-1 17 0,0-36 15,18 1-15,-17 0 16,17 0 0,0-36-1,0 18 1,0-17 0,0 17-16,0 35 15,17-35-15,-17 35 0,18 1 16,-18-36-16,18-35 15,-1 70-15,-17-53 16,18 36-16,-18 0 16,18-36-1,-18 18-15,0 18 16,0 18 0,0-1-1,17 18 63,1 0-62</inkml:trace>
  <inkml:trace contextRef="#ctx0" brushRef="#br0" timeOffset="44721.28">9472 4198 0,'0'0'0,"-18"0"0,1 18 15,-18-1 1,17-17-16,0 0 16,1 0-16,-19 18 0,-17-18 15,36 18-15,-36-18 16,35 0-16,1 0 0,-72 17 15,-34-17 1,105 0-16,-158 36 16,141-36-16,-124 0 15,124 0-15,-159 17 0,158-17 16,19 0-16,-36 0 0,-71 0 0,-70 0 16,177 0-16,-125 0 15,125 0-15,-1 0 0,-70 0 16,0-17-1,70 17-15,-52-18 16,52 18-16,0 0 0,1 0 0,-19-18 0,-16 1 16,52-1-16,-53 0 15,35 18-15,-17-35 16,-18 0 0,0-18-1,35 53-15,-35-53 16,36 35-16,-1 1 0,-17-19 0,17 36 0,-35-70 15,53 52-15,-35 1 0,-18-54 16,0 18 0,18-17-1,-53-107 17,70 159-32,-35-70 0,53 71 0,-18 17 15,1-53-15,-1 0 16,18 35-16,0-35 15,0 36-15,0-1 16,0-35 0,53 18-16,-53 17 15,53-35-15,-35 53 0,17-35 16,-35 17-16,53-17 16,-36 17-16,1 18 0,35-35 15,18-18 1,-54 36-16,54-36 15,-36 53-15,-17-18 0,52-17 0,54-1 16,-107 36-16,124-35 16,-88 35-16,-35-17 0,0-1 0,105 0 15,89 1 1,-195 17-16,160-36 16,-142 36-16,0 0 0,106-17 15,-17 17-15,-106 0 16,52 0-16,-52 0 0,17 17 15,0 19 1,18 34 0,53 142 15,-35-53-31,-71-142 0,35 160 16,-35-160-16,18 124 15,-18-105-15,0 122 16,0-140-16,0 0 0,-18 123 15,-17-35 1,17-89-16,-17 54 16,35-54-16,-18 1 0,18 0 0,-18-1 0,1 19 15,-1-1 1,0-35 0,18 35-1,0-17 1,0 0-1,0-1-15,-17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92308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06-18T01:23:12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8255 4198 0,'-18'0'47,"1"0"-31,-1 0-16,0 0 15,1 0 1,-36 0-16,-35 0 16,-18-18-1,71 1-15,-89-1 16,89 18-16,17 0 0,-246-53 31,246 53-31,-88-35 16,89 35-16,-1-18 0,-17 1 0,-18-19 15,17 1 1,19 35-16,-19-35 16,36 17-16,-17 18 0,-1-35 15,1 17-15,-36-17 16,53 17-16,0 1 0,-53-19 16,-18-34-16,18-18 15,36 88-15,-1-36 16,18 19-16,-35-1 15,35 0-15,0-17 16,0 18-16,0-1 0,0 0 16,0-35-1,17 0-15,36-70 32,-35 52-17,0 54-15,17-18 16,-35 17-16,-4039 0 15,8131 1-15,-4022-36 16,-52 53-16,0 0 0,-1-18 0,54-17 0,88-18 16,-142 35-16,177-35 15,-141 36-15,-35 17 0,193-53 16,1 0 0,-177 35-16,124 1 15,-141 17-15,-1 0 0,107 0 16,-107 0-1,36 35 17,-17 18-17,-19-53-15,36 53 16,-35-36-16,35 54 0,-36-36 16,54 53-16,-53-70 0,-18 0 15,70 87-15,18 72 16,-70-160-16,70 195 15,-70-194-15,-18-1 0,70 230 32,-70-229-32,0 88 0,0-71 15,0-17-15,0 52 0,-17 19 16,17-72-16,-36 71 16,36-70-16,-17 0 0,-18 35 15,17-1 1,18-34-16,-35 17 15,17-17-15,18 0 0,-18-1 16,1-17 31,-1 0-31,18 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29B3414D-913A-4D29-B77F-019D41955E03}" type="datetimeFigureOut">
              <a:rPr lang="ko-KR" altLang="en-US"/>
              <a:pPr>
                <a:defRPr/>
              </a:pPr>
              <a:t>2022-05-21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2C81F735-D73C-4AE0-BA05-34ECC02FECB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59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0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819992B2-C627-4019-8E89-77449D446F28}" type="slidenum">
              <a:rPr kumimoji="0" lang="ko-KR" altLang="en-US" sz="1200"/>
              <a:pPr/>
              <a:t>3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13405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819992B2-C627-4019-8E89-77449D446F28}" type="slidenum">
              <a:rPr kumimoji="0" lang="ko-KR" altLang="en-US" sz="1200"/>
              <a:pPr/>
              <a:t>9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1340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F21CD01C-787D-4F6C-8B95-704F709E0CA0}" type="slidenum">
              <a:rPr kumimoji="0" lang="ko-KR" altLang="en-US" sz="1200"/>
              <a:pPr/>
              <a:t>27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87449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F735-D73C-4AE0-BA05-34ECC02FECB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F735-D73C-4AE0-BA05-34ECC02FECB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F07B8B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539056" y="5487888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B70039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513656" y="5564088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IT </a:t>
            </a:r>
            <a:r>
              <a:rPr lang="en-US" altLang="ko-KR" sz="1800" b="1" dirty="0" err="1">
                <a:solidFill>
                  <a:schemeClr val="bg1"/>
                </a:solidFill>
                <a:latin typeface="+mj-ea"/>
                <a:ea typeface="+mj-ea"/>
              </a:rPr>
              <a:t>CookBook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, C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로 배우는 쉬운 자료구조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개정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b="29954"/>
          <a:stretch/>
        </p:blipFill>
        <p:spPr>
          <a:xfrm>
            <a:off x="4355976" y="133905"/>
            <a:ext cx="4680000" cy="40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0" lang="ko-KR" altLang="en-US" sz="28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0000FF"/>
                </a:solidFill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447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>
                <a:solidFill>
                  <a:srgbClr val="0000FF"/>
                </a:solidFill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>
                <a:latin typeface="+mn-ea"/>
                <a:ea typeface="+mn-ea"/>
              </a:defRPr>
            </a:lvl3pPr>
            <a:lvl4pPr marL="1076325" indent="-180975">
              <a:lnSpc>
                <a:spcPct val="150000"/>
              </a:lnSpc>
              <a:buFont typeface="Arial" pitchFamily="34" charset="0"/>
              <a:buChar char="−"/>
              <a:defRPr sz="1600" b="0">
                <a:latin typeface="+mn-ea"/>
                <a:ea typeface="+mn-ea"/>
              </a:defRPr>
            </a:lvl4pPr>
            <a:lvl5pPr>
              <a:lnSpc>
                <a:spcPct val="150000"/>
              </a:lnSpc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0042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8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/51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EA8892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1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82" r:id="rId2"/>
    <p:sldLayoutId id="2147484683" r:id="rId3"/>
    <p:sldLayoutId id="2147484685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0000FF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50000"/>
        </a:lnSpc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b="0" kern="1200">
          <a:solidFill>
            <a:srgbClr val="0000FF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rgbClr val="0000FF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emf"/><Relationship Id="rId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emf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emf"/><Relationship Id="rId4" Type="http://schemas.openxmlformats.org/officeDocument/2006/relationships/customXml" Target="../ink/ink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emf"/><Relationship Id="rId5" Type="http://schemas.openxmlformats.org/officeDocument/2006/relationships/customXml" Target="../ink/ink8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emf"/><Relationship Id="rId5" Type="http://schemas.openxmlformats.org/officeDocument/2006/relationships/customXml" Target="../ink/ink9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619672" y="4293216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0000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0000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524000" y="4391000"/>
            <a:ext cx="7620000" cy="838200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스택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 err="1"/>
              <a:t>후입</a:t>
            </a:r>
            <a:r>
              <a:rPr lang="ko-KR" altLang="en-US" dirty="0"/>
              <a:t> 선출 구조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 : </a:t>
            </a:r>
            <a:r>
              <a:rPr lang="ko-KR" altLang="en-US" dirty="0"/>
              <a:t>연탄 아궁이 </a:t>
            </a:r>
          </a:p>
          <a:p>
            <a:pPr lvl="2">
              <a:defRPr/>
            </a:pPr>
            <a:r>
              <a:rPr lang="ko-KR" altLang="en-US" dirty="0"/>
              <a:t>연탄을 하나씩 쌓으면서 아궁이에 넣으므로 마지막에 넣은 </a:t>
            </a:r>
            <a:r>
              <a:rPr lang="en-US" altLang="ko-KR" dirty="0"/>
              <a:t>3</a:t>
            </a:r>
            <a:r>
              <a:rPr lang="ko-KR" altLang="en-US" dirty="0"/>
              <a:t>번 연탄이 </a:t>
            </a:r>
            <a:br>
              <a:rPr lang="en-US" altLang="ko-KR" dirty="0"/>
            </a:br>
            <a:r>
              <a:rPr lang="ko-KR" altLang="en-US" dirty="0"/>
              <a:t>가장 위에 쌓여 있다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연탄을 아궁이에서 꺼낼 때에는 </a:t>
            </a:r>
            <a:r>
              <a:rPr lang="ko-KR" altLang="en-US" spc="-80" dirty="0"/>
              <a:t>위에서부터 하나씩 꺼내야 하므로 마지막에 </a:t>
            </a:r>
            <a:r>
              <a:rPr lang="ko-KR" altLang="en-US" dirty="0"/>
              <a:t>넣은 </a:t>
            </a:r>
            <a:r>
              <a:rPr lang="en-US" altLang="ko-KR" dirty="0"/>
              <a:t>3</a:t>
            </a:r>
            <a:r>
              <a:rPr lang="ko-KR" altLang="en-US" dirty="0"/>
              <a:t>번 연탄을 가장 먼저 꺼내게 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개념과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120680" cy="291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62634" y="3717032"/>
            <a:ext cx="2149326" cy="24482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9992" y="3717032"/>
            <a:ext cx="2149326" cy="2448272"/>
          </a:xfrm>
          <a:prstGeom prst="rect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후입선출</a:t>
            </a:r>
            <a:r>
              <a:rPr lang="ko-KR" altLang="en-US" dirty="0"/>
              <a:t> 구조의 </a:t>
            </a:r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  : </a:t>
            </a:r>
            <a:r>
              <a:rPr lang="ko-KR" altLang="en-US" dirty="0"/>
              <a:t>슈퍼맨의 옷 갈아입기</a:t>
            </a:r>
          </a:p>
          <a:p>
            <a:pPr lvl="2"/>
            <a:r>
              <a:rPr lang="ko-KR" altLang="en-US" dirty="0" err="1"/>
              <a:t>수퍼맨이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옷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FF0000"/>
                </a:solidFill>
              </a:rPr>
              <a:t>벗는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순서</a:t>
            </a:r>
            <a:r>
              <a:rPr lang="ko-KR" altLang="en-US" dirty="0"/>
              <a:t> </a:t>
            </a:r>
          </a:p>
          <a:p>
            <a:pPr lvl="3"/>
            <a:r>
              <a:rPr lang="ko-KR" altLang="en-US" dirty="0"/>
              <a:t>①장화 → ②망토 → ③</a:t>
            </a:r>
            <a:r>
              <a:rPr lang="ko-KR" altLang="en-US" dirty="0" err="1"/>
              <a:t>빨간팬츠</a:t>
            </a:r>
            <a:r>
              <a:rPr lang="ko-KR" altLang="en-US" dirty="0"/>
              <a:t> → ④</a:t>
            </a:r>
            <a:r>
              <a:rPr lang="ko-KR" altLang="en-US" dirty="0" err="1"/>
              <a:t>파란옷</a:t>
            </a:r>
            <a:endParaRPr lang="ko-KR" altLang="en-US" dirty="0"/>
          </a:p>
          <a:p>
            <a:pPr lvl="2"/>
            <a:r>
              <a:rPr lang="ko-KR" altLang="en-US" dirty="0"/>
              <a:t>슈퍼맨이 </a:t>
            </a:r>
            <a:r>
              <a:rPr lang="ko-KR" altLang="en-US" dirty="0">
                <a:solidFill>
                  <a:srgbClr val="0000FF"/>
                </a:solidFill>
              </a:rPr>
              <a:t>옷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FF0000"/>
                </a:solidFill>
              </a:rPr>
              <a:t>입는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순서</a:t>
            </a:r>
            <a:r>
              <a:rPr lang="ko-KR" altLang="en-US" dirty="0"/>
              <a:t> </a:t>
            </a:r>
          </a:p>
          <a:p>
            <a:pPr lvl="3"/>
            <a:r>
              <a:rPr lang="ko-KR" altLang="en-US" dirty="0"/>
              <a:t>④</a:t>
            </a:r>
            <a:r>
              <a:rPr lang="ko-KR" altLang="en-US" dirty="0" err="1"/>
              <a:t>파란옷</a:t>
            </a:r>
            <a:r>
              <a:rPr lang="ko-KR" altLang="en-US" dirty="0"/>
              <a:t> → ③</a:t>
            </a:r>
            <a:r>
              <a:rPr lang="ko-KR" altLang="en-US" dirty="0" err="1"/>
              <a:t>빨간팬츠</a:t>
            </a:r>
            <a:r>
              <a:rPr lang="ko-KR" altLang="en-US" dirty="0"/>
              <a:t> → ②망토 → ①장화</a:t>
            </a:r>
          </a:p>
          <a:p>
            <a:pPr lvl="1"/>
            <a:endParaRPr lang="ko-KR" altLang="en-US" dirty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개념과 구조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5099505" cy="288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스택의 연산</a:t>
            </a:r>
          </a:p>
          <a:p>
            <a:pPr lvl="1"/>
            <a:r>
              <a:rPr lang="ko-KR" altLang="en-US" dirty="0"/>
              <a:t>스택에서의 </a:t>
            </a:r>
            <a:r>
              <a:rPr lang="ko-KR" altLang="en-US" dirty="0">
                <a:solidFill>
                  <a:srgbClr val="FF0000"/>
                </a:solidFill>
              </a:rPr>
              <a:t>삽입</a:t>
            </a:r>
            <a:r>
              <a:rPr lang="ko-KR" altLang="en-US" dirty="0"/>
              <a:t> 연산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</a:p>
          <a:p>
            <a:pPr lvl="1"/>
            <a:r>
              <a:rPr lang="ko-KR" altLang="en-US" dirty="0"/>
              <a:t>스택에서의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ko-KR" altLang="en-US" dirty="0"/>
              <a:t> 연산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</a:p>
          <a:p>
            <a:endParaRPr lang="ko-KR" altLang="en-US" dirty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개념과 구조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688632" cy="327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4476600" y="1663560"/>
              <a:ext cx="527400" cy="7941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7240" y="1654200"/>
                <a:ext cx="546120" cy="81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스택</a:t>
            </a:r>
            <a:r>
              <a:rPr lang="ko-KR" altLang="en-US" dirty="0" err="1">
                <a:solidFill>
                  <a:schemeClr val="tx1"/>
                </a:solidFill>
              </a:rPr>
              <a:t>에서의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원소</a:t>
            </a:r>
            <a:r>
              <a:rPr lang="ko-KR" altLang="en-US" dirty="0"/>
              <a:t> 삽입</a:t>
            </a:r>
            <a:r>
              <a:rPr lang="en-US" altLang="ko-KR" dirty="0"/>
              <a:t>/</a:t>
            </a:r>
            <a:r>
              <a:rPr lang="ko-KR" altLang="en-US" dirty="0"/>
              <a:t>삭제 과정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5-6]</a:t>
            </a:r>
            <a:r>
              <a:rPr lang="ko-KR" altLang="en-US" dirty="0"/>
              <a:t>공백 </a:t>
            </a:r>
            <a:r>
              <a:rPr lang="ko-KR" altLang="en-US" dirty="0" err="1"/>
              <a:t>스택에</a:t>
            </a:r>
            <a:r>
              <a:rPr lang="ko-KR" altLang="en-US" dirty="0"/>
              <a:t> 원소 </a:t>
            </a:r>
            <a:r>
              <a:rPr lang="en-US" altLang="ko-KR" dirty="0"/>
              <a:t>A, B, C</a:t>
            </a:r>
            <a:r>
              <a:rPr lang="ko-KR" altLang="en-US" dirty="0"/>
              <a:t>를 순서대로 </a:t>
            </a:r>
            <a:r>
              <a:rPr lang="ko-KR" altLang="en-US" dirty="0">
                <a:solidFill>
                  <a:srgbClr val="0000FF"/>
                </a:solidFill>
              </a:rPr>
              <a:t>삽입</a:t>
            </a:r>
            <a:r>
              <a:rPr lang="ko-KR" altLang="en-US" dirty="0"/>
              <a:t>하고 한번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ko-KR" altLang="en-US" dirty="0"/>
              <a:t>하는 </a:t>
            </a:r>
            <a:br>
              <a:rPr lang="en-US" altLang="ko-KR" dirty="0"/>
            </a:br>
            <a:r>
              <a:rPr lang="ko-KR" altLang="en-US" dirty="0">
                <a:solidFill>
                  <a:srgbClr val="0000FF"/>
                </a:solidFill>
              </a:rPr>
              <a:t>연산과정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동안</a:t>
            </a:r>
            <a:r>
              <a:rPr lang="ko-KR" altLang="en-US" dirty="0"/>
              <a:t>의 </a:t>
            </a:r>
            <a:r>
              <a:rPr lang="ko-KR" altLang="en-US" dirty="0" err="1"/>
              <a:t>스택</a:t>
            </a:r>
            <a:r>
              <a:rPr lang="ko-KR" altLang="en-US" dirty="0"/>
              <a:t> 변화</a:t>
            </a:r>
          </a:p>
          <a:p>
            <a:pPr lvl="1"/>
            <a:endParaRPr lang="ko-KR" altLang="en-US" dirty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개념과 구조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35" y="2780928"/>
            <a:ext cx="7276130" cy="225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51614" y="4005064"/>
            <a:ext cx="537890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9424" y="3717032"/>
            <a:ext cx="566752" cy="663492"/>
          </a:xfrm>
          <a:prstGeom prst="rect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69293" y="3717032"/>
            <a:ext cx="537890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4695" y="3356992"/>
            <a:ext cx="537890" cy="10235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16368" y="4005064"/>
            <a:ext cx="566752" cy="360040"/>
          </a:xfrm>
          <a:prstGeom prst="rect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추상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2" y="869531"/>
            <a:ext cx="7370820" cy="374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04" y="4605688"/>
            <a:ext cx="7370820" cy="220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push() </a:t>
            </a:r>
            <a:r>
              <a:rPr lang="ko-KR" altLang="en-US" dirty="0">
                <a:solidFill>
                  <a:srgbClr val="FF0000"/>
                </a:solidFill>
              </a:rPr>
              <a:t>알고리즘</a:t>
            </a:r>
            <a:r>
              <a:rPr lang="ko-KR" altLang="en-US" dirty="0"/>
              <a:t> </a:t>
            </a:r>
          </a:p>
          <a:p>
            <a:pPr marL="457200" lvl="1" indent="0">
              <a:buNone/>
              <a:defRPr/>
            </a:pPr>
            <a:r>
              <a:rPr lang="en-US" altLang="ko-KR" dirty="0">
                <a:solidFill>
                  <a:srgbClr val="00B0F0"/>
                </a:solidFill>
              </a:rPr>
              <a:t>①</a:t>
            </a:r>
            <a:r>
              <a:rPr lang="en-US" altLang="ko-KR" dirty="0">
                <a:solidFill>
                  <a:srgbClr val="000066"/>
                </a:solidFill>
              </a:rPr>
              <a:t> </a:t>
            </a:r>
            <a:r>
              <a:rPr lang="en-US" altLang="ko-KR" dirty="0"/>
              <a:t>top ← top+1; </a:t>
            </a:r>
          </a:p>
          <a:p>
            <a:pPr marL="1676400" lvl="3" indent="-304800">
              <a:defRPr/>
            </a:pP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0000FF"/>
                </a:solidFill>
              </a:rPr>
              <a:t>top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FF0000"/>
                </a:solidFill>
              </a:rPr>
              <a:t>마지막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자료</a:t>
            </a:r>
            <a:r>
              <a:rPr lang="ko-KR" altLang="en-US" dirty="0"/>
              <a:t>를 가리키고 있으므로 그 위에 </a:t>
            </a:r>
            <a:r>
              <a:rPr lang="ko-KR" altLang="en-US" dirty="0">
                <a:solidFill>
                  <a:srgbClr val="0000FF"/>
                </a:solidFill>
              </a:rPr>
              <a:t>자료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삽입</a:t>
            </a:r>
            <a:r>
              <a:rPr lang="ko-KR" altLang="en-US" dirty="0"/>
              <a:t>하려면 먼저 </a:t>
            </a:r>
            <a:r>
              <a:rPr lang="en-US" altLang="ko-KR" dirty="0">
                <a:solidFill>
                  <a:srgbClr val="0000FF"/>
                </a:solidFill>
              </a:rPr>
              <a:t>top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FF"/>
                </a:solidFill>
              </a:rPr>
              <a:t>위치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하나 증가</a:t>
            </a:r>
          </a:p>
          <a:p>
            <a:pPr marL="1676400" lvl="3" indent="-304800">
              <a:defRPr/>
            </a:pPr>
            <a:r>
              <a:rPr lang="ko-KR" altLang="en-US" dirty="0"/>
              <a:t>만약 이때 </a:t>
            </a:r>
            <a:r>
              <a:rPr lang="en-US" altLang="ko-KR" dirty="0"/>
              <a:t>top</a:t>
            </a:r>
            <a:r>
              <a:rPr lang="ko-KR" altLang="en-US" dirty="0"/>
              <a:t>의 위치가 </a:t>
            </a:r>
            <a:r>
              <a:rPr lang="ko-KR" altLang="en-US" dirty="0" err="1">
                <a:solidFill>
                  <a:srgbClr val="0000FF"/>
                </a:solidFill>
              </a:rPr>
              <a:t>스택</a:t>
            </a:r>
            <a:r>
              <a:rPr lang="ko-KR" altLang="en-US" dirty="0" err="1"/>
              <a:t>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크기</a:t>
            </a:r>
            <a:r>
              <a:rPr lang="en-US" altLang="ko-KR" dirty="0"/>
              <a:t>(</a:t>
            </a:r>
            <a:r>
              <a:rPr lang="en-US" altLang="ko-KR" dirty="0" err="1"/>
              <a:t>stack_SIZE</a:t>
            </a:r>
            <a:r>
              <a:rPr lang="en-US" altLang="ko-KR" dirty="0"/>
              <a:t>)</a:t>
            </a:r>
            <a:r>
              <a:rPr lang="ko-KR" altLang="en-US" dirty="0"/>
              <a:t>보다 크다면 </a:t>
            </a:r>
            <a:r>
              <a:rPr lang="ko-KR" altLang="en-US" dirty="0" err="1">
                <a:solidFill>
                  <a:srgbClr val="0000FF"/>
                </a:solidFill>
              </a:rPr>
              <a:t>오버플로우</a:t>
            </a:r>
            <a:r>
              <a:rPr lang="en-US" altLang="ko-KR" dirty="0"/>
              <a:t>(overflow)</a:t>
            </a:r>
            <a:r>
              <a:rPr lang="ko-KR" altLang="en-US" dirty="0">
                <a:solidFill>
                  <a:srgbClr val="0000FF"/>
                </a:solidFill>
              </a:rPr>
              <a:t>상</a:t>
            </a:r>
            <a:r>
              <a:rPr lang="ko-KR" altLang="en-US" dirty="0"/>
              <a:t>태가 되므로 </a:t>
            </a:r>
            <a:r>
              <a:rPr lang="ko-KR" altLang="en-US" dirty="0">
                <a:solidFill>
                  <a:srgbClr val="0000FF"/>
                </a:solidFill>
              </a:rPr>
              <a:t>삽입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연산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FF0000"/>
                </a:solidFill>
              </a:rPr>
              <a:t>수행하지 못하고 연산 종료</a:t>
            </a:r>
          </a:p>
          <a:p>
            <a:pPr marL="457200" lvl="1" indent="0">
              <a:buNone/>
              <a:defRPr/>
            </a:pPr>
            <a:r>
              <a:rPr lang="en-US" altLang="ko-KR" dirty="0">
                <a:solidFill>
                  <a:srgbClr val="00B0F0"/>
                </a:solidFill>
              </a:rPr>
              <a:t>②</a:t>
            </a:r>
            <a:r>
              <a:rPr lang="en-US" altLang="ko-KR" dirty="0">
                <a:solidFill>
                  <a:srgbClr val="000066"/>
                </a:solidFill>
              </a:rPr>
              <a:t> </a:t>
            </a:r>
            <a:r>
              <a:rPr lang="en-US" altLang="ko-KR" dirty="0"/>
              <a:t>S(top) ← x; </a:t>
            </a:r>
          </a:p>
          <a:p>
            <a:pPr marL="1676400" lvl="3" indent="-304800">
              <a:defRPr/>
            </a:pPr>
            <a:r>
              <a:rPr lang="ko-KR" altLang="en-US" dirty="0" err="1"/>
              <a:t>오버플로우</a:t>
            </a:r>
            <a:r>
              <a:rPr lang="ko-KR" altLang="en-US" dirty="0"/>
              <a:t> 상태가 아니라면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top</a:t>
            </a:r>
            <a:r>
              <a:rPr lang="ko-KR" altLang="en-US" dirty="0"/>
              <a:t>이 가리키는 위치에 </a:t>
            </a:r>
            <a:r>
              <a:rPr lang="en-US" altLang="ko-KR" dirty="0"/>
              <a:t>x </a:t>
            </a:r>
            <a:r>
              <a:rPr lang="ko-KR" altLang="en-US" dirty="0"/>
              <a:t>삽입 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추상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7128792" cy="193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17" y="4725144"/>
            <a:ext cx="3162871" cy="1457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4711680" y="4064040"/>
              <a:ext cx="1607040" cy="4320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2320" y="4054680"/>
                <a:ext cx="1625760" cy="45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pop() </a:t>
            </a:r>
            <a:r>
              <a:rPr lang="ko-KR" altLang="en-US" dirty="0">
                <a:solidFill>
                  <a:srgbClr val="FF0000"/>
                </a:solidFill>
              </a:rPr>
              <a:t>알고리즘 </a:t>
            </a:r>
          </a:p>
          <a:p>
            <a:pPr marL="457200" lvl="1" indent="0">
              <a:buNone/>
              <a:defRPr/>
            </a:pPr>
            <a:r>
              <a:rPr lang="en-US" altLang="ko-KR" dirty="0">
                <a:solidFill>
                  <a:srgbClr val="00B0F0"/>
                </a:solidFill>
              </a:rPr>
              <a:t>①</a:t>
            </a:r>
            <a:r>
              <a:rPr lang="en-US" altLang="ko-KR" dirty="0">
                <a:solidFill>
                  <a:srgbClr val="000066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return S(top); </a:t>
            </a:r>
          </a:p>
          <a:p>
            <a:pPr marL="1676400" lvl="3" indent="-304800">
              <a:defRPr/>
            </a:pPr>
            <a:r>
              <a:rPr lang="ko-KR" altLang="en-US" dirty="0">
                <a:solidFill>
                  <a:srgbClr val="0000FF"/>
                </a:solidFill>
              </a:rPr>
              <a:t>공백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스택</a:t>
            </a:r>
            <a:r>
              <a:rPr lang="ko-KR" altLang="en-US" dirty="0" err="1"/>
              <a:t>이</a:t>
            </a:r>
            <a:r>
              <a:rPr lang="ko-KR" altLang="en-US" dirty="0"/>
              <a:t> 아니면 </a:t>
            </a:r>
            <a:r>
              <a:rPr lang="en-US" altLang="ko-KR" dirty="0">
                <a:solidFill>
                  <a:srgbClr val="0000FF"/>
                </a:solidFill>
              </a:rPr>
              <a:t>top</a:t>
            </a:r>
            <a:r>
              <a:rPr lang="ko-KR" altLang="en-US" dirty="0"/>
              <a:t>에 있는 </a:t>
            </a:r>
            <a:r>
              <a:rPr lang="ko-KR" altLang="en-US" dirty="0">
                <a:solidFill>
                  <a:srgbClr val="0000FF"/>
                </a:solidFill>
              </a:rPr>
              <a:t>원소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0000FF"/>
                </a:solidFill>
              </a:rPr>
              <a:t>반환</a:t>
            </a:r>
          </a:p>
          <a:p>
            <a:pPr marL="457200" lvl="1" indent="0">
              <a:buNone/>
              <a:defRPr/>
            </a:pPr>
            <a:r>
              <a:rPr lang="en-US" altLang="ko-KR" dirty="0">
                <a:solidFill>
                  <a:srgbClr val="00B0F0"/>
                </a:solidFill>
              </a:rPr>
              <a:t>②</a:t>
            </a:r>
            <a:r>
              <a:rPr lang="en-US" altLang="ko-KR" dirty="0">
                <a:solidFill>
                  <a:srgbClr val="000066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top ← top-1; </a:t>
            </a:r>
          </a:p>
          <a:p>
            <a:pPr marL="1676400" lvl="3" indent="-304800">
              <a:defRPr/>
            </a:pPr>
            <a:r>
              <a:rPr lang="ko-KR" altLang="en-US" dirty="0" err="1">
                <a:solidFill>
                  <a:srgbClr val="0000FF"/>
                </a:solidFill>
              </a:rPr>
              <a:t>스택</a:t>
            </a:r>
            <a:r>
              <a:rPr lang="ko-KR" altLang="en-US" dirty="0" err="1"/>
              <a:t>의</a:t>
            </a:r>
            <a:r>
              <a:rPr lang="ko-KR" altLang="en-US" dirty="0"/>
              <a:t> 마지막 </a:t>
            </a:r>
            <a:r>
              <a:rPr lang="ko-KR" altLang="en-US" dirty="0">
                <a:solidFill>
                  <a:srgbClr val="0000FF"/>
                </a:solidFill>
              </a:rPr>
              <a:t>원소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0000FF"/>
                </a:solidFill>
              </a:rPr>
              <a:t>삭제</a:t>
            </a:r>
            <a:r>
              <a:rPr lang="ko-KR" altLang="en-US" dirty="0"/>
              <a:t>되면 그 아래 원소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>
                <a:solidFill>
                  <a:srgbClr val="0000FF"/>
                </a:solidFill>
              </a:rPr>
              <a:t>스택</a:t>
            </a:r>
            <a:r>
              <a:rPr lang="ko-KR" altLang="en-US" dirty="0"/>
              <a:t>에 남아 있는 </a:t>
            </a:r>
            <a:r>
              <a:rPr lang="ko-KR" altLang="en-US" dirty="0">
                <a:solidFill>
                  <a:srgbClr val="0000FF"/>
                </a:solidFill>
              </a:rPr>
              <a:t>원소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ko-KR" altLang="en-US" dirty="0"/>
              <a:t>중에서 </a:t>
            </a:r>
            <a:r>
              <a:rPr lang="ko-KR" altLang="en-US" dirty="0">
                <a:solidFill>
                  <a:srgbClr val="0000FF"/>
                </a:solidFill>
              </a:rPr>
              <a:t>가장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위</a:t>
            </a:r>
            <a:r>
              <a:rPr lang="ko-KR" altLang="en-US" dirty="0"/>
              <a:t>에 있는 </a:t>
            </a:r>
            <a:r>
              <a:rPr lang="ko-KR" altLang="en-US" dirty="0">
                <a:solidFill>
                  <a:srgbClr val="0000FF"/>
                </a:solidFill>
              </a:rPr>
              <a:t>원소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0000FF"/>
                </a:solidFill>
              </a:rPr>
              <a:t>top</a:t>
            </a:r>
            <a:r>
              <a:rPr lang="ko-KR" altLang="en-US" dirty="0"/>
              <a:t>이 되어야 하므로 </a:t>
            </a:r>
            <a:r>
              <a:rPr lang="en-US" altLang="ko-KR" dirty="0">
                <a:solidFill>
                  <a:srgbClr val="0000FF"/>
                </a:solidFill>
              </a:rPr>
              <a:t>top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위치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하나 감소</a:t>
            </a:r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추상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755364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281" y="4509120"/>
            <a:ext cx="4097263" cy="17888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5067360" y="4114800"/>
              <a:ext cx="825840" cy="38124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000" y="4105440"/>
                <a:ext cx="844560" cy="39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836712"/>
            <a:ext cx="8686800" cy="5904656"/>
          </a:xfrm>
        </p:spPr>
        <p:txBody>
          <a:bodyPr/>
          <a:lstStyle/>
          <a:p>
            <a:r>
              <a:rPr lang="ko-KR" altLang="en-US" dirty="0"/>
              <a:t>순차 자료구조를 이용한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</a:p>
          <a:p>
            <a:pPr lvl="1"/>
            <a:r>
              <a:rPr lang="ko-KR" altLang="en-US" dirty="0"/>
              <a:t>순차 자료구조</a:t>
            </a:r>
            <a:r>
              <a:rPr lang="ko-KR" altLang="en-US" dirty="0">
                <a:solidFill>
                  <a:schemeClr val="tx1"/>
                </a:solidFill>
              </a:rPr>
              <a:t>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차원 배열</a:t>
            </a:r>
            <a:r>
              <a:rPr lang="ko-KR" altLang="en-US" dirty="0"/>
              <a:t>을 이용</a:t>
            </a:r>
            <a:r>
              <a:rPr lang="ko-KR" altLang="en-US" dirty="0">
                <a:solidFill>
                  <a:schemeClr val="tx1"/>
                </a:solidFill>
              </a:rPr>
              <a:t>하여</a:t>
            </a:r>
            <a:r>
              <a:rPr lang="ko-KR" altLang="en-US" dirty="0"/>
              <a:t> 구현</a:t>
            </a:r>
          </a:p>
          <a:p>
            <a:pPr lvl="2"/>
            <a:r>
              <a:rPr lang="ko-KR" altLang="en-US" dirty="0" err="1">
                <a:solidFill>
                  <a:srgbClr val="0000FF"/>
                </a:solidFill>
              </a:rPr>
              <a:t>스택</a:t>
            </a:r>
            <a:r>
              <a:rPr lang="ko-KR" altLang="en-US" dirty="0" err="1"/>
              <a:t>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크기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배열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크기</a:t>
            </a:r>
          </a:p>
          <a:p>
            <a:pPr lvl="2"/>
            <a:r>
              <a:rPr lang="ko-KR" altLang="en-US" dirty="0" err="1">
                <a:solidFill>
                  <a:srgbClr val="0000FF"/>
                </a:solidFill>
              </a:rPr>
              <a:t>스택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저장</a:t>
            </a:r>
            <a:r>
              <a:rPr lang="ko-KR" altLang="en-US" dirty="0"/>
              <a:t>된 </a:t>
            </a:r>
            <a:r>
              <a:rPr lang="ko-KR" altLang="en-US" dirty="0">
                <a:solidFill>
                  <a:srgbClr val="FF0000"/>
                </a:solidFill>
              </a:rPr>
              <a:t>원소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FF"/>
                </a:solidFill>
              </a:rPr>
              <a:t>순서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00FF"/>
                </a:solidFill>
              </a:rPr>
              <a:t>배열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원소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FF"/>
                </a:solidFill>
              </a:rPr>
              <a:t>인덱스</a:t>
            </a:r>
          </a:p>
          <a:p>
            <a:pPr lvl="3"/>
            <a:r>
              <a:rPr lang="ko-KR" altLang="en-US" dirty="0">
                <a:solidFill>
                  <a:srgbClr val="0000FF"/>
                </a:solidFill>
              </a:rPr>
              <a:t>인덱스 </a:t>
            </a:r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스택의 </a:t>
            </a:r>
            <a:r>
              <a:rPr lang="ko-KR" altLang="en-US" dirty="0">
                <a:solidFill>
                  <a:srgbClr val="FF0000"/>
                </a:solidFill>
              </a:rPr>
              <a:t>첫 번째 </a:t>
            </a:r>
            <a:r>
              <a:rPr lang="ko-KR" altLang="en-US" dirty="0"/>
              <a:t>원소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0000FF"/>
                </a:solidFill>
              </a:rPr>
              <a:t>인덱스 </a:t>
            </a:r>
            <a:r>
              <a:rPr lang="en-US" altLang="ko-KR" dirty="0">
                <a:solidFill>
                  <a:srgbClr val="0000FF"/>
                </a:solidFill>
              </a:rPr>
              <a:t>n-1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번째 원소</a:t>
            </a:r>
          </a:p>
          <a:p>
            <a:pPr lvl="2"/>
            <a:r>
              <a:rPr lang="ko-KR" altLang="en-US" dirty="0">
                <a:solidFill>
                  <a:srgbClr val="0000FF"/>
                </a:solidFill>
              </a:rPr>
              <a:t>변수 </a:t>
            </a:r>
            <a:r>
              <a:rPr lang="en-US" altLang="ko-KR" dirty="0">
                <a:solidFill>
                  <a:srgbClr val="0000FF"/>
                </a:solidFill>
              </a:rPr>
              <a:t>top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rgbClr val="0000FF"/>
                </a:solidFill>
              </a:rPr>
              <a:t>스택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저장</a:t>
            </a:r>
            <a:r>
              <a:rPr lang="ko-KR" altLang="en-US" dirty="0"/>
              <a:t>된 마지막 </a:t>
            </a:r>
            <a:r>
              <a:rPr lang="ko-KR" altLang="en-US" dirty="0">
                <a:solidFill>
                  <a:srgbClr val="FF0000"/>
                </a:solidFill>
              </a:rPr>
              <a:t>원소</a:t>
            </a:r>
            <a:r>
              <a:rPr lang="ko-KR" altLang="en-US" dirty="0"/>
              <a:t>에 대한 </a:t>
            </a:r>
            <a:r>
              <a:rPr lang="ko-KR" altLang="en-US" dirty="0">
                <a:solidFill>
                  <a:srgbClr val="0000FF"/>
                </a:solidFill>
              </a:rPr>
              <a:t>인덱스 저장</a:t>
            </a:r>
          </a:p>
          <a:p>
            <a:pPr lvl="3"/>
            <a:r>
              <a:rPr lang="ko-KR" altLang="en-US" dirty="0">
                <a:solidFill>
                  <a:srgbClr val="0000FF"/>
                </a:solidFill>
              </a:rPr>
              <a:t>공백 상태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top = -1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00FF"/>
                </a:solidFill>
              </a:rPr>
              <a:t>초기값</a:t>
            </a:r>
            <a:r>
              <a:rPr lang="en-US" altLang="ko-KR" dirty="0"/>
              <a:t>) :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Top 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0~n-1</a:t>
            </a:r>
            <a:r>
              <a:rPr lang="ko-KR" altLang="en-US" sz="1400" b="1" dirty="0"/>
              <a:t>까지 인덱스를 저장하게</a:t>
            </a:r>
            <a:br>
              <a:rPr lang="en-US" altLang="ko-KR" sz="1400" b="1" dirty="0"/>
            </a:br>
            <a:r>
              <a:rPr lang="en-US" altLang="ko-KR" sz="1400" b="1" dirty="0"/>
              <a:t>                                              </a:t>
            </a:r>
            <a:r>
              <a:rPr lang="ko-KR" altLang="en-US" sz="1400" b="1" dirty="0"/>
              <a:t>되므로 스택 초기 값은 </a:t>
            </a:r>
            <a:r>
              <a:rPr lang="en-US" altLang="ko-KR" sz="1400" b="1" dirty="0"/>
              <a:t>-1</a:t>
            </a:r>
            <a:r>
              <a:rPr lang="ko-KR" altLang="en-US" sz="1400" b="1" dirty="0"/>
              <a:t>를 저장함</a:t>
            </a:r>
            <a:r>
              <a:rPr lang="en-US" altLang="ko-KR" sz="1400" b="1" dirty="0"/>
              <a:t>,</a:t>
            </a:r>
          </a:p>
          <a:p>
            <a:pPr lvl="3"/>
            <a:r>
              <a:rPr lang="ko-KR" altLang="en-US" dirty="0">
                <a:solidFill>
                  <a:srgbClr val="0000FF"/>
                </a:solidFill>
              </a:rPr>
              <a:t>포화 상</a:t>
            </a:r>
            <a:r>
              <a:rPr lang="ko-KR" altLang="en-US" dirty="0"/>
              <a:t>태</a:t>
            </a:r>
            <a:r>
              <a:rPr lang="en-US" altLang="ko-KR" dirty="0"/>
              <a:t>(</a:t>
            </a:r>
            <a:r>
              <a:rPr lang="ko-KR" altLang="en-US"/>
              <a:t>가득 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top = n-1</a:t>
            </a:r>
          </a:p>
          <a:p>
            <a:endParaRPr lang="ko-KR" altLang="en-US" dirty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 </a:t>
            </a:r>
            <a:r>
              <a:rPr lang="ko-KR" altLang="en-US" dirty="0"/>
              <a:t>순차 자료구조를 이용한 </a:t>
            </a:r>
            <a:r>
              <a:rPr lang="ko-KR" altLang="en-US" dirty="0" err="1"/>
              <a:t>스택</a:t>
            </a:r>
            <a:r>
              <a:rPr lang="ko-KR" altLang="en-US" dirty="0"/>
              <a:t> 구현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707904" y="4941168"/>
            <a:ext cx="4104456" cy="1656184"/>
            <a:chOff x="1115616" y="4869160"/>
            <a:chExt cx="4968552" cy="1594408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869160"/>
              <a:ext cx="4968552" cy="1594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059832" y="4941168"/>
              <a:ext cx="4756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rgbClr val="0000FF"/>
                  </a:solidFill>
                  <a:latin typeface="+mn-ea"/>
                  <a:ea typeface="+mn-ea"/>
                </a:rPr>
                <a:t>top</a:t>
              </a:r>
              <a:endParaRPr lang="ko-KR" altLang="en-US" sz="1400" b="1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295325" y="5184937"/>
              <a:ext cx="0" cy="2160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크기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/>
              <a:t>인 </a:t>
            </a:r>
            <a:r>
              <a:rPr lang="ko-KR" altLang="en-US" dirty="0" err="1"/>
              <a:t>스택</a:t>
            </a:r>
            <a:r>
              <a:rPr lang="ko-KR" altLang="en-US" dirty="0" err="1">
                <a:solidFill>
                  <a:schemeClr val="tx1"/>
                </a:solidFill>
              </a:rPr>
              <a:t>을</a:t>
            </a:r>
            <a:r>
              <a:rPr lang="ko-KR" altLang="en-US" dirty="0"/>
              <a:t> 생성</a:t>
            </a:r>
            <a:r>
              <a:rPr lang="ko-KR" altLang="en-US" dirty="0">
                <a:solidFill>
                  <a:schemeClr val="tx1"/>
                </a:solidFill>
              </a:rPr>
              <a:t>하여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원소</a:t>
            </a:r>
            <a:r>
              <a:rPr lang="ko-KR" altLang="en-US" dirty="0"/>
              <a:t> </a:t>
            </a:r>
            <a:r>
              <a:rPr lang="en-US" altLang="ko-KR" dirty="0"/>
              <a:t>A, B, C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순서</a:t>
            </a:r>
            <a:r>
              <a:rPr lang="ko-KR" altLang="en-US" dirty="0">
                <a:solidFill>
                  <a:schemeClr val="tx1"/>
                </a:solidFill>
              </a:rPr>
              <a:t>대로</a:t>
            </a:r>
            <a:r>
              <a:rPr lang="ko-KR" altLang="en-US" dirty="0"/>
              <a:t> 삽입</a:t>
            </a:r>
            <a:r>
              <a:rPr lang="ko-KR" altLang="en-US" dirty="0">
                <a:solidFill>
                  <a:schemeClr val="tx1"/>
                </a:solidFill>
              </a:rPr>
              <a:t>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후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ko-KR" altLang="en-US" dirty="0"/>
              <a:t> 원소 </a:t>
            </a:r>
            <a:r>
              <a:rPr lang="ko-KR" altLang="en-US" dirty="0">
                <a:solidFill>
                  <a:srgbClr val="FF0000"/>
                </a:solidFill>
              </a:rPr>
              <a:t>하나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ko-KR" altLang="en-US" dirty="0">
                <a:solidFill>
                  <a:schemeClr val="tx1"/>
                </a:solidFill>
              </a:rPr>
              <a:t>하는</a:t>
            </a:r>
            <a:r>
              <a:rPr lang="ko-KR" altLang="en-US" dirty="0"/>
              <a:t> 과정</a:t>
            </a:r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순차</a:t>
            </a:r>
            <a:r>
              <a:rPr lang="ko-KR" altLang="en-US" dirty="0"/>
              <a:t> 자료구조를 이용한 </a:t>
            </a:r>
            <a:r>
              <a:rPr lang="ko-KR" altLang="en-US" dirty="0" err="1"/>
              <a:t>스택</a:t>
            </a:r>
            <a:r>
              <a:rPr lang="ko-KR" altLang="en-US" dirty="0"/>
              <a:t> 구현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12513" y="2132856"/>
            <a:ext cx="7518974" cy="4248472"/>
            <a:chOff x="856064" y="2060848"/>
            <a:chExt cx="7518974" cy="432048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64" y="2060848"/>
              <a:ext cx="7518974" cy="1615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64" y="3949187"/>
              <a:ext cx="7518974" cy="2432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451734" y="3212976"/>
              <a:ext cx="768338" cy="27088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14660" y="4149080"/>
              <a:ext cx="768338" cy="27088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82998" y="5029813"/>
              <a:ext cx="768338" cy="27088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14660" y="5886740"/>
              <a:ext cx="768338" cy="2708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4515863" y="2745496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515863" y="3678479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515863" y="4653136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515863" y="5517232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515863" y="6375584"/>
              <a:ext cx="504056" cy="0"/>
            </a:xfrm>
            <a:prstGeom prst="line">
              <a:avLst/>
            </a:prstGeom>
            <a:ln w="19050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/>
              <a:t>순차 자료구조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이용해</a:t>
            </a:r>
            <a:r>
              <a:rPr lang="ko-KR" altLang="en-US" dirty="0"/>
              <a:t> 순차 스택 구현</a:t>
            </a:r>
            <a:r>
              <a:rPr lang="ko-KR" altLang="en-US" dirty="0">
                <a:solidFill>
                  <a:schemeClr val="tx1"/>
                </a:solidFill>
              </a:rPr>
              <a:t>하기</a:t>
            </a:r>
            <a:r>
              <a:rPr lang="ko-KR" altLang="en-US" dirty="0"/>
              <a:t> 프로그램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70C0"/>
                </a:solidFill>
              </a:rPr>
              <a:t>교재 </a:t>
            </a:r>
            <a:r>
              <a:rPr lang="en-US" altLang="ko-KR" dirty="0">
                <a:solidFill>
                  <a:srgbClr val="0070C0"/>
                </a:solidFill>
              </a:rPr>
              <a:t>239p</a:t>
            </a:r>
            <a:endParaRPr lang="ko-KR" altLang="en-US" dirty="0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 dirty="0"/>
              <a:t>실행 결과</a:t>
            </a:r>
            <a:endParaRPr lang="en-US" altLang="ko-KR" dirty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스택의 구현</a:t>
            </a:r>
            <a:r>
              <a:rPr lang="en-US" altLang="ko-KR"/>
              <a:t>: </a:t>
            </a:r>
            <a:r>
              <a:rPr lang="ko-KR" altLang="en-US"/>
              <a:t>순차 자료구조를 이용한 스택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46268"/>
            <a:ext cx="4991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7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  <a:p>
            <a:pPr lvl="1"/>
            <a:r>
              <a:rPr lang="ko-KR" altLang="en-US" dirty="0"/>
              <a:t>스택 자료구조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대해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이해</a:t>
            </a:r>
            <a:r>
              <a:rPr lang="ko-KR" altLang="en-US" dirty="0">
                <a:solidFill>
                  <a:schemeClr val="tx1"/>
                </a:solidFill>
              </a:rPr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스택의 특징</a:t>
            </a:r>
            <a:r>
              <a:rPr lang="ko-KR" altLang="en-US" dirty="0">
                <a:solidFill>
                  <a:schemeClr val="tx1"/>
                </a:solidFill>
              </a:rPr>
              <a:t>과</a:t>
            </a:r>
            <a:r>
              <a:rPr lang="ko-KR" altLang="en-US" dirty="0"/>
              <a:t> 연산 방법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알아</a:t>
            </a:r>
            <a:r>
              <a:rPr lang="ko-KR" altLang="en-US" dirty="0">
                <a:solidFill>
                  <a:schemeClr val="tx1"/>
                </a:solidFill>
              </a:rPr>
              <a:t>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/>
              <a:t>순차 자료구조</a:t>
            </a:r>
            <a:r>
              <a:rPr lang="ko-KR" altLang="en-US" dirty="0">
                <a:solidFill>
                  <a:schemeClr val="tx1"/>
                </a:solidFill>
              </a:rPr>
              <a:t>와</a:t>
            </a:r>
            <a:r>
              <a:rPr lang="ko-KR" altLang="en-US" dirty="0"/>
              <a:t> 연결 자료구조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이용</a:t>
            </a:r>
            <a:r>
              <a:rPr lang="ko-KR" altLang="en-US" dirty="0">
                <a:solidFill>
                  <a:schemeClr val="tx1"/>
                </a:solidFill>
              </a:rPr>
              <a:t>해</a:t>
            </a:r>
            <a:r>
              <a:rPr lang="ko-KR" altLang="en-US" dirty="0"/>
              <a:t> 스택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ko-KR" altLang="en-US" dirty="0">
                <a:solidFill>
                  <a:srgbClr val="FF0000"/>
                </a:solidFill>
              </a:rPr>
              <a:t>구현</a:t>
            </a:r>
            <a:r>
              <a:rPr lang="ko-KR" altLang="en-US" dirty="0">
                <a:solidFill>
                  <a:schemeClr val="tx1"/>
                </a:solidFill>
              </a:rPr>
              <a:t>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/>
              <a:t>스택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ko-KR" altLang="en-US" dirty="0"/>
              <a:t> 응용</a:t>
            </a:r>
            <a:r>
              <a:rPr lang="ko-KR" altLang="en-US" dirty="0">
                <a:solidFill>
                  <a:schemeClr val="tx1"/>
                </a:solidFill>
              </a:rPr>
              <a:t>하는</a:t>
            </a:r>
            <a:r>
              <a:rPr lang="ko-KR" altLang="en-US" dirty="0"/>
              <a:t> 방법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알아</a:t>
            </a:r>
            <a:r>
              <a:rPr lang="ko-KR" altLang="en-US" dirty="0">
                <a:solidFill>
                  <a:schemeClr val="tx1"/>
                </a:solidFill>
              </a:rPr>
              <a:t>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</a:t>
            </a:r>
          </a:p>
          <a:p>
            <a:pPr lvl="1"/>
            <a:r>
              <a:rPr lang="ko-KR" altLang="en-US" dirty="0"/>
              <a:t>스택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이해</a:t>
            </a:r>
          </a:p>
          <a:p>
            <a:pPr lvl="1"/>
            <a:r>
              <a:rPr lang="ko-KR" altLang="en-US" dirty="0"/>
              <a:t>스택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구현</a:t>
            </a:r>
          </a:p>
          <a:p>
            <a:pPr lvl="1"/>
            <a:r>
              <a:rPr lang="ko-KR" altLang="en-US" dirty="0"/>
              <a:t>스택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응용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4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순차 자료구조</a:t>
            </a:r>
            <a:r>
              <a:rPr lang="ko-KR" altLang="en-US" dirty="0">
                <a:solidFill>
                  <a:schemeClr val="tx1"/>
                </a:solidFill>
              </a:rPr>
              <a:t>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구현한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ko-KR" altLang="en-US" dirty="0" err="1">
                <a:solidFill>
                  <a:schemeClr val="tx1"/>
                </a:solidFill>
              </a:rPr>
              <a:t>의</a:t>
            </a:r>
            <a:r>
              <a:rPr lang="ko-KR" altLang="en-US" dirty="0"/>
              <a:t> 장점</a:t>
            </a:r>
          </a:p>
          <a:p>
            <a:pPr lvl="2"/>
            <a:r>
              <a:rPr lang="ko-KR" altLang="en-US" dirty="0"/>
              <a:t>순차 자료구조인 </a:t>
            </a:r>
            <a:r>
              <a:rPr lang="en-US" altLang="ko-KR" dirty="0"/>
              <a:t>1</a:t>
            </a:r>
            <a:r>
              <a:rPr lang="ko-KR" altLang="en-US" dirty="0"/>
              <a:t>차원 배열을 사용하여 </a:t>
            </a:r>
            <a:r>
              <a:rPr lang="ko-KR" altLang="en-US" dirty="0">
                <a:solidFill>
                  <a:srgbClr val="0000FF"/>
                </a:solidFill>
              </a:rPr>
              <a:t>쉽게 구현</a:t>
            </a:r>
          </a:p>
          <a:p>
            <a:pPr lvl="1"/>
            <a:r>
              <a:rPr lang="ko-KR" altLang="en-US" dirty="0"/>
              <a:t>순차 자료구조</a:t>
            </a:r>
            <a:r>
              <a:rPr lang="ko-KR" altLang="en-US" dirty="0">
                <a:solidFill>
                  <a:schemeClr val="tx1"/>
                </a:solidFill>
              </a:rPr>
              <a:t>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구현한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ko-KR" altLang="en-US" dirty="0" err="1">
                <a:solidFill>
                  <a:schemeClr val="tx1"/>
                </a:solidFill>
              </a:rPr>
              <a:t>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단점</a:t>
            </a:r>
          </a:p>
          <a:p>
            <a:pPr lvl="2"/>
            <a:r>
              <a:rPr lang="ko-KR" altLang="en-US" dirty="0"/>
              <a:t>물리적으로 크기가 고정된 배열을 사용하므로 </a:t>
            </a:r>
            <a:r>
              <a:rPr lang="ko-KR" altLang="en-US" dirty="0" err="1">
                <a:solidFill>
                  <a:srgbClr val="0000FF"/>
                </a:solidFill>
              </a:rPr>
              <a:t>스택의</a:t>
            </a:r>
            <a:r>
              <a:rPr lang="ko-KR" altLang="en-US" dirty="0">
                <a:solidFill>
                  <a:srgbClr val="0000FF"/>
                </a:solidFill>
              </a:rPr>
              <a:t> 크기 변경 어려움</a:t>
            </a:r>
          </a:p>
          <a:p>
            <a:pPr lvl="2"/>
            <a:r>
              <a:rPr lang="ko-KR" altLang="en-US" dirty="0">
                <a:solidFill>
                  <a:srgbClr val="0000FF"/>
                </a:solidFill>
              </a:rPr>
              <a:t>메모리 사용</a:t>
            </a:r>
            <a:r>
              <a:rPr lang="ko-KR" altLang="en-US" dirty="0"/>
              <a:t>의</a:t>
            </a:r>
            <a:r>
              <a:rPr lang="ko-KR" altLang="en-US" dirty="0">
                <a:solidFill>
                  <a:srgbClr val="0000FF"/>
                </a:solidFill>
              </a:rPr>
              <a:t> 효율성</a:t>
            </a:r>
            <a:r>
              <a:rPr lang="ko-KR" altLang="en-US" dirty="0"/>
              <a:t>이</a:t>
            </a:r>
            <a:r>
              <a:rPr lang="ko-KR" altLang="en-US" dirty="0">
                <a:solidFill>
                  <a:srgbClr val="0000FF"/>
                </a:solidFill>
              </a:rPr>
              <a:t> 떨어짐</a:t>
            </a:r>
            <a:r>
              <a:rPr lang="en-US" altLang="ko-KR" dirty="0"/>
              <a:t>(</a:t>
            </a:r>
            <a:r>
              <a:rPr lang="ko-KR" altLang="en-US" dirty="0"/>
              <a:t>미리 할당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 </a:t>
            </a:r>
            <a:r>
              <a:rPr lang="ko-KR" altLang="en-US" dirty="0"/>
              <a:t>순차 자료구조를 이용한 </a:t>
            </a:r>
            <a:r>
              <a:rPr lang="ko-KR" altLang="en-US" dirty="0" err="1"/>
              <a:t>스택</a:t>
            </a:r>
            <a:r>
              <a:rPr lang="ko-KR" altLang="en-US" dirty="0"/>
              <a:t> 구현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연결 자료구조를 이용한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단순</a:t>
            </a:r>
            <a:r>
              <a:rPr lang="ko-KR" altLang="en-US" dirty="0"/>
              <a:t> 연결 리스트를 이용하여 구현</a:t>
            </a:r>
          </a:p>
          <a:p>
            <a:pPr lvl="2"/>
            <a:r>
              <a:rPr lang="ko-KR" altLang="en-US" dirty="0" err="1"/>
              <a:t>스택의</a:t>
            </a:r>
            <a:r>
              <a:rPr lang="ko-KR" altLang="en-US" dirty="0"/>
              <a:t> 원소 </a:t>
            </a:r>
            <a:r>
              <a:rPr lang="en-US" altLang="ko-KR" dirty="0"/>
              <a:t>: </a:t>
            </a:r>
            <a:r>
              <a:rPr lang="ko-KR" altLang="en-US" dirty="0"/>
              <a:t>단순 연결 리스트의 </a:t>
            </a:r>
            <a:r>
              <a:rPr lang="ko-KR" altLang="en-US" dirty="0" err="1"/>
              <a:t>노드</a:t>
            </a:r>
            <a:endParaRPr lang="ko-KR" altLang="en-US" dirty="0"/>
          </a:p>
          <a:p>
            <a:pPr lvl="3"/>
            <a:r>
              <a:rPr lang="ko-KR" altLang="en-US" dirty="0" err="1">
                <a:solidFill>
                  <a:srgbClr val="0000FF"/>
                </a:solidFill>
              </a:rPr>
              <a:t>스택</a:t>
            </a:r>
            <a:r>
              <a:rPr lang="ko-KR" altLang="en-US" dirty="0">
                <a:solidFill>
                  <a:srgbClr val="0000FF"/>
                </a:solidFill>
              </a:rPr>
              <a:t> 원소의 순서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rgbClr val="0000FF"/>
                </a:solidFill>
              </a:rPr>
              <a:t>노드</a:t>
            </a:r>
            <a:r>
              <a:rPr lang="ko-KR" altLang="en-US" dirty="0" err="1"/>
              <a:t>의</a:t>
            </a:r>
            <a:r>
              <a:rPr lang="ko-KR" altLang="en-US" dirty="0"/>
              <a:t> 링크 </a:t>
            </a:r>
            <a:r>
              <a:rPr lang="ko-KR" altLang="en-US" dirty="0">
                <a:solidFill>
                  <a:srgbClr val="0000FF"/>
                </a:solidFill>
              </a:rPr>
              <a:t>포인터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rgbClr val="0000FF"/>
                </a:solidFill>
              </a:rPr>
              <a:t>연결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</a:rPr>
              <a:t>push</a:t>
            </a:r>
            <a:r>
              <a:rPr lang="en-US" altLang="ko-KR" dirty="0"/>
              <a:t> : </a:t>
            </a:r>
            <a:r>
              <a:rPr lang="ko-KR" altLang="en-US" dirty="0"/>
              <a:t>리스트의 </a:t>
            </a:r>
            <a:r>
              <a:rPr lang="ko-KR" altLang="en-US" dirty="0">
                <a:solidFill>
                  <a:srgbClr val="0000FF"/>
                </a:solidFill>
              </a:rPr>
              <a:t>마지막</a:t>
            </a:r>
            <a:r>
              <a:rPr lang="ko-KR" altLang="en-US" dirty="0"/>
              <a:t>에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삽입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</a:rPr>
              <a:t>pop</a:t>
            </a:r>
            <a:r>
              <a:rPr lang="en-US" altLang="ko-KR" dirty="0"/>
              <a:t> : </a:t>
            </a:r>
            <a:r>
              <a:rPr lang="ko-KR" altLang="en-US" dirty="0"/>
              <a:t>리스트의 </a:t>
            </a:r>
            <a:r>
              <a:rPr lang="ko-KR" altLang="en-US" dirty="0">
                <a:solidFill>
                  <a:srgbClr val="0000FF"/>
                </a:solidFill>
              </a:rPr>
              <a:t>마지막</a:t>
            </a:r>
            <a:r>
              <a:rPr lang="ko-KR" altLang="en-US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ko-KR" altLang="en-US" dirty="0"/>
              <a:t> </a:t>
            </a:r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top : </a:t>
            </a:r>
            <a:r>
              <a:rPr lang="ko-KR" altLang="en-US" dirty="0"/>
              <a:t>단순 연결 리스트의 </a:t>
            </a:r>
            <a:r>
              <a:rPr lang="ko-KR" altLang="en-US" dirty="0">
                <a:solidFill>
                  <a:srgbClr val="0000FF"/>
                </a:solidFill>
              </a:rPr>
              <a:t>마지막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노드</a:t>
            </a:r>
            <a:r>
              <a:rPr lang="ko-KR" altLang="en-US" dirty="0" err="1"/>
              <a:t>를</a:t>
            </a:r>
            <a:r>
              <a:rPr lang="ko-KR" altLang="en-US" dirty="0"/>
              <a:t> 가리키는 </a:t>
            </a:r>
            <a:r>
              <a:rPr lang="ko-KR" altLang="en-US" dirty="0">
                <a:solidFill>
                  <a:srgbClr val="FF0000"/>
                </a:solidFill>
              </a:rPr>
              <a:t>포인터 변수</a:t>
            </a:r>
          </a:p>
          <a:p>
            <a:pPr lvl="3"/>
            <a:r>
              <a:rPr lang="ko-KR" altLang="en-US" dirty="0"/>
              <a:t>초기 상태 </a:t>
            </a:r>
            <a:r>
              <a:rPr lang="en-US" altLang="ko-KR" dirty="0"/>
              <a:t>: top = null </a:t>
            </a:r>
          </a:p>
          <a:p>
            <a:endParaRPr lang="ko-KR" altLang="en-US" dirty="0"/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568952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</a:t>
            </a:r>
            <a:r>
              <a:rPr lang="ko-KR" altLang="en-US" dirty="0"/>
              <a:t>연결 자료구조를 이용한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endParaRPr lang="ko-KR" altLang="en-US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851920" y="4581128"/>
            <a:ext cx="4121299" cy="1944216"/>
            <a:chOff x="3851920" y="4581128"/>
            <a:chExt cx="4121299" cy="1944216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4581128"/>
              <a:ext cx="4121299" cy="19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467971" y="6003000"/>
              <a:ext cx="50524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원소 </a:t>
            </a:r>
            <a:r>
              <a:rPr lang="en-US" altLang="ko-KR" dirty="0"/>
              <a:t>A, B, C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순서대로 </a:t>
            </a:r>
            <a:r>
              <a:rPr lang="ko-KR" altLang="en-US" dirty="0">
                <a:solidFill>
                  <a:srgbClr val="FF0000"/>
                </a:solidFill>
              </a:rPr>
              <a:t>삽입</a:t>
            </a:r>
            <a:r>
              <a:rPr lang="ko-KR" altLang="en-US" dirty="0">
                <a:solidFill>
                  <a:schemeClr val="tx1"/>
                </a:solidFill>
              </a:rPr>
              <a:t>하면서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ko-KR" altLang="en-US" dirty="0" err="1">
                <a:solidFill>
                  <a:schemeClr val="tx1"/>
                </a:solidFill>
              </a:rPr>
              <a:t>을</a:t>
            </a:r>
            <a:r>
              <a:rPr lang="ko-KR" altLang="en-US" dirty="0"/>
              <a:t> 생성한 후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ko-KR" altLang="en-US" dirty="0"/>
              <a:t> 원소 </a:t>
            </a:r>
            <a:r>
              <a:rPr lang="ko-KR" altLang="en-US" dirty="0">
                <a:solidFill>
                  <a:srgbClr val="FF0000"/>
                </a:solidFill>
              </a:rPr>
              <a:t>하나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삭제</a:t>
            </a:r>
            <a:r>
              <a:rPr lang="ko-KR" altLang="en-US" dirty="0">
                <a:solidFill>
                  <a:schemeClr val="tx1"/>
                </a:solidFill>
              </a:rPr>
              <a:t>하는</a:t>
            </a:r>
            <a:r>
              <a:rPr lang="ko-KR" altLang="en-US" dirty="0"/>
              <a:t> 과정</a:t>
            </a:r>
            <a:endParaRPr lang="en-US" altLang="ko-KR" dirty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37475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</a:t>
            </a:r>
            <a:r>
              <a:rPr lang="ko-KR" altLang="en-US" dirty="0"/>
              <a:t>연결 자료구조를 이용한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55272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403648" y="4275633"/>
            <a:ext cx="4193307" cy="2249711"/>
            <a:chOff x="1403648" y="4275633"/>
            <a:chExt cx="4193307" cy="2249711"/>
          </a:xfrm>
        </p:grpSpPr>
        <p:grpSp>
          <p:nvGrpSpPr>
            <p:cNvPr id="5" name="그룹 4"/>
            <p:cNvGrpSpPr/>
            <p:nvPr/>
          </p:nvGrpSpPr>
          <p:grpSpPr>
            <a:xfrm>
              <a:off x="1475656" y="4581128"/>
              <a:ext cx="4121299" cy="1944216"/>
              <a:chOff x="3851920" y="4581128"/>
              <a:chExt cx="4121299" cy="1944216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4581128"/>
                <a:ext cx="4121299" cy="1944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7467971" y="6003000"/>
                <a:ext cx="505248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39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03648" y="4282491"/>
              <a:ext cx="432048" cy="42519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39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2415188" y="4279062"/>
              <a:ext cx="432048" cy="425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737475" cy="5762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  <a:r>
              <a:rPr lang="en-US" altLang="ko-KR" dirty="0"/>
              <a:t>:</a:t>
            </a:r>
            <a:r>
              <a:rPr lang="ko-KR" altLang="en-US" dirty="0"/>
              <a:t>연결 자료구조를 이용한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79762"/>
            <a:ext cx="6696744" cy="34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581128"/>
            <a:ext cx="6912768" cy="185059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187624" y="1556792"/>
            <a:ext cx="3528392" cy="1728192"/>
            <a:chOff x="3851920" y="4581128"/>
            <a:chExt cx="4121299" cy="194421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4581128"/>
              <a:ext cx="4121299" cy="19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467971" y="6003000"/>
              <a:ext cx="50524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72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/>
              <a:t>연결 자료구조를 이용해 연결 스택 구현하기 프로그램 </a:t>
            </a:r>
            <a:r>
              <a:rPr lang="en-US" altLang="ko-KR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>
                <a:solidFill>
                  <a:srgbClr val="0070C0"/>
                </a:solidFill>
              </a:rPr>
              <a:t>243p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/>
              <a:t>실행 결과</a:t>
            </a:r>
            <a:endParaRPr lang="en-US" altLang="ko-KR" dirty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스택의 구현</a:t>
            </a:r>
            <a:r>
              <a:rPr lang="en-US" altLang="ko-KR"/>
              <a:t>:</a:t>
            </a:r>
            <a:r>
              <a:rPr lang="ko-KR" altLang="en-US"/>
              <a:t>연결 자료구조를 이용한 스택의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66" y="1844824"/>
            <a:ext cx="36576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6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ko-KR" altLang="en-US" dirty="0">
                <a:solidFill>
                  <a:srgbClr val="FF0000"/>
                </a:solidFill>
              </a:rPr>
              <a:t>역순</a:t>
            </a:r>
            <a:r>
              <a:rPr lang="ko-KR" altLang="en-US" dirty="0"/>
              <a:t> 문자열 만들기</a:t>
            </a:r>
          </a:p>
          <a:p>
            <a:pPr lvl="1">
              <a:defRPr/>
            </a:pP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후입선출</a:t>
            </a:r>
            <a:r>
              <a:rPr lang="en-US" altLang="ko-KR" dirty="0"/>
              <a:t>(LIFO) </a:t>
            </a:r>
            <a:r>
              <a:rPr lang="ko-KR" altLang="en-US" dirty="0"/>
              <a:t>성질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627062" lvl="2" indent="0">
              <a:buNone/>
              <a:defRPr/>
            </a:pPr>
            <a:r>
              <a:rPr lang="en-US" altLang="ko-KR" dirty="0"/>
              <a:t>① </a:t>
            </a:r>
            <a:r>
              <a:rPr lang="ko-KR" altLang="en-US" dirty="0">
                <a:solidFill>
                  <a:srgbClr val="0000FF"/>
                </a:solidFill>
              </a:rPr>
              <a:t>문자열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0000FF"/>
                </a:solidFill>
              </a:rPr>
              <a:t>순서대</a:t>
            </a:r>
            <a:r>
              <a:rPr lang="ko-KR" altLang="en-US" dirty="0"/>
              <a:t>로 </a:t>
            </a:r>
            <a:r>
              <a:rPr lang="ko-KR" altLang="en-US" dirty="0" err="1">
                <a:solidFill>
                  <a:srgbClr val="FF0000"/>
                </a:solidFill>
              </a:rPr>
              <a:t>스택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삽입</a:t>
            </a:r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377435" cy="5762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en-US" altLang="ko-KR" dirty="0"/>
              <a:t> </a:t>
            </a:r>
            <a:r>
              <a:rPr lang="ko-KR" altLang="en-US" dirty="0"/>
              <a:t>응용 </a:t>
            </a:r>
            <a:r>
              <a:rPr lang="en-US" altLang="ko-KR" dirty="0"/>
              <a:t>: </a:t>
            </a:r>
            <a:r>
              <a:rPr lang="ko-KR" altLang="en-US" dirty="0" err="1"/>
              <a:t>스택을</a:t>
            </a:r>
            <a:r>
              <a:rPr lang="ko-KR" altLang="en-US" dirty="0"/>
              <a:t> 이용한 역순 문자열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42" y="3212976"/>
            <a:ext cx="6984776" cy="321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911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7062" lvl="2" indent="0">
              <a:buNone/>
              <a:defRPr/>
            </a:pPr>
            <a:r>
              <a:rPr lang="ko-KR" altLang="en-US" dirty="0"/>
              <a:t>② </a:t>
            </a:r>
            <a:r>
              <a:rPr lang="ko-KR" altLang="en-US" dirty="0" err="1">
                <a:solidFill>
                  <a:srgbClr val="FF0000"/>
                </a:solidFill>
              </a:rPr>
              <a:t>스택</a:t>
            </a:r>
            <a:r>
              <a:rPr lang="ko-KR" altLang="en-US" dirty="0" err="1"/>
              <a:t>에서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삭제</a:t>
            </a:r>
            <a:r>
              <a:rPr lang="ko-KR" altLang="en-US" dirty="0"/>
              <a:t>하여 </a:t>
            </a:r>
            <a:r>
              <a:rPr lang="ko-KR" altLang="en-US" dirty="0">
                <a:solidFill>
                  <a:srgbClr val="0000FF"/>
                </a:solidFill>
              </a:rPr>
              <a:t>문자열</a:t>
            </a:r>
            <a:r>
              <a:rPr lang="ko-KR" altLang="en-US" dirty="0"/>
              <a:t>을 만들기</a:t>
            </a:r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 err="1"/>
              <a:t>스택을</a:t>
            </a:r>
            <a:r>
              <a:rPr lang="ko-KR" altLang="en-US" dirty="0"/>
              <a:t> 이용한 역순 문자열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37" y="1844824"/>
            <a:ext cx="701872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시스템 스택</a:t>
            </a:r>
            <a:br>
              <a:rPr lang="en-US" altLang="ko-KR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시스템 스택</a:t>
            </a:r>
            <a:r>
              <a:rPr lang="ko-KR" altLang="en-US" sz="1600" dirty="0">
                <a:solidFill>
                  <a:schemeClr val="tx1"/>
                </a:solidFill>
              </a:rPr>
              <a:t>은</a:t>
            </a:r>
            <a:r>
              <a:rPr lang="ko-KR" altLang="en-US" sz="1600" dirty="0"/>
              <a:t> 프로그램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ko-KR" altLang="en-US" sz="1600" dirty="0"/>
              <a:t>수행</a:t>
            </a:r>
            <a:r>
              <a:rPr lang="ko-KR" altLang="en-US" sz="1600" dirty="0">
                <a:solidFill>
                  <a:schemeClr val="tx1"/>
                </a:solidFill>
              </a:rPr>
              <a:t>하는 </a:t>
            </a:r>
            <a:r>
              <a:rPr lang="ko-KR" altLang="en-US" sz="1600" dirty="0"/>
              <a:t>함수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호출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ko-KR" altLang="en-US" sz="1600" dirty="0">
                <a:solidFill>
                  <a:srgbClr val="FF0000"/>
                </a:solidFill>
              </a:rPr>
              <a:t>복귀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/>
              <a:t>순서</a:t>
            </a:r>
            <a:r>
              <a:rPr lang="ko-KR" altLang="en-US" sz="1600" dirty="0">
                <a:solidFill>
                  <a:schemeClr val="tx1"/>
                </a:solidFill>
              </a:rPr>
              <a:t>는 가장 </a:t>
            </a:r>
            <a:r>
              <a:rPr lang="ko-KR" altLang="en-US" sz="1600" dirty="0"/>
              <a:t>나중</a:t>
            </a:r>
            <a:r>
              <a:rPr lang="ko-KR" altLang="en-US" sz="1600" dirty="0">
                <a:solidFill>
                  <a:schemeClr val="tx1"/>
                </a:solidFill>
              </a:rPr>
              <a:t>에 </a:t>
            </a:r>
            <a:r>
              <a:rPr lang="ko-KR" altLang="en-US" sz="1600" dirty="0">
                <a:solidFill>
                  <a:srgbClr val="FF0000"/>
                </a:solidFill>
              </a:rPr>
              <a:t>호출</a:t>
            </a:r>
            <a:r>
              <a:rPr lang="ko-KR" altLang="en-US" sz="1600" dirty="0">
                <a:solidFill>
                  <a:schemeClr val="tx1"/>
                </a:solidFill>
              </a:rPr>
              <a:t>된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ko-KR" altLang="en-US" sz="1600" dirty="0"/>
              <a:t>함수</a:t>
            </a:r>
            <a:r>
              <a:rPr lang="ko-KR" altLang="en-US" sz="1600" dirty="0">
                <a:solidFill>
                  <a:schemeClr val="tx1"/>
                </a:solidFill>
              </a:rPr>
              <a:t>가 </a:t>
            </a:r>
            <a:r>
              <a:rPr lang="ko-KR" altLang="en-US" sz="1600" dirty="0">
                <a:solidFill>
                  <a:srgbClr val="FF0000"/>
                </a:solidFill>
              </a:rPr>
              <a:t>가장 먼저 </a:t>
            </a:r>
            <a:r>
              <a:rPr lang="ko-KR" altLang="en-US" sz="1600" dirty="0"/>
              <a:t>실행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r>
              <a:rPr lang="ko-KR" altLang="en-US" sz="1600" dirty="0"/>
              <a:t>완료</a:t>
            </a:r>
            <a:r>
              <a:rPr lang="ko-KR" altLang="en-US" sz="1600" dirty="0">
                <a:solidFill>
                  <a:schemeClr val="tx1"/>
                </a:solidFill>
              </a:rPr>
              <a:t>하고 </a:t>
            </a:r>
            <a:r>
              <a:rPr lang="ko-KR" altLang="en-US" sz="1600" dirty="0"/>
              <a:t>복귀</a:t>
            </a:r>
            <a:r>
              <a:rPr lang="ko-KR" altLang="en-US" sz="1600" dirty="0">
                <a:solidFill>
                  <a:schemeClr val="tx1"/>
                </a:solidFill>
              </a:rPr>
              <a:t>하는 </a:t>
            </a:r>
            <a:r>
              <a:rPr lang="ko-KR" altLang="en-US" sz="1600" dirty="0"/>
              <a:t>순서</a:t>
            </a:r>
            <a:r>
              <a:rPr lang="ko-KR" altLang="en-US" sz="1600" dirty="0">
                <a:solidFill>
                  <a:schemeClr val="tx1"/>
                </a:solidFill>
              </a:rPr>
              <a:t>를 따르는 것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br>
              <a:rPr lang="en-US" altLang="ko-KR" sz="1600" dirty="0">
                <a:solidFill>
                  <a:schemeClr val="tx1"/>
                </a:solidFill>
              </a:rPr>
            </a:br>
            <a:endParaRPr lang="ko-KR" altLang="en-US" sz="1000" dirty="0"/>
          </a:p>
          <a:p>
            <a:pPr lvl="1"/>
            <a:r>
              <a:rPr lang="ko-KR" altLang="en-US" dirty="0"/>
              <a:t>프로그램</a:t>
            </a:r>
            <a:r>
              <a:rPr lang="ko-KR" altLang="en-US" dirty="0">
                <a:solidFill>
                  <a:schemeClr val="tx1"/>
                </a:solidFill>
              </a:rPr>
              <a:t>에서의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호출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복귀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chemeClr val="tx1"/>
                </a:solidFill>
              </a:rPr>
              <a:t>따른 </a:t>
            </a:r>
            <a:r>
              <a:rPr lang="ko-KR" altLang="en-US" dirty="0"/>
              <a:t>수행 순서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관리</a:t>
            </a:r>
          </a:p>
          <a:p>
            <a:pPr lvl="2"/>
            <a:r>
              <a:rPr lang="ko-KR" altLang="en-US" sz="1500" dirty="0">
                <a:solidFill>
                  <a:srgbClr val="FF0000"/>
                </a:solidFill>
              </a:rPr>
              <a:t>가장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rgbClr val="FF0000"/>
                </a:solidFill>
              </a:rPr>
              <a:t>마지막</a:t>
            </a:r>
            <a:r>
              <a:rPr lang="ko-KR" altLang="en-US" sz="1500" dirty="0"/>
              <a:t>에 </a:t>
            </a:r>
            <a:r>
              <a:rPr lang="ko-KR" altLang="en-US" sz="1500" dirty="0">
                <a:solidFill>
                  <a:srgbClr val="0000FF"/>
                </a:solidFill>
              </a:rPr>
              <a:t>호출</a:t>
            </a:r>
            <a:r>
              <a:rPr lang="ko-KR" altLang="en-US" sz="1500" dirty="0"/>
              <a:t>된 </a:t>
            </a:r>
            <a:r>
              <a:rPr lang="ko-KR" altLang="en-US" sz="1500" dirty="0">
                <a:solidFill>
                  <a:srgbClr val="0000FF"/>
                </a:solidFill>
              </a:rPr>
              <a:t>함수</a:t>
            </a:r>
            <a:r>
              <a:rPr lang="ko-KR" altLang="en-US" sz="1500" dirty="0"/>
              <a:t>가 </a:t>
            </a:r>
            <a:r>
              <a:rPr lang="ko-KR" altLang="en-US" sz="1500" dirty="0">
                <a:solidFill>
                  <a:srgbClr val="FF0000"/>
                </a:solidFill>
              </a:rPr>
              <a:t>가장 먼저 </a:t>
            </a:r>
            <a:r>
              <a:rPr lang="ko-KR" altLang="en-US" sz="1500" dirty="0">
                <a:solidFill>
                  <a:srgbClr val="0000FF"/>
                </a:solidFill>
              </a:rPr>
              <a:t>실행</a:t>
            </a:r>
            <a:r>
              <a:rPr lang="ko-KR" altLang="en-US" sz="1500" dirty="0"/>
              <a:t>을 </a:t>
            </a:r>
            <a:r>
              <a:rPr lang="ko-KR" altLang="en-US" sz="1500" dirty="0">
                <a:solidFill>
                  <a:srgbClr val="FF0000"/>
                </a:solidFill>
              </a:rPr>
              <a:t>완료</a:t>
            </a:r>
            <a:r>
              <a:rPr lang="ko-KR" altLang="en-US" sz="1500" dirty="0"/>
              <a:t>하고 </a:t>
            </a:r>
            <a:r>
              <a:rPr lang="ko-KR" altLang="en-US" sz="1500" dirty="0">
                <a:solidFill>
                  <a:srgbClr val="FF0000"/>
                </a:solidFill>
              </a:rPr>
              <a:t>복귀</a:t>
            </a:r>
            <a:r>
              <a:rPr lang="ko-KR" altLang="en-US" sz="1500" dirty="0"/>
              <a:t>하는 </a:t>
            </a:r>
            <a:r>
              <a:rPr lang="ko-KR" altLang="en-US" sz="1500" dirty="0" err="1">
                <a:solidFill>
                  <a:srgbClr val="0000FF"/>
                </a:solidFill>
              </a:rPr>
              <a:t>후입선출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rgbClr val="0000FF"/>
                </a:solidFill>
              </a:rPr>
              <a:t>구조</a:t>
            </a:r>
            <a:r>
              <a:rPr lang="ko-KR" altLang="en-US" sz="1500" dirty="0"/>
              <a:t>이므로</a:t>
            </a:r>
            <a:r>
              <a:rPr lang="en-US" altLang="ko-KR" sz="1500" dirty="0"/>
              <a:t>, </a:t>
            </a:r>
            <a:br>
              <a:rPr lang="en-US" altLang="ko-KR" sz="1500" dirty="0"/>
            </a:br>
            <a:r>
              <a:rPr lang="ko-KR" altLang="en-US" sz="1500" dirty="0" err="1">
                <a:solidFill>
                  <a:srgbClr val="0000FF"/>
                </a:solidFill>
              </a:rPr>
              <a:t>후입</a:t>
            </a:r>
            <a:r>
              <a:rPr lang="ko-KR" altLang="en-US" sz="1500" dirty="0">
                <a:solidFill>
                  <a:srgbClr val="0000FF"/>
                </a:solidFill>
              </a:rPr>
              <a:t> 선출 구조</a:t>
            </a:r>
            <a:r>
              <a:rPr lang="ko-KR" altLang="en-US" sz="1500" dirty="0"/>
              <a:t>의 </a:t>
            </a:r>
            <a:r>
              <a:rPr lang="ko-KR" altLang="en-US" sz="1500" dirty="0">
                <a:solidFill>
                  <a:srgbClr val="0000FF"/>
                </a:solidFill>
              </a:rPr>
              <a:t>스택</a:t>
            </a:r>
            <a:r>
              <a:rPr lang="ko-KR" altLang="en-US" sz="1500" dirty="0"/>
              <a:t>을 이용하여 </a:t>
            </a:r>
            <a:r>
              <a:rPr lang="ko-KR" altLang="en-US" sz="1500" dirty="0">
                <a:solidFill>
                  <a:srgbClr val="0000FF"/>
                </a:solidFill>
              </a:rPr>
              <a:t>수행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rgbClr val="0000FF"/>
                </a:solidFill>
              </a:rPr>
              <a:t>순서</a:t>
            </a:r>
            <a:r>
              <a:rPr lang="ko-KR" altLang="en-US" sz="1500" dirty="0"/>
              <a:t>를 </a:t>
            </a:r>
            <a:r>
              <a:rPr lang="ko-KR" altLang="en-US" sz="1500" dirty="0">
                <a:solidFill>
                  <a:srgbClr val="0000FF"/>
                </a:solidFill>
              </a:rPr>
              <a:t>관리</a:t>
            </a:r>
            <a:r>
              <a:rPr lang="ko-KR" altLang="en-US" sz="1500" dirty="0"/>
              <a:t>함</a:t>
            </a:r>
          </a:p>
          <a:p>
            <a:pPr lvl="2"/>
            <a:r>
              <a:rPr lang="ko-KR" altLang="en-US" sz="1500" dirty="0">
                <a:solidFill>
                  <a:srgbClr val="0000FF"/>
                </a:solidFill>
              </a:rPr>
              <a:t>함수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rgbClr val="0000FF"/>
                </a:solidFill>
              </a:rPr>
              <a:t>호출</a:t>
            </a:r>
            <a:r>
              <a:rPr lang="ko-KR" altLang="en-US" sz="1500" dirty="0"/>
              <a:t>이 </a:t>
            </a:r>
            <a:r>
              <a:rPr lang="ko-KR" altLang="en-US" sz="1500" dirty="0">
                <a:solidFill>
                  <a:srgbClr val="0000FF"/>
                </a:solidFill>
              </a:rPr>
              <a:t>발생</a:t>
            </a:r>
            <a:r>
              <a:rPr lang="ko-KR" altLang="en-US" sz="1500" dirty="0"/>
              <a:t>하면 호출한 함수 </a:t>
            </a:r>
            <a:r>
              <a:rPr lang="ko-KR" altLang="en-US" sz="1500" dirty="0">
                <a:solidFill>
                  <a:srgbClr val="0000FF"/>
                </a:solidFill>
              </a:rPr>
              <a:t>수행</a:t>
            </a:r>
            <a:r>
              <a:rPr lang="ko-KR" altLang="en-US" sz="1500" dirty="0"/>
              <a:t>에 필요한 </a:t>
            </a:r>
            <a:r>
              <a:rPr lang="ko-KR" altLang="en-US" sz="1500" dirty="0">
                <a:solidFill>
                  <a:srgbClr val="0000FF"/>
                </a:solidFill>
              </a:rPr>
              <a:t>지역변수</a:t>
            </a:r>
            <a:r>
              <a:rPr lang="en-US" altLang="ko-KR" sz="1500" dirty="0">
                <a:solidFill>
                  <a:srgbClr val="0000FF"/>
                </a:solidFill>
              </a:rPr>
              <a:t>, </a:t>
            </a:r>
            <a:r>
              <a:rPr lang="ko-KR" altLang="en-US" sz="1500" dirty="0">
                <a:solidFill>
                  <a:srgbClr val="0000FF"/>
                </a:solidFill>
              </a:rPr>
              <a:t>매개변수</a:t>
            </a:r>
            <a:r>
              <a:rPr lang="ko-KR" altLang="en-US" sz="1500" dirty="0"/>
              <a:t> 및 </a:t>
            </a:r>
            <a:r>
              <a:rPr lang="ko-KR" altLang="en-US" sz="1500" dirty="0">
                <a:solidFill>
                  <a:srgbClr val="FF0000"/>
                </a:solidFill>
              </a:rPr>
              <a:t>수행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rgbClr val="FF0000"/>
                </a:solidFill>
              </a:rPr>
              <a:t>후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rgbClr val="0000FF"/>
                </a:solidFill>
              </a:rPr>
              <a:t>복귀</a:t>
            </a:r>
            <a:r>
              <a:rPr lang="ko-KR" altLang="en-US" sz="1500" dirty="0"/>
              <a:t>할</a:t>
            </a:r>
            <a:br>
              <a:rPr lang="en-US" altLang="ko-KR" sz="1500" dirty="0"/>
            </a:br>
            <a:r>
              <a:rPr lang="ko-KR" altLang="en-US" sz="1500" dirty="0">
                <a:solidFill>
                  <a:srgbClr val="0000FF"/>
                </a:solidFill>
              </a:rPr>
              <a:t>주소 등</a:t>
            </a:r>
            <a:r>
              <a:rPr lang="ko-KR" altLang="en-US" sz="1500" dirty="0"/>
              <a:t>의 </a:t>
            </a:r>
            <a:r>
              <a:rPr lang="ko-KR" altLang="en-US" sz="1500" dirty="0">
                <a:solidFill>
                  <a:srgbClr val="FF0000"/>
                </a:solidFill>
              </a:rPr>
              <a:t>정보</a:t>
            </a:r>
            <a:r>
              <a:rPr lang="ko-KR" altLang="en-US" sz="1500" dirty="0"/>
              <a:t>를 </a:t>
            </a:r>
            <a:r>
              <a:rPr lang="ko-KR" altLang="en-US" sz="1500" dirty="0">
                <a:solidFill>
                  <a:srgbClr val="0000FF"/>
                </a:solidFill>
              </a:rPr>
              <a:t>스택 프레임</a:t>
            </a:r>
            <a:r>
              <a:rPr lang="en-US" altLang="ko-KR" sz="1500" dirty="0"/>
              <a:t>(stack frame)</a:t>
            </a:r>
            <a:r>
              <a:rPr lang="ko-KR" altLang="en-US" sz="1500" dirty="0"/>
              <a:t>에 </a:t>
            </a:r>
            <a:r>
              <a:rPr lang="ko-KR" altLang="en-US" sz="1500" dirty="0">
                <a:solidFill>
                  <a:srgbClr val="0000FF"/>
                </a:solidFill>
              </a:rPr>
              <a:t>저장</a:t>
            </a:r>
            <a:r>
              <a:rPr lang="ko-KR" altLang="en-US" sz="1500" dirty="0"/>
              <a:t>하여 </a:t>
            </a:r>
            <a:r>
              <a:rPr lang="ko-KR" altLang="en-US" sz="1500" dirty="0">
                <a:solidFill>
                  <a:srgbClr val="FF0000"/>
                </a:solidFill>
              </a:rPr>
              <a:t>시스템 스택</a:t>
            </a:r>
            <a:r>
              <a:rPr lang="ko-KR" altLang="en-US" sz="1500" dirty="0"/>
              <a:t>에 </a:t>
            </a:r>
            <a:r>
              <a:rPr lang="ko-KR" altLang="en-US" sz="1500" dirty="0">
                <a:solidFill>
                  <a:srgbClr val="0000FF"/>
                </a:solidFill>
              </a:rPr>
              <a:t>삽입</a:t>
            </a:r>
            <a:r>
              <a:rPr lang="ko-KR" altLang="en-US" sz="1500" dirty="0"/>
              <a:t>한다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</a:p>
          <a:p>
            <a:pPr lvl="2"/>
            <a:r>
              <a:rPr lang="ko-KR" altLang="en-US" sz="1500" dirty="0">
                <a:solidFill>
                  <a:srgbClr val="0000FF"/>
                </a:solidFill>
              </a:rPr>
              <a:t>함수</a:t>
            </a:r>
            <a:r>
              <a:rPr lang="ko-KR" altLang="en-US" sz="1500" dirty="0"/>
              <a:t>의 </a:t>
            </a:r>
            <a:r>
              <a:rPr lang="ko-KR" altLang="en-US" sz="1500" dirty="0">
                <a:solidFill>
                  <a:srgbClr val="0000FF"/>
                </a:solidFill>
              </a:rPr>
              <a:t>실행</a:t>
            </a:r>
            <a:r>
              <a:rPr lang="ko-KR" altLang="en-US" sz="1500" dirty="0"/>
              <a:t>이 끝나면 </a:t>
            </a:r>
            <a:r>
              <a:rPr lang="ko-KR" altLang="en-US" sz="1500" dirty="0">
                <a:solidFill>
                  <a:srgbClr val="0000FF"/>
                </a:solidFill>
              </a:rPr>
              <a:t>시스템</a:t>
            </a:r>
            <a:r>
              <a:rPr lang="ko-KR" altLang="en-US" sz="1500" dirty="0"/>
              <a:t> </a:t>
            </a:r>
            <a:r>
              <a:rPr lang="ko-KR" altLang="en-US" sz="1500" dirty="0" err="1">
                <a:solidFill>
                  <a:srgbClr val="0000FF"/>
                </a:solidFill>
              </a:rPr>
              <a:t>스택</a:t>
            </a:r>
            <a:r>
              <a:rPr lang="ko-KR" altLang="en-US" sz="1500" dirty="0" err="1"/>
              <a:t>의</a:t>
            </a:r>
            <a:r>
              <a:rPr lang="ko-KR" altLang="en-US" sz="1500" dirty="0"/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top </a:t>
            </a:r>
            <a:r>
              <a:rPr lang="ko-KR" altLang="en-US" sz="1500" dirty="0">
                <a:solidFill>
                  <a:srgbClr val="FF0000"/>
                </a:solidFill>
              </a:rPr>
              <a:t>원소</a:t>
            </a:r>
            <a:r>
              <a:rPr lang="en-US" altLang="ko-KR" sz="1500" dirty="0"/>
              <a:t>(</a:t>
            </a:r>
            <a:r>
              <a:rPr lang="ko-KR" altLang="en-US" sz="1500" dirty="0" err="1"/>
              <a:t>스택</a:t>
            </a:r>
            <a:r>
              <a:rPr lang="ko-KR" altLang="en-US" sz="1500" dirty="0"/>
              <a:t> 프레임</a:t>
            </a:r>
            <a:r>
              <a:rPr lang="en-US" altLang="ko-KR" sz="1500" dirty="0"/>
              <a:t>)</a:t>
            </a:r>
            <a:r>
              <a:rPr lang="ko-KR" altLang="en-US" sz="1500" dirty="0"/>
              <a:t>를 </a:t>
            </a:r>
            <a:r>
              <a:rPr lang="ko-KR" altLang="en-US" sz="1500" dirty="0">
                <a:solidFill>
                  <a:srgbClr val="FF0000"/>
                </a:solidFill>
              </a:rPr>
              <a:t>삭제</a:t>
            </a:r>
            <a:r>
              <a:rPr lang="en-US" altLang="ko-KR" sz="1500" dirty="0"/>
              <a:t>(pop)</a:t>
            </a:r>
            <a:r>
              <a:rPr lang="ko-KR" altLang="en-US" sz="1500" dirty="0"/>
              <a:t>하면서 </a:t>
            </a:r>
            <a:r>
              <a:rPr lang="ko-KR" altLang="en-US" sz="1500" dirty="0">
                <a:solidFill>
                  <a:srgbClr val="0000FF"/>
                </a:solidFill>
              </a:rPr>
              <a:t>프레임</a:t>
            </a:r>
            <a:r>
              <a:rPr lang="ko-KR" altLang="en-US" sz="1500" dirty="0"/>
              <a:t>에 </a:t>
            </a:r>
            <a:br>
              <a:rPr lang="en-US" altLang="ko-KR" sz="1500" dirty="0"/>
            </a:br>
            <a:r>
              <a:rPr lang="ko-KR" altLang="en-US" sz="1500" dirty="0">
                <a:solidFill>
                  <a:srgbClr val="0000FF"/>
                </a:solidFill>
              </a:rPr>
              <a:t>저장</a:t>
            </a:r>
            <a:r>
              <a:rPr lang="ko-KR" altLang="en-US" sz="1500" dirty="0"/>
              <a:t>되어 있던 </a:t>
            </a:r>
            <a:r>
              <a:rPr lang="ko-KR" altLang="en-US" sz="1500" dirty="0">
                <a:solidFill>
                  <a:srgbClr val="0000FF"/>
                </a:solidFill>
              </a:rPr>
              <a:t>복귀주소</a:t>
            </a:r>
            <a:r>
              <a:rPr lang="ko-KR" altLang="en-US" sz="1500" dirty="0"/>
              <a:t>를 </a:t>
            </a:r>
            <a:r>
              <a:rPr lang="ko-KR" altLang="en-US" sz="1500" dirty="0">
                <a:solidFill>
                  <a:srgbClr val="FF0000"/>
                </a:solidFill>
              </a:rPr>
              <a:t>확인</a:t>
            </a:r>
            <a:r>
              <a:rPr lang="ko-KR" altLang="en-US" sz="1500" dirty="0"/>
              <a:t>하고 </a:t>
            </a:r>
            <a:r>
              <a:rPr lang="ko-KR" altLang="en-US" sz="1500" dirty="0">
                <a:solidFill>
                  <a:srgbClr val="FF0000"/>
                </a:solidFill>
              </a:rPr>
              <a:t>복귀</a:t>
            </a:r>
            <a:r>
              <a:rPr lang="ko-KR" altLang="en-US" sz="1500" dirty="0"/>
              <a:t>한다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pPr lvl="2"/>
            <a:r>
              <a:rPr lang="ko-KR" altLang="en-US" sz="1500" dirty="0">
                <a:solidFill>
                  <a:srgbClr val="0000FF"/>
                </a:solidFill>
              </a:rPr>
              <a:t>함수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rgbClr val="0000FF"/>
                </a:solidFill>
              </a:rPr>
              <a:t>호출</a:t>
            </a:r>
            <a:r>
              <a:rPr lang="ko-KR" altLang="en-US" sz="1500" dirty="0"/>
              <a:t>과 </a:t>
            </a:r>
            <a:r>
              <a:rPr lang="ko-KR" altLang="en-US" sz="1500" dirty="0">
                <a:solidFill>
                  <a:srgbClr val="0000FF"/>
                </a:solidFill>
              </a:rPr>
              <a:t>복귀</a:t>
            </a:r>
            <a:r>
              <a:rPr lang="ko-KR" altLang="en-US" sz="1500" dirty="0"/>
              <a:t>에 따라 이 과정을 </a:t>
            </a:r>
            <a:r>
              <a:rPr lang="ko-KR" altLang="en-US" sz="1500" dirty="0">
                <a:solidFill>
                  <a:srgbClr val="FF0000"/>
                </a:solidFill>
              </a:rPr>
              <a:t>반복</a:t>
            </a:r>
            <a:r>
              <a:rPr lang="ko-KR" altLang="en-US" sz="1500" dirty="0"/>
              <a:t>하여 </a:t>
            </a:r>
            <a:r>
              <a:rPr lang="ko-KR" altLang="en-US" sz="1500" dirty="0">
                <a:solidFill>
                  <a:srgbClr val="0000FF"/>
                </a:solidFill>
              </a:rPr>
              <a:t>전체 프로그램 </a:t>
            </a:r>
            <a:r>
              <a:rPr lang="ko-KR" altLang="en-US" sz="1500" dirty="0"/>
              <a:t>수행이 </a:t>
            </a:r>
            <a:r>
              <a:rPr lang="ko-KR" altLang="en-US" sz="1500" dirty="0">
                <a:solidFill>
                  <a:srgbClr val="FF0000"/>
                </a:solidFill>
              </a:rPr>
              <a:t>종료</a:t>
            </a:r>
            <a:r>
              <a:rPr lang="ko-KR" altLang="en-US" sz="1500" dirty="0"/>
              <a:t> 되면 </a:t>
            </a:r>
            <a:r>
              <a:rPr lang="ko-KR" altLang="en-US" sz="1500" dirty="0">
                <a:solidFill>
                  <a:srgbClr val="0000FF"/>
                </a:solidFill>
              </a:rPr>
              <a:t>시스템</a:t>
            </a:r>
            <a:br>
              <a:rPr lang="en-US" altLang="ko-KR" sz="1500" dirty="0"/>
            </a:br>
            <a:r>
              <a:rPr lang="ko-KR" altLang="en-US" sz="1500" dirty="0">
                <a:solidFill>
                  <a:srgbClr val="0000FF"/>
                </a:solidFill>
              </a:rPr>
              <a:t>스택</a:t>
            </a:r>
            <a:r>
              <a:rPr lang="ko-KR" altLang="en-US" sz="1500" dirty="0"/>
              <a:t>은 </a:t>
            </a:r>
            <a:r>
              <a:rPr lang="ko-KR" altLang="en-US" sz="1500" dirty="0">
                <a:solidFill>
                  <a:srgbClr val="FF0000"/>
                </a:solidFill>
              </a:rPr>
              <a:t>공백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rgbClr val="FF0000"/>
                </a:solidFill>
              </a:rPr>
              <a:t>스택</a:t>
            </a:r>
            <a:r>
              <a:rPr lang="ko-KR" altLang="en-US" sz="1500" dirty="0"/>
              <a:t>이 됨</a:t>
            </a:r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en-US" altLang="ko-KR" dirty="0"/>
              <a:t> </a:t>
            </a:r>
            <a:r>
              <a:rPr lang="ko-KR" altLang="en-US" dirty="0"/>
              <a:t>응용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함수 호출과 복귀에 따른 전체 프로그램의 수행 순서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1600" dirty="0">
                <a:solidFill>
                  <a:srgbClr val="FF0000"/>
                </a:solidFill>
              </a:rPr>
              <a:t>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/>
              <a:t>함수</a:t>
            </a:r>
            <a:r>
              <a:rPr lang="ko-KR" altLang="en-US" sz="1600" dirty="0">
                <a:solidFill>
                  <a:schemeClr val="tx1"/>
                </a:solidFill>
              </a:rPr>
              <a:t>인 </a:t>
            </a:r>
            <a:r>
              <a:rPr lang="en-US" altLang="ko-KR" sz="1600" dirty="0">
                <a:solidFill>
                  <a:srgbClr val="FF0000"/>
                </a:solidFill>
              </a:rPr>
              <a:t>main()</a:t>
            </a:r>
            <a:r>
              <a:rPr lang="ko-KR" altLang="en-US" sz="1600" dirty="0">
                <a:solidFill>
                  <a:schemeClr val="tx1"/>
                </a:solidFill>
              </a:rPr>
              <a:t>함수와 </a:t>
            </a:r>
            <a:r>
              <a:rPr lang="ko-KR" altLang="en-US" sz="1600" dirty="0">
                <a:solidFill>
                  <a:srgbClr val="FF0000"/>
                </a:solidFill>
              </a:rPr>
              <a:t>서브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/>
              <a:t>함수</a:t>
            </a:r>
            <a:r>
              <a:rPr lang="ko-KR" altLang="en-US" sz="1600" dirty="0">
                <a:solidFill>
                  <a:schemeClr val="tx1"/>
                </a:solidFill>
              </a:rPr>
              <a:t>인 </a:t>
            </a:r>
            <a:r>
              <a:rPr lang="en-US" altLang="ko-KR" sz="1600" dirty="0">
                <a:solidFill>
                  <a:srgbClr val="FF0000"/>
                </a:solidFill>
              </a:rPr>
              <a:t>F_1()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</a:rPr>
              <a:t>F_2()</a:t>
            </a:r>
            <a:r>
              <a:rPr lang="ko-KR" altLang="en-US" sz="1600" dirty="0">
                <a:solidFill>
                  <a:prstClr val="black"/>
                </a:solidFill>
              </a:rPr>
              <a:t>로 </a:t>
            </a:r>
            <a:r>
              <a:rPr lang="ko-KR" altLang="en-US" sz="1600" dirty="0"/>
              <a:t>구성</a:t>
            </a:r>
            <a:r>
              <a:rPr lang="ko-KR" altLang="en-US" sz="1600" dirty="0">
                <a:solidFill>
                  <a:prstClr val="black"/>
                </a:solidFill>
              </a:rPr>
              <a:t>됨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945312" y="2407781"/>
            <a:ext cx="7344816" cy="2893427"/>
            <a:chOff x="945312" y="2407781"/>
            <a:chExt cx="7344816" cy="2893427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312" y="2407781"/>
              <a:ext cx="7344816" cy="2893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619672" y="2851792"/>
              <a:ext cx="12490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  <a:latin typeface="+mn-ea"/>
                  <a:ea typeface="+mn-ea"/>
                </a:rPr>
                <a:t>main()</a:t>
              </a:r>
              <a:r>
                <a:rPr lang="ko-KR" altLang="en-US" sz="1100" dirty="0">
                  <a:latin typeface="+mn-ea"/>
                  <a:ea typeface="+mn-ea"/>
                </a:rPr>
                <a:t>함수 실행 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 flipV="1">
              <a:off x="1763688" y="2851792"/>
              <a:ext cx="2376264" cy="5943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 flipV="1">
              <a:off x="1414850" y="3777886"/>
              <a:ext cx="2592000" cy="81147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4582304" y="2851792"/>
              <a:ext cx="2376264" cy="5943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 flipV="1">
              <a:off x="4211960" y="3781040"/>
              <a:ext cx="2592000" cy="81147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547664" y="3628545"/>
              <a:ext cx="97174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  <a:latin typeface="+mn-ea"/>
                  <a:ea typeface="+mn-ea"/>
                </a:rPr>
                <a:t>복귀 주소 </a:t>
              </a:r>
              <a:r>
                <a:rPr lang="en-US" altLang="ko-KR" sz="1100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ko-KR" altLang="en-US" sz="1100" dirty="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98552" y="2883800"/>
              <a:ext cx="11416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  <a:latin typeface="+mn-ea"/>
                  <a:ea typeface="+mn-ea"/>
                </a:rPr>
                <a:t>F_1()</a:t>
              </a:r>
              <a:r>
                <a:rPr lang="ko-KR" altLang="en-US" sz="1100" dirty="0">
                  <a:latin typeface="+mn-ea"/>
                  <a:ea typeface="+mn-ea"/>
                </a:rPr>
                <a:t>함수 실행 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77688" y="931818"/>
            <a:ext cx="8686800" cy="5715000"/>
          </a:xfrm>
        </p:spPr>
        <p:txBody>
          <a:bodyPr/>
          <a:lstStyle/>
          <a:p>
            <a:pPr marL="712788" lvl="2" indent="-357188">
              <a:buNone/>
              <a:defRPr/>
            </a:pPr>
            <a:r>
              <a:rPr lang="ko-KR" altLang="en-US" sz="1600" b="1" dirty="0">
                <a:solidFill>
                  <a:srgbClr val="0000FF"/>
                </a:solidFill>
              </a:rPr>
              <a:t>① </a:t>
            </a:r>
            <a:r>
              <a:rPr lang="en-US" altLang="ko-KR" sz="1600" b="1" dirty="0">
                <a:solidFill>
                  <a:srgbClr val="0000FF"/>
                </a:solidFill>
              </a:rPr>
              <a:t>main( )</a:t>
            </a:r>
            <a:r>
              <a:rPr lang="ko-KR" altLang="en-US" sz="1600" b="1" dirty="0">
                <a:solidFill>
                  <a:srgbClr val="0000FF"/>
                </a:solidFill>
              </a:rPr>
              <a:t>함수 실행 시작 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rgbClr val="FF0000"/>
                </a:solidFill>
              </a:rPr>
              <a:t>시작</a:t>
            </a:r>
            <a:r>
              <a:rPr lang="ko-KR" altLang="en-US" sz="1600" dirty="0"/>
              <a:t>하면 </a:t>
            </a:r>
            <a:r>
              <a:rPr lang="en-US" altLang="ko-KR" sz="1600" dirty="0">
                <a:solidFill>
                  <a:srgbClr val="0000FF"/>
                </a:solidFill>
              </a:rPr>
              <a:t>main( )</a:t>
            </a:r>
            <a:r>
              <a:rPr lang="ko-KR" altLang="en-US" sz="1600" dirty="0">
                <a:solidFill>
                  <a:srgbClr val="0000FF"/>
                </a:solidFill>
              </a:rPr>
              <a:t>함수</a:t>
            </a:r>
            <a:r>
              <a:rPr lang="ko-KR" altLang="en-US" sz="1600" dirty="0"/>
              <a:t>가 </a:t>
            </a:r>
            <a:r>
              <a:rPr lang="ko-KR" altLang="en-US" sz="1600" dirty="0">
                <a:solidFill>
                  <a:srgbClr val="0000FF"/>
                </a:solidFill>
              </a:rPr>
              <a:t>호출</a:t>
            </a:r>
            <a:r>
              <a:rPr lang="ko-KR" altLang="en-US" sz="1600" dirty="0"/>
              <a:t>되어 </a:t>
            </a:r>
            <a:r>
              <a:rPr lang="ko-KR" altLang="en-US" sz="1600" dirty="0">
                <a:solidFill>
                  <a:srgbClr val="FF0000"/>
                </a:solidFill>
              </a:rPr>
              <a:t>실행</a:t>
            </a:r>
            <a:r>
              <a:rPr lang="en-US" altLang="ko-KR" sz="1600" dirty="0"/>
              <a:t>, main( )</a:t>
            </a:r>
            <a:r>
              <a:rPr lang="ko-KR" altLang="en-US" sz="1600" dirty="0"/>
              <a:t>함수 시작과 </a:t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0000FF"/>
                </a:solidFill>
              </a:rPr>
              <a:t>관련</a:t>
            </a:r>
            <a:r>
              <a:rPr lang="ko-KR" altLang="en-US" sz="1600" dirty="0"/>
              <a:t>된 </a:t>
            </a:r>
            <a:r>
              <a:rPr lang="ko-KR" altLang="en-US" sz="1600" dirty="0">
                <a:solidFill>
                  <a:srgbClr val="0000FF"/>
                </a:solidFill>
              </a:rPr>
              <a:t>정보</a:t>
            </a:r>
            <a:r>
              <a:rPr lang="ko-KR" altLang="en-US" sz="1600" dirty="0"/>
              <a:t>를 </a:t>
            </a:r>
            <a:r>
              <a:rPr lang="ko-KR" altLang="en-US" sz="1600" dirty="0">
                <a:solidFill>
                  <a:srgbClr val="FF0000"/>
                </a:solidFill>
              </a:rPr>
              <a:t>스택 프레임</a:t>
            </a:r>
            <a:r>
              <a:rPr lang="ko-KR" altLang="en-US" sz="1600" dirty="0"/>
              <a:t>에 </a:t>
            </a:r>
            <a:r>
              <a:rPr lang="ko-KR" altLang="en-US" sz="1600" dirty="0">
                <a:solidFill>
                  <a:srgbClr val="0000FF"/>
                </a:solidFill>
              </a:rPr>
              <a:t>저장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시스템</a:t>
            </a:r>
            <a:r>
              <a:rPr lang="ko-KR" altLang="en-US" sz="1600" dirty="0"/>
              <a:t> </a:t>
            </a:r>
            <a:r>
              <a:rPr lang="ko-KR" altLang="en-US" sz="1600" dirty="0" err="1">
                <a:solidFill>
                  <a:srgbClr val="0000FF"/>
                </a:solidFill>
              </a:rPr>
              <a:t>스택</a:t>
            </a:r>
            <a:r>
              <a:rPr lang="ko-KR" altLang="en-US" sz="1600" dirty="0" err="1"/>
              <a:t>에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삽입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12788" lvl="2" indent="-357188">
              <a:buNone/>
              <a:defRPr/>
            </a:pPr>
            <a:endParaRPr lang="en-US" altLang="ko-KR" sz="1600" dirty="0"/>
          </a:p>
          <a:p>
            <a:pPr marL="712788" lvl="3" indent="-357188">
              <a:buFontTx/>
              <a:buAutoNum type="circleNumDbPlain"/>
              <a:defRPr/>
            </a:pPr>
            <a:endParaRPr lang="en-US" altLang="ko-KR" dirty="0"/>
          </a:p>
          <a:p>
            <a:pPr marL="712788" lvl="2" indent="-357188">
              <a:buNone/>
              <a:defRPr/>
            </a:pPr>
            <a:br>
              <a:rPr lang="en-US" altLang="ko-KR" sz="1600" dirty="0"/>
            </a:br>
            <a:endParaRPr lang="en-US" altLang="ko-KR" sz="1600" dirty="0"/>
          </a:p>
          <a:p>
            <a:pPr marL="712788" lvl="2" indent="-357188">
              <a:buNone/>
              <a:defRPr/>
            </a:pPr>
            <a:r>
              <a:rPr lang="ko-KR" altLang="en-US" sz="1600" b="1" dirty="0">
                <a:solidFill>
                  <a:srgbClr val="0000FF"/>
                </a:solidFill>
              </a:rPr>
              <a:t>② </a:t>
            </a:r>
            <a:r>
              <a:rPr lang="en-US" altLang="ko-KR" sz="1600" b="1" dirty="0">
                <a:solidFill>
                  <a:srgbClr val="0000FF"/>
                </a:solidFill>
              </a:rPr>
              <a:t>F_1( ) </a:t>
            </a:r>
            <a:r>
              <a:rPr lang="ko-KR" altLang="en-US" sz="1600" b="1" dirty="0">
                <a:solidFill>
                  <a:srgbClr val="0000FF"/>
                </a:solidFill>
              </a:rPr>
              <a:t>함수 호출 </a:t>
            </a:r>
            <a:r>
              <a:rPr lang="en-US" altLang="ko-KR" sz="1600" dirty="0">
                <a:solidFill>
                  <a:srgbClr val="FF0000"/>
                </a:solidFill>
              </a:rPr>
              <a:t>: main() </a:t>
            </a:r>
            <a:r>
              <a:rPr lang="ko-KR" altLang="en-US" sz="1600" dirty="0">
                <a:solidFill>
                  <a:srgbClr val="FF0000"/>
                </a:solidFill>
              </a:rPr>
              <a:t>함수 </a:t>
            </a:r>
            <a:r>
              <a:rPr lang="ko-KR" altLang="en-US" sz="1600" dirty="0">
                <a:solidFill>
                  <a:srgbClr val="0000FF"/>
                </a:solidFill>
              </a:rPr>
              <a:t>실행 중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F_1() </a:t>
            </a:r>
            <a:r>
              <a:rPr lang="ko-KR" altLang="en-US" sz="1600" dirty="0">
                <a:solidFill>
                  <a:srgbClr val="FF0000"/>
                </a:solidFill>
              </a:rPr>
              <a:t>함수 </a:t>
            </a:r>
            <a:r>
              <a:rPr lang="ko-KR" altLang="en-US" sz="1600" dirty="0">
                <a:solidFill>
                  <a:srgbClr val="0000FF"/>
                </a:solidFill>
              </a:rPr>
              <a:t>호출</a:t>
            </a:r>
            <a:r>
              <a:rPr lang="ko-KR" altLang="en-US" sz="1600" dirty="0"/>
              <a:t>을 만나면 함수 </a:t>
            </a:r>
            <a:r>
              <a:rPr lang="ko-KR" altLang="en-US" sz="1600" dirty="0">
                <a:solidFill>
                  <a:srgbClr val="FF0000"/>
                </a:solidFill>
              </a:rPr>
              <a:t>호출</a:t>
            </a:r>
            <a:r>
              <a:rPr lang="ko-KR" altLang="en-US" sz="1600" dirty="0"/>
              <a:t>과 </a:t>
            </a:r>
            <a:r>
              <a:rPr lang="ko-KR" altLang="en-US" sz="1600" dirty="0">
                <a:solidFill>
                  <a:srgbClr val="FF0000"/>
                </a:solidFill>
              </a:rPr>
              <a:t>복귀</a:t>
            </a:r>
            <a:r>
              <a:rPr lang="ko-KR" altLang="en-US" sz="1600" dirty="0"/>
              <a:t>에 </a:t>
            </a:r>
            <a:r>
              <a:rPr lang="ko-KR" altLang="en-US" sz="1600" dirty="0">
                <a:solidFill>
                  <a:srgbClr val="0000FF"/>
                </a:solidFill>
              </a:rPr>
              <a:t>필요한 정보</a:t>
            </a:r>
            <a:r>
              <a:rPr lang="ko-KR" altLang="en-US" sz="1600" dirty="0"/>
              <a:t>를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스택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프레임</a:t>
            </a:r>
            <a:r>
              <a:rPr lang="ko-KR" altLang="en-US" sz="1600" dirty="0"/>
              <a:t>에 </a:t>
            </a:r>
            <a:r>
              <a:rPr lang="ko-KR" altLang="en-US" sz="1600" dirty="0">
                <a:solidFill>
                  <a:srgbClr val="FF0000"/>
                </a:solidFill>
              </a:rPr>
              <a:t>저장</a:t>
            </a:r>
            <a:r>
              <a:rPr lang="en-US" altLang="ko-KR" sz="1600" dirty="0"/>
              <a:t>,</a:t>
            </a:r>
            <a:r>
              <a:rPr lang="ko-KR" altLang="en-US" sz="1600" dirty="0"/>
              <a:t> 시스템 </a:t>
            </a:r>
            <a:r>
              <a:rPr lang="ko-KR" altLang="en-US" sz="1600" dirty="0" err="1"/>
              <a:t>스택에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삽입</a:t>
            </a:r>
            <a:r>
              <a:rPr lang="en-US" altLang="ko-KR" sz="1600" dirty="0"/>
              <a:t>, </a:t>
            </a:r>
            <a:r>
              <a:rPr lang="ko-KR" altLang="en-US" sz="1600" dirty="0"/>
              <a:t>호출된 함수인 </a:t>
            </a:r>
            <a:r>
              <a:rPr lang="en-US" altLang="ko-KR" sz="1600" dirty="0">
                <a:solidFill>
                  <a:srgbClr val="FF0000"/>
                </a:solidFill>
              </a:rPr>
              <a:t>F_1() </a:t>
            </a:r>
            <a:r>
              <a:rPr lang="ko-KR" altLang="en-US" sz="1600" dirty="0">
                <a:solidFill>
                  <a:srgbClr val="FF0000"/>
                </a:solidFill>
              </a:rPr>
              <a:t>함수</a:t>
            </a:r>
            <a:r>
              <a:rPr lang="ko-KR" altLang="en-US" sz="1600" dirty="0"/>
              <a:t>로 </a:t>
            </a:r>
            <a:r>
              <a:rPr lang="ko-KR" altLang="en-US" sz="1600" dirty="0">
                <a:solidFill>
                  <a:srgbClr val="0000FF"/>
                </a:solidFill>
              </a:rPr>
              <a:t>이동</a:t>
            </a:r>
            <a:r>
              <a:rPr lang="en-US" altLang="ko-KR" sz="1600" dirty="0"/>
              <a:t>. </a:t>
            </a:r>
            <a:r>
              <a:rPr lang="ko-KR" altLang="en-US" sz="1600" dirty="0"/>
              <a:t>이때 </a:t>
            </a:r>
            <a:r>
              <a:rPr lang="ko-KR" altLang="en-US" sz="1600" dirty="0" err="1">
                <a:solidFill>
                  <a:srgbClr val="0000FF"/>
                </a:solidFill>
              </a:rPr>
              <a:t>스택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프레임</a:t>
            </a:r>
            <a:r>
              <a:rPr lang="ko-KR" altLang="en-US" sz="1600" dirty="0"/>
              <a:t>에는 </a:t>
            </a:r>
            <a:r>
              <a:rPr lang="ko-KR" altLang="en-US" sz="1600" dirty="0">
                <a:solidFill>
                  <a:srgbClr val="0000FF"/>
                </a:solidFill>
              </a:rPr>
              <a:t>호출</a:t>
            </a:r>
            <a:r>
              <a:rPr lang="ko-KR" altLang="en-US" sz="1600" dirty="0"/>
              <a:t>된 </a:t>
            </a:r>
            <a:r>
              <a:rPr lang="ko-KR" altLang="en-US" sz="1600" dirty="0">
                <a:solidFill>
                  <a:srgbClr val="0000FF"/>
                </a:solidFill>
              </a:rPr>
              <a:t>함수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FF0000"/>
                </a:solidFill>
              </a:rPr>
              <a:t>수행이 끝나고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main() </a:t>
            </a:r>
            <a:r>
              <a:rPr lang="ko-KR" altLang="en-US" sz="1600" dirty="0">
                <a:solidFill>
                  <a:srgbClr val="0000FF"/>
                </a:solidFill>
              </a:rPr>
              <a:t>함수</a:t>
            </a:r>
            <a:r>
              <a:rPr lang="ko-KR" altLang="en-US" sz="1600" dirty="0"/>
              <a:t>로 </a:t>
            </a:r>
            <a:r>
              <a:rPr lang="ko-KR" altLang="en-US" sz="1600" dirty="0">
                <a:solidFill>
                  <a:srgbClr val="FF0000"/>
                </a:solidFill>
              </a:rPr>
              <a:t>복귀</a:t>
            </a:r>
            <a:r>
              <a:rPr lang="ko-KR" altLang="en-US" sz="1600" dirty="0"/>
              <a:t>할</a:t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0000FF"/>
                </a:solidFill>
              </a:rPr>
              <a:t>주소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a</a:t>
            </a:r>
            <a:r>
              <a:rPr lang="ko-KR" altLang="en-US" sz="1600" dirty="0"/>
              <a:t>를 </a:t>
            </a:r>
            <a:r>
              <a:rPr lang="ko-KR" altLang="en-US" sz="1600" dirty="0">
                <a:solidFill>
                  <a:srgbClr val="0000FF"/>
                </a:solidFill>
              </a:rPr>
              <a:t>저장</a:t>
            </a:r>
            <a:r>
              <a:rPr lang="ko-KR" altLang="en-US" sz="1600" dirty="0"/>
              <a:t> </a:t>
            </a:r>
          </a:p>
          <a:p>
            <a:pPr marL="712788" lvl="2" indent="-357188">
              <a:defRPr/>
            </a:pPr>
            <a:endParaRPr lang="ko-KR" altLang="en-US" sz="1600" dirty="0"/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83" y="1772816"/>
            <a:ext cx="672373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70" y="5013176"/>
            <a:ext cx="6696744" cy="163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103522"/>
            <a:ext cx="1052934" cy="11906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5373216"/>
            <a:ext cx="1052934" cy="11906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스택</a:t>
            </a:r>
            <a:r>
              <a:rPr lang="en-US" altLang="ko-KR" dirty="0"/>
              <a:t>(stack)</a:t>
            </a:r>
          </a:p>
          <a:p>
            <a:pPr lvl="1">
              <a:defRPr/>
            </a:pPr>
            <a:r>
              <a:rPr lang="ko-KR" altLang="en-US" dirty="0"/>
              <a:t>접시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쌓듯이 자료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차곡차곡 </a:t>
            </a:r>
            <a:r>
              <a:rPr lang="ko-KR" altLang="en-US" dirty="0">
                <a:solidFill>
                  <a:schemeClr val="tx1"/>
                </a:solidFill>
              </a:rPr>
              <a:t>쌓아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올린</a:t>
            </a:r>
            <a:r>
              <a:rPr lang="ko-KR" altLang="en-US" dirty="0"/>
              <a:t> 형태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ko-KR" altLang="en-US" dirty="0"/>
              <a:t> 자료구조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개념과 구조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2132856"/>
            <a:ext cx="7200800" cy="281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14400" lvl="2" indent="-466725">
              <a:buFontTx/>
              <a:buNone/>
              <a:defRPr/>
            </a:pPr>
            <a:r>
              <a:rPr lang="ko-KR" altLang="en-US" sz="1600" b="1" dirty="0">
                <a:solidFill>
                  <a:srgbClr val="0000FF"/>
                </a:solidFill>
              </a:rPr>
              <a:t>③ 호출된 함수 </a:t>
            </a:r>
            <a:r>
              <a:rPr lang="en-US" altLang="ko-KR" sz="1600" b="1" dirty="0">
                <a:solidFill>
                  <a:srgbClr val="FF0000"/>
                </a:solidFill>
              </a:rPr>
              <a:t>F_1() </a:t>
            </a:r>
            <a:r>
              <a:rPr lang="ko-KR" altLang="en-US" sz="1600" b="1" dirty="0">
                <a:solidFill>
                  <a:srgbClr val="FF0000"/>
                </a:solidFill>
              </a:rPr>
              <a:t>함수 </a:t>
            </a:r>
            <a:r>
              <a:rPr lang="ko-KR" altLang="en-US" sz="1600" b="1" dirty="0">
                <a:solidFill>
                  <a:srgbClr val="0000FF"/>
                </a:solidFill>
              </a:rPr>
              <a:t>실행</a:t>
            </a:r>
            <a:br>
              <a:rPr lang="en-US" altLang="ko-KR" sz="1600" b="1" dirty="0">
                <a:solidFill>
                  <a:srgbClr val="0000FF"/>
                </a:solidFill>
              </a:rPr>
            </a:br>
            <a:endParaRPr lang="ko-KR" altLang="en-US" sz="1000" b="1" dirty="0">
              <a:solidFill>
                <a:srgbClr val="0000FF"/>
              </a:solidFill>
            </a:endParaRPr>
          </a:p>
          <a:p>
            <a:pPr marL="895350" lvl="2" indent="-466725">
              <a:buNone/>
              <a:defRPr/>
            </a:pPr>
            <a:r>
              <a:rPr lang="ko-KR" altLang="en-US" sz="1600" b="1" dirty="0">
                <a:solidFill>
                  <a:srgbClr val="0000FF"/>
                </a:solidFill>
              </a:rPr>
              <a:t>④ </a:t>
            </a:r>
            <a:r>
              <a:rPr lang="en-US" altLang="ko-KR" sz="1600" b="1" dirty="0">
                <a:solidFill>
                  <a:srgbClr val="0000FF"/>
                </a:solidFill>
              </a:rPr>
              <a:t>F_2( ) </a:t>
            </a:r>
            <a:r>
              <a:rPr lang="ko-KR" altLang="en-US" sz="1600" b="1" dirty="0">
                <a:solidFill>
                  <a:srgbClr val="0000FF"/>
                </a:solidFill>
              </a:rPr>
              <a:t>함수 호출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F_1() </a:t>
            </a:r>
            <a:r>
              <a:rPr lang="ko-KR" altLang="en-US" sz="1600" dirty="0">
                <a:solidFill>
                  <a:srgbClr val="FF0000"/>
                </a:solidFill>
              </a:rPr>
              <a:t>함수 </a:t>
            </a:r>
            <a:r>
              <a:rPr lang="ko-KR" altLang="en-US" sz="1600" dirty="0">
                <a:solidFill>
                  <a:srgbClr val="0000FF"/>
                </a:solidFill>
              </a:rPr>
              <a:t>실행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중</a:t>
            </a:r>
            <a:r>
              <a:rPr lang="ko-KR" altLang="en-US" sz="1600" dirty="0"/>
              <a:t>에 </a:t>
            </a:r>
            <a:r>
              <a:rPr lang="en-US" altLang="ko-KR" sz="1600" dirty="0">
                <a:solidFill>
                  <a:srgbClr val="FF0000"/>
                </a:solidFill>
              </a:rPr>
              <a:t>F_2() </a:t>
            </a:r>
            <a:r>
              <a:rPr lang="ko-KR" altLang="en-US" sz="1600" dirty="0">
                <a:solidFill>
                  <a:srgbClr val="FF0000"/>
                </a:solidFill>
              </a:rPr>
              <a:t>함수 </a:t>
            </a:r>
            <a:r>
              <a:rPr lang="ko-KR" altLang="en-US" sz="1600" dirty="0">
                <a:solidFill>
                  <a:srgbClr val="0000FF"/>
                </a:solidFill>
              </a:rPr>
              <a:t>호출</a:t>
            </a:r>
            <a:r>
              <a:rPr lang="ko-KR" altLang="en-US" sz="1600" dirty="0"/>
              <a:t>을 만나면 다시 </a:t>
            </a:r>
            <a:r>
              <a:rPr lang="ko-KR" altLang="en-US" sz="1600" dirty="0">
                <a:solidFill>
                  <a:srgbClr val="0000FF"/>
                </a:solidFill>
              </a:rPr>
              <a:t>함수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호출</a:t>
            </a:r>
            <a:r>
              <a:rPr lang="ko-KR" altLang="en-US" sz="1600" dirty="0"/>
              <a:t>과</a:t>
            </a:r>
            <a:br>
              <a:rPr lang="en-US" altLang="ko-KR" sz="1600" dirty="0"/>
            </a:b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복귀</a:t>
            </a:r>
            <a:r>
              <a:rPr lang="ko-KR" altLang="en-US" sz="1600" dirty="0"/>
              <a:t>에 필요한 정보를 스택 </a:t>
            </a:r>
            <a:r>
              <a:rPr lang="ko-KR" altLang="en-US" sz="1600" dirty="0">
                <a:solidFill>
                  <a:srgbClr val="0000FF"/>
                </a:solidFill>
              </a:rPr>
              <a:t>프레임</a:t>
            </a:r>
            <a:r>
              <a:rPr lang="ko-KR" altLang="en-US" sz="1600" dirty="0"/>
              <a:t>에 </a:t>
            </a:r>
            <a:r>
              <a:rPr lang="ko-KR" altLang="en-US" sz="1600" dirty="0">
                <a:solidFill>
                  <a:srgbClr val="0000FF"/>
                </a:solidFill>
              </a:rPr>
              <a:t>저장</a:t>
            </a:r>
            <a:r>
              <a:rPr lang="ko-KR" altLang="en-US" sz="1600" dirty="0"/>
              <a:t>하여 </a:t>
            </a:r>
            <a:r>
              <a:rPr lang="ko-KR" altLang="en-US" sz="1600" dirty="0">
                <a:solidFill>
                  <a:srgbClr val="0000FF"/>
                </a:solidFill>
              </a:rPr>
              <a:t>시스템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스택</a:t>
            </a:r>
            <a:r>
              <a:rPr lang="ko-KR" altLang="en-US" sz="1600" dirty="0"/>
              <a:t>에 </a:t>
            </a:r>
            <a:r>
              <a:rPr lang="ko-KR" altLang="en-US" sz="1600" dirty="0">
                <a:solidFill>
                  <a:srgbClr val="FF0000"/>
                </a:solidFill>
              </a:rPr>
              <a:t>삽입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호출</a:t>
            </a:r>
            <a:r>
              <a:rPr lang="ko-KR" altLang="en-US" sz="1600" dirty="0"/>
              <a:t>된</a:t>
            </a:r>
            <a:br>
              <a:rPr lang="en-US" altLang="ko-KR" sz="1600" dirty="0"/>
            </a:b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함수</a:t>
            </a:r>
            <a:r>
              <a:rPr lang="ko-KR" altLang="en-US" sz="1600" dirty="0"/>
              <a:t>인 </a:t>
            </a:r>
            <a:r>
              <a:rPr lang="en-US" altLang="ko-KR" sz="1600" dirty="0">
                <a:solidFill>
                  <a:srgbClr val="FF0000"/>
                </a:solidFill>
              </a:rPr>
              <a:t>F_2() </a:t>
            </a:r>
            <a:r>
              <a:rPr lang="ko-KR" altLang="en-US" sz="1600" dirty="0">
                <a:solidFill>
                  <a:srgbClr val="0000FF"/>
                </a:solidFill>
              </a:rPr>
              <a:t>함수</a:t>
            </a:r>
            <a:r>
              <a:rPr lang="ko-KR" altLang="en-US" sz="1600" dirty="0"/>
              <a:t>를 </a:t>
            </a:r>
            <a:r>
              <a:rPr lang="ko-KR" altLang="en-US" sz="1600" dirty="0">
                <a:solidFill>
                  <a:srgbClr val="0000FF"/>
                </a:solidFill>
              </a:rPr>
              <a:t>실행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스택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프레임</a:t>
            </a:r>
            <a:r>
              <a:rPr lang="ko-KR" altLang="en-US" sz="1600" dirty="0"/>
              <a:t>에는 </a:t>
            </a:r>
            <a:r>
              <a:rPr lang="en-US" altLang="ko-KR" sz="1600" dirty="0">
                <a:solidFill>
                  <a:srgbClr val="FF0000"/>
                </a:solidFill>
              </a:rPr>
              <a:t>F_1() </a:t>
            </a:r>
            <a:r>
              <a:rPr lang="ko-KR" altLang="en-US" sz="1600" dirty="0">
                <a:solidFill>
                  <a:srgbClr val="0000FF"/>
                </a:solidFill>
              </a:rPr>
              <a:t>함수</a:t>
            </a:r>
            <a:r>
              <a:rPr lang="ko-KR" altLang="en-US" sz="1600" dirty="0"/>
              <a:t>로 </a:t>
            </a:r>
            <a:r>
              <a:rPr lang="ko-KR" altLang="en-US" sz="1600" dirty="0">
                <a:solidFill>
                  <a:srgbClr val="FF0000"/>
                </a:solidFill>
              </a:rPr>
              <a:t>복귀</a:t>
            </a:r>
            <a:r>
              <a:rPr lang="ko-KR" altLang="en-US" sz="1600" dirty="0"/>
              <a:t>할 </a:t>
            </a:r>
            <a:r>
              <a:rPr lang="ko-KR" altLang="en-US" sz="1600" dirty="0">
                <a:solidFill>
                  <a:srgbClr val="0000FF"/>
                </a:solidFill>
              </a:rPr>
              <a:t>주소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b</a:t>
            </a:r>
            <a:r>
              <a:rPr lang="ko-KR" altLang="en-US" sz="1600" dirty="0"/>
              <a:t>를 </a:t>
            </a:r>
            <a:r>
              <a:rPr lang="ko-KR" altLang="en-US" sz="1600" dirty="0">
                <a:solidFill>
                  <a:srgbClr val="0000FF"/>
                </a:solidFill>
              </a:rPr>
              <a:t>저장</a:t>
            </a:r>
          </a:p>
          <a:p>
            <a:pPr marL="914400" lvl="2" indent="-466725">
              <a:buFontTx/>
              <a:buNone/>
              <a:defRPr/>
            </a:pPr>
            <a:endParaRPr lang="en-US" altLang="ko-KR" sz="1600" dirty="0"/>
          </a:p>
          <a:p>
            <a:pPr marL="914400" lvl="2" indent="-466725">
              <a:buFontTx/>
              <a:buNone/>
              <a:defRPr/>
            </a:pPr>
            <a:endParaRPr lang="en-US" altLang="ko-KR" sz="1600" dirty="0"/>
          </a:p>
          <a:p>
            <a:pPr marL="914400" lvl="2" indent="-466725">
              <a:buFontTx/>
              <a:buNone/>
              <a:defRPr/>
            </a:pPr>
            <a:endParaRPr lang="en-US" altLang="ko-KR" sz="1600" dirty="0"/>
          </a:p>
          <a:p>
            <a:pPr marL="914400" lvl="2" indent="-466725">
              <a:buFontTx/>
              <a:buNone/>
              <a:defRPr/>
            </a:pPr>
            <a:endParaRPr lang="en-US" altLang="ko-KR" sz="1600" dirty="0"/>
          </a:p>
          <a:p>
            <a:pPr marL="914400" lvl="2" indent="-466725">
              <a:buFontTx/>
              <a:buNone/>
              <a:defRPr/>
            </a:pPr>
            <a:endParaRPr lang="en-US" altLang="ko-KR" sz="1600" dirty="0"/>
          </a:p>
          <a:p>
            <a:pPr marL="914400" lvl="2" indent="-466725">
              <a:buFontTx/>
              <a:buNone/>
              <a:defRPr/>
            </a:pPr>
            <a:endParaRPr lang="en-US" altLang="ko-KR" sz="1600" dirty="0"/>
          </a:p>
          <a:p>
            <a:pPr marL="914400" lvl="2" indent="-466725">
              <a:buFontTx/>
              <a:buNone/>
              <a:defRPr/>
            </a:pPr>
            <a:r>
              <a:rPr lang="ko-KR" altLang="en-US" sz="1600" b="1" dirty="0">
                <a:solidFill>
                  <a:srgbClr val="0000FF"/>
                </a:solidFill>
              </a:rPr>
              <a:t>⑤ 호출된 함수 </a:t>
            </a:r>
            <a:r>
              <a:rPr lang="en-US" altLang="ko-KR" sz="1600" b="1" dirty="0">
                <a:solidFill>
                  <a:srgbClr val="FF0000"/>
                </a:solidFill>
              </a:rPr>
              <a:t>F_2() </a:t>
            </a:r>
            <a:r>
              <a:rPr lang="ko-KR" altLang="en-US" sz="1600" b="1" dirty="0">
                <a:solidFill>
                  <a:srgbClr val="FF0000"/>
                </a:solidFill>
              </a:rPr>
              <a:t>함수 </a:t>
            </a:r>
            <a:r>
              <a:rPr lang="ko-KR" altLang="en-US" sz="1600" b="1" dirty="0">
                <a:solidFill>
                  <a:srgbClr val="0000FF"/>
                </a:solidFill>
              </a:rPr>
              <a:t>실행</a:t>
            </a:r>
          </a:p>
          <a:p>
            <a:pPr marL="914400" lvl="2" indent="-466725">
              <a:defRPr/>
            </a:pPr>
            <a:endParaRPr lang="ko-KR" altLang="en-US" sz="1600" dirty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696744" cy="207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12976"/>
            <a:ext cx="1347192" cy="191301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30238" lvl="2">
              <a:buNone/>
              <a:defRPr/>
            </a:pPr>
            <a:r>
              <a:rPr lang="ko-KR" altLang="en-US" sz="1600" b="1" dirty="0">
                <a:solidFill>
                  <a:srgbClr val="0000FF"/>
                </a:solidFill>
              </a:rPr>
              <a:t>⑥ </a:t>
            </a:r>
            <a:r>
              <a:rPr lang="en-US" altLang="ko-KR" sz="1600" b="1" dirty="0">
                <a:solidFill>
                  <a:srgbClr val="0000FF"/>
                </a:solidFill>
              </a:rPr>
              <a:t>F_2( ) </a:t>
            </a:r>
            <a:r>
              <a:rPr lang="ko-KR" altLang="en-US" sz="1600" b="1" dirty="0">
                <a:solidFill>
                  <a:srgbClr val="0000FF"/>
                </a:solidFill>
              </a:rPr>
              <a:t>함수 실행 종료</a:t>
            </a:r>
            <a:r>
              <a:rPr lang="en-US" altLang="ko-KR" sz="1600" b="1" dirty="0">
                <a:solidFill>
                  <a:srgbClr val="0000FF"/>
                </a:solidFill>
              </a:rPr>
              <a:t>, F_1( ) </a:t>
            </a:r>
            <a:r>
              <a:rPr lang="ko-KR" altLang="en-US" sz="1600" b="1" dirty="0">
                <a:solidFill>
                  <a:srgbClr val="0000FF"/>
                </a:solidFill>
              </a:rPr>
              <a:t>함수로 복귀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F_2( ) </a:t>
            </a:r>
            <a:r>
              <a:rPr lang="ko-KR" altLang="en-US" sz="1600" dirty="0">
                <a:solidFill>
                  <a:srgbClr val="FF0000"/>
                </a:solidFill>
              </a:rPr>
              <a:t>함수 </a:t>
            </a:r>
            <a:r>
              <a:rPr lang="ko-KR" altLang="en-US" sz="1600" dirty="0">
                <a:solidFill>
                  <a:srgbClr val="0000FF"/>
                </a:solidFill>
              </a:rPr>
              <a:t>실행</a:t>
            </a:r>
            <a:r>
              <a:rPr lang="ko-KR" altLang="en-US" sz="1600" dirty="0"/>
              <a:t>이 </a:t>
            </a:r>
            <a:r>
              <a:rPr lang="ko-KR" altLang="en-US" sz="1600" dirty="0">
                <a:solidFill>
                  <a:srgbClr val="0000FF"/>
                </a:solidFill>
              </a:rPr>
              <a:t>끝나면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F_2( ) </a:t>
            </a:r>
            <a:r>
              <a:rPr lang="ko-KR" altLang="en-US" sz="1600" dirty="0">
                <a:solidFill>
                  <a:srgbClr val="FF0000"/>
                </a:solidFill>
              </a:rPr>
              <a:t>함수</a:t>
            </a:r>
            <a:r>
              <a:rPr lang="ko-KR" altLang="en-US" sz="1600" dirty="0"/>
              <a:t>를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호출</a:t>
            </a:r>
            <a:r>
              <a:rPr lang="ko-KR" altLang="en-US" sz="1600" dirty="0"/>
              <a:t>했던 </a:t>
            </a:r>
            <a:r>
              <a:rPr lang="ko-KR" altLang="en-US" sz="1600" dirty="0">
                <a:solidFill>
                  <a:srgbClr val="FF0000"/>
                </a:solidFill>
              </a:rPr>
              <a:t>이전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위치</a:t>
            </a:r>
            <a:r>
              <a:rPr lang="ko-KR" altLang="en-US" sz="1600" dirty="0"/>
              <a:t>로 </a:t>
            </a:r>
            <a:r>
              <a:rPr lang="ko-KR" altLang="en-US" sz="1600" dirty="0">
                <a:solidFill>
                  <a:srgbClr val="FF0000"/>
                </a:solidFill>
              </a:rPr>
              <a:t>복귀</a:t>
            </a:r>
            <a:r>
              <a:rPr lang="ko-KR" altLang="en-US" sz="1600" dirty="0"/>
              <a:t>하여 </a:t>
            </a:r>
            <a:r>
              <a:rPr lang="ko-KR" altLang="en-US" sz="1600" dirty="0">
                <a:solidFill>
                  <a:srgbClr val="0000FF"/>
                </a:solidFill>
              </a:rPr>
              <a:t>이전 함수 </a:t>
            </a:r>
            <a:r>
              <a:rPr lang="en-US" altLang="ko-KR" sz="1600" dirty="0">
                <a:solidFill>
                  <a:srgbClr val="FF0000"/>
                </a:solidFill>
              </a:rPr>
              <a:t>F_1( )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0000FF"/>
                </a:solidFill>
              </a:rPr>
              <a:t>작업</a:t>
            </a:r>
            <a:r>
              <a:rPr lang="ko-KR" altLang="en-US" sz="1600" dirty="0"/>
              <a:t>을 계속해야 함</a:t>
            </a:r>
            <a:r>
              <a:rPr lang="en-US" altLang="ko-KR" sz="1600" dirty="0"/>
              <a:t>. </a:t>
            </a:r>
            <a:r>
              <a:rPr lang="ko-KR" altLang="en-US" sz="1600" dirty="0"/>
              <a:t>시스템 </a:t>
            </a:r>
            <a:r>
              <a:rPr lang="ko-KR" altLang="en-US" sz="1600" dirty="0" err="1"/>
              <a:t>스택의</a:t>
            </a:r>
            <a:r>
              <a:rPr lang="ko-KR" altLang="en-US" sz="1600" dirty="0"/>
              <a:t> </a:t>
            </a:r>
            <a:r>
              <a:rPr lang="en-US" altLang="ko-KR" sz="1600" dirty="0"/>
              <a:t>top</a:t>
            </a:r>
            <a:r>
              <a:rPr lang="ko-KR" altLang="en-US" sz="1600" dirty="0"/>
              <a:t>에 있는 </a:t>
            </a:r>
            <a:r>
              <a:rPr lang="ko-KR" altLang="en-US" sz="1600" dirty="0" err="1"/>
              <a:t>스택</a:t>
            </a:r>
            <a:r>
              <a:rPr lang="ko-KR" altLang="en-US" sz="1600" dirty="0"/>
              <a:t> 프레임을 </a:t>
            </a:r>
            <a:r>
              <a:rPr lang="en-US" altLang="ko-KR" sz="1600" dirty="0">
                <a:solidFill>
                  <a:srgbClr val="FF0000"/>
                </a:solidFill>
              </a:rPr>
              <a:t>pop</a:t>
            </a:r>
            <a:r>
              <a:rPr lang="ko-KR" altLang="en-US" sz="1600" dirty="0"/>
              <a:t>하여 정보를 확인하고 </a:t>
            </a:r>
            <a:r>
              <a:rPr lang="ko-KR" altLang="en-US" sz="1600" dirty="0">
                <a:solidFill>
                  <a:srgbClr val="0000FF"/>
                </a:solidFill>
              </a:rPr>
              <a:t>복귀 </a:t>
            </a:r>
            <a:r>
              <a:rPr lang="ko-KR" altLang="en-US" sz="1600" dirty="0"/>
              <a:t>및</a:t>
            </a:r>
            <a:r>
              <a:rPr lang="ko-KR" altLang="en-US" sz="1600" dirty="0">
                <a:solidFill>
                  <a:srgbClr val="0000FF"/>
                </a:solidFill>
              </a:rPr>
              <a:t> 작업 전환 실행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pPr marL="630238" lvl="2">
              <a:buNone/>
              <a:defRPr/>
            </a:pPr>
            <a:endParaRPr lang="en-US" altLang="ko-KR" sz="1600" dirty="0"/>
          </a:p>
          <a:p>
            <a:pPr marL="630238" lvl="2">
              <a:buNone/>
              <a:defRPr/>
            </a:pPr>
            <a:endParaRPr lang="en-US" altLang="ko-KR" sz="1600" dirty="0"/>
          </a:p>
          <a:p>
            <a:pPr marL="630238" lvl="2">
              <a:buNone/>
              <a:defRPr/>
            </a:pPr>
            <a:endParaRPr lang="en-US" altLang="ko-KR" sz="1600" dirty="0"/>
          </a:p>
          <a:p>
            <a:pPr marL="630238" lvl="2">
              <a:buNone/>
              <a:defRPr/>
            </a:pPr>
            <a:endParaRPr lang="en-US" altLang="ko-KR" sz="1600" dirty="0"/>
          </a:p>
          <a:p>
            <a:pPr marL="630238" lvl="2">
              <a:buNone/>
              <a:defRPr/>
            </a:pPr>
            <a:endParaRPr lang="en-US" altLang="ko-KR" sz="1600" dirty="0"/>
          </a:p>
          <a:p>
            <a:pPr marL="630238" lvl="2">
              <a:buNone/>
              <a:defRPr/>
            </a:pPr>
            <a:endParaRPr lang="en-US" altLang="ko-KR" sz="1600" dirty="0"/>
          </a:p>
          <a:p>
            <a:pPr marL="630238" lvl="2">
              <a:buNone/>
              <a:defRPr/>
            </a:pPr>
            <a:r>
              <a:rPr lang="en-US" altLang="ko-KR" sz="1600" b="1" dirty="0">
                <a:solidFill>
                  <a:srgbClr val="0000FF"/>
                </a:solidFill>
              </a:rPr>
              <a:t>⑦ </a:t>
            </a:r>
            <a:r>
              <a:rPr lang="en-US" altLang="ko-KR" sz="1600" b="1" dirty="0">
                <a:solidFill>
                  <a:srgbClr val="FF0000"/>
                </a:solidFill>
              </a:rPr>
              <a:t>F_1( ) </a:t>
            </a:r>
            <a:r>
              <a:rPr lang="ko-KR" altLang="en-US" sz="1600" b="1" dirty="0">
                <a:solidFill>
                  <a:srgbClr val="0000FF"/>
                </a:solidFill>
              </a:rPr>
              <a:t>함수</a:t>
            </a:r>
            <a:r>
              <a:rPr lang="ko-KR" altLang="en-US" sz="1600" b="1" dirty="0"/>
              <a:t>로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복귀</a:t>
            </a:r>
            <a:r>
              <a:rPr lang="ko-KR" altLang="en-US" sz="1600" b="1" dirty="0"/>
              <a:t>하여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F_1( ) </a:t>
            </a:r>
            <a:r>
              <a:rPr lang="ko-KR" altLang="en-US" sz="1600" b="1" dirty="0">
                <a:solidFill>
                  <a:srgbClr val="0000FF"/>
                </a:solidFill>
              </a:rPr>
              <a:t>함수</a:t>
            </a:r>
            <a:r>
              <a:rPr lang="ko-KR" altLang="en-US" sz="1600" b="1" dirty="0"/>
              <a:t>의</a:t>
            </a:r>
            <a:r>
              <a:rPr lang="ko-KR" altLang="en-US" sz="1600" b="1" dirty="0">
                <a:solidFill>
                  <a:srgbClr val="0000FF"/>
                </a:solidFill>
              </a:rPr>
              <a:t> 나머지 부분 실행</a:t>
            </a:r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84" y="2492896"/>
            <a:ext cx="5976664" cy="179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64" y="2852936"/>
            <a:ext cx="2856376" cy="15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11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30238" lvl="2">
              <a:buNone/>
              <a:defRPr/>
            </a:pPr>
            <a:r>
              <a:rPr lang="ko-KR" altLang="en-US" sz="1600" b="1" dirty="0">
                <a:solidFill>
                  <a:srgbClr val="0000FF"/>
                </a:solidFill>
              </a:rPr>
              <a:t>⑧ </a:t>
            </a:r>
            <a:r>
              <a:rPr lang="en-US" altLang="ko-KR" sz="1600" b="1" dirty="0">
                <a:solidFill>
                  <a:srgbClr val="0000FF"/>
                </a:solidFill>
              </a:rPr>
              <a:t>F_1( ) </a:t>
            </a:r>
            <a:r>
              <a:rPr lang="ko-KR" altLang="en-US" sz="1600" b="1" dirty="0">
                <a:solidFill>
                  <a:srgbClr val="0000FF"/>
                </a:solidFill>
              </a:rPr>
              <a:t>함수 실행 </a:t>
            </a:r>
            <a:r>
              <a:rPr lang="ko-KR" altLang="en-US" sz="1600" b="1" dirty="0">
                <a:solidFill>
                  <a:srgbClr val="FF0000"/>
                </a:solidFill>
              </a:rPr>
              <a:t>종료</a:t>
            </a:r>
            <a:r>
              <a:rPr lang="en-US" altLang="ko-KR" sz="1600" b="1" dirty="0">
                <a:solidFill>
                  <a:srgbClr val="0000FF"/>
                </a:solidFill>
              </a:rPr>
              <a:t>, main( ) </a:t>
            </a:r>
            <a:r>
              <a:rPr lang="ko-KR" altLang="en-US" sz="1600" b="1" dirty="0">
                <a:solidFill>
                  <a:srgbClr val="0000FF"/>
                </a:solidFill>
              </a:rPr>
              <a:t>함수로 </a:t>
            </a:r>
            <a:r>
              <a:rPr lang="ko-KR" altLang="en-US" sz="1600" b="1" dirty="0">
                <a:solidFill>
                  <a:srgbClr val="FF0000"/>
                </a:solidFill>
              </a:rPr>
              <a:t>복귀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스택의</a:t>
            </a:r>
            <a:r>
              <a:rPr lang="ko-KR" altLang="en-US" sz="1600" dirty="0"/>
              <a:t> </a:t>
            </a:r>
            <a:r>
              <a:rPr lang="en-US" altLang="ko-KR" sz="1600" dirty="0"/>
              <a:t>top</a:t>
            </a:r>
            <a:r>
              <a:rPr lang="ko-KR" altLang="en-US" sz="1600" dirty="0"/>
              <a:t>에 있는 스택 프레임을</a:t>
            </a:r>
            <a:br>
              <a:rPr lang="en-US" altLang="ko-KR" sz="1600" dirty="0"/>
            </a:br>
            <a:r>
              <a:rPr lang="ko-KR" altLang="en-US" sz="1600" dirty="0"/>
              <a:t> </a:t>
            </a:r>
            <a:r>
              <a:rPr lang="en-US" altLang="ko-KR" sz="1600" dirty="0"/>
              <a:t>pop</a:t>
            </a:r>
            <a:r>
              <a:rPr lang="ko-KR" altLang="en-US" sz="1600" dirty="0"/>
              <a:t>하여 정보를 확인하고 복귀 및 작업 전환을 실행</a:t>
            </a:r>
            <a:endParaRPr lang="en-US" altLang="ko-KR" sz="1600" dirty="0"/>
          </a:p>
          <a:p>
            <a:pPr marL="630238" lvl="2">
              <a:buNone/>
              <a:defRPr/>
            </a:pPr>
            <a:endParaRPr lang="en-US" altLang="ko-KR" sz="1600" dirty="0"/>
          </a:p>
          <a:p>
            <a:pPr marL="630238" lvl="2">
              <a:buNone/>
              <a:defRPr/>
            </a:pPr>
            <a:endParaRPr lang="en-US" altLang="ko-KR" sz="1600" dirty="0"/>
          </a:p>
          <a:p>
            <a:pPr marL="630238" lvl="2">
              <a:buNone/>
              <a:defRPr/>
            </a:pPr>
            <a:endParaRPr lang="en-US" altLang="ko-KR" sz="1600" dirty="0"/>
          </a:p>
          <a:p>
            <a:pPr marL="630238" lvl="2">
              <a:buNone/>
              <a:defRPr/>
            </a:pPr>
            <a:endParaRPr lang="en-US" altLang="ko-KR" sz="1600" dirty="0"/>
          </a:p>
          <a:p>
            <a:pPr marL="630238" lvl="2">
              <a:buNone/>
              <a:defRPr/>
            </a:pPr>
            <a:r>
              <a:rPr lang="ko-KR" altLang="en-US" sz="1600" b="1" dirty="0">
                <a:solidFill>
                  <a:srgbClr val="0000FF"/>
                </a:solidFill>
              </a:rPr>
              <a:t>⑨ </a:t>
            </a:r>
            <a:r>
              <a:rPr lang="en-US" altLang="ko-KR" sz="1600" b="1" dirty="0">
                <a:solidFill>
                  <a:srgbClr val="0000FF"/>
                </a:solidFill>
              </a:rPr>
              <a:t>main( ) </a:t>
            </a:r>
            <a:r>
              <a:rPr lang="ko-KR" altLang="en-US" sz="1600" b="1" dirty="0">
                <a:solidFill>
                  <a:srgbClr val="0000FF"/>
                </a:solidFill>
              </a:rPr>
              <a:t>함수 실행 완료</a:t>
            </a:r>
            <a:r>
              <a:rPr lang="en-US" altLang="ko-KR" sz="1600" b="1" dirty="0">
                <a:solidFill>
                  <a:srgbClr val="0000FF"/>
                </a:solidFill>
              </a:rPr>
              <a:t>(</a:t>
            </a:r>
            <a:r>
              <a:rPr lang="ko-KR" altLang="en-US" sz="1600" b="1" dirty="0">
                <a:solidFill>
                  <a:srgbClr val="0000FF"/>
                </a:solidFill>
              </a:rPr>
              <a:t>전체 프로그램 실행 완료</a:t>
            </a:r>
            <a:r>
              <a:rPr lang="en-US" altLang="ko-KR" sz="1600" dirty="0"/>
              <a:t>) : </a:t>
            </a:r>
            <a:r>
              <a:rPr lang="ko-KR" altLang="en-US" sz="1600" dirty="0"/>
              <a:t>정상적인 함수 호출과 복귀가 모두 완료되었으므로 시스템 스택은 공백이 됨</a:t>
            </a:r>
            <a:endParaRPr lang="en-US" altLang="ko-KR" sz="1600" dirty="0"/>
          </a:p>
          <a:p>
            <a:pPr marL="630238" lvl="2">
              <a:buNone/>
              <a:defRPr/>
            </a:pPr>
            <a:endParaRPr lang="en-US" altLang="ko-KR" sz="1600" dirty="0"/>
          </a:p>
          <a:p>
            <a:pPr marL="630238" lvl="2">
              <a:lnSpc>
                <a:spcPct val="110000"/>
              </a:lnSpc>
              <a:buNone/>
              <a:defRPr/>
            </a:pPr>
            <a:endParaRPr lang="en-US" altLang="ko-KR" sz="1600" dirty="0"/>
          </a:p>
          <a:p>
            <a:pPr marL="630238" lvl="2">
              <a:lnSpc>
                <a:spcPct val="110000"/>
              </a:lnSpc>
              <a:buNone/>
              <a:defRPr/>
            </a:pPr>
            <a:endParaRPr lang="en-US" altLang="ko-KR" sz="1600" dirty="0"/>
          </a:p>
          <a:p>
            <a:pPr marL="630238" lvl="2">
              <a:lnSpc>
                <a:spcPct val="110000"/>
              </a:lnSpc>
              <a:buNone/>
              <a:defRPr/>
            </a:pPr>
            <a:endParaRPr lang="en-US" altLang="ko-KR" sz="1600" dirty="0"/>
          </a:p>
          <a:p>
            <a:pPr marL="630238" lvl="2">
              <a:lnSpc>
                <a:spcPct val="110000"/>
              </a:lnSpc>
              <a:buNone/>
              <a:defRPr/>
            </a:pPr>
            <a:endParaRPr lang="en-US" altLang="ko-KR" sz="1600" dirty="0"/>
          </a:p>
          <a:p>
            <a:pPr marL="630238" lvl="2">
              <a:lnSpc>
                <a:spcPct val="110000"/>
              </a:lnSpc>
              <a:buNone/>
              <a:defRPr/>
            </a:pPr>
            <a:endParaRPr lang="en-US" altLang="ko-KR" sz="1600" dirty="0"/>
          </a:p>
          <a:p>
            <a:pPr marL="630238" lvl="2">
              <a:lnSpc>
                <a:spcPct val="110000"/>
              </a:lnSpc>
              <a:buNone/>
              <a:defRPr/>
            </a:pPr>
            <a:endParaRPr lang="en-US" altLang="ko-KR" sz="1600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sz="1600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en-US" altLang="ko-KR" sz="1600" dirty="0"/>
          </a:p>
          <a:p>
            <a:pPr marL="1262063" lvl="2" indent="-347663">
              <a:lnSpc>
                <a:spcPct val="110000"/>
              </a:lnSpc>
              <a:buNone/>
              <a:defRPr/>
            </a:pPr>
            <a:endParaRPr lang="ko-KR" altLang="en-US" sz="1600" dirty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5"/>
            <a:ext cx="597666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471115"/>
            <a:ext cx="5472608" cy="196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56482"/>
            <a:ext cx="3607975" cy="15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00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수식의 </a:t>
            </a:r>
            <a:r>
              <a:rPr lang="ko-KR" altLang="en-US" dirty="0">
                <a:solidFill>
                  <a:srgbClr val="FF0000"/>
                </a:solidFill>
              </a:rPr>
              <a:t>괄호</a:t>
            </a:r>
            <a:r>
              <a:rPr lang="ko-KR" altLang="en-US" dirty="0"/>
              <a:t> 검사</a:t>
            </a:r>
          </a:p>
          <a:p>
            <a:pPr lvl="1"/>
            <a:r>
              <a:rPr lang="ko-KR" altLang="en-US" sz="1800" dirty="0"/>
              <a:t>수식</a:t>
            </a:r>
            <a:r>
              <a:rPr lang="ko-KR" altLang="en-US" sz="1800" dirty="0">
                <a:solidFill>
                  <a:schemeClr val="tx1"/>
                </a:solidFill>
              </a:rPr>
              <a:t>에</a:t>
            </a:r>
            <a:r>
              <a:rPr lang="ko-KR" altLang="en-US" sz="1800" dirty="0"/>
              <a:t> 포함</a:t>
            </a:r>
            <a:r>
              <a:rPr lang="ko-KR" altLang="en-US" sz="1800" dirty="0">
                <a:solidFill>
                  <a:schemeClr val="tx1"/>
                </a:solidFill>
              </a:rPr>
              <a:t>되어있는</a:t>
            </a:r>
            <a:r>
              <a:rPr lang="ko-KR" altLang="en-US" sz="1800" dirty="0"/>
              <a:t> 괄호</a:t>
            </a:r>
            <a:r>
              <a:rPr lang="ko-KR" altLang="en-US" sz="1800" dirty="0">
                <a:solidFill>
                  <a:schemeClr val="tx1"/>
                </a:solidFill>
              </a:rPr>
              <a:t>는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가장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마지막</a:t>
            </a:r>
            <a:r>
              <a:rPr lang="ko-KR" altLang="en-US" sz="1800" dirty="0">
                <a:solidFill>
                  <a:schemeClr val="tx1"/>
                </a:solidFill>
              </a:rPr>
              <a:t>에</a:t>
            </a:r>
            <a:r>
              <a:rPr lang="ko-KR" altLang="en-US" sz="1800" dirty="0"/>
              <a:t> 열린 괄호</a:t>
            </a:r>
            <a:r>
              <a:rPr lang="ko-KR" altLang="en-US" sz="1800" dirty="0">
                <a:solidFill>
                  <a:schemeClr val="tx1"/>
                </a:solidFill>
              </a:rPr>
              <a:t>를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가장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먼저</a:t>
            </a:r>
            <a:r>
              <a:rPr lang="ko-KR" altLang="en-US" sz="1800" dirty="0"/>
              <a:t> 닫아</a:t>
            </a:r>
            <a:br>
              <a:rPr lang="en-US" altLang="ko-KR" sz="1800" dirty="0"/>
            </a:br>
            <a:r>
              <a:rPr lang="ko-KR" altLang="en-US" sz="1800" dirty="0">
                <a:solidFill>
                  <a:schemeClr val="tx1"/>
                </a:solidFill>
              </a:rPr>
              <a:t>주어야 하는 </a:t>
            </a:r>
            <a:r>
              <a:rPr lang="ko-KR" altLang="en-US" sz="1800" dirty="0" err="1"/>
              <a:t>후입선출</a:t>
            </a:r>
            <a:r>
              <a:rPr lang="ko-KR" altLang="en-US" sz="1800" dirty="0"/>
              <a:t> 구조</a:t>
            </a:r>
            <a:r>
              <a:rPr lang="ko-KR" altLang="en-US" sz="1800" dirty="0">
                <a:solidFill>
                  <a:schemeClr val="tx1"/>
                </a:solidFill>
              </a:rPr>
              <a:t>로</a:t>
            </a:r>
            <a:r>
              <a:rPr lang="ko-KR" altLang="en-US" sz="1800" dirty="0"/>
              <a:t> 구성</a:t>
            </a:r>
            <a:r>
              <a:rPr lang="ko-KR" altLang="en-US" sz="1800" dirty="0">
                <a:solidFill>
                  <a:schemeClr val="tx1"/>
                </a:solidFill>
              </a:rPr>
              <a:t>되어있으므로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후입선출</a:t>
            </a:r>
            <a:r>
              <a:rPr lang="ko-KR" altLang="en-US" sz="1800" dirty="0"/>
              <a:t> 구조</a:t>
            </a:r>
            <a:r>
              <a:rPr lang="ko-KR" altLang="en-US" sz="1800" dirty="0">
                <a:solidFill>
                  <a:schemeClr val="tx1"/>
                </a:solidFill>
              </a:rPr>
              <a:t>의</a:t>
            </a:r>
            <a:r>
              <a:rPr lang="ko-KR" altLang="en-US" sz="1800" dirty="0"/>
              <a:t> 스택</a:t>
            </a:r>
            <a:r>
              <a:rPr lang="ko-KR" altLang="en-US" sz="1800" dirty="0">
                <a:solidFill>
                  <a:schemeClr val="tx1"/>
                </a:solidFill>
              </a:rPr>
              <a:t>을</a:t>
            </a:r>
            <a:br>
              <a:rPr lang="en-US" altLang="ko-KR" sz="1800" dirty="0"/>
            </a:br>
            <a:r>
              <a:rPr lang="ko-KR" altLang="en-US" sz="1800" dirty="0"/>
              <a:t>이용</a:t>
            </a:r>
            <a:r>
              <a:rPr lang="ko-KR" altLang="en-US" sz="1800" dirty="0">
                <a:solidFill>
                  <a:schemeClr val="tx1"/>
                </a:solidFill>
              </a:rPr>
              <a:t>하여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괄호</a:t>
            </a:r>
            <a:r>
              <a:rPr lang="ko-KR" altLang="en-US" sz="1800" dirty="0">
                <a:solidFill>
                  <a:schemeClr val="tx1"/>
                </a:solidFill>
              </a:rPr>
              <a:t>를</a:t>
            </a:r>
            <a:r>
              <a:rPr lang="ko-KR" altLang="en-US" sz="1800" dirty="0"/>
              <a:t> 검사</a:t>
            </a:r>
            <a:r>
              <a:rPr lang="ko-KR" altLang="en-US" sz="1800" dirty="0">
                <a:solidFill>
                  <a:schemeClr val="tx1"/>
                </a:solidFill>
              </a:rPr>
              <a:t>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800" dirty="0"/>
              <a:t>수식</a:t>
            </a:r>
            <a:r>
              <a:rPr lang="ko-KR" altLang="en-US" sz="1800" dirty="0">
                <a:solidFill>
                  <a:schemeClr val="tx1"/>
                </a:solidFill>
              </a:rPr>
              <a:t>을 </a:t>
            </a:r>
            <a:r>
              <a:rPr lang="ko-KR" altLang="en-US" sz="1800" dirty="0"/>
              <a:t>왼쪽</a:t>
            </a:r>
            <a:r>
              <a:rPr lang="ko-KR" altLang="en-US" sz="1800" dirty="0">
                <a:solidFill>
                  <a:schemeClr val="tx1"/>
                </a:solidFill>
              </a:rPr>
              <a:t>에서</a:t>
            </a:r>
            <a:r>
              <a:rPr lang="ko-KR" altLang="en-US" sz="1800" dirty="0"/>
              <a:t> 오른쪽</a:t>
            </a:r>
            <a:r>
              <a:rPr lang="ko-KR" altLang="en-US" sz="1800" dirty="0">
                <a:solidFill>
                  <a:schemeClr val="tx1"/>
                </a:solidFill>
              </a:rPr>
              <a:t>으로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하나씩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읽으면서</a:t>
            </a:r>
            <a:r>
              <a:rPr lang="ko-KR" altLang="en-US" sz="1800" dirty="0"/>
              <a:t> 괄호 검사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수식</a:t>
            </a:r>
            <a:r>
              <a:rPr lang="ko-KR" altLang="en-US" sz="1800" dirty="0">
                <a:solidFill>
                  <a:schemeClr val="tx1"/>
                </a:solidFill>
              </a:rPr>
              <a:t>에</a:t>
            </a:r>
            <a:r>
              <a:rPr lang="ko-KR" altLang="en-US" sz="1800" dirty="0"/>
              <a:t> 대한 검사</a:t>
            </a:r>
            <a:r>
              <a:rPr lang="ko-KR" altLang="en-US" sz="1800" dirty="0">
                <a:solidFill>
                  <a:schemeClr val="tx1"/>
                </a:solidFill>
              </a:rPr>
              <a:t>가</a:t>
            </a:r>
            <a:r>
              <a:rPr lang="ko-KR" altLang="en-US" sz="1800" dirty="0"/>
              <a:t> 모두 끝났</a:t>
            </a:r>
            <a:r>
              <a:rPr lang="ko-KR" altLang="en-US" sz="1800" dirty="0">
                <a:solidFill>
                  <a:schemeClr val="tx1"/>
                </a:solidFill>
              </a:rPr>
              <a:t>을</a:t>
            </a:r>
            <a:r>
              <a:rPr lang="ko-KR" altLang="en-US" sz="1800" dirty="0"/>
              <a:t> 때 스택</a:t>
            </a:r>
            <a:r>
              <a:rPr lang="ko-KR" altLang="en-US" sz="1800" dirty="0">
                <a:solidFill>
                  <a:schemeClr val="tx1"/>
                </a:solidFill>
              </a:rPr>
              <a:t>은</a:t>
            </a:r>
            <a:r>
              <a:rPr lang="ko-KR" altLang="en-US" sz="1800" dirty="0"/>
              <a:t> 공백 스택</a:t>
            </a:r>
            <a:r>
              <a:rPr lang="ko-KR" altLang="en-US" sz="1800" dirty="0">
                <a:solidFill>
                  <a:schemeClr val="tx1"/>
                </a:solidFill>
              </a:rPr>
              <a:t>이</a:t>
            </a:r>
            <a:r>
              <a:rPr lang="ko-KR" altLang="en-US" sz="1800" dirty="0"/>
              <a:t> 됨</a:t>
            </a:r>
            <a:endParaRPr lang="en-US" altLang="ko-KR" sz="1800" dirty="0"/>
          </a:p>
          <a:p>
            <a:pPr lvl="2"/>
            <a:r>
              <a:rPr lang="ko-KR" altLang="en-US" dirty="0">
                <a:solidFill>
                  <a:srgbClr val="0000FF"/>
                </a:solidFill>
              </a:rPr>
              <a:t>수식</a:t>
            </a:r>
            <a:r>
              <a:rPr lang="ko-KR" altLang="en-US" dirty="0"/>
              <a:t>이 끝났어도 </a:t>
            </a:r>
            <a:r>
              <a:rPr lang="ko-KR" altLang="en-US" dirty="0">
                <a:solidFill>
                  <a:srgbClr val="0000FF"/>
                </a:solidFill>
              </a:rPr>
              <a:t>스택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FF0000"/>
                </a:solidFill>
              </a:rPr>
              <a:t>공백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FF0000"/>
                </a:solidFill>
              </a:rPr>
              <a:t>되지 않으면 </a:t>
            </a:r>
            <a:r>
              <a:rPr lang="ko-KR" altLang="en-US" dirty="0">
                <a:solidFill>
                  <a:srgbClr val="0000FF"/>
                </a:solidFill>
              </a:rPr>
              <a:t>괄호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개수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틀린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수식</a:t>
            </a:r>
            <a:r>
              <a:rPr lang="ko-KR" altLang="en-US" dirty="0" err="1"/>
              <a:t>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93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377435" cy="576263"/>
          </a:xfrm>
        </p:spPr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 err="1"/>
              <a:t>스택의</a:t>
            </a:r>
            <a:r>
              <a:rPr lang="en-US" altLang="ko-KR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응용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스택을</a:t>
            </a:r>
            <a:r>
              <a:rPr lang="ko-KR" altLang="en-US" sz="2400" dirty="0"/>
              <a:t> 이용한 수식의 </a:t>
            </a:r>
            <a:r>
              <a:rPr lang="ko-KR" altLang="en-US" sz="2400" dirty="0">
                <a:solidFill>
                  <a:srgbClr val="FF0000"/>
                </a:solidFill>
              </a:rPr>
              <a:t>괄호</a:t>
            </a:r>
            <a:r>
              <a:rPr lang="ko-KR" altLang="en-US" sz="2400" dirty="0"/>
              <a:t> 검사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584" y="3645024"/>
            <a:ext cx="7776864" cy="10618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rIns="144000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괄호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만나면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push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괄호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만나면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하여 마지막에 저장한 괄호와 같은 종류인지를 확인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같은 종류의 괄호가 아닌 경우 괄호의 짝이 잘못 사용된 수식임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 err="1"/>
              <a:t>스택의</a:t>
            </a:r>
            <a:r>
              <a:rPr lang="ko-KR" altLang="en-US" sz="2400" dirty="0"/>
              <a:t> 응용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스택을</a:t>
            </a:r>
            <a:r>
              <a:rPr lang="ko-KR" altLang="en-US" sz="2400" dirty="0"/>
              <a:t> 이용한 수식의 괄호 검사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1618"/>
            <a:ext cx="6972239" cy="39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885390"/>
            <a:ext cx="6972239" cy="190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1574640" y="1847880"/>
              <a:ext cx="2946960" cy="45216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5280" y="1838520"/>
                <a:ext cx="2965680" cy="454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FF0000"/>
                </a:solidFill>
              </a:rPr>
              <a:t>예</a:t>
            </a:r>
          </a:p>
        </p:txBody>
      </p:sp>
      <p:sp>
        <p:nvSpPr>
          <p:cNvPr id="4198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665467" cy="576263"/>
          </a:xfrm>
        </p:spPr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 err="1"/>
              <a:t>스택의</a:t>
            </a:r>
            <a:r>
              <a:rPr lang="ko-KR" altLang="en-US" sz="2400" dirty="0"/>
              <a:t> 응용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스택을</a:t>
            </a:r>
            <a:r>
              <a:rPr lang="ko-KR" altLang="en-US" sz="2400" dirty="0"/>
              <a:t> 이용한 수식의 괄호 검사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08830"/>
            <a:ext cx="4536504" cy="60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32" y="1733304"/>
            <a:ext cx="5445509" cy="148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144" y="3391468"/>
            <a:ext cx="5360864" cy="322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24608" y="2365127"/>
            <a:ext cx="1147192" cy="22469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9712" y="2055520"/>
            <a:ext cx="1224136" cy="224697"/>
          </a:xfrm>
          <a:prstGeom prst="rect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8204" y="3798438"/>
            <a:ext cx="1224136" cy="224697"/>
          </a:xfrm>
          <a:prstGeom prst="rect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30252" y="5706968"/>
            <a:ext cx="1147192" cy="22469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859440" y="2280217"/>
            <a:ext cx="0" cy="1509101"/>
          </a:xfrm>
          <a:prstGeom prst="straightConnector1">
            <a:avLst/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907704" y="2589824"/>
            <a:ext cx="1296144" cy="311714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 err="1"/>
              <a:t>스택의</a:t>
            </a:r>
            <a:r>
              <a:rPr lang="ko-KR" altLang="en-US" sz="2400" dirty="0"/>
              <a:t> 응용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스택을</a:t>
            </a:r>
            <a:r>
              <a:rPr lang="ko-KR" altLang="en-US" sz="2400" dirty="0"/>
              <a:t> 이용한 수식의 괄호 검사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7"/>
            <a:ext cx="5287238" cy="25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7"/>
            <a:ext cx="5184576" cy="25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79240" y="1781960"/>
            <a:ext cx="1147192" cy="22038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12992" y="1529360"/>
            <a:ext cx="1224136" cy="169833"/>
          </a:xfrm>
          <a:prstGeom prst="rect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99320" y="1296663"/>
            <a:ext cx="1224136" cy="169833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4364" y="2807216"/>
            <a:ext cx="1224136" cy="169833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83936" y="4246599"/>
            <a:ext cx="1224136" cy="169833"/>
          </a:xfrm>
          <a:prstGeom prst="rect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7128" y="5561808"/>
            <a:ext cx="1147192" cy="22038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/>
              <a:t>스택을 이용해 수식의 괄호쌍 검사하기 프로그램 </a:t>
            </a:r>
            <a:r>
              <a:rPr lang="en-US" altLang="ko-KR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>
                <a:solidFill>
                  <a:srgbClr val="0070C0"/>
                </a:solidFill>
              </a:rPr>
              <a:t>253p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/>
              <a:t>실행 결과</a:t>
            </a:r>
            <a:endParaRPr lang="en-US" altLang="ko-KR" dirty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스택의 응용 </a:t>
            </a:r>
            <a:r>
              <a:rPr lang="en-US" altLang="ko-KR" sz="2400" dirty="0"/>
              <a:t>: </a:t>
            </a:r>
            <a:r>
              <a:rPr lang="ko-KR" altLang="en-US" sz="2400" dirty="0"/>
              <a:t>스택을 이용한 수식의 괄호 검사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97809"/>
            <a:ext cx="5497983" cy="158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464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수식의 </a:t>
            </a:r>
            <a:r>
              <a:rPr lang="ko-KR" altLang="en-US" dirty="0">
                <a:solidFill>
                  <a:srgbClr val="FF0000"/>
                </a:solidFill>
              </a:rPr>
              <a:t>표기법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전위 </a:t>
            </a:r>
            <a:r>
              <a:rPr lang="ko-KR" altLang="en-US" dirty="0"/>
              <a:t>표기법</a:t>
            </a:r>
            <a:r>
              <a:rPr lang="en-US" altLang="ko-KR" dirty="0"/>
              <a:t>(prefix notation) </a:t>
            </a:r>
          </a:p>
          <a:p>
            <a:pPr lvl="2"/>
            <a:r>
              <a:rPr lang="ko-KR" altLang="en-US" sz="1600" dirty="0"/>
              <a:t>연산자를 </a:t>
            </a:r>
            <a:r>
              <a:rPr lang="ko-KR" altLang="en-US" sz="1600" dirty="0" err="1"/>
              <a:t>피연산자를</a:t>
            </a:r>
            <a:r>
              <a:rPr lang="ko-KR" altLang="en-US" sz="1600" dirty="0"/>
              <a:t> 앞에 표기하는 방법 </a:t>
            </a:r>
          </a:p>
          <a:p>
            <a:pPr lvl="2">
              <a:buFontTx/>
              <a:buNone/>
            </a:pPr>
            <a:r>
              <a:rPr lang="ko-KR" altLang="en-US" sz="1600" dirty="0"/>
              <a:t>   </a:t>
            </a:r>
            <a:r>
              <a:rPr lang="ko-KR" altLang="en-US" sz="1600" dirty="0">
                <a:solidFill>
                  <a:srgbClr val="FF0000"/>
                </a:solidFill>
              </a:rPr>
              <a:t>예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/>
              <a:t>AB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중위 </a:t>
            </a:r>
            <a:r>
              <a:rPr lang="ko-KR" altLang="en-US" dirty="0"/>
              <a:t>표기법</a:t>
            </a:r>
            <a:r>
              <a:rPr lang="en-US" altLang="ko-KR" dirty="0"/>
              <a:t>(infix notation) </a:t>
            </a:r>
          </a:p>
          <a:p>
            <a:pPr lvl="2"/>
            <a:r>
              <a:rPr lang="ko-KR" altLang="en-US" sz="1600" dirty="0"/>
              <a:t>연산자를 </a:t>
            </a:r>
            <a:r>
              <a:rPr lang="ko-KR" altLang="en-US" sz="1600" dirty="0" err="1"/>
              <a:t>피연산자의</a:t>
            </a:r>
            <a:r>
              <a:rPr lang="ko-KR" altLang="en-US" sz="1600" dirty="0"/>
              <a:t> 가운데 표기하는 방법 </a:t>
            </a:r>
          </a:p>
          <a:p>
            <a:pPr lvl="2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   예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A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/>
              <a:t>B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후위 </a:t>
            </a:r>
            <a:r>
              <a:rPr lang="ko-KR" altLang="en-US" dirty="0"/>
              <a:t>표기법</a:t>
            </a:r>
            <a:r>
              <a:rPr lang="en-US" altLang="ko-KR" dirty="0"/>
              <a:t>(postfix notation) </a:t>
            </a:r>
          </a:p>
          <a:p>
            <a:pPr lvl="2"/>
            <a:r>
              <a:rPr lang="ko-KR" altLang="en-US" sz="1600" dirty="0"/>
              <a:t>연산자를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뒤에 표기하는 방법 </a:t>
            </a:r>
          </a:p>
          <a:p>
            <a:pPr lvl="2"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   예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 AB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/>
              <a:t> </a:t>
            </a:r>
          </a:p>
          <a:p>
            <a:endParaRPr lang="ko-KR" altLang="en-US" dirty="0"/>
          </a:p>
        </p:txBody>
      </p:sp>
      <p:sp>
        <p:nvSpPr>
          <p:cNvPr id="5120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sz="2400" dirty="0"/>
              <a:t>3.</a:t>
            </a:r>
            <a:r>
              <a:rPr lang="ko-KR" altLang="en-US" sz="2400" dirty="0" err="1"/>
              <a:t>스택의</a:t>
            </a:r>
            <a:r>
              <a:rPr lang="en-US" altLang="ko-KR" sz="2400" dirty="0"/>
              <a:t> </a:t>
            </a:r>
            <a:r>
              <a:rPr lang="ko-KR" altLang="en-US" sz="2400" dirty="0"/>
              <a:t>응용</a:t>
            </a:r>
            <a:r>
              <a:rPr lang="en-US" altLang="ko-KR" sz="2400" dirty="0"/>
              <a:t>:</a:t>
            </a:r>
            <a:r>
              <a:rPr lang="ko-KR" altLang="en-US" sz="2400" dirty="0" err="1"/>
              <a:t>스택을</a:t>
            </a:r>
            <a:r>
              <a:rPr lang="ko-KR" altLang="en-US" sz="2400" dirty="0"/>
              <a:t> 이용한 수식의 후위 표기법 변환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826160" y="1612800"/>
              <a:ext cx="876600" cy="316908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0" y="1603440"/>
                <a:ext cx="895320" cy="318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</a:rPr>
              <a:t>중위</a:t>
            </a:r>
            <a:r>
              <a:rPr lang="ko-KR" altLang="en-US" dirty="0"/>
              <a:t> 표기식의 </a:t>
            </a:r>
            <a:r>
              <a:rPr lang="ko-KR" altLang="en-US" dirty="0">
                <a:solidFill>
                  <a:srgbClr val="FF0000"/>
                </a:solidFill>
              </a:rPr>
              <a:t>전위</a:t>
            </a:r>
            <a:r>
              <a:rPr lang="ko-KR" altLang="en-US" dirty="0"/>
              <a:t> 표기식 </a:t>
            </a:r>
            <a:r>
              <a:rPr lang="ko-KR" altLang="en-US" dirty="0">
                <a:solidFill>
                  <a:srgbClr val="FF0000"/>
                </a:solidFill>
              </a:rPr>
              <a:t>변환</a:t>
            </a:r>
            <a:r>
              <a:rPr lang="ko-KR" altLang="en-US" dirty="0"/>
              <a:t> 방법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222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sz="2400" dirty="0"/>
              <a:t>3.</a:t>
            </a:r>
            <a:r>
              <a:rPr lang="ko-KR" altLang="en-US" sz="2400" dirty="0" err="1"/>
              <a:t>스택의</a:t>
            </a:r>
            <a:r>
              <a:rPr lang="ko-KR" altLang="en-US" sz="2400" dirty="0"/>
              <a:t> 응용</a:t>
            </a:r>
            <a:r>
              <a:rPr lang="en-US" altLang="ko-KR" sz="2400" dirty="0"/>
              <a:t>:</a:t>
            </a:r>
            <a:r>
              <a:rPr lang="ko-KR" altLang="en-US" sz="2400" dirty="0" err="1"/>
              <a:t>스택을</a:t>
            </a:r>
            <a:r>
              <a:rPr lang="ko-KR" altLang="en-US" sz="2400" dirty="0"/>
              <a:t> 이용한 수식의 후위 표기법 변환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70"/>
          <a:stretch/>
        </p:blipFill>
        <p:spPr bwMode="auto">
          <a:xfrm>
            <a:off x="1366838" y="1566863"/>
            <a:ext cx="6410325" cy="42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2" b="59397"/>
          <a:stretch/>
        </p:blipFill>
        <p:spPr bwMode="auto">
          <a:xfrm>
            <a:off x="1366838" y="3176972"/>
            <a:ext cx="64103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6" b="22963"/>
          <a:stretch/>
        </p:blipFill>
        <p:spPr bwMode="auto">
          <a:xfrm>
            <a:off x="1343259" y="4882859"/>
            <a:ext cx="64103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80407" y="1988840"/>
            <a:ext cx="3148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defRPr/>
            </a:pPr>
            <a:r>
              <a:rPr lang="en-US" altLang="ko-KR">
                <a:solidFill>
                  <a:srgbClr val="FF0000"/>
                </a:solidFill>
              </a:rPr>
              <a:t>( </a:t>
            </a:r>
            <a:r>
              <a:rPr lang="en-US" altLang="ko-KR">
                <a:solidFill>
                  <a:srgbClr val="0000CC"/>
                </a:solidFill>
              </a:rPr>
              <a:t>(</a:t>
            </a:r>
            <a:r>
              <a:rPr lang="en-US" altLang="ko-KR"/>
              <a:t>A</a:t>
            </a:r>
            <a:r>
              <a:rPr lang="en-US" altLang="ko-KR">
                <a:solidFill>
                  <a:srgbClr val="0000CC"/>
                </a:solidFill>
              </a:rPr>
              <a:t>*</a:t>
            </a:r>
            <a:r>
              <a:rPr lang="en-US" altLang="ko-KR"/>
              <a:t>B</a:t>
            </a:r>
            <a:r>
              <a:rPr lang="en-US" altLang="ko-KR">
                <a:solidFill>
                  <a:srgbClr val="0000CC"/>
                </a:solidFill>
              </a:rPr>
              <a:t>)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ko-KR"/>
              <a:t> </a:t>
            </a:r>
            <a:r>
              <a:rPr lang="en-US" altLang="ko-KR">
                <a:solidFill>
                  <a:srgbClr val="0000CC"/>
                </a:solidFill>
              </a:rPr>
              <a:t>(</a:t>
            </a:r>
            <a:r>
              <a:rPr lang="en-US" altLang="ko-KR"/>
              <a:t>C</a:t>
            </a:r>
            <a:r>
              <a:rPr lang="en-US" altLang="ko-KR">
                <a:solidFill>
                  <a:srgbClr val="0000CC"/>
                </a:solidFill>
              </a:rPr>
              <a:t>/</a:t>
            </a:r>
            <a:r>
              <a:rPr lang="en-US" altLang="ko-KR"/>
              <a:t>D</a:t>
            </a:r>
            <a:r>
              <a:rPr lang="en-US" altLang="ko-KR">
                <a:solidFill>
                  <a:srgbClr val="0000CC"/>
                </a:solidFill>
              </a:rPr>
              <a:t>)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670523" y="2322264"/>
            <a:ext cx="288925" cy="288925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0 w 182"/>
              <a:gd name="T5" fmla="*/ 0 h 182"/>
              <a:gd name="T6" fmla="*/ 0 60000 65536"/>
              <a:gd name="T7" fmla="*/ 0 60000 65536"/>
              <a:gd name="T8" fmla="*/ 0 60000 65536"/>
              <a:gd name="T9" fmla="*/ 0 w 182"/>
              <a:gd name="T10" fmla="*/ 0 h 182"/>
              <a:gd name="T11" fmla="*/ 182 w 182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182">
                <a:moveTo>
                  <a:pt x="182" y="0"/>
                </a:moveTo>
                <a:cubicBezTo>
                  <a:pt x="151" y="91"/>
                  <a:pt x="121" y="182"/>
                  <a:pt x="91" y="182"/>
                </a:cubicBezTo>
                <a:cubicBezTo>
                  <a:pt x="61" y="182"/>
                  <a:pt x="30" y="91"/>
                  <a:pt x="0" y="0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462685" y="2350839"/>
            <a:ext cx="288925" cy="288925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0 w 182"/>
              <a:gd name="T5" fmla="*/ 0 h 182"/>
              <a:gd name="T6" fmla="*/ 0 60000 65536"/>
              <a:gd name="T7" fmla="*/ 0 60000 65536"/>
              <a:gd name="T8" fmla="*/ 0 60000 65536"/>
              <a:gd name="T9" fmla="*/ 0 w 182"/>
              <a:gd name="T10" fmla="*/ 0 h 182"/>
              <a:gd name="T11" fmla="*/ 182 w 182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182">
                <a:moveTo>
                  <a:pt x="182" y="0"/>
                </a:moveTo>
                <a:cubicBezTo>
                  <a:pt x="151" y="91"/>
                  <a:pt x="121" y="182"/>
                  <a:pt x="91" y="182"/>
                </a:cubicBezTo>
                <a:cubicBezTo>
                  <a:pt x="61" y="182"/>
                  <a:pt x="30" y="91"/>
                  <a:pt x="0" y="0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2411760" y="2336552"/>
            <a:ext cx="936625" cy="660400"/>
          </a:xfrm>
          <a:custGeom>
            <a:avLst/>
            <a:gdLst>
              <a:gd name="T0" fmla="*/ 2147483647 w 590"/>
              <a:gd name="T1" fmla="*/ 0 h 416"/>
              <a:gd name="T2" fmla="*/ 2147483647 w 590"/>
              <a:gd name="T3" fmla="*/ 2147483647 h 416"/>
              <a:gd name="T4" fmla="*/ 2147483647 w 590"/>
              <a:gd name="T5" fmla="*/ 2147483647 h 416"/>
              <a:gd name="T6" fmla="*/ 0 w 590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590"/>
              <a:gd name="T13" fmla="*/ 0 h 416"/>
              <a:gd name="T14" fmla="*/ 590 w 590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" h="416">
                <a:moveTo>
                  <a:pt x="590" y="0"/>
                </a:moveTo>
                <a:cubicBezTo>
                  <a:pt x="548" y="129"/>
                  <a:pt x="507" y="258"/>
                  <a:pt x="454" y="318"/>
                </a:cubicBezTo>
                <a:cubicBezTo>
                  <a:pt x="401" y="378"/>
                  <a:pt x="347" y="416"/>
                  <a:pt x="272" y="363"/>
                </a:cubicBezTo>
                <a:cubicBezTo>
                  <a:pt x="197" y="310"/>
                  <a:pt x="98" y="155"/>
                  <a:pt x="0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43026" y="367522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660033"/>
              </a:buClr>
              <a:defRPr/>
            </a:pPr>
            <a:r>
              <a:rPr kumimoji="0" lang="en-US" altLang="ko-KR" sz="240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-(</a:t>
            </a:r>
            <a:r>
              <a:rPr kumimoji="0" lang="en-US" altLang="ko-KR" sz="240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*(</a:t>
            </a:r>
            <a:r>
              <a:rPr kumimoji="0" lang="en-US" altLang="ko-KR" sz="240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A B</a:t>
            </a:r>
            <a:r>
              <a:rPr kumimoji="0" lang="en-US" altLang="ko-KR" sz="240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0" lang="en-US" altLang="ko-KR" sz="240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kumimoji="0" lang="en-US" altLang="ko-KR" sz="240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/(</a:t>
            </a:r>
            <a:r>
              <a:rPr kumimoji="0" lang="en-US" altLang="ko-KR" sz="240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C D</a:t>
            </a:r>
            <a:r>
              <a:rPr kumimoji="0" lang="en-US" altLang="ko-KR" sz="240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0" lang="en-US" altLang="ko-KR" sz="240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0" lang="en-US" altLang="ko-KR" sz="240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br>
              <a:rPr kumimoji="0" lang="en-US" altLang="ko-KR" sz="240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</a:br>
            <a:endParaRPr kumimoji="0" lang="en-US" altLang="ko-KR" sz="1600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6909" y="5314907"/>
            <a:ext cx="2316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defRPr/>
            </a:pPr>
            <a:r>
              <a:rPr lang="en-US" altLang="ko-KR"/>
              <a:t>-*AB/CD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090564"/>
            <a:ext cx="533400" cy="285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626" y="1116797"/>
            <a:ext cx="485775" cy="29527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6156176" y="1233439"/>
            <a:ext cx="144016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658062" y="1933976"/>
            <a:ext cx="108865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722480" y="5202912"/>
            <a:ext cx="108865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2" b="59397"/>
          <a:stretch/>
        </p:blipFill>
        <p:spPr bwMode="auto">
          <a:xfrm>
            <a:off x="1336387" y="3164969"/>
            <a:ext cx="64103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4932040" y="3536440"/>
            <a:ext cx="1368152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25870" y="1924832"/>
            <a:ext cx="108865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923928" y="3536440"/>
            <a:ext cx="72008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/>
              <p14:cNvContentPartPr/>
              <p14:nvPr/>
            </p14:nvContentPartPr>
            <p14:xfrm>
              <a:off x="1200240" y="901800"/>
              <a:ext cx="5220000" cy="499140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0880" y="892440"/>
                <a:ext cx="5238720" cy="501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CC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dirty="0">
                <a:solidFill>
                  <a:srgbClr val="0000CC"/>
                </a:solidFill>
              </a:rPr>
              <a:t>자료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CC"/>
                </a:solidFill>
              </a:rPr>
              <a:t>형태</a:t>
            </a:r>
            <a:r>
              <a:rPr lang="ko-KR" altLang="en-US" dirty="0"/>
              <a:t>에 따른 </a:t>
            </a:r>
            <a:r>
              <a:rPr lang="ko-KR" altLang="en-US" dirty="0">
                <a:solidFill>
                  <a:srgbClr val="FF0000"/>
                </a:solidFill>
              </a:rPr>
              <a:t>분류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000" dirty="0">
                <a:solidFill>
                  <a:srgbClr val="0000CC"/>
                </a:solidFill>
              </a:rPr>
              <a:t>자료</a:t>
            </a:r>
            <a:r>
              <a:rPr lang="ko-KR" altLang="en-US" sz="2000" dirty="0"/>
              <a:t>의 </a:t>
            </a:r>
            <a:r>
              <a:rPr lang="ko-KR" altLang="en-US" sz="2000" dirty="0">
                <a:solidFill>
                  <a:srgbClr val="0000CC"/>
                </a:solidFill>
              </a:rPr>
              <a:t>형태</a:t>
            </a:r>
            <a:r>
              <a:rPr lang="ko-KR" altLang="en-US" sz="2000" dirty="0"/>
              <a:t>에 따른 </a:t>
            </a:r>
            <a:r>
              <a:rPr lang="ko-KR" altLang="en-US" sz="2000" dirty="0">
                <a:solidFill>
                  <a:srgbClr val="FF0000"/>
                </a:solidFill>
              </a:rPr>
              <a:t>분류</a:t>
            </a:r>
            <a:r>
              <a:rPr lang="ko-KR" altLang="en-US" sz="2000" dirty="0"/>
              <a:t>와 이 책에서 다루는 </a:t>
            </a:r>
            <a:r>
              <a:rPr lang="ko-KR" altLang="en-US" sz="2000" dirty="0">
                <a:solidFill>
                  <a:srgbClr val="0000CC"/>
                </a:solidFill>
              </a:rPr>
              <a:t>세부 주제</a:t>
            </a:r>
            <a:endParaRPr lang="en-US" altLang="ko-KR" sz="2000" dirty="0">
              <a:solidFill>
                <a:srgbClr val="0000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5782"/>
            <a:ext cx="4968552" cy="5331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06" y="2636912"/>
            <a:ext cx="3115811" cy="24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6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</a:rPr>
              <a:t>중위</a:t>
            </a:r>
            <a:r>
              <a:rPr lang="ko-KR" altLang="en-US" dirty="0"/>
              <a:t> 표기식의 </a:t>
            </a:r>
            <a:r>
              <a:rPr lang="ko-KR" altLang="en-US" dirty="0">
                <a:solidFill>
                  <a:srgbClr val="FF0000"/>
                </a:solidFill>
              </a:rPr>
              <a:t>후위</a:t>
            </a:r>
            <a:r>
              <a:rPr lang="ko-KR" altLang="en-US" dirty="0"/>
              <a:t> 표기식 변환 방법</a:t>
            </a:r>
          </a:p>
          <a:p>
            <a:pPr lvl="1">
              <a:buFont typeface="Wingdings" pitchFamily="2" charset="2"/>
              <a:buNone/>
              <a:defRPr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532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sz="2400" dirty="0"/>
              <a:t>3.</a:t>
            </a:r>
            <a:r>
              <a:rPr lang="ko-KR" altLang="en-US" sz="2400" dirty="0" err="1"/>
              <a:t>스택의</a:t>
            </a:r>
            <a:r>
              <a:rPr lang="ko-KR" altLang="en-US" sz="2400" dirty="0"/>
              <a:t> 응용</a:t>
            </a:r>
            <a:r>
              <a:rPr lang="en-US" altLang="ko-KR" sz="2400" dirty="0"/>
              <a:t>:</a:t>
            </a:r>
            <a:r>
              <a:rPr lang="ko-KR" altLang="en-US" sz="2400" dirty="0" err="1"/>
              <a:t>스택을</a:t>
            </a:r>
            <a:r>
              <a:rPr lang="ko-KR" altLang="en-US" sz="2400" dirty="0"/>
              <a:t> 이용한 수식의 후위 표기법 변환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b="59742"/>
          <a:stretch/>
        </p:blipFill>
        <p:spPr bwMode="auto">
          <a:xfrm>
            <a:off x="742719" y="3150121"/>
            <a:ext cx="649605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98" b="24011"/>
          <a:stretch/>
        </p:blipFill>
        <p:spPr bwMode="auto">
          <a:xfrm>
            <a:off x="755576" y="4862465"/>
            <a:ext cx="649605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5"/>
          <a:stretch/>
        </p:blipFill>
        <p:spPr bwMode="auto">
          <a:xfrm>
            <a:off x="755576" y="1427706"/>
            <a:ext cx="6496050" cy="3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6" y="1916147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2">
              <a:tabLst>
                <a:tab pos="92075" algn="l"/>
              </a:tabLst>
              <a:defRPr/>
            </a:pP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( </a:t>
            </a:r>
            <a:r>
              <a:rPr lang="en-US" altLang="ko-KR">
                <a:solidFill>
                  <a:srgbClr val="0000CC"/>
                </a:solidFill>
              </a:rPr>
              <a:t>(</a:t>
            </a:r>
            <a:r>
              <a:rPr lang="en-US" altLang="ko-KR"/>
              <a:t>A</a:t>
            </a:r>
            <a:r>
              <a:rPr lang="en-US" altLang="ko-KR">
                <a:solidFill>
                  <a:srgbClr val="0000CC"/>
                </a:solidFill>
              </a:rPr>
              <a:t>*</a:t>
            </a:r>
            <a:r>
              <a:rPr lang="en-US" altLang="ko-KR"/>
              <a:t>B</a:t>
            </a:r>
            <a:r>
              <a:rPr lang="en-US" altLang="ko-KR">
                <a:solidFill>
                  <a:srgbClr val="0000CC"/>
                </a:solidFill>
              </a:rPr>
              <a:t>)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ko-KR"/>
              <a:t> </a:t>
            </a:r>
            <a:r>
              <a:rPr lang="en-US" altLang="ko-KR">
                <a:solidFill>
                  <a:srgbClr val="0000CC"/>
                </a:solidFill>
              </a:rPr>
              <a:t>(</a:t>
            </a:r>
            <a:r>
              <a:rPr lang="en-US" altLang="ko-KR"/>
              <a:t>C</a:t>
            </a:r>
            <a:r>
              <a:rPr lang="en-US" altLang="ko-KR">
                <a:solidFill>
                  <a:srgbClr val="0000CC"/>
                </a:solidFill>
              </a:rPr>
              <a:t>/</a:t>
            </a:r>
            <a:r>
              <a:rPr lang="en-US" altLang="ko-KR"/>
              <a:t>D</a:t>
            </a:r>
            <a:r>
              <a:rPr lang="en-US" altLang="ko-KR">
                <a:solidFill>
                  <a:srgbClr val="0000CC"/>
                </a:solidFill>
              </a:rPr>
              <a:t>)</a:t>
            </a: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flipH="1">
            <a:off x="1979960" y="2244737"/>
            <a:ext cx="288925" cy="288925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0 w 182"/>
              <a:gd name="T5" fmla="*/ 0 h 182"/>
              <a:gd name="T6" fmla="*/ 0 60000 65536"/>
              <a:gd name="T7" fmla="*/ 0 60000 65536"/>
              <a:gd name="T8" fmla="*/ 0 60000 65536"/>
              <a:gd name="T9" fmla="*/ 0 w 182"/>
              <a:gd name="T10" fmla="*/ 0 h 182"/>
              <a:gd name="T11" fmla="*/ 182 w 182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182">
                <a:moveTo>
                  <a:pt x="182" y="0"/>
                </a:moveTo>
                <a:cubicBezTo>
                  <a:pt x="151" y="91"/>
                  <a:pt x="121" y="182"/>
                  <a:pt x="91" y="182"/>
                </a:cubicBezTo>
                <a:cubicBezTo>
                  <a:pt x="61" y="182"/>
                  <a:pt x="30" y="91"/>
                  <a:pt x="0" y="0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 flipH="1">
            <a:off x="2729260" y="2327287"/>
            <a:ext cx="288925" cy="288925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0 w 182"/>
              <a:gd name="T5" fmla="*/ 0 h 182"/>
              <a:gd name="T6" fmla="*/ 0 60000 65536"/>
              <a:gd name="T7" fmla="*/ 0 60000 65536"/>
              <a:gd name="T8" fmla="*/ 0 60000 65536"/>
              <a:gd name="T9" fmla="*/ 0 w 182"/>
              <a:gd name="T10" fmla="*/ 0 h 182"/>
              <a:gd name="T11" fmla="*/ 182 w 182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182">
                <a:moveTo>
                  <a:pt x="182" y="0"/>
                </a:moveTo>
                <a:cubicBezTo>
                  <a:pt x="151" y="91"/>
                  <a:pt x="121" y="182"/>
                  <a:pt x="91" y="182"/>
                </a:cubicBezTo>
                <a:cubicBezTo>
                  <a:pt x="61" y="182"/>
                  <a:pt x="30" y="91"/>
                  <a:pt x="0" y="0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 flipH="1">
            <a:off x="2411760" y="2273312"/>
            <a:ext cx="936625" cy="660400"/>
          </a:xfrm>
          <a:custGeom>
            <a:avLst/>
            <a:gdLst>
              <a:gd name="T0" fmla="*/ 2147483647 w 590"/>
              <a:gd name="T1" fmla="*/ 0 h 416"/>
              <a:gd name="T2" fmla="*/ 2147483647 w 590"/>
              <a:gd name="T3" fmla="*/ 2147483647 h 416"/>
              <a:gd name="T4" fmla="*/ 2147483647 w 590"/>
              <a:gd name="T5" fmla="*/ 2147483647 h 416"/>
              <a:gd name="T6" fmla="*/ 0 w 590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590"/>
              <a:gd name="T13" fmla="*/ 0 h 416"/>
              <a:gd name="T14" fmla="*/ 590 w 590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" h="416">
                <a:moveTo>
                  <a:pt x="590" y="0"/>
                </a:moveTo>
                <a:cubicBezTo>
                  <a:pt x="548" y="129"/>
                  <a:pt x="507" y="258"/>
                  <a:pt x="454" y="318"/>
                </a:cubicBezTo>
                <a:cubicBezTo>
                  <a:pt x="401" y="378"/>
                  <a:pt x="347" y="416"/>
                  <a:pt x="272" y="363"/>
                </a:cubicBezTo>
                <a:cubicBezTo>
                  <a:pt x="197" y="310"/>
                  <a:pt x="98" y="155"/>
                  <a:pt x="0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3268" y="5394125"/>
            <a:ext cx="2316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defRPr/>
            </a:pPr>
            <a:r>
              <a:rPr lang="en-US" altLang="ko-KR"/>
              <a:t>AB*CD/- 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090564"/>
            <a:ext cx="533400" cy="28575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6156176" y="1233439"/>
            <a:ext cx="144016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1089312"/>
            <a:ext cx="476250" cy="314325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5984328" y="1772816"/>
            <a:ext cx="720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499992" y="3510161"/>
            <a:ext cx="1116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644008" y="1772816"/>
            <a:ext cx="900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48385" y="3510161"/>
            <a:ext cx="828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52885" y="5284234"/>
            <a:ext cx="1116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/>
              <p14:cNvContentPartPr/>
              <p14:nvPr/>
            </p14:nvContentPartPr>
            <p14:xfrm>
              <a:off x="1028880" y="939960"/>
              <a:ext cx="2235240" cy="67968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9520" y="930600"/>
                <a:ext cx="2253960" cy="69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610586" y="2434031"/>
            <a:ext cx="1064133" cy="1126121"/>
            <a:chOff x="7438542" y="2090052"/>
            <a:chExt cx="1064133" cy="112612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8542" y="2090052"/>
              <a:ext cx="1064133" cy="112612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755360" y="2535399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+mn-ea"/>
                  <a:ea typeface="+mn-ea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427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000" dirty="0"/>
              <a:t>컴퓨터 내부</a:t>
            </a:r>
            <a:r>
              <a:rPr lang="ko-KR" altLang="en-US" sz="2000" dirty="0">
                <a:solidFill>
                  <a:schemeClr val="tx1"/>
                </a:solidFill>
              </a:rPr>
              <a:t>에서</a:t>
            </a:r>
            <a:r>
              <a:rPr lang="ko-KR" altLang="en-US" sz="2000" dirty="0"/>
              <a:t> 스택</a:t>
            </a:r>
            <a:r>
              <a:rPr lang="ko-KR" altLang="en-US" sz="2000" dirty="0">
                <a:solidFill>
                  <a:schemeClr val="tx1"/>
                </a:solidFill>
              </a:rPr>
              <a:t>을</a:t>
            </a:r>
            <a:r>
              <a:rPr lang="ko-KR" altLang="en-US" sz="2000" dirty="0"/>
              <a:t> 사용해 </a:t>
            </a:r>
            <a:r>
              <a:rPr lang="ko-KR" altLang="en-US" sz="2000" dirty="0">
                <a:solidFill>
                  <a:srgbClr val="FF0000"/>
                </a:solidFill>
              </a:rPr>
              <a:t>중위</a:t>
            </a:r>
            <a:r>
              <a:rPr lang="ko-KR" altLang="en-US" sz="2000" dirty="0"/>
              <a:t> 표기법</a:t>
            </a:r>
            <a:r>
              <a:rPr lang="ko-KR" altLang="en-US" sz="2000" dirty="0">
                <a:solidFill>
                  <a:schemeClr val="tx1"/>
                </a:solidFill>
              </a:rPr>
              <a:t>을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후위</a:t>
            </a:r>
            <a:r>
              <a:rPr lang="ko-KR" altLang="en-US" sz="2000" dirty="0"/>
              <a:t> 표기법</a:t>
            </a:r>
            <a:r>
              <a:rPr lang="ko-KR" altLang="en-US" sz="2000" dirty="0">
                <a:solidFill>
                  <a:schemeClr val="tx1"/>
                </a:solidFill>
              </a:rPr>
              <a:t>으로</a:t>
            </a:r>
            <a:br>
              <a:rPr lang="en-US" altLang="ko-KR" sz="2000" dirty="0"/>
            </a:br>
            <a:r>
              <a:rPr lang="ko-KR" altLang="en-US" sz="2000" dirty="0">
                <a:solidFill>
                  <a:srgbClr val="FF0000"/>
                </a:solidFill>
              </a:rPr>
              <a:t>바꾸</a:t>
            </a:r>
            <a:r>
              <a:rPr lang="ko-KR" altLang="en-US" sz="2000" dirty="0">
                <a:solidFill>
                  <a:schemeClr val="tx1"/>
                </a:solidFill>
              </a:rPr>
              <a:t>는</a:t>
            </a:r>
            <a:r>
              <a:rPr lang="ko-KR" altLang="en-US" sz="2000" dirty="0"/>
              <a:t> 방법</a:t>
            </a:r>
          </a:p>
        </p:txBody>
      </p:sp>
      <p:sp>
        <p:nvSpPr>
          <p:cNvPr id="5427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sz="2400" dirty="0"/>
              <a:t>3.</a:t>
            </a:r>
            <a:r>
              <a:rPr lang="ko-KR" altLang="en-US" sz="2400" dirty="0" err="1"/>
              <a:t>스택의</a:t>
            </a:r>
            <a:r>
              <a:rPr lang="ko-KR" altLang="en-US" sz="2400" dirty="0"/>
              <a:t> 응용</a:t>
            </a:r>
            <a:r>
              <a:rPr lang="en-US" altLang="ko-KR" sz="2400" dirty="0"/>
              <a:t>:</a:t>
            </a:r>
            <a:r>
              <a:rPr lang="ko-KR" altLang="en-US" sz="2400" dirty="0" err="1"/>
              <a:t>스택을</a:t>
            </a:r>
            <a:r>
              <a:rPr lang="ko-KR" altLang="en-US" sz="2400" dirty="0"/>
              <a:t> 이용한 수식의 후위 표기법 변환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40080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547664" y="2852936"/>
            <a:ext cx="756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47664" y="3401568"/>
            <a:ext cx="648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131840" y="2852936"/>
            <a:ext cx="648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059832" y="3402712"/>
            <a:ext cx="648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82512" y="3960488"/>
            <a:ext cx="648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15816" y="3969632"/>
            <a:ext cx="900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82512" y="4509120"/>
            <a:ext cx="900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65816" y="4509120"/>
            <a:ext cx="900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257832" y="5013176"/>
            <a:ext cx="900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16016" y="5013176"/>
            <a:ext cx="9000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1603759"/>
            <a:ext cx="533400" cy="28575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2915816" y="1746634"/>
            <a:ext cx="144016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1602507"/>
            <a:ext cx="476250" cy="31432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7444408" y="3789318"/>
            <a:ext cx="1547441" cy="1612745"/>
            <a:chOff x="7444408" y="3789318"/>
            <a:chExt cx="1547441" cy="161274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44408" y="3789318"/>
              <a:ext cx="1547441" cy="161274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8036427" y="4355231"/>
              <a:ext cx="363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+mn-ea"/>
                  <a:ea typeface="+mn-ea"/>
                </a:rPr>
                <a:t>+</a:t>
              </a:r>
              <a:endParaRPr lang="ko-KR" altLang="en-US" sz="16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 flipV="1">
            <a:off x="4319888" y="3089755"/>
            <a:ext cx="3628576" cy="69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503809" y="4401247"/>
            <a:ext cx="2080771" cy="11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739" y="3113979"/>
            <a:ext cx="266700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sz="2400" dirty="0"/>
              <a:t>3.</a:t>
            </a:r>
            <a:r>
              <a:rPr lang="ko-KR" altLang="en-US" sz="2400" dirty="0" err="1"/>
              <a:t>스택의</a:t>
            </a:r>
            <a:r>
              <a:rPr lang="ko-KR" altLang="en-US" sz="2400" dirty="0"/>
              <a:t> 응용</a:t>
            </a:r>
            <a:r>
              <a:rPr lang="en-US" altLang="ko-KR" sz="2400" dirty="0"/>
              <a:t>:</a:t>
            </a:r>
            <a:r>
              <a:rPr lang="ko-KR" altLang="en-US" sz="2400" dirty="0" err="1"/>
              <a:t>스택을</a:t>
            </a:r>
            <a:r>
              <a:rPr lang="ko-KR" altLang="en-US" sz="2400" dirty="0"/>
              <a:t> 이용한 수식의 후위 표기법 변환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8" y="1080850"/>
            <a:ext cx="8591872" cy="533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014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스택을</a:t>
            </a:r>
            <a:r>
              <a:rPr lang="ko-KR" altLang="en-US" dirty="0"/>
              <a:t> 이용</a:t>
            </a:r>
            <a:r>
              <a:rPr lang="ko-KR" altLang="en-US" dirty="0">
                <a:solidFill>
                  <a:schemeClr val="tx1"/>
                </a:solidFill>
              </a:rPr>
              <a:t>하여</a:t>
            </a:r>
            <a:r>
              <a:rPr lang="ko-KR" altLang="en-US" dirty="0"/>
              <a:t> 수식 </a:t>
            </a:r>
            <a:r>
              <a:rPr lang="en-US" altLang="ko-KR" dirty="0"/>
              <a:t>A*B-C/D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후위 </a:t>
            </a:r>
            <a:r>
              <a:rPr lang="ko-KR" altLang="en-US" dirty="0"/>
              <a:t>표기법</a:t>
            </a:r>
            <a:r>
              <a:rPr lang="ko-KR" altLang="en-US" dirty="0">
                <a:solidFill>
                  <a:schemeClr val="tx1"/>
                </a:solidFill>
              </a:rPr>
              <a:t>으로</a:t>
            </a:r>
            <a:r>
              <a:rPr lang="ko-KR" altLang="en-US" dirty="0"/>
              <a:t> 변환</a:t>
            </a:r>
            <a:endParaRPr lang="en-US" altLang="ko-KR" dirty="0"/>
          </a:p>
        </p:txBody>
      </p:sp>
      <p:sp>
        <p:nvSpPr>
          <p:cNvPr id="5529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</a:t>
            </a:r>
            <a:r>
              <a:rPr lang="ko-KR" altLang="en-US" dirty="0">
                <a:solidFill>
                  <a:srgbClr val="FF0000"/>
                </a:solidFill>
              </a:rPr>
              <a:t>후위 표기법 </a:t>
            </a:r>
            <a:r>
              <a:rPr lang="ko-KR" altLang="en-US" dirty="0"/>
              <a:t>변환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552728" cy="383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84616" y="486916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579" y="1038644"/>
            <a:ext cx="1216893" cy="389159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7272872" y="1197316"/>
            <a:ext cx="216024" cy="1075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419872" y="1344115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959360" y="1350581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861064" y="1277429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</a:t>
            </a:r>
            <a:r>
              <a:rPr lang="ko-KR" altLang="en-US" dirty="0">
                <a:solidFill>
                  <a:srgbClr val="FF0000"/>
                </a:solidFill>
              </a:rPr>
              <a:t>후위 표기법 </a:t>
            </a:r>
            <a:r>
              <a:rPr lang="ko-KR" altLang="en-US" dirty="0"/>
              <a:t>변환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715" y="957989"/>
            <a:ext cx="5342573" cy="555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02456" y="1970552"/>
            <a:ext cx="144016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4064" y="939701"/>
            <a:ext cx="144016" cy="288032"/>
          </a:xfrm>
          <a:prstGeom prst="rect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21536" y="2808360"/>
            <a:ext cx="19428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2040" y="3905624"/>
            <a:ext cx="19428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5256" y="4815440"/>
            <a:ext cx="19428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051720" y="1227733"/>
            <a:ext cx="5943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58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수식의 </a:t>
            </a:r>
            <a:r>
              <a:rPr lang="ko-KR" altLang="en-US" dirty="0">
                <a:solidFill>
                  <a:srgbClr val="FF0000"/>
                </a:solidFill>
              </a:rPr>
              <a:t>후위 표기법 </a:t>
            </a:r>
            <a:r>
              <a:rPr lang="ko-KR" altLang="en-US" dirty="0"/>
              <a:t>변환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073163" cy="543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635896" y="2852936"/>
            <a:ext cx="216024" cy="288032"/>
          </a:xfrm>
          <a:prstGeom prst="rect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76616" y="3797819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44208" y="5561808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31840" y="3068960"/>
            <a:ext cx="5943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03848" y="4941168"/>
            <a:ext cx="5943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5575552"/>
            <a:ext cx="1216893" cy="3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19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스택을</a:t>
            </a:r>
            <a:r>
              <a:rPr lang="ko-KR" altLang="en-US" dirty="0"/>
              <a:t> 이용한 후위 표기법 수식의 </a:t>
            </a:r>
            <a:r>
              <a:rPr lang="ko-KR" altLang="en-US" dirty="0">
                <a:solidFill>
                  <a:srgbClr val="FF0000"/>
                </a:solidFill>
              </a:rPr>
              <a:t>연산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스택을</a:t>
            </a:r>
            <a:r>
              <a:rPr lang="ko-KR" altLang="en-US" dirty="0"/>
              <a:t> 사용</a:t>
            </a:r>
            <a:r>
              <a:rPr lang="ko-KR" altLang="en-US" dirty="0">
                <a:solidFill>
                  <a:schemeClr val="tx1"/>
                </a:solidFill>
              </a:rPr>
              <a:t>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후위</a:t>
            </a:r>
            <a:r>
              <a:rPr lang="ko-KR" altLang="en-US" dirty="0"/>
              <a:t> 표기법 수식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계산</a:t>
            </a:r>
            <a:r>
              <a:rPr lang="ko-KR" altLang="en-US" dirty="0">
                <a:solidFill>
                  <a:schemeClr val="tx1"/>
                </a:solidFill>
              </a:rPr>
              <a:t>하는</a:t>
            </a:r>
            <a:r>
              <a:rPr lang="ko-KR" altLang="en-US" dirty="0"/>
              <a:t> 방법</a:t>
            </a:r>
          </a:p>
          <a:p>
            <a:endParaRPr lang="ko-KR" altLang="en-US" dirty="0"/>
          </a:p>
        </p:txBody>
      </p:sp>
      <p:sp>
        <p:nvSpPr>
          <p:cNvPr id="5632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</a:t>
            </a:r>
            <a:r>
              <a:rPr lang="ko-KR" altLang="en-US" dirty="0">
                <a:solidFill>
                  <a:srgbClr val="FF0000"/>
                </a:solidFill>
              </a:rPr>
              <a:t>후위 표기법 </a:t>
            </a:r>
            <a:r>
              <a:rPr lang="ko-KR" altLang="en-US" dirty="0"/>
              <a:t>수식의 </a:t>
            </a:r>
            <a:r>
              <a:rPr lang="ko-KR" altLang="en-US" dirty="0">
                <a:solidFill>
                  <a:srgbClr val="FF0000"/>
                </a:solidFill>
              </a:rPr>
              <a:t>연산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662473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후위 표기법 수식의 연산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8" y="1083435"/>
            <a:ext cx="8496944" cy="481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8" y="5895232"/>
            <a:ext cx="8496944" cy="47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973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위의 </a:t>
            </a:r>
            <a:r>
              <a:rPr lang="ko-KR" altLang="en-US" dirty="0">
                <a:solidFill>
                  <a:srgbClr val="FF0000"/>
                </a:solidFill>
              </a:rPr>
              <a:t>알고리즘</a:t>
            </a:r>
            <a:r>
              <a:rPr lang="ko-KR" altLang="en-US" dirty="0"/>
              <a:t>으로 수식 </a:t>
            </a:r>
            <a:r>
              <a:rPr lang="en-US" altLang="ko-KR" dirty="0">
                <a:solidFill>
                  <a:srgbClr val="FF0000"/>
                </a:solidFill>
              </a:rPr>
              <a:t>AB*CD/-</a:t>
            </a:r>
            <a:r>
              <a:rPr lang="ko-KR" altLang="en-US" dirty="0"/>
              <a:t>를 연산</a:t>
            </a:r>
          </a:p>
        </p:txBody>
      </p:sp>
      <p:sp>
        <p:nvSpPr>
          <p:cNvPr id="5734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</a:t>
            </a:r>
            <a:r>
              <a:rPr lang="ko-KR" altLang="en-US" dirty="0">
                <a:solidFill>
                  <a:srgbClr val="FF0000"/>
                </a:solidFill>
              </a:rPr>
              <a:t>후위</a:t>
            </a:r>
            <a:r>
              <a:rPr lang="ko-KR" altLang="en-US" dirty="0"/>
              <a:t> 표기법 수식의 </a:t>
            </a:r>
            <a:r>
              <a:rPr lang="ko-KR" altLang="en-US" dirty="0">
                <a:solidFill>
                  <a:srgbClr val="FF0000"/>
                </a:solidFill>
              </a:rPr>
              <a:t>연산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3744416" cy="15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79751"/>
            <a:ext cx="6569680" cy="164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15" y="5098247"/>
            <a:ext cx="3384376" cy="153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830648" y="4211944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5936" y="5357340"/>
            <a:ext cx="360040" cy="102398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36656" y="4049640"/>
            <a:ext cx="216024" cy="288032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925992" y="1691664"/>
            <a:ext cx="396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20376" y="1691664"/>
            <a:ext cx="43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933695" y="1691664"/>
            <a:ext cx="144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74107" y="2132856"/>
            <a:ext cx="396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321992" y="2348880"/>
            <a:ext cx="396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354680" y="3834760"/>
            <a:ext cx="396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5868144" y="4211944"/>
            <a:ext cx="158417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11704" y="5733256"/>
            <a:ext cx="396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22376" y="6021288"/>
            <a:ext cx="396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 err="1"/>
              <a:t>스택의</a:t>
            </a:r>
            <a:r>
              <a:rPr lang="ko-KR" altLang="en-US" dirty="0"/>
              <a:t> 응용</a:t>
            </a:r>
            <a:r>
              <a:rPr lang="en-US" altLang="ko-KR" dirty="0"/>
              <a:t>:</a:t>
            </a:r>
            <a:r>
              <a:rPr lang="ko-KR" altLang="en-US" dirty="0" err="1"/>
              <a:t>스택을</a:t>
            </a:r>
            <a:r>
              <a:rPr lang="ko-KR" altLang="en-US" dirty="0"/>
              <a:t> 이용한 후위 표기법 수식의 연산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6" y="1233458"/>
            <a:ext cx="831698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100392" y="1970552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15200" y="4769720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47504" y="4544179"/>
            <a:ext cx="216024" cy="288032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53208" y="1912240"/>
            <a:ext cx="216024" cy="288032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724128" y="2060848"/>
            <a:ext cx="158417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796136" y="4736592"/>
            <a:ext cx="158417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3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CC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dirty="0">
                <a:solidFill>
                  <a:srgbClr val="0000CC"/>
                </a:solidFill>
              </a:rPr>
              <a:t>자료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CC"/>
                </a:solidFill>
              </a:rPr>
              <a:t>형태</a:t>
            </a:r>
            <a:r>
              <a:rPr lang="ko-KR" altLang="en-US" dirty="0"/>
              <a:t>에 따른 </a:t>
            </a:r>
            <a:r>
              <a:rPr lang="ko-KR" altLang="en-US" dirty="0">
                <a:solidFill>
                  <a:srgbClr val="FF0000"/>
                </a:solidFill>
              </a:rPr>
              <a:t>분류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746856"/>
            <a:ext cx="2231650" cy="1610136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536" y="764704"/>
            <a:ext cx="820891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스택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(Stack)</a:t>
            </a:r>
            <a:endParaRPr kumimoji="0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HY견고딕" panose="02030600000101010101" pitchFamily="18" charset="-127"/>
              </a:rPr>
              <a:t>   ■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HY견고딕" panose="02030600000101010101" pitchFamily="18" charset="-127"/>
              </a:rPr>
              <a:t>삽입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(Push)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HY견고딕" panose="02030600000101010101" pitchFamily="18" charset="-127"/>
              </a:rPr>
              <a:t>과 삭제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(Pop)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HY견고딕" panose="02030600000101010101" pitchFamily="18" charset="-127"/>
              </a:rPr>
              <a:t>가 한쪽 끝에서만 수행 되도록 고안된 자료 구조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HY견고딕" panose="02030600000101010101" pitchFamily="18" charset="-127"/>
              </a:rPr>
              <a:t>   ■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LIFO(Last In First Out;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HY견고딕" panose="02030600000101010101" pitchFamily="18" charset="-127"/>
              </a:rPr>
              <a:t>후입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HY견고딕" panose="02030600000101010101" pitchFamily="18" charset="-127"/>
              </a:rPr>
              <a:t> 선출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HY견고딕" panose="02030600000101010101" pitchFamily="18" charset="-127"/>
              </a:rPr>
              <a:t>스택에 저장된 데이터는 가장 마지막에 입력 된 데이터가</a:t>
            </a:r>
            <a:b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HY견고딕" panose="02030600000101010101" pitchFamily="18" charset="-127"/>
              </a:rPr>
            </a:b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HY견고딕" panose="02030600000101010101" pitchFamily="18" charset="-127"/>
              </a:rPr>
              <a:t> 가장 먼저 제거되는 구조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바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rgbClr val="000000"/>
              </a:solidFill>
              <a:latin typeface="바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바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rgbClr val="000000"/>
              </a:solidFill>
              <a:latin typeface="바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rgbClr val="000000"/>
              </a:solidFill>
              <a:latin typeface="바탕" panose="02030600000101010101" pitchFamily="18" charset="-127"/>
              <a:ea typeface="HY견고딕" panose="02030600000101010101" pitchFamily="18" charset="-127"/>
            </a:endParaRPr>
          </a:p>
          <a:p>
            <a:pPr lvl="0" latinLnBrk="0">
              <a:lnSpc>
                <a:spcPct val="150000"/>
              </a:lnSpc>
            </a:pPr>
            <a:r>
              <a:rPr kumimoji="0" lang="en-US" altLang="ko-KR" sz="16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kumimoji="0" lang="ko-KR" altLang="en-US" sz="16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큐</a:t>
            </a:r>
            <a:r>
              <a:rPr kumimoji="0" lang="en-US" altLang="ko-KR" sz="16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(Queue)</a:t>
            </a:r>
            <a:endParaRPr kumimoji="0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latinLnBrk="0">
              <a:lnSpc>
                <a:spcPct val="150000"/>
              </a:lnSpc>
            </a:pPr>
            <a:r>
              <a:rPr kumimoji="0" lang="en-US" altLang="ko-KR" sz="1200" dirty="0">
                <a:solidFill>
                  <a:srgbClr val="000000"/>
                </a:solidFill>
                <a:latin typeface="바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kumimoji="0" lang="ko-KR" altLang="ko-KR" sz="1200" dirty="0">
                <a:solidFill>
                  <a:srgbClr val="000000"/>
                </a:solidFill>
                <a:latin typeface="바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kumimoji="0" lang="en-US" altLang="ko-KR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FIFO(First In First Out;</a:t>
            </a:r>
            <a:r>
              <a:rPr kumimoji="0" lang="ko-KR" altLang="en-US" sz="1200" dirty="0">
                <a:solidFill>
                  <a:srgbClr val="000000"/>
                </a:solidFill>
                <a:latin typeface="바탕" panose="02030600000101010101" pitchFamily="18" charset="-127"/>
                <a:ea typeface="HY견고딕" panose="02030600000101010101" pitchFamily="18" charset="-127"/>
              </a:rPr>
              <a:t>선입선출</a:t>
            </a:r>
            <a:r>
              <a:rPr kumimoji="0" lang="en-US" altLang="ko-KR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kumimoji="0" lang="ko-KR" altLang="en-US" sz="1200" dirty="0">
                <a:solidFill>
                  <a:srgbClr val="000000"/>
                </a:solidFill>
                <a:latin typeface="바탕" panose="02030600000101010101" pitchFamily="18" charset="-127"/>
                <a:ea typeface="HY견고딕" panose="02030600000101010101" pitchFamily="18" charset="-127"/>
              </a:rPr>
              <a:t>가장 먼저 입력된 데이터가 가장 먼저 제거되는 구조</a:t>
            </a:r>
            <a:endParaRPr kumimoji="0" lang="ko-KR" altLang="en-US" sz="600" dirty="0">
              <a:solidFill>
                <a:prstClr val="black"/>
              </a:solidFill>
              <a:latin typeface="돋움" panose="020B0600000101010101" pitchFamily="50" charset="-127"/>
            </a:endParaRPr>
          </a:p>
          <a:p>
            <a:pPr lvl="0" algn="just" latinLnBrk="0">
              <a:lnSpc>
                <a:spcPct val="150000"/>
              </a:lnSpc>
            </a:pPr>
            <a:r>
              <a:rPr kumimoji="0" lang="ko-KR" altLang="en-US" sz="1200" dirty="0">
                <a:solidFill>
                  <a:srgbClr val="000000"/>
                </a:solidFill>
                <a:latin typeface="바탕" panose="02030600000101010101" pitchFamily="18" charset="-127"/>
                <a:ea typeface="HY견고딕" panose="02030600000101010101" pitchFamily="18" charset="-127"/>
              </a:rPr>
              <a:t>   ■ 한쪽 끝에서만 삽입이 되고</a:t>
            </a:r>
            <a:r>
              <a:rPr kumimoji="0" lang="en-US" altLang="ko-KR" sz="1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1200" dirty="0">
                <a:solidFill>
                  <a:srgbClr val="000000"/>
                </a:solidFill>
                <a:latin typeface="바탕" panose="02030600000101010101" pitchFamily="18" charset="-127"/>
                <a:ea typeface="HY견고딕" panose="02030600000101010101" pitchFamily="18" charset="-127"/>
              </a:rPr>
              <a:t>다른 한쪽 끝에서 삭제가 수행되는 자료 구조</a:t>
            </a:r>
            <a:endParaRPr kumimoji="0" lang="en-US" altLang="ko-KR" sz="1200" dirty="0">
              <a:solidFill>
                <a:srgbClr val="000000"/>
              </a:solidFill>
              <a:latin typeface="바탕" panose="02030600000101010101" pitchFamily="18" charset="-127"/>
              <a:ea typeface="HY견고딕" panose="02030600000101010101" pitchFamily="18" charset="-127"/>
            </a:endParaRPr>
          </a:p>
          <a:p>
            <a:pPr lvl="0" algn="just" latinLnBrk="0">
              <a:lnSpc>
                <a:spcPct val="150000"/>
              </a:lnSpc>
            </a:pPr>
            <a:endParaRPr kumimoji="0" lang="en-US" altLang="ko-KR" sz="1200" dirty="0">
              <a:solidFill>
                <a:srgbClr val="000000"/>
              </a:solidFill>
              <a:latin typeface="바탕" panose="02030600000101010101" pitchFamily="18" charset="-127"/>
              <a:ea typeface="HY견고딕" panose="02030600000101010101" pitchFamily="18" charset="-127"/>
            </a:endParaRPr>
          </a:p>
          <a:p>
            <a:pPr lvl="0" algn="just" latinLnBrk="0">
              <a:lnSpc>
                <a:spcPct val="150000"/>
              </a:lnSpc>
            </a:pPr>
            <a:endParaRPr kumimoji="0" lang="en-US" altLang="ko-KR" sz="1200" dirty="0">
              <a:solidFill>
                <a:srgbClr val="000000"/>
              </a:solidFill>
              <a:latin typeface="바탕" panose="02030600000101010101" pitchFamily="18" charset="-127"/>
              <a:ea typeface="HY견고딕" panose="02030600000101010101" pitchFamily="18" charset="-127"/>
            </a:endParaRPr>
          </a:p>
          <a:p>
            <a:pPr lvl="0" algn="just" latinLnBrk="0">
              <a:lnSpc>
                <a:spcPct val="150000"/>
              </a:lnSpc>
            </a:pPr>
            <a:endParaRPr kumimoji="0" lang="en-US" altLang="ko-KR" sz="1200" dirty="0">
              <a:solidFill>
                <a:srgbClr val="000000"/>
              </a:solidFill>
              <a:latin typeface="바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kumimoji="0" lang="ko-KR" altLang="en-US" sz="16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데크</a:t>
            </a:r>
            <a:r>
              <a:rPr lang="en-US" altLang="ko-KR" sz="1600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Deque</a:t>
            </a:r>
            <a:r>
              <a:rPr lang="en-US" altLang="ko-KR" sz="1600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600" kern="0" dirty="0">
              <a:solidFill>
                <a:srgbClr val="0000FF"/>
              </a:solidFill>
              <a:latin typeface="HY견고딕" panose="02030600000101010101" pitchFamily="18" charset="-127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■ </a:t>
            </a:r>
            <a:r>
              <a:rPr lang="ko-KR" altLang="en-US" sz="12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데크는</a:t>
            </a:r>
            <a:r>
              <a:rPr lang="ko-KR" altLang="en-US" sz="12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기억 장소의 가장 일반적인 구조로 스택과 큐의 복합 형태</a:t>
            </a:r>
            <a:endParaRPr lang="ko-KR" altLang="en-US" sz="1200" kern="0" dirty="0">
              <a:solidFill>
                <a:srgbClr val="000000"/>
              </a:solidFill>
              <a:latin typeface="바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■ 한쪽 끝으로만 삽입과 삭제를 하면 스택 구조가 되고</a:t>
            </a:r>
            <a:r>
              <a:rPr lang="en-US" altLang="ko-KR" sz="12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양쪽으로 삽입과 삭제를 하 면 큐 구조</a:t>
            </a:r>
            <a:endParaRPr lang="ko-KR" altLang="en-US" sz="12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pic>
        <p:nvPicPr>
          <p:cNvPr id="1025" name="_x57359080" descr="EMB0000344c00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2032768"/>
            <a:ext cx="3145829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61503768" descr="EMB0000344c00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00930"/>
            <a:ext cx="4115569" cy="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5813186"/>
            <a:ext cx="4000701" cy="8853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/>
              <p14:cNvContentPartPr/>
              <p14:nvPr/>
            </p14:nvContentPartPr>
            <p14:xfrm>
              <a:off x="806400" y="914400"/>
              <a:ext cx="2464200" cy="419148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7040" y="905040"/>
                <a:ext cx="248292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556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ko-KR" altLang="en-US"/>
              <a:t>수식을 후위 표기법으로 연산하기 프로그램 </a:t>
            </a:r>
            <a:r>
              <a:rPr lang="en-US" altLang="ko-KR"/>
              <a:t>: </a:t>
            </a:r>
            <a:r>
              <a:rPr lang="ko-KR" altLang="en-US">
                <a:solidFill>
                  <a:srgbClr val="0070C0"/>
                </a:solidFill>
              </a:rPr>
              <a:t>교재 </a:t>
            </a:r>
            <a:r>
              <a:rPr lang="en-US" altLang="ko-KR">
                <a:solidFill>
                  <a:srgbClr val="0070C0"/>
                </a:solidFill>
              </a:rPr>
              <a:t>260p</a:t>
            </a:r>
            <a:endParaRPr lang="ko-KR" altLang="en-US">
              <a:solidFill>
                <a:srgbClr val="0070C0"/>
              </a:solidFill>
            </a:endParaRPr>
          </a:p>
          <a:p>
            <a:pPr lvl="1" eaLnBrk="1" hangingPunct="1"/>
            <a:r>
              <a:rPr lang="ko-KR" altLang="en-US"/>
              <a:t>실행 결과</a:t>
            </a:r>
            <a:endParaRPr lang="en-US" altLang="ko-KR" dirty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스택의 응용</a:t>
            </a:r>
            <a:r>
              <a:rPr lang="en-US" altLang="ko-KR"/>
              <a:t>:</a:t>
            </a:r>
            <a:r>
              <a:rPr lang="ko-KR" altLang="en-US"/>
              <a:t>스택을 이용한 후위 표기법 수식의 연산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81882"/>
            <a:ext cx="56769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552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7187" lvl="1" indent="0" eaLnBrk="1" hangingPunct="1">
              <a:buNone/>
            </a:pPr>
            <a:r>
              <a:rPr lang="ko-KR" altLang="en-US" sz="1800" dirty="0"/>
              <a:t>문제</a:t>
            </a:r>
            <a:r>
              <a:rPr lang="en-US" altLang="ko-KR" sz="1800" dirty="0"/>
              <a:t>) </a:t>
            </a:r>
            <a:r>
              <a:rPr lang="ko-KR" altLang="en-US" sz="1800" dirty="0"/>
              <a:t>아래의 </a:t>
            </a:r>
            <a:r>
              <a:rPr lang="ko-KR" altLang="en-US" sz="1800" dirty="0">
                <a:solidFill>
                  <a:srgbClr val="FF0000"/>
                </a:solidFill>
              </a:rPr>
              <a:t>예</a:t>
            </a:r>
            <a:r>
              <a:rPr lang="ko-KR" altLang="en-US" sz="1800" dirty="0"/>
              <a:t>를 </a:t>
            </a:r>
            <a:r>
              <a:rPr lang="ko-KR" altLang="en-US" sz="1800" dirty="0">
                <a:solidFill>
                  <a:srgbClr val="FF0000"/>
                </a:solidFill>
              </a:rPr>
              <a:t>후위</a:t>
            </a:r>
            <a:r>
              <a:rPr lang="ko-KR" altLang="en-US" sz="1800" dirty="0"/>
              <a:t> 표기법 스택으로 </a:t>
            </a:r>
            <a:r>
              <a:rPr lang="ko-KR" altLang="en-US" sz="1800" u="sng" dirty="0">
                <a:solidFill>
                  <a:srgbClr val="FF0000"/>
                </a:solidFill>
              </a:rPr>
              <a:t>연산</a:t>
            </a:r>
            <a:r>
              <a:rPr lang="ko-KR" altLang="en-US" sz="1800" u="sng" dirty="0"/>
              <a:t>하는 과정</a:t>
            </a:r>
            <a:r>
              <a:rPr lang="ko-KR" altLang="en-US" sz="1800" u="sng" dirty="0">
                <a:solidFill>
                  <a:schemeClr val="tx1"/>
                </a:solidFill>
              </a:rPr>
              <a:t>을</a:t>
            </a:r>
            <a:r>
              <a:rPr lang="ko-KR" altLang="en-US" sz="1800" u="sng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교안 슬라이드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357187" lvl="1" indent="0" eaLnBrk="1" hangingPunct="1">
              <a:buNone/>
            </a:pPr>
            <a:r>
              <a:rPr lang="en-US" altLang="ko-KR" sz="1800" dirty="0"/>
              <a:t>        48~49</a:t>
            </a:r>
            <a:r>
              <a:rPr lang="ko-KR" altLang="en-US" sz="1800" dirty="0"/>
              <a:t>슬라이드 처럼 </a:t>
            </a:r>
            <a:r>
              <a:rPr lang="ko-KR" altLang="en-US" sz="1800" dirty="0">
                <a:solidFill>
                  <a:srgbClr val="FF0000"/>
                </a:solidFill>
              </a:rPr>
              <a:t>처리과정</a:t>
            </a:r>
            <a:r>
              <a:rPr lang="ko-KR" altLang="en-US" sz="1800" dirty="0"/>
              <a:t>을 </a:t>
            </a:r>
            <a:r>
              <a:rPr lang="ko-KR" altLang="en-US" sz="1800" dirty="0">
                <a:solidFill>
                  <a:srgbClr val="FF0000"/>
                </a:solidFill>
              </a:rPr>
              <a:t>도식화</a:t>
            </a:r>
            <a:r>
              <a:rPr lang="ko-KR" altLang="en-US" sz="1800" dirty="0"/>
              <a:t>하여 설명하세요</a:t>
            </a:r>
            <a:r>
              <a:rPr lang="en-US" altLang="ko-KR" sz="1800" dirty="0"/>
              <a:t>.</a:t>
            </a:r>
          </a:p>
          <a:p>
            <a:pPr marL="357187" lvl="1" indent="0" eaLnBrk="1" hangingPunct="1">
              <a:buNone/>
            </a:pPr>
            <a:r>
              <a:rPr lang="en-US" altLang="ko-KR" sz="1800" dirty="0"/>
              <a:t>        </a:t>
            </a:r>
            <a:r>
              <a:rPr lang="ko-KR" altLang="en-US" sz="1800" dirty="0">
                <a:solidFill>
                  <a:srgbClr val="FF0000"/>
                </a:solidFill>
              </a:rPr>
              <a:t>예</a:t>
            </a:r>
            <a:r>
              <a:rPr lang="en-US" altLang="ko-KR" sz="1800" dirty="0">
                <a:solidFill>
                  <a:srgbClr val="FF0000"/>
                </a:solidFill>
              </a:rPr>
              <a:t>) AB-C-D+</a:t>
            </a:r>
          </a:p>
          <a:p>
            <a:pPr marL="357187" lvl="1" indent="0" eaLnBrk="1" hangingPunct="1"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357187" lvl="1" indent="0" eaLnBrk="1" hangingPunct="1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  </a:t>
            </a: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작성 방법 </a:t>
            </a:r>
            <a:r>
              <a:rPr lang="ko-KR" altLang="en-US" sz="1800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</a:t>
            </a: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pPr marL="357187" lvl="1" indent="0" eaLnBrk="1" hangingPunct="1">
              <a:buNone/>
            </a:pPr>
            <a:endParaRPr lang="en-US" altLang="ko-KR" sz="18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57187" lvl="1" indent="0" eaLnBrk="1" hangingPunct="1">
              <a:buNone/>
            </a:pP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■ 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제출 일 </a:t>
            </a: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en-US" altLang="ko-KR" sz="1800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월 </a:t>
            </a:r>
            <a:r>
              <a:rPr lang="en-US" altLang="ko-KR" sz="1800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11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일까지</a:t>
            </a:r>
            <a:endParaRPr lang="en-US" altLang="ko-KR" sz="18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57187" lvl="1" indent="0" eaLnBrk="1" hangingPunct="1">
              <a:buNone/>
            </a:pP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■ 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제출 처 </a:t>
            </a: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en-US" altLang="ko-KR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skpark1502@naver.com</a:t>
            </a:r>
          </a:p>
          <a:p>
            <a:pPr marL="357187" lvl="1" indent="0" eaLnBrk="1" hangingPunct="1">
              <a:buNone/>
            </a:pP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■ 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저장 파일 명 </a:t>
            </a: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학번</a:t>
            </a: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반</a:t>
            </a: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성명</a:t>
            </a: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-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스택 구조</a:t>
            </a:r>
            <a:endParaRPr lang="en-US" altLang="ko-KR" sz="18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57187" lvl="1" indent="0" eaLnBrk="1" hangingPunct="1">
              <a:buNone/>
            </a:pP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                 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</a:t>
            </a: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 2101020(A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반</a:t>
            </a: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홍길동</a:t>
            </a: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-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스택 구조</a:t>
            </a:r>
            <a:endParaRPr lang="en-US" altLang="ko-KR" sz="18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57187" lvl="1" indent="0" eaLnBrk="1" hangingPunct="1">
              <a:buNone/>
            </a:pP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■ PPT </a:t>
            </a:r>
            <a:r>
              <a:rPr lang="ko-KR" altLang="en-US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파일로 작성하여 제출하세요</a:t>
            </a:r>
            <a:r>
              <a:rPr lang="en-US" altLang="ko-KR" sz="1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. </a:t>
            </a:r>
          </a:p>
          <a:p>
            <a:pPr marL="357187" lvl="1" indent="0" eaLnBrk="1" hangingPunct="1">
              <a:buNone/>
            </a:pP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제출 방법은 앞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ko-KR" altLang="en-US" dirty="0"/>
              <a:t> 제출 방법과 동일함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636912"/>
            <a:ext cx="3672408" cy="14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83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문제</a:t>
            </a:r>
            <a:r>
              <a:rPr lang="en-US" altLang="ko-KR" sz="1600" dirty="0"/>
              <a:t>) </a:t>
            </a:r>
            <a:r>
              <a:rPr lang="ko-KR" altLang="en-US" sz="1600" kern="0" dirty="0"/>
              <a:t>아래의 자료를 키보드로 입력하여 </a:t>
            </a:r>
            <a:r>
              <a:rPr lang="ko-KR" altLang="en-US" sz="1600" kern="0" dirty="0">
                <a:solidFill>
                  <a:srgbClr val="FF0000"/>
                </a:solidFill>
              </a:rPr>
              <a:t>최댓값</a:t>
            </a:r>
            <a:r>
              <a:rPr lang="ko-KR" altLang="en-US" sz="1600" kern="0" dirty="0"/>
              <a:t> 구하기</a:t>
            </a:r>
            <a:r>
              <a:rPr lang="en-US" altLang="ko-KR" sz="1600" kern="0" dirty="0"/>
              <a:t>.</a:t>
            </a:r>
            <a:endParaRPr lang="ko-KR" altLang="en-US" sz="1600" kern="0" dirty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/>
              <a:t>     </a:t>
            </a:r>
            <a:r>
              <a:rPr lang="en-US" altLang="ko-KR" sz="1600" kern="0" dirty="0"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600" kern="0" dirty="0"/>
              <a:t>입력 자료 </a:t>
            </a:r>
            <a:r>
              <a:rPr lang="en-US" altLang="ko-KR" sz="1600" kern="0" dirty="0"/>
              <a:t>: 25, 12, 5, 30, 16, 9, 8, </a:t>
            </a:r>
            <a:r>
              <a:rPr lang="en-US" altLang="ko-KR" sz="1600" kern="0" dirty="0">
                <a:solidFill>
                  <a:srgbClr val="FF0000"/>
                </a:solidFill>
              </a:rPr>
              <a:t>0</a:t>
            </a:r>
            <a:r>
              <a:rPr lang="en-US" altLang="ko-KR" sz="1600" kern="0" dirty="0"/>
              <a:t>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/>
          </a:p>
          <a:p>
            <a:pPr marL="0" indent="0">
              <a:buNone/>
            </a:pPr>
            <a:r>
              <a:rPr lang="en-US" altLang="ko-KR" sz="1400" b="1" dirty="0"/>
              <a:t>  1) </a:t>
            </a:r>
            <a:r>
              <a:rPr lang="ko-KR" altLang="en-US" sz="1400" b="1" dirty="0"/>
              <a:t>문제 분석</a:t>
            </a:r>
          </a:p>
          <a:p>
            <a:pPr marL="0" indent="0">
              <a:buNone/>
            </a:pPr>
            <a:r>
              <a:rPr lang="ko-KR" altLang="en-US" sz="1400" dirty="0"/>
              <a:t>   </a:t>
            </a:r>
            <a:r>
              <a:rPr lang="ko-KR" altLang="en-US" sz="1400" b="1" dirty="0"/>
              <a:t>① 카운터</a:t>
            </a:r>
          </a:p>
          <a:p>
            <a:pPr marL="0" indent="0">
              <a:buNone/>
            </a:pPr>
            <a:r>
              <a:rPr lang="ko-KR" altLang="en-US" sz="1400" dirty="0"/>
              <a:t>       자료 검토 결과 마지막 자료가 “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”</a:t>
            </a:r>
            <a:r>
              <a:rPr lang="ko-KR" altLang="en-US" sz="1400" dirty="0"/>
              <a:t>이므로 “</a:t>
            </a:r>
            <a:r>
              <a:rPr lang="en-US" altLang="ko-KR" sz="1400" dirty="0"/>
              <a:t>0”</a:t>
            </a:r>
            <a:r>
              <a:rPr lang="ko-KR" altLang="en-US" sz="1400" dirty="0"/>
              <a:t>과 비교해서 “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”</a:t>
            </a:r>
            <a:r>
              <a:rPr lang="ko-KR" altLang="en-US" sz="1400" dirty="0"/>
              <a:t>이면 </a:t>
            </a:r>
            <a:r>
              <a:rPr lang="ko-KR" altLang="en-US" sz="1400" dirty="0">
                <a:solidFill>
                  <a:srgbClr val="FF0000"/>
                </a:solidFill>
              </a:rPr>
              <a:t>종료</a:t>
            </a:r>
          </a:p>
          <a:p>
            <a:pPr marL="0" indent="0">
              <a:buNone/>
            </a:pPr>
            <a:r>
              <a:rPr lang="ko-KR" altLang="en-US" sz="1400" dirty="0"/>
              <a:t>       “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”</a:t>
            </a:r>
            <a:r>
              <a:rPr lang="ko-KR" altLang="en-US" sz="1400" dirty="0"/>
              <a:t>이 아니면 계속 </a:t>
            </a:r>
            <a:r>
              <a:rPr lang="ko-KR" altLang="en-US" sz="1400" dirty="0">
                <a:solidFill>
                  <a:srgbClr val="FF0000"/>
                </a:solidFill>
              </a:rPr>
              <a:t>순환</a:t>
            </a:r>
            <a:r>
              <a:rPr lang="ko-KR" altLang="en-US" sz="1400" dirty="0"/>
              <a:t> 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 → 입력 자료 변수 </a:t>
            </a:r>
            <a:r>
              <a:rPr lang="en-US" altLang="ko-KR" sz="1400" dirty="0"/>
              <a:t>IN</a:t>
            </a:r>
            <a:r>
              <a:rPr lang="ko-KR" altLang="en-US" sz="1400" dirty="0"/>
              <a:t>으로 선정 </a:t>
            </a:r>
            <a:r>
              <a:rPr lang="en-US" altLang="ko-KR" sz="1400" dirty="0"/>
              <a:t>: </a:t>
            </a:r>
            <a:r>
              <a:rPr lang="en-US" altLang="ko-KR" sz="1400" dirty="0">
                <a:solidFill>
                  <a:srgbClr val="FF0000"/>
                </a:solidFill>
              </a:rPr>
              <a:t>IN : 0 </a:t>
            </a:r>
            <a:r>
              <a:rPr lang="ko-KR" altLang="en-US" sz="1400" dirty="0"/>
              <a:t>비교 → </a:t>
            </a:r>
            <a:r>
              <a:rPr lang="en-US" altLang="ko-KR" sz="1400" dirty="0"/>
              <a:t>IN </a:t>
            </a:r>
            <a:r>
              <a:rPr lang="en-US" altLang="ko-KR" sz="1400" dirty="0">
                <a:solidFill>
                  <a:srgbClr val="FF0000"/>
                </a:solidFill>
              </a:rPr>
              <a:t>!=</a:t>
            </a:r>
            <a:r>
              <a:rPr lang="en-US" altLang="ko-KR" sz="1400" dirty="0"/>
              <a:t> 0(0</a:t>
            </a:r>
            <a:r>
              <a:rPr lang="ko-KR" altLang="en-US" sz="1400" dirty="0"/>
              <a:t>과 같지 않으면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</a:t>
            </a:r>
            <a:r>
              <a:rPr lang="ko-KR" altLang="en-US" sz="1400" b="1" dirty="0"/>
              <a:t>② 최댓값 저장 변수 </a:t>
            </a:r>
            <a:r>
              <a:rPr lang="en-US" altLang="ko-KR" sz="1400" dirty="0"/>
              <a:t>: MAX</a:t>
            </a:r>
            <a:r>
              <a:rPr lang="ko-KR" altLang="en-US" sz="1400" dirty="0"/>
              <a:t>으로 선정 </a:t>
            </a:r>
            <a:r>
              <a:rPr lang="en-US" altLang="ko-KR" sz="1400" dirty="0"/>
              <a:t>: MAX </a:t>
            </a:r>
            <a:r>
              <a:rPr lang="ko-KR" altLang="en-US" sz="1400" dirty="0"/>
              <a:t>초기 값은 “</a:t>
            </a:r>
            <a:r>
              <a:rPr lang="en-US" altLang="ko-KR" sz="1400" dirty="0"/>
              <a:t>0”</a:t>
            </a:r>
            <a:r>
              <a:rPr lang="ko-KR" altLang="en-US" sz="1400" dirty="0"/>
              <a:t>보다 </a:t>
            </a:r>
            <a:r>
              <a:rPr lang="ko-KR" altLang="en-US" sz="1400" dirty="0">
                <a:solidFill>
                  <a:srgbClr val="FF0000"/>
                </a:solidFill>
              </a:rPr>
              <a:t>적은 값</a:t>
            </a:r>
            <a:r>
              <a:rPr lang="ko-KR" altLang="en-US" sz="1400" dirty="0"/>
              <a:t>을 넣으면 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 즉</a:t>
            </a:r>
            <a:r>
              <a:rPr lang="en-US" altLang="ko-KR" sz="1400" dirty="0"/>
              <a:t>, </a:t>
            </a:r>
            <a:r>
              <a:rPr lang="ko-KR" altLang="en-US" sz="1400" dirty="0"/>
              <a:t>마이너스 값이면 </a:t>
            </a:r>
            <a:r>
              <a:rPr lang="en-US" altLang="ko-KR" sz="1400" dirty="0"/>
              <a:t>OK </a:t>
            </a:r>
            <a:r>
              <a:rPr lang="ko-KR" altLang="en-US" sz="1400" dirty="0"/>
              <a:t>→ 따라서 </a:t>
            </a:r>
            <a:r>
              <a:rPr lang="en-US" altLang="ko-KR" sz="1400" dirty="0"/>
              <a:t>2</a:t>
            </a:r>
            <a:r>
              <a:rPr lang="ko-KR" altLang="en-US" sz="1400" dirty="0"/>
              <a:t>자리수의 최솟값인 </a:t>
            </a:r>
            <a:r>
              <a:rPr lang="en-US" altLang="ko-KR" sz="1400" dirty="0">
                <a:solidFill>
                  <a:srgbClr val="FF0000"/>
                </a:solidFill>
              </a:rPr>
              <a:t>–99</a:t>
            </a:r>
            <a:r>
              <a:rPr lang="ko-KR" altLang="en-US" sz="1400" dirty="0"/>
              <a:t>로 지정한다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</a:t>
            </a:r>
            <a:r>
              <a:rPr lang="ko-KR" altLang="en-US" sz="1400" b="1" dirty="0"/>
              <a:t>③ 최댓값 비교 </a:t>
            </a:r>
            <a:r>
              <a:rPr lang="en-US" altLang="ko-KR" sz="1400" dirty="0"/>
              <a:t>: (MAX : IN) </a:t>
            </a:r>
            <a:r>
              <a:rPr lang="ko-KR" altLang="en-US" sz="1400" dirty="0"/>
              <a:t>→ </a:t>
            </a:r>
            <a:r>
              <a:rPr lang="en-US" altLang="ko-KR" sz="1400" dirty="0">
                <a:solidFill>
                  <a:srgbClr val="FF0000"/>
                </a:solidFill>
              </a:rPr>
              <a:t>MAX &lt; IN </a:t>
            </a:r>
            <a:r>
              <a:rPr lang="ko-KR" altLang="en-US" sz="1400" dirty="0"/>
              <a:t>조건이면 </a:t>
            </a:r>
            <a:r>
              <a:rPr lang="en-US" altLang="ko-KR" sz="1400" dirty="0"/>
              <a:t>: MAX=IN, (</a:t>
            </a:r>
            <a:r>
              <a:rPr lang="en-US" altLang="ko-KR" sz="1400" dirty="0">
                <a:solidFill>
                  <a:srgbClr val="FF0000"/>
                </a:solidFill>
              </a:rPr>
              <a:t>MAX &lt; IN</a:t>
            </a:r>
            <a:r>
              <a:rPr lang="en-US" altLang="ko-KR" sz="1400" dirty="0"/>
              <a:t>) </a:t>
            </a:r>
            <a:r>
              <a:rPr lang="ko-KR" altLang="en-US" sz="1400" dirty="0"/>
              <a:t>조건이 </a:t>
            </a:r>
            <a:r>
              <a:rPr lang="ko-KR" altLang="en-US" sz="1400" dirty="0">
                <a:solidFill>
                  <a:srgbClr val="FF0000"/>
                </a:solidFill>
              </a:rPr>
              <a:t>아니면</a:t>
            </a:r>
          </a:p>
          <a:p>
            <a:pPr marL="0" indent="0">
              <a:buNone/>
            </a:pPr>
            <a:r>
              <a:rPr lang="ko-KR" altLang="en-US" sz="1400" dirty="0"/>
              <a:t>      카운터 비교로 이동</a:t>
            </a:r>
          </a:p>
          <a:p>
            <a:pPr marL="0" indent="0">
              <a:buNone/>
            </a:pPr>
            <a:r>
              <a:rPr lang="ko-KR" altLang="en-US" sz="1400" dirty="0"/>
              <a:t>   </a:t>
            </a:r>
            <a:r>
              <a:rPr lang="ko-KR" altLang="en-US" sz="1400" b="1" dirty="0"/>
              <a:t>④ 최댓값 출력 </a:t>
            </a:r>
            <a:r>
              <a:rPr lang="en-US" altLang="ko-KR" sz="1400" dirty="0"/>
              <a:t>: MAX</a:t>
            </a:r>
            <a:endParaRPr lang="ko-KR" altLang="en-US" sz="1400" dirty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kern="0" dirty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kern="0" dirty="0"/>
          </a:p>
          <a:p>
            <a:pPr marL="357187" lvl="1" indent="0" eaLnBrk="1" hangingPunct="1">
              <a:buNone/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문제</a:t>
            </a:r>
            <a:r>
              <a:rPr lang="en-US" altLang="ko-KR" dirty="0"/>
              <a:t>) </a:t>
            </a:r>
            <a:r>
              <a:rPr lang="ko-KR" altLang="en-US" dirty="0"/>
              <a:t>알고리즘 구현 </a:t>
            </a:r>
            <a:r>
              <a:rPr lang="en-US" altLang="ko-KR" dirty="0"/>
              <a:t>- </a:t>
            </a:r>
            <a:r>
              <a:rPr lang="ko-KR" altLang="en-US" kern="0" dirty="0">
                <a:solidFill>
                  <a:srgbClr val="FF0000"/>
                </a:solidFill>
              </a:rPr>
              <a:t>최댓값</a:t>
            </a:r>
            <a:r>
              <a:rPr lang="ko-KR" altLang="en-US" kern="0" dirty="0"/>
              <a:t>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762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문제</a:t>
            </a:r>
            <a:r>
              <a:rPr lang="en-US" altLang="ko-KR" sz="1600" dirty="0"/>
              <a:t>) </a:t>
            </a:r>
            <a:r>
              <a:rPr lang="ko-KR" altLang="en-US" sz="1600" kern="0" dirty="0"/>
              <a:t>아래의 자료를 키보드로 입력하여 </a:t>
            </a:r>
            <a:r>
              <a:rPr lang="ko-KR" altLang="en-US" sz="1600" kern="0" dirty="0">
                <a:solidFill>
                  <a:srgbClr val="FF0000"/>
                </a:solidFill>
              </a:rPr>
              <a:t>최댓값</a:t>
            </a:r>
            <a:r>
              <a:rPr lang="ko-KR" altLang="en-US" sz="1600" kern="0" dirty="0"/>
              <a:t> 구하기</a:t>
            </a:r>
            <a:r>
              <a:rPr lang="en-US" altLang="ko-KR" sz="1600" kern="0" dirty="0"/>
              <a:t>.</a:t>
            </a:r>
            <a:endParaRPr lang="ko-KR" altLang="en-US" sz="1600" kern="0" dirty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/>
              <a:t>     </a:t>
            </a:r>
            <a:r>
              <a:rPr lang="en-US" altLang="ko-KR" sz="1600" kern="0" dirty="0"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600" kern="0" dirty="0"/>
              <a:t>입력 자료 </a:t>
            </a:r>
            <a:r>
              <a:rPr lang="en-US" altLang="ko-KR" sz="1600" kern="0" dirty="0"/>
              <a:t>: 25, 12, 5, 30, 16, 9, 8, </a:t>
            </a:r>
            <a:r>
              <a:rPr lang="en-US" altLang="ko-KR" sz="1600" kern="0" dirty="0">
                <a:solidFill>
                  <a:srgbClr val="FF0000"/>
                </a:solidFill>
              </a:rPr>
              <a:t>0</a:t>
            </a:r>
            <a:r>
              <a:rPr lang="en-US" altLang="ko-KR" sz="1600" kern="0" dirty="0"/>
              <a:t>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  <a:r>
              <a:rPr lang="en-US" altLang="ko-KR" sz="1400" kern="0" dirty="0"/>
              <a:t>2) </a:t>
            </a:r>
            <a:r>
              <a:rPr lang="ko-KR" altLang="en-US" sz="1400" kern="0" dirty="0"/>
              <a:t>절차 장의</a:t>
            </a:r>
            <a:r>
              <a:rPr lang="en-US" altLang="ko-KR" sz="1400" kern="0" dirty="0"/>
              <a:t>(</a:t>
            </a:r>
            <a:r>
              <a:rPr lang="ko-KR" altLang="en-US" sz="1400" kern="0" dirty="0"/>
              <a:t>순서도</a:t>
            </a:r>
            <a:r>
              <a:rPr lang="en-US" altLang="ko-KR" sz="1400" kern="0" dirty="0"/>
              <a:t>)</a:t>
            </a:r>
            <a:endParaRPr lang="ko-KR" altLang="en-US" sz="1400" kern="0" dirty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kern="0" dirty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kern="0" dirty="0"/>
          </a:p>
          <a:p>
            <a:pPr marL="357187" lvl="1" indent="0" eaLnBrk="1" hangingPunct="1">
              <a:buNone/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문제</a:t>
            </a:r>
            <a:r>
              <a:rPr lang="en-US" altLang="ko-KR" dirty="0"/>
              <a:t>) </a:t>
            </a:r>
            <a:r>
              <a:rPr lang="ko-KR" altLang="en-US" dirty="0"/>
              <a:t>알고리즘 구현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51116592" descr="EMB0000325024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44825"/>
            <a:ext cx="223224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131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문제</a:t>
            </a:r>
            <a:r>
              <a:rPr lang="en-US" altLang="ko-KR" sz="1600" dirty="0"/>
              <a:t>) </a:t>
            </a:r>
            <a:r>
              <a:rPr lang="ko-KR" altLang="en-US" sz="1600" kern="0" dirty="0"/>
              <a:t>아래의 자료를 키보드로 입력하여 </a:t>
            </a:r>
            <a:r>
              <a:rPr lang="ko-KR" altLang="en-US" sz="1600" kern="0" dirty="0">
                <a:solidFill>
                  <a:srgbClr val="FF0000"/>
                </a:solidFill>
              </a:rPr>
              <a:t>최댓값</a:t>
            </a:r>
            <a:r>
              <a:rPr lang="ko-KR" altLang="en-US" sz="1600" kern="0" dirty="0"/>
              <a:t> 구하기</a:t>
            </a:r>
            <a:r>
              <a:rPr lang="en-US" altLang="ko-KR" sz="1600" kern="0" dirty="0"/>
              <a:t>.</a:t>
            </a:r>
            <a:endParaRPr lang="ko-KR" altLang="en-US" sz="1600" kern="0" dirty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/>
              <a:t>     </a:t>
            </a:r>
            <a:r>
              <a:rPr lang="en-US" altLang="ko-KR" sz="1600" kern="0" dirty="0"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600" kern="0" dirty="0"/>
              <a:t>입력 자료 </a:t>
            </a:r>
            <a:r>
              <a:rPr lang="en-US" altLang="ko-KR" sz="1600" kern="0" dirty="0"/>
              <a:t>: 25, 12, 5, 30, 16, 9, 8, </a:t>
            </a:r>
            <a:r>
              <a:rPr lang="en-US" altLang="ko-KR" sz="1600" kern="0" dirty="0">
                <a:solidFill>
                  <a:srgbClr val="FF0000"/>
                </a:solidFill>
              </a:rPr>
              <a:t>0</a:t>
            </a:r>
            <a:r>
              <a:rPr lang="en-US" altLang="ko-KR" sz="1600" kern="0" dirty="0"/>
              <a:t>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</a:t>
            </a:r>
            <a:r>
              <a:rPr lang="en-US" altLang="ko-KR" sz="1400" kern="0" dirty="0"/>
              <a:t>3) </a:t>
            </a:r>
            <a:r>
              <a:rPr lang="ko-KR" altLang="en-US" sz="1400" kern="0" dirty="0" err="1"/>
              <a:t>로직</a:t>
            </a:r>
            <a:r>
              <a:rPr lang="ko-KR" altLang="en-US" sz="1400" kern="0" dirty="0"/>
              <a:t> 분석</a:t>
            </a:r>
            <a:endParaRPr lang="en-US" altLang="ko-KR" sz="1400" kern="0" dirty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kern="0" dirty="0"/>
          </a:p>
          <a:p>
            <a:pPr marL="357187" lvl="1" indent="0" eaLnBrk="1" hangingPunct="1">
              <a:buNone/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문제</a:t>
            </a:r>
            <a:r>
              <a:rPr lang="en-US" altLang="ko-KR" dirty="0"/>
              <a:t>) </a:t>
            </a:r>
            <a:r>
              <a:rPr lang="ko-KR" altLang="en-US" dirty="0"/>
              <a:t>알고리즘 구현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66029"/>
              </p:ext>
            </p:extLst>
          </p:nvPr>
        </p:nvGraphicFramePr>
        <p:xfrm>
          <a:off x="683569" y="2708920"/>
          <a:ext cx="5832648" cy="3456384"/>
        </p:xfrm>
        <a:graphic>
          <a:graphicData uri="http://schemas.openxmlformats.org/drawingml/2006/table">
            <a:tbl>
              <a:tblPr/>
              <a:tblGrid>
                <a:gridCol w="804503">
                  <a:extLst>
                    <a:ext uri="{9D8B030D-6E8A-4147-A177-3AD203B41FA5}">
                      <a16:colId xmlns:a16="http://schemas.microsoft.com/office/drawing/2014/main" val="2833141688"/>
                    </a:ext>
                  </a:extLst>
                </a:gridCol>
                <a:gridCol w="670419">
                  <a:extLst>
                    <a:ext uri="{9D8B030D-6E8A-4147-A177-3AD203B41FA5}">
                      <a16:colId xmlns:a16="http://schemas.microsoft.com/office/drawing/2014/main" val="1193022998"/>
                    </a:ext>
                  </a:extLst>
                </a:gridCol>
                <a:gridCol w="1206754">
                  <a:extLst>
                    <a:ext uri="{9D8B030D-6E8A-4147-A177-3AD203B41FA5}">
                      <a16:colId xmlns:a16="http://schemas.microsoft.com/office/drawing/2014/main" val="3507367516"/>
                    </a:ext>
                  </a:extLst>
                </a:gridCol>
                <a:gridCol w="1139713">
                  <a:extLst>
                    <a:ext uri="{9D8B030D-6E8A-4147-A177-3AD203B41FA5}">
                      <a16:colId xmlns:a16="http://schemas.microsoft.com/office/drawing/2014/main" val="3311662912"/>
                    </a:ext>
                  </a:extLst>
                </a:gridCol>
                <a:gridCol w="1206754">
                  <a:extLst>
                    <a:ext uri="{9D8B030D-6E8A-4147-A177-3AD203B41FA5}">
                      <a16:colId xmlns:a16="http://schemas.microsoft.com/office/drawing/2014/main" val="1947756552"/>
                    </a:ext>
                  </a:extLst>
                </a:gridCol>
                <a:gridCol w="804505">
                  <a:extLst>
                    <a:ext uri="{9D8B030D-6E8A-4147-A177-3AD203B41FA5}">
                      <a16:colId xmlns:a16="http://schemas.microsoft.com/office/drawing/2014/main" val="98507894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값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MAX=-99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66394"/>
                  </a:ext>
                </a:extLst>
              </a:tr>
              <a:tr h="28803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ko-KR" altLang="en-US" sz="1000" b="1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: IN(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: 0(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113287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MAX=IN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&lt;&gt; 0 → 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870634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&gt;= N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 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= 0 → 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93476"/>
                  </a:ext>
                </a:extLst>
              </a:tr>
              <a:tr h="2880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-99 &lt; 25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= 25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&lt;&gt; 0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736307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65618"/>
                  </a:ext>
                </a:extLst>
              </a:tr>
              <a:tr h="2880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303684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&gt; 12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&lt;&gt; 0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04901"/>
                  </a:ext>
                </a:extLst>
              </a:tr>
              <a:tr h="2880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197214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&gt; 05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 &lt;&gt; 0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49433"/>
                  </a:ext>
                </a:extLst>
              </a:tr>
              <a:tr h="2880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2286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69278"/>
                  </a:ext>
                </a:extLst>
              </a:tr>
            </a:tbl>
          </a:graphicData>
        </a:graphic>
      </p:graphicFrame>
      <p:pic>
        <p:nvPicPr>
          <p:cNvPr id="7" name="_x251116592" descr="EMB0000325024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86" y="2276872"/>
            <a:ext cx="198022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372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문제</a:t>
            </a:r>
            <a:r>
              <a:rPr lang="en-US" altLang="ko-KR" dirty="0"/>
              <a:t>) </a:t>
            </a:r>
            <a:r>
              <a:rPr lang="ko-KR" altLang="en-US" dirty="0"/>
              <a:t>알고리즘 구현 </a:t>
            </a:r>
            <a:r>
              <a:rPr lang="en-US" altLang="ko-KR" dirty="0"/>
              <a:t>- </a:t>
            </a:r>
            <a:r>
              <a:rPr lang="ko-KR" altLang="en-US" kern="0" dirty="0">
                <a:solidFill>
                  <a:srgbClr val="FF0000"/>
                </a:solidFill>
              </a:rPr>
              <a:t>최솟값 </a:t>
            </a:r>
            <a:r>
              <a:rPr lang="en-US" altLang="ko-KR" kern="0" dirty="0">
                <a:solidFill>
                  <a:srgbClr val="FF0000"/>
                </a:solidFill>
              </a:rPr>
              <a:t>/</a:t>
            </a:r>
            <a:r>
              <a:rPr lang="ko-KR" altLang="en-US" kern="0" dirty="0">
                <a:solidFill>
                  <a:srgbClr val="FF0000"/>
                </a:solidFill>
              </a:rPr>
              <a:t>최솟값</a:t>
            </a:r>
            <a:r>
              <a:rPr lang="ko-KR" altLang="en-US" kern="0" dirty="0"/>
              <a:t> 구하기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9062" y="1844824"/>
            <a:ext cx="7992888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1)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문제 분석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① 카운터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   자료 검토 결과 마지막 자료가 “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”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이므로 “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0”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과 비교해서 “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”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이면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종료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“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0”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이 아니면 </a:t>
            </a:r>
            <a:b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계속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순환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 한다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  → 입력 자료 변수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IN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으로 선정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IN : 0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비교 →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IN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!=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 0(0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과 같지 않으면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4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②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최댓값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과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최솟값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 비교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    최댓값 변수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MAX,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/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최솟값 변수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MIN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으로 선정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    최댓값 초기 값은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MAX=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-99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/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최솟값 초기 값은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MIN=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99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선정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입력 변수 값과 “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”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비교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(IN : 0)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해서 </a:t>
            </a: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IN != 0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과 같지 않으면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최댓값 비교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: MAX, </a:t>
            </a: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MAX&lt;IN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(-99&lt;25)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→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MAX = IN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저장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아니면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최솟값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 비교로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(MIN)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이동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최솟값 비교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: MIN, </a:t>
            </a: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MIN&gt;IN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(99&gt;25)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→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MIN = IN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저장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아니면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카운터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 비교로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(IN)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이동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③ 카운터 값 비교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: (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IN : 0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→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IN &gt; 0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조건이면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순환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/ </a:t>
            </a:r>
            <a:r>
              <a:rPr lang="en-US" altLang="ko-KR" sz="1400" b="1" kern="0" dirty="0">
                <a:solidFill>
                  <a:srgbClr val="FF0000"/>
                </a:solidFill>
                <a:latin typeface="+mn-ea"/>
                <a:ea typeface="+mn-ea"/>
              </a:rPr>
              <a:t>IN &lt;= 0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조건이면 </a:t>
            </a:r>
            <a:r>
              <a:rPr lang="ko-KR" altLang="en-US" sz="1400" b="1" kern="0" dirty="0">
                <a:solidFill>
                  <a:srgbClr val="FF0000"/>
                </a:solidFill>
                <a:latin typeface="+mn-ea"/>
                <a:ea typeface="+mn-ea"/>
              </a:rPr>
              <a:t>아래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로 이동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④ 최댓값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  <a:ea typeface="+mn-ea"/>
              </a:rPr>
              <a:t>최솟값 출력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  <a:ea typeface="+mn-ea"/>
              </a:rPr>
              <a:t>: MAX, MIN</a:t>
            </a:r>
            <a:endParaRPr lang="ko-KR" altLang="en-US" sz="14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062" y="980728"/>
            <a:ext cx="820341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데이터를 입력 받아 가장 큰 값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최댓값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가장 적은 값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최솟값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구하라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Data = 25, 9, 30, 15, 17, 4, 7, 2, 5, 0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kern="0" spc="0" dirty="0">
              <a:solidFill>
                <a:srgbClr val="0000FF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285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문제</a:t>
            </a:r>
            <a:r>
              <a:rPr lang="en-US" altLang="ko-KR" dirty="0"/>
              <a:t>) </a:t>
            </a:r>
            <a:r>
              <a:rPr lang="ko-KR" altLang="en-US" dirty="0"/>
              <a:t>알고리즘 구현 </a:t>
            </a:r>
            <a:r>
              <a:rPr lang="en-US" altLang="ko-KR" dirty="0"/>
              <a:t>- </a:t>
            </a:r>
            <a:r>
              <a:rPr lang="ko-KR" altLang="en-US" kern="0" dirty="0">
                <a:solidFill>
                  <a:srgbClr val="FF0000"/>
                </a:solidFill>
              </a:rPr>
              <a:t>최솟값 </a:t>
            </a:r>
            <a:r>
              <a:rPr lang="en-US" altLang="ko-KR" kern="0" dirty="0">
                <a:solidFill>
                  <a:srgbClr val="FF0000"/>
                </a:solidFill>
              </a:rPr>
              <a:t>/</a:t>
            </a:r>
            <a:r>
              <a:rPr lang="ko-KR" altLang="en-US" kern="0" dirty="0">
                <a:solidFill>
                  <a:srgbClr val="FF0000"/>
                </a:solidFill>
              </a:rPr>
              <a:t>최솟값</a:t>
            </a:r>
            <a:r>
              <a:rPr lang="ko-KR" altLang="en-US" kern="0" dirty="0"/>
              <a:t> 구하기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9062" y="1844824"/>
            <a:ext cx="7992888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2) 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절차 정의</a:t>
            </a: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400" b="1" kern="0" dirty="0">
                <a:solidFill>
                  <a:srgbClr val="0000FF"/>
                </a:solidFill>
                <a:latin typeface="+mn-ea"/>
                <a:ea typeface="+mn-ea"/>
              </a:rPr>
              <a:t>순서도</a:t>
            </a: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9062" y="980728"/>
            <a:ext cx="820341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데이터를 입력 받아 가장 큰 값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최댓값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가장 적은 값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최솟값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구하라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Data = 25, 9, 30, 15, 17, 4, 7, 2, 5, 0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kern="0" spc="0" dirty="0">
              <a:solidFill>
                <a:srgbClr val="0000FF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3073" name="_x251116832" descr="EMB0000325024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80232"/>
            <a:ext cx="2592288" cy="464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363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문제</a:t>
            </a:r>
            <a:r>
              <a:rPr lang="en-US" altLang="ko-KR" dirty="0"/>
              <a:t>) </a:t>
            </a:r>
            <a:r>
              <a:rPr lang="ko-KR" altLang="en-US" dirty="0"/>
              <a:t>알고리즘 구현 </a:t>
            </a:r>
            <a:r>
              <a:rPr lang="en-US" altLang="ko-KR" dirty="0"/>
              <a:t>- </a:t>
            </a:r>
            <a:r>
              <a:rPr lang="ko-KR" altLang="en-US" kern="0" dirty="0">
                <a:solidFill>
                  <a:srgbClr val="FF0000"/>
                </a:solidFill>
              </a:rPr>
              <a:t>최솟값 </a:t>
            </a:r>
            <a:r>
              <a:rPr lang="en-US" altLang="ko-KR" kern="0" dirty="0">
                <a:solidFill>
                  <a:srgbClr val="FF0000"/>
                </a:solidFill>
              </a:rPr>
              <a:t>/</a:t>
            </a:r>
            <a:r>
              <a:rPr lang="ko-KR" altLang="en-US" kern="0" dirty="0">
                <a:solidFill>
                  <a:srgbClr val="FF0000"/>
                </a:solidFill>
              </a:rPr>
              <a:t>최솟값</a:t>
            </a:r>
            <a:r>
              <a:rPr lang="ko-KR" altLang="en-US" kern="0" dirty="0"/>
              <a:t> 구하기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9062" y="1844824"/>
            <a:ext cx="2010730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FF"/>
                </a:solidFill>
                <a:latin typeface="+mn-ea"/>
                <a:ea typeface="+mn-ea"/>
              </a:rPr>
              <a:t>3) </a:t>
            </a:r>
            <a:r>
              <a:rPr lang="ko-KR" altLang="en-US" sz="1400" b="1" kern="0" dirty="0" err="1">
                <a:solidFill>
                  <a:srgbClr val="0000FF"/>
                </a:solidFill>
                <a:latin typeface="+mn-ea"/>
                <a:ea typeface="+mn-ea"/>
              </a:rPr>
              <a:t>로직분석</a:t>
            </a:r>
            <a:endParaRPr lang="en-US" altLang="ko-KR" sz="14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062" y="980728"/>
            <a:ext cx="820341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데이터를 입력 받아 가장 큰 값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최댓값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가장 적은 값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최솟값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구하라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Data = 25, 12, 5, 30, 17, 4, 7, 2, 5, 0 </a:t>
            </a:r>
            <a:r>
              <a:rPr lang="ko-KR" altLang="en-US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kern="0" spc="0" dirty="0">
              <a:solidFill>
                <a:srgbClr val="0000FF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3073" name="_x251116832" descr="EMB0000325024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81867"/>
            <a:ext cx="158417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09268"/>
              </p:ext>
            </p:extLst>
          </p:nvPr>
        </p:nvGraphicFramePr>
        <p:xfrm>
          <a:off x="755576" y="2348880"/>
          <a:ext cx="6504969" cy="4303724"/>
        </p:xfrm>
        <a:graphic>
          <a:graphicData uri="http://schemas.openxmlformats.org/drawingml/2006/table">
            <a:tbl>
              <a:tblPr/>
              <a:tblGrid>
                <a:gridCol w="584036">
                  <a:extLst>
                    <a:ext uri="{9D8B030D-6E8A-4147-A177-3AD203B41FA5}">
                      <a16:colId xmlns:a16="http://schemas.microsoft.com/office/drawing/2014/main" val="3978871486"/>
                    </a:ext>
                  </a:extLst>
                </a:gridCol>
                <a:gridCol w="625522">
                  <a:extLst>
                    <a:ext uri="{9D8B030D-6E8A-4147-A177-3AD203B41FA5}">
                      <a16:colId xmlns:a16="http://schemas.microsoft.com/office/drawing/2014/main" val="1863694274"/>
                    </a:ext>
                  </a:extLst>
                </a:gridCol>
                <a:gridCol w="1063388">
                  <a:extLst>
                    <a:ext uri="{9D8B030D-6E8A-4147-A177-3AD203B41FA5}">
                      <a16:colId xmlns:a16="http://schemas.microsoft.com/office/drawing/2014/main" val="987160915"/>
                    </a:ext>
                  </a:extLst>
                </a:gridCol>
                <a:gridCol w="688074">
                  <a:extLst>
                    <a:ext uri="{9D8B030D-6E8A-4147-A177-3AD203B41FA5}">
                      <a16:colId xmlns:a16="http://schemas.microsoft.com/office/drawing/2014/main" val="2573363361"/>
                    </a:ext>
                  </a:extLst>
                </a:gridCol>
                <a:gridCol w="938283">
                  <a:extLst>
                    <a:ext uri="{9D8B030D-6E8A-4147-A177-3AD203B41FA5}">
                      <a16:colId xmlns:a16="http://schemas.microsoft.com/office/drawing/2014/main" val="295280725"/>
                    </a:ext>
                  </a:extLst>
                </a:gridCol>
                <a:gridCol w="688074">
                  <a:extLst>
                    <a:ext uri="{9D8B030D-6E8A-4147-A177-3AD203B41FA5}">
                      <a16:colId xmlns:a16="http://schemas.microsoft.com/office/drawing/2014/main" val="2498378804"/>
                    </a:ext>
                  </a:extLst>
                </a:gridCol>
                <a:gridCol w="1125504">
                  <a:extLst>
                    <a:ext uri="{9D8B030D-6E8A-4147-A177-3AD203B41FA5}">
                      <a16:colId xmlns:a16="http://schemas.microsoft.com/office/drawing/2014/main" val="163024941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781740766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값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MAX=-99, MIN=99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7970"/>
                  </a:ext>
                </a:extLst>
              </a:tr>
              <a:tr h="27063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ko-KR" altLang="en-US" sz="1000" b="1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: IN(</a:t>
                      </a:r>
                      <a:r>
                        <a:rPr lang="ko-KR" alt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MAX=IN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 : IN(</a:t>
                      </a:r>
                      <a:r>
                        <a:rPr lang="ko-KR" alt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MIN=IN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: 0(</a:t>
                      </a:r>
                      <a:r>
                        <a:rPr lang="ko-KR" alt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205552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&lt; IN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MAX=IN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 &gt; IN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MIN=IN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&gt;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727583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&gt;=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분기</a:t>
                      </a:r>
                      <a:endParaRPr lang="ko-KR" altLang="en-US" sz="1000" b="1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 &lt;=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분기</a:t>
                      </a:r>
                      <a:endParaRPr lang="ko-KR" altLang="en-US" sz="1000" b="1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&lt;=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419991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-99 &lt; 25 →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25=25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 &gt; 25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= 25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&gt; 0 →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01306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-99 &lt; 25 ×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 &lt;= 25 ×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&lt;= 0 ×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25893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&lt; 12 ×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&gt; 12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12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&gt; 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696740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&gt;=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분기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&lt;= 12 ×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&lt;= 0 ×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33068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&lt; 5 ×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&gt; 5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= 5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&gt; 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72802"/>
                  </a:ext>
                </a:extLst>
              </a:tr>
              <a:tr h="366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&gt;=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분기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&lt;= 5 ×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&lt;= 0 ×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51174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&lt; 30 →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30=30</a:t>
                      </a:r>
                      <a:endParaRPr lang="en-US" sz="1000" b="1" kern="0" spc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&gt; 30 ×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&gt; 0 →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704818"/>
                  </a:ext>
                </a:extLst>
              </a:tr>
              <a:tr h="338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&gt;= 30 ×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→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분기</a:t>
                      </a:r>
                      <a:endParaRPr lang="ko-KR" altLang="en-US" sz="1000" b="1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&lt;= 0 ×</a:t>
                      </a:r>
                      <a:endParaRPr lang="en-US" sz="1000" b="1" kern="0" spc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79329"/>
                  </a:ext>
                </a:extLst>
              </a:tr>
              <a:tr h="27063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344391"/>
                  </a:ext>
                </a:extLst>
              </a:tr>
              <a:tr h="270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⋮</a:t>
                      </a:r>
                      <a:endParaRPr lang="ko-KR" alt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2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863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문제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3542" y="980728"/>
            <a:ext cx="7213834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rgbClr val="FF0000"/>
                </a:solidFill>
                <a:latin typeface="+mn-ea"/>
                <a:ea typeface="+mn-ea"/>
              </a:rPr>
              <a:t>문제</a:t>
            </a:r>
            <a:r>
              <a:rPr lang="en-US" altLang="ko-KR" sz="1600" b="1" kern="0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en-US" altLang="ko-KR" sz="1600" b="1" kern="0" dirty="0">
                <a:solidFill>
                  <a:srgbClr val="0000FF"/>
                </a:solidFill>
                <a:latin typeface="+mn-ea"/>
                <a:ea typeface="+mn-ea"/>
              </a:rPr>
              <a:t>1-2+3-4+....+49-50</a:t>
            </a:r>
            <a:r>
              <a:rPr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까지 </a:t>
            </a:r>
            <a:r>
              <a:rPr lang="ko-KR" altLang="en-US" sz="1600" b="1" kern="0" dirty="0">
                <a:solidFill>
                  <a:srgbClr val="FF0000"/>
                </a:solidFill>
                <a:latin typeface="+mn-ea"/>
                <a:ea typeface="+mn-ea"/>
              </a:rPr>
              <a:t>수</a:t>
            </a:r>
            <a:r>
              <a:rPr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를 인쇄하고 </a:t>
            </a:r>
            <a:r>
              <a:rPr lang="ko-KR" altLang="en-US" sz="1600" b="1" kern="0" dirty="0">
                <a:solidFill>
                  <a:srgbClr val="FF0000"/>
                </a:solidFill>
                <a:latin typeface="+mn-ea"/>
                <a:ea typeface="+mn-ea"/>
              </a:rPr>
              <a:t>양수</a:t>
            </a:r>
            <a:r>
              <a:rPr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의 합과 </a:t>
            </a:r>
            <a:r>
              <a:rPr lang="ko-KR" altLang="en-US" sz="1600" b="1" kern="0" dirty="0">
                <a:solidFill>
                  <a:srgbClr val="FF0000"/>
                </a:solidFill>
                <a:latin typeface="+mn-ea"/>
                <a:ea typeface="+mn-ea"/>
              </a:rPr>
              <a:t>음수</a:t>
            </a:r>
            <a:r>
              <a:rPr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의 합과 </a:t>
            </a:r>
            <a:r>
              <a:rPr lang="ko-KR" altLang="en-US" sz="1600" b="1" kern="0" dirty="0">
                <a:solidFill>
                  <a:srgbClr val="FF0000"/>
                </a:solidFill>
                <a:latin typeface="+mn-ea"/>
                <a:ea typeface="+mn-ea"/>
              </a:rPr>
              <a:t>총합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0567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>1) 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  <a:ea typeface="+mn-ea"/>
              </a:rPr>
              <a:t>문제 분석</a:t>
            </a:r>
            <a:b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 ① 1~50</a:t>
            </a:r>
            <a:r>
              <a:rPr lang="ko-KR" altLang="en-US" sz="1600" b="1" dirty="0">
                <a:latin typeface="+mn-ea"/>
                <a:ea typeface="+mn-ea"/>
              </a:rPr>
              <a:t>까지 카운터 한다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       - </a:t>
            </a:r>
            <a:r>
              <a:rPr lang="ko-KR" altLang="en-US" sz="1600" b="1" dirty="0">
                <a:latin typeface="+mn-ea"/>
                <a:ea typeface="+mn-ea"/>
              </a:rPr>
              <a:t>증가치 </a:t>
            </a:r>
            <a:r>
              <a:rPr lang="en-US" altLang="ko-KR" sz="1600" b="1" dirty="0">
                <a:latin typeface="+mn-ea"/>
                <a:ea typeface="+mn-ea"/>
              </a:rPr>
              <a:t>=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+1 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카운터 변수 </a:t>
            </a:r>
            <a:r>
              <a:rPr lang="en-US" altLang="ko-KR" sz="1600" b="1" dirty="0">
                <a:latin typeface="+mn-ea"/>
                <a:ea typeface="+mn-ea"/>
              </a:rPr>
              <a:t>=C  </a:t>
            </a:r>
            <a:r>
              <a:rPr lang="en-US" altLang="ko-KR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→ C = C + 1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 ② </a:t>
            </a:r>
            <a:r>
              <a:rPr lang="ko-KR" altLang="en-US" sz="1600" b="1" dirty="0">
                <a:latin typeface="+mn-ea"/>
                <a:ea typeface="+mn-ea"/>
              </a:rPr>
              <a:t>항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분석</a:t>
            </a:r>
            <a:r>
              <a:rPr lang="en-US" altLang="ko-KR" sz="1600" b="1" dirty="0">
                <a:latin typeface="+mn-ea"/>
                <a:ea typeface="+mn-ea"/>
              </a:rPr>
              <a:t>1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kern="0" dirty="0">
                <a:solidFill>
                  <a:srgbClr val="0000FF"/>
                </a:solidFill>
                <a:latin typeface="+mn-ea"/>
                <a:ea typeface="+mn-ea"/>
              </a:rPr>
              <a:t>         </a:t>
            </a:r>
            <a:r>
              <a:rPr lang="en-US" altLang="ko-KR" sz="1600" b="1" kern="0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</a:t>
            </a:r>
            <a:r>
              <a:rPr lang="en-US" altLang="ko-KR" sz="1600" b="1" kern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매번 실행 시 </a:t>
            </a:r>
            <a:r>
              <a:rPr lang="ko-KR" altLang="en-US" sz="1600" b="1" kern="0" dirty="0">
                <a:latin typeface="+mn-ea"/>
                <a:ea typeface="+mn-ea"/>
              </a:rPr>
              <a:t>한번은</a:t>
            </a:r>
            <a:r>
              <a:rPr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 양수</a:t>
            </a:r>
            <a:r>
              <a:rPr lang="en-US" altLang="ko-KR" sz="1600" b="1" kern="0" dirty="0">
                <a:solidFill>
                  <a:srgbClr val="0000FF"/>
                </a:solidFill>
                <a:latin typeface="+mn-ea"/>
                <a:ea typeface="+mn-ea"/>
              </a:rPr>
              <a:t>(-), </a:t>
            </a:r>
            <a:r>
              <a:rPr lang="ko-KR" altLang="en-US" sz="1600" b="1" kern="0" dirty="0">
                <a:latin typeface="+mn-ea"/>
                <a:ea typeface="+mn-ea"/>
              </a:rPr>
              <a:t>한번은</a:t>
            </a:r>
            <a:r>
              <a:rPr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 음수</a:t>
            </a:r>
            <a:r>
              <a:rPr lang="en-US" altLang="ko-KR" sz="1600" b="1" kern="0" dirty="0">
                <a:solidFill>
                  <a:srgbClr val="0000FF"/>
                </a:solidFill>
                <a:latin typeface="+mn-ea"/>
                <a:ea typeface="+mn-ea"/>
              </a:rPr>
              <a:t>(-) </a:t>
            </a:r>
            <a:r>
              <a:rPr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바뀜</a:t>
            </a:r>
            <a:endParaRPr lang="en-US" altLang="ko-KR" sz="1600" kern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600" b="1" kern="0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</a:t>
            </a:r>
            <a:r>
              <a:rPr lang="en-US" altLang="ko-KR" sz="16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(-1) *(-1)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 , (+1) *(-1)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    </a:t>
            </a:r>
            <a:endParaRPr lang="en-US" altLang="ko-KR" sz="1600" b="1" kern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600" b="1" kern="0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</a:t>
            </a:r>
            <a:r>
              <a:rPr lang="en-US" altLang="ko-KR" sz="16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부호 변수 선정 </a:t>
            </a:r>
            <a:r>
              <a:rPr lang="en-US" altLang="ko-KR" sz="16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   </a:t>
            </a:r>
            <a:r>
              <a:rPr lang="en-US" altLang="ko-KR" sz="16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en-US" altLang="ko-KR" sz="1600" b="1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S=S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*(-1) </a:t>
            </a:r>
            <a:endParaRPr lang="en-US" altLang="ko-KR" sz="1600" b="1" kern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  ③ </a:t>
            </a:r>
            <a:r>
              <a:rPr lang="ko-KR" altLang="en-US" sz="1600" b="1" dirty="0">
                <a:latin typeface="+mn-ea"/>
                <a:ea typeface="+mn-ea"/>
              </a:rPr>
              <a:t>항 분석 </a:t>
            </a:r>
            <a:r>
              <a:rPr lang="en-US" altLang="ko-KR" sz="1600" b="1" dirty="0">
                <a:latin typeface="+mn-ea"/>
                <a:ea typeface="+mn-ea"/>
              </a:rPr>
              <a:t>2(</a:t>
            </a:r>
            <a:r>
              <a:rPr lang="ko-KR" altLang="en-US" sz="1600" b="1" dirty="0">
                <a:latin typeface="+mn-ea"/>
                <a:ea typeface="+mn-ea"/>
              </a:rPr>
              <a:t>홀수</a:t>
            </a:r>
            <a:r>
              <a:rPr lang="en-US" altLang="ko-KR" sz="1600" b="1" dirty="0">
                <a:latin typeface="+mn-ea"/>
                <a:ea typeface="+mn-ea"/>
              </a:rPr>
              <a:t>(odd)</a:t>
            </a:r>
            <a:r>
              <a:rPr lang="ko-KR" altLang="en-US" sz="1600" b="1" dirty="0">
                <a:latin typeface="+mn-ea"/>
                <a:ea typeface="+mn-ea"/>
              </a:rPr>
              <a:t>는 플러스</a:t>
            </a:r>
            <a:r>
              <a:rPr lang="en-US" altLang="ko-KR" sz="1600" b="1" dirty="0">
                <a:latin typeface="+mn-ea"/>
                <a:ea typeface="+mn-ea"/>
              </a:rPr>
              <a:t>(+), </a:t>
            </a:r>
            <a:r>
              <a:rPr lang="ko-KR" altLang="en-US" sz="1600" b="1" dirty="0">
                <a:latin typeface="+mn-ea"/>
                <a:ea typeface="+mn-ea"/>
              </a:rPr>
              <a:t>짝수</a:t>
            </a:r>
            <a:r>
              <a:rPr lang="en-US" altLang="ko-KR" sz="1600" b="1" dirty="0">
                <a:latin typeface="+mn-ea"/>
                <a:ea typeface="+mn-ea"/>
              </a:rPr>
              <a:t>(even)</a:t>
            </a:r>
            <a:r>
              <a:rPr lang="ko-KR" altLang="en-US" sz="1600" b="1" dirty="0">
                <a:latin typeface="+mn-ea"/>
                <a:ea typeface="+mn-ea"/>
              </a:rPr>
              <a:t>는 마이너스</a:t>
            </a:r>
            <a:r>
              <a:rPr lang="en-US" altLang="ko-KR" sz="1600" b="1" dirty="0">
                <a:latin typeface="+mn-ea"/>
                <a:ea typeface="+mn-ea"/>
              </a:rPr>
              <a:t>(-)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         - </a:t>
            </a:r>
            <a:r>
              <a:rPr lang="ko-KR" altLang="en-US" sz="1600" dirty="0">
                <a:latin typeface="+mn-ea"/>
                <a:ea typeface="+mn-ea"/>
              </a:rPr>
              <a:t>변수 선정 </a:t>
            </a:r>
            <a:r>
              <a:rPr lang="en-US" altLang="ko-KR" sz="1600" dirty="0">
                <a:latin typeface="+mn-ea"/>
                <a:ea typeface="+mn-ea"/>
              </a:rPr>
              <a:t>: Plus(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PL</a:t>
            </a:r>
            <a:r>
              <a:rPr lang="en-US" altLang="ko-KR" sz="1600" dirty="0">
                <a:latin typeface="+mn-ea"/>
                <a:ea typeface="+mn-ea"/>
              </a:rPr>
              <a:t>)) Minus(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MI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         - </a:t>
            </a:r>
            <a:r>
              <a:rPr lang="ko-KR" altLang="en-US" sz="1600" dirty="0">
                <a:latin typeface="+mn-ea"/>
                <a:ea typeface="+mn-ea"/>
              </a:rPr>
              <a:t>양수 및 음수 분기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변수 </a:t>
            </a:r>
            <a:r>
              <a:rPr lang="en-US" altLang="ko-KR" sz="1600" dirty="0">
                <a:latin typeface="+mn-ea"/>
                <a:ea typeface="+mn-ea"/>
              </a:rPr>
              <a:t>=SW(</a:t>
            </a:r>
            <a:r>
              <a:rPr lang="en-US" altLang="ko-KR" sz="1600" dirty="0"/>
              <a:t>Switch)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         - </a:t>
            </a:r>
            <a:r>
              <a:rPr lang="ko-KR" altLang="en-US" sz="1600" dirty="0">
                <a:latin typeface="+mn-ea"/>
                <a:ea typeface="+mn-ea"/>
              </a:rPr>
              <a:t>총합</a:t>
            </a:r>
            <a:r>
              <a:rPr lang="en-US" altLang="ko-KR" sz="1600" dirty="0">
                <a:latin typeface="+mn-ea"/>
                <a:ea typeface="+mn-ea"/>
              </a:rPr>
              <a:t>(HAP) : HAP=PL+MI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  ④ </a:t>
            </a:r>
            <a:r>
              <a:rPr lang="ko-KR" altLang="en-US" sz="1600" b="1" dirty="0">
                <a:latin typeface="+mn-ea"/>
                <a:ea typeface="+mn-ea"/>
              </a:rPr>
              <a:t>비교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판단 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        - C</a:t>
            </a:r>
            <a:r>
              <a:rPr lang="ko-KR" altLang="en-US" sz="1600" b="1" dirty="0">
                <a:latin typeface="+mn-ea"/>
                <a:ea typeface="+mn-ea"/>
              </a:rPr>
              <a:t>가 </a:t>
            </a:r>
            <a:r>
              <a:rPr lang="en-US" altLang="ko-KR" sz="1600" b="1" dirty="0">
                <a:latin typeface="+mn-ea"/>
                <a:ea typeface="+mn-ea"/>
              </a:rPr>
              <a:t>50</a:t>
            </a:r>
            <a:r>
              <a:rPr lang="ko-KR" altLang="en-US" sz="1600" b="1" dirty="0">
                <a:latin typeface="+mn-ea"/>
                <a:ea typeface="+mn-ea"/>
              </a:rPr>
              <a:t>인지 </a:t>
            </a:r>
            <a:r>
              <a:rPr lang="en-US" altLang="ko-KR" sz="1600" b="1" dirty="0">
                <a:latin typeface="+mn-ea"/>
                <a:ea typeface="+mn-ea"/>
              </a:rPr>
              <a:t>(&gt;, &lt;, = </a:t>
            </a:r>
            <a:r>
              <a:rPr lang="ko-KR" altLang="en-US" sz="1600" b="1" dirty="0">
                <a:latin typeface="+mn-ea"/>
                <a:ea typeface="+mn-ea"/>
              </a:rPr>
              <a:t>등</a:t>
            </a:r>
            <a:r>
              <a:rPr lang="en-US" altLang="ko-KR" sz="1600" b="1" dirty="0">
                <a:latin typeface="+mn-ea"/>
                <a:ea typeface="+mn-ea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65062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9816" y="721306"/>
            <a:ext cx="296267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8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dirty="0">
                <a:solidFill>
                  <a:srgbClr val="0000FF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dirty="0">
                <a:solidFill>
                  <a:srgbClr val="0000FF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2. </a:t>
            </a:r>
            <a:r>
              <a:rPr lang="ko-KR" altLang="en-US" sz="1800" kern="0" dirty="0">
                <a:solidFill>
                  <a:srgbClr val="0000FF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절차 </a:t>
            </a:r>
            <a:r>
              <a:rPr lang="ko-KR" altLang="en-US" sz="18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sz="18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en-US" altLang="ko-KR" sz="18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kern="0" spc="0" dirty="0">
              <a:solidFill>
                <a:srgbClr val="0000FF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82729" y="578251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&lt;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4407" y="393157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&lt;&gt;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8343" y="615615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&gt;=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746121" y="1268760"/>
            <a:ext cx="1440160" cy="26549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시작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종료</a:t>
            </a:r>
          </a:p>
        </p:txBody>
      </p:sp>
      <p:sp>
        <p:nvSpPr>
          <p:cNvPr id="30" name="순서도: 준비 29"/>
          <p:cNvSpPr/>
          <p:nvPr/>
        </p:nvSpPr>
        <p:spPr>
          <a:xfrm>
            <a:off x="1746121" y="1728175"/>
            <a:ext cx="1440160" cy="482591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C=0, PL=0,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MI=0, SW=0, s=-1, HAP=0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1746121" y="2360703"/>
            <a:ext cx="1428760" cy="17273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C = C + 1</a:t>
            </a:r>
            <a:endParaRPr lang="ko-KR" altLang="en-US" sz="10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1746121" y="2737887"/>
            <a:ext cx="1428760" cy="17273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S = S * (-1)</a:t>
            </a:r>
            <a:endParaRPr lang="ko-KR" altLang="en-US" sz="10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1746121" y="5474054"/>
            <a:ext cx="1428760" cy="27195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HAP = PL + MI</a:t>
            </a:r>
            <a:endParaRPr lang="ko-KR" altLang="en-US" sz="10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7" name="순서도: 문서 36"/>
          <p:cNvSpPr/>
          <p:nvPr/>
        </p:nvSpPr>
        <p:spPr>
          <a:xfrm>
            <a:off x="1746121" y="3501008"/>
            <a:ext cx="1418504" cy="292356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I</a:t>
            </a:r>
            <a:endParaRPr lang="ko-KR" altLang="en-US" sz="10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8" name="순서도: 판단 37"/>
          <p:cNvSpPr/>
          <p:nvPr/>
        </p:nvSpPr>
        <p:spPr>
          <a:xfrm>
            <a:off x="1727022" y="4002587"/>
            <a:ext cx="1428760" cy="331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SW : 0</a:t>
            </a:r>
            <a:endParaRPr lang="ko-KR" altLang="en-US" sz="10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1746121" y="6464189"/>
            <a:ext cx="1440160" cy="21188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시작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종료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863704" y="2254909"/>
            <a:ext cx="1476000" cy="3847531"/>
            <a:chOff x="6228182" y="5517232"/>
            <a:chExt cx="2448926" cy="955086"/>
          </a:xfrm>
        </p:grpSpPr>
        <p:cxnSp>
          <p:nvCxnSpPr>
            <p:cNvPr id="43" name="직선 화살표 연결선 42"/>
            <p:cNvCxnSpPr/>
            <p:nvPr/>
          </p:nvCxnSpPr>
          <p:spPr>
            <a:xfrm>
              <a:off x="6228182" y="5521772"/>
              <a:ext cx="244892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228184" y="5517232"/>
              <a:ext cx="0" cy="9550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228184" y="6472318"/>
              <a:ext cx="143351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직선 화살표 연결선 48"/>
          <p:cNvCxnSpPr/>
          <p:nvPr/>
        </p:nvCxnSpPr>
        <p:spPr>
          <a:xfrm>
            <a:off x="2463720" y="3311127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463720" y="5293558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82314" y="3894572"/>
            <a:ext cx="39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=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19605" y="2289152"/>
            <a:ext cx="1184940" cy="304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1" kern="0" dirty="0">
                <a:latin typeface="+mn-ea"/>
                <a:ea typeface="+mn-ea"/>
              </a:rPr>
              <a:t>1~50</a:t>
            </a:r>
            <a:r>
              <a:rPr lang="ko-KR" altLang="en-US" sz="1000" b="1" kern="0" dirty="0">
                <a:latin typeface="+mn-ea"/>
                <a:ea typeface="+mn-ea"/>
              </a:rPr>
              <a:t>까지 카운터</a:t>
            </a:r>
            <a:endParaRPr lang="ko-KR" altLang="en-US" sz="1000" b="1" kern="0" spc="0" dirty="0">
              <a:effectLst/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19605" y="2989982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kern="0" dirty="0">
                <a:latin typeface="+mn-ea"/>
                <a:ea typeface="+mn-ea"/>
              </a:rPr>
              <a:t>부호 변환 값 저장</a:t>
            </a:r>
            <a:endParaRPr lang="ko-KR" altLang="en-US" sz="1000" b="1" kern="0" spc="0" dirty="0">
              <a:effectLst/>
              <a:latin typeface="+mn-ea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19605" y="3379090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kern="0" dirty="0">
                <a:latin typeface="+mn-ea"/>
                <a:ea typeface="+mn-ea"/>
              </a:rPr>
              <a:t>부호 변환된 카운터 값 출력</a:t>
            </a:r>
            <a:endParaRPr lang="ko-KR" altLang="en-US" sz="1000" b="1" kern="0" spc="0" dirty="0">
              <a:effectLst/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419605" y="2659230"/>
            <a:ext cx="1414567" cy="30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kern="0" dirty="0">
                <a:latin typeface="+mn-ea"/>
                <a:ea typeface="+mn-ea"/>
              </a:rPr>
              <a:t>부호 변환</a:t>
            </a:r>
            <a:r>
              <a:rPr lang="en-US" altLang="ko-KR" sz="1000" b="1" kern="0" dirty="0">
                <a:latin typeface="+mn-ea"/>
                <a:ea typeface="+mn-ea"/>
              </a:rPr>
              <a:t>(+, -, +, -)</a:t>
            </a:r>
            <a:endParaRPr lang="ko-KR" altLang="en-US" sz="1000" b="1" kern="0" spc="0" dirty="0">
              <a:effectLst/>
              <a:latin typeface="+mn-ea"/>
              <a:ea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06233" y="3973793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b="1" kern="0" dirty="0">
                <a:latin typeface="+mn-ea"/>
                <a:ea typeface="+mn-ea"/>
              </a:rPr>
              <a:t>0</a:t>
            </a:r>
            <a:r>
              <a:rPr lang="ko-KR" altLang="en-US" sz="1000" b="1" kern="0" dirty="0">
                <a:latin typeface="+mn-ea"/>
                <a:ea typeface="+mn-ea"/>
              </a:rPr>
              <a:t>과 같으면 양수</a:t>
            </a:r>
            <a:r>
              <a:rPr lang="en-US" altLang="ko-KR" sz="1000" b="1" kern="0" dirty="0">
                <a:latin typeface="+mn-ea"/>
                <a:ea typeface="+mn-ea"/>
              </a:rPr>
              <a:t>, </a:t>
            </a:r>
            <a:r>
              <a:rPr lang="ko-KR" altLang="en-US" sz="1000" b="1" kern="0" dirty="0">
                <a:latin typeface="+mn-ea"/>
                <a:ea typeface="+mn-ea"/>
              </a:rPr>
              <a:t>아니면</a:t>
            </a:r>
            <a:br>
              <a:rPr lang="en-US" altLang="ko-KR" sz="1000" b="1" kern="0" dirty="0">
                <a:latin typeface="+mn-ea"/>
                <a:ea typeface="+mn-ea"/>
              </a:rPr>
            </a:br>
            <a:r>
              <a:rPr lang="ko-KR" altLang="en-US" sz="1000" b="1" kern="0" dirty="0">
                <a:latin typeface="+mn-ea"/>
                <a:ea typeface="+mn-ea"/>
              </a:rPr>
              <a:t>음수로 분기</a:t>
            </a:r>
            <a:endParaRPr lang="ko-KR" altLang="en-US" sz="1000" b="1" kern="0" spc="0" dirty="0">
              <a:effectLst/>
              <a:latin typeface="+mn-ea"/>
              <a:ea typeface="+mn-ea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463720" y="573325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270628" y="5443963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kern="0" dirty="0">
                <a:latin typeface="+mn-ea"/>
                <a:ea typeface="+mn-ea"/>
              </a:rPr>
              <a:t>총합</a:t>
            </a:r>
            <a:r>
              <a:rPr lang="en-US" altLang="ko-KR" sz="1000" b="1" kern="0" dirty="0">
                <a:latin typeface="+mn-ea"/>
                <a:ea typeface="+mn-ea"/>
              </a:rPr>
              <a:t> </a:t>
            </a:r>
            <a:r>
              <a:rPr lang="ko-KR" altLang="en-US" sz="1000" b="1" kern="0" dirty="0">
                <a:latin typeface="+mn-ea"/>
                <a:ea typeface="+mn-ea"/>
              </a:rPr>
              <a:t>출력</a:t>
            </a:r>
            <a:endParaRPr lang="ko-KR" altLang="en-US" sz="1000" b="1" kern="0" spc="0" dirty="0">
              <a:effectLst/>
              <a:latin typeface="+mn-ea"/>
              <a:ea typeface="+mn-ea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2463720" y="1536752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463720" y="2204864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2463720" y="2529472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대체 처리 64"/>
          <p:cNvSpPr/>
          <p:nvPr/>
        </p:nvSpPr>
        <p:spPr>
          <a:xfrm>
            <a:off x="1746121" y="3096392"/>
            <a:ext cx="1428760" cy="17273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I = C * S</a:t>
            </a:r>
            <a:endParaRPr lang="ko-KR" altLang="en-US" sz="1000" b="1" dirty="0">
              <a:solidFill>
                <a:srgbClr val="0000CC"/>
              </a:solidFill>
              <a:latin typeface="+mn-ea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446530" y="3804109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476256" y="4168347"/>
            <a:ext cx="25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155782" y="4168347"/>
            <a:ext cx="25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485400" y="4186445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407782" y="4168347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대체 처리 70"/>
          <p:cNvSpPr/>
          <p:nvPr/>
        </p:nvSpPr>
        <p:spPr>
          <a:xfrm>
            <a:off x="1027783" y="4463971"/>
            <a:ext cx="896945" cy="216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PL=PL + I</a:t>
            </a:r>
            <a:endParaRPr lang="ko-KR" altLang="en-US" sz="10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2968700" y="4482279"/>
            <a:ext cx="896945" cy="216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MI = MI+I</a:t>
            </a:r>
            <a:endParaRPr lang="ko-KR" altLang="en-US" sz="1000" b="1" dirty="0">
              <a:solidFill>
                <a:srgbClr val="0000CC"/>
              </a:solidFill>
              <a:latin typeface="+mn-ea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1485400" y="4690062"/>
            <a:ext cx="0" cy="19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402622" y="473408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대체 처리 74"/>
          <p:cNvSpPr/>
          <p:nvPr/>
        </p:nvSpPr>
        <p:spPr>
          <a:xfrm>
            <a:off x="1013232" y="4913752"/>
            <a:ext cx="896945" cy="216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SW=1</a:t>
            </a:r>
            <a:endParaRPr lang="ko-KR" altLang="en-US" sz="10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2954149" y="4932060"/>
            <a:ext cx="896945" cy="2160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SW=0</a:t>
            </a:r>
            <a:endParaRPr lang="ko-KR" altLang="en-US" sz="1000" b="1" dirty="0">
              <a:solidFill>
                <a:srgbClr val="0000CC"/>
              </a:solidFill>
              <a:latin typeface="+mn-ea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485400" y="5140612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402622" y="5148060"/>
            <a:ext cx="0" cy="144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463045" y="5294649"/>
            <a:ext cx="19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454530" y="2914974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판단 80"/>
          <p:cNvSpPr/>
          <p:nvPr/>
        </p:nvSpPr>
        <p:spPr>
          <a:xfrm>
            <a:off x="1746121" y="5934108"/>
            <a:ext cx="1428760" cy="331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C : 50</a:t>
            </a:r>
            <a:endParaRPr lang="ko-KR" altLang="en-US" sz="1000" b="1" dirty="0">
              <a:solidFill>
                <a:srgbClr val="0000CC"/>
              </a:solidFill>
              <a:latin typeface="+mn-ea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433609" y="6284189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851920" y="4428697"/>
            <a:ext cx="915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kern="0" dirty="0">
                <a:latin typeface="+mn-ea"/>
                <a:ea typeface="+mn-ea"/>
              </a:rPr>
              <a:t>음수 값 저장</a:t>
            </a:r>
            <a:endParaRPr lang="ko-KR" altLang="en-US" sz="1000" b="1" kern="0" spc="0" dirty="0">
              <a:effectLst/>
              <a:latin typeface="+mn-ea"/>
              <a:ea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851920" y="4837540"/>
            <a:ext cx="1669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kern="0" dirty="0">
                <a:latin typeface="+mn-ea"/>
                <a:ea typeface="+mn-ea"/>
              </a:rPr>
              <a:t>양수</a:t>
            </a:r>
            <a:r>
              <a:rPr lang="en-US" altLang="ko-KR" sz="1000" b="1" kern="0" dirty="0">
                <a:latin typeface="+mn-ea"/>
                <a:ea typeface="+mn-ea"/>
              </a:rPr>
              <a:t>, </a:t>
            </a:r>
            <a:r>
              <a:rPr lang="ko-KR" altLang="en-US" sz="1000" b="1" kern="0" dirty="0">
                <a:latin typeface="+mn-ea"/>
                <a:ea typeface="+mn-ea"/>
              </a:rPr>
              <a:t>음수 스위치</a:t>
            </a:r>
            <a:r>
              <a:rPr lang="en-US" altLang="ko-KR" sz="1000" b="1" kern="0" dirty="0">
                <a:latin typeface="+mn-ea"/>
                <a:ea typeface="+mn-ea"/>
              </a:rPr>
              <a:t>:</a:t>
            </a:r>
            <a:br>
              <a:rPr lang="en-US" altLang="ko-KR" sz="1000" b="1" kern="0" dirty="0">
                <a:latin typeface="+mn-ea"/>
                <a:ea typeface="+mn-ea"/>
              </a:rPr>
            </a:br>
            <a:r>
              <a:rPr lang="en-US" altLang="ko-KR" sz="1000" b="1" kern="0" dirty="0">
                <a:latin typeface="+mn-ea"/>
                <a:ea typeface="+mn-ea"/>
              </a:rPr>
              <a:t> - 1</a:t>
            </a:r>
            <a:r>
              <a:rPr lang="ko-KR" altLang="en-US" sz="1000" b="1" kern="0" dirty="0">
                <a:latin typeface="+mn-ea"/>
                <a:ea typeface="+mn-ea"/>
              </a:rPr>
              <a:t>이면 음수</a:t>
            </a:r>
            <a:r>
              <a:rPr lang="en-US" altLang="ko-KR" sz="1000" b="1" kern="0" dirty="0">
                <a:latin typeface="+mn-ea"/>
                <a:ea typeface="+mn-ea"/>
              </a:rPr>
              <a:t>, 0</a:t>
            </a:r>
            <a:r>
              <a:rPr lang="ko-KR" altLang="en-US" sz="1000" b="1" kern="0" dirty="0">
                <a:latin typeface="+mn-ea"/>
                <a:ea typeface="+mn-ea"/>
              </a:rPr>
              <a:t>이면 양수</a:t>
            </a:r>
            <a:endParaRPr lang="ko-KR" altLang="en-US" sz="1000" b="1" kern="0" spc="0" dirty="0">
              <a:effectLst/>
              <a:latin typeface="+mn-ea"/>
              <a:ea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283335" y="5893744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1" kern="0" dirty="0">
                <a:latin typeface="+mn-ea"/>
                <a:ea typeface="+mn-ea"/>
              </a:rPr>
              <a:t>50</a:t>
            </a:r>
            <a:r>
              <a:rPr lang="ko-KR" altLang="en-US" sz="1000" b="1" kern="0" dirty="0">
                <a:latin typeface="+mn-ea"/>
                <a:ea typeface="+mn-ea"/>
              </a:rPr>
              <a:t>과 비교 적으면 순회</a:t>
            </a:r>
            <a:endParaRPr lang="ko-KR" altLang="en-US" sz="1000" b="1" kern="0" spc="0" dirty="0">
              <a:effectLst/>
              <a:latin typeface="+mn-ea"/>
              <a:ea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904948" y="4411045"/>
            <a:ext cx="915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kern="0">
                <a:latin typeface="+mn-ea"/>
                <a:ea typeface="+mn-ea"/>
              </a:rPr>
              <a:t>양수 값 저장</a:t>
            </a:r>
            <a:endParaRPr lang="ko-KR" altLang="en-US" sz="1000" b="1" kern="0" spc="0" dirty="0">
              <a:effectLst/>
              <a:latin typeface="+mn-ea"/>
              <a:ea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168535" y="1527442"/>
            <a:ext cx="2624717" cy="3168352"/>
            <a:chOff x="5916534" y="1095427"/>
            <a:chExt cx="2624717" cy="3168352"/>
          </a:xfrm>
        </p:grpSpPr>
        <p:sp>
          <p:nvSpPr>
            <p:cNvPr id="7" name="순서도: 수행의 시작/종료 6"/>
            <p:cNvSpPr/>
            <p:nvPr/>
          </p:nvSpPr>
          <p:spPr>
            <a:xfrm>
              <a:off x="5957490" y="1386754"/>
              <a:ext cx="1177854" cy="296596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rgbClr val="0000CC"/>
                  </a:solidFill>
                  <a:latin typeface="+mn-ea"/>
                </a:rPr>
                <a:t>시작</a:t>
              </a:r>
              <a:r>
                <a:rPr lang="en-US" altLang="ko-KR" sz="1000" b="1" dirty="0">
                  <a:solidFill>
                    <a:srgbClr val="0000CC"/>
                  </a:solidFill>
                  <a:latin typeface="+mn-ea"/>
                </a:rPr>
                <a:t>/</a:t>
              </a:r>
              <a:r>
                <a:rPr lang="ko-KR" altLang="en-US" sz="1000" b="1" dirty="0">
                  <a:solidFill>
                    <a:srgbClr val="0000CC"/>
                  </a:solidFill>
                  <a:latin typeface="+mn-ea"/>
                </a:rPr>
                <a:t>종료</a:t>
              </a: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6049560" y="2441629"/>
              <a:ext cx="1160142" cy="406746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rgbClr val="0000CC"/>
                  </a:solidFill>
                  <a:latin typeface="+mn-ea"/>
                </a:rPr>
                <a:t>출력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7679150" y="2525475"/>
              <a:ext cx="751229" cy="657286"/>
              <a:chOff x="7878052" y="2726634"/>
              <a:chExt cx="751229" cy="65728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883300" y="2726634"/>
                <a:ext cx="347203" cy="657286"/>
                <a:chOff x="6228184" y="5517232"/>
                <a:chExt cx="576064" cy="955086"/>
              </a:xfrm>
            </p:grpSpPr>
            <p:cxnSp>
              <p:nvCxnSpPr>
                <p:cNvPr id="12" name="직선 화살표 연결선 11"/>
                <p:cNvCxnSpPr/>
                <p:nvPr/>
              </p:nvCxnSpPr>
              <p:spPr>
                <a:xfrm>
                  <a:off x="6228184" y="5517232"/>
                  <a:ext cx="576064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6228184" y="5517232"/>
                  <a:ext cx="0" cy="9550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6228184" y="6472318"/>
                  <a:ext cx="2880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7878052" y="2950921"/>
                <a:ext cx="7512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반복 순환</a:t>
                </a:r>
              </a:p>
            </p:txBody>
          </p:sp>
        </p:grpSp>
        <p:sp>
          <p:nvSpPr>
            <p:cNvPr id="15" name="순서도: 대체 처리 14"/>
            <p:cNvSpPr/>
            <p:nvPr/>
          </p:nvSpPr>
          <p:spPr>
            <a:xfrm>
              <a:off x="6011597" y="1973065"/>
              <a:ext cx="1168530" cy="2760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rgbClr val="0000CC"/>
                  </a:solidFill>
                  <a:latin typeface="+mn-ea"/>
                </a:rPr>
                <a:t>처리</a:t>
              </a:r>
              <a:r>
                <a:rPr lang="en-US" altLang="ko-KR" sz="1000" b="1" dirty="0">
                  <a:solidFill>
                    <a:srgbClr val="0000CC"/>
                  </a:solidFill>
                  <a:latin typeface="+mn-ea"/>
                </a:rPr>
                <a:t>(</a:t>
              </a:r>
              <a:r>
                <a:rPr lang="ko-KR" altLang="en-US" sz="1000" b="1" dirty="0">
                  <a:solidFill>
                    <a:srgbClr val="0000CC"/>
                  </a:solidFill>
                  <a:latin typeface="+mn-ea"/>
                </a:rPr>
                <a:t>자료</a:t>
              </a:r>
              <a:r>
                <a:rPr lang="en-US" altLang="ko-KR" sz="1000" b="1" dirty="0">
                  <a:solidFill>
                    <a:srgbClr val="0000CC"/>
                  </a:solidFill>
                  <a:latin typeface="+mn-ea"/>
                </a:rPr>
                <a:t>)</a:t>
              </a:r>
              <a:endParaRPr lang="ko-KR" altLang="en-US" sz="1000" b="1" dirty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16" name="순서도: 준비 15"/>
            <p:cNvSpPr/>
            <p:nvPr/>
          </p:nvSpPr>
          <p:spPr>
            <a:xfrm>
              <a:off x="7239980" y="1342187"/>
              <a:ext cx="1233677" cy="3198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rgbClr val="0000CC"/>
                  </a:solidFill>
                  <a:latin typeface="+mn-ea"/>
                </a:rPr>
                <a:t>초기값</a:t>
              </a:r>
            </a:p>
          </p:txBody>
        </p:sp>
        <p:sp>
          <p:nvSpPr>
            <p:cNvPr id="18" name="순서도: 판단 17"/>
            <p:cNvSpPr/>
            <p:nvPr/>
          </p:nvSpPr>
          <p:spPr>
            <a:xfrm>
              <a:off x="7317340" y="1858544"/>
              <a:ext cx="1223911" cy="45681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rgbClr val="0000CC"/>
                  </a:solidFill>
                  <a:latin typeface="+mn-ea"/>
                </a:rPr>
                <a:t>비교</a:t>
              </a:r>
              <a:endParaRPr lang="en-US" altLang="ko-KR" sz="1000" b="1" dirty="0">
                <a:solidFill>
                  <a:srgbClr val="0000CC"/>
                </a:solidFill>
                <a:latin typeface="+mn-ea"/>
              </a:endParaRPr>
            </a:p>
            <a:p>
              <a:pPr algn="ctr"/>
              <a:r>
                <a:rPr lang="ko-KR" altLang="en-US" sz="1000" b="1" dirty="0">
                  <a:solidFill>
                    <a:srgbClr val="0000CC"/>
                  </a:solidFill>
                  <a:latin typeface="+mn-ea"/>
                </a:rPr>
                <a:t>판단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250627" y="3121136"/>
              <a:ext cx="751237" cy="288032"/>
              <a:chOff x="6523662" y="4264266"/>
              <a:chExt cx="751237" cy="288032"/>
            </a:xfrm>
          </p:grpSpPr>
          <p:cxnSp>
            <p:nvCxnSpPr>
              <p:cNvPr id="20" name="직선 화살표 연결선 19"/>
              <p:cNvCxnSpPr/>
              <p:nvPr/>
            </p:nvCxnSpPr>
            <p:spPr>
              <a:xfrm>
                <a:off x="6523662" y="4264266"/>
                <a:ext cx="0" cy="2880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565647" y="4264266"/>
                <a:ext cx="7092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진행방향</a:t>
                </a: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5916534" y="1095427"/>
              <a:ext cx="2624717" cy="31683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04967" y="343764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rPr>
                <a:t>&lt;=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41276" y="3467303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rPr>
                <a:t>&lt;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70017" y="343764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rPr>
                <a:t>&gt;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170017" y="377768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rPr>
                <a:t>&gt;=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93882" y="3787146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rPr>
                <a:t>&lt;&gt;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391118" y="3760905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+mn-ea"/>
                  <a:ea typeface="+mn-ea"/>
                </a:rPr>
                <a:t>=</a:t>
              </a:r>
              <a:endParaRPr lang="ko-KR" altLang="en-US" sz="1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57" y="862699"/>
            <a:ext cx="2400300" cy="3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4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9399" y="939358"/>
            <a:ext cx="1978427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8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dirty="0">
                <a:solidFill>
                  <a:srgbClr val="0000FF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dirty="0">
                <a:solidFill>
                  <a:srgbClr val="0000FF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3.</a:t>
            </a:r>
            <a:r>
              <a:rPr lang="ko-KR" altLang="en-US" sz="1800" kern="0" dirty="0" err="1">
                <a:solidFill>
                  <a:srgbClr val="0000FF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로직</a:t>
            </a:r>
            <a:r>
              <a:rPr lang="ko-KR" altLang="en-US" sz="1800" kern="0" dirty="0">
                <a:solidFill>
                  <a:srgbClr val="0000FF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분석</a:t>
            </a:r>
            <a:endParaRPr lang="ko-KR" altLang="en-US" sz="1800" kern="0" spc="0" dirty="0">
              <a:solidFill>
                <a:srgbClr val="0000FF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39552" y="3510967"/>
          <a:ext cx="792087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52">
                  <a:extLst>
                    <a:ext uri="{9D8B030D-6E8A-4147-A177-3AD203B41FA5}">
                      <a16:colId xmlns:a16="http://schemas.microsoft.com/office/drawing/2014/main" val="4139776161"/>
                    </a:ext>
                  </a:extLst>
                </a:gridCol>
                <a:gridCol w="747252">
                  <a:extLst>
                    <a:ext uri="{9D8B030D-6E8A-4147-A177-3AD203B41FA5}">
                      <a16:colId xmlns:a16="http://schemas.microsoft.com/office/drawing/2014/main" val="1386819075"/>
                    </a:ext>
                  </a:extLst>
                </a:gridCol>
                <a:gridCol w="820620">
                  <a:extLst>
                    <a:ext uri="{9D8B030D-6E8A-4147-A177-3AD203B41FA5}">
                      <a16:colId xmlns:a16="http://schemas.microsoft.com/office/drawing/2014/main" val="2256045189"/>
                    </a:ext>
                  </a:extLst>
                </a:gridCol>
                <a:gridCol w="972786">
                  <a:extLst>
                    <a:ext uri="{9D8B030D-6E8A-4147-A177-3AD203B41FA5}">
                      <a16:colId xmlns:a16="http://schemas.microsoft.com/office/drawing/2014/main" val="3814289135"/>
                    </a:ext>
                  </a:extLst>
                </a:gridCol>
                <a:gridCol w="672528">
                  <a:extLst>
                    <a:ext uri="{9D8B030D-6E8A-4147-A177-3AD203B41FA5}">
                      <a16:colId xmlns:a16="http://schemas.microsoft.com/office/drawing/2014/main" val="657600292"/>
                    </a:ext>
                  </a:extLst>
                </a:gridCol>
                <a:gridCol w="586933">
                  <a:extLst>
                    <a:ext uri="{9D8B030D-6E8A-4147-A177-3AD203B41FA5}">
                      <a16:colId xmlns:a16="http://schemas.microsoft.com/office/drawing/2014/main" val="2972882623"/>
                    </a:ext>
                  </a:extLst>
                </a:gridCol>
                <a:gridCol w="907573">
                  <a:extLst>
                    <a:ext uri="{9D8B030D-6E8A-4147-A177-3AD203B41FA5}">
                      <a16:colId xmlns:a16="http://schemas.microsoft.com/office/drawing/2014/main" val="2864894465"/>
                    </a:ext>
                  </a:extLst>
                </a:gridCol>
                <a:gridCol w="460580">
                  <a:extLst>
                    <a:ext uri="{9D8B030D-6E8A-4147-A177-3AD203B41FA5}">
                      <a16:colId xmlns:a16="http://schemas.microsoft.com/office/drawing/2014/main" val="41272251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9309437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922621456"/>
                    </a:ext>
                  </a:extLst>
                </a:gridCol>
                <a:gridCol w="576062">
                  <a:extLst>
                    <a:ext uri="{9D8B030D-6E8A-4147-A177-3AD203B41FA5}">
                      <a16:colId xmlns:a16="http://schemas.microsoft.com/office/drawing/2014/main" val="3890502337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C=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S=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I=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SW=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PL=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MI=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HAP=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7183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C=C+1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S=S*(-1)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I=C * S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프린터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,&lt;&gt;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PL=PL+ I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HAP=PL+MI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C&lt;50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2361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MI=MI+ I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0195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*(-1)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1=1 *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1=0+ 1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1=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1&lt;50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3476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MI=MI+ I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9159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*(-1)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-2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=2 * (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-1)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-2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&lt;&gt;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PL=PL+ I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+(-2)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2&lt;50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010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-2=0+(-2)</a:t>
                      </a:r>
                      <a:endParaRPr lang="ko-KR" altLang="en-US" sz="11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3141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*(-1)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3=3 * </a:t>
                      </a:r>
                      <a:r>
                        <a:rPr lang="en-US" altLang="ko-KR" sz="11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4=1+ 3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2=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+(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3&lt;50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91882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MI=MI+ I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4108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*(-1)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-4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=4 * (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&lt;&gt;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PL=PL+ I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-2=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+(-6)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4&lt;50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44579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-6=-2+(-4)</a:t>
                      </a:r>
                      <a:endParaRPr lang="ko-KR" altLang="en-US" sz="11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764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70" y="105343"/>
            <a:ext cx="2448272" cy="31250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62" y="1007098"/>
            <a:ext cx="2400300" cy="40005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4644008" y="4509120"/>
            <a:ext cx="211778" cy="14401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629881" y="5229200"/>
            <a:ext cx="211778" cy="69536"/>
          </a:xfrm>
          <a:prstGeom prst="straightConnector1">
            <a:avLst/>
          </a:prstGeom>
          <a:ln>
            <a:solidFill>
              <a:srgbClr val="0000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629881" y="5579281"/>
            <a:ext cx="211778" cy="14401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629059" y="6237312"/>
            <a:ext cx="211778" cy="69536"/>
          </a:xfrm>
          <a:prstGeom prst="straightConnector1">
            <a:avLst/>
          </a:prstGeom>
          <a:ln>
            <a:solidFill>
              <a:srgbClr val="0000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 err="1"/>
              <a:t>스택</a:t>
            </a:r>
            <a:r>
              <a:rPr lang="en-US" altLang="ko-KR" b="1" dirty="0"/>
              <a:t>(stack)</a:t>
            </a:r>
          </a:p>
          <a:p>
            <a:pPr lvl="1">
              <a:defRPr/>
            </a:pPr>
            <a:r>
              <a:rPr lang="ko-KR" altLang="en-US" dirty="0" err="1"/>
              <a:t>스택</a:t>
            </a:r>
            <a:r>
              <a:rPr lang="ko-KR" altLang="en-US" dirty="0" err="1">
                <a:solidFill>
                  <a:schemeClr val="tx1"/>
                </a:solidFill>
              </a:rPr>
              <a:t>에</a:t>
            </a:r>
            <a:r>
              <a:rPr lang="ko-KR" altLang="en-US" dirty="0"/>
              <a:t> 저장</a:t>
            </a:r>
            <a:r>
              <a:rPr lang="ko-KR" altLang="en-US" dirty="0">
                <a:solidFill>
                  <a:schemeClr val="tx1"/>
                </a:solidFill>
              </a:rPr>
              <a:t>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원소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ko-KR" altLang="en-US" dirty="0"/>
              <a:t> </a:t>
            </a:r>
            <a:r>
              <a:rPr lang="en-US" altLang="ko-KR" dirty="0"/>
              <a:t>top</a:t>
            </a:r>
            <a:r>
              <a:rPr lang="ko-KR" altLang="en-US" dirty="0">
                <a:solidFill>
                  <a:schemeClr val="tx1"/>
                </a:solidFill>
              </a:rPr>
              <a:t>으로</a:t>
            </a:r>
            <a:r>
              <a:rPr lang="ko-KR" altLang="en-US" dirty="0"/>
              <a:t> 정한 곳</a:t>
            </a:r>
            <a:r>
              <a:rPr lang="ko-KR" altLang="en-US" dirty="0">
                <a:solidFill>
                  <a:schemeClr val="tx1"/>
                </a:solidFill>
              </a:rPr>
              <a:t>에서만</a:t>
            </a:r>
            <a:r>
              <a:rPr lang="ko-KR" altLang="en-US" dirty="0"/>
              <a:t> 접근 가능</a:t>
            </a:r>
          </a:p>
          <a:p>
            <a:pPr lvl="2">
              <a:defRPr/>
            </a:pPr>
            <a:r>
              <a:rPr lang="en-US" altLang="ko-KR" dirty="0">
                <a:solidFill>
                  <a:srgbClr val="0000FF"/>
                </a:solidFill>
              </a:rPr>
              <a:t>top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FF"/>
                </a:solidFill>
              </a:rPr>
              <a:t>위치</a:t>
            </a:r>
            <a:r>
              <a:rPr lang="ko-KR" altLang="en-US" dirty="0"/>
              <a:t>에서만 </a:t>
            </a:r>
            <a:r>
              <a:rPr lang="ko-KR" altLang="en-US" dirty="0">
                <a:solidFill>
                  <a:srgbClr val="FF0000"/>
                </a:solidFill>
              </a:rPr>
              <a:t>원소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삽입</a:t>
            </a:r>
            <a:r>
              <a:rPr lang="ko-KR" altLang="en-US" dirty="0"/>
              <a:t>하므로</a:t>
            </a:r>
            <a:r>
              <a:rPr lang="en-US" altLang="ko-KR" dirty="0"/>
              <a:t>,</a:t>
            </a:r>
            <a:r>
              <a:rPr lang="ko-KR" altLang="en-US" dirty="0"/>
              <a:t> 먼저 삽입한 원소는 </a:t>
            </a:r>
            <a:r>
              <a:rPr lang="ko-KR" altLang="en-US" dirty="0">
                <a:solidFill>
                  <a:srgbClr val="FF0000"/>
                </a:solidFill>
              </a:rPr>
              <a:t>밑</a:t>
            </a:r>
            <a:r>
              <a:rPr lang="ko-KR" altLang="en-US" dirty="0"/>
              <a:t>에 쌓이고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>
                <a:solidFill>
                  <a:srgbClr val="0000FF"/>
                </a:solidFill>
              </a:rPr>
              <a:t>나중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00FF"/>
                </a:solidFill>
              </a:rPr>
              <a:t>삽입</a:t>
            </a:r>
            <a:r>
              <a:rPr lang="ko-KR" altLang="en-US" dirty="0"/>
              <a:t>한 </a:t>
            </a:r>
            <a:r>
              <a:rPr lang="ko-KR" altLang="en-US" dirty="0">
                <a:solidFill>
                  <a:srgbClr val="FF0000"/>
                </a:solidFill>
              </a:rPr>
              <a:t>원소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위</a:t>
            </a:r>
            <a:r>
              <a:rPr lang="ko-KR" altLang="en-US" dirty="0"/>
              <a:t>에 쌓이는 </a:t>
            </a:r>
            <a:r>
              <a:rPr lang="ko-KR" altLang="en-US" dirty="0">
                <a:solidFill>
                  <a:srgbClr val="0000FF"/>
                </a:solidFill>
              </a:rPr>
              <a:t>구조</a:t>
            </a:r>
            <a:endParaRPr lang="en-US" altLang="ko-KR" dirty="0">
              <a:solidFill>
                <a:srgbClr val="0000FF"/>
              </a:solidFill>
            </a:endParaRPr>
          </a:p>
          <a:p>
            <a:pPr lvl="2">
              <a:defRPr/>
            </a:pPr>
            <a:r>
              <a:rPr lang="ko-KR" altLang="en-US" dirty="0">
                <a:solidFill>
                  <a:srgbClr val="0000FF"/>
                </a:solidFill>
              </a:rPr>
              <a:t>마지막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00FF"/>
                </a:solidFill>
              </a:rPr>
              <a:t>삽입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ko-KR" dirty="0"/>
              <a:t>ast-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ko-KR" dirty="0"/>
              <a:t>n)</a:t>
            </a:r>
            <a:r>
              <a:rPr lang="ko-KR" altLang="en-US" dirty="0"/>
              <a:t>한 </a:t>
            </a:r>
            <a:r>
              <a:rPr lang="ko-KR" altLang="en-US" dirty="0">
                <a:solidFill>
                  <a:srgbClr val="FF0000"/>
                </a:solidFill>
              </a:rPr>
              <a:t>원소</a:t>
            </a:r>
            <a:r>
              <a:rPr lang="ko-KR" altLang="en-US" dirty="0"/>
              <a:t>는 맨 </a:t>
            </a:r>
            <a:r>
              <a:rPr lang="ko-KR" altLang="en-US" dirty="0">
                <a:solidFill>
                  <a:srgbClr val="FF0000"/>
                </a:solidFill>
              </a:rPr>
              <a:t>위</a:t>
            </a:r>
            <a:r>
              <a:rPr lang="ko-KR" altLang="en-US" dirty="0"/>
              <a:t>에 쌓여 있다가 </a:t>
            </a:r>
            <a:r>
              <a:rPr lang="ko-KR" altLang="en-US" dirty="0">
                <a:solidFill>
                  <a:srgbClr val="0000FF"/>
                </a:solidFill>
              </a:rPr>
              <a:t>가장 먼저 삭제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ko-KR" dirty="0"/>
              <a:t>ut)</a:t>
            </a:r>
            <a:r>
              <a:rPr lang="ko-KR" altLang="en-US" dirty="0"/>
              <a:t>됨</a:t>
            </a:r>
            <a:r>
              <a:rPr lang="en-US" altLang="ko-KR" dirty="0"/>
              <a:t> ☞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후입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선출 </a:t>
            </a:r>
            <a:r>
              <a:rPr lang="ko-KR" altLang="en-US" b="1" dirty="0">
                <a:solidFill>
                  <a:srgbClr val="FF0000"/>
                </a:solidFill>
              </a:rPr>
              <a:t>구조</a:t>
            </a:r>
            <a:r>
              <a:rPr lang="ko-KR" altLang="en-US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LIFO</a:t>
            </a:r>
            <a:r>
              <a:rPr lang="en-US" altLang="ko-KR" dirty="0"/>
              <a:t>, Last-In-First-Out)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스택의</a:t>
            </a:r>
            <a:r>
              <a:rPr lang="ko-KR" altLang="en-US" dirty="0"/>
              <a:t> 이해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개념과 구조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5064"/>
            <a:ext cx="2637881" cy="242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685800" y="3009960"/>
              <a:ext cx="451080" cy="5590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40" y="3000600"/>
                <a:ext cx="469800" cy="5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7742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3461</Words>
  <Application>Microsoft Office PowerPoint</Application>
  <PresentationFormat>화면 슬라이드 쇼(4:3)</PresentationFormat>
  <Paragraphs>533</Paragraphs>
  <Slides>58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1" baseType="lpstr">
      <vt:lpstr>HY견고딕</vt:lpstr>
      <vt:lpstr>HY견명조</vt:lpstr>
      <vt:lpstr>HY헤드라인M</vt:lpstr>
      <vt:lpstr>돋움</vt:lpstr>
      <vt:lpstr>맑은 고딕</vt:lpstr>
      <vt:lpstr>바탕</vt:lpstr>
      <vt:lpstr>바탕체</vt:lpstr>
      <vt:lpstr>함초롬바탕</vt:lpstr>
      <vt:lpstr>휴먼둥근헤드라인</vt:lpstr>
      <vt:lpstr>Arial</vt:lpstr>
      <vt:lpstr>Verdana</vt:lpstr>
      <vt:lpstr>Wingdings</vt:lpstr>
      <vt:lpstr>1_마스터</vt:lpstr>
      <vt:lpstr>스택</vt:lpstr>
      <vt:lpstr>PowerPoint 프레젠테이션</vt:lpstr>
      <vt:lpstr>1. 스택의 이해 : 스택의 개념과 구조</vt:lpstr>
      <vt:lpstr>※ 자료의 형태에 따른 분류</vt:lpstr>
      <vt:lpstr>※ 자료의 형태에 따른 분류</vt:lpstr>
      <vt:lpstr>알고리즘 문제</vt:lpstr>
      <vt:lpstr>알고리즘 문제</vt:lpstr>
      <vt:lpstr>알고리즘 문제</vt:lpstr>
      <vt:lpstr>1. 스택의 이해 : 스택의 개념과 구조</vt:lpstr>
      <vt:lpstr>1. 스택의 이해 : 스택의 개념과 구조</vt:lpstr>
      <vt:lpstr>1. 스택의 이해 : 스택의 개념과 구조</vt:lpstr>
      <vt:lpstr>1. 스택의 이해 : 스택의 개념과 구조</vt:lpstr>
      <vt:lpstr>1. 스택의 이해 : 스택의 개념과 구조</vt:lpstr>
      <vt:lpstr>1. 스택의 이해 : 스택의 추상 자료형</vt:lpstr>
      <vt:lpstr>1. 스택의 이해 : 스택의 추상 자료형</vt:lpstr>
      <vt:lpstr>1. 스택의 이해 : 스택의 추상 자료형</vt:lpstr>
      <vt:lpstr>2. 스택의 구현: 순차 자료구조를 이용한 스택 구현</vt:lpstr>
      <vt:lpstr>2. 스택의 구현: 순차 자료구조를 이용한 스택 구현</vt:lpstr>
      <vt:lpstr>2. 스택의 구현: 순차 자료구조를 이용한 스택 구현</vt:lpstr>
      <vt:lpstr>2. 스택의 구현: 순차 자료구조를 이용한 스택 구현</vt:lpstr>
      <vt:lpstr>2. 스택의 구현:연결 자료구조를 이용한 스택의 구현</vt:lpstr>
      <vt:lpstr>2. 스택의 구현:연결 자료구조를 이용한 스택의 구현</vt:lpstr>
      <vt:lpstr>2. 스택의 구현:연결 자료구조를 이용한 스택의 구현</vt:lpstr>
      <vt:lpstr>2. 스택의 구현:연결 자료구조를 이용한 스택의 구현</vt:lpstr>
      <vt:lpstr>3. 스택의 응용 : 스택을 이용한 역순 문자열</vt:lpstr>
      <vt:lpstr>3. 스택의 응용 : 스택을 이용한 역순 문자열</vt:lpstr>
      <vt:lpstr>3. 스택의 응용 : 시스템 스택</vt:lpstr>
      <vt:lpstr>3. 스택의 응용 : 시스템 스택</vt:lpstr>
      <vt:lpstr>3. 스택의 응용 : 시스템 스택</vt:lpstr>
      <vt:lpstr>3. 스택의 응용 : 시스템 스택</vt:lpstr>
      <vt:lpstr>3. 스택의 응용 : 시스템 스택</vt:lpstr>
      <vt:lpstr>3. 스택의 응용 : 시스템 스택</vt:lpstr>
      <vt:lpstr>3. 스택의 응용 : 스택을 이용한 수식의 괄호 검사</vt:lpstr>
      <vt:lpstr>3. 스택의 응용 : 스택을 이용한 수식의 괄호 검사</vt:lpstr>
      <vt:lpstr>3. 스택의 응용 : 스택을 이용한 수식의 괄호 검사</vt:lpstr>
      <vt:lpstr>3. 스택의 응용 : 스택을 이용한 수식의 괄호 검사</vt:lpstr>
      <vt:lpstr>3. 스택의 응용 : 스택을 이용한 수식의 괄호 검사</vt:lpstr>
      <vt:lpstr>3.스택의 응용:스택을 이용한 수식의 후위 표기법 변환</vt:lpstr>
      <vt:lpstr>3.스택의 응용:스택을 이용한 수식의 후위 표기법 변환</vt:lpstr>
      <vt:lpstr>3.스택의 응용:스택을 이용한 수식의 후위 표기법 변환</vt:lpstr>
      <vt:lpstr>3.스택의 응용:스택을 이용한 수식의 후위 표기법 변환</vt:lpstr>
      <vt:lpstr>3.스택의 응용:스택을 이용한 수식의 후위 표기법 변환</vt:lpstr>
      <vt:lpstr>3.스택의 응용:스택을 이용한 수식의 후위 표기법 변환</vt:lpstr>
      <vt:lpstr>3.스택의 응용:스택을 이용한 수식의 후위 표기법 변환</vt:lpstr>
      <vt:lpstr>3.스택의 응용:스택을 이용한 수식의 후위 표기법 변환</vt:lpstr>
      <vt:lpstr>3.스택의 응용:스택을 이용한 후위 표기법 수식의 연산</vt:lpstr>
      <vt:lpstr>3.스택의 응용:스택을 이용한 후위 표기법 수식의 연산</vt:lpstr>
      <vt:lpstr>3.스택의 응용:스택을 이용한 후위 표기법 수식의 연산</vt:lpstr>
      <vt:lpstr>3.스택의 응용:스택을 이용한 후위 표기법 수식의 연산</vt:lpstr>
      <vt:lpstr>3.스택의 응용:스택을 이용한 후위 표기법 수식의 연산</vt:lpstr>
      <vt:lpstr>5장 과제 – 제출 방법은 앞 과제 제출 방법과 동일함</vt:lpstr>
      <vt:lpstr>문제) 알고리즘 구현 - 최댓값 구하기</vt:lpstr>
      <vt:lpstr>문제) 알고리즘 구현</vt:lpstr>
      <vt:lpstr>문제) 알고리즘 구현</vt:lpstr>
      <vt:lpstr>문제) 알고리즘 구현 - 최솟값 /최솟값 구하기</vt:lpstr>
      <vt:lpstr>문제) 알고리즘 구현 - 최솟값 /최솟값 구하기</vt:lpstr>
      <vt:lpstr>문제) 알고리즘 구현 - 최솟값 /최솟값 구하기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정정욱</cp:lastModifiedBy>
  <cp:revision>183</cp:revision>
  <dcterms:created xsi:type="dcterms:W3CDTF">2011-01-05T15:14:06Z</dcterms:created>
  <dcterms:modified xsi:type="dcterms:W3CDTF">2022-05-21T11:18:44Z</dcterms:modified>
</cp:coreProperties>
</file>