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70"/>
  </p:notesMasterIdLst>
  <p:handoutMasterIdLst>
    <p:handoutMasterId r:id="rId71"/>
  </p:handoutMasterIdLst>
  <p:sldIdLst>
    <p:sldId id="256" r:id="rId2"/>
    <p:sldId id="876" r:id="rId3"/>
    <p:sldId id="762" r:id="rId4"/>
    <p:sldId id="763" r:id="rId5"/>
    <p:sldId id="885" r:id="rId6"/>
    <p:sldId id="764" r:id="rId7"/>
    <p:sldId id="769" r:id="rId8"/>
    <p:sldId id="877" r:id="rId9"/>
    <p:sldId id="878" r:id="rId10"/>
    <p:sldId id="773" r:id="rId11"/>
    <p:sldId id="765" r:id="rId12"/>
    <p:sldId id="774" r:id="rId13"/>
    <p:sldId id="775" r:id="rId14"/>
    <p:sldId id="776" r:id="rId15"/>
    <p:sldId id="851" r:id="rId16"/>
    <p:sldId id="777" r:id="rId17"/>
    <p:sldId id="880" r:id="rId18"/>
    <p:sldId id="779" r:id="rId19"/>
    <p:sldId id="780" r:id="rId20"/>
    <p:sldId id="781" r:id="rId21"/>
    <p:sldId id="886" r:id="rId22"/>
    <p:sldId id="767" r:id="rId23"/>
    <p:sldId id="782" r:id="rId24"/>
    <p:sldId id="783" r:id="rId25"/>
    <p:sldId id="784" r:id="rId26"/>
    <p:sldId id="785" r:id="rId27"/>
    <p:sldId id="887" r:id="rId28"/>
    <p:sldId id="881" r:id="rId29"/>
    <p:sldId id="888" r:id="rId30"/>
    <p:sldId id="889" r:id="rId31"/>
    <p:sldId id="890" r:id="rId32"/>
    <p:sldId id="891" r:id="rId33"/>
    <p:sldId id="892" r:id="rId34"/>
    <p:sldId id="893" r:id="rId35"/>
    <p:sldId id="792" r:id="rId36"/>
    <p:sldId id="793" r:id="rId37"/>
    <p:sldId id="795" r:id="rId38"/>
    <p:sldId id="788" r:id="rId39"/>
    <p:sldId id="796" r:id="rId40"/>
    <p:sldId id="797" r:id="rId41"/>
    <p:sldId id="798" r:id="rId42"/>
    <p:sldId id="799" r:id="rId43"/>
    <p:sldId id="789" r:id="rId44"/>
    <p:sldId id="800" r:id="rId45"/>
    <p:sldId id="801" r:id="rId46"/>
    <p:sldId id="802" r:id="rId47"/>
    <p:sldId id="882" r:id="rId48"/>
    <p:sldId id="805" r:id="rId49"/>
    <p:sldId id="806" r:id="rId50"/>
    <p:sldId id="867" r:id="rId51"/>
    <p:sldId id="808" r:id="rId52"/>
    <p:sldId id="809" r:id="rId53"/>
    <p:sldId id="810" r:id="rId54"/>
    <p:sldId id="883" r:id="rId55"/>
    <p:sldId id="813" r:id="rId56"/>
    <p:sldId id="814" r:id="rId57"/>
    <p:sldId id="894" r:id="rId58"/>
    <p:sldId id="895" r:id="rId59"/>
    <p:sldId id="896" r:id="rId60"/>
    <p:sldId id="897" r:id="rId61"/>
    <p:sldId id="902" r:id="rId62"/>
    <p:sldId id="903" r:id="rId63"/>
    <p:sldId id="904" r:id="rId64"/>
    <p:sldId id="898" r:id="rId65"/>
    <p:sldId id="899" r:id="rId66"/>
    <p:sldId id="900" r:id="rId67"/>
    <p:sldId id="901" r:id="rId68"/>
    <p:sldId id="884" r:id="rId6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006600"/>
    <a:srgbClr val="008000"/>
    <a:srgbClr val="000066"/>
    <a:srgbClr val="3366FF"/>
    <a:srgbClr val="660033"/>
    <a:srgbClr val="64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5" autoAdjust="0"/>
    <p:restoredTop sz="94179" autoAdjust="0"/>
  </p:normalViewPr>
  <p:slideViewPr>
    <p:cSldViewPr>
      <p:cViewPr varScale="1">
        <p:scale>
          <a:sx n="105" d="100"/>
          <a:sy n="105" d="100"/>
        </p:scale>
        <p:origin x="1944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68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2021-06-18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24:39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3651 2734 0,'18'0'47,"0"0"-47,-1 0 15,-17 18 1,18-18-1,-1 0-15,1 17 16,0 1-16,-1 0 16,1-18-16,0 35 15,17-17 1,-35-1 0,18 1-1,-1-1 1,-17 1-16,18-18 0,-1 18 15,-17-1 1,0 1-16,18-18 16,0 0 31,-1 0-47,-17-18 15,71 1-15,-36-1 16,18-17-16,-35 35 0,141-71 15,-142 71-15,1-35 0,105-18 16,1-18 0,-107 71-16,54-35 15,-53 35-15,-1-17 0,-17-1 0,18 18 16</inkml:trace>
  <inkml:trace contextRef="#ctx0" brushRef="#br0" timeOffset="1171.9491">16669 2522 0,'0'18'31,"0"0"-16,17-1-15,19 36 16,-19 0 0,1-18-1,0 1-15,-1-1 16,-17-17 15,18-18-15,0 0 15,-1 0 16,1 0-47,17 0 16,-17 0-16,88-53 15,-89 53-15,18 0 0,54-36 16,-54 19-16,124-54 0,-124 71 0,0 0 15,89-53-15,-1 0 16,-88 36 0,-17 17-1</inkml:trace>
  <inkml:trace contextRef="#ctx0" brushRef="#br0" timeOffset="3515.8504">2611 9648 0,'17'0'62,"1"0"-62,-1 0 16,1 0 0,0 0-16,35 0 15,-36 0-15,19 0 0,34 0 16,-35 0-16,36 0 15,-36 0-15,-17 0 16,35 0-16,-36 0 0,72 0 16,-54 0-16,-17 0 0,70 0 15,-18 0 1,-52 0-16,70 0 0,-70 0 16,52 0-16,19 0 15,16 0 1,-87 0-16,105-17 15,-105 17-15,106 0 16,-107 0-16,124 0 16,-123 0-16,17 0 0,89 0 0,52-18 15,-158 1-15,158 17 16,-158 0-16,-1 0 0,89-18 16,-18 18-1,-70 0-15,35 0 16,-35 0-16,-1 0 15,1 0 1,0 0-16,-1 0 16,1 0-1,-1 0 1,1 0 0,0 0-1</inkml:trace>
  <inkml:trace contextRef="#ctx0" brushRef="#br0" timeOffset="4797.1835">2787 10672 0,'18'0'31,"-1"0"-16,1 0-15,35 17 16,-18-17 0,53 18-1,18-18 1,0 0 0,0 0-1,0 17-15,-89-17 0,71 0 16,-70 0-16,70 0 15,-70 0-15,88 0 16,-71 0-16,-17 0 0,105 0 16,54-17-1,-142 17-15,141 0 0,-141 0 16,1 0-16,-19-18 0,89 18 0,71-17 16,-142 17-16,124 0 15,-142 0-15,1 0 0,123-18 16,-18 0-1,-87 18-15,87 0 16,-87 0-16,-19 0 0,89-17 0,0 17 16,-89 0-16,54 0 15,-53 0-15,-1-18 16,36 18 0,-35 0-1,17 0 1,0 0-16,1 0 15,-19 0-15,1 0 16,0 0-16,-1 0 16,-17-18-16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5-03T04:03:55.11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19015 6456 0,'0'0'0,"0"17"15,17 1 1,-17 0 0,18-1-1,-18 1 1,18 0 0,-18-1-16,17 19 0,1-19 15,0 19-15,-1-1 16,-17-18-16,18 36 15,-18-35-15,17 0 16,-17-1-16,18 19 16,0-19-16,-18 1 0,0-1 15,17 1 1,-17 0 0,0-1-1,18-17 110,0 0-109,17-17-1,36-1 1,17-35-16,35-35 16,36 17-1,-124 54-15,142-54 16,-125 54-16,90-54 0,-1 18 16,-124 35-16,54-17 15,-53 35-15,-1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5-03T04:04:10.15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19015 6456 0,'0'0'0,"0"17"15,17 1 1,-17 0 0,18-1-1,-18 1 1,18 0 0,-18-1-16,17 19 0,1-19 15,0 19-15,-1-1 16,-17-18-16,18 36 15,-18-35-15,17 0 16,-17-1-16,18 19 16,0-19-16,-18 1 0,0-1 15,17 1 1,-17 0 0,0-1-1,18-17 110,0 0-109,17-17-1,36-1 1,17-35-16,35-35 16,36 17-1,-124 54-15,142-54 16,-125 54-16,90-54 0,-1 18 16,-124 35-16,54-17 15,-53 35-15,-1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25:45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2275 3898 0,'18'0'140,"0"0"-140,-1 0 0,54 0 16,-53 0-16,70 0 15,-71 0-15,19 0 0,69 0 16,54 18 0,-141-18-16,141 0 15,-124 0-15,0 0 0,124 0 16,35 0-16,-159 0 0,212 0 16,-229 0-16,17 0 0,177-18 15,-1 18 1,-175 0-16,193 0 15,-211 0-15,17 0 0,124-17 16,-1 17 0,-122 0-16,105 0 0,-106 0 0,0 0 15,71 0-15,53 0 16,-141 0-16,140 0 16,-122 0-16,-19 0 0,124 0 15,53 0 1,-158 0-16,175 0 0,-175 0 15,-1 0-15,177 0 0,52 0 16,-229 0-16,230 0 16,-212 0-16,-18 0 0,177 0 15,17 0 1,-194 0-16,159 0 16,-176 0-16,17 0 0,107 17 0,-1-17 15,-124 18-15,124-18 16,-123 0-16,17 0 0,89 0 15,34 0 1,-105 0-16,106 0 16,-141 0-16,17 17 0,106-17 15,18 0-15,-141 0 0,123 0 16,-124 0-16,19 0 0,69 0 16,19 0-1,-54 0 1,-52 0-16,17 0 15,-17 0-15</inkml:trace>
  <inkml:trace contextRef="#ctx0" brushRef="#br0" timeOffset="937.5585">13053 2858 0,'0'0'0,"17"17"0,-17 1 0,18-18 0,17 53 16,-35-36-16,0 1 15,18 0-15,17 52 16,-17-52-16,0 35 15,-1-53-15,-17 53 16,35 0 0,-17-1-16,0 1 15,-1-17 1,1-1 0,0-35 62,-18-18-78,53-17 15,-18 0 1,-18 35-16,72-88 16,-72 88-16,19-18 0,69-53 0,72-52 15,-160 105-15,177-88 16,-176 89-16,17-1 0,124-35 15,-18-17 1,-123 70-16,70-36 16,-70 36-16,-1 0 0,1-17 15,0 17-15</inkml:trace>
  <inkml:trace contextRef="#ctx0" brushRef="#br0" timeOffset="3125.2009">3969 11783 0,'0'17'47,"17"-17"-47,-17 18 0,18 35 15,17 35 1,-35-70-16,18 70 16,0-70-16,-1 17 0,-17 71 0,36 35 15,-36-124-15,17 89 16,1-70-16,-18 17 15,17-1 1,-17-34 0,0 0-1,18-18 1,0 0 0,-1 0 15,1 0 0,-18-18-31,53-52 16,0-19-1,-18 89-15,71-106 16,-88 71-16,-1 35 0,107-123 16,34 17-1,-122 88-15,87-52 16,-105 52-16,-1 18 0,36-35 0,0 0 15,-17 17 1</inkml:trace>
  <inkml:trace contextRef="#ctx0" brushRef="#br0" timeOffset="4250.2741">12312 10672 0,'0'17'32,"18"1"-32,-1 17 15,-17-17-15,53 35 16,-53-36-16,18 19 0,-1-1 15,1 18 1,-18-36-16,18 19 0,-18-19 0,0 1 16,17-18-1,1 0 63,-18-18-78,88-35 16,18 0 0,0-35-1,-71 88-15,106-88 16,-123 70-16,17 18 0,71-70 0,-18 35 16,-70 35-16,35-36 15</inkml:trace>
  <inkml:trace contextRef="#ctx0" brushRef="#br0" timeOffset="5328.4677">20955 9878 0,'18'0'15,"-1"35"1,19 36-16,-19-1 15,-17-52-15,35 70 16,-35-70-16,18-1 0,0 36 16,-18-18-1,17-17 1,1-18 31,0 0-47,-1 0 0,36-35 15,-35 17-15,88-52 16,-89 70-16,1-18 0,105-35 16,-17-17-16,-70 70 15,52-36-15,-88 19 0,17 17 16,19 0-16,-36-18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26:27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19562 917 0,'17'0'16,"-17"18"-16,18-1 15,35 36 1,-36 0-16,1-53 16,17 53-16,-35-35 0,0 0 15,18 17-15,17 18 16,-17-36-16,-1 19 16,-17-19-16,18 19 15,-18 16 1,35-16-16,-35-19 15,18-17 64,0 0-79,35-35 0,70-53 15,-88 70-15,159-105 16,-141 105-16,0-17 0,159-89 15,35 19 1,-212 69-16,230-70 16,-248 106-16,19-17 0,105-36 15,-124 35-15,54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26:30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19897 952 0,'17'0'31,"1"0"-15,-18 18-16,18 17 15,-1-35-15,18 71 16,-35-53-16,36 52 15,17 1-15,-53-54 16,53 72-16,-53-54 0,0-18 16,35 36-16,-35-35 0,18 35 15,-18-35-15,0-1 0,17-17 0,-17 36 16,18 16 0,-18-34-1,17 0-15,1-18 63,0 0-32,17-18-31,53-35 16,-53 36-16,142-107 15,-142 106-15,0-17 0,142-71 16,70-35-1,-212 124-15,159-107 16,-176 106-16,35 1 0,35-54 16,-35 36-16,-36 35 0,1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5-03T05:26:21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13670 10636 0,'0'18'172,"0"0"-172,0-1 0,18-17 0,-1 0 16,-17 18-16,0-1 0,18-17 0,-18 18 0,0 0 16,18-18-16,-18 17 0,17-17 0,1 18 15,-18 0-15,0-1 0,18-17 16,-18 18-16,17-18 15,-17 18-15,0-1 0,18-17 16,-18 18 0,18-18-16,-18 17 15,0 1 1,17 0-16,-17-1 16,18-17-16,-18 18 0,17-18 15,-17 18-15,0-1 0,18-17 0,-18 18 16,0-36 187,18 18-203,-18-17 0,17-1 16,-17 0-16,18 18 0,-18-17 15,0-1-15,18 18 0,-18-18 0,17 18 0,-17-17 16,18 17-16,-18-18 0,0 1 0,18 17 0,-18-18 0,17 0 15,1 18-15,-18-17 0,0-1 0,17 18 16,-17-18-16,18 1 0,-18-1 16,0 0-16,18 18 0,-18-17 0,17 17 15,-17-18-15,18 18 0,-18-17 16,0-1-16,18 18 0,-1 0 16,-17-18-1,18 18-15,0 0 16,-18-17-16,17 17 15</inkml:trace>
  <inkml:trace contextRef="#ctx0" brushRef="#br0" timeOffset="3834.9308">10989 13053 0,'18'17'94,"-18"1"-94,17-18 15,-17 18-15,0-1 0,0 1 0,18 0 16,-18-1-16,18 1 0,-18 0 16,17-18-16,-17 17 0,0 1 0,18-18 15,-18 17-15,0 1 0,0 0 16,17-18-16,-17 17 0,18-17 172,0 0-157,-1 0 110,-17-17-125,18 17 16,-18-18-16,0 0 0,18 18 0,-1 0 0,-17-17 0,18 17 0,-18-18 16,18 18-16,-18-17 0,0-1 0,17 18 0,1 0 0,-18-18 15,18 18-15,-1-17 0,1 17 0,-1-18 16,1 18-16,-18-18 0,18 18 15,-18-17-15,17-1 63,1 18-63,-18-18 16,18 18-16,-18-17 15,17 17-15,-17-18 0,18 18 0,-18-17 0,18 17 16,-1 0-1,-17-18-15</inkml:trace>
  <inkml:trace contextRef="#ctx0" brushRef="#br0" timeOffset="6178.4369">16263 13070 0,'0'18'47,"0"0"-32,0-1-15,18-17 0,-18 18 16,17-18-16,-17 18 0,0-1 16,0 1-16,18 0 0,-18-1 0,0 1 15,18-1-15,-18 1 16,0 0-16,17-18 0,-17 17 0,18-17 0,-18 18 15,0 0-15,18-18 0,-18 17 0,0 1 16,0 0-16,17-18 0,-17 17 0,0 1 31,18-18-31,-1 0 125,1 0-109,-18-18-16,18 18 16,-18-17-16,17-1 0,1 18 0,-18-18 0,18 18 15,-18-17-15,17 17 0,-17-18 0,18 0 0,0 18 0,-1-17 16,1-1-16,-1 0 0,1 18 0,0 0 0,-18-17 0,17 17 15,1 0-15,0-18 0,17 18 0,-35-17 0,18 17 0,-1 0 16,1 0-16,0-18 0,-1 0 0,1 18 0,-1 0 0,-17-17 16,18 17-16,0 0 0,-18-18 0,0 0 31</inkml:trace>
  <inkml:trace contextRef="#ctx0" brushRef="#br0" timeOffset="9176.3777">13335 8079 0,'0'17'125,"18"-17"-109,-18 18-16,0 0 31,17-18-15,1 17-16,-18 1 15,18-18-15,-18 17 0,0 1 16,17-18-16,-17 18 0,18-1 0,-1 1 0,-17 0 16,18-18-16,-18 17 0,18 1 15,-18 0-15,17-18 0,-17 17 0,18-17 16,-18 18-16,18-18 16,-18-18 140,0 1-141,17 17-15,-17-18 0,18 0 16,0 18-16,-18-17 0,17 17 0,-17-18 0,18 18 16,-18-18-16,17 18 0,1-17 0,-18-1 0,18 18 0,-1 0 15,-17-18-15,36 1 0,-19-1 0,1 18 16,0-17-16,-1 17 0,-17-18 0,18 0 16,-18 1-16,18 17 0,-1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6356FFEE-FBD2-4C3E-AAB5-A74FADC48B09}" type="slidenum">
              <a:rPr kumimoji="0" lang="ko-KR" altLang="en-US" sz="1200"/>
              <a:pPr/>
              <a:t>40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04651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7CED3468-A6C9-4D58-9EA6-CF43F4084BC0}" type="slidenum">
              <a:rPr kumimoji="0" lang="ko-KR" altLang="en-US" sz="1200"/>
              <a:pPr/>
              <a:t>51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3645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5249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3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9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0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F0AE9F20-185D-48AF-9EDA-D87DDF186B0E}" type="slidenum">
              <a:rPr kumimoji="0" lang="ko-KR" altLang="en-US" sz="1200"/>
              <a:pPr/>
              <a:t>20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2563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F0AE9F20-185D-48AF-9EDA-D87DDF186B0E}" type="slidenum">
              <a:rPr kumimoji="0" lang="ko-KR" altLang="en-US" sz="1200"/>
              <a:pPr/>
              <a:t>21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7843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5D148E67-1D59-499B-AB7B-00E17AA92A5E}" type="slidenum">
              <a:rPr kumimoji="0" lang="ko-KR" altLang="en-US" sz="1200"/>
              <a:pPr/>
              <a:t>26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15686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5D148E67-1D59-499B-AB7B-00E17AA92A5E}" type="slidenum">
              <a:rPr kumimoji="0" lang="ko-KR" altLang="en-US" sz="1200"/>
              <a:pPr/>
              <a:t>27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296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F07B8B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55989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B70039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636096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IT </a:t>
            </a:r>
            <a:r>
              <a:rPr lang="en-US" altLang="ko-KR" sz="1800" b="1" dirty="0" err="1">
                <a:solidFill>
                  <a:schemeClr val="bg1"/>
                </a:solidFill>
                <a:latin typeface="+mj-ea"/>
                <a:ea typeface="+mj-ea"/>
              </a:rPr>
              <a:t>CookBook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, C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로 배우는 쉬운 자료구조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b="29954"/>
          <a:stretch/>
        </p:blipFill>
        <p:spPr>
          <a:xfrm>
            <a:off x="4355976" y="133905"/>
            <a:ext cx="4680000" cy="40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lnSpc>
                <a:spcPct val="150000"/>
              </a:lnSpc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78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/50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EA8892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0000CC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50000"/>
        </a:lnSpc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b="0" kern="1200">
          <a:solidFill>
            <a:srgbClr val="0000CC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rgbClr val="0000CC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emf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emf"/><Relationship Id="rId5" Type="http://schemas.openxmlformats.org/officeDocument/2006/relationships/customXml" Target="../ink/ink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emf"/><Relationship Id="rId4" Type="http://schemas.openxmlformats.org/officeDocument/2006/relationships/customXml" Target="../ink/ink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7.emf"/><Relationship Id="rId4" Type="http://schemas.openxmlformats.org/officeDocument/2006/relationships/customXml" Target="../ink/ink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6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큐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순</a:t>
            </a:r>
            <a:r>
              <a:rPr lang="ko-KR" altLang="en-US" dirty="0">
                <a:solidFill>
                  <a:srgbClr val="FF0000"/>
                </a:solidFill>
              </a:rPr>
              <a:t>차</a:t>
            </a:r>
            <a:r>
              <a:rPr lang="ko-KR" altLang="en-US" dirty="0" smtClean="0"/>
              <a:t> </a:t>
            </a:r>
            <a:r>
              <a:rPr lang="ko-KR" altLang="en-US" dirty="0"/>
              <a:t>큐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차원 </a:t>
            </a:r>
            <a:r>
              <a:rPr lang="ko-KR" altLang="en-US" dirty="0"/>
              <a:t>배열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이용한</a:t>
            </a:r>
            <a:r>
              <a:rPr lang="ko-KR" altLang="en-US" dirty="0"/>
              <a:t> 큐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큐의 크기 </a:t>
            </a:r>
            <a:r>
              <a:rPr lang="en-US" altLang="ko-KR" dirty="0"/>
              <a:t>= </a:t>
            </a:r>
            <a:r>
              <a:rPr lang="ko-KR" altLang="en-US" dirty="0"/>
              <a:t>배열의 크기</a:t>
            </a:r>
          </a:p>
          <a:p>
            <a:pPr lvl="2" eaLnBrk="1" hangingPunct="1">
              <a:lnSpc>
                <a:spcPct val="70000"/>
              </a:lnSpc>
              <a:defRPr/>
            </a:pPr>
            <a:r>
              <a:rPr lang="ko-KR" altLang="en-US" dirty="0"/>
              <a:t>변수 </a:t>
            </a:r>
            <a:r>
              <a:rPr lang="en-US" altLang="ko-KR" dirty="0">
                <a:solidFill>
                  <a:srgbClr val="FF0000"/>
                </a:solidFill>
              </a:rPr>
              <a:t>front</a:t>
            </a:r>
            <a:r>
              <a:rPr lang="en-US" altLang="ko-KR" dirty="0"/>
              <a:t> : </a:t>
            </a:r>
            <a:r>
              <a:rPr lang="ko-KR" altLang="en-US" dirty="0"/>
              <a:t>저장된 </a:t>
            </a:r>
            <a:r>
              <a:rPr lang="ko-KR" altLang="en-US" dirty="0">
                <a:solidFill>
                  <a:srgbClr val="0000CC"/>
                </a:solidFill>
              </a:rPr>
              <a:t>첫 번째 </a:t>
            </a:r>
            <a:r>
              <a:rPr lang="ko-KR" altLang="en-US" dirty="0"/>
              <a:t>원소의 인덱스 저장</a:t>
            </a:r>
          </a:p>
          <a:p>
            <a:pPr lvl="2" eaLnBrk="1" hangingPunct="1">
              <a:lnSpc>
                <a:spcPct val="70000"/>
              </a:lnSpc>
              <a:defRPr/>
            </a:pPr>
            <a:r>
              <a:rPr lang="ko-KR" altLang="en-US" dirty="0"/>
              <a:t>변수 </a:t>
            </a:r>
            <a:r>
              <a:rPr lang="en-US" altLang="ko-KR" dirty="0">
                <a:solidFill>
                  <a:srgbClr val="0000CC"/>
                </a:solidFill>
              </a:rPr>
              <a:t>rear</a:t>
            </a:r>
            <a:r>
              <a:rPr lang="en-US" altLang="ko-KR" dirty="0"/>
              <a:t> : </a:t>
            </a:r>
            <a:r>
              <a:rPr lang="ko-KR" altLang="en-US" dirty="0"/>
              <a:t>저장된 </a:t>
            </a:r>
            <a:r>
              <a:rPr lang="ko-KR" altLang="en-US" dirty="0">
                <a:solidFill>
                  <a:srgbClr val="0000CC"/>
                </a:solidFill>
              </a:rPr>
              <a:t>마지막</a:t>
            </a:r>
            <a:r>
              <a:rPr lang="ko-KR" altLang="en-US" dirty="0"/>
              <a:t> 원소의 인덱스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 eaLnBrk="1" hangingPunct="1">
              <a:lnSpc>
                <a:spcPct val="70000"/>
              </a:lnSpc>
              <a:defRPr/>
            </a:pPr>
            <a:endParaRPr lang="ko-KR" altLang="en-US" dirty="0"/>
          </a:p>
          <a:p>
            <a:pPr lvl="1" eaLnBrk="1" hangingPunct="1">
              <a:lnSpc>
                <a:spcPct val="140000"/>
              </a:lnSpc>
              <a:defRPr/>
            </a:pPr>
            <a:r>
              <a:rPr lang="ko-KR" altLang="en-US" dirty="0"/>
              <a:t>상태 표현 </a:t>
            </a:r>
          </a:p>
          <a:p>
            <a:pPr lvl="2" eaLnBrk="1" hangingPunct="1">
              <a:defRPr/>
            </a:pPr>
            <a:r>
              <a:rPr lang="ko-KR" altLang="en-US" dirty="0"/>
              <a:t>초기 상태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front = rear =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rear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  </a:t>
            </a:r>
            <a:r>
              <a:rPr lang="en-US" altLang="ko-KR" dirty="0"/>
              <a:t>(n : </a:t>
            </a:r>
            <a:r>
              <a:rPr lang="ko-KR" altLang="en-US" dirty="0"/>
              <a:t>배열의 크기</a:t>
            </a:r>
            <a:r>
              <a:rPr lang="en-US" altLang="ko-KR" dirty="0"/>
              <a:t>, n-1 : </a:t>
            </a:r>
            <a:r>
              <a:rPr lang="ko-KR" altLang="en-US" dirty="0"/>
              <a:t>배열의 마지막 인덱스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49443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순차자료구조를 이용한 큐의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초기 공백  큐 생성 </a:t>
            </a:r>
            <a:r>
              <a:rPr lang="ko-KR" altLang="en-US" dirty="0" smtClean="0">
                <a:solidFill>
                  <a:srgbClr val="FF0000"/>
                </a:solidFill>
              </a:rPr>
              <a:t>알고리즘</a:t>
            </a:r>
          </a:p>
          <a:p>
            <a:pPr lvl="2" eaLnBrk="1" hangingPunct="1"/>
            <a:r>
              <a:rPr lang="ko-KR" altLang="en-US" dirty="0" smtClean="0"/>
              <a:t>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 생성</a:t>
            </a:r>
          </a:p>
          <a:p>
            <a:pPr lvl="2" eaLnBrk="1" hangingPunct="1"/>
            <a:r>
              <a:rPr lang="ko-KR" altLang="en-US" dirty="0" smtClean="0"/>
              <a:t>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를 </a:t>
            </a:r>
            <a:r>
              <a:rPr lang="en-US" altLang="ko-KR" dirty="0" smtClean="0">
                <a:solidFill>
                  <a:srgbClr val="FF0000"/>
                </a:solidFill>
              </a:rPr>
              <a:t>-1</a:t>
            </a:r>
            <a:r>
              <a:rPr lang="ko-KR" altLang="en-US" dirty="0" smtClean="0"/>
              <a:t>로 초기화 </a:t>
            </a:r>
          </a:p>
          <a:p>
            <a:pPr lvl="1"/>
            <a:endParaRPr lang="ko-KR" altLang="en-US" dirty="0" smtClean="0"/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49443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순차자료구조를 이용한 큐의 구현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7560840" cy="181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>
                <a:solidFill>
                  <a:srgbClr val="FF0000"/>
                </a:solidFill>
              </a:rPr>
              <a:t>공백</a:t>
            </a:r>
            <a:r>
              <a:rPr lang="ko-KR" altLang="en-US" dirty="0"/>
              <a:t> 큐 검사 알고리즘과 </a:t>
            </a:r>
            <a:r>
              <a:rPr lang="ko-KR" altLang="en-US" dirty="0">
                <a:solidFill>
                  <a:srgbClr val="FF0000"/>
                </a:solidFill>
              </a:rPr>
              <a:t>포화상태</a:t>
            </a:r>
            <a:r>
              <a:rPr lang="ko-KR" altLang="en-US" dirty="0"/>
              <a:t> 검사 </a:t>
            </a:r>
            <a:r>
              <a:rPr lang="ko-KR" altLang="en-US" dirty="0">
                <a:solidFill>
                  <a:srgbClr val="FF0000"/>
                </a:solidFill>
              </a:rPr>
              <a:t>알고리즘</a:t>
            </a:r>
          </a:p>
          <a:p>
            <a:pPr lvl="2" eaLnBrk="1" hangingPunct="1"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lvl="2" eaLnBrk="1" hangingPunct="1">
              <a:lnSpc>
                <a:spcPct val="60000"/>
              </a:lnSpc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 =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  </a:t>
            </a:r>
            <a:r>
              <a:rPr lang="en-US" altLang="ko-KR" dirty="0"/>
              <a:t>(n : </a:t>
            </a:r>
            <a:r>
              <a:rPr lang="ko-KR" altLang="en-US" dirty="0"/>
              <a:t>배열의 크기</a:t>
            </a:r>
            <a:r>
              <a:rPr lang="en-US" altLang="ko-KR" dirty="0"/>
              <a:t>, n-1 : </a:t>
            </a:r>
            <a:r>
              <a:rPr lang="ko-KR" altLang="en-US" dirty="0"/>
              <a:t>배열의 마지막 인덱스</a:t>
            </a:r>
            <a:r>
              <a:rPr lang="en-US" altLang="ko-KR" dirty="0"/>
              <a:t>)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순차자료구조를 이용한 큐의 구현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40030"/>
            <a:ext cx="8052981" cy="167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70343"/>
            <a:ext cx="8060652" cy="169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3851920" y="3356992"/>
            <a:ext cx="4320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384328" y="3582160"/>
            <a:ext cx="4320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806200" y="5210912"/>
            <a:ext cx="4320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393472" y="5462368"/>
            <a:ext cx="4320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3356992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519376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큐의 </a:t>
            </a:r>
            <a:r>
              <a:rPr lang="ko-KR" altLang="en-US" dirty="0">
                <a:solidFill>
                  <a:srgbClr val="FF0000"/>
                </a:solidFill>
              </a:rPr>
              <a:t>삽입</a:t>
            </a:r>
            <a:r>
              <a:rPr lang="ko-KR" altLang="en-US" dirty="0"/>
              <a:t> 알고리즘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3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marL="895350" lvl="3" indent="0" eaLnBrk="1" hangingPunct="1">
              <a:buNone/>
              <a:defRPr/>
            </a:pPr>
            <a:endParaRPr lang="ko-KR" altLang="en-US" dirty="0"/>
          </a:p>
          <a:p>
            <a:pPr lvl="2" eaLnBrk="1" hangingPunct="1">
              <a:defRPr/>
            </a:pPr>
            <a:r>
              <a:rPr lang="ko-KR" altLang="en-US" dirty="0">
                <a:solidFill>
                  <a:srgbClr val="FF0000"/>
                </a:solidFill>
              </a:rPr>
              <a:t>마지막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CC"/>
                </a:solidFill>
              </a:rPr>
              <a:t>원소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뒤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00CC"/>
                </a:solidFill>
              </a:rPr>
              <a:t>삽입</a:t>
            </a:r>
            <a:r>
              <a:rPr lang="ko-KR" altLang="en-US" dirty="0"/>
              <a:t>해야 하므로 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ko-KR" altLang="en-US" dirty="0"/>
              <a:t>① 마지막 원소의 인덱스를 저장한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rear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CC"/>
                </a:solidFill>
              </a:rPr>
              <a:t>값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FF0000"/>
                </a:solidFill>
              </a:rPr>
              <a:t>하나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증가</a:t>
            </a:r>
            <a:r>
              <a:rPr lang="ko-KR" altLang="en-US" dirty="0"/>
              <a:t>시켜 </a:t>
            </a:r>
            <a:r>
              <a:rPr lang="ko-KR" altLang="en-US" b="1" u="sng" dirty="0">
                <a:solidFill>
                  <a:srgbClr val="FF0000"/>
                </a:solidFill>
              </a:rPr>
              <a:t>삽입할 자리 준비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  <a:p>
            <a:pPr lvl="3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ko-KR" altLang="en-US" dirty="0"/>
              <a:t>② 수정한 </a:t>
            </a:r>
            <a:r>
              <a:rPr lang="en-US" altLang="ko-KR" dirty="0"/>
              <a:t>rear</a:t>
            </a:r>
            <a:r>
              <a:rPr lang="ko-KR" altLang="en-US" dirty="0"/>
              <a:t>값에 </a:t>
            </a:r>
            <a:r>
              <a:rPr lang="ko-KR" altLang="en-US" dirty="0" smtClean="0"/>
              <a:t>해당하는 배열원소 </a:t>
            </a:r>
            <a:r>
              <a:rPr lang="en-US" altLang="ko-KR" dirty="0"/>
              <a:t>Q[rear]</a:t>
            </a:r>
            <a:r>
              <a:rPr lang="ko-KR" altLang="en-US" dirty="0"/>
              <a:t>에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ko-KR" altLang="en-US" dirty="0" smtClean="0">
                <a:solidFill>
                  <a:srgbClr val="0000CC"/>
                </a:solidFill>
              </a:rPr>
              <a:t>저장</a:t>
            </a:r>
            <a:endParaRPr lang="ko-KR" altLang="en-US" dirty="0">
              <a:solidFill>
                <a:srgbClr val="0000CC"/>
              </a:solidFill>
            </a:endParaRPr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순차자료구조를 이용한 큐의 구현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4" y="1484784"/>
            <a:ext cx="8064896" cy="2457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987824" y="2492896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47664" y="249289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91680" y="2996952"/>
            <a:ext cx="136815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562" y="2492896"/>
            <a:ext cx="3031030" cy="12977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6845400" y="2317680"/>
              <a:ext cx="501840" cy="1908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9560" y="2254320"/>
                <a:ext cx="533520" cy="31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큐의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ko-KR" altLang="en-US" dirty="0"/>
              <a:t> 알고리즘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3" eaLnBrk="1" hangingPunct="1">
              <a:lnSpc>
                <a:spcPct val="70000"/>
              </a:lnSpc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3" eaLnBrk="1" hangingPunct="1">
              <a:lnSpc>
                <a:spcPct val="70000"/>
              </a:lnSpc>
              <a:defRPr/>
            </a:pPr>
            <a:endParaRPr lang="ko-KR" altLang="en-US" dirty="0"/>
          </a:p>
          <a:p>
            <a:pPr lvl="2" eaLnBrk="1" hangingPunct="1">
              <a:lnSpc>
                <a:spcPct val="110000"/>
              </a:lnSpc>
              <a:defRPr/>
            </a:pPr>
            <a:endParaRPr lang="ko-KR" altLang="en-US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>
                <a:solidFill>
                  <a:srgbClr val="0000CC"/>
                </a:solidFill>
              </a:rPr>
              <a:t>가장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앞</a:t>
            </a:r>
            <a:r>
              <a:rPr lang="ko-KR" altLang="en-US" dirty="0"/>
              <a:t>에 있는 </a:t>
            </a:r>
            <a:r>
              <a:rPr lang="ko-KR" altLang="en-US" dirty="0">
                <a:solidFill>
                  <a:srgbClr val="FF0000"/>
                </a:solidFill>
              </a:rPr>
              <a:t>원소</a:t>
            </a:r>
            <a:r>
              <a:rPr lang="ko-KR" altLang="en-US" dirty="0"/>
              <a:t>를 </a:t>
            </a:r>
            <a:r>
              <a:rPr lang="ko-KR" altLang="en-US" dirty="0" smtClean="0">
                <a:solidFill>
                  <a:srgbClr val="0000CC"/>
                </a:solidFill>
              </a:rPr>
              <a:t>삭제</a:t>
            </a:r>
            <a:r>
              <a:rPr lang="ko-KR" altLang="en-US" dirty="0" smtClean="0"/>
              <a:t>해야 </a:t>
            </a:r>
            <a:r>
              <a:rPr lang="ko-KR" altLang="en-US" dirty="0"/>
              <a:t>하므로 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ko-KR" altLang="en-US" dirty="0"/>
              <a:t>①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CC"/>
                </a:solidFill>
              </a:rPr>
              <a:t>위치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한자리 뒤로 </a:t>
            </a:r>
            <a:r>
              <a:rPr lang="ko-KR" altLang="en-US" dirty="0">
                <a:solidFill>
                  <a:srgbClr val="0000CC"/>
                </a:solidFill>
              </a:rPr>
              <a:t>이동</a:t>
            </a:r>
            <a:r>
              <a:rPr lang="ko-KR" altLang="en-US" dirty="0"/>
              <a:t>하여 큐에 남아있는 </a:t>
            </a:r>
            <a:r>
              <a:rPr lang="ko-KR" altLang="en-US" dirty="0">
                <a:solidFill>
                  <a:srgbClr val="FF0000"/>
                </a:solidFill>
              </a:rPr>
              <a:t>첫 번째 </a:t>
            </a:r>
            <a:r>
              <a:rPr lang="ko-KR" altLang="en-US" dirty="0">
                <a:solidFill>
                  <a:srgbClr val="0000CC"/>
                </a:solidFill>
              </a:rPr>
              <a:t>원소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CC"/>
                </a:solidFill>
              </a:rPr>
              <a:t>위치</a:t>
            </a:r>
            <a:r>
              <a:rPr lang="ko-KR" altLang="en-US" dirty="0"/>
              <a:t>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0000CC"/>
                </a:solidFill>
              </a:rPr>
              <a:t>이동</a:t>
            </a:r>
            <a:r>
              <a:rPr lang="ko-KR" altLang="en-US" dirty="0" smtClean="0"/>
              <a:t>하여 </a:t>
            </a:r>
            <a:r>
              <a:rPr lang="ko-KR" altLang="en-US" b="1" u="sng" dirty="0">
                <a:solidFill>
                  <a:srgbClr val="FF0000"/>
                </a:solidFill>
              </a:rPr>
              <a:t>삭제할 자리 준비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ko-KR" altLang="en-US" dirty="0"/>
              <a:t>② </a:t>
            </a:r>
            <a:r>
              <a:rPr lang="en-US" altLang="ko-KR" dirty="0">
                <a:solidFill>
                  <a:srgbClr val="FF0000"/>
                </a:solidFill>
              </a:rPr>
              <a:t>front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자리의 원소를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ko-KR" altLang="en-US" dirty="0"/>
              <a:t>하여 </a:t>
            </a:r>
            <a:r>
              <a:rPr lang="ko-KR" altLang="en-US" dirty="0">
                <a:solidFill>
                  <a:srgbClr val="0000CC"/>
                </a:solidFill>
              </a:rPr>
              <a:t>반환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순차자료구조를 이용한 큐의 구현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530829"/>
            <a:ext cx="8064896" cy="24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059832" y="2520328"/>
            <a:ext cx="972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47664" y="2520328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91680" y="3024384"/>
            <a:ext cx="151216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82" y="2546624"/>
            <a:ext cx="3294509" cy="13415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/>
              <p14:cNvContentPartPr/>
              <p14:nvPr/>
            </p14:nvContentPartPr>
            <p14:xfrm>
              <a:off x="7126687" y="2314722"/>
              <a:ext cx="501840" cy="19080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0847" y="2251362"/>
                <a:ext cx="533520" cy="31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순차</a:t>
            </a:r>
            <a:r>
              <a:rPr lang="ko-KR" altLang="en-US" dirty="0" smtClean="0"/>
              <a:t>자료구조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이용한</a:t>
            </a:r>
            <a:r>
              <a:rPr lang="ko-KR" altLang="en-US" dirty="0" smtClean="0"/>
              <a:t> 큐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/>
              <a:t> 구현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367736" cy="20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818692" y="1772816"/>
            <a:ext cx="5480570" cy="1080120"/>
            <a:chOff x="1818692" y="1772816"/>
            <a:chExt cx="5480570" cy="1080120"/>
          </a:xfrm>
        </p:grpSpPr>
        <p:sp>
          <p:nvSpPr>
            <p:cNvPr id="2" name="직사각형 1"/>
            <p:cNvSpPr/>
            <p:nvPr/>
          </p:nvSpPr>
          <p:spPr>
            <a:xfrm>
              <a:off x="2383508" y="1772816"/>
              <a:ext cx="864096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435166" y="2564904"/>
              <a:ext cx="86409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18692" y="2564904"/>
              <a:ext cx="43204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72360" y="2557598"/>
              <a:ext cx="43204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6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큐의 </a:t>
            </a:r>
            <a:r>
              <a:rPr lang="ko-KR" altLang="en-US" dirty="0">
                <a:solidFill>
                  <a:srgbClr val="FF0000"/>
                </a:solidFill>
              </a:rPr>
              <a:t>검색</a:t>
            </a:r>
            <a:r>
              <a:rPr lang="ko-KR" altLang="en-US" dirty="0"/>
              <a:t> 알고리즘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3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가장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앞</a:t>
            </a:r>
            <a:r>
              <a:rPr lang="ko-KR" altLang="en-US" dirty="0"/>
              <a:t>에 있는 </a:t>
            </a:r>
            <a:r>
              <a:rPr lang="ko-KR" altLang="en-US" dirty="0">
                <a:solidFill>
                  <a:srgbClr val="0000CC"/>
                </a:solidFill>
              </a:rPr>
              <a:t>원소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CC"/>
                </a:solidFill>
              </a:rPr>
              <a:t>검색</a:t>
            </a:r>
            <a:r>
              <a:rPr lang="ko-KR" altLang="en-US" dirty="0"/>
              <a:t>하여 </a:t>
            </a:r>
            <a:r>
              <a:rPr lang="ko-KR" altLang="en-US" dirty="0">
                <a:solidFill>
                  <a:srgbClr val="0000CC"/>
                </a:solidFill>
              </a:rPr>
              <a:t>반환</a:t>
            </a:r>
            <a:r>
              <a:rPr lang="ko-KR" altLang="en-US" dirty="0"/>
              <a:t>하는 </a:t>
            </a:r>
            <a:r>
              <a:rPr lang="ko-KR" altLang="en-US" dirty="0">
                <a:solidFill>
                  <a:srgbClr val="0000CC"/>
                </a:solidFill>
              </a:rPr>
              <a:t>연산</a:t>
            </a:r>
            <a:r>
              <a:rPr lang="ko-KR" altLang="en-US" dirty="0"/>
              <a:t> </a:t>
            </a:r>
          </a:p>
          <a:p>
            <a:pPr lvl="3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ko-KR" altLang="en-US" dirty="0"/>
              <a:t>① 현재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CC"/>
                </a:solidFill>
              </a:rPr>
              <a:t>한자리 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front+1</a:t>
            </a:r>
            <a:r>
              <a:rPr lang="en-US" altLang="ko-KR" dirty="0"/>
              <a:t>)</a:t>
            </a:r>
            <a:r>
              <a:rPr lang="ko-KR" altLang="en-US" dirty="0"/>
              <a:t>에 있는 </a:t>
            </a:r>
            <a:r>
              <a:rPr lang="ko-KR" altLang="en-US" dirty="0">
                <a:solidFill>
                  <a:srgbClr val="0000CC"/>
                </a:solidFill>
              </a:rPr>
              <a:t>원소</a:t>
            </a:r>
            <a:r>
              <a:rPr lang="en-US" altLang="ko-KR" dirty="0"/>
              <a:t>, </a:t>
            </a:r>
            <a:r>
              <a:rPr lang="ko-KR" altLang="en-US" spc="-100" dirty="0"/>
              <a:t>즉 큐에 있는 </a:t>
            </a:r>
            <a:r>
              <a:rPr lang="ko-KR" altLang="en-US" spc="-100" dirty="0">
                <a:solidFill>
                  <a:srgbClr val="FF0000"/>
                </a:solidFill>
              </a:rPr>
              <a:t>첫 번째 </a:t>
            </a:r>
            <a:r>
              <a:rPr lang="ko-KR" altLang="en-US" spc="-100" dirty="0">
                <a:solidFill>
                  <a:srgbClr val="0000CC"/>
                </a:solidFill>
              </a:rPr>
              <a:t>원소</a:t>
            </a:r>
            <a:r>
              <a:rPr lang="ko-KR" altLang="en-US" spc="-100" dirty="0"/>
              <a:t>를  반환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 smtClean="0"/>
              <a:t>순차자료구조를 이용한 큐의 구현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49" y="1556792"/>
            <a:ext cx="7992888" cy="164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203848" y="2520328"/>
            <a:ext cx="972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691680" y="2520328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순차 자료구조를 이용해 순차 큐 구현하기 프로그램 </a:t>
            </a:r>
            <a:r>
              <a:rPr lang="en-US" altLang="ko-KR" smtClean="0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280p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mtClean="0"/>
              <a:t>실행 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큐의 구현 </a:t>
            </a:r>
            <a:r>
              <a:rPr lang="en-US" altLang="ko-KR"/>
              <a:t>:</a:t>
            </a:r>
            <a:r>
              <a:rPr lang="en-US" altLang="ko-KR" sz="2000"/>
              <a:t> </a:t>
            </a:r>
            <a:r>
              <a:rPr lang="ko-KR" altLang="en-US"/>
              <a:t>순차자료구조를 이용한 큐의 구현</a:t>
            </a:r>
            <a:endParaRPr lang="ko-KR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692749" cy="300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4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순</a:t>
            </a:r>
            <a:r>
              <a:rPr lang="ko-KR" altLang="en-US" dirty="0"/>
              <a:t>차</a:t>
            </a:r>
            <a:r>
              <a:rPr lang="ko-KR" altLang="en-US" dirty="0" smtClean="0"/>
              <a:t> </a:t>
            </a:r>
            <a:r>
              <a:rPr lang="ko-KR" altLang="en-US" dirty="0"/>
              <a:t>큐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/>
              <a:t>잘못된 </a:t>
            </a:r>
            <a:r>
              <a:rPr lang="ko-KR" altLang="en-US" dirty="0">
                <a:solidFill>
                  <a:srgbClr val="FF0000"/>
                </a:solidFill>
              </a:rPr>
              <a:t>포화상태</a:t>
            </a:r>
            <a:r>
              <a:rPr lang="ko-KR" altLang="en-US" dirty="0"/>
              <a:t> 인식 </a:t>
            </a:r>
          </a:p>
          <a:p>
            <a:pPr lvl="2" eaLnBrk="1" hangingPunct="1">
              <a:defRPr/>
            </a:pPr>
            <a:r>
              <a:rPr lang="ko-KR" altLang="en-US" dirty="0"/>
              <a:t>큐에서 삽입과 삭제를 반복하면서 </a:t>
            </a:r>
            <a:r>
              <a:rPr lang="ko-KR" altLang="en-US" dirty="0" smtClean="0">
                <a:solidFill>
                  <a:srgbClr val="FF0000"/>
                </a:solidFill>
              </a:rPr>
              <a:t>그림</a:t>
            </a:r>
            <a:r>
              <a:rPr lang="en-US" altLang="ko-KR" dirty="0" smtClean="0">
                <a:solidFill>
                  <a:srgbClr val="FF0000"/>
                </a:solidFill>
              </a:rPr>
              <a:t>(a)</a:t>
            </a:r>
            <a:r>
              <a:rPr lang="ko-KR" altLang="en-US" dirty="0" smtClean="0"/>
              <a:t>와 </a:t>
            </a:r>
            <a:r>
              <a:rPr lang="ko-KR" altLang="en-US" dirty="0"/>
              <a:t>같은 상태일 </a:t>
            </a:r>
            <a:r>
              <a:rPr lang="ko-KR" altLang="en-US" dirty="0">
                <a:solidFill>
                  <a:srgbClr val="0000CC"/>
                </a:solidFill>
              </a:rPr>
              <a:t>경우</a:t>
            </a:r>
            <a:r>
              <a:rPr lang="en-US" altLang="ko-KR" dirty="0"/>
              <a:t>, </a:t>
            </a:r>
            <a:r>
              <a:rPr lang="ko-KR" altLang="en-US" dirty="0" smtClean="0"/>
              <a:t>앞부분에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빈자리가 </a:t>
            </a:r>
            <a:r>
              <a:rPr lang="ko-KR" altLang="en-US" dirty="0"/>
              <a:t>있지만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rear=n-1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상태</a:t>
            </a:r>
            <a:r>
              <a:rPr lang="ko-KR" altLang="en-US" dirty="0"/>
              <a:t>이므로 </a:t>
            </a:r>
            <a:r>
              <a:rPr lang="ko-KR" altLang="en-US" dirty="0">
                <a:solidFill>
                  <a:srgbClr val="FF0000"/>
                </a:solidFill>
              </a:rPr>
              <a:t>포화상태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rgbClr val="0000CC"/>
                </a:solidFill>
              </a:rPr>
              <a:t>인식</a:t>
            </a:r>
            <a:r>
              <a:rPr lang="ko-KR" altLang="en-US" dirty="0"/>
              <a:t>하고 더 </a:t>
            </a:r>
            <a:r>
              <a:rPr lang="ko-KR" altLang="en-US" dirty="0" smtClean="0"/>
              <a:t>이상의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0000CC"/>
                </a:solidFill>
              </a:rPr>
              <a:t>삽입</a:t>
            </a:r>
            <a:r>
              <a:rPr lang="ko-KR" altLang="en-US" dirty="0" smtClean="0"/>
              <a:t>을 </a:t>
            </a:r>
            <a:r>
              <a:rPr lang="ko-KR" altLang="en-US" dirty="0">
                <a:solidFill>
                  <a:srgbClr val="FF0000"/>
                </a:solidFill>
              </a:rPr>
              <a:t>수행하지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/>
              <a:t>순</a:t>
            </a:r>
            <a:r>
              <a:rPr lang="ko-KR" altLang="en-US" dirty="0"/>
              <a:t>차</a:t>
            </a:r>
            <a:r>
              <a:rPr lang="ko-KR" altLang="en-US" dirty="0" smtClean="0"/>
              <a:t> </a:t>
            </a:r>
            <a:r>
              <a:rPr lang="ko-KR" altLang="en-US" dirty="0"/>
              <a:t>큐의 잘못된 포화상태 인식의 </a:t>
            </a:r>
            <a:r>
              <a:rPr lang="ko-KR" altLang="en-US" dirty="0">
                <a:solidFill>
                  <a:srgbClr val="FF0000"/>
                </a:solidFill>
              </a:rPr>
              <a:t>해결 방법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</a:p>
          <a:p>
            <a:pPr lvl="2" eaLnBrk="1" hangingPunct="1">
              <a:defRPr/>
            </a:pPr>
            <a:r>
              <a:rPr lang="ko-KR" altLang="en-US" dirty="0"/>
              <a:t>저장된 원소들을 배열의 </a:t>
            </a:r>
            <a:r>
              <a:rPr lang="ko-KR" altLang="en-US" dirty="0">
                <a:solidFill>
                  <a:srgbClr val="FF0000"/>
                </a:solidFill>
              </a:rPr>
              <a:t>앞부분</a:t>
            </a:r>
            <a:r>
              <a:rPr lang="ko-KR" altLang="en-US" dirty="0"/>
              <a:t>으로 </a:t>
            </a:r>
            <a:r>
              <a:rPr lang="ko-KR" altLang="en-US" dirty="0">
                <a:solidFill>
                  <a:srgbClr val="0000CC"/>
                </a:solidFill>
              </a:rPr>
              <a:t>이동</a:t>
            </a:r>
            <a:r>
              <a:rPr lang="ko-KR" altLang="en-US" dirty="0"/>
              <a:t>시키기</a:t>
            </a:r>
          </a:p>
          <a:p>
            <a:pPr lvl="3" eaLnBrk="1" hangingPunct="1">
              <a:lnSpc>
                <a:spcPct val="60000"/>
              </a:lnSpc>
              <a:defRPr/>
            </a:pPr>
            <a:r>
              <a:rPr lang="ko-KR" altLang="en-US" dirty="0"/>
              <a:t>순차자료에서의 이동 작업은 연산이 복잡하여 효율성이 떨어짐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sz="36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043608" y="4797152"/>
            <a:ext cx="6480720" cy="1052862"/>
            <a:chOff x="1043608" y="4797152"/>
            <a:chExt cx="6480720" cy="1052862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4797152"/>
              <a:ext cx="6480720" cy="1052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직선 화살표 연결선 3"/>
            <p:cNvCxnSpPr/>
            <p:nvPr/>
          </p:nvCxnSpPr>
          <p:spPr>
            <a:xfrm flipH="1">
              <a:off x="4644008" y="5045544"/>
              <a:ext cx="61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2499952" y="5301208"/>
              <a:ext cx="106393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370804" y="5301208"/>
              <a:ext cx="106393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순차 큐의 잘못된 포화상태 인식의 </a:t>
            </a:r>
            <a:r>
              <a:rPr lang="ko-KR" altLang="en-US" dirty="0" smtClean="0">
                <a:solidFill>
                  <a:srgbClr val="FF0000"/>
                </a:solidFill>
              </a:rPr>
              <a:t>해결 방법</a:t>
            </a:r>
            <a:r>
              <a:rPr lang="en-US" altLang="ko-KR" dirty="0" smtClean="0">
                <a:solidFill>
                  <a:srgbClr val="FF0000"/>
                </a:solidFill>
              </a:rPr>
              <a:t>-2</a:t>
            </a:r>
          </a:p>
          <a:p>
            <a:pPr lvl="2" eaLnBrk="1" hangingPunct="1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차원 </a:t>
            </a:r>
            <a:r>
              <a:rPr lang="ko-KR" altLang="en-US" dirty="0" smtClean="0">
                <a:solidFill>
                  <a:srgbClr val="0000CC"/>
                </a:solidFill>
              </a:rPr>
              <a:t>배열</a:t>
            </a:r>
            <a:r>
              <a:rPr lang="ko-KR" altLang="en-US" dirty="0" smtClean="0"/>
              <a:t>을 사용하면서 논리적으로 배열의 </a:t>
            </a:r>
            <a:r>
              <a:rPr lang="ko-KR" altLang="en-US" dirty="0" smtClean="0">
                <a:solidFill>
                  <a:srgbClr val="FF0000"/>
                </a:solidFill>
              </a:rPr>
              <a:t>처음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FF0000"/>
                </a:solidFill>
              </a:rPr>
              <a:t>끝</a:t>
            </a:r>
            <a:r>
              <a:rPr lang="ko-KR" altLang="en-US" dirty="0" smtClean="0"/>
              <a:t>이 </a:t>
            </a:r>
            <a:r>
              <a:rPr lang="ko-KR" altLang="en-US" dirty="0" smtClean="0">
                <a:solidFill>
                  <a:srgbClr val="0000CC"/>
                </a:solidFill>
              </a:rPr>
              <a:t>연결</a:t>
            </a:r>
            <a:r>
              <a:rPr lang="ko-KR" altLang="en-US" dirty="0" smtClean="0"/>
              <a:t>되어 있다고 </a:t>
            </a:r>
            <a:r>
              <a:rPr lang="ko-KR" altLang="en-US" dirty="0" smtClean="0">
                <a:solidFill>
                  <a:srgbClr val="0000CC"/>
                </a:solidFill>
              </a:rPr>
              <a:t>가정</a:t>
            </a:r>
            <a:r>
              <a:rPr lang="ko-KR" altLang="en-US" dirty="0" smtClean="0"/>
              <a:t>하고 사용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⇒ </a:t>
            </a:r>
            <a:r>
              <a:rPr lang="ko-KR" altLang="en-US" b="1" dirty="0" smtClean="0">
                <a:solidFill>
                  <a:srgbClr val="FF0000"/>
                </a:solidFill>
              </a:rPr>
              <a:t>원형 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ko-KR" altLang="en-US" dirty="0" smtClean="0">
                <a:solidFill>
                  <a:srgbClr val="FF0000"/>
                </a:solidFill>
              </a:rPr>
              <a:t>원형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큐</a:t>
            </a:r>
            <a:r>
              <a:rPr lang="ko-KR" altLang="en-US" dirty="0" smtClean="0"/>
              <a:t>의 </a:t>
            </a:r>
            <a:r>
              <a:rPr lang="ko-KR" altLang="en-US" dirty="0" smtClean="0">
                <a:solidFill>
                  <a:srgbClr val="0000CC"/>
                </a:solidFill>
              </a:rPr>
              <a:t>논리적 구조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2" eaLnBrk="1" hangingPunct="1"/>
            <a:endParaRPr lang="en-US" altLang="ko-KR" dirty="0">
              <a:solidFill>
                <a:srgbClr val="0000CC"/>
              </a:solidFill>
            </a:endParaRPr>
          </a:p>
          <a:p>
            <a:pPr lvl="2" eaLnBrk="1" hangingPunct="1"/>
            <a:endParaRPr lang="en-US" altLang="ko-KR" dirty="0" smtClean="0">
              <a:solidFill>
                <a:srgbClr val="0000CC"/>
              </a:solidFill>
            </a:endParaRPr>
          </a:p>
          <a:p>
            <a:pPr lvl="2" eaLnBrk="1" hangingPunct="1"/>
            <a:endParaRPr lang="en-US" altLang="ko-KR" dirty="0">
              <a:solidFill>
                <a:srgbClr val="0000CC"/>
              </a:solidFill>
            </a:endParaRPr>
          </a:p>
          <a:p>
            <a:pPr lvl="2" eaLnBrk="1" hangingPunct="1"/>
            <a:endParaRPr lang="en-US" altLang="ko-KR" dirty="0" smtClean="0">
              <a:solidFill>
                <a:srgbClr val="0000CC"/>
              </a:solidFill>
            </a:endParaRPr>
          </a:p>
          <a:p>
            <a:pPr lvl="2" eaLnBrk="1" hangingPunct="1"/>
            <a:endParaRPr lang="en-US" altLang="ko-KR" dirty="0">
              <a:solidFill>
                <a:srgbClr val="0000CC"/>
              </a:solidFill>
            </a:endParaRPr>
          </a:p>
          <a:p>
            <a:pPr lvl="2" eaLnBrk="1" hangingPunct="1"/>
            <a:endParaRPr lang="ko-KR" altLang="en-US" sz="1600" dirty="0" smtClean="0">
              <a:solidFill>
                <a:srgbClr val="0000CC"/>
              </a:solidFill>
            </a:endParaRPr>
          </a:p>
          <a:p>
            <a:pPr lvl="1"/>
            <a:endParaRPr lang="ko-KR" altLang="en-US" dirty="0" smtClean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2808312" cy="21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63436" y="908720"/>
            <a:ext cx="8568000" cy="5832648"/>
          </a:xfrm>
        </p:spPr>
        <p:txBody>
          <a:bodyPr/>
          <a:lstStyle/>
          <a:p>
            <a:r>
              <a:rPr lang="ko-KR" altLang="en-US" dirty="0"/>
              <a:t>학습목표</a:t>
            </a:r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큐</a:t>
            </a:r>
            <a:r>
              <a:rPr lang="ko-KR" altLang="en-US" sz="1600" dirty="0"/>
              <a:t> 자료구조</a:t>
            </a:r>
            <a:r>
              <a:rPr lang="ko-KR" altLang="en-US" sz="1600" dirty="0">
                <a:solidFill>
                  <a:schemeClr val="tx1"/>
                </a:solidFill>
              </a:rPr>
              <a:t>의</a:t>
            </a:r>
            <a:r>
              <a:rPr lang="ko-KR" altLang="en-US" sz="1600" dirty="0"/>
              <a:t> 개념</a:t>
            </a:r>
            <a:r>
              <a:rPr lang="ko-KR" altLang="en-US" sz="1600" dirty="0">
                <a:solidFill>
                  <a:schemeClr val="tx1"/>
                </a:solidFill>
              </a:rPr>
              <a:t>을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스택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ko-KR" altLang="en-US" sz="1600" dirty="0">
                <a:solidFill>
                  <a:srgbClr val="FF0000"/>
                </a:solidFill>
              </a:rPr>
              <a:t>비교</a:t>
            </a:r>
            <a:r>
              <a:rPr lang="ko-KR" altLang="en-US" sz="1600" dirty="0"/>
              <a:t>하여 알아본다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큐</a:t>
            </a:r>
            <a:r>
              <a:rPr lang="ko-KR" altLang="en-US" sz="1600" dirty="0"/>
              <a:t>의 </a:t>
            </a:r>
            <a:r>
              <a:rPr lang="ko-KR" altLang="en-US" sz="1600" dirty="0">
                <a:solidFill>
                  <a:srgbClr val="FF0000"/>
                </a:solidFill>
              </a:rPr>
              <a:t>특징</a:t>
            </a:r>
            <a:r>
              <a:rPr lang="ko-KR" altLang="en-US" sz="1600" dirty="0"/>
              <a:t>과 연산 </a:t>
            </a:r>
            <a:r>
              <a:rPr lang="ko-KR" altLang="en-US" sz="1600" dirty="0">
                <a:solidFill>
                  <a:srgbClr val="FF0000"/>
                </a:solidFill>
              </a:rPr>
              <a:t>방법</a:t>
            </a:r>
            <a:r>
              <a:rPr lang="ko-KR" altLang="en-US" sz="1600" dirty="0"/>
              <a:t>을 알아본다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순차</a:t>
            </a:r>
            <a:r>
              <a:rPr lang="ko-KR" altLang="en-US" sz="1600" dirty="0"/>
              <a:t> 자료구조와 </a:t>
            </a:r>
            <a:r>
              <a:rPr lang="ko-KR" altLang="en-US" sz="1600" dirty="0">
                <a:solidFill>
                  <a:srgbClr val="FF0000"/>
                </a:solidFill>
              </a:rPr>
              <a:t>연결</a:t>
            </a:r>
            <a:r>
              <a:rPr lang="ko-KR" altLang="en-US" sz="1600" dirty="0"/>
              <a:t> 자료구조를 </a:t>
            </a:r>
            <a:r>
              <a:rPr lang="ko-KR" altLang="en-US" sz="1600" dirty="0">
                <a:solidFill>
                  <a:srgbClr val="FF0000"/>
                </a:solidFill>
              </a:rPr>
              <a:t>이용</a:t>
            </a:r>
            <a:r>
              <a:rPr lang="ko-KR" altLang="en-US" sz="1600" dirty="0"/>
              <a:t>해 </a:t>
            </a:r>
            <a:r>
              <a:rPr lang="ko-KR" altLang="en-US" sz="1600" dirty="0">
                <a:solidFill>
                  <a:srgbClr val="FF0000"/>
                </a:solidFill>
              </a:rPr>
              <a:t>큐</a:t>
            </a:r>
            <a:r>
              <a:rPr lang="ko-KR" altLang="en-US" sz="1600" dirty="0"/>
              <a:t>를 구현해 본다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큐</a:t>
            </a:r>
            <a:r>
              <a:rPr lang="ko-KR" altLang="en-US" sz="1600" dirty="0"/>
              <a:t>를 확장한 </a:t>
            </a:r>
            <a:r>
              <a:rPr lang="ko-KR" altLang="en-US" sz="1600" dirty="0" smtClean="0"/>
              <a:t>자료 구조인 </a:t>
            </a:r>
            <a:r>
              <a:rPr lang="ko-KR" altLang="en-US" sz="1600" dirty="0" err="1">
                <a:solidFill>
                  <a:srgbClr val="FF0000"/>
                </a:solidFill>
              </a:rPr>
              <a:t>데크</a:t>
            </a:r>
            <a:r>
              <a:rPr lang="ko-KR" altLang="en-US" sz="1600" dirty="0" err="1"/>
              <a:t>의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특징</a:t>
            </a:r>
            <a:r>
              <a:rPr lang="ko-KR" altLang="en-US" sz="1600" dirty="0"/>
              <a:t>과 연산 방법을 알아본다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큐</a:t>
            </a:r>
            <a:r>
              <a:rPr lang="ko-KR" altLang="en-US" sz="1600" dirty="0"/>
              <a:t>를 응용하는 방법을 알아본다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dirty="0"/>
              <a:t>내용</a:t>
            </a:r>
          </a:p>
          <a:p>
            <a:pPr lvl="1"/>
            <a:r>
              <a:rPr lang="ko-KR" altLang="en-US" sz="1600" dirty="0"/>
              <a:t>큐의 </a:t>
            </a:r>
            <a:r>
              <a:rPr lang="ko-KR" altLang="en-US" sz="1600" dirty="0">
                <a:solidFill>
                  <a:srgbClr val="FF0000"/>
                </a:solidFill>
              </a:rPr>
              <a:t>이해</a:t>
            </a:r>
          </a:p>
          <a:p>
            <a:pPr lvl="1"/>
            <a:r>
              <a:rPr lang="ko-KR" altLang="en-US" sz="1600" dirty="0"/>
              <a:t>큐의 </a:t>
            </a:r>
            <a:r>
              <a:rPr lang="ko-KR" altLang="en-US" sz="1600" dirty="0">
                <a:solidFill>
                  <a:srgbClr val="FF0000"/>
                </a:solidFill>
              </a:rPr>
              <a:t>구현</a:t>
            </a:r>
          </a:p>
          <a:p>
            <a:pPr lvl="1"/>
            <a:r>
              <a:rPr lang="ko-KR" altLang="en-US" sz="1600" dirty="0" err="1">
                <a:solidFill>
                  <a:srgbClr val="FF0000"/>
                </a:solidFill>
              </a:rPr>
              <a:t>데크</a:t>
            </a:r>
            <a:endParaRPr lang="ko-KR" altLang="en-US" sz="1600" dirty="0">
              <a:solidFill>
                <a:srgbClr val="FF0000"/>
              </a:solidFill>
            </a:endParaRPr>
          </a:p>
          <a:p>
            <a:pPr lvl="1"/>
            <a:r>
              <a:rPr lang="ko-KR" altLang="en-US" sz="1600" dirty="0"/>
              <a:t>큐의 </a:t>
            </a:r>
            <a:r>
              <a:rPr lang="ko-KR" altLang="en-US" sz="1600" dirty="0">
                <a:solidFill>
                  <a:srgbClr val="FF0000"/>
                </a:solidFill>
              </a:rPr>
              <a:t>응용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1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>
                <a:solidFill>
                  <a:srgbClr val="FF0000"/>
                </a:solidFill>
              </a:rPr>
              <a:t>원형</a:t>
            </a:r>
            <a:r>
              <a:rPr lang="ko-KR" altLang="en-US" dirty="0"/>
              <a:t> 큐의 구조</a:t>
            </a:r>
          </a:p>
          <a:p>
            <a:pPr lvl="2" eaLnBrk="1" hangingPunct="1">
              <a:defRPr/>
            </a:pPr>
            <a:r>
              <a:rPr lang="ko-KR" altLang="en-US" dirty="0">
                <a:solidFill>
                  <a:srgbClr val="FF0000"/>
                </a:solidFill>
              </a:rPr>
              <a:t>초기 공백 상태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CC"/>
                </a:solidFill>
              </a:rPr>
              <a:t>front = rear =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</a:p>
          <a:p>
            <a:pPr lvl="2" eaLnBrk="1" hangingPunct="1">
              <a:defRPr/>
            </a:pPr>
            <a:r>
              <a:rPr lang="en-US" altLang="ko-KR" dirty="0">
                <a:solidFill>
                  <a:srgbClr val="0000CC"/>
                </a:solidFill>
              </a:rPr>
              <a:t>front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0000CC"/>
                </a:solidFill>
              </a:rPr>
              <a:t>rear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CC"/>
                </a:solidFill>
              </a:rPr>
              <a:t>위치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0000CC"/>
                </a:solidFill>
              </a:rPr>
              <a:t>배열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마지막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CC"/>
                </a:solidFill>
              </a:rPr>
              <a:t>인덱스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n-1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0000CC"/>
                </a:solidFill>
              </a:rPr>
              <a:t>논리적</a:t>
            </a:r>
            <a:r>
              <a:rPr lang="ko-KR" altLang="en-US" dirty="0"/>
              <a:t>인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자리인 </a:t>
            </a:r>
            <a:r>
              <a:rPr lang="ko-KR" altLang="en-US" dirty="0">
                <a:solidFill>
                  <a:srgbClr val="0000CC"/>
                </a:solidFill>
              </a:rPr>
              <a:t>인덱스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  <a:r>
              <a:rPr lang="ko-KR" altLang="en-US" dirty="0"/>
              <a:t>으로 </a:t>
            </a:r>
            <a:r>
              <a:rPr lang="ko-KR" altLang="en-US" dirty="0">
                <a:solidFill>
                  <a:srgbClr val="FF0000"/>
                </a:solidFill>
              </a:rPr>
              <a:t>이동</a:t>
            </a:r>
            <a:r>
              <a:rPr lang="ko-KR" altLang="en-US" dirty="0"/>
              <a:t>하기 위해서 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나머지연산자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CC"/>
                </a:solidFill>
              </a:rPr>
              <a:t>사용</a:t>
            </a:r>
          </a:p>
          <a:p>
            <a:pPr lvl="3" eaLnBrk="1" hangingPunct="1">
              <a:defRPr/>
            </a:pPr>
            <a:r>
              <a:rPr lang="en-US" altLang="ko-KR" dirty="0"/>
              <a:t>3  </a:t>
            </a:r>
            <a:r>
              <a:rPr lang="en-US" altLang="ko-KR" b="1" dirty="0"/>
              <a:t>÷ </a:t>
            </a:r>
            <a:r>
              <a:rPr lang="en-US" altLang="ko-KR" dirty="0"/>
              <a:t> 4 = 0 </a:t>
            </a:r>
            <a:r>
              <a:rPr lang="en-US" altLang="ko-KR" b="1" dirty="0">
                <a:latin typeface="Times New Roman"/>
              </a:rPr>
              <a:t>…</a:t>
            </a:r>
            <a:r>
              <a:rPr lang="en-US" altLang="ko-KR" b="1" dirty="0">
                <a:solidFill>
                  <a:srgbClr val="0000CC"/>
                </a:solidFill>
              </a:rPr>
              <a:t>3</a:t>
            </a:r>
            <a:r>
              <a:rPr lang="en-US" altLang="ko-KR" dirty="0"/>
              <a:t>  (</a:t>
            </a:r>
            <a:r>
              <a:rPr lang="ko-KR" altLang="en-US" dirty="0"/>
              <a:t>몫</a:t>
            </a:r>
            <a:r>
              <a:rPr lang="en-US" altLang="ko-KR" dirty="0"/>
              <a:t>=0, </a:t>
            </a:r>
            <a:r>
              <a:rPr lang="ko-KR" altLang="en-US" u="sng" dirty="0">
                <a:solidFill>
                  <a:srgbClr val="0000CC"/>
                </a:solidFill>
              </a:rPr>
              <a:t>나머지</a:t>
            </a:r>
            <a:r>
              <a:rPr lang="en-US" altLang="ko-KR" u="sng" dirty="0">
                <a:solidFill>
                  <a:srgbClr val="0000CC"/>
                </a:solidFill>
              </a:rPr>
              <a:t>=3</a:t>
            </a:r>
            <a:r>
              <a:rPr lang="en-US" altLang="ko-KR" dirty="0"/>
              <a:t>) </a:t>
            </a:r>
          </a:p>
          <a:p>
            <a:pPr lvl="3" eaLnBrk="1" hangingPunct="1">
              <a:defRPr/>
            </a:pPr>
            <a:r>
              <a:rPr lang="en-US" altLang="ko-KR" dirty="0"/>
              <a:t>3 </a:t>
            </a:r>
            <a:r>
              <a:rPr lang="en-US" altLang="ko-KR" b="1" dirty="0">
                <a:solidFill>
                  <a:srgbClr val="FF0000"/>
                </a:solidFill>
              </a:rPr>
              <a:t>mod</a:t>
            </a:r>
            <a:r>
              <a:rPr lang="en-US" altLang="ko-KR" dirty="0"/>
              <a:t> 4 = </a:t>
            </a:r>
            <a:r>
              <a:rPr lang="en-US" altLang="ko-KR" b="1" dirty="0">
                <a:solidFill>
                  <a:srgbClr val="0000CC"/>
                </a:solidFill>
              </a:rPr>
              <a:t>3</a:t>
            </a:r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marL="895350" lvl="3" indent="0" eaLnBrk="1" hangingPunct="1">
              <a:buNone/>
              <a:defRPr/>
            </a:pP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사용조건</a:t>
            </a:r>
            <a:r>
              <a:rPr lang="en-US" altLang="ko-KR" dirty="0" smtClean="0"/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공백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rgbClr val="0000CC"/>
                </a:solidFill>
              </a:rPr>
              <a:t>상태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FF0000"/>
                </a:solidFill>
              </a:rPr>
              <a:t>포화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CC"/>
                </a:solidFill>
              </a:rPr>
              <a:t>상태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CC"/>
                </a:solidFill>
              </a:rPr>
              <a:t>구분</a:t>
            </a:r>
            <a:r>
              <a:rPr lang="ko-KR" altLang="en-US" dirty="0"/>
              <a:t>을 쉽게 하기 위해서 </a:t>
            </a:r>
            <a:r>
              <a:rPr lang="en-US" altLang="ko-KR" dirty="0">
                <a:solidFill>
                  <a:srgbClr val="0000CC"/>
                </a:solidFill>
              </a:rPr>
              <a:t>front</a:t>
            </a:r>
            <a:r>
              <a:rPr lang="ko-KR" altLang="en-US" dirty="0"/>
              <a:t>가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rgbClr val="0000CC"/>
                </a:solidFill>
              </a:rPr>
              <a:t>자리</a:t>
            </a:r>
            <a:r>
              <a:rPr lang="ko-KR" altLang="en-US" dirty="0"/>
              <a:t>는 </a:t>
            </a:r>
            <a:r>
              <a:rPr lang="ko-KR" altLang="en-US" dirty="0" smtClean="0">
                <a:solidFill>
                  <a:srgbClr val="FF0000"/>
                </a:solidFill>
              </a:rPr>
              <a:t>사용하지 </a:t>
            </a:r>
            <a:r>
              <a:rPr lang="ko-KR" altLang="en-US" dirty="0">
                <a:solidFill>
                  <a:srgbClr val="FF0000"/>
                </a:solidFill>
              </a:rPr>
              <a:t>않고 </a:t>
            </a:r>
            <a:r>
              <a:rPr lang="ko-KR" altLang="en-US" dirty="0">
                <a:solidFill>
                  <a:srgbClr val="0000CC"/>
                </a:solidFill>
              </a:rPr>
              <a:t>항상 빈자리로 </a:t>
            </a:r>
            <a:r>
              <a:rPr lang="ko-KR" altLang="en-US" dirty="0" smtClean="0">
                <a:solidFill>
                  <a:srgbClr val="0000CC"/>
                </a:solidFill>
              </a:rPr>
              <a:t>둠</a:t>
            </a:r>
            <a:endParaRPr lang="en-US" altLang="ko-KR" dirty="0">
              <a:solidFill>
                <a:srgbClr val="0000CC"/>
              </a:solidFill>
            </a:endParaRPr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068960"/>
            <a:ext cx="1944216" cy="237626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187624" y="3933057"/>
            <a:ext cx="4680520" cy="1512168"/>
            <a:chOff x="1104081" y="3861048"/>
            <a:chExt cx="4680520" cy="1666875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081" y="3861048"/>
              <a:ext cx="4680520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555776" y="4329100"/>
              <a:ext cx="72008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77072" y="4329100"/>
              <a:ext cx="72008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59632" y="4741328"/>
              <a:ext cx="648072" cy="216024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59632" y="5150809"/>
              <a:ext cx="648072" cy="216024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069336" y="5366833"/>
              <a:ext cx="28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156341" y="5366833"/>
              <a:ext cx="28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>
                <a:solidFill>
                  <a:srgbClr val="FF0000"/>
                </a:solidFill>
              </a:rPr>
              <a:t>원형</a:t>
            </a:r>
            <a:r>
              <a:rPr lang="ko-KR" altLang="en-US" dirty="0"/>
              <a:t> 큐의 구조</a:t>
            </a:r>
          </a:p>
          <a:p>
            <a:pPr lvl="2" eaLnBrk="1" hangingPunct="1">
              <a:defRPr/>
            </a:pPr>
            <a:r>
              <a:rPr lang="ko-KR" altLang="en-US" sz="1600" dirty="0">
                <a:solidFill>
                  <a:srgbClr val="FF0000"/>
                </a:solidFill>
              </a:rPr>
              <a:t>초기 공백 상태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0000CC"/>
                </a:solidFill>
              </a:rPr>
              <a:t>front = rear = </a:t>
            </a:r>
            <a:r>
              <a:rPr lang="en-US" altLang="ko-KR" sz="1600" dirty="0">
                <a:solidFill>
                  <a:srgbClr val="FF0000"/>
                </a:solidFill>
              </a:rPr>
              <a:t>0</a:t>
            </a:r>
          </a:p>
          <a:p>
            <a:pPr lvl="2" eaLnBrk="1" hangingPunct="1">
              <a:defRPr/>
            </a:pPr>
            <a:r>
              <a:rPr lang="en-US" altLang="ko-KR" sz="1600" dirty="0">
                <a:solidFill>
                  <a:srgbClr val="0000CC"/>
                </a:solidFill>
              </a:rPr>
              <a:t>front</a:t>
            </a:r>
            <a:r>
              <a:rPr lang="ko-KR" altLang="en-US" sz="1600" dirty="0"/>
              <a:t>와 </a:t>
            </a:r>
            <a:r>
              <a:rPr lang="en-US" altLang="ko-KR" sz="1600" dirty="0">
                <a:solidFill>
                  <a:srgbClr val="0000CC"/>
                </a:solidFill>
              </a:rPr>
              <a:t>rear</a:t>
            </a:r>
            <a:r>
              <a:rPr lang="ko-KR" altLang="en-US" sz="1600" dirty="0"/>
              <a:t>의 </a:t>
            </a:r>
            <a:r>
              <a:rPr lang="ko-KR" altLang="en-US" sz="1600" dirty="0">
                <a:solidFill>
                  <a:srgbClr val="0000CC"/>
                </a:solidFill>
              </a:rPr>
              <a:t>위치</a:t>
            </a:r>
            <a:r>
              <a:rPr lang="ko-KR" altLang="en-US" sz="1600" dirty="0"/>
              <a:t>가 </a:t>
            </a:r>
            <a:r>
              <a:rPr lang="ko-KR" altLang="en-US" sz="1600" dirty="0">
                <a:solidFill>
                  <a:srgbClr val="0000CC"/>
                </a:solidFill>
              </a:rPr>
              <a:t>배열</a:t>
            </a:r>
            <a:r>
              <a:rPr lang="ko-KR" altLang="en-US" sz="1600" dirty="0"/>
              <a:t>의 </a:t>
            </a:r>
            <a:r>
              <a:rPr lang="ko-KR" altLang="en-US" sz="1600" dirty="0">
                <a:solidFill>
                  <a:srgbClr val="FF0000"/>
                </a:solidFill>
              </a:rPr>
              <a:t>마지막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CC"/>
                </a:solidFill>
              </a:rPr>
              <a:t>인덱스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n-1</a:t>
            </a:r>
            <a:r>
              <a:rPr lang="ko-KR" altLang="en-US" sz="1600" dirty="0"/>
              <a:t>에서 </a:t>
            </a:r>
            <a:r>
              <a:rPr lang="ko-KR" altLang="en-US" sz="1600" dirty="0">
                <a:solidFill>
                  <a:srgbClr val="0000CC"/>
                </a:solidFill>
              </a:rPr>
              <a:t>논리적</a:t>
            </a:r>
            <a:r>
              <a:rPr lang="ko-KR" altLang="en-US" sz="1600" dirty="0"/>
              <a:t>인 </a:t>
            </a:r>
            <a:r>
              <a:rPr lang="ko-KR" altLang="en-US" sz="1600" dirty="0" smtClean="0"/>
              <a:t>다음 자리인 </a:t>
            </a:r>
            <a:r>
              <a:rPr lang="ko-KR" altLang="en-US" sz="1600" dirty="0" smtClean="0">
                <a:solidFill>
                  <a:srgbClr val="0000CC"/>
                </a:solidFill>
              </a:rPr>
              <a:t>인덱스</a:t>
            </a:r>
            <a:r>
              <a:rPr lang="en-US" altLang="ko-KR" sz="1600" dirty="0" smtClean="0">
                <a:solidFill>
                  <a:srgbClr val="0000CC"/>
                </a:solidFill>
              </a:rPr>
              <a:t/>
            </a:r>
            <a:br>
              <a:rPr lang="en-US" altLang="ko-KR" sz="1600" dirty="0" smtClean="0">
                <a:solidFill>
                  <a:srgbClr val="0000CC"/>
                </a:solidFill>
              </a:rPr>
            </a:br>
            <a:r>
              <a:rPr lang="en-US" altLang="ko-KR" sz="1600" dirty="0" smtClean="0">
                <a:solidFill>
                  <a:srgbClr val="FF0000"/>
                </a:solidFill>
              </a:rPr>
              <a:t>0</a:t>
            </a:r>
            <a:r>
              <a:rPr lang="ko-KR" altLang="en-US" sz="1600" dirty="0">
                <a:solidFill>
                  <a:srgbClr val="FF0000"/>
                </a:solidFill>
              </a:rPr>
              <a:t>번</a:t>
            </a:r>
            <a:r>
              <a:rPr lang="ko-KR" altLang="en-US" sz="1600" dirty="0"/>
              <a:t>으로 </a:t>
            </a:r>
            <a:r>
              <a:rPr lang="ko-KR" altLang="en-US" sz="1600" dirty="0">
                <a:solidFill>
                  <a:srgbClr val="FF0000"/>
                </a:solidFill>
              </a:rPr>
              <a:t>이동</a:t>
            </a:r>
            <a:r>
              <a:rPr lang="ko-KR" altLang="en-US" sz="1600" dirty="0"/>
              <a:t>하기 위해서 </a:t>
            </a:r>
            <a:r>
              <a:rPr lang="ko-KR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나머지연산자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ko-KR" altLang="en-US" sz="1600" dirty="0"/>
              <a:t>를 </a:t>
            </a:r>
            <a:r>
              <a:rPr lang="ko-KR" altLang="en-US" sz="1600" dirty="0">
                <a:solidFill>
                  <a:srgbClr val="0000CC"/>
                </a:solidFill>
              </a:rPr>
              <a:t>사용</a:t>
            </a:r>
          </a:p>
          <a:p>
            <a:pPr lvl="3" eaLnBrk="1" hangingPunct="1">
              <a:defRPr/>
            </a:pPr>
            <a:r>
              <a:rPr lang="en-US" altLang="ko-KR" dirty="0">
                <a:latin typeface="+mn-ea"/>
                <a:ea typeface="+mn-ea"/>
              </a:rPr>
              <a:t>3  </a:t>
            </a:r>
            <a:r>
              <a:rPr lang="en-US" altLang="ko-KR" b="1" dirty="0">
                <a:latin typeface="+mn-ea"/>
                <a:ea typeface="+mn-ea"/>
              </a:rPr>
              <a:t>÷ </a:t>
            </a:r>
            <a:r>
              <a:rPr lang="en-US" altLang="ko-KR" dirty="0">
                <a:latin typeface="+mn-ea"/>
                <a:ea typeface="+mn-ea"/>
              </a:rPr>
              <a:t> 4 = 0 </a:t>
            </a:r>
            <a:r>
              <a:rPr lang="en-US" altLang="ko-KR" b="1" dirty="0">
                <a:latin typeface="+mn-ea"/>
                <a:ea typeface="+mn-ea"/>
              </a:rPr>
              <a:t>…</a:t>
            </a:r>
            <a:r>
              <a:rPr lang="en-US" altLang="ko-KR" b="1" dirty="0">
                <a:solidFill>
                  <a:srgbClr val="0000CC"/>
                </a:solidFill>
                <a:latin typeface="+mn-ea"/>
                <a:ea typeface="+mn-ea"/>
              </a:rPr>
              <a:t>3</a:t>
            </a:r>
            <a:r>
              <a:rPr lang="en-US" altLang="ko-KR" dirty="0">
                <a:latin typeface="+mn-ea"/>
                <a:ea typeface="+mn-ea"/>
              </a:rPr>
              <a:t>  (</a:t>
            </a:r>
            <a:r>
              <a:rPr lang="ko-KR" altLang="en-US" dirty="0">
                <a:latin typeface="+mn-ea"/>
                <a:ea typeface="+mn-ea"/>
              </a:rPr>
              <a:t>몫</a:t>
            </a:r>
            <a:r>
              <a:rPr lang="en-US" altLang="ko-KR" dirty="0">
                <a:latin typeface="+mn-ea"/>
                <a:ea typeface="+mn-ea"/>
              </a:rPr>
              <a:t>=0, </a:t>
            </a:r>
            <a:r>
              <a:rPr lang="ko-KR" altLang="en-US" u="sng" dirty="0">
                <a:solidFill>
                  <a:srgbClr val="0000CC"/>
                </a:solidFill>
                <a:latin typeface="+mn-ea"/>
                <a:ea typeface="+mn-ea"/>
              </a:rPr>
              <a:t>나머지</a:t>
            </a:r>
            <a:r>
              <a:rPr lang="en-US" altLang="ko-KR" u="sng" dirty="0">
                <a:solidFill>
                  <a:srgbClr val="0000CC"/>
                </a:solidFill>
                <a:latin typeface="+mn-ea"/>
                <a:ea typeface="+mn-ea"/>
              </a:rPr>
              <a:t>=3</a:t>
            </a:r>
            <a:r>
              <a:rPr lang="en-US" altLang="ko-KR" dirty="0">
                <a:latin typeface="+mn-ea"/>
                <a:ea typeface="+mn-ea"/>
              </a:rPr>
              <a:t>) </a:t>
            </a:r>
          </a:p>
          <a:p>
            <a:pPr lvl="3" eaLnBrk="1" hangingPunct="1">
              <a:defRPr/>
            </a:pPr>
            <a:r>
              <a:rPr lang="en-US" altLang="ko-KR" dirty="0">
                <a:latin typeface="+mn-ea"/>
                <a:ea typeface="+mn-ea"/>
              </a:rPr>
              <a:t>3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mod</a:t>
            </a:r>
            <a:r>
              <a:rPr lang="en-US" altLang="ko-KR" dirty="0">
                <a:latin typeface="+mn-ea"/>
                <a:ea typeface="+mn-ea"/>
              </a:rPr>
              <a:t> 4 = </a:t>
            </a:r>
            <a:r>
              <a:rPr lang="en-US" altLang="ko-KR" b="1" dirty="0">
                <a:solidFill>
                  <a:srgbClr val="0000CC"/>
                </a:solidFill>
                <a:latin typeface="+mn-ea"/>
                <a:ea typeface="+mn-ea"/>
              </a:rPr>
              <a:t>3</a:t>
            </a:r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marL="895350" lvl="3" indent="0" eaLnBrk="1" hangingPunct="1">
              <a:buNone/>
              <a:defRPr/>
            </a:pPr>
            <a:endParaRPr lang="en-US" altLang="ko-KR" dirty="0"/>
          </a:p>
          <a:p>
            <a:pPr marL="627062" lvl="2" indent="0" eaLnBrk="1" hangingPunct="1">
              <a:buNone/>
              <a:defRPr/>
            </a:pPr>
            <a:endParaRPr lang="en-US" altLang="ko-KR" dirty="0">
              <a:solidFill>
                <a:srgbClr val="0000CC"/>
              </a:solidFill>
            </a:endParaRPr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088408" y="4925682"/>
            <a:ext cx="4680520" cy="1512168"/>
            <a:chOff x="1104081" y="3861048"/>
            <a:chExt cx="4680520" cy="1666875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081" y="3861048"/>
              <a:ext cx="4680520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555776" y="4329100"/>
              <a:ext cx="72008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77072" y="4329100"/>
              <a:ext cx="72008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59632" y="4741328"/>
              <a:ext cx="648072" cy="216024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59632" y="5150809"/>
              <a:ext cx="648072" cy="216024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069336" y="5366833"/>
              <a:ext cx="28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156341" y="5366833"/>
              <a:ext cx="28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1129989" y="3599815"/>
            <a:ext cx="4137622" cy="1052862"/>
            <a:chOff x="1043608" y="4797152"/>
            <a:chExt cx="6480720" cy="1052862"/>
          </a:xfrm>
        </p:grpSpPr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4797152"/>
              <a:ext cx="6480720" cy="1052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8" name="직선 화살표 연결선 67"/>
            <p:cNvCxnSpPr/>
            <p:nvPr/>
          </p:nvCxnSpPr>
          <p:spPr>
            <a:xfrm flipH="1">
              <a:off x="4644008" y="5045544"/>
              <a:ext cx="61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2499952" y="5301208"/>
              <a:ext cx="106393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370804" y="5301208"/>
              <a:ext cx="106393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669" y="3779835"/>
            <a:ext cx="1950278" cy="10801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206" y="5092016"/>
            <a:ext cx="2032867" cy="145548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1892031" y="4604849"/>
            <a:ext cx="4048121" cy="111692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1961850" y="6079355"/>
            <a:ext cx="4153057" cy="30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초기 공백 원형 큐 생성 알고리즘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>
                <a:solidFill>
                  <a:srgbClr val="0000CC"/>
                </a:solidFill>
              </a:rPr>
              <a:t>크기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인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>
                <a:solidFill>
                  <a:srgbClr val="0000CC"/>
                </a:solidFill>
              </a:rPr>
              <a:t>차원 배열 생성</a:t>
            </a:r>
          </a:p>
          <a:p>
            <a:pPr lvl="2" eaLnBrk="1" hangingPunct="1">
              <a:lnSpc>
                <a:spcPct val="70000"/>
              </a:lnSpc>
              <a:defRPr/>
            </a:pPr>
            <a:r>
              <a:rPr lang="ko-KR" altLang="en-US" dirty="0"/>
              <a:t> </a:t>
            </a:r>
            <a:r>
              <a:rPr lang="en-US" altLang="ko-KR" dirty="0">
                <a:solidFill>
                  <a:srgbClr val="0000CC"/>
                </a:solidFill>
              </a:rPr>
              <a:t>front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0000CC"/>
                </a:solidFill>
              </a:rPr>
              <a:t>rear</a:t>
            </a:r>
            <a:r>
              <a:rPr lang="ko-KR" altLang="en-US" dirty="0"/>
              <a:t>를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dirty="0"/>
              <a:t>으로 </a:t>
            </a:r>
            <a:r>
              <a:rPr lang="ko-KR" altLang="en-US" dirty="0">
                <a:solidFill>
                  <a:srgbClr val="FF0000"/>
                </a:solidFill>
              </a:rPr>
              <a:t>초기화</a:t>
            </a:r>
            <a:r>
              <a:rPr lang="ko-KR" altLang="en-US" dirty="0"/>
              <a:t> 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7331753" cy="194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57944"/>
            <a:ext cx="8686800" cy="5715000"/>
          </a:xfrm>
        </p:spPr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원형 큐의 </a:t>
            </a:r>
            <a:r>
              <a:rPr lang="ko-KR" altLang="en-US" dirty="0">
                <a:solidFill>
                  <a:srgbClr val="FF0000"/>
                </a:solidFill>
              </a:rPr>
              <a:t>공백상태</a:t>
            </a:r>
            <a:r>
              <a:rPr lang="ko-KR" altLang="en-US" dirty="0"/>
              <a:t> 검사 알고리즘과 </a:t>
            </a:r>
            <a:r>
              <a:rPr lang="ko-KR" altLang="en-US" dirty="0">
                <a:solidFill>
                  <a:srgbClr val="FF0000"/>
                </a:solidFill>
              </a:rPr>
              <a:t>포화상태</a:t>
            </a:r>
            <a:r>
              <a:rPr lang="ko-KR" altLang="en-US" dirty="0"/>
              <a:t> 검사 알고리즘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296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6" y="1455687"/>
            <a:ext cx="8127086" cy="170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6" y="3214673"/>
            <a:ext cx="8127087" cy="169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9" y="5051831"/>
            <a:ext cx="3799676" cy="155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979712" y="5867582"/>
            <a:ext cx="1008112" cy="216024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1308" y="6247676"/>
            <a:ext cx="1916436" cy="26148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원형 </a:t>
            </a:r>
            <a:r>
              <a:rPr lang="ko-KR" altLang="en-US" dirty="0"/>
              <a:t>큐의 </a:t>
            </a:r>
            <a:r>
              <a:rPr lang="ko-KR" altLang="en-US" dirty="0">
                <a:solidFill>
                  <a:srgbClr val="FF0000"/>
                </a:solidFill>
              </a:rPr>
              <a:t>삽입</a:t>
            </a:r>
            <a:r>
              <a:rPr lang="ko-KR" altLang="en-US" dirty="0"/>
              <a:t> 알고리즘</a:t>
            </a:r>
          </a:p>
          <a:p>
            <a:pPr lvl="2" algn="just" eaLnBrk="1" hangingPunct="1">
              <a:buFontTx/>
              <a:buNone/>
              <a:defRPr/>
            </a:pPr>
            <a:r>
              <a:rPr lang="ko-KR" altLang="en-US" dirty="0"/>
              <a:t>	① </a:t>
            </a:r>
            <a:r>
              <a:rPr lang="en-US" altLang="ko-KR" dirty="0"/>
              <a:t>rear</a:t>
            </a:r>
            <a:r>
              <a:rPr lang="ko-KR" altLang="en-US" dirty="0"/>
              <a:t>의 값을 조정하여 삽입할 자리를 준비 </a:t>
            </a:r>
            <a:r>
              <a:rPr lang="en-US" altLang="ko-KR" dirty="0"/>
              <a:t>: rear ← (rear+1)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en-US" altLang="ko-KR" dirty="0"/>
              <a:t> n; </a:t>
            </a:r>
          </a:p>
          <a:p>
            <a:pPr lvl="2" algn="just" eaLnBrk="1" hangingPunct="1">
              <a:buFontTx/>
              <a:buNone/>
              <a:defRPr/>
            </a:pPr>
            <a:r>
              <a:rPr lang="en-US" altLang="ko-KR" dirty="0"/>
              <a:t>	② </a:t>
            </a:r>
            <a:r>
              <a:rPr lang="ko-KR" altLang="en-US" dirty="0"/>
              <a:t>준비한 자리 </a:t>
            </a:r>
            <a:r>
              <a:rPr lang="en-US" altLang="ko-KR" dirty="0" err="1"/>
              <a:t>cQ</a:t>
            </a:r>
            <a:r>
              <a:rPr lang="en-US" altLang="ko-KR" dirty="0"/>
              <a:t>[rear]</a:t>
            </a:r>
            <a:r>
              <a:rPr lang="ko-KR" altLang="en-US" dirty="0"/>
              <a:t>에 원소 </a:t>
            </a:r>
            <a:r>
              <a:rPr lang="en-US" altLang="ko-KR" dirty="0"/>
              <a:t>item</a:t>
            </a:r>
            <a:r>
              <a:rPr lang="ko-KR" altLang="en-US" dirty="0"/>
              <a:t>을 삽입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6984776" cy="246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원형 큐의 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ko-KR" altLang="en-US" dirty="0" smtClean="0"/>
              <a:t> 알고리즘</a:t>
            </a:r>
          </a:p>
          <a:p>
            <a:pPr lvl="2" algn="just" eaLnBrk="1" hangingPunct="1">
              <a:buFontTx/>
              <a:buNone/>
            </a:pPr>
            <a:r>
              <a:rPr lang="ko-KR" altLang="en-US" dirty="0" smtClean="0"/>
              <a:t>	①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의 값을 조정하여 삭제할 자리를 준비 </a:t>
            </a:r>
          </a:p>
          <a:p>
            <a:pPr lvl="2" algn="just" eaLnBrk="1" hangingPunct="1">
              <a:lnSpc>
                <a:spcPct val="70000"/>
              </a:lnSpc>
              <a:buFontTx/>
              <a:buNone/>
            </a:pPr>
            <a:r>
              <a:rPr lang="ko-KR" altLang="en-US" dirty="0" smtClean="0"/>
              <a:t>	② 준비한 자리에 있는 원소 </a:t>
            </a:r>
            <a:r>
              <a:rPr lang="en-US" altLang="ko-KR" dirty="0" err="1" smtClean="0"/>
              <a:t>cQ</a:t>
            </a:r>
            <a:r>
              <a:rPr lang="en-US" altLang="ko-KR" dirty="0" smtClean="0"/>
              <a:t>[front]</a:t>
            </a:r>
            <a:r>
              <a:rPr lang="ko-KR" altLang="en-US" dirty="0" smtClean="0"/>
              <a:t>를 삭제하여 반환</a:t>
            </a:r>
          </a:p>
          <a:p>
            <a:pPr lvl="1"/>
            <a:endParaRPr lang="ko-KR" altLang="en-US" dirty="0" smtClean="0"/>
          </a:p>
        </p:txBody>
      </p:sp>
      <p:sp>
        <p:nvSpPr>
          <p:cNvPr id="317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3173"/>
            <a:ext cx="6993252" cy="25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/>
              <a:t>크기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인</a:t>
            </a:r>
            <a:r>
              <a:rPr lang="ko-KR" altLang="en-US" dirty="0"/>
              <a:t> 원형 큐</a:t>
            </a:r>
            <a:r>
              <a:rPr lang="ko-KR" altLang="en-US" dirty="0">
                <a:solidFill>
                  <a:schemeClr val="tx1"/>
                </a:solidFill>
              </a:rPr>
              <a:t>에서</a:t>
            </a:r>
            <a:r>
              <a:rPr lang="ko-KR" altLang="en-US" dirty="0"/>
              <a:t> 큐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생성</a:t>
            </a:r>
            <a:r>
              <a:rPr lang="ko-KR" altLang="en-US" dirty="0">
                <a:solidFill>
                  <a:schemeClr val="tx1"/>
                </a:solidFill>
              </a:rPr>
              <a:t>하고</a:t>
            </a:r>
            <a:r>
              <a:rPr lang="ko-KR" altLang="en-US" dirty="0"/>
              <a:t> 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ko-KR" altLang="en-US" dirty="0">
                <a:solidFill>
                  <a:schemeClr val="tx1"/>
                </a:solidFill>
              </a:rPr>
              <a:t>하는</a:t>
            </a:r>
            <a:r>
              <a:rPr lang="ko-KR" altLang="en-US" dirty="0"/>
              <a:t> 연산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357187" lvl="1" indent="0" eaLnBrk="1" hangingPunct="1">
              <a:buNone/>
            </a:pPr>
            <a:r>
              <a:rPr lang="ko-KR" altLang="en-US" sz="1600" dirty="0" smtClean="0"/>
              <a:t>  ① </a:t>
            </a:r>
            <a:r>
              <a:rPr lang="ko-KR" altLang="en-US" sz="1600" dirty="0">
                <a:solidFill>
                  <a:srgbClr val="FF0000"/>
                </a:solidFill>
              </a:rPr>
              <a:t>공백</a:t>
            </a:r>
            <a:r>
              <a:rPr lang="ko-KR" altLang="en-US" sz="1600" dirty="0"/>
              <a:t> 원형 큐 </a:t>
            </a:r>
            <a:r>
              <a:rPr lang="ko-KR" altLang="en-US" sz="1600" dirty="0">
                <a:solidFill>
                  <a:srgbClr val="FF0000"/>
                </a:solidFill>
              </a:rPr>
              <a:t>생성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createQueue</a:t>
            </a:r>
            <a:r>
              <a:rPr lang="en-US" altLang="ko-KR" sz="1600" dirty="0" smtClean="0"/>
              <a:t>();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357187" lvl="1" indent="0" eaLnBrk="1" hangingPunct="1">
              <a:buNone/>
            </a:pPr>
            <a:endParaRPr lang="en-US" altLang="ko-KR" sz="1600" dirty="0" smtClean="0"/>
          </a:p>
          <a:p>
            <a:pPr marL="357187" lvl="1" indent="0" eaLnBrk="1" hangingPunct="1">
              <a:buNone/>
            </a:pPr>
            <a:endParaRPr lang="en-US" altLang="ko-KR" sz="1600" dirty="0" smtClean="0"/>
          </a:p>
          <a:p>
            <a:pPr marL="357187" lvl="1" indent="0" eaLnBrk="1" hangingPunct="1">
              <a:buNone/>
            </a:pPr>
            <a:r>
              <a:rPr lang="en-US" altLang="ko-KR" sz="1600" dirty="0" smtClean="0"/>
              <a:t>  ② </a:t>
            </a:r>
            <a:r>
              <a:rPr lang="ko-KR" altLang="en-US" sz="1600" dirty="0"/>
              <a:t>원소 </a:t>
            </a:r>
            <a:r>
              <a:rPr lang="en-US" altLang="ko-KR" sz="1600" dirty="0">
                <a:solidFill>
                  <a:srgbClr val="FF0000"/>
                </a:solidFill>
              </a:rPr>
              <a:t>A</a:t>
            </a:r>
            <a:r>
              <a:rPr lang="en-US" altLang="ko-KR" sz="1600" dirty="0"/>
              <a:t> </a:t>
            </a:r>
            <a:r>
              <a:rPr lang="ko-KR" altLang="en-US" sz="1600" dirty="0"/>
              <a:t>삽입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enQueue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cQ</a:t>
            </a:r>
            <a:r>
              <a:rPr lang="en-US" altLang="ko-KR" sz="1600" dirty="0" smtClean="0"/>
              <a:t>, A); </a:t>
            </a:r>
          </a:p>
          <a:p>
            <a:pPr marL="357187" lvl="1" indent="0" eaLnBrk="1" hangingPunct="1">
              <a:buNone/>
            </a:pPr>
            <a:endParaRPr lang="en-US" altLang="ko-KR" sz="1600" dirty="0" smtClean="0"/>
          </a:p>
          <a:p>
            <a:pPr marL="357187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None/>
            </a:pPr>
            <a:r>
              <a:rPr lang="en-US" altLang="ko-KR" sz="1600" dirty="0" smtClean="0"/>
              <a:t>  ③ </a:t>
            </a:r>
            <a:r>
              <a:rPr lang="ko-KR" altLang="en-US" sz="1600" dirty="0"/>
              <a:t>원소 </a:t>
            </a:r>
            <a:r>
              <a:rPr lang="en-US" altLang="ko-KR" sz="1600" dirty="0">
                <a:solidFill>
                  <a:srgbClr val="FF0000"/>
                </a:solidFill>
              </a:rPr>
              <a:t>B</a:t>
            </a:r>
            <a:r>
              <a:rPr lang="en-US" altLang="ko-KR" sz="1600" dirty="0"/>
              <a:t> </a:t>
            </a:r>
            <a:r>
              <a:rPr lang="ko-KR" altLang="en-US" sz="1600" dirty="0"/>
              <a:t>삽입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enQueue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cQ</a:t>
            </a:r>
            <a:r>
              <a:rPr lang="en-US" altLang="ko-KR" sz="1600" dirty="0"/>
              <a:t>, B);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/>
              <a:t>   </a:t>
            </a:r>
            <a:endParaRPr lang="en-US" altLang="ko-KR" sz="1600" dirty="0" smtClean="0"/>
          </a:p>
          <a:p>
            <a:pPr lvl="1" eaLnBrk="1" hangingPunct="1">
              <a:buNone/>
            </a:pPr>
            <a:r>
              <a:rPr lang="en-US" altLang="ko-KR" sz="1600" dirty="0"/>
              <a:t>                       </a:t>
            </a:r>
          </a:p>
          <a:p>
            <a:pPr lvl="1" eaLnBrk="1" hangingPunct="1">
              <a:buNone/>
            </a:pPr>
            <a:r>
              <a:rPr lang="en-US" altLang="ko-KR" sz="1600" dirty="0" smtClean="0"/>
              <a:t>  ④ </a:t>
            </a:r>
            <a:r>
              <a:rPr lang="ko-KR" altLang="en-US" sz="1600" dirty="0"/>
              <a:t>원소 </a:t>
            </a:r>
            <a:r>
              <a:rPr lang="ko-KR" altLang="en-US" sz="1600" dirty="0">
                <a:solidFill>
                  <a:srgbClr val="FF0000"/>
                </a:solidFill>
              </a:rPr>
              <a:t>삭제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deQueue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cQ</a:t>
            </a:r>
            <a:r>
              <a:rPr lang="en-US" altLang="ko-KR" sz="1600" dirty="0"/>
              <a:t>);</a:t>
            </a:r>
          </a:p>
          <a:p>
            <a:pPr lvl="2" eaLnBrk="1" hangingPunct="1">
              <a:buNone/>
            </a:pPr>
            <a:r>
              <a:rPr lang="en-US" altLang="ko-KR" sz="1600" dirty="0"/>
              <a:t>		(</a:t>
            </a:r>
            <a:r>
              <a:rPr lang="ko-KR" altLang="en-US" sz="1600" dirty="0"/>
              <a:t>삭제 데이터 </a:t>
            </a:r>
            <a:r>
              <a:rPr lang="en-US" altLang="ko-KR" sz="1600" dirty="0">
                <a:solidFill>
                  <a:srgbClr val="FF0000"/>
                </a:solidFill>
              </a:rPr>
              <a:t>: A</a:t>
            </a:r>
            <a:r>
              <a:rPr lang="en-US" altLang="ko-KR" sz="1600" dirty="0"/>
              <a:t>) 	</a:t>
            </a:r>
          </a:p>
          <a:p>
            <a:pPr lvl="1"/>
            <a:endParaRPr lang="ko-KR" altLang="en-US" dirty="0" smtClean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grpSp>
        <p:nvGrpSpPr>
          <p:cNvPr id="40" name="그룹 39"/>
          <p:cNvGrpSpPr/>
          <p:nvPr/>
        </p:nvGrpSpPr>
        <p:grpSpPr>
          <a:xfrm>
            <a:off x="4291534" y="1384083"/>
            <a:ext cx="1080000" cy="1144719"/>
            <a:chOff x="4520462" y="1420897"/>
            <a:chExt cx="1080000" cy="114471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462" y="1420897"/>
              <a:ext cx="1080000" cy="1144719"/>
            </a:xfrm>
            <a:prstGeom prst="rect">
              <a:avLst/>
            </a:prstGeom>
          </p:spPr>
        </p:pic>
        <p:sp>
          <p:nvSpPr>
            <p:cNvPr id="42" name="직사각형 41"/>
            <p:cNvSpPr/>
            <p:nvPr/>
          </p:nvSpPr>
          <p:spPr>
            <a:xfrm>
              <a:off x="4565061" y="2365777"/>
              <a:ext cx="655011" cy="19983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211960" y="2693221"/>
            <a:ext cx="1201764" cy="1212173"/>
            <a:chOff x="4440888" y="2730035"/>
            <a:chExt cx="1201764" cy="121217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0888" y="2730035"/>
              <a:ext cx="1201764" cy="1212173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4565061" y="2738126"/>
              <a:ext cx="438988" cy="12477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21474" y="3795244"/>
              <a:ext cx="438988" cy="146964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228189" y="4053628"/>
            <a:ext cx="1224000" cy="1221386"/>
            <a:chOff x="4457117" y="4090442"/>
            <a:chExt cx="1224000" cy="12213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7117" y="4090442"/>
              <a:ext cx="1224000" cy="1215060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5088824" y="4106627"/>
              <a:ext cx="438988" cy="12477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630129" y="5164864"/>
              <a:ext cx="438988" cy="146964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279799" y="5540463"/>
            <a:ext cx="1043361" cy="1056889"/>
            <a:chOff x="4508727" y="5577277"/>
            <a:chExt cx="1043361" cy="105688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8727" y="5578508"/>
              <a:ext cx="1043361" cy="1055658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4549187" y="5577277"/>
              <a:ext cx="438988" cy="146964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105008" y="5591377"/>
              <a:ext cx="438988" cy="12477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6096" y="1381146"/>
            <a:ext cx="3359303" cy="2767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/>
          </p:cNvSpPr>
          <p:nvPr>
            <p:ph sz="quarter" idx="10"/>
          </p:nvPr>
        </p:nvSpPr>
        <p:spPr>
          <a:xfrm>
            <a:off x="227449" y="908720"/>
            <a:ext cx="8686800" cy="5715000"/>
          </a:xfrm>
        </p:spPr>
        <p:txBody>
          <a:bodyPr/>
          <a:lstStyle/>
          <a:p>
            <a:pPr lvl="1" eaLnBrk="1" hangingPunct="1"/>
            <a:r>
              <a:rPr lang="ko-KR" altLang="en-US" dirty="0"/>
              <a:t>크기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인</a:t>
            </a:r>
            <a:r>
              <a:rPr lang="ko-KR" altLang="en-US" dirty="0"/>
              <a:t> 원형 큐</a:t>
            </a:r>
            <a:r>
              <a:rPr lang="ko-KR" altLang="en-US" dirty="0">
                <a:solidFill>
                  <a:schemeClr val="tx1"/>
                </a:solidFill>
              </a:rPr>
              <a:t>에서</a:t>
            </a:r>
            <a:r>
              <a:rPr lang="ko-KR" altLang="en-US" dirty="0"/>
              <a:t> 큐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생성</a:t>
            </a:r>
            <a:r>
              <a:rPr lang="ko-KR" altLang="en-US" dirty="0">
                <a:solidFill>
                  <a:schemeClr val="tx1"/>
                </a:solidFill>
              </a:rPr>
              <a:t>하고</a:t>
            </a:r>
            <a:r>
              <a:rPr lang="ko-KR" altLang="en-US" dirty="0"/>
              <a:t> 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ko-KR" altLang="en-US" dirty="0">
                <a:solidFill>
                  <a:schemeClr val="tx1"/>
                </a:solidFill>
              </a:rPr>
              <a:t>하는</a:t>
            </a:r>
            <a:r>
              <a:rPr lang="ko-KR" altLang="en-US" dirty="0"/>
              <a:t> 연산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수행 후 원형 큐는 포화 상태가 된다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원형 큐에서 공백 상태와 포화 상태를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구분하기 위해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자리를 항상 하나 비워 두기로 했으므로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⑥</a:t>
            </a:r>
            <a:r>
              <a:rPr lang="ko-KR" altLang="en-US" sz="1600" dirty="0" smtClean="0">
                <a:solidFill>
                  <a:schemeClr val="tx1"/>
                </a:solidFill>
              </a:rPr>
              <a:t>의 연산을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수행한 후 </a:t>
            </a:r>
            <a:r>
              <a:rPr lang="en-US" altLang="ko-KR" sz="1600" dirty="0" smtClean="0">
                <a:solidFill>
                  <a:schemeClr val="tx1"/>
                </a:solidFill>
              </a:rPr>
              <a:t>Front </a:t>
            </a:r>
            <a:r>
              <a:rPr lang="ko-KR" altLang="en-US" sz="1600" dirty="0" smtClean="0">
                <a:solidFill>
                  <a:schemeClr val="tx1"/>
                </a:solidFill>
              </a:rPr>
              <a:t>자리인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cQ</a:t>
            </a:r>
            <a:r>
              <a:rPr lang="en-US" altLang="ko-KR" sz="1600" dirty="0" smtClean="0">
                <a:solidFill>
                  <a:schemeClr val="tx1"/>
                </a:solidFill>
              </a:rPr>
              <a:t>(1)</a:t>
            </a:r>
            <a:r>
              <a:rPr lang="ko-KR" altLang="en-US" sz="1600" dirty="0" smtClean="0">
                <a:solidFill>
                  <a:schemeClr val="tx1"/>
                </a:solidFill>
              </a:rPr>
              <a:t>이 비어 있지만 포화 상태로 인식한다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57187" lvl="1" indent="0" eaLnBrk="1" hangingPunct="1">
              <a:buNone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57187" lvl="1" indent="0" eaLnBrk="1" hangingPunct="1">
              <a:buNone/>
            </a:pPr>
            <a:r>
              <a:rPr lang="ko-KR" altLang="en-US" sz="1600" dirty="0" smtClean="0"/>
              <a:t>  </a:t>
            </a:r>
            <a:endParaRPr lang="ko-KR" altLang="en-US" dirty="0" smtClean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755576" y="1412776"/>
            <a:ext cx="4104456" cy="1296144"/>
            <a:chOff x="755576" y="1412776"/>
            <a:chExt cx="4104456" cy="129614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1412776"/>
              <a:ext cx="4104456" cy="1296144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513261" y="1952848"/>
              <a:ext cx="108000" cy="108000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527916" y="2195380"/>
              <a:ext cx="108000" cy="108000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898850" y="2204864"/>
              <a:ext cx="108000" cy="108000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4034903" y="1851076"/>
              <a:ext cx="144016" cy="14401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56" y="4005064"/>
            <a:ext cx="3799676" cy="155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187624" y="5181468"/>
            <a:ext cx="32403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순차 자료구조를 이용해 원형 큐 구현하기 프로그램 </a:t>
            </a:r>
            <a:r>
              <a:rPr lang="en-US" altLang="ko-KR" smtClean="0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287p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mtClean="0"/>
              <a:t>실행 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큐의 구현 </a:t>
            </a:r>
            <a:r>
              <a:rPr lang="en-US" altLang="ko-KR"/>
              <a:t>: </a:t>
            </a:r>
            <a:r>
              <a:rPr lang="ko-KR" altLang="en-US"/>
              <a:t>원형 큐의 구현</a:t>
            </a:r>
            <a:endParaRPr lang="ko-KR" altLang="en-US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528392" cy="247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8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27584" y="2043701"/>
            <a:ext cx="8064896" cy="383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분석</a:t>
            </a:r>
            <a:endParaRPr lang="ko-KR" altLang="en-US" sz="1200" b="1" kern="0" dirty="0">
              <a:solidFill>
                <a:srgbClr val="0000FF"/>
              </a:solidFill>
              <a:latin typeface="함초롬바탕" panose="02030604000101010101" pitchFamily="18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입력 카운터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,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카운터 변수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C, C = C + 1(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증가치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+1) </a:t>
            </a:r>
            <a:endParaRPr lang="ko-KR" altLang="en-US" sz="12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또는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검토 결과 마지막 자료가 “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“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0”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비교해서 “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0”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ko-KR" altLang="en-US" sz="12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0”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아니면 계속 </a:t>
            </a:r>
            <a:r>
              <a:rPr lang="ko-KR" altLang="en-US" sz="1200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순환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→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자료 변수 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선정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IN : 0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 →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!=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0(0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같지 않으면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홀수와 짝수 판별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변수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나누어서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나머지가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ko-KR" altLang="en-US" sz="1200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짝수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아니면 </a:t>
            </a:r>
            <a:r>
              <a:rPr lang="ko-KR" altLang="en-US" sz="1200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홀수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이다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홀수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짝수 비교 변수 </a:t>
            </a:r>
            <a:r>
              <a:rPr lang="en-US" altLang="ko-KR" sz="1200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선정 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</a:p>
          <a:p>
            <a:pPr marL="171450" indent="-1714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200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FF0000"/>
                </a:solidFill>
                <a:latin typeface="+mn-ea"/>
                <a:ea typeface="+mn-ea"/>
              </a:rPr>
              <a:t>ex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) IN ÷ 2 ...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  <a:ea typeface="+mn-ea"/>
              </a:rPr>
              <a:t>나머지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( 12 ÷ 2 = 6 ...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  <a:ea typeface="+mn-ea"/>
              </a:rPr>
              <a:t>나머지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0 ) =          ,          =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K = IN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홀수 변수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ODD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짝수 변수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선정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홀수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짝수 출력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ODD, EVEN</a:t>
            </a:r>
            <a:endParaRPr lang="ko-KR" altLang="en-US" sz="1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 구현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rgbClr val="FF0000"/>
                </a:solidFill>
              </a:rPr>
              <a:t>홀수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짝수</a:t>
            </a:r>
            <a:r>
              <a:rPr lang="ko-KR" altLang="en-US" b="1" dirty="0"/>
              <a:t> </a:t>
            </a:r>
            <a:r>
              <a:rPr lang="ko-KR" altLang="en-US" b="1" dirty="0" smtClean="0"/>
              <a:t>판별하기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1052736"/>
            <a:ext cx="6480720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+mn-ea"/>
                <a:ea typeface="+mn-ea"/>
              </a:rPr>
              <a:t>문제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홀수 짝수 판별하기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     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입력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자료 </a:t>
            </a:r>
            <a:r>
              <a:rPr lang="en-US" altLang="ko-KR" sz="1400" b="1" kern="0" dirty="0">
                <a:solidFill>
                  <a:srgbClr val="0000FF"/>
                </a:solidFill>
                <a:latin typeface="+mn-ea"/>
                <a:ea typeface="+mn-ea"/>
              </a:rPr>
              <a:t>: 25, 12, 5, 30, 16, 9, 8, 19, 7,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endParaRPr lang="ko-KR" altLang="en-US" sz="1400" b="1" kern="0" spc="0" dirty="0">
              <a:solidFill>
                <a:srgbClr val="0000FF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026" name="_x251538816" descr="EMB0000325024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99" y="4062886"/>
            <a:ext cx="438150" cy="5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51540896" descr="EMB0000325024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70824"/>
            <a:ext cx="42862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7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큐</a:t>
            </a:r>
            <a:r>
              <a:rPr lang="en-US" altLang="ko-KR" dirty="0"/>
              <a:t>(Queue)</a:t>
            </a:r>
          </a:p>
          <a:p>
            <a:pPr lvl="1" eaLnBrk="1" hangingPunct="1">
              <a:defRPr/>
            </a:pPr>
            <a:r>
              <a:rPr lang="ko-KR" altLang="en-US" dirty="0" err="1"/>
              <a:t>스택</a:t>
            </a:r>
            <a:r>
              <a:rPr lang="ko-KR" altLang="en-US" dirty="0" err="1">
                <a:solidFill>
                  <a:schemeClr val="tx1"/>
                </a:solidFill>
              </a:rPr>
              <a:t>과</a:t>
            </a:r>
            <a:r>
              <a:rPr lang="ko-KR" altLang="en-US" dirty="0"/>
              <a:t> </a:t>
            </a:r>
            <a:r>
              <a:rPr lang="ko-KR" altLang="en-US" dirty="0" smtClean="0"/>
              <a:t>비슷</a:t>
            </a:r>
            <a:r>
              <a:rPr lang="ko-KR" altLang="en-US" dirty="0"/>
              <a:t>한</a:t>
            </a:r>
            <a:r>
              <a:rPr lang="ko-KR" altLang="en-US" dirty="0" smtClean="0"/>
              <a:t> </a:t>
            </a:r>
            <a:r>
              <a:rPr lang="ko-KR" altLang="en-US" dirty="0"/>
              <a:t>삽입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ko-KR" altLang="en-US" dirty="0"/>
              <a:t>삭제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ko-KR" altLang="en-US" dirty="0"/>
              <a:t> 위치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제한</a:t>
            </a:r>
            <a:r>
              <a:rPr lang="ko-KR" altLang="en-US" dirty="0">
                <a:solidFill>
                  <a:schemeClr val="tx1"/>
                </a:solidFill>
              </a:rPr>
              <a:t>되어있는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유한</a:t>
            </a:r>
            <a:r>
              <a:rPr lang="ko-KR" altLang="en-US" dirty="0"/>
              <a:t> </a:t>
            </a:r>
            <a:r>
              <a:rPr lang="ko-KR" altLang="en-US" dirty="0" smtClean="0"/>
              <a:t>순서 리스트</a:t>
            </a:r>
            <a:endParaRPr lang="ko-KR" altLang="en-US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 smtClean="0"/>
              <a:t>큐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뒤</a:t>
            </a:r>
            <a:r>
              <a:rPr lang="ko-KR" altLang="en-US" dirty="0">
                <a:solidFill>
                  <a:schemeClr val="tx1"/>
                </a:solidFill>
              </a:rPr>
              <a:t>에서는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삽입</a:t>
            </a:r>
            <a:r>
              <a:rPr lang="ko-KR" altLang="en-US" dirty="0">
                <a:solidFill>
                  <a:schemeClr val="tx1"/>
                </a:solidFill>
              </a:rPr>
              <a:t>만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앞</a:t>
            </a:r>
            <a:r>
              <a:rPr lang="ko-KR" altLang="en-US" dirty="0">
                <a:solidFill>
                  <a:schemeClr val="tx1"/>
                </a:solidFill>
              </a:rPr>
              <a:t>에서는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ko-KR" altLang="en-US" dirty="0">
                <a:solidFill>
                  <a:schemeClr val="tx1"/>
                </a:solidFill>
              </a:rPr>
              <a:t>만</a:t>
            </a:r>
            <a:r>
              <a:rPr lang="ko-KR" altLang="en-US" dirty="0"/>
              <a:t> 할 수 있는 구조</a:t>
            </a:r>
          </a:p>
          <a:p>
            <a:pPr lvl="2" eaLnBrk="1" hangingPunct="1">
              <a:defRPr/>
            </a:pPr>
            <a:r>
              <a:rPr lang="ko-KR" altLang="en-US" dirty="0"/>
              <a:t>삽입한 순서대로 원소가 나열되어 가장 먼저 삽입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/>
              <a:t>irst-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ko-KR" dirty="0"/>
              <a:t>n)</a:t>
            </a:r>
            <a:r>
              <a:rPr lang="ko-KR" altLang="en-US" dirty="0"/>
              <a:t>한 원소는</a:t>
            </a:r>
            <a:endParaRPr lang="en-US" altLang="ko-KR" dirty="0"/>
          </a:p>
          <a:p>
            <a:pPr lvl="2" eaLnBrk="1" hangingPunct="1">
              <a:buFontTx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 맨 앞에 있다가 가장 먼저 삭제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/>
              <a:t>irst-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ko-KR" dirty="0"/>
              <a:t>ut</a:t>
            </a:r>
            <a:r>
              <a:rPr lang="en-US" altLang="ko-KR" dirty="0" smtClean="0"/>
              <a:t>)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dirty="0"/>
              <a:t>    ☞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선입선출 </a:t>
            </a:r>
            <a:r>
              <a:rPr lang="ko-KR" altLang="en-US" b="1" dirty="0">
                <a:solidFill>
                  <a:srgbClr val="FF0000"/>
                </a:solidFill>
              </a:rPr>
              <a:t>구조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FIFO</a:t>
            </a:r>
            <a:r>
              <a:rPr lang="en-US" altLang="ko-KR" dirty="0"/>
              <a:t>, First-In-First-Out</a:t>
            </a:r>
            <a:r>
              <a:rPr lang="en-US" altLang="ko-KR" dirty="0" smtClean="0"/>
              <a:t>)</a:t>
            </a:r>
            <a:r>
              <a:rPr lang="ko-KR" altLang="en-US" dirty="0"/>
              <a:t>	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큐의 이해 </a:t>
            </a:r>
            <a:r>
              <a:rPr lang="en-US" altLang="ko-KR" dirty="0" smtClean="0"/>
              <a:t>: </a:t>
            </a:r>
            <a:r>
              <a:rPr lang="ko-KR" altLang="en-US" dirty="0"/>
              <a:t>큐의 개념과 구조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9080"/>
            <a:ext cx="5551309" cy="239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27584" y="2043701"/>
            <a:ext cx="8064896" cy="34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절차 정의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 구현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rgbClr val="FF0000"/>
                </a:solidFill>
              </a:rPr>
              <a:t>홀수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짝수</a:t>
            </a:r>
            <a:r>
              <a:rPr lang="ko-KR" altLang="en-US" b="1" dirty="0"/>
              <a:t> </a:t>
            </a:r>
            <a:r>
              <a:rPr lang="ko-KR" altLang="en-US" b="1" dirty="0" smtClean="0"/>
              <a:t>판별하기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1052736"/>
            <a:ext cx="6480720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+mn-ea"/>
                <a:ea typeface="+mn-ea"/>
              </a:rPr>
              <a:t>문제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홀수 짝수 판별하기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     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입력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자료 </a:t>
            </a:r>
            <a:r>
              <a:rPr lang="en-US" altLang="ko-KR" sz="1400" b="1" kern="0" dirty="0">
                <a:solidFill>
                  <a:srgbClr val="0000FF"/>
                </a:solidFill>
                <a:latin typeface="+mn-ea"/>
                <a:ea typeface="+mn-ea"/>
              </a:rPr>
              <a:t>: 25, 12, 5, 30, 16, 9, 8, 19, 7,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endParaRPr lang="ko-KR" altLang="en-US" sz="1400" b="1" kern="0" spc="0" dirty="0">
              <a:solidFill>
                <a:srgbClr val="0000FF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050" name="_x251112992" descr="EMB000032502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17434"/>
            <a:ext cx="2414141" cy="42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49439552" descr="EMB0000325024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13986"/>
            <a:ext cx="2232248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27584" y="2043701"/>
            <a:ext cx="8064896" cy="34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절차 정의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 구현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rgbClr val="FF0000"/>
                </a:solidFill>
              </a:rPr>
              <a:t>홀수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짝수</a:t>
            </a:r>
            <a:r>
              <a:rPr lang="ko-KR" altLang="en-US" b="1" dirty="0"/>
              <a:t> </a:t>
            </a:r>
            <a:r>
              <a:rPr lang="ko-KR" altLang="en-US" b="1" dirty="0" smtClean="0"/>
              <a:t>판별하기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1052736"/>
            <a:ext cx="6480720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+mn-ea"/>
                <a:ea typeface="+mn-ea"/>
              </a:rPr>
              <a:t>문제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홀수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,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짝수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 판별하기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     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입력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자료 </a:t>
            </a:r>
            <a:r>
              <a:rPr lang="en-US" altLang="ko-KR" sz="1400" b="1" kern="0" dirty="0">
                <a:solidFill>
                  <a:srgbClr val="0000FF"/>
                </a:solidFill>
                <a:latin typeface="+mn-ea"/>
                <a:ea typeface="+mn-ea"/>
              </a:rPr>
              <a:t>: 25, 12, 5, 30, 16, 9, 8, 19, 7,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endParaRPr lang="ko-KR" altLang="en-US" sz="1400" b="1" kern="0" spc="0" dirty="0">
              <a:solidFill>
                <a:srgbClr val="0000FF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050" name="_x251112992" descr="EMB000032502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44" y="214896"/>
            <a:ext cx="1513695" cy="271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61568"/>
              </p:ext>
            </p:extLst>
          </p:nvPr>
        </p:nvGraphicFramePr>
        <p:xfrm>
          <a:off x="647564" y="2996952"/>
          <a:ext cx="7848871" cy="3510864"/>
        </p:xfrm>
        <a:graphic>
          <a:graphicData uri="http://schemas.openxmlformats.org/drawingml/2006/table">
            <a:tbl>
              <a:tblPr/>
              <a:tblGrid>
                <a:gridCol w="446928">
                  <a:extLst>
                    <a:ext uri="{9D8B030D-6E8A-4147-A177-3AD203B41FA5}">
                      <a16:colId xmlns:a16="http://schemas.microsoft.com/office/drawing/2014/main" val="110598251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255237738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369026067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8202448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12733066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023961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0898299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00548725"/>
                    </a:ext>
                  </a:extLst>
                </a:gridCol>
                <a:gridCol w="705199">
                  <a:extLst>
                    <a:ext uri="{9D8B030D-6E8A-4147-A177-3AD203B41FA5}">
                      <a16:colId xmlns:a16="http://schemas.microsoft.com/office/drawing/2014/main" val="1112940254"/>
                    </a:ext>
                  </a:extLst>
                </a:gridCol>
              </a:tblGrid>
              <a:tr h="2445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값 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in=</a:t>
                      </a: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K=</a:t>
                      </a: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53499"/>
                  </a:ext>
                </a:extLst>
              </a:tr>
              <a:tr h="24456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ko-KR" altLang="en-US" sz="900" b="1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 = IN % 2</a:t>
                      </a:r>
                      <a:endParaRPr lang="en-US" sz="9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 : 0</a:t>
                      </a:r>
                      <a:endParaRPr lang="en-US" sz="9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 / ODD</a:t>
                      </a:r>
                      <a:endParaRPr lang="en-US" sz="9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 출력</a:t>
                      </a: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: 0</a:t>
                      </a:r>
                      <a:endParaRPr lang="en-US" sz="9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  <a:endParaRPr lang="ko-KR" altLang="en-US" sz="9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093759"/>
                  </a:ext>
                </a:extLst>
              </a:tr>
              <a:tr h="244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 = 0 →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짝수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“=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짝수”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 = EVEN + IN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“짝수의 합 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=” EVEN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&lt;&gt; 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85685"/>
                  </a:ext>
                </a:extLst>
              </a:tr>
              <a:tr h="244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 &lt;&gt; 0 →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“=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홀수”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ODD = ODD + IN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“홀수의 합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=” ODD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281113"/>
                  </a:ext>
                </a:extLst>
              </a:tr>
              <a:tr h="24456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= 25 % 2</a:t>
                      </a:r>
                      <a:endParaRPr lang="en-US" sz="9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&lt;&gt; 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→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283012"/>
                  </a:ext>
                </a:extLst>
              </a:tr>
              <a:tr h="244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 &lt;&gt; 0 →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홀수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=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홀수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= 0 + 25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홀수의 합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25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= 0 ×</a:t>
                      </a:r>
                      <a:endParaRPr lang="en-US" sz="9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98965"/>
                  </a:ext>
                </a:extLst>
              </a:tr>
              <a:tr h="24456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= 12 % 2</a:t>
                      </a:r>
                      <a:endParaRPr lang="en-US" sz="9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 = 0 →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짝수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=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짝수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= 0 + 12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짝수의 합 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12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</a:t>
                      </a: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&lt;&gt; 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→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17683"/>
                  </a:ext>
                </a:extLst>
              </a:tr>
              <a:tr h="244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= 0 ×</a:t>
                      </a:r>
                      <a:endParaRPr lang="en-US" sz="9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178146"/>
                  </a:ext>
                </a:extLst>
              </a:tr>
              <a:tr h="24456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= 5 % 2</a:t>
                      </a:r>
                      <a:endParaRPr lang="en-US" sz="9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&lt;&gt; 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→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30535"/>
                  </a:ext>
                </a:extLst>
              </a:tr>
              <a:tr h="244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 &lt;&gt; 0 →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홀수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=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홀수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= 25 + 5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홀수의 합 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30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= 0 ×</a:t>
                      </a:r>
                      <a:endParaRPr lang="en-US" sz="9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760"/>
                  </a:ext>
                </a:extLst>
              </a:tr>
              <a:tr h="24456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&lt;&gt; 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→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008734"/>
                  </a:ext>
                </a:extLst>
              </a:tr>
              <a:tr h="244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= 0 ×</a:t>
                      </a:r>
                      <a:endParaRPr lang="en-US" sz="9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84338"/>
                  </a:ext>
                </a:extLst>
              </a:tr>
              <a:tr h="24456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9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056614"/>
                  </a:ext>
                </a:extLst>
              </a:tr>
              <a:tr h="244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9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9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644" marR="56644" marT="15660" marB="15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9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7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27584" y="2276872"/>
            <a:ext cx="8064896" cy="2402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FF"/>
                </a:solidFill>
                <a:latin typeface="+mn-ea"/>
                <a:ea typeface="+mn-ea"/>
              </a:rPr>
              <a:t>1) </a:t>
            </a:r>
            <a:r>
              <a:rPr lang="ko-KR" altLang="en-US" sz="1600" b="1" kern="0" dirty="0">
                <a:solidFill>
                  <a:srgbClr val="0000FF"/>
                </a:solidFill>
                <a:latin typeface="+mn-ea"/>
                <a:ea typeface="+mn-ea"/>
              </a:rPr>
              <a:t>문제 분석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① 입력 카운터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600" kern="0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ko-KR" altLang="en-US" sz="1600" kern="0" dirty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) ,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카운터 변수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: C, C = C + 1(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증가치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+1)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② 양수와 음수 판별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비교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) :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  <a:ea typeface="+mn-ea"/>
              </a:rPr>
              <a:t>입력 변수 </a:t>
            </a:r>
            <a:r>
              <a:rPr lang="en-US" altLang="ko-KR" sz="1600" kern="0" dirty="0">
                <a:solidFill>
                  <a:srgbClr val="FF0000"/>
                </a:solidFill>
                <a:latin typeface="+mn-ea"/>
                <a:ea typeface="+mn-ea"/>
              </a:rPr>
              <a:t>in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이 </a:t>
            </a:r>
            <a:r>
              <a:rPr lang="en-US" altLang="ko-KR" sz="1600" kern="0" dirty="0">
                <a:solidFill>
                  <a:srgbClr val="0000CC"/>
                </a:solidFill>
                <a:latin typeface="+mn-ea"/>
                <a:ea typeface="+mn-ea"/>
              </a:rPr>
              <a:t>0</a:t>
            </a:r>
            <a:r>
              <a:rPr lang="ko-KR" altLang="en-US" sz="1600" kern="0" dirty="0">
                <a:solidFill>
                  <a:srgbClr val="0000CC"/>
                </a:solidFill>
                <a:latin typeface="+mn-ea"/>
                <a:ea typeface="+mn-ea"/>
              </a:rPr>
              <a:t>보다 크면 </a:t>
            </a:r>
            <a:r>
              <a:rPr lang="ko-KR" altLang="en-US" sz="1600" kern="0" dirty="0">
                <a:solidFill>
                  <a:srgbClr val="FF0000"/>
                </a:solidFill>
                <a:latin typeface="+mn-ea"/>
                <a:ea typeface="+mn-ea"/>
              </a:rPr>
              <a:t>양수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1600" kern="0" dirty="0">
                <a:solidFill>
                  <a:srgbClr val="0000CC"/>
                </a:solidFill>
                <a:latin typeface="+mn-ea"/>
                <a:ea typeface="+mn-ea"/>
              </a:rPr>
              <a:t>0</a:t>
            </a:r>
            <a:r>
              <a:rPr lang="ko-KR" altLang="en-US" sz="1600" kern="0" dirty="0">
                <a:solidFill>
                  <a:srgbClr val="0000CC"/>
                </a:solidFill>
                <a:latin typeface="+mn-ea"/>
                <a:ea typeface="+mn-ea"/>
              </a:rPr>
              <a:t>보다 적으면 </a:t>
            </a:r>
            <a:r>
              <a:rPr lang="ko-KR" altLang="en-US" sz="1600" kern="0" dirty="0">
                <a:solidFill>
                  <a:srgbClr val="FF0000"/>
                </a:solidFill>
                <a:latin typeface="+mn-ea"/>
                <a:ea typeface="+mn-ea"/>
              </a:rPr>
              <a:t>음수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lang="en-US" altLang="ko-KR" sz="1600" kern="0" dirty="0" smtClean="0">
                <a:solidFill>
                  <a:srgbClr val="FF0000"/>
                </a:solidFill>
                <a:latin typeface="+mn-ea"/>
                <a:ea typeface="+mn-ea"/>
              </a:rPr>
              <a:t>ex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) in &gt;0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→양수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, in&lt;0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→ 음수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③ 양수와 음수 누적 변수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양수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=PL,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음수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=MI</a:t>
            </a:r>
            <a:endParaRPr lang="ko-KR" altLang="en-US" sz="16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④ 총합 변수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  <a:ea typeface="+mn-ea"/>
              </a:rPr>
              <a:t>HAP</a:t>
            </a:r>
            <a:endParaRPr lang="en-US" altLang="ko-KR" sz="1600" kern="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 구현 </a:t>
            </a:r>
            <a:r>
              <a:rPr lang="en-US" altLang="ko-KR" dirty="0" smtClean="0"/>
              <a:t>– </a:t>
            </a:r>
            <a:r>
              <a:rPr lang="ko-KR" altLang="en-US" b="1" dirty="0">
                <a:solidFill>
                  <a:srgbClr val="FF0000"/>
                </a:solidFill>
              </a:rPr>
              <a:t>양수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음수</a:t>
            </a:r>
            <a:r>
              <a:rPr lang="ko-KR" altLang="en-US" b="1" dirty="0"/>
              <a:t> </a:t>
            </a:r>
            <a:r>
              <a:rPr lang="ko-KR" altLang="en-US" b="1" dirty="0" smtClean="0"/>
              <a:t>판별하기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836712"/>
            <a:ext cx="792088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+mn-ea"/>
                <a:ea typeface="+mn-ea"/>
              </a:rPr>
              <a:t>문제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자료를 키보드로 입력 받아서 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양수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합과 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음수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합과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총합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구하세요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(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 변수는 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할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※ 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조건 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12, 7, -10, 50, -16, -1, 23, -45, 36, -9</a:t>
            </a:r>
            <a:endParaRPr lang="ko-KR" altLang="en-US" sz="1400" kern="0" spc="0" dirty="0">
              <a:solidFill>
                <a:srgbClr val="0000FF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4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27584" y="2060848"/>
            <a:ext cx="8064896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2)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절차 정의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순서도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 구현 </a:t>
            </a:r>
            <a:r>
              <a:rPr lang="en-US" altLang="ko-KR" dirty="0" smtClean="0"/>
              <a:t>– </a:t>
            </a:r>
            <a:r>
              <a:rPr lang="ko-KR" altLang="en-US" b="1" dirty="0">
                <a:solidFill>
                  <a:srgbClr val="FF0000"/>
                </a:solidFill>
              </a:rPr>
              <a:t>양수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음수</a:t>
            </a:r>
            <a:r>
              <a:rPr lang="ko-KR" altLang="en-US" b="1" dirty="0"/>
              <a:t> </a:t>
            </a:r>
            <a:r>
              <a:rPr lang="ko-KR" altLang="en-US" b="1" dirty="0" smtClean="0"/>
              <a:t>판별하기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836712"/>
            <a:ext cx="792088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+mn-ea"/>
                <a:ea typeface="+mn-ea"/>
              </a:rPr>
              <a:t>문제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자료를 키보드로 입력 받아서 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양수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합과 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음수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합과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총합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구하세요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(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 변수는 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할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※ 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조건 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12, 7, -10, 50, -16, -1, 23, -45, 36, -9</a:t>
            </a:r>
            <a:endParaRPr lang="ko-KR" altLang="en-US" sz="1400" kern="0" spc="0" dirty="0">
              <a:solidFill>
                <a:srgbClr val="0000FF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4097" name="_x251113872" descr="EMB0000325024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060848"/>
            <a:ext cx="2880320" cy="464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0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27584" y="2060848"/>
            <a:ext cx="806489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3) </a:t>
            </a:r>
            <a:r>
              <a:rPr lang="ko-KR" altLang="en-US" sz="1400" b="1" kern="0" dirty="0" err="1" smtClean="0">
                <a:solidFill>
                  <a:srgbClr val="0000FF"/>
                </a:solidFill>
                <a:latin typeface="+mn-ea"/>
                <a:ea typeface="+mn-ea"/>
              </a:rPr>
              <a:t>로직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분석</a:t>
            </a:r>
            <a:endParaRPr lang="en-US" altLang="ko-KR" sz="1400" b="1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 구현 </a:t>
            </a:r>
            <a:r>
              <a:rPr lang="en-US" altLang="ko-KR" dirty="0" smtClean="0"/>
              <a:t>– </a:t>
            </a:r>
            <a:r>
              <a:rPr lang="ko-KR" altLang="en-US" b="1" dirty="0">
                <a:solidFill>
                  <a:srgbClr val="FF0000"/>
                </a:solidFill>
              </a:rPr>
              <a:t>양수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음수</a:t>
            </a:r>
            <a:r>
              <a:rPr lang="ko-KR" altLang="en-US" b="1" dirty="0"/>
              <a:t> </a:t>
            </a:r>
            <a:r>
              <a:rPr lang="ko-KR" altLang="en-US" b="1" dirty="0" smtClean="0"/>
              <a:t>판별하기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836712"/>
            <a:ext cx="792088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+mn-ea"/>
                <a:ea typeface="+mn-ea"/>
              </a:rPr>
              <a:t>문제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자료를 키보드로 입력 받아서 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양수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합과 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음수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합과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총합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구하세요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(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 변수는 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할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※ 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조건 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12, 7, -10, 50, -16, -1, 23, -45, 36, -9</a:t>
            </a:r>
            <a:endParaRPr lang="ko-KR" altLang="en-US" sz="1400" kern="0" spc="0" dirty="0">
              <a:solidFill>
                <a:srgbClr val="0000FF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4097" name="_x251113872" descr="EMB0000325024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916832"/>
            <a:ext cx="2088232" cy="464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49971"/>
              </p:ext>
            </p:extLst>
          </p:nvPr>
        </p:nvGraphicFramePr>
        <p:xfrm>
          <a:off x="323528" y="2631348"/>
          <a:ext cx="6553835" cy="3630349"/>
        </p:xfrm>
        <a:graphic>
          <a:graphicData uri="http://schemas.openxmlformats.org/drawingml/2006/table">
            <a:tbl>
              <a:tblPr/>
              <a:tblGrid>
                <a:gridCol w="425168">
                  <a:extLst>
                    <a:ext uri="{9D8B030D-6E8A-4147-A177-3AD203B41FA5}">
                      <a16:colId xmlns:a16="http://schemas.microsoft.com/office/drawing/2014/main" val="1045705710"/>
                    </a:ext>
                  </a:extLst>
                </a:gridCol>
                <a:gridCol w="727738">
                  <a:extLst>
                    <a:ext uri="{9D8B030D-6E8A-4147-A177-3AD203B41FA5}">
                      <a16:colId xmlns:a16="http://schemas.microsoft.com/office/drawing/2014/main" val="2887999793"/>
                    </a:ext>
                  </a:extLst>
                </a:gridCol>
                <a:gridCol w="648335">
                  <a:extLst>
                    <a:ext uri="{9D8B030D-6E8A-4147-A177-3AD203B41FA5}">
                      <a16:colId xmlns:a16="http://schemas.microsoft.com/office/drawing/2014/main" val="1156133342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3505409790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1947518133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2816894606"/>
                    </a:ext>
                  </a:extLst>
                </a:gridCol>
                <a:gridCol w="935863">
                  <a:extLst>
                    <a:ext uri="{9D8B030D-6E8A-4147-A177-3AD203B41FA5}">
                      <a16:colId xmlns:a16="http://schemas.microsoft.com/office/drawing/2014/main" val="3833153940"/>
                    </a:ext>
                  </a:extLst>
                </a:gridCol>
                <a:gridCol w="720217">
                  <a:extLst>
                    <a:ext uri="{9D8B030D-6E8A-4147-A177-3AD203B41FA5}">
                      <a16:colId xmlns:a16="http://schemas.microsoft.com/office/drawing/2014/main" val="2932614824"/>
                    </a:ext>
                  </a:extLst>
                </a:gridCol>
                <a:gridCol w="504571">
                  <a:extLst>
                    <a:ext uri="{9D8B030D-6E8A-4147-A177-3AD203B41FA5}">
                      <a16:colId xmlns:a16="http://schemas.microsoft.com/office/drawing/2014/main" val="1857757028"/>
                    </a:ext>
                  </a:extLst>
                </a:gridCol>
              </a:tblGrid>
              <a:tr h="3103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값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C=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in=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PL=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MI=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HAP=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22817"/>
                  </a:ext>
                </a:extLst>
              </a:tr>
              <a:tr h="27063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ko-KR" altLang="en-US" sz="1000" b="1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C=C+1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: 0</a:t>
                      </a:r>
                      <a:endParaRPr lang="en-US" sz="10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</a:t>
                      </a: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en-US" sz="10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PL/MI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HAP=PL+MI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: 10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592530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</a:t>
                      </a: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“=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양수”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PL=PL+IN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85247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</a:t>
                      </a: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“=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양수”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MI=MI+IN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38818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1=0+1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&gt; 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=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12=0+12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12=</a:t>
                      </a: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&lt; 10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887174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MI=MI+IN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32269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2=1+1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&gt; 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=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19=12+7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19=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&lt; 10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337714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MI=MI+IN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744107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3=2+1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PL=PL+IN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9=19+(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3&lt; 10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3510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 &lt; 0</a:t>
                      </a:r>
                      <a:endParaRPr lang="en-US" sz="10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 =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-10=0+(-10)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27675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278277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0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6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FF0000"/>
                </a:solidFill>
              </a:rPr>
              <a:t>연결</a:t>
            </a:r>
            <a:r>
              <a:rPr lang="ko-KR" altLang="en-US" dirty="0"/>
              <a:t> 큐</a:t>
            </a:r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FF0000"/>
                </a:solidFill>
              </a:rPr>
              <a:t>단순 연결 </a:t>
            </a:r>
            <a:r>
              <a:rPr lang="ko-KR" altLang="en-US" dirty="0"/>
              <a:t>리스트를 이용한 큐</a:t>
            </a:r>
          </a:p>
          <a:p>
            <a:pPr lvl="2" eaLnBrk="1" hangingPunct="1">
              <a:defRPr/>
            </a:pPr>
            <a:r>
              <a:rPr lang="ko-KR" altLang="en-US" dirty="0"/>
              <a:t>큐의 </a:t>
            </a:r>
            <a:r>
              <a:rPr lang="ko-KR" altLang="en-US" dirty="0">
                <a:solidFill>
                  <a:srgbClr val="0000CC"/>
                </a:solidFill>
              </a:rPr>
              <a:t>원소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단순 연결 리스트의 </a:t>
            </a:r>
            <a:r>
              <a:rPr lang="ko-KR" altLang="en-US" dirty="0" err="1">
                <a:solidFill>
                  <a:srgbClr val="0000CC"/>
                </a:solidFill>
              </a:rPr>
              <a:t>노드</a:t>
            </a:r>
            <a:endParaRPr lang="ko-KR" altLang="en-US" dirty="0">
              <a:solidFill>
                <a:srgbClr val="0000CC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dirty="0"/>
              <a:t>큐의 원소의 </a:t>
            </a:r>
            <a:r>
              <a:rPr lang="ko-KR" altLang="en-US" dirty="0">
                <a:solidFill>
                  <a:srgbClr val="0000CC"/>
                </a:solidFill>
              </a:rPr>
              <a:t>순서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노드의</a:t>
            </a:r>
            <a:r>
              <a:rPr lang="ko-KR" altLang="en-US" dirty="0"/>
              <a:t> 링크 </a:t>
            </a:r>
            <a:r>
              <a:rPr lang="ko-KR" altLang="en-US" dirty="0">
                <a:solidFill>
                  <a:srgbClr val="0000CC"/>
                </a:solidFill>
              </a:rPr>
              <a:t>포인터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rgbClr val="0000CC"/>
                </a:solidFill>
              </a:rPr>
              <a:t>연결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dirty="0"/>
              <a:t>변수 </a:t>
            </a:r>
            <a:r>
              <a:rPr lang="en-US" altLang="ko-KR" dirty="0">
                <a:solidFill>
                  <a:srgbClr val="0000CC"/>
                </a:solidFill>
              </a:rPr>
              <a:t>front</a:t>
            </a:r>
            <a:r>
              <a:rPr lang="en-US" altLang="ko-KR" dirty="0"/>
              <a:t> : </a:t>
            </a:r>
            <a:r>
              <a:rPr lang="ko-KR" altLang="en-US" dirty="0">
                <a:solidFill>
                  <a:srgbClr val="FF0000"/>
                </a:solidFill>
              </a:rPr>
              <a:t>첫 번째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포인터 변수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dirty="0"/>
              <a:t>변수 </a:t>
            </a:r>
            <a:r>
              <a:rPr lang="en-US" altLang="ko-KR" dirty="0">
                <a:solidFill>
                  <a:srgbClr val="FF0000"/>
                </a:solidFill>
              </a:rPr>
              <a:t>rear</a:t>
            </a:r>
            <a:r>
              <a:rPr lang="en-US" altLang="ko-KR" dirty="0"/>
              <a:t> : </a:t>
            </a:r>
            <a:r>
              <a:rPr lang="ko-KR" altLang="en-US" dirty="0">
                <a:solidFill>
                  <a:srgbClr val="FF0000"/>
                </a:solidFill>
              </a:rPr>
              <a:t>마지막</a:t>
            </a:r>
            <a:r>
              <a:rPr lang="ko-KR" altLang="en-US" dirty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포인터 변수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ko-KR" altLang="en-US" dirty="0"/>
              <a:t>상태 표현 </a:t>
            </a:r>
          </a:p>
          <a:p>
            <a:pPr lvl="2" eaLnBrk="1" hangingPunct="1">
              <a:defRPr/>
            </a:pPr>
            <a:r>
              <a:rPr lang="ko-KR" altLang="en-US" dirty="0">
                <a:solidFill>
                  <a:srgbClr val="0000CC"/>
                </a:solidFill>
              </a:rPr>
              <a:t>초기 상태와 공백 상태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front = rear =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연결 큐의 구조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198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37475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연결자료구조를 이용한 큐의 구현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768278"/>
            <a:ext cx="4392488" cy="165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059832" y="6037472"/>
            <a:ext cx="432048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44208" y="6036645"/>
            <a:ext cx="432048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88164" y="4293095"/>
            <a:ext cx="2232248" cy="25319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공백 </a:t>
            </a:r>
            <a:r>
              <a:rPr lang="ko-KR" altLang="en-US" dirty="0"/>
              <a:t>연결 큐 </a:t>
            </a:r>
            <a:r>
              <a:rPr lang="ko-KR" altLang="en-US" dirty="0">
                <a:solidFill>
                  <a:srgbClr val="FF0000"/>
                </a:solidFill>
              </a:rPr>
              <a:t>생성</a:t>
            </a:r>
            <a:r>
              <a:rPr lang="ko-KR" altLang="en-US" dirty="0"/>
              <a:t> 알고리즘</a:t>
            </a:r>
          </a:p>
          <a:p>
            <a:pPr lvl="2" eaLnBrk="1" hangingPunct="1">
              <a:defRPr/>
            </a:pPr>
            <a:r>
              <a:rPr lang="ko-KR" altLang="en-US" dirty="0"/>
              <a:t>초기화 </a:t>
            </a:r>
            <a:r>
              <a:rPr lang="en-US" altLang="ko-KR" dirty="0"/>
              <a:t>: front = rear = </a:t>
            </a:r>
            <a:r>
              <a:rPr lang="en-US" altLang="ko-KR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lvl="2" eaLnBrk="1" hangingPunct="1">
              <a:defRPr/>
            </a:pPr>
            <a:endParaRPr lang="en-US" altLang="ko-KR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endParaRPr lang="en-US" altLang="ko-KR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endParaRPr lang="en-US" altLang="ko-KR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27062" lvl="2" indent="0" eaLnBrk="1" hangingPunct="1">
              <a:buNone/>
              <a:defRPr/>
            </a:pPr>
            <a:endParaRPr lang="en-US" altLang="ko-KR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연결 큐의 </a:t>
            </a:r>
            <a:r>
              <a:rPr lang="ko-KR" altLang="en-US" dirty="0" smtClean="0">
                <a:solidFill>
                  <a:srgbClr val="FF0000"/>
                </a:solidFill>
              </a:rPr>
              <a:t>공백 상태 </a:t>
            </a:r>
            <a:r>
              <a:rPr lang="ko-KR" altLang="en-US" dirty="0" smtClean="0">
                <a:solidFill>
                  <a:prstClr val="black"/>
                </a:solidFill>
              </a:rPr>
              <a:t>검사 </a:t>
            </a:r>
            <a:r>
              <a:rPr lang="ko-KR" altLang="en-US" dirty="0">
                <a:solidFill>
                  <a:prstClr val="black"/>
                </a:solidFill>
              </a:rPr>
              <a:t>알고리즘</a:t>
            </a:r>
          </a:p>
          <a:p>
            <a:pPr lvl="2" eaLnBrk="1" hangingPunct="1">
              <a:defRPr/>
            </a:pPr>
            <a:r>
              <a:rPr lang="ko-KR" altLang="en-US" dirty="0">
                <a:solidFill>
                  <a:prstClr val="black"/>
                </a:solidFill>
              </a:rPr>
              <a:t>공백 상태 </a:t>
            </a:r>
            <a:r>
              <a:rPr lang="en-US" altLang="ko-KR" dirty="0">
                <a:solidFill>
                  <a:prstClr val="black"/>
                </a:solidFill>
              </a:rPr>
              <a:t>: front = rear =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627062" lvl="2" indent="0" eaLnBrk="1" hangingPunct="1">
              <a:buNone/>
              <a:defRPr/>
            </a:pPr>
            <a:endParaRPr lang="en-US" altLang="ko-KR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4301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60641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sz="20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840760" cy="162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28826"/>
            <a:ext cx="6840760" cy="165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연결 큐의 </a:t>
            </a:r>
            <a:r>
              <a:rPr lang="ko-KR" altLang="en-US" dirty="0" smtClean="0">
                <a:solidFill>
                  <a:srgbClr val="FF0000"/>
                </a:solidFill>
              </a:rPr>
              <a:t>삽입</a:t>
            </a:r>
            <a:r>
              <a:rPr lang="ko-KR" altLang="en-US" dirty="0" smtClean="0"/>
              <a:t> 알고리즘</a:t>
            </a:r>
          </a:p>
          <a:p>
            <a:pPr lvl="1"/>
            <a:endParaRPr lang="ko-KR" altLang="en-US" dirty="0" smtClean="0"/>
          </a:p>
        </p:txBody>
      </p:sp>
      <p:sp>
        <p:nvSpPr>
          <p:cNvPr id="4505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09819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sz="2000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48" y="1628800"/>
            <a:ext cx="810596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  <a:defRPr/>
            </a:pPr>
            <a:r>
              <a:rPr lang="en-US" altLang="ko-KR" dirty="0" smtClean="0"/>
              <a:t>① </a:t>
            </a:r>
            <a:r>
              <a:rPr lang="ko-KR" altLang="en-US" dirty="0" smtClean="0">
                <a:solidFill>
                  <a:srgbClr val="0000CC"/>
                </a:solidFill>
              </a:rPr>
              <a:t>삽입</a:t>
            </a:r>
            <a:r>
              <a:rPr lang="ko-KR" altLang="en-US" dirty="0" smtClean="0"/>
              <a:t>할 새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CC"/>
                </a:solidFill>
              </a:rPr>
              <a:t>생성</a:t>
            </a:r>
            <a:r>
              <a:rPr lang="ko-KR" altLang="en-US" dirty="0" smtClean="0"/>
              <a:t>하여 데이터 필드에 </a:t>
            </a:r>
            <a:r>
              <a:rPr lang="en-US" altLang="ko-KR" dirty="0" smtClean="0">
                <a:solidFill>
                  <a:srgbClr val="FF0000"/>
                </a:solidFill>
              </a:rPr>
              <a:t>item</a:t>
            </a:r>
            <a:r>
              <a:rPr lang="ko-KR" altLang="en-US" dirty="0" smtClean="0"/>
              <a:t>을 </a:t>
            </a:r>
            <a:r>
              <a:rPr lang="ko-KR" altLang="en-US" dirty="0" smtClean="0">
                <a:solidFill>
                  <a:srgbClr val="0000CC"/>
                </a:solidFill>
              </a:rPr>
              <a:t>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삽입할 새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연결 큐의 </a:t>
            </a:r>
            <a:r>
              <a:rPr lang="ko-KR" altLang="en-US" dirty="0" smtClean="0">
                <a:solidFill>
                  <a:srgbClr val="FF0000"/>
                </a:solidFill>
              </a:rPr>
              <a:t>마지막</a:t>
            </a:r>
            <a:r>
              <a:rPr lang="ko-KR" altLang="en-US" dirty="0" smtClean="0"/>
              <a:t> </a:t>
            </a:r>
            <a:r>
              <a:rPr lang="ko-KR" altLang="en-US" spc="-100" dirty="0" err="1" smtClean="0">
                <a:solidFill>
                  <a:srgbClr val="FF0000"/>
                </a:solidFill>
              </a:rPr>
              <a:t>노드</a:t>
            </a:r>
            <a:r>
              <a:rPr lang="ko-KR" altLang="en-US" spc="-100" dirty="0" err="1" smtClean="0"/>
              <a:t>가</a:t>
            </a:r>
            <a:r>
              <a:rPr lang="ko-KR" altLang="en-US" spc="-100" dirty="0" smtClean="0"/>
              <a:t> 되어야 하므로 링크 필드에 </a:t>
            </a:r>
            <a:r>
              <a:rPr lang="en-US" altLang="ko-KR" spc="-100" dirty="0" smtClean="0">
                <a:solidFill>
                  <a:srgbClr val="FF0000"/>
                </a:solidFill>
              </a:rPr>
              <a:t>NULL</a:t>
            </a:r>
            <a:r>
              <a:rPr lang="ko-KR" altLang="en-US" spc="-100" dirty="0" smtClean="0"/>
              <a:t>을 </a:t>
            </a:r>
            <a:r>
              <a:rPr lang="ko-KR" altLang="en-US" spc="-100" dirty="0" smtClean="0">
                <a:solidFill>
                  <a:srgbClr val="0000CC"/>
                </a:solidFill>
              </a:rPr>
              <a:t>저장</a:t>
            </a:r>
            <a:endParaRPr lang="en-US" altLang="ko-KR" spc="-100" dirty="0" smtClean="0">
              <a:solidFill>
                <a:srgbClr val="0000CC"/>
              </a:solidFill>
            </a:endParaRPr>
          </a:p>
          <a:p>
            <a:pPr lvl="2" eaLnBrk="1" hangingPunct="1">
              <a:buFontTx/>
              <a:buNone/>
              <a:defRPr/>
            </a:pPr>
            <a:endParaRPr lang="en-US" altLang="ko-KR" sz="1200" dirty="0" smtClean="0"/>
          </a:p>
          <a:p>
            <a:pPr lvl="2" eaLnBrk="1" hangingPunct="1">
              <a:buFontTx/>
              <a:buNone/>
              <a:defRPr/>
            </a:pPr>
            <a:endParaRPr lang="en-US" altLang="ko-KR" sz="1200" dirty="0" smtClean="0"/>
          </a:p>
          <a:p>
            <a:pPr lvl="2" eaLnBrk="1" hangingPunct="1">
              <a:buFontTx/>
              <a:buNone/>
              <a:defRPr/>
            </a:pPr>
            <a:endParaRPr lang="en-US" altLang="ko-KR" sz="1200" dirty="0" smtClean="0"/>
          </a:p>
          <a:p>
            <a:pPr lvl="2" eaLnBrk="1" hangingPunct="1">
              <a:buFontTx/>
              <a:buNone/>
              <a:defRPr/>
            </a:pPr>
            <a:endParaRPr lang="en-US" altLang="ko-KR" dirty="0" smtClean="0"/>
          </a:p>
          <a:p>
            <a:pPr lvl="2" eaLnBrk="1" hangingPunct="1">
              <a:buFontTx/>
              <a:buNone/>
              <a:defRPr/>
            </a:pPr>
            <a:r>
              <a:rPr lang="en-US" altLang="ko-KR" dirty="0" smtClean="0"/>
              <a:t>② </a:t>
            </a:r>
            <a:r>
              <a:rPr lang="ko-KR" altLang="en-US" dirty="0" smtClean="0">
                <a:solidFill>
                  <a:srgbClr val="0000CC"/>
                </a:solidFill>
              </a:rPr>
              <a:t>새</a:t>
            </a:r>
            <a:r>
              <a:rPr lang="ko-KR" altLang="en-US" dirty="0" smtClean="0"/>
              <a:t> </a:t>
            </a:r>
            <a:r>
              <a:rPr lang="ko-KR" altLang="en-US" dirty="0" err="1" smtClean="0">
                <a:solidFill>
                  <a:srgbClr val="0000CC"/>
                </a:solidFill>
              </a:rPr>
              <a:t>노드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CC"/>
                </a:solidFill>
              </a:rPr>
              <a:t>삽입</a:t>
            </a:r>
            <a:r>
              <a:rPr lang="ko-KR" altLang="en-US" dirty="0" smtClean="0"/>
              <a:t>하기 </a:t>
            </a:r>
            <a:r>
              <a:rPr lang="ko-KR" altLang="en-US" dirty="0" smtClean="0">
                <a:solidFill>
                  <a:srgbClr val="0000CC"/>
                </a:solidFill>
              </a:rPr>
              <a:t>전</a:t>
            </a:r>
            <a:r>
              <a:rPr lang="ko-KR" altLang="en-US" dirty="0" smtClean="0"/>
              <a:t>에 연결 큐가 </a:t>
            </a:r>
            <a:r>
              <a:rPr lang="ko-KR" altLang="en-US" dirty="0" smtClean="0">
                <a:solidFill>
                  <a:srgbClr val="0000CC"/>
                </a:solidFill>
              </a:rPr>
              <a:t>공백인지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아닌지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0000CC"/>
                </a:solidFill>
              </a:rPr>
              <a:t>검사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연결 큐가 </a:t>
            </a:r>
            <a:r>
              <a:rPr lang="ko-KR" altLang="en-US" dirty="0" smtClean="0">
                <a:solidFill>
                  <a:srgbClr val="FF0000"/>
                </a:solidFill>
              </a:rPr>
              <a:t>공백인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경우</a:t>
            </a:r>
            <a:r>
              <a:rPr lang="ko-KR" altLang="en-US" dirty="0" smtClean="0"/>
              <a:t>에는 </a:t>
            </a:r>
            <a:r>
              <a:rPr lang="ko-KR" altLang="en-US" dirty="0" smtClean="0">
                <a:solidFill>
                  <a:srgbClr val="0000CC"/>
                </a:solidFill>
              </a:rPr>
              <a:t>삽입</a:t>
            </a:r>
            <a:r>
              <a:rPr lang="ko-KR" altLang="en-US" dirty="0" smtClean="0"/>
              <a:t>할 새 노드가 큐의 </a:t>
            </a:r>
            <a:r>
              <a:rPr lang="ko-KR" altLang="en-US" dirty="0" smtClean="0">
                <a:solidFill>
                  <a:srgbClr val="0000CC"/>
                </a:solidFill>
              </a:rPr>
              <a:t>첫 번째 </a:t>
            </a:r>
            <a:r>
              <a:rPr lang="ko-KR" altLang="en-US" dirty="0" err="1" smtClean="0">
                <a:solidFill>
                  <a:srgbClr val="0000CC"/>
                </a:solidFill>
              </a:rPr>
              <a:t>노드</a:t>
            </a:r>
            <a:r>
              <a:rPr lang="ko-KR" altLang="en-US" dirty="0" err="1" smtClean="0"/>
              <a:t>이자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마지막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노드</a:t>
            </a:r>
            <a:r>
              <a:rPr lang="ko-KR" altLang="en-US" dirty="0" smtClean="0"/>
              <a:t>이므로 포인터 </a:t>
            </a:r>
            <a:r>
              <a:rPr lang="en-US" altLang="ko-KR" dirty="0" smtClean="0">
                <a:solidFill>
                  <a:srgbClr val="0000CC"/>
                </a:solidFill>
              </a:rPr>
              <a:t>front</a:t>
            </a:r>
            <a:r>
              <a:rPr lang="ko-KR" altLang="en-US" dirty="0" smtClean="0"/>
              <a:t>와 </a:t>
            </a:r>
            <a:r>
              <a:rPr lang="en-US" altLang="ko-KR" dirty="0" smtClean="0">
                <a:solidFill>
                  <a:srgbClr val="0000CC"/>
                </a:solidFill>
              </a:rPr>
              <a:t>rear</a:t>
            </a:r>
            <a:r>
              <a:rPr lang="ko-KR" altLang="en-US" dirty="0" smtClean="0"/>
              <a:t>가 모두 </a:t>
            </a:r>
            <a:r>
              <a:rPr lang="ko-KR" altLang="en-US" dirty="0" smtClean="0">
                <a:solidFill>
                  <a:srgbClr val="FF0000"/>
                </a:solidFill>
              </a:rPr>
              <a:t>새 노드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0000CC"/>
                </a:solidFill>
              </a:rPr>
              <a:t>가리키도록 설정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1">
              <a:defRPr/>
            </a:pPr>
            <a:endParaRPr lang="ko-KR" altLang="en-US" dirty="0" smtClean="0"/>
          </a:p>
        </p:txBody>
      </p:sp>
      <p:sp>
        <p:nvSpPr>
          <p:cNvPr id="4608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연결</a:t>
            </a:r>
            <a:r>
              <a:rPr lang="ko-KR" altLang="en-US" dirty="0"/>
              <a:t>자료구조를 이용한 큐의 구현</a:t>
            </a:r>
            <a:endParaRPr lang="ko-KR" altLang="en-US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78" y="2027625"/>
            <a:ext cx="28956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15" y="4941168"/>
            <a:ext cx="5114925" cy="140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위쪽 화살표 5"/>
          <p:cNvSpPr/>
          <p:nvPr/>
        </p:nvSpPr>
        <p:spPr>
          <a:xfrm flipV="1">
            <a:off x="6948264" y="4779080"/>
            <a:ext cx="122423" cy="32417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5475" lvl="2" indent="0">
              <a:buFontTx/>
              <a:buNone/>
            </a:pPr>
            <a:r>
              <a:rPr lang="en-US" altLang="ko-KR" dirty="0" smtClean="0"/>
              <a:t>③ </a:t>
            </a:r>
            <a:r>
              <a:rPr lang="ko-KR" altLang="en-US" dirty="0" smtClean="0"/>
              <a:t>큐가 </a:t>
            </a:r>
            <a:r>
              <a:rPr lang="ko-KR" altLang="en-US" dirty="0" smtClean="0">
                <a:solidFill>
                  <a:srgbClr val="FF0000"/>
                </a:solidFill>
              </a:rPr>
              <a:t>공백이 아닌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노드가 있는 경우에는 현재 큐의 </a:t>
            </a:r>
            <a:r>
              <a:rPr lang="ko-KR" altLang="en-US" dirty="0" smtClean="0">
                <a:solidFill>
                  <a:srgbClr val="FF0000"/>
                </a:solidFill>
              </a:rPr>
              <a:t>마지막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노드의 </a:t>
            </a:r>
            <a:r>
              <a:rPr lang="ko-KR" altLang="en-US" dirty="0" smtClean="0">
                <a:solidFill>
                  <a:srgbClr val="FF0000"/>
                </a:solidFill>
              </a:rPr>
              <a:t>뒤</a:t>
            </a:r>
            <a:r>
              <a:rPr lang="ko-KR" altLang="en-US" dirty="0" smtClean="0"/>
              <a:t>에 </a:t>
            </a:r>
            <a:r>
              <a:rPr lang="ko-KR" altLang="en-US" dirty="0" smtClean="0">
                <a:solidFill>
                  <a:srgbClr val="0000CC"/>
                </a:solidFill>
              </a:rPr>
              <a:t>새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CC"/>
                </a:solidFill>
              </a:rPr>
              <a:t>노드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삽입</a:t>
            </a:r>
            <a:r>
              <a:rPr lang="ko-KR" altLang="en-US" dirty="0" smtClean="0"/>
              <a:t>하고 </a:t>
            </a:r>
            <a:r>
              <a:rPr lang="ko-KR" altLang="en-US" dirty="0" smtClean="0">
                <a:solidFill>
                  <a:srgbClr val="FF0000"/>
                </a:solidFill>
              </a:rPr>
              <a:t>마지막 노드</a:t>
            </a:r>
            <a:r>
              <a:rPr lang="ko-KR" altLang="en-US" dirty="0" smtClean="0"/>
              <a:t>를 가리키는 </a:t>
            </a:r>
            <a:r>
              <a:rPr lang="en-US" altLang="ko-KR" dirty="0" smtClean="0">
                <a:solidFill>
                  <a:srgbClr val="0000CC"/>
                </a:solidFill>
              </a:rPr>
              <a:t>rear</a:t>
            </a:r>
            <a:r>
              <a:rPr lang="ko-KR" altLang="en-US" dirty="0" smtClean="0"/>
              <a:t>가 </a:t>
            </a:r>
            <a:r>
              <a:rPr lang="ko-KR" altLang="en-US" dirty="0" smtClean="0">
                <a:solidFill>
                  <a:srgbClr val="0000CC"/>
                </a:solidFill>
              </a:rPr>
              <a:t>삽입</a:t>
            </a:r>
            <a:r>
              <a:rPr lang="ko-KR" altLang="en-US" dirty="0" smtClean="0"/>
              <a:t>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CC"/>
                </a:solidFill>
              </a:rPr>
              <a:t>새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CC"/>
                </a:solidFill>
              </a:rPr>
              <a:t>노드</a:t>
            </a:r>
            <a:r>
              <a:rPr lang="ko-KR" altLang="en-US" dirty="0" smtClean="0"/>
              <a:t>를 가리키도록 설정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4710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912768" cy="369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5508104" y="3789318"/>
            <a:ext cx="864096" cy="1655906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위쪽 화살표 1"/>
          <p:cNvSpPr/>
          <p:nvPr/>
        </p:nvSpPr>
        <p:spPr>
          <a:xfrm flipV="1">
            <a:off x="6084168" y="4365103"/>
            <a:ext cx="122423" cy="32417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FIFO </a:t>
            </a:r>
            <a:r>
              <a:rPr lang="ko-KR" altLang="en-US" dirty="0"/>
              <a:t>구조의 </a:t>
            </a:r>
            <a:r>
              <a:rPr lang="ko-KR" altLang="en-US" dirty="0">
                <a:solidFill>
                  <a:srgbClr val="FF0000"/>
                </a:solidFill>
              </a:rPr>
              <a:t>예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큐의 이해 </a:t>
            </a:r>
            <a:r>
              <a:rPr lang="en-US" altLang="ko-KR" dirty="0"/>
              <a:t>: </a:t>
            </a:r>
            <a:r>
              <a:rPr lang="ko-KR" altLang="en-US" dirty="0"/>
              <a:t>큐의 개념과 구조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01564"/>
            <a:ext cx="4005017" cy="242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627460" y="3933056"/>
            <a:ext cx="5889079" cy="2206181"/>
            <a:chOff x="1691680" y="4198495"/>
            <a:chExt cx="5889079" cy="220618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198495"/>
              <a:ext cx="5889079" cy="220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943248" y="5244170"/>
              <a:ext cx="57606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68144" y="5279833"/>
              <a:ext cx="57606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연결 큐의 원소 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ko-KR" altLang="en-US" dirty="0" smtClean="0"/>
              <a:t> 알고리즘</a:t>
            </a:r>
          </a:p>
          <a:p>
            <a:pPr lvl="1"/>
            <a:endParaRPr lang="ko-KR" altLang="en-US" dirty="0" smtClean="0"/>
          </a:p>
        </p:txBody>
      </p:sp>
      <p:sp>
        <p:nvSpPr>
          <p:cNvPr id="4813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" y="1556793"/>
            <a:ext cx="7953698" cy="344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  <a:defRPr/>
            </a:pPr>
            <a:r>
              <a:rPr lang="en-US" altLang="ko-KR" dirty="0"/>
              <a:t>①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CC"/>
                </a:solidFill>
              </a:rPr>
              <a:t>연산</a:t>
            </a:r>
            <a:r>
              <a:rPr lang="ko-KR" altLang="en-US" dirty="0"/>
              <a:t>에서 삭제할 </a:t>
            </a:r>
            <a:r>
              <a:rPr lang="ko-KR" altLang="en-US" dirty="0" err="1"/>
              <a:t>노드는</a:t>
            </a:r>
            <a:r>
              <a:rPr lang="ko-KR" altLang="en-US" dirty="0"/>
              <a:t> 큐의 </a:t>
            </a:r>
            <a:r>
              <a:rPr lang="ko-KR" altLang="en-US" dirty="0">
                <a:solidFill>
                  <a:srgbClr val="FF0000"/>
                </a:solidFill>
              </a:rPr>
              <a:t>첫 번째 </a:t>
            </a:r>
            <a:r>
              <a:rPr lang="ko-KR" altLang="en-US" dirty="0" err="1"/>
              <a:t>노드로</a:t>
            </a:r>
            <a:r>
              <a:rPr lang="en-US" altLang="ko-KR" dirty="0"/>
              <a:t>, </a:t>
            </a:r>
            <a:r>
              <a:rPr lang="ko-KR" altLang="en-US" dirty="0"/>
              <a:t>포인터 </a:t>
            </a:r>
            <a:r>
              <a:rPr lang="en-US" altLang="ko-KR" dirty="0">
                <a:solidFill>
                  <a:srgbClr val="0000CC"/>
                </a:solidFill>
              </a:rPr>
              <a:t>front</a:t>
            </a:r>
            <a:r>
              <a:rPr lang="ko-KR" altLang="en-US" dirty="0" smtClean="0"/>
              <a:t>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/>
              <a:t>가리키고 있는 </a:t>
            </a:r>
            <a:r>
              <a:rPr lang="ko-KR" altLang="en-US" dirty="0" smtClean="0"/>
              <a:t>노드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0000CC"/>
                </a:solidFill>
              </a:rPr>
              <a:t>Front</a:t>
            </a:r>
            <a:r>
              <a:rPr lang="ko-KR" altLang="en-US" dirty="0" smtClean="0"/>
              <a:t>가 가리키는 </a:t>
            </a:r>
            <a:r>
              <a:rPr lang="ko-KR" altLang="en-US" dirty="0" err="1"/>
              <a:t>노드를</a:t>
            </a:r>
            <a:r>
              <a:rPr lang="ko-KR" altLang="en-US" dirty="0"/>
              <a:t> 포인터 </a:t>
            </a:r>
            <a:r>
              <a:rPr lang="en-US" altLang="ko-KR" dirty="0">
                <a:solidFill>
                  <a:srgbClr val="FF0000"/>
                </a:solidFill>
              </a:rPr>
              <a:t>old</a:t>
            </a:r>
            <a:r>
              <a:rPr lang="ko-KR" altLang="en-US" dirty="0"/>
              <a:t>가 </a:t>
            </a:r>
            <a:r>
              <a:rPr lang="ko-KR" altLang="en-US" dirty="0" smtClean="0"/>
              <a:t>가리키게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/>
              <a:t>하여 </a:t>
            </a:r>
            <a:r>
              <a:rPr lang="ko-KR" altLang="en-US" dirty="0">
                <a:solidFill>
                  <a:srgbClr val="0000CC"/>
                </a:solidFill>
              </a:rPr>
              <a:t>삭제</a:t>
            </a:r>
            <a:r>
              <a:rPr lang="ko-KR" altLang="en-US" dirty="0"/>
              <a:t>할 노드로 </a:t>
            </a:r>
            <a:r>
              <a:rPr lang="ko-KR" altLang="en-US" dirty="0" smtClean="0">
                <a:solidFill>
                  <a:srgbClr val="0000CC"/>
                </a:solidFill>
              </a:rPr>
              <a:t>지정</a:t>
            </a:r>
            <a:endParaRPr lang="en-US" altLang="ko-KR" dirty="0">
              <a:solidFill>
                <a:srgbClr val="0000CC"/>
              </a:solidFill>
            </a:endParaRPr>
          </a:p>
          <a:p>
            <a:pPr marL="895350" lvl="3" indent="0" eaLnBrk="1" hangingPunct="1">
              <a:buNone/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buNone/>
              <a:defRPr/>
            </a:pPr>
            <a:endParaRPr lang="en-US" altLang="ko-KR" dirty="0" smtClean="0"/>
          </a:p>
          <a:p>
            <a:pPr lvl="2" eaLnBrk="1" hangingPunct="1">
              <a:buNone/>
              <a:defRPr/>
            </a:pPr>
            <a:r>
              <a:rPr lang="en-US" altLang="ko-KR" dirty="0" smtClean="0"/>
              <a:t>② </a:t>
            </a:r>
            <a:r>
              <a:rPr lang="ko-KR" altLang="en-US" dirty="0"/>
              <a:t>삭제 </a:t>
            </a:r>
            <a:r>
              <a:rPr lang="ko-KR" altLang="en-US" dirty="0">
                <a:solidFill>
                  <a:srgbClr val="0000CC"/>
                </a:solidFill>
              </a:rPr>
              <a:t>연산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후</a:t>
            </a:r>
            <a:r>
              <a:rPr lang="ko-KR" altLang="en-US" dirty="0"/>
              <a:t>에는 현재 </a:t>
            </a:r>
            <a:r>
              <a:rPr lang="en-US" altLang="ko-KR" dirty="0">
                <a:solidFill>
                  <a:srgbClr val="0000CC"/>
                </a:solidFill>
              </a:rPr>
              <a:t>front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다음 </a:t>
            </a:r>
            <a:r>
              <a:rPr lang="ko-KR" altLang="en-US" dirty="0" err="1">
                <a:solidFill>
                  <a:srgbClr val="FF0000"/>
                </a:solidFill>
              </a:rPr>
              <a:t>노드</a:t>
            </a:r>
            <a:r>
              <a:rPr lang="en-US" altLang="ko-KR" dirty="0"/>
              <a:t>(</a:t>
            </a:r>
            <a:r>
              <a:rPr lang="en-US" altLang="ko-KR" dirty="0" err="1"/>
              <a:t>front.link</a:t>
            </a:r>
            <a:r>
              <a:rPr lang="en-US" altLang="ko-KR" dirty="0"/>
              <a:t> )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rgbClr val="0000CC"/>
                </a:solidFill>
              </a:rPr>
              <a:t>front </a:t>
            </a:r>
            <a:r>
              <a:rPr lang="ko-KR" altLang="en-US" dirty="0" smtClean="0"/>
              <a:t>노드가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/>
              <a:t>되어야 하므로 포인터 </a:t>
            </a:r>
            <a:r>
              <a:rPr lang="en-US" altLang="ko-KR" dirty="0" smtClean="0">
                <a:solidFill>
                  <a:srgbClr val="0000CC"/>
                </a:solidFill>
              </a:rPr>
              <a:t>front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재설정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15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24390"/>
            <a:ext cx="5220580" cy="142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030" y="4797152"/>
            <a:ext cx="5455793" cy="150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위쪽 화살표 5"/>
          <p:cNvSpPr/>
          <p:nvPr/>
        </p:nvSpPr>
        <p:spPr>
          <a:xfrm>
            <a:off x="3203848" y="3068960"/>
            <a:ext cx="122423" cy="32417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위쪽 화살표 6"/>
          <p:cNvSpPr/>
          <p:nvPr/>
        </p:nvSpPr>
        <p:spPr>
          <a:xfrm>
            <a:off x="5076056" y="5805264"/>
            <a:ext cx="122423" cy="32417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en-US" altLang="ko-KR" dirty="0" smtClean="0"/>
              <a:t>③ </a:t>
            </a:r>
            <a:r>
              <a:rPr lang="ko-KR" altLang="en-US" dirty="0"/>
              <a:t>현재 큐에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하나</a:t>
            </a:r>
            <a:r>
              <a:rPr lang="ko-KR" altLang="en-US" dirty="0"/>
              <a:t>뿐이어서 재설정한 </a:t>
            </a:r>
            <a:r>
              <a:rPr lang="en-US" altLang="ko-KR" dirty="0">
                <a:solidFill>
                  <a:srgbClr val="FF0000"/>
                </a:solidFill>
              </a:rPr>
              <a:t>front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NULL</a:t>
            </a:r>
            <a:r>
              <a:rPr lang="ko-KR" altLang="en-US" dirty="0"/>
              <a:t>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되는</a:t>
            </a:r>
            <a:r>
              <a:rPr lang="ko-KR" altLang="en-US" dirty="0">
                <a:solidFill>
                  <a:srgbClr val="FF0000"/>
                </a:solidFill>
              </a:rPr>
              <a:t> 경우</a:t>
            </a:r>
            <a:r>
              <a:rPr lang="ko-KR" altLang="en-US" dirty="0"/>
              <a:t>에는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삭제 연산 후에 공백 큐가 </a:t>
            </a:r>
            <a:r>
              <a:rPr lang="ko-KR" altLang="en-US" dirty="0" smtClean="0"/>
              <a:t>되므로 </a:t>
            </a:r>
            <a:r>
              <a:rPr lang="ko-KR" altLang="en-US" dirty="0"/>
              <a:t>포인터 </a:t>
            </a:r>
            <a:r>
              <a:rPr lang="en-US" altLang="ko-KR" dirty="0">
                <a:solidFill>
                  <a:srgbClr val="0000CC"/>
                </a:solidFill>
              </a:rPr>
              <a:t>rear</a:t>
            </a:r>
            <a:r>
              <a:rPr lang="ko-KR" altLang="en-US" dirty="0"/>
              <a:t>를 </a:t>
            </a:r>
            <a:r>
              <a:rPr lang="en-US" altLang="ko-KR" dirty="0">
                <a:solidFill>
                  <a:srgbClr val="FF0000"/>
                </a:solidFill>
              </a:rPr>
              <a:t>NULL</a:t>
            </a:r>
            <a:r>
              <a:rPr lang="ko-KR" altLang="en-US" dirty="0"/>
              <a:t>로 </a:t>
            </a:r>
            <a:r>
              <a:rPr lang="ko-KR" altLang="en-US" dirty="0" smtClean="0">
                <a:solidFill>
                  <a:srgbClr val="0000CC"/>
                </a:solidFill>
              </a:rPr>
              <a:t>설정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3" eaLnBrk="1" hangingPunct="1"/>
            <a:endParaRPr lang="en-US" altLang="ko-KR" dirty="0" smtClean="0"/>
          </a:p>
          <a:p>
            <a:pPr marL="895350" lvl="3" indent="0" eaLnBrk="1" hangingPunct="1">
              <a:buNone/>
            </a:pPr>
            <a:endParaRPr lang="en-US" altLang="ko-KR" sz="2000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r>
              <a:rPr lang="en-US" altLang="ko-KR" dirty="0" smtClean="0"/>
              <a:t>④ </a:t>
            </a:r>
            <a:r>
              <a:rPr lang="ko-KR" altLang="en-US" dirty="0" smtClean="0"/>
              <a:t>포인터 </a:t>
            </a:r>
            <a:r>
              <a:rPr lang="en-US" altLang="ko-KR" dirty="0" smtClean="0"/>
              <a:t>old</a:t>
            </a:r>
            <a:r>
              <a:rPr lang="ko-KR" altLang="en-US" dirty="0" smtClean="0"/>
              <a:t>가 가리키고 있는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삭제하여 메모리 공간을 시스템에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returnNode</a:t>
            </a:r>
            <a:r>
              <a:rPr lang="en-US" altLang="ko-KR" dirty="0" smtClean="0"/>
              <a:t>())</a:t>
            </a:r>
            <a:endParaRPr lang="ko-KR" altLang="en-US" dirty="0" smtClean="0"/>
          </a:p>
          <a:p>
            <a:pPr lvl="2"/>
            <a:endParaRPr lang="ko-KR" altLang="en-US" dirty="0" smtClean="0"/>
          </a:p>
        </p:txBody>
      </p:sp>
      <p:sp>
        <p:nvSpPr>
          <p:cNvPr id="5017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5832648" cy="132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19" y="4792333"/>
            <a:ext cx="3196505" cy="164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58" y="4792333"/>
            <a:ext cx="3129098" cy="150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523742" y="5301208"/>
            <a:ext cx="408298" cy="2460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위쪽 화살표 7"/>
          <p:cNvSpPr/>
          <p:nvPr/>
        </p:nvSpPr>
        <p:spPr>
          <a:xfrm flipV="1">
            <a:off x="3347864" y="2426811"/>
            <a:ext cx="144015" cy="32417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연결 큐의 원소 </a:t>
            </a:r>
            <a:r>
              <a:rPr lang="ko-KR" altLang="en-US" dirty="0" smtClean="0">
                <a:solidFill>
                  <a:srgbClr val="FF0000"/>
                </a:solidFill>
              </a:rPr>
              <a:t>검색</a:t>
            </a:r>
            <a:r>
              <a:rPr lang="ko-KR" altLang="en-US" dirty="0" smtClean="0"/>
              <a:t> 알고리즘</a:t>
            </a:r>
          </a:p>
          <a:p>
            <a:pPr lvl="2" eaLnBrk="1" hangingPunct="1"/>
            <a:r>
              <a:rPr lang="ko-KR" altLang="en-US" dirty="0" smtClean="0"/>
              <a:t>연결 큐의 </a:t>
            </a:r>
            <a:r>
              <a:rPr lang="ko-KR" altLang="en-US" dirty="0" smtClean="0">
                <a:solidFill>
                  <a:srgbClr val="FF0000"/>
                </a:solidFill>
              </a:rPr>
              <a:t>첫 번째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front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데이터 </a:t>
            </a:r>
            <a:r>
              <a:rPr lang="ko-KR" altLang="en-US" dirty="0" smtClean="0">
                <a:solidFill>
                  <a:srgbClr val="0000CC"/>
                </a:solidFill>
              </a:rPr>
              <a:t>필드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CC"/>
                </a:solidFill>
              </a:rPr>
              <a:t>값</a:t>
            </a:r>
            <a:r>
              <a:rPr lang="ko-KR" altLang="en-US" dirty="0" smtClean="0"/>
              <a:t>을 </a:t>
            </a:r>
            <a:r>
              <a:rPr lang="ko-KR" altLang="en-US" dirty="0" smtClean="0">
                <a:solidFill>
                  <a:srgbClr val="FF0000"/>
                </a:solidFill>
              </a:rPr>
              <a:t>반환</a:t>
            </a:r>
          </a:p>
          <a:p>
            <a:pPr lvl="2" eaLnBrk="1" hangingPunct="1"/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sp>
        <p:nvSpPr>
          <p:cNvPr id="5120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37475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714340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연결 큐에서의 </a:t>
            </a:r>
            <a:r>
              <a:rPr lang="ko-KR" altLang="en-US" dirty="0" smtClean="0">
                <a:solidFill>
                  <a:srgbClr val="FF0000"/>
                </a:solidFill>
              </a:rPr>
              <a:t>연산 과정</a:t>
            </a:r>
          </a:p>
          <a:p>
            <a:pPr lvl="2" eaLnBrk="1" hangingPunct="1">
              <a:buNone/>
            </a:pPr>
            <a:r>
              <a:rPr lang="ko-KR" altLang="en-US" dirty="0" smtClean="0"/>
              <a:t>① </a:t>
            </a:r>
            <a:r>
              <a:rPr lang="ko-KR" altLang="en-US" dirty="0" smtClean="0">
                <a:solidFill>
                  <a:srgbClr val="FF0000"/>
                </a:solidFill>
              </a:rPr>
              <a:t>공백 </a:t>
            </a:r>
            <a:r>
              <a:rPr lang="ko-KR" altLang="en-US" dirty="0" smtClean="0"/>
              <a:t>원형 큐 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createLinkedQueue</a:t>
            </a:r>
            <a:r>
              <a:rPr lang="en-US" altLang="ko-KR" dirty="0" smtClean="0"/>
              <a:t>();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endParaRPr lang="en-US" altLang="ko-KR" dirty="0" smtClean="0">
              <a:solidFill>
                <a:srgbClr val="000066"/>
              </a:solidFill>
            </a:endParaRPr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② </a:t>
            </a:r>
            <a:r>
              <a:rPr lang="ko-KR" altLang="en-US" dirty="0" smtClean="0"/>
              <a:t>원소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(LQ, A);      ③ </a:t>
            </a:r>
            <a:r>
              <a:rPr lang="ko-KR" altLang="en-US" dirty="0" smtClean="0"/>
              <a:t>원소 </a:t>
            </a:r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(LQ, B);</a:t>
            </a:r>
          </a:p>
          <a:p>
            <a:pPr lvl="1"/>
            <a:endParaRPr lang="ko-KR" altLang="en-US" dirty="0" smtClean="0"/>
          </a:p>
        </p:txBody>
      </p:sp>
      <p:sp>
        <p:nvSpPr>
          <p:cNvPr id="5222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37475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97" y="1393343"/>
            <a:ext cx="16478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717032"/>
            <a:ext cx="15811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71" y="3717032"/>
            <a:ext cx="32670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 dirty="0" smtClean="0"/>
              <a:t>④ </a:t>
            </a:r>
            <a:r>
              <a:rPr lang="ko-KR" altLang="en-US" dirty="0" smtClean="0"/>
              <a:t>원소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dequeuer(LQ); </a:t>
            </a:r>
          </a:p>
          <a:p>
            <a:pPr lvl="2" eaLnBrk="1" hangingPunct="1">
              <a:buFontTx/>
              <a:buNone/>
            </a:pPr>
            <a:endParaRPr lang="en-US" altLang="ko-KR" dirty="0" smtClean="0">
              <a:solidFill>
                <a:srgbClr val="000066"/>
              </a:solidFill>
            </a:endParaRPr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⑤ </a:t>
            </a:r>
            <a:r>
              <a:rPr lang="ko-KR" altLang="en-US" dirty="0" smtClean="0"/>
              <a:t>원소 </a:t>
            </a:r>
            <a:r>
              <a:rPr lang="en-US" altLang="ko-KR" dirty="0" smtClean="0">
                <a:solidFill>
                  <a:srgbClr val="FF0000"/>
                </a:solidFill>
              </a:rPr>
              <a:t>C </a:t>
            </a:r>
            <a:r>
              <a:rPr lang="ko-KR" altLang="en-US" dirty="0" smtClean="0">
                <a:solidFill>
                  <a:srgbClr val="FF0000"/>
                </a:solidFill>
              </a:rPr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(LQ, C); </a:t>
            </a:r>
          </a:p>
          <a:p>
            <a:pPr lvl="2"/>
            <a:endParaRPr lang="ko-KR" altLang="en-US" dirty="0" smtClean="0"/>
          </a:p>
        </p:txBody>
      </p:sp>
      <p:sp>
        <p:nvSpPr>
          <p:cNvPr id="532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80728"/>
            <a:ext cx="1600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32766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algn="just" eaLnBrk="1" hangingPunct="1">
              <a:buNone/>
            </a:pPr>
            <a:r>
              <a:rPr lang="en-US" altLang="ko-KR" dirty="0" smtClean="0"/>
              <a:t>⑥ </a:t>
            </a:r>
            <a:r>
              <a:rPr lang="ko-KR" altLang="en-US" dirty="0"/>
              <a:t>원소 </a:t>
            </a:r>
            <a:r>
              <a:rPr lang="en-US" altLang="ko-KR" dirty="0">
                <a:solidFill>
                  <a:srgbClr val="FF0000"/>
                </a:solidFill>
              </a:rPr>
              <a:t>D </a:t>
            </a:r>
            <a:r>
              <a:rPr lang="ko-KR" altLang="en-US" dirty="0">
                <a:solidFill>
                  <a:srgbClr val="FF0000"/>
                </a:solidFill>
              </a:rPr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(LQ, D</a:t>
            </a:r>
            <a:r>
              <a:rPr lang="en-US" altLang="ko-KR" dirty="0" smtClean="0"/>
              <a:t>);</a:t>
            </a:r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None/>
            </a:pPr>
            <a:r>
              <a:rPr lang="en-US" altLang="ko-KR" dirty="0" smtClean="0"/>
              <a:t>⑦ </a:t>
            </a:r>
            <a:r>
              <a:rPr lang="ko-KR" altLang="en-US" dirty="0"/>
              <a:t>원소 </a:t>
            </a:r>
            <a:r>
              <a:rPr lang="en-US" altLang="ko-KR" dirty="0">
                <a:solidFill>
                  <a:srgbClr val="FF0000"/>
                </a:solidFill>
              </a:rPr>
              <a:t>E </a:t>
            </a:r>
            <a:r>
              <a:rPr lang="ko-KR" altLang="en-US" dirty="0">
                <a:solidFill>
                  <a:srgbClr val="FF0000"/>
                </a:solidFill>
              </a:rPr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(LQ, E);</a:t>
            </a:r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5427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09" y="1496387"/>
            <a:ext cx="4585944" cy="184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09" y="4293096"/>
            <a:ext cx="5951777" cy="180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연결 자료구조를 이용해 연결 큐 구현하기 프로그램 </a:t>
            </a:r>
            <a:r>
              <a:rPr lang="en-US" altLang="ko-KR" smtClean="0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295p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mtClean="0"/>
              <a:t>실행 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큐의 구현 </a:t>
            </a:r>
            <a:r>
              <a:rPr lang="en-US" altLang="ko-KR"/>
              <a:t>: </a:t>
            </a:r>
            <a:r>
              <a:rPr lang="ko-KR" altLang="en-US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4680520" cy="297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5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764704"/>
            <a:ext cx="8686800" cy="5715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데</a:t>
            </a:r>
            <a:r>
              <a:rPr lang="ko-KR" altLang="en-US" dirty="0" err="1"/>
              <a:t>크</a:t>
            </a:r>
            <a:r>
              <a:rPr lang="en-US" altLang="ko-KR" dirty="0" smtClean="0"/>
              <a:t>(</a:t>
            </a:r>
            <a:r>
              <a:rPr lang="en-US" altLang="ko-KR" baseline="30000" dirty="0" err="1" smtClean="0"/>
              <a:t>Deque</a:t>
            </a:r>
            <a:r>
              <a:rPr lang="en-US" altLang="ko-KR" baseline="30000" dirty="0" smtClean="0"/>
              <a:t> : double-ended queue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/>
              <a:t>큐 두 개 중 </a:t>
            </a:r>
            <a:r>
              <a:rPr lang="ko-KR" altLang="en-US" dirty="0">
                <a:solidFill>
                  <a:srgbClr val="FF0000"/>
                </a:solidFill>
              </a:rPr>
              <a:t>하나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좌우</a:t>
            </a:r>
            <a:r>
              <a:rPr lang="ko-KR" altLang="en-US" dirty="0"/>
              <a:t>로 뒤집어서 붙인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/>
              <a:t>큐의 </a:t>
            </a:r>
            <a:r>
              <a:rPr lang="ko-KR" altLang="en-US" dirty="0">
                <a:solidFill>
                  <a:srgbClr val="FF0000"/>
                </a:solidFill>
              </a:rPr>
              <a:t>양쪽</a:t>
            </a:r>
            <a:r>
              <a:rPr lang="ko-KR" altLang="en-US" dirty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끝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삽입</a:t>
            </a:r>
            <a:r>
              <a:rPr lang="ko-KR" altLang="en-US" dirty="0" smtClean="0"/>
              <a:t> 연산과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ko-KR" altLang="en-US" dirty="0"/>
              <a:t> 연산을 수행할 수 있도록 </a:t>
            </a:r>
            <a:r>
              <a:rPr lang="ko-KR" altLang="en-US" dirty="0">
                <a:solidFill>
                  <a:srgbClr val="FF0000"/>
                </a:solidFill>
              </a:rPr>
              <a:t>확장한</a:t>
            </a:r>
            <a:r>
              <a:rPr lang="ko-KR" altLang="en-US" dirty="0"/>
              <a:t>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kern="0" dirty="0" smtClean="0">
                <a:solidFill>
                  <a:srgbClr val="000000"/>
                </a:solidFill>
              </a:rPr>
              <a:t>    ■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데크는</a:t>
            </a:r>
            <a:r>
              <a:rPr lang="ko-KR" altLang="en-US" sz="1400" kern="0" dirty="0">
                <a:solidFill>
                  <a:srgbClr val="000000"/>
                </a:solidFill>
              </a:rPr>
              <a:t> 기억 장소의 가장 일반적인 구조로 스택과 큐의 복합 형태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kern="0" dirty="0" smtClean="0">
                <a:solidFill>
                  <a:srgbClr val="000000"/>
                </a:solidFill>
              </a:rPr>
              <a:t>    ■ </a:t>
            </a:r>
            <a:r>
              <a:rPr lang="ko-KR" altLang="en-US" sz="1400" kern="0" dirty="0">
                <a:solidFill>
                  <a:srgbClr val="000000"/>
                </a:solidFill>
              </a:rPr>
              <a:t>한쪽 끝으로만 삽입과 삭제를 하면 스택 구조가 되고</a:t>
            </a:r>
            <a:r>
              <a:rPr lang="en-US" altLang="ko-KR" sz="1400" kern="0" dirty="0">
                <a:solidFill>
                  <a:srgbClr val="000000"/>
                </a:solidFill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</a:rPr>
              <a:t>양쪽으로 삽입과 삭제를 하 면 큐 구조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kern="0" dirty="0" smtClean="0">
                <a:solidFill>
                  <a:srgbClr val="000000"/>
                </a:solidFill>
              </a:rPr>
              <a:t>   ■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데크는</a:t>
            </a:r>
            <a:r>
              <a:rPr lang="ko-KR" altLang="en-US" sz="1400" kern="0" dirty="0">
                <a:solidFill>
                  <a:srgbClr val="000000"/>
                </a:solidFill>
              </a:rPr>
              <a:t> </a:t>
            </a:r>
            <a:r>
              <a:rPr lang="en-US" altLang="ko-KR" sz="1400" kern="0" dirty="0">
                <a:solidFill>
                  <a:srgbClr val="0000FF"/>
                </a:solidFill>
              </a:rPr>
              <a:t>Double Ended Queue</a:t>
            </a:r>
            <a:r>
              <a:rPr lang="ko-KR" altLang="en-US" sz="1400" kern="0" dirty="0">
                <a:solidFill>
                  <a:srgbClr val="000000"/>
                </a:solidFill>
              </a:rPr>
              <a:t>의 약자로</a:t>
            </a:r>
            <a:r>
              <a:rPr lang="en-US" altLang="ko-KR" sz="1400" kern="0" dirty="0">
                <a:solidFill>
                  <a:srgbClr val="000000"/>
                </a:solidFill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</a:rPr>
              <a:t>입력을 한쪽 끝으로만 제한하는 </a:t>
            </a:r>
            <a:r>
              <a:rPr lang="ko-KR" altLang="en-US" sz="1400" b="1" kern="0" dirty="0">
                <a:solidFill>
                  <a:srgbClr val="FF0000"/>
                </a:solidFill>
              </a:rPr>
              <a:t>입력 제한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데크</a:t>
            </a:r>
            <a:r>
              <a:rPr lang="en-US" altLang="ko-KR" sz="1400" kern="0" dirty="0">
                <a:solidFill>
                  <a:srgbClr val="000000"/>
                </a:solidFill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</a:rPr>
              <a:t>Scroll</a:t>
            </a:r>
            <a:r>
              <a:rPr lang="en-US" altLang="ko-KR" sz="1400" kern="0" dirty="0">
                <a:solidFill>
                  <a:srgbClr val="000000"/>
                </a:solidFill>
              </a:rPr>
              <a:t>), </a:t>
            </a:r>
            <a:r>
              <a:rPr lang="en-US" altLang="ko-KR" sz="1400" kern="0" dirty="0" smtClean="0">
                <a:solidFill>
                  <a:srgbClr val="000000"/>
                </a:solidFill>
              </a:rPr>
              <a:t/>
            </a:r>
            <a:br>
              <a:rPr lang="en-US" altLang="ko-KR" sz="1400" kern="0" dirty="0" smtClean="0">
                <a:solidFill>
                  <a:srgbClr val="000000"/>
                </a:solidFill>
              </a:rPr>
            </a:br>
            <a:r>
              <a:rPr lang="en-US" altLang="ko-KR" sz="1400" kern="0" dirty="0" smtClean="0">
                <a:solidFill>
                  <a:srgbClr val="000000"/>
                </a:solidFill>
              </a:rPr>
              <a:t>       </a:t>
            </a:r>
            <a:r>
              <a:rPr lang="ko-KR" altLang="en-US" sz="1400" kern="0" dirty="0" smtClean="0">
                <a:solidFill>
                  <a:srgbClr val="000000"/>
                </a:solidFill>
              </a:rPr>
              <a:t>출력을 </a:t>
            </a:r>
            <a:r>
              <a:rPr lang="ko-KR" altLang="en-US" sz="1400" kern="0" dirty="0">
                <a:solidFill>
                  <a:srgbClr val="000000"/>
                </a:solidFill>
              </a:rPr>
              <a:t>한쪽 끝으로만 제한하는 </a:t>
            </a:r>
            <a:r>
              <a:rPr lang="ko-KR" altLang="en-US" sz="1400" b="1" kern="0" dirty="0" smtClean="0">
                <a:solidFill>
                  <a:srgbClr val="FF0000"/>
                </a:solidFill>
              </a:rPr>
              <a:t>출력 제한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데크</a:t>
            </a:r>
            <a:r>
              <a:rPr lang="en-US" altLang="ko-KR" sz="1400" kern="0" dirty="0">
                <a:solidFill>
                  <a:srgbClr val="000000"/>
                </a:solidFill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</a:rPr>
              <a:t>Shelf</a:t>
            </a:r>
            <a:r>
              <a:rPr lang="en-US" altLang="ko-KR" sz="1400" kern="0" dirty="0">
                <a:solidFill>
                  <a:srgbClr val="000000"/>
                </a:solidFill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</a:rPr>
              <a:t>로 분 류할 수 있다</a:t>
            </a:r>
            <a:r>
              <a:rPr lang="en-US" altLang="ko-KR" sz="1400" kern="0" dirty="0">
                <a:solidFill>
                  <a:srgbClr val="000000"/>
                </a:solidFill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357187" lvl="1" indent="0" eaLnBrk="1" hangingPunct="1">
              <a:buNone/>
            </a:pPr>
            <a:endParaRPr lang="ko-KR" altLang="en-US" sz="1400" dirty="0" smtClean="0"/>
          </a:p>
        </p:txBody>
      </p:sp>
      <p:sp>
        <p:nvSpPr>
          <p:cNvPr id="614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데</a:t>
            </a:r>
            <a:r>
              <a:rPr lang="ko-KR" altLang="en-US" dirty="0" err="1"/>
              <a:t>크</a:t>
            </a:r>
            <a:endParaRPr lang="ko-KR" altLang="en-US" dirty="0" smtClean="0"/>
          </a:p>
        </p:txBody>
      </p:sp>
      <p:sp>
        <p:nvSpPr>
          <p:cNvPr id="61444" name="Rectangle 27"/>
          <p:cNvSpPr>
            <a:spLocks noChangeArrowheads="1"/>
          </p:cNvSpPr>
          <p:nvPr/>
        </p:nvSpPr>
        <p:spPr bwMode="auto">
          <a:xfrm flipH="1">
            <a:off x="6340475" y="4329113"/>
            <a:ext cx="1587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50" y="3933056"/>
            <a:ext cx="5437697" cy="254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819000" y="971640"/>
              <a:ext cx="7030080" cy="35881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962280"/>
                <a:ext cx="7048800" cy="360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7187" lvl="1" indent="0">
              <a:buNone/>
            </a:pPr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sp>
        <p:nvSpPr>
          <p:cNvPr id="624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데크</a:t>
            </a:r>
            <a:endParaRPr lang="ko-KR" altLang="en-US" dirty="0" smtClean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65679"/>
            <a:ext cx="8252173" cy="53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1844824"/>
            <a:ext cx="792088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■ 한쪽 끝에서만 삽입이 되고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다른 한쪽 끝에서 삭제가 수행되는 자료 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+mn-ea"/>
                <a:ea typeface="+mn-ea"/>
              </a:rPr>
              <a:t>구조</a:t>
            </a:r>
            <a:endParaRPr lang="en-US" altLang="ko-KR" sz="1600" b="1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FIFO(First In First Out;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선입선출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) :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가장 먼저 입력된 데이터가 가장 먼저 </a:t>
            </a:r>
            <a:endParaRPr lang="en-US" altLang="ko-KR" sz="1600" b="1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+mn-ea"/>
                <a:ea typeface="+mn-ea"/>
              </a:rPr>
              <a:t>제거되는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구조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Rear(=Tail) :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가장 최근에 입력된 데이터를 가리키는 삽입 포인터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Front(=Head) :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가장 먼저 삭제될 데이터를 가리키는 삭제 포인터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 smtClean="0">
                <a:solidFill>
                  <a:srgbClr val="FF0000"/>
                </a:solidFill>
                <a:latin typeface="+mn-ea"/>
                <a:ea typeface="+mn-ea"/>
              </a:rPr>
              <a:t>  예</a:t>
            </a: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+mn-ea"/>
                <a:ea typeface="+mn-ea"/>
              </a:rPr>
              <a:t>질서 구조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지하철 표를 사기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큐의 이해 </a:t>
            </a:r>
            <a:r>
              <a:rPr lang="en-US" altLang="ko-KR" dirty="0"/>
              <a:t>: </a:t>
            </a:r>
            <a:r>
              <a:rPr lang="ko-KR" altLang="en-US" dirty="0"/>
              <a:t>큐의 개념과 구조</a:t>
            </a:r>
            <a:endParaRPr lang="ko-KR" altLang="en-US" dirty="0" smtClean="0"/>
          </a:p>
        </p:txBody>
      </p:sp>
      <p:pic>
        <p:nvPicPr>
          <p:cNvPr id="1025" name="_x356309936" descr="EMB000037a8bb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36" y="1124744"/>
            <a:ext cx="5328592" cy="648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11560" y="4316849"/>
            <a:ext cx="7992888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■ 큐 구조의 이용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▶ 위의 그림에서도 알 수 있듯이 큐는 </a:t>
            </a:r>
            <a:r>
              <a:rPr lang="ko-KR" altLang="en-US" sz="1400" b="1" kern="0" dirty="0">
                <a:solidFill>
                  <a:srgbClr val="0000CC"/>
                </a:solidFill>
                <a:latin typeface="+mn-ea"/>
                <a:ea typeface="+mn-ea"/>
              </a:rPr>
              <a:t>삽입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과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+mn-ea"/>
                <a:ea typeface="+mn-ea"/>
              </a:rPr>
              <a:t>삭제 시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포인터가 앞으로만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이동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하기 때문에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400" b="1" kern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n-ea"/>
                <a:ea typeface="+mn-ea"/>
              </a:rPr>
              <a:t>한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번 사용한 곳에는 </a:t>
            </a:r>
            <a:r>
              <a:rPr lang="ko-KR" altLang="en-US" sz="1400" b="1" kern="0" dirty="0">
                <a:solidFill>
                  <a:srgbClr val="0000CC"/>
                </a:solidFill>
                <a:latin typeface="+mn-ea"/>
                <a:ea typeface="+mn-ea"/>
              </a:rPr>
              <a:t>다시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b="1" kern="0" dirty="0">
                <a:solidFill>
                  <a:srgbClr val="0000CC"/>
                </a:solidFill>
                <a:latin typeface="+mn-ea"/>
                <a:ea typeface="+mn-ea"/>
              </a:rPr>
              <a:t>사용</a:t>
            </a:r>
            <a:r>
              <a:rPr lang="ko-KR" altLang="en-US" sz="1400" b="1" kern="0" dirty="0">
                <a:latin typeface="+mn-ea"/>
                <a:ea typeface="+mn-ea"/>
              </a:rPr>
              <a:t>하지</a:t>
            </a:r>
            <a:r>
              <a:rPr lang="ko-KR" altLang="en-US" sz="1400" b="1" kern="0" dirty="0">
                <a:solidFill>
                  <a:srgbClr val="0000CC"/>
                </a:solidFill>
                <a:latin typeface="+mn-ea"/>
                <a:ea typeface="+mn-ea"/>
              </a:rPr>
              <a:t> 못하는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단점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이 있다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endParaRPr lang="ko-KR" altLang="en-US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▶ 이를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보완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하기 위해서 일정한 </a:t>
            </a:r>
            <a:r>
              <a:rPr lang="ko-KR" altLang="en-US" sz="1400" b="1" kern="0" dirty="0">
                <a:solidFill>
                  <a:srgbClr val="0000CC"/>
                </a:solidFill>
                <a:latin typeface="+mn-ea"/>
                <a:ea typeface="+mn-ea"/>
              </a:rPr>
              <a:t>시점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이 지나면 </a:t>
            </a:r>
            <a:r>
              <a:rPr lang="ko-KR" altLang="en-US" sz="1400" b="1" kern="0" dirty="0">
                <a:solidFill>
                  <a:srgbClr val="0000CC"/>
                </a:solidFill>
                <a:latin typeface="+mn-ea"/>
                <a:ea typeface="+mn-ea"/>
              </a:rPr>
              <a:t>전체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가 처음 위치로 </a:t>
            </a:r>
            <a:r>
              <a:rPr lang="ko-KR" altLang="en-US" sz="1400" b="1" kern="0" dirty="0">
                <a:solidFill>
                  <a:srgbClr val="0000CC"/>
                </a:solidFill>
                <a:latin typeface="+mn-ea"/>
                <a:ea typeface="+mn-ea"/>
              </a:rPr>
              <a:t>이동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하는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이동 큐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  <a:ea typeface="+mn-ea"/>
              </a:rPr>
              <a:t>Moving</a:t>
            </a:r>
            <a:br>
              <a:rPr lang="en-US" altLang="ko-KR" sz="1400" b="1" kern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Queue)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나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마지막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까지 데이터가 삽입되면 </a:t>
            </a:r>
            <a:r>
              <a:rPr lang="ko-KR" altLang="en-US" sz="1400" b="1" kern="0" dirty="0">
                <a:solidFill>
                  <a:srgbClr val="0000CC"/>
                </a:solidFill>
                <a:latin typeface="+mn-ea"/>
                <a:ea typeface="+mn-ea"/>
              </a:rPr>
              <a:t>처음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의 위치에 </a:t>
            </a:r>
            <a:r>
              <a:rPr lang="ko-KR" altLang="en-US" sz="1400" b="1" kern="0" dirty="0">
                <a:solidFill>
                  <a:srgbClr val="0000CC"/>
                </a:solidFill>
                <a:latin typeface="+mn-ea"/>
                <a:ea typeface="+mn-ea"/>
              </a:rPr>
              <a:t>삽입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하는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환형 큐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(Circular Queue)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400" b="1" kern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많이 이용된다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400" b="1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939960" y="901800"/>
              <a:ext cx="5442120" cy="29592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600" y="892440"/>
                <a:ext cx="5460840" cy="29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7187" lvl="1" indent="0">
              <a:buNone/>
            </a:pPr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sp>
        <p:nvSpPr>
          <p:cNvPr id="624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데크</a:t>
            </a:r>
            <a:endParaRPr lang="ko-KR" altLang="en-US" dirty="0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0" y="1019917"/>
            <a:ext cx="858784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1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err="1" smtClean="0"/>
              <a:t>데</a:t>
            </a:r>
            <a:r>
              <a:rPr lang="ko-KR" altLang="en-US" dirty="0" err="1"/>
              <a:t>크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연산 과정</a:t>
            </a:r>
          </a:p>
          <a:p>
            <a:pPr lvl="2" eaLnBrk="1" hangingPunct="1">
              <a:buFontTx/>
              <a:buNone/>
            </a:pPr>
            <a:r>
              <a:rPr lang="ko-KR" altLang="en-US" dirty="0" smtClean="0"/>
              <a:t>① </a:t>
            </a:r>
            <a:r>
              <a:rPr lang="en-US" altLang="ko-KR" dirty="0" err="1" smtClean="0">
                <a:solidFill>
                  <a:srgbClr val="FF0000"/>
                </a:solidFill>
              </a:rPr>
              <a:t>create</a:t>
            </a:r>
            <a:r>
              <a:rPr lang="en-US" altLang="ko-KR" dirty="0" err="1" smtClean="0"/>
              <a:t>Deque</a:t>
            </a:r>
            <a:r>
              <a:rPr lang="en-US" altLang="ko-KR" dirty="0" smtClean="0"/>
              <a:t>();</a:t>
            </a:r>
            <a:r>
              <a:rPr lang="en-US" altLang="ko-KR" dirty="0" smtClean="0">
                <a:latin typeface="Times New Roman" panose="02020603050405020304" pitchFamily="18" charset="0"/>
              </a:rPr>
              <a:t> </a:t>
            </a:r>
            <a:r>
              <a:rPr lang="en-US" altLang="ko-KR" dirty="0" smtClean="0"/>
              <a:t> 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endParaRPr lang="en-US" altLang="ko-KR" dirty="0" smtClean="0"/>
          </a:p>
          <a:p>
            <a:pPr lvl="2" eaLnBrk="1" hangingPunct="1">
              <a:lnSpc>
                <a:spcPct val="70000"/>
              </a:lnSpc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② </a:t>
            </a:r>
            <a:r>
              <a:rPr lang="en-US" altLang="ko-KR" dirty="0" err="1" smtClean="0">
                <a:solidFill>
                  <a:srgbClr val="FF0000"/>
                </a:solidFill>
              </a:rPr>
              <a:t>insert</a:t>
            </a:r>
            <a:r>
              <a:rPr lang="en-US" altLang="ko-KR" dirty="0" err="1" smtClean="0"/>
              <a:t>Front</a:t>
            </a:r>
            <a:r>
              <a:rPr lang="en-US" altLang="ko-KR" dirty="0" smtClean="0"/>
              <a:t>(DQ, '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'); </a:t>
            </a:r>
          </a:p>
          <a:p>
            <a:pPr lvl="2" eaLnBrk="1" hangingPunct="1">
              <a:buFontTx/>
              <a:buNone/>
            </a:pPr>
            <a:endParaRPr lang="en-US" altLang="ko-KR" dirty="0" smtClean="0">
              <a:solidFill>
                <a:srgbClr val="000066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③ </a:t>
            </a:r>
            <a:r>
              <a:rPr lang="en-US" altLang="ko-KR" dirty="0" err="1" smtClean="0">
                <a:solidFill>
                  <a:srgbClr val="FF0000"/>
                </a:solidFill>
              </a:rPr>
              <a:t>insert</a:t>
            </a:r>
            <a:r>
              <a:rPr lang="en-US" altLang="ko-KR" dirty="0" err="1" smtClean="0"/>
              <a:t>Front</a:t>
            </a:r>
            <a:r>
              <a:rPr lang="en-US" altLang="ko-KR" dirty="0" smtClean="0"/>
              <a:t>(DQ, '</a:t>
            </a:r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r>
              <a:rPr lang="en-US" altLang="ko-KR" dirty="0" smtClean="0"/>
              <a:t>');</a:t>
            </a:r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④ </a:t>
            </a:r>
            <a:r>
              <a:rPr lang="en-US" altLang="ko-KR" dirty="0" err="1" smtClean="0">
                <a:solidFill>
                  <a:srgbClr val="FF0000"/>
                </a:solidFill>
              </a:rPr>
              <a:t>insert</a:t>
            </a:r>
            <a:r>
              <a:rPr lang="en-US" altLang="ko-KR" dirty="0" err="1" smtClean="0"/>
              <a:t>Rear</a:t>
            </a:r>
            <a:r>
              <a:rPr lang="en-US" altLang="ko-KR" dirty="0" smtClean="0"/>
              <a:t>(DQ, '</a:t>
            </a:r>
            <a:r>
              <a:rPr lang="en-US" altLang="ko-KR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'); </a:t>
            </a:r>
          </a:p>
          <a:p>
            <a:pPr lvl="1"/>
            <a:endParaRPr lang="ko-KR" altLang="en-US" dirty="0" smtClean="0"/>
          </a:p>
        </p:txBody>
      </p:sp>
      <p:sp>
        <p:nvSpPr>
          <p:cNvPr id="645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데</a:t>
            </a:r>
            <a:r>
              <a:rPr lang="ko-KR" altLang="en-US" dirty="0" err="1"/>
              <a:t>크</a:t>
            </a:r>
            <a:endParaRPr lang="ko-KR" alt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646" y="1501592"/>
            <a:ext cx="4464173" cy="90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66369"/>
            <a:ext cx="4279036" cy="82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79" y="3666114"/>
            <a:ext cx="4262807" cy="86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85" y="4702938"/>
            <a:ext cx="4283918" cy="85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내용 개체 틀 1"/>
          <p:cNvSpPr>
            <a:spLocks noGrp="1"/>
          </p:cNvSpPr>
          <p:nvPr>
            <p:ph sz="quarter" idx="10"/>
          </p:nvPr>
        </p:nvSpPr>
        <p:spPr>
          <a:xfrm>
            <a:off x="243633" y="764704"/>
            <a:ext cx="8686800" cy="5715000"/>
          </a:xfrm>
        </p:spPr>
        <p:txBody>
          <a:bodyPr/>
          <a:lstStyle/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⑤ </a:t>
            </a:r>
            <a:r>
              <a:rPr lang="en-US" altLang="ko-KR" dirty="0" err="1" smtClean="0">
                <a:solidFill>
                  <a:srgbClr val="FF0000"/>
                </a:solidFill>
              </a:rPr>
              <a:t>delete</a:t>
            </a:r>
            <a:r>
              <a:rPr lang="en-US" altLang="ko-KR" dirty="0" err="1" smtClean="0"/>
              <a:t>Front</a:t>
            </a:r>
            <a:r>
              <a:rPr lang="en-US" altLang="ko-KR" dirty="0" smtClean="0"/>
              <a:t>(DQ); </a:t>
            </a:r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⑥ </a:t>
            </a:r>
            <a:r>
              <a:rPr lang="en-US" altLang="ko-KR" dirty="0" err="1" smtClean="0">
                <a:solidFill>
                  <a:srgbClr val="FF0000"/>
                </a:solidFill>
              </a:rPr>
              <a:t>delete</a:t>
            </a:r>
            <a:r>
              <a:rPr lang="en-US" altLang="ko-KR" dirty="0" err="1" smtClean="0"/>
              <a:t>Rear</a:t>
            </a:r>
            <a:r>
              <a:rPr lang="en-US" altLang="ko-KR" dirty="0" smtClean="0"/>
              <a:t>(DQ);</a:t>
            </a:r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⑦ </a:t>
            </a:r>
            <a:r>
              <a:rPr lang="en-US" altLang="ko-KR" dirty="0" err="1" smtClean="0">
                <a:solidFill>
                  <a:srgbClr val="FF0000"/>
                </a:solidFill>
              </a:rPr>
              <a:t>insert</a:t>
            </a:r>
            <a:r>
              <a:rPr lang="en-US" altLang="ko-KR" dirty="0" err="1" smtClean="0"/>
              <a:t>Rear</a:t>
            </a:r>
            <a:r>
              <a:rPr lang="en-US" altLang="ko-KR" dirty="0" smtClean="0"/>
              <a:t>(DQ, '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'); 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⑧ </a:t>
            </a:r>
            <a:r>
              <a:rPr lang="en-US" altLang="ko-KR" dirty="0" err="1" smtClean="0">
                <a:solidFill>
                  <a:srgbClr val="FF0000"/>
                </a:solidFill>
              </a:rPr>
              <a:t>insert</a:t>
            </a:r>
            <a:r>
              <a:rPr lang="en-US" altLang="ko-KR" dirty="0" err="1" smtClean="0"/>
              <a:t>Front</a:t>
            </a:r>
            <a:r>
              <a:rPr lang="en-US" altLang="ko-KR" dirty="0" smtClean="0"/>
              <a:t>(DQ, '</a:t>
            </a:r>
            <a:r>
              <a:rPr lang="en-US" altLang="ko-KR" dirty="0" smtClean="0">
                <a:solidFill>
                  <a:srgbClr val="FF0000"/>
                </a:solidFill>
              </a:rPr>
              <a:t>E</a:t>
            </a:r>
            <a:r>
              <a:rPr lang="en-US" altLang="ko-KR" dirty="0" smtClean="0"/>
              <a:t>');  </a:t>
            </a:r>
          </a:p>
          <a:p>
            <a:pPr marL="357187" lvl="1" indent="0">
              <a:buNone/>
            </a:pP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   ⑨ </a:t>
            </a:r>
            <a:r>
              <a:rPr lang="en-US" altLang="ko-KR" sz="1800" dirty="0" err="1"/>
              <a:t>insertFront</a:t>
            </a:r>
            <a:r>
              <a:rPr lang="en-US" altLang="ko-KR" sz="1800" dirty="0"/>
              <a:t>(DQ, 'F'); </a:t>
            </a:r>
          </a:p>
          <a:p>
            <a:pPr marL="627062" lvl="2" indent="0">
              <a:buNone/>
            </a:pPr>
            <a:endParaRPr lang="ko-KR" altLang="en-US" dirty="0" smtClean="0"/>
          </a:p>
        </p:txBody>
      </p:sp>
      <p:sp>
        <p:nvSpPr>
          <p:cNvPr id="655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데크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32" y="1124744"/>
            <a:ext cx="4214861" cy="75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94" y="1954752"/>
            <a:ext cx="4451595" cy="79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51" y="3025058"/>
            <a:ext cx="4277142" cy="79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205" y="4029078"/>
            <a:ext cx="4157509" cy="77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08" y="5064034"/>
            <a:ext cx="4135906" cy="78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lnSpc>
                <a:spcPct val="60000"/>
              </a:lnSpc>
              <a:buFontTx/>
              <a:buNone/>
            </a:pP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데</a:t>
            </a:r>
            <a:r>
              <a:rPr lang="ko-KR" altLang="en-US" dirty="0" err="1"/>
              <a:t>크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구현</a:t>
            </a:r>
          </a:p>
          <a:p>
            <a:pPr lvl="2" eaLnBrk="1" hangingPunct="1"/>
            <a:r>
              <a:rPr lang="ko-KR" altLang="en-US" dirty="0" smtClean="0"/>
              <a:t>양쪽 끝에서 </a:t>
            </a:r>
            <a:r>
              <a:rPr lang="ko-KR" altLang="en-US" dirty="0" smtClean="0">
                <a:solidFill>
                  <a:srgbClr val="0000CC"/>
                </a:solidFill>
              </a:rPr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ko-KR" altLang="en-US" dirty="0" smtClean="0"/>
              <a:t> 연산을 수행하면서 크기 변화와 저장된 원소의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0000CC"/>
                </a:solidFill>
              </a:rPr>
              <a:t>순서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CC"/>
                </a:solidFill>
              </a:rPr>
              <a:t>변화</a:t>
            </a:r>
            <a:r>
              <a:rPr lang="ko-KR" altLang="en-US" dirty="0" smtClean="0"/>
              <a:t>가 많으므로 </a:t>
            </a:r>
            <a:r>
              <a:rPr lang="ko-KR" altLang="en-US" dirty="0" smtClean="0">
                <a:solidFill>
                  <a:srgbClr val="0000CC"/>
                </a:solidFill>
              </a:rPr>
              <a:t>순차</a:t>
            </a:r>
            <a:r>
              <a:rPr lang="ko-KR" altLang="en-US" dirty="0" smtClean="0"/>
              <a:t> 자료구조는 </a:t>
            </a:r>
            <a:r>
              <a:rPr lang="ko-KR" altLang="en-US" dirty="0" smtClean="0">
                <a:solidFill>
                  <a:srgbClr val="FF0000"/>
                </a:solidFill>
              </a:rPr>
              <a:t>비효율적</a:t>
            </a:r>
            <a:r>
              <a:rPr lang="ko-KR" altLang="en-US" dirty="0" smtClean="0"/>
              <a:t>임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>
                <a:solidFill>
                  <a:srgbClr val="0000CC"/>
                </a:solidFill>
              </a:rPr>
              <a:t>양방향</a:t>
            </a:r>
            <a:r>
              <a:rPr lang="ko-KR" altLang="en-US" dirty="0" smtClean="0"/>
              <a:t>으로 </a:t>
            </a:r>
            <a:r>
              <a:rPr lang="ko-KR" altLang="en-US" dirty="0" smtClean="0">
                <a:solidFill>
                  <a:srgbClr val="0000CC"/>
                </a:solidFill>
              </a:rPr>
              <a:t>연산</a:t>
            </a:r>
            <a:r>
              <a:rPr lang="ko-KR" altLang="en-US" dirty="0" smtClean="0"/>
              <a:t>이 가능한 </a:t>
            </a:r>
            <a:r>
              <a:rPr lang="ko-KR" altLang="en-US" dirty="0" smtClean="0">
                <a:solidFill>
                  <a:srgbClr val="FF0000"/>
                </a:solidFill>
              </a:rPr>
              <a:t>이중 연결 </a:t>
            </a:r>
            <a:r>
              <a:rPr lang="ko-KR" altLang="en-US" dirty="0" smtClean="0"/>
              <a:t>리스트를 </a:t>
            </a:r>
            <a:r>
              <a:rPr lang="ko-KR" altLang="en-US" dirty="0" smtClean="0">
                <a:solidFill>
                  <a:srgbClr val="0000CC"/>
                </a:solidFill>
              </a:rPr>
              <a:t>사용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2"/>
            <a:endParaRPr lang="ko-KR" altLang="en-US" dirty="0" smtClean="0"/>
          </a:p>
        </p:txBody>
      </p:sp>
      <p:sp>
        <p:nvSpPr>
          <p:cNvPr id="665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데</a:t>
            </a:r>
            <a:r>
              <a:rPr lang="ko-KR" altLang="en-US" dirty="0" err="1"/>
              <a:t>크</a:t>
            </a:r>
            <a:endParaRPr lang="ko-KR" alt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429000"/>
            <a:ext cx="67056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이중 연결 리스트를 이용해 데크 구현하기 프로그램 </a:t>
            </a:r>
            <a:r>
              <a:rPr lang="en-US" altLang="ko-KR" smtClean="0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302p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mtClean="0"/>
              <a:t>실행 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데크</a:t>
            </a:r>
            <a:endParaRPr lang="ko-KR" alt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3888432" cy="286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0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운영체제의 작업 큐</a:t>
            </a:r>
          </a:p>
          <a:p>
            <a:pPr lvl="1" eaLnBrk="1" hangingPunct="1"/>
            <a:r>
              <a:rPr lang="ko-KR" altLang="en-US" dirty="0" smtClean="0"/>
              <a:t>프린터 </a:t>
            </a:r>
            <a:r>
              <a:rPr lang="ko-KR" altLang="en-US" dirty="0" smtClean="0">
                <a:solidFill>
                  <a:srgbClr val="FF0000"/>
                </a:solidFill>
              </a:rPr>
              <a:t>버퍼</a:t>
            </a:r>
            <a:r>
              <a:rPr lang="ko-KR" altLang="en-US" dirty="0" smtClean="0"/>
              <a:t> 큐</a:t>
            </a:r>
            <a:r>
              <a:rPr lang="en-US" altLang="ko-KR" dirty="0" smtClean="0"/>
              <a:t>(</a:t>
            </a:r>
            <a:r>
              <a:rPr lang="en-US" altLang="ko-KR" baseline="30000" dirty="0" smtClean="0"/>
              <a:t>Printer </a:t>
            </a:r>
            <a:r>
              <a:rPr lang="en-US" altLang="ko-KR" baseline="30000" dirty="0"/>
              <a:t>Buffer </a:t>
            </a:r>
            <a:r>
              <a:rPr lang="en-US" altLang="ko-KR" baseline="30000" dirty="0" smtClean="0"/>
              <a:t>Queue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 eaLnBrk="1" hangingPunct="1"/>
            <a:r>
              <a:rPr lang="en-US" altLang="ko-KR" dirty="0" smtClean="0"/>
              <a:t>CPU</a:t>
            </a:r>
            <a:r>
              <a:rPr lang="ko-KR" altLang="en-US" dirty="0" smtClean="0"/>
              <a:t>에서 프린터로 보낸 데이터 순서대로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선입선출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프린터에서 출력하기 위해서 </a:t>
            </a:r>
            <a:r>
              <a:rPr lang="ko-KR" altLang="en-US" dirty="0" smtClean="0">
                <a:solidFill>
                  <a:srgbClr val="FF0000"/>
                </a:solidFill>
              </a:rPr>
              <a:t>선입선출</a:t>
            </a:r>
            <a:r>
              <a:rPr lang="ko-KR" altLang="en-US" dirty="0" smtClean="0"/>
              <a:t> 구조의 큐 사용</a:t>
            </a:r>
          </a:p>
          <a:p>
            <a:pPr lvl="1" eaLnBrk="1" hangingPunct="1"/>
            <a:r>
              <a:rPr lang="ko-KR" altLang="en-US" dirty="0" smtClean="0">
                <a:solidFill>
                  <a:srgbClr val="FF0000"/>
                </a:solidFill>
              </a:rPr>
              <a:t>스케줄링</a:t>
            </a:r>
            <a:r>
              <a:rPr lang="ko-KR" altLang="en-US" dirty="0" smtClean="0"/>
              <a:t> 큐</a:t>
            </a:r>
            <a:r>
              <a:rPr lang="en-US" altLang="ko-KR" dirty="0" smtClean="0"/>
              <a:t>(</a:t>
            </a:r>
            <a:r>
              <a:rPr lang="en-US" altLang="ko-KR" baseline="30000" dirty="0" smtClean="0"/>
              <a:t>Scheduling Queue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 eaLnBrk="1" hangingPunct="1"/>
            <a:r>
              <a:rPr lang="en-US" altLang="ko-KR" dirty="0" smtClean="0"/>
              <a:t>CPU </a:t>
            </a:r>
            <a:r>
              <a:rPr lang="ko-KR" altLang="en-US" dirty="0" smtClean="0"/>
              <a:t>사용을 요청한 프로세서들의 순서를 스케줄링 하기 위해서 큐를 사용</a:t>
            </a:r>
          </a:p>
          <a:p>
            <a:endParaRPr lang="ko-KR" altLang="en-US" dirty="0" smtClean="0"/>
          </a:p>
        </p:txBody>
      </p:sp>
      <p:sp>
        <p:nvSpPr>
          <p:cNvPr id="778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큐의 </a:t>
            </a:r>
            <a:r>
              <a:rPr lang="ko-KR" altLang="en-US" dirty="0" smtClean="0">
                <a:solidFill>
                  <a:srgbClr val="FF0000"/>
                </a:solidFill>
              </a:rPr>
              <a:t>응용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운영체제의 작업 큐 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93095"/>
            <a:ext cx="6264696" cy="233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시뮬레이션</a:t>
            </a:r>
            <a:r>
              <a:rPr lang="ko-KR" altLang="en-US" dirty="0" smtClean="0">
                <a:solidFill>
                  <a:schemeClr val="tx1"/>
                </a:solidFill>
              </a:rPr>
              <a:t>에서의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큐잉</a:t>
            </a:r>
            <a:r>
              <a:rPr lang="ko-KR" altLang="en-US" dirty="0" smtClean="0"/>
              <a:t> 시스템</a:t>
            </a:r>
          </a:p>
          <a:p>
            <a:pPr lvl="1" eaLnBrk="1" hangingPunct="1"/>
            <a:r>
              <a:rPr lang="ko-KR" altLang="en-US" dirty="0" smtClean="0"/>
              <a:t>시뮬레이션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위한</a:t>
            </a:r>
            <a:r>
              <a:rPr lang="ko-KR" altLang="en-US" dirty="0" smtClean="0"/>
              <a:t> 수학적 모델링</a:t>
            </a:r>
            <a:r>
              <a:rPr lang="ko-KR" altLang="en-US" dirty="0" smtClean="0">
                <a:solidFill>
                  <a:schemeClr val="tx1"/>
                </a:solidFill>
              </a:rPr>
              <a:t>에서</a:t>
            </a:r>
            <a:r>
              <a:rPr lang="ko-KR" altLang="en-US" dirty="0" smtClean="0"/>
              <a:t> 대기행렬</a:t>
            </a:r>
            <a:r>
              <a:rPr lang="ko-KR" altLang="en-US" dirty="0" smtClean="0">
                <a:solidFill>
                  <a:schemeClr val="tx1"/>
                </a:solidFill>
              </a:rPr>
              <a:t>과</a:t>
            </a:r>
            <a:r>
              <a:rPr lang="ko-KR" altLang="en-US" dirty="0" smtClean="0"/>
              <a:t> 대기시간 등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모델링 </a:t>
            </a:r>
            <a:r>
              <a:rPr lang="ko-KR" altLang="en-US" dirty="0" smtClean="0">
                <a:solidFill>
                  <a:schemeClr val="tx1"/>
                </a:solidFill>
              </a:rPr>
              <a:t>하기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위해서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큐잉</a:t>
            </a:r>
            <a:r>
              <a:rPr lang="ko-KR" altLang="en-US" dirty="0" smtClean="0"/>
              <a:t> 이론</a:t>
            </a:r>
            <a:r>
              <a:rPr lang="en-US" altLang="ko-KR" dirty="0" smtClean="0"/>
              <a:t>(Queue theory; </a:t>
            </a:r>
            <a:r>
              <a:rPr lang="ko-KR" altLang="en-US" dirty="0" smtClean="0">
                <a:solidFill>
                  <a:srgbClr val="FF0000"/>
                </a:solidFill>
              </a:rPr>
              <a:t>통계적 이론</a:t>
            </a:r>
            <a:r>
              <a:rPr lang="en-US" altLang="ko-KR" dirty="0" smtClean="0"/>
              <a:t>)) </a:t>
            </a:r>
            <a:r>
              <a:rPr lang="ko-KR" altLang="en-US" dirty="0" smtClean="0"/>
              <a:t>사용</a:t>
            </a:r>
          </a:p>
        </p:txBody>
      </p:sp>
      <p:sp>
        <p:nvSpPr>
          <p:cNvPr id="788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017395" cy="5762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큐의 응용 </a:t>
            </a:r>
            <a:r>
              <a:rPr lang="en-US" altLang="ko-KR" dirty="0"/>
              <a:t>: </a:t>
            </a:r>
            <a:r>
              <a:rPr lang="ko-KR" altLang="en-US" dirty="0"/>
              <a:t>시뮬레이션에서의 </a:t>
            </a:r>
            <a:r>
              <a:rPr lang="ko-KR" altLang="en-US" dirty="0" err="1"/>
              <a:t>큐잉</a:t>
            </a:r>
            <a:r>
              <a:rPr lang="ko-KR" altLang="en-US" dirty="0"/>
              <a:t> 시스템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27584" y="2043701"/>
            <a:ext cx="8064896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집에서 </a:t>
            </a:r>
            <a:r>
              <a:rPr lang="ko-KR" altLang="en-US" sz="12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혼자</a:t>
            </a:r>
            <a:r>
              <a:rPr lang="ko-KR" altLang="en-US" sz="12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구현 해 볼 것</a:t>
            </a:r>
            <a:endParaRPr lang="en-US" altLang="ko-KR" sz="120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 구현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rgbClr val="FF0000"/>
                </a:solidFill>
              </a:rPr>
              <a:t>홀수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짝수</a:t>
            </a:r>
            <a:r>
              <a:rPr lang="ko-KR" altLang="en-US" b="1" dirty="0"/>
              <a:t> </a:t>
            </a:r>
            <a:r>
              <a:rPr lang="ko-KR" altLang="en-US" b="1" dirty="0" smtClean="0"/>
              <a:t>판별하기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1052736"/>
            <a:ext cx="7776864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임의의 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 받아 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가지의 홀수를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인쇄하고 홀수의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합을 구하라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임의의 </a:t>
            </a:r>
            <a:r>
              <a:rPr lang="en-US" altLang="ko-KR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</a:t>
            </a:r>
            <a:r>
              <a:rPr lang="en-US" altLang="ko-KR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20 </a:t>
            </a:r>
            <a:r>
              <a:rPr lang="ko-KR" altLang="en-US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4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536" y="836712"/>
            <a:ext cx="8712968" cy="586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FF"/>
                </a:solidFill>
                <a:latin typeface="+mn-ea"/>
                <a:ea typeface="+mn-ea"/>
              </a:rPr>
              <a:t>1)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문제 분석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① 카운터는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20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개이므로 변수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: C,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C = C + 1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증가치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+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endParaRPr lang="ko-KR" altLang="en-US" sz="1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② 피보나치 수열 분석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 smtClean="0">
                <a:solidFill>
                  <a:srgbClr val="000000"/>
                </a:solidFill>
                <a:latin typeface="+mn-ea"/>
                <a:ea typeface="+mn-ea"/>
              </a:rPr>
              <a:t>   처음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값을 기준으로 앞의 값과 뒤의 값을 더하여 다음 수열 값이 생성 된다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                                                              -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ea typeface="+mn-ea"/>
              </a:rPr>
              <a:t>앞수열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변수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F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ea typeface="+mn-ea"/>
              </a:rPr>
              <a:t>뒤수열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변수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로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  <a:ea typeface="+mn-ea"/>
              </a:rPr>
              <a:t>선정</a:t>
            </a:r>
            <a:endParaRPr lang="en-US" altLang="ko-KR" sz="1400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                                                             -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생성된 수열 변수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: S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로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  <a:ea typeface="+mn-ea"/>
              </a:rPr>
              <a:t>선정</a:t>
            </a:r>
            <a:endParaRPr lang="en-US" altLang="ko-KR" sz="1400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                                                             -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S = F +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B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③ 수열 연산 분석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 smtClean="0">
                <a:solidFill>
                  <a:srgbClr val="0000FF"/>
                </a:solidFill>
                <a:latin typeface="+mn-ea"/>
                <a:ea typeface="+mn-ea"/>
              </a:rPr>
              <a:t>    피보나치 </a:t>
            </a:r>
            <a:r>
              <a:rPr lang="ko-KR" altLang="en-US" sz="1400" kern="0" dirty="0">
                <a:solidFill>
                  <a:srgbClr val="0000FF"/>
                </a:solidFill>
                <a:latin typeface="+mn-ea"/>
                <a:ea typeface="+mn-ea"/>
              </a:rPr>
              <a:t>수열은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0</a:t>
            </a:r>
            <a:r>
              <a:rPr lang="ko-KR" altLang="en-US" sz="1400" kern="0" dirty="0">
                <a:solidFill>
                  <a:srgbClr val="0000FF"/>
                </a:solidFill>
                <a:latin typeface="+mn-ea"/>
                <a:ea typeface="+mn-ea"/>
              </a:rPr>
              <a:t>과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ko-KR" altLang="en-US" sz="1400" kern="0" dirty="0">
                <a:solidFill>
                  <a:srgbClr val="0000FF"/>
                </a:solidFill>
                <a:latin typeface="+mn-ea"/>
                <a:ea typeface="+mn-ea"/>
              </a:rPr>
              <a:t>을 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제외</a:t>
            </a:r>
            <a:r>
              <a:rPr lang="ko-KR" altLang="en-US" sz="1400" kern="0" dirty="0">
                <a:solidFill>
                  <a:srgbClr val="0000FF"/>
                </a:solidFill>
                <a:latin typeface="+mn-ea"/>
                <a:ea typeface="+mn-ea"/>
              </a:rPr>
              <a:t>하고 자신의 앞 숫자와 그 이전의 숫자를 더하는 수열을 의미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    -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S(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생성 수열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) = F(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앞 수열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) + B(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뒤 수열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    -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수열 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첫 번째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과 두 번째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은 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제외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하므로 →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과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은 기본으로 존재한다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     ( </a:t>
            </a:r>
            <a:r>
              <a:rPr lang="ko-KR" altLang="en-US" sz="1400" kern="0" dirty="0">
                <a:solidFill>
                  <a:srgbClr val="0000FF"/>
                </a:solidFill>
                <a:latin typeface="+mn-ea"/>
                <a:ea typeface="+mn-ea"/>
              </a:rPr>
              <a:t>수열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재정의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0 1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b="1" kern="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2 3 5 8 .......... 20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개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ex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수열 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번째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F(0) +B(1) → 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수열 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네번째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F(1;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+B(1; 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번째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→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수열 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다섯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F(1;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번째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+B(2; 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번째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endParaRPr lang="ko-KR" altLang="en-US" sz="1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수열 생성 후 → 뒤 수열의 값을 앞 수열 방에 저장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발생한 수열 값을 뒤 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수열</a:t>
            </a:r>
            <a:endParaRPr lang="en-US" altLang="ko-KR" sz="1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방에 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저장한다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⇒ </a:t>
            </a:r>
            <a:r>
              <a:rPr lang="en-US" altLang="ko-KR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 = F + B / F = B / B = S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719709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ex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S(</a:t>
            </a:r>
            <a:r>
              <a:rPr lang="en-US" altLang="ko-KR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(F;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 (B;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→ </a:t>
            </a:r>
            <a:r>
              <a:rPr lang="en-US" altLang="ko-KR" sz="14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(F)1 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= (B; </a:t>
            </a:r>
            <a:r>
              <a:rPr lang="en-US" altLang="ko-KR" sz="1400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(B)2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= S(</a:t>
            </a:r>
            <a:r>
              <a:rPr lang="en-US" altLang="ko-KR" sz="1400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S(</a:t>
            </a:r>
            <a:r>
              <a:rPr lang="en-US" altLang="ko-KR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(F;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 (B; 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→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S(</a:t>
            </a:r>
            <a:r>
              <a:rPr lang="en-US" altLang="ko-KR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(F;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 (B; 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→ </a:t>
            </a:r>
            <a:r>
              <a:rPr lang="en-US" altLang="ko-KR" sz="14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(F)2 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= (B; </a:t>
            </a:r>
            <a:r>
              <a:rPr lang="en-US" altLang="ko-KR" sz="14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(B)3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= S(</a:t>
            </a:r>
            <a:r>
              <a:rPr lang="en-US" altLang="ko-KR" sz="14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S(</a:t>
            </a:r>
            <a:r>
              <a:rPr lang="en-US" altLang="ko-KR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(F; 2) + (B; 3) 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총합 변수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HAP=HAP +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 구현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rgbClr val="FF0000"/>
                </a:solidFill>
              </a:rPr>
              <a:t>피보나치 수열</a:t>
            </a:r>
            <a:endParaRPr lang="ko-KR" altLang="en-US" dirty="0" smtClean="0"/>
          </a:p>
        </p:txBody>
      </p:sp>
      <p:pic>
        <p:nvPicPr>
          <p:cNvPr id="7169" name="_x251112032" descr="EMB0000325024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31416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_x249438352" descr="EMB0000325024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00" y="5373216"/>
            <a:ext cx="2050505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7042320" y="235080"/>
              <a:ext cx="679680" cy="2858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2960" y="225720"/>
                <a:ext cx="69840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8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12776" y="1124744"/>
            <a:ext cx="7687616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2)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절차 정의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순서도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 구현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rgbClr val="FF0000"/>
                </a:solidFill>
              </a:rPr>
              <a:t>피보나치 수열</a:t>
            </a:r>
            <a:endParaRPr lang="ko-KR" altLang="en-US" dirty="0" smtClean="0"/>
          </a:p>
        </p:txBody>
      </p:sp>
      <p:pic>
        <p:nvPicPr>
          <p:cNvPr id="9217" name="_x249438432" descr="EMB0000325024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81921"/>
            <a:ext cx="266429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큐의 연산</a:t>
            </a:r>
          </a:p>
          <a:p>
            <a:pPr lvl="2" eaLnBrk="1" hangingPunct="1"/>
            <a:r>
              <a:rPr lang="ko-KR" altLang="en-US" dirty="0" smtClean="0"/>
              <a:t>삽입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rgbClr val="0000CC"/>
                </a:solidFill>
              </a:rPr>
              <a:t>enQueue</a:t>
            </a:r>
            <a:endParaRPr lang="en-US" altLang="ko-KR" b="1" dirty="0" smtClean="0">
              <a:solidFill>
                <a:srgbClr val="0000CC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삭제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rgbClr val="0000CC"/>
                </a:solidFill>
              </a:rPr>
              <a:t>deQueue</a:t>
            </a:r>
            <a:endParaRPr lang="en-US" altLang="ko-KR" b="1" dirty="0" smtClean="0">
              <a:solidFill>
                <a:srgbClr val="0000CC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altLang="ko-KR" b="1" dirty="0" smtClean="0">
              <a:solidFill>
                <a:srgbClr val="0000CC"/>
              </a:solidFill>
            </a:endParaRPr>
          </a:p>
          <a:p>
            <a:pPr lvl="1" eaLnBrk="1" hangingPunct="1"/>
            <a:r>
              <a:rPr lang="ko-KR" altLang="en-US" dirty="0" smtClean="0"/>
              <a:t>스택과 큐의 연산 비교</a:t>
            </a:r>
          </a:p>
          <a:p>
            <a:pPr lvl="1"/>
            <a:endParaRPr lang="ko-KR" altLang="en-US" dirty="0" smtClean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큐의 이해 </a:t>
            </a:r>
            <a:r>
              <a:rPr lang="en-US" altLang="ko-KR" dirty="0"/>
              <a:t>: </a:t>
            </a:r>
            <a:r>
              <a:rPr lang="ko-KR" altLang="en-US" dirty="0"/>
              <a:t>큐의 개념과 구조</a:t>
            </a:r>
            <a:endParaRPr lang="ko-KR" altLang="en-US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042988" y="2991874"/>
            <a:ext cx="7058025" cy="2476560"/>
            <a:chOff x="1042988" y="2991874"/>
            <a:chExt cx="7058025" cy="247656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988" y="2991874"/>
              <a:ext cx="7058025" cy="207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411760" y="5068324"/>
              <a:ext cx="786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+mn-ea"/>
                  <a:ea typeface="+mn-ea"/>
                </a:rPr>
                <a:t>en</a:t>
              </a:r>
              <a:r>
                <a:rPr lang="en-US" altLang="ko-KR" dirty="0">
                  <a:latin typeface="+mn-ea"/>
                  <a:ea typeface="+mn-ea"/>
                </a:rPr>
                <a:t>ter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84937" y="5059502"/>
              <a:ext cx="900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+mn-ea"/>
                  <a:ea typeface="+mn-ea"/>
                </a:rPr>
                <a:t>de</a:t>
              </a:r>
              <a:r>
                <a:rPr lang="en-US" altLang="ko-KR" dirty="0" smtClean="0">
                  <a:latin typeface="+mn-ea"/>
                  <a:ea typeface="+mn-ea"/>
                </a:rPr>
                <a:t>lete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17168" y="4239376"/>
              <a:ext cx="1046719" cy="7200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48640" y="4239376"/>
              <a:ext cx="1046719" cy="720080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rgbClr val="0000CC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08186" y="4239376"/>
              <a:ext cx="1046719" cy="720080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rgbClr val="0000CC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70439" y="4239376"/>
              <a:ext cx="1046719" cy="7200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38721" y="3393568"/>
              <a:ext cx="792088" cy="36004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81904" y="3393568"/>
              <a:ext cx="792088" cy="36004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12776" y="1124744"/>
            <a:ext cx="7687616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2)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절차 정의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순서도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 구현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rgbClr val="FF0000"/>
                </a:solidFill>
              </a:rPr>
              <a:t>피보나치 수열</a:t>
            </a:r>
            <a:endParaRPr lang="ko-KR" altLang="en-US" dirty="0" smtClean="0"/>
          </a:p>
        </p:txBody>
      </p:sp>
      <p:pic>
        <p:nvPicPr>
          <p:cNvPr id="9217" name="_x249438432" descr="EMB0000325024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51111"/>
            <a:ext cx="1584797" cy="4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99104"/>
              </p:ext>
            </p:extLst>
          </p:nvPr>
        </p:nvGraphicFramePr>
        <p:xfrm>
          <a:off x="323528" y="1877470"/>
          <a:ext cx="7127771" cy="4474464"/>
        </p:xfrm>
        <a:graphic>
          <a:graphicData uri="http://schemas.openxmlformats.org/drawingml/2006/table">
            <a:tbl>
              <a:tblPr/>
              <a:tblGrid>
                <a:gridCol w="580177">
                  <a:extLst>
                    <a:ext uri="{9D8B030D-6E8A-4147-A177-3AD203B41FA5}">
                      <a16:colId xmlns:a16="http://schemas.microsoft.com/office/drawing/2014/main" val="3449148041"/>
                    </a:ext>
                  </a:extLst>
                </a:gridCol>
                <a:gridCol w="645659">
                  <a:extLst>
                    <a:ext uri="{9D8B030D-6E8A-4147-A177-3AD203B41FA5}">
                      <a16:colId xmlns:a16="http://schemas.microsoft.com/office/drawing/2014/main" val="3276239115"/>
                    </a:ext>
                  </a:extLst>
                </a:gridCol>
                <a:gridCol w="645659">
                  <a:extLst>
                    <a:ext uri="{9D8B030D-6E8A-4147-A177-3AD203B41FA5}">
                      <a16:colId xmlns:a16="http://schemas.microsoft.com/office/drawing/2014/main" val="731672974"/>
                    </a:ext>
                  </a:extLst>
                </a:gridCol>
                <a:gridCol w="839356">
                  <a:extLst>
                    <a:ext uri="{9D8B030D-6E8A-4147-A177-3AD203B41FA5}">
                      <a16:colId xmlns:a16="http://schemas.microsoft.com/office/drawing/2014/main" val="2781182389"/>
                    </a:ext>
                  </a:extLst>
                </a:gridCol>
                <a:gridCol w="710224">
                  <a:extLst>
                    <a:ext uri="{9D8B030D-6E8A-4147-A177-3AD203B41FA5}">
                      <a16:colId xmlns:a16="http://schemas.microsoft.com/office/drawing/2014/main" val="630710753"/>
                    </a:ext>
                  </a:extLst>
                </a:gridCol>
                <a:gridCol w="645659">
                  <a:extLst>
                    <a:ext uri="{9D8B030D-6E8A-4147-A177-3AD203B41FA5}">
                      <a16:colId xmlns:a16="http://schemas.microsoft.com/office/drawing/2014/main" val="2140353746"/>
                    </a:ext>
                  </a:extLst>
                </a:gridCol>
                <a:gridCol w="710224">
                  <a:extLst>
                    <a:ext uri="{9D8B030D-6E8A-4147-A177-3AD203B41FA5}">
                      <a16:colId xmlns:a16="http://schemas.microsoft.com/office/drawing/2014/main" val="326695091"/>
                    </a:ext>
                  </a:extLst>
                </a:gridCol>
                <a:gridCol w="839356">
                  <a:extLst>
                    <a:ext uri="{9D8B030D-6E8A-4147-A177-3AD203B41FA5}">
                      <a16:colId xmlns:a16="http://schemas.microsoft.com/office/drawing/2014/main" val="2788945898"/>
                    </a:ext>
                  </a:extLst>
                </a:gridCol>
                <a:gridCol w="839356">
                  <a:extLst>
                    <a:ext uri="{9D8B030D-6E8A-4147-A177-3AD203B41FA5}">
                      <a16:colId xmlns:a16="http://schemas.microsoft.com/office/drawing/2014/main" val="3208181962"/>
                    </a:ext>
                  </a:extLst>
                </a:gridCol>
                <a:gridCol w="672101">
                  <a:extLst>
                    <a:ext uri="{9D8B030D-6E8A-4147-A177-3AD203B41FA5}">
                      <a16:colId xmlns:a16="http://schemas.microsoft.com/office/drawing/2014/main" val="2881045816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값 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C=? -- 1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= 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 =1</a:t>
                      </a:r>
                      <a:endParaRPr lang="en-US" sz="1000" b="1" kern="0" spc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S=?0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HAP=1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907729"/>
                  </a:ext>
                </a:extLst>
              </a:tr>
              <a:tr h="27063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ko-KR" altLang="en-US" sz="1000" b="1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F, B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= C+1</a:t>
                      </a:r>
                      <a:endParaRPr lang="en-US" sz="10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= F + B</a:t>
                      </a:r>
                      <a:endParaRPr lang="en-US" sz="10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</a:t>
                      </a:r>
                      <a:r>
                        <a:rPr lang="en-US" sz="10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en-US" sz="1000" b="1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= B</a:t>
                      </a:r>
                      <a:endParaRPr lang="en-US" sz="1000" b="1" kern="0" spc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 = S</a:t>
                      </a:r>
                      <a:endParaRPr lang="en-US" sz="1000" b="1" kern="0" spc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HAP=HAP+S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: 20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319960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877673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&gt;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428492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0, 1</a:t>
                      </a:r>
                      <a:endParaRPr lang="en-US" sz="1000" b="1" kern="0" spc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= 0 + 1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0 + 1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= </a:t>
                      </a: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 =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= 1 + 1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&lt; 20</a:t>
                      </a:r>
                      <a:endParaRPr lang="en-US" sz="1000" b="1" kern="0" spc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846546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&gt;= 20</a:t>
                      </a:r>
                      <a:endParaRPr lang="en-US" sz="1000" b="1" kern="0" spc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00752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= 1 + 1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1 + 1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= </a:t>
                      </a: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 = </a:t>
                      </a: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= 2 + 2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&lt; 20</a:t>
                      </a:r>
                      <a:endParaRPr lang="en-US" sz="1000" b="1" kern="0" spc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862101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&gt;= 20</a:t>
                      </a:r>
                      <a:endParaRPr lang="en-US" sz="1000" b="1" kern="0" spc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516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= 2 + 1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1 + 2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=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 = </a:t>
                      </a: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= 4 + 3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&lt; 20</a:t>
                      </a:r>
                      <a:endParaRPr lang="en-US" sz="1000" b="1" kern="0" spc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435716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&gt;= 20</a:t>
                      </a:r>
                      <a:endParaRPr lang="en-US" sz="1000" b="1" kern="0" spc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37937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= 3 + 1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2 + 3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=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 =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= 7 + 5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&lt; 20</a:t>
                      </a:r>
                      <a:endParaRPr lang="en-US" sz="1000" b="1" kern="0" spc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187591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&gt;= 20</a:t>
                      </a:r>
                      <a:endParaRPr lang="en-US" sz="1000" b="1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99548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= 4 + 1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3 + 5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=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 =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= 12 + 8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&lt; 20</a:t>
                      </a:r>
                      <a:endParaRPr lang="en-US" sz="1000" b="1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01872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&gt;= 20</a:t>
                      </a:r>
                      <a:endParaRPr lang="en-US" sz="1000" b="1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057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631205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1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2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26897" y="920052"/>
            <a:ext cx="6651077" cy="432197"/>
          </a:xfrm>
        </p:spPr>
        <p:txBody>
          <a:bodyPr/>
          <a:lstStyle/>
          <a:p>
            <a:r>
              <a:rPr lang="ko-KR" altLang="en-US" sz="1800" dirty="0">
                <a:solidFill>
                  <a:srgbClr val="C00000"/>
                </a:solidFill>
              </a:rPr>
              <a:t>문제</a:t>
            </a:r>
            <a:r>
              <a:rPr lang="en-US" altLang="ko-KR" sz="1800" dirty="0"/>
              <a:t>) </a:t>
            </a:r>
            <a:r>
              <a:rPr lang="ko-KR" altLang="en-US" sz="1800" dirty="0"/>
              <a:t>알고리즘 구현 </a:t>
            </a:r>
            <a:r>
              <a:rPr lang="en-US" altLang="ko-KR" sz="1800" dirty="0"/>
              <a:t>– </a:t>
            </a:r>
            <a:r>
              <a:rPr lang="en-US" altLang="ko-KR" sz="1800" b="1" dirty="0">
                <a:solidFill>
                  <a:srgbClr val="FF0000"/>
                </a:solidFill>
              </a:rPr>
              <a:t>1</a:t>
            </a:r>
            <a:r>
              <a:rPr lang="ko-KR" altLang="en-US" sz="1800" b="1" dirty="0">
                <a:solidFill>
                  <a:srgbClr val="FF0000"/>
                </a:solidFill>
              </a:rPr>
              <a:t>의 보수</a:t>
            </a:r>
            <a:r>
              <a:rPr lang="en-US" altLang="ko-KR" sz="1800" b="1" dirty="0">
                <a:solidFill>
                  <a:srgbClr val="FF0000"/>
                </a:solidFill>
              </a:rPr>
              <a:t>, 2</a:t>
            </a:r>
            <a:r>
              <a:rPr lang="ko-KR" altLang="en-US" sz="1800" b="1" dirty="0">
                <a:solidFill>
                  <a:srgbClr val="FF0000"/>
                </a:solidFill>
              </a:rPr>
              <a:t>의 보수 </a:t>
            </a:r>
            <a:r>
              <a:rPr lang="ko-KR" altLang="en-US" sz="1800" b="1" dirty="0"/>
              <a:t>판별하기</a:t>
            </a:r>
            <a:endParaRPr lang="ko-KR" altLang="en-US" sz="1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51003"/>
              </p:ext>
            </p:extLst>
          </p:nvPr>
        </p:nvGraphicFramePr>
        <p:xfrm>
          <a:off x="545622" y="1420910"/>
          <a:ext cx="8084461" cy="1137476"/>
        </p:xfrm>
        <a:graphic>
          <a:graphicData uri="http://schemas.openxmlformats.org/drawingml/2006/table">
            <a:tbl>
              <a:tblPr/>
              <a:tblGrid>
                <a:gridCol w="8084461">
                  <a:extLst>
                    <a:ext uri="{9D8B030D-6E8A-4147-A177-3AD203B41FA5}">
                      <a16:colId xmlns:a16="http://schemas.microsoft.com/office/drawing/2014/main" val="4046953300"/>
                    </a:ext>
                  </a:extLst>
                </a:gridCol>
              </a:tblGrid>
              <a:tr h="1137476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문제</a:t>
                      </a:r>
                      <a:r>
                        <a:rPr lang="en-US" altLang="ko-KR" sz="11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1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진수 </a:t>
                      </a:r>
                      <a:r>
                        <a:rPr lang="en-US" altLang="ko-KR" sz="11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en-US" altLang="ko-KR" sz="1100" kern="0" spc="0" baseline="-250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(10)</a:t>
                      </a:r>
                      <a:r>
                        <a:rPr lang="ko-KR" altLang="en-US" sz="11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ko-KR" altLang="en-US" sz="11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진수 다섯 자리를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받아 </a:t>
                      </a:r>
                      <a:r>
                        <a:rPr lang="en-US" altLang="ko-KR" sz="11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의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보수와 </a:t>
                      </a:r>
                      <a:r>
                        <a:rPr lang="en-US" altLang="ko-KR" sz="11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보수로 </a:t>
                      </a:r>
                      <a:r>
                        <a:rPr lang="ko-KR" altLang="en-US" sz="11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변환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하여 각 </a:t>
                      </a:r>
                      <a:r>
                        <a:rPr lang="ko-KR" altLang="en-US" sz="11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배열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저장하는 알고리즘이다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- </a:t>
                      </a:r>
                      <a:r>
                        <a:rPr lang="en-US" altLang="ko-KR" sz="11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A(5)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받은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진수를 기억하는 배열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COM1(5 )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:1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보수가 저장될 배열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COM2(5</a:t>
                      </a:r>
                      <a:r>
                        <a:rPr lang="en-US" altLang="ko-KR" sz="11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: 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보수가 저장될 배열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11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처리 조건</a:t>
                      </a:r>
                      <a:r>
                        <a:rPr lang="en-US" altLang="ko-KR" sz="11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진수가 입력될 때 </a:t>
                      </a:r>
                      <a:r>
                        <a:rPr lang="ko-KR" altLang="en-US" sz="11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낮은 자리 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부터 각 배열의 </a:t>
                      </a: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첫 번째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입력된다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</a:t>
                      </a:r>
                      <a:r>
                        <a:rPr lang="ko-KR" altLang="en-US" sz="11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즉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A(1), COM1(1), COM2(1)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에는 가장 낮은 자리 수의 수가 있는 것으로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64962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45622" y="2809229"/>
            <a:ext cx="6072997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sz="9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분석</a:t>
            </a:r>
            <a:endParaRPr lang="ko-KR" altLang="en-US" sz="900" kern="0" dirty="0">
              <a:solidFill>
                <a:srgbClr val="0000FF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① </a:t>
            </a:r>
            <a:r>
              <a:rPr lang="ko-KR" altLang="en-US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 수 </a:t>
            </a:r>
            <a:r>
              <a:rPr lang="en-US" altLang="ko-KR" sz="75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 경우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2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진수 값은 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0 0 1 0 1 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 조건에 의하여 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  </a:t>
            </a:r>
            <a:r>
              <a:rPr lang="en-US" altLang="ko-KR" sz="750" kern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←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  </a:t>
            </a:r>
            <a:r>
              <a:rPr lang="en-US" altLang="ko-KR" sz="750" kern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←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 </a:t>
            </a:r>
            <a:r>
              <a:rPr lang="en-US" altLang="ko-KR" sz="750" kern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←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0  </a:t>
            </a:r>
            <a:r>
              <a:rPr lang="en-US" altLang="ko-KR" sz="750" kern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←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1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⇒ 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1 0 1 0 0 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sz="75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된다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en-US" altLang="ko-KR" sz="75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75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75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75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② 1 0 1 0 0</a:t>
            </a:r>
            <a:r>
              <a:rPr lang="en-US" altLang="ko-KR" sz="75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750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“1의  </a:t>
            </a:r>
            <a:r>
              <a:rPr lang="en-US" altLang="ko-KR" sz="750" u="sng" kern="0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보수</a:t>
            </a:r>
            <a:r>
              <a:rPr lang="en-US" altLang="ko-KR" sz="750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750" u="sng" kern="0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값”</a:t>
            </a:r>
            <a:r>
              <a:rPr lang="en-US" altLang="ko-KR" sz="750" kern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은</a:t>
            </a:r>
            <a:r>
              <a:rPr lang="en-US" altLang="ko-KR" sz="750" kern="0" dirty="0">
                <a:solidFill>
                  <a:srgbClr val="0000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0 1 0 1 1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750" kern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75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COM1(P) = </a:t>
            </a:r>
            <a:r>
              <a:rPr lang="en-US" altLang="ko-KR" sz="75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– A(P)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, </a:t>
            </a:r>
            <a:r>
              <a:rPr lang="ko-KR" altLang="en-US" sz="75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75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1-</a:t>
            </a:r>
            <a:r>
              <a:rPr lang="en-US" altLang="ko-KR" sz="75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= </a:t>
            </a:r>
            <a:r>
              <a:rPr lang="en-US" altLang="ko-KR" sz="75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75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1-</a:t>
            </a:r>
            <a:r>
              <a:rPr lang="en-US" altLang="ko-KR" sz="75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= </a:t>
            </a:r>
            <a:r>
              <a:rPr lang="en-US" altLang="ko-KR" sz="75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750" kern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just" fontAlgn="base">
              <a:lnSpc>
                <a:spcPct val="160000"/>
              </a:lnSpc>
            </a:pPr>
            <a:endParaRPr lang="en-US" altLang="ko-KR" sz="750" kern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750" kern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750" kern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750" kern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③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보수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COM2(P)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“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보수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+ 1” 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- 1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보수 변환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COM1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750" kern="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별열첨자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 = 5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COM2(P)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COM2(1)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되기 위해서는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COM2(6-P) = COM2(1)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된다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750" kern="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④ 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 카운터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첨자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1 ~ 5  : 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 카운터 변수 </a:t>
            </a:r>
            <a:r>
              <a:rPr lang="en-US" altLang="ko-KR" sz="75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: P = P + 1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⑤ 2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보수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1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보수 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+ 1  :  +1 </a:t>
            </a:r>
            <a:r>
              <a:rPr lang="ko-KR" altLang="en-US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변수 선언 </a:t>
            </a:r>
            <a:r>
              <a:rPr lang="en-US" altLang="ko-KR" sz="75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en-US" altLang="ko-KR" sz="75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(C=1) </a:t>
            </a:r>
            <a:endParaRPr lang="ko-KR" altLang="en-US" sz="750" kern="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099667" y="3366617"/>
          <a:ext cx="3593305" cy="443864"/>
        </p:xfrm>
        <a:graphic>
          <a:graphicData uri="http://schemas.openxmlformats.org/drawingml/2006/table">
            <a:tbl>
              <a:tblPr/>
              <a:tblGrid>
                <a:gridCol w="718661">
                  <a:extLst>
                    <a:ext uri="{9D8B030D-6E8A-4147-A177-3AD203B41FA5}">
                      <a16:colId xmlns:a16="http://schemas.microsoft.com/office/drawing/2014/main" val="3413428354"/>
                    </a:ext>
                  </a:extLst>
                </a:gridCol>
                <a:gridCol w="718661">
                  <a:extLst>
                    <a:ext uri="{9D8B030D-6E8A-4147-A177-3AD203B41FA5}">
                      <a16:colId xmlns:a16="http://schemas.microsoft.com/office/drawing/2014/main" val="3123887523"/>
                    </a:ext>
                  </a:extLst>
                </a:gridCol>
                <a:gridCol w="718661">
                  <a:extLst>
                    <a:ext uri="{9D8B030D-6E8A-4147-A177-3AD203B41FA5}">
                      <a16:colId xmlns:a16="http://schemas.microsoft.com/office/drawing/2014/main" val="3775054745"/>
                    </a:ext>
                  </a:extLst>
                </a:gridCol>
                <a:gridCol w="718661">
                  <a:extLst>
                    <a:ext uri="{9D8B030D-6E8A-4147-A177-3AD203B41FA5}">
                      <a16:colId xmlns:a16="http://schemas.microsoft.com/office/drawing/2014/main" val="2941748480"/>
                    </a:ext>
                  </a:extLst>
                </a:gridCol>
                <a:gridCol w="718661">
                  <a:extLst>
                    <a:ext uri="{9D8B030D-6E8A-4147-A177-3AD203B41FA5}">
                      <a16:colId xmlns:a16="http://schemas.microsoft.com/office/drawing/2014/main" val="4256125235"/>
                    </a:ext>
                  </a:extLst>
                </a:gridCol>
              </a:tblGrid>
              <a:tr h="2097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A(1)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A(2)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A(3)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A(4)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A(5)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683238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800" b="1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800" b="1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800" b="1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800" b="1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800" b="1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94021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32" y="2744606"/>
            <a:ext cx="1247254" cy="288576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1701562" y="3703977"/>
            <a:ext cx="2459948" cy="28592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296931" y="3703976"/>
            <a:ext cx="2328986" cy="28592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99667" y="4258576"/>
          <a:ext cx="3593305" cy="443864"/>
        </p:xfrm>
        <a:graphic>
          <a:graphicData uri="http://schemas.openxmlformats.org/drawingml/2006/table">
            <a:tbl>
              <a:tblPr/>
              <a:tblGrid>
                <a:gridCol w="718661">
                  <a:extLst>
                    <a:ext uri="{9D8B030D-6E8A-4147-A177-3AD203B41FA5}">
                      <a16:colId xmlns:a16="http://schemas.microsoft.com/office/drawing/2014/main" val="2493283078"/>
                    </a:ext>
                  </a:extLst>
                </a:gridCol>
                <a:gridCol w="718661">
                  <a:extLst>
                    <a:ext uri="{9D8B030D-6E8A-4147-A177-3AD203B41FA5}">
                      <a16:colId xmlns:a16="http://schemas.microsoft.com/office/drawing/2014/main" val="3802654524"/>
                    </a:ext>
                  </a:extLst>
                </a:gridCol>
                <a:gridCol w="718661">
                  <a:extLst>
                    <a:ext uri="{9D8B030D-6E8A-4147-A177-3AD203B41FA5}">
                      <a16:colId xmlns:a16="http://schemas.microsoft.com/office/drawing/2014/main" val="2139329603"/>
                    </a:ext>
                  </a:extLst>
                </a:gridCol>
                <a:gridCol w="718661">
                  <a:extLst>
                    <a:ext uri="{9D8B030D-6E8A-4147-A177-3AD203B41FA5}">
                      <a16:colId xmlns:a16="http://schemas.microsoft.com/office/drawing/2014/main" val="422174965"/>
                    </a:ext>
                  </a:extLst>
                </a:gridCol>
                <a:gridCol w="718661">
                  <a:extLst>
                    <a:ext uri="{9D8B030D-6E8A-4147-A177-3AD203B41FA5}">
                      <a16:colId xmlns:a16="http://schemas.microsoft.com/office/drawing/2014/main" val="1116266967"/>
                    </a:ext>
                  </a:extLst>
                </a:gridCol>
              </a:tblGrid>
              <a:tr h="2097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A(1)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A(2)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A(3)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A(4)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A(5)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900057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1-1=</a:t>
                      </a:r>
                      <a:r>
                        <a:rPr lang="en-US" sz="800" b="1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8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1-0=</a:t>
                      </a:r>
                      <a:r>
                        <a:rPr lang="en-US" sz="800" b="1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8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1-1=</a:t>
                      </a:r>
                      <a:r>
                        <a:rPr lang="en-US" sz="800" b="1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8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1-0=</a:t>
                      </a:r>
                      <a:r>
                        <a:rPr lang="en-US" sz="800" b="1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8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1-0=</a:t>
                      </a:r>
                      <a:r>
                        <a:rPr lang="en-US" sz="8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8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721003"/>
                  </a:ext>
                </a:extLst>
              </a:tr>
            </a:tbl>
          </a:graphicData>
        </a:graphic>
      </p:graphicFrame>
      <p:cxnSp>
        <p:nvCxnSpPr>
          <p:cNvPr id="32" name="직선 화살표 연결선 31"/>
          <p:cNvCxnSpPr/>
          <p:nvPr/>
        </p:nvCxnSpPr>
        <p:spPr>
          <a:xfrm flipH="1">
            <a:off x="2639685" y="4462375"/>
            <a:ext cx="1727439" cy="66009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184878" y="2673269"/>
            <a:ext cx="2243294" cy="2449196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3365" y="3703976"/>
            <a:ext cx="309731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의 보수 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= 1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의 보수 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900" kern="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 : </a:t>
            </a:r>
            <a:r>
              <a:rPr lang="en-US" altLang="ko-KR" sz="900" b="1" kern="0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900" b="1" dirty="0">
                <a:latin typeface="+mn-ea"/>
              </a:rPr>
              <a:t>com1(1) *</a:t>
            </a:r>
            <a:r>
              <a:rPr lang="en-US" altLang="ko-KR" sz="900" b="1" dirty="0" smtClean="0">
                <a:latin typeface="+mn-ea"/>
              </a:rPr>
              <a:t>c</a:t>
            </a:r>
            <a:endParaRPr lang="en-US" altLang="ko-KR" sz="9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b="1" kern="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ko-KR" sz="900" b="1" dirty="0">
                <a:latin typeface="+mn-ea"/>
              </a:rPr>
              <a:t>+</a:t>
            </a:r>
            <a:r>
              <a:rPr lang="en-US" altLang="ko-KR" sz="9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ko-KR" sz="900" b="1" dirty="0">
                <a:latin typeface="+mn-ea"/>
              </a:rPr>
              <a:t> = 1  </a:t>
            </a:r>
            <a:r>
              <a:rPr lang="en-US" altLang="ko-KR" sz="900" b="1" dirty="0">
                <a:solidFill>
                  <a:srgbClr val="0000FF"/>
                </a:solidFill>
                <a:latin typeface="+mn-ea"/>
              </a:rPr>
              <a:t>MOD 2</a:t>
            </a:r>
            <a:r>
              <a:rPr lang="en-US" altLang="ko-KR" sz="900" b="1" dirty="0">
                <a:latin typeface="+mn-ea"/>
              </a:rPr>
              <a:t>    1   :  0 =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ko-KR" sz="900" b="1" dirty="0">
                <a:latin typeface="+mn-ea"/>
              </a:rPr>
              <a:t> * </a:t>
            </a:r>
            <a:r>
              <a:rPr lang="en-US" altLang="ko-KR" sz="9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ko-KR" sz="900" b="1" dirty="0">
                <a:latin typeface="+mn-ea"/>
              </a:rPr>
              <a:t>  </a:t>
            </a:r>
          </a:p>
          <a:p>
            <a:r>
              <a:rPr lang="en-US" altLang="ko-KR" sz="900" b="1" dirty="0">
                <a:latin typeface="+mn-ea"/>
              </a:rPr>
              <a:t>    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900" b="1" dirty="0">
                <a:latin typeface="+mn-ea"/>
              </a:rPr>
              <a:t>+0 = 1  </a:t>
            </a:r>
            <a:r>
              <a:rPr lang="en-US" altLang="ko-KR" sz="900" b="1" dirty="0">
                <a:solidFill>
                  <a:srgbClr val="0000FF"/>
                </a:solidFill>
                <a:latin typeface="+mn-ea"/>
              </a:rPr>
              <a:t>MOD 2</a:t>
            </a:r>
            <a:r>
              <a:rPr lang="en-US" altLang="ko-KR" sz="900" b="1" dirty="0">
                <a:latin typeface="+mn-ea"/>
              </a:rPr>
              <a:t>    1   :  0 = 1 *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0</a:t>
            </a:r>
          </a:p>
          <a:p>
            <a:r>
              <a:rPr lang="en-US" altLang="ko-KR" sz="900" b="1" dirty="0">
                <a:latin typeface="+mn-ea"/>
              </a:rPr>
              <a:t>    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ko-KR" sz="900" b="1" dirty="0">
                <a:latin typeface="+mn-ea"/>
              </a:rPr>
              <a:t>+0 = 0  </a:t>
            </a:r>
            <a:r>
              <a:rPr lang="en-US" altLang="ko-KR" sz="900" b="1" dirty="0">
                <a:solidFill>
                  <a:srgbClr val="0000FF"/>
                </a:solidFill>
                <a:latin typeface="+mn-ea"/>
              </a:rPr>
              <a:t>MOD 2</a:t>
            </a:r>
            <a:r>
              <a:rPr lang="en-US" altLang="ko-KR" sz="900" b="1" dirty="0">
                <a:latin typeface="+mn-ea"/>
              </a:rPr>
              <a:t>    0   :  0 = 0 *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0</a:t>
            </a:r>
          </a:p>
          <a:p>
            <a:r>
              <a:rPr lang="en-US" altLang="ko-KR" sz="900" b="1" dirty="0">
                <a:latin typeface="+mn-ea"/>
              </a:rPr>
              <a:t>    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900" b="1" dirty="0">
                <a:latin typeface="+mn-ea"/>
              </a:rPr>
              <a:t>+0 = 1  </a:t>
            </a:r>
            <a:r>
              <a:rPr lang="en-US" altLang="ko-KR" sz="900" b="1" dirty="0">
                <a:solidFill>
                  <a:srgbClr val="0000FF"/>
                </a:solidFill>
                <a:latin typeface="+mn-ea"/>
              </a:rPr>
              <a:t>MOD 2</a:t>
            </a:r>
            <a:r>
              <a:rPr lang="en-US" altLang="ko-KR" sz="900" b="1" dirty="0">
                <a:latin typeface="+mn-ea"/>
              </a:rPr>
              <a:t>    1   :  0 = 1 *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0</a:t>
            </a:r>
          </a:p>
          <a:p>
            <a:r>
              <a:rPr lang="en-US" altLang="ko-KR" sz="900" b="1" dirty="0">
                <a:latin typeface="+mn-ea"/>
              </a:rPr>
              <a:t>    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900" b="1" dirty="0">
                <a:latin typeface="+mn-ea"/>
              </a:rPr>
              <a:t>+0 = 1  </a:t>
            </a:r>
            <a:r>
              <a:rPr lang="en-US" altLang="ko-KR" sz="900" b="1" dirty="0">
                <a:solidFill>
                  <a:srgbClr val="0000FF"/>
                </a:solidFill>
                <a:latin typeface="+mn-ea"/>
              </a:rPr>
              <a:t>MOD 2</a:t>
            </a:r>
            <a:r>
              <a:rPr lang="en-US" altLang="ko-KR" sz="900" b="1" dirty="0">
                <a:latin typeface="+mn-ea"/>
              </a:rPr>
              <a:t>    1   :  0 = 1 *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ko-KR" sz="900" b="1" dirty="0">
                <a:latin typeface="+mn-ea"/>
              </a:rPr>
              <a:t> </a:t>
            </a:r>
          </a:p>
          <a:p>
            <a:r>
              <a:rPr lang="en-US" altLang="ko-KR" sz="900" b="1" dirty="0">
                <a:latin typeface="+mn-ea"/>
              </a:rPr>
              <a:t> </a:t>
            </a:r>
            <a:endParaRPr lang="ko-KR" altLang="en-US" sz="900" b="1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92" y="2125918"/>
            <a:ext cx="1207092" cy="58008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230" y="3061179"/>
            <a:ext cx="1207092" cy="580087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>
            <a:off x="6469285" y="3943350"/>
            <a:ext cx="1134000" cy="13928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6469285" y="4084067"/>
            <a:ext cx="1134000" cy="13928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6459317" y="4223349"/>
            <a:ext cx="1134000" cy="13928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6469285" y="4355699"/>
            <a:ext cx="1134000" cy="13928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아래로 구부러진 화살표 12"/>
          <p:cNvSpPr/>
          <p:nvPr/>
        </p:nvSpPr>
        <p:spPr>
          <a:xfrm>
            <a:off x="7466162" y="3641266"/>
            <a:ext cx="601266" cy="612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 bwMode="auto">
          <a:xfrm>
            <a:off x="227013" y="82550"/>
            <a:ext cx="7873379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kumimoji="0" lang="ko-KR" altLang="en-US" dirty="0" smtClean="0">
                <a:solidFill>
                  <a:srgbClr val="C00000"/>
                </a:solidFill>
              </a:rPr>
              <a:t>문제</a:t>
            </a:r>
            <a:r>
              <a:rPr kumimoji="0" lang="en-US" altLang="ko-KR" dirty="0" smtClean="0"/>
              <a:t>) </a:t>
            </a:r>
            <a:r>
              <a:rPr kumimoji="0" lang="ko-KR" altLang="en-US" dirty="0" smtClean="0"/>
              <a:t>알고리즘 구현 </a:t>
            </a:r>
            <a:r>
              <a:rPr kumimoji="0" lang="en-US" altLang="ko-KR" dirty="0" smtClean="0"/>
              <a:t>– </a:t>
            </a:r>
            <a:r>
              <a:rPr kumimoji="0" lang="en-US" altLang="ko-KR" b="1" dirty="0" smtClean="0">
                <a:solidFill>
                  <a:srgbClr val="FF0000"/>
                </a:solidFill>
              </a:rPr>
              <a:t>1</a:t>
            </a:r>
            <a:r>
              <a:rPr kumimoji="0" lang="ko-KR" altLang="en-US" b="1" dirty="0" smtClean="0">
                <a:solidFill>
                  <a:srgbClr val="FF0000"/>
                </a:solidFill>
              </a:rPr>
              <a:t>의 보수 </a:t>
            </a:r>
            <a:r>
              <a:rPr kumimoji="0" lang="en-US" altLang="ko-KR" b="1" dirty="0" smtClean="0">
                <a:solidFill>
                  <a:srgbClr val="FF0000"/>
                </a:solidFill>
              </a:rPr>
              <a:t>2</a:t>
            </a:r>
            <a:r>
              <a:rPr kumimoji="0" lang="ko-KR" altLang="en-US" b="1" dirty="0" smtClean="0">
                <a:solidFill>
                  <a:srgbClr val="FF0000"/>
                </a:solidFill>
              </a:rPr>
              <a:t>의 보수</a:t>
            </a:r>
            <a:endParaRPr kumimoji="0" lang="ko-KR" altLang="en-US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8100392" y="4639238"/>
            <a:ext cx="0" cy="301930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07683" y="4959097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kern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 </a:t>
            </a:r>
            <a:r>
              <a:rPr lang="ko-KR" altLang="en-US" sz="800" kern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6469285" y="4613405"/>
            <a:ext cx="1487091" cy="345693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7162920" y="317520"/>
              <a:ext cx="609840" cy="28620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560" y="308160"/>
                <a:ext cx="62856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5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28099" y="2193447"/>
            <a:ext cx="604867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9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9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절차 정의</a:t>
            </a:r>
            <a:r>
              <a:rPr lang="en-US" altLang="ko-KR" sz="9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en-US" altLang="ko-KR" sz="9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1407270"/>
            <a:ext cx="799288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5" marR="47625" algn="just">
              <a:lnSpc>
                <a:spcPct val="160000"/>
              </a:lnSpc>
            </a:pP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문제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10</a:t>
            </a:r>
            <a:r>
              <a:rPr lang="ko-KR" altLang="en-US" sz="1400" kern="0" dirty="0">
                <a:solidFill>
                  <a:srgbClr val="0000FF"/>
                </a:solidFill>
                <a:latin typeface="+mn-ea"/>
                <a:ea typeface="+mn-ea"/>
              </a:rPr>
              <a:t>진수 </a:t>
            </a:r>
            <a:r>
              <a:rPr lang="en-US" altLang="ko-KR" sz="1400" kern="0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en-US" altLang="ko-KR" sz="1400" kern="0" baseline="-25000" dirty="0" smtClean="0">
                <a:solidFill>
                  <a:srgbClr val="FF0000"/>
                </a:solidFill>
                <a:latin typeface="+mn-ea"/>
                <a:ea typeface="+mn-ea"/>
              </a:rPr>
              <a:t>(10</a:t>
            </a:r>
            <a:r>
              <a:rPr lang="en-US" altLang="ko-KR" sz="1400" kern="0" baseline="-250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kern="0" dirty="0">
                <a:solidFill>
                  <a:prstClr val="black"/>
                </a:solidFill>
                <a:latin typeface="+mn-ea"/>
                <a:ea typeface="+mn-ea"/>
              </a:rPr>
              <a:t>일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 경우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진수 다섯 자리를 입력 받아 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의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보수와 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의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보수로 </a:t>
            </a:r>
            <a:r>
              <a:rPr lang="ko-KR" altLang="en-US" sz="1400" kern="0" dirty="0">
                <a:solidFill>
                  <a:srgbClr val="0000FF"/>
                </a:solidFill>
                <a:latin typeface="+mn-ea"/>
                <a:ea typeface="+mn-ea"/>
              </a:rPr>
              <a:t>변환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하여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  <a:ea typeface="+mn-ea"/>
              </a:rPr>
              <a:t>각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rgbClr val="0000FF"/>
                </a:solidFill>
                <a:latin typeface="+mn-ea"/>
                <a:ea typeface="+mn-ea"/>
              </a:rPr>
              <a:t>배열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에 저장하는 알고리즘이다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426897" y="920052"/>
            <a:ext cx="6651077" cy="432197"/>
          </a:xfrm>
        </p:spPr>
        <p:txBody>
          <a:bodyPr/>
          <a:lstStyle/>
          <a:p>
            <a:r>
              <a:rPr lang="ko-KR" altLang="en-US" sz="1800" dirty="0">
                <a:solidFill>
                  <a:srgbClr val="C00000"/>
                </a:solidFill>
              </a:rPr>
              <a:t>문제</a:t>
            </a:r>
            <a:r>
              <a:rPr lang="en-US" altLang="ko-KR" sz="1800" dirty="0"/>
              <a:t>) </a:t>
            </a:r>
            <a:r>
              <a:rPr lang="ko-KR" altLang="en-US" sz="1800" dirty="0"/>
              <a:t>알고리즘 구현 </a:t>
            </a:r>
            <a:r>
              <a:rPr lang="en-US" altLang="ko-KR" sz="1800" dirty="0"/>
              <a:t>– </a:t>
            </a:r>
            <a:r>
              <a:rPr lang="en-US" altLang="ko-KR" sz="1800" b="1" dirty="0">
                <a:solidFill>
                  <a:srgbClr val="FF0000"/>
                </a:solidFill>
              </a:rPr>
              <a:t>1</a:t>
            </a:r>
            <a:r>
              <a:rPr lang="ko-KR" altLang="en-US" sz="1800" b="1" dirty="0">
                <a:solidFill>
                  <a:srgbClr val="FF0000"/>
                </a:solidFill>
              </a:rPr>
              <a:t>의 보수</a:t>
            </a:r>
            <a:r>
              <a:rPr lang="en-US" altLang="ko-KR" sz="1800" b="1" dirty="0">
                <a:solidFill>
                  <a:srgbClr val="FF0000"/>
                </a:solidFill>
              </a:rPr>
              <a:t>, 2</a:t>
            </a:r>
            <a:r>
              <a:rPr lang="ko-KR" altLang="en-US" sz="1800" b="1" dirty="0">
                <a:solidFill>
                  <a:srgbClr val="FF0000"/>
                </a:solidFill>
              </a:rPr>
              <a:t>의 보수 </a:t>
            </a:r>
            <a:r>
              <a:rPr lang="ko-KR" altLang="en-US" sz="1800" b="1" dirty="0"/>
              <a:t>판별하기</a:t>
            </a:r>
            <a:endParaRPr lang="ko-KR" altLang="en-US" sz="18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4211960" y="1772816"/>
            <a:ext cx="2353808" cy="4966060"/>
            <a:chOff x="4745902" y="1415268"/>
            <a:chExt cx="2353808" cy="5245777"/>
          </a:xfrm>
        </p:grpSpPr>
        <p:sp>
          <p:nvSpPr>
            <p:cNvPr id="57" name="TextBox 56"/>
            <p:cNvSpPr txBox="1"/>
            <p:nvPr/>
          </p:nvSpPr>
          <p:spPr>
            <a:xfrm>
              <a:off x="5114562" y="366116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&lt;</a:t>
              </a:r>
              <a:endParaRPr lang="ko-KR" altLang="en-US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순서도: 수행의 시작/종료 62"/>
            <p:cNvSpPr/>
            <p:nvPr/>
          </p:nvSpPr>
          <p:spPr>
            <a:xfrm>
              <a:off x="5285188" y="1415268"/>
              <a:ext cx="1440160" cy="265493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0000CC"/>
                  </a:solidFill>
                  <a:latin typeface="+mn-ea"/>
                </a:rPr>
                <a:t>시작</a:t>
              </a:r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/</a:t>
              </a:r>
              <a:r>
                <a:rPr lang="ko-KR" altLang="en-US" sz="1000" b="1" dirty="0" smtClean="0">
                  <a:solidFill>
                    <a:srgbClr val="0000CC"/>
                  </a:solidFill>
                  <a:latin typeface="+mn-ea"/>
                </a:rPr>
                <a:t>종료</a:t>
              </a:r>
            </a:p>
          </p:txBody>
        </p:sp>
        <p:sp>
          <p:nvSpPr>
            <p:cNvPr id="69" name="순서도: 준비 68"/>
            <p:cNvSpPr/>
            <p:nvPr/>
          </p:nvSpPr>
          <p:spPr>
            <a:xfrm>
              <a:off x="5024466" y="1874683"/>
              <a:ext cx="1980183" cy="482591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rgbClr val="FF0000"/>
                  </a:solidFill>
                  <a:latin typeface="+mn-ea"/>
                </a:rPr>
                <a:t>C=1, P=0, A(5), com1(5),</a:t>
              </a:r>
            </a:p>
            <a:p>
              <a:pPr algn="ctr"/>
              <a:r>
                <a:rPr lang="en-US" altLang="ko-KR" sz="800" b="1" dirty="0" smtClean="0">
                  <a:solidFill>
                    <a:srgbClr val="FF0000"/>
                  </a:solidFill>
                  <a:latin typeface="+mn-ea"/>
                </a:rPr>
                <a:t>Com2(5)</a:t>
              </a:r>
              <a:endParaRPr lang="ko-KR" altLang="en-US" sz="8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285188" y="2507211"/>
              <a:ext cx="1428760" cy="172739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0000CC"/>
                  </a:solidFill>
                  <a:latin typeface="+mn-ea"/>
                </a:rPr>
                <a:t>P</a:t>
              </a:r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 = P + 1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71" name="순서도: 판단 70"/>
            <p:cNvSpPr/>
            <p:nvPr/>
          </p:nvSpPr>
          <p:spPr>
            <a:xfrm>
              <a:off x="5284205" y="3778288"/>
              <a:ext cx="1428760" cy="26685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P : 5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72" name="순서도: 수행의 시작/종료 71"/>
            <p:cNvSpPr/>
            <p:nvPr/>
          </p:nvSpPr>
          <p:spPr>
            <a:xfrm>
              <a:off x="5317845" y="6449164"/>
              <a:ext cx="1440160" cy="211881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0000CC"/>
                  </a:solidFill>
                  <a:latin typeface="+mn-ea"/>
                </a:rPr>
                <a:t>시작</a:t>
              </a:r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/</a:t>
              </a:r>
              <a:r>
                <a:rPr lang="ko-KR" altLang="en-US" sz="1000" b="1" dirty="0" smtClean="0">
                  <a:solidFill>
                    <a:srgbClr val="0000CC"/>
                  </a:solidFill>
                  <a:latin typeface="+mn-ea"/>
                </a:rPr>
                <a:t>종료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921380" y="2429108"/>
              <a:ext cx="1008000" cy="1483173"/>
              <a:chOff x="6228182" y="5517232"/>
              <a:chExt cx="2448926" cy="955086"/>
            </a:xfrm>
          </p:grpSpPr>
          <p:cxnSp>
            <p:nvCxnSpPr>
              <p:cNvPr id="99" name="직선 화살표 연결선 98"/>
              <p:cNvCxnSpPr/>
              <p:nvPr/>
            </p:nvCxnSpPr>
            <p:spPr>
              <a:xfrm>
                <a:off x="6228182" y="5521772"/>
                <a:ext cx="244892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6228184" y="5517232"/>
                <a:ext cx="0" cy="95508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6228184" y="6472318"/>
                <a:ext cx="96207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직선 화살표 연결선 73"/>
            <p:cNvCxnSpPr/>
            <p:nvPr/>
          </p:nvCxnSpPr>
          <p:spPr>
            <a:xfrm>
              <a:off x="6013359" y="3142507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021408" y="6197122"/>
              <a:ext cx="3967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=</a:t>
              </a:r>
              <a:endParaRPr lang="ko-KR" altLang="en-US" sz="10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014187" y="5794304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6002787" y="1683260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6002787" y="2351372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6002787" y="2675980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순서도: 대체 처리 79"/>
            <p:cNvSpPr/>
            <p:nvPr/>
          </p:nvSpPr>
          <p:spPr>
            <a:xfrm>
              <a:off x="5311886" y="3329172"/>
              <a:ext cx="1428760" cy="24498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lnSpc>
                  <a:spcPct val="160000"/>
                </a:lnSpc>
              </a:pPr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Com1(p)=</a:t>
              </a:r>
              <a:r>
                <a:rPr lang="en-US" altLang="ko-KR" sz="1000" b="1" kern="0" dirty="0">
                  <a:solidFill>
                    <a:srgbClr val="0000F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1-A(P</a:t>
              </a:r>
              <a:r>
                <a:rPr lang="en-US" altLang="ko-KR" sz="1000" b="1" kern="0" dirty="0" smtClean="0">
                  <a:solidFill>
                    <a:srgbClr val="0000F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)</a:t>
              </a:r>
              <a:endParaRPr lang="en-US" altLang="ko-KR" sz="1000" b="1" kern="0" dirty="0">
                <a:solidFill>
                  <a:srgbClr val="0000FF"/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>
              <a:off x="6013359" y="3574156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순서도: 판단 81"/>
            <p:cNvSpPr/>
            <p:nvPr/>
          </p:nvSpPr>
          <p:spPr>
            <a:xfrm>
              <a:off x="5296588" y="6003782"/>
              <a:ext cx="1428760" cy="25552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P : 0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6005333" y="6269164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순서도: 데이터 83"/>
            <p:cNvSpPr/>
            <p:nvPr/>
          </p:nvSpPr>
          <p:spPr>
            <a:xfrm>
              <a:off x="5309219" y="2872635"/>
              <a:ext cx="1366273" cy="269872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Read A(P)</a:t>
              </a:r>
              <a:endParaRPr lang="ko-KR" altLang="en-US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93735" y="4005908"/>
              <a:ext cx="484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&lt;&gt;</a:t>
              </a:r>
              <a:endParaRPr lang="ko-KR" altLang="en-US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937504" y="4219159"/>
              <a:ext cx="2156604" cy="24498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60000"/>
                </a:lnSpc>
              </a:pPr>
              <a:r>
                <a:rPr lang="en-US" altLang="ko-KR" sz="1000" b="1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COM2(</a:t>
              </a:r>
              <a:r>
                <a:rPr lang="en-US" altLang="ko-KR" sz="1000" b="1" kern="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6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-P)=COM1(</a:t>
              </a:r>
              <a:r>
                <a:rPr lang="en-US" altLang="ko-KR" sz="1000" b="1" kern="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6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-p)+</a:t>
              </a:r>
              <a:r>
                <a:rPr lang="en-US" altLang="ko-KR" sz="1000" b="1" kern="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</a:t>
              </a:r>
              <a:endParaRPr lang="en-US" altLang="ko-KR" sz="10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</a:endParaRPr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6001729" y="4471968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순서도: 대체 처리 87"/>
            <p:cNvSpPr/>
            <p:nvPr/>
          </p:nvSpPr>
          <p:spPr>
            <a:xfrm>
              <a:off x="4937504" y="4658953"/>
              <a:ext cx="2156604" cy="24498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000" b="1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COM2(6-P)=COM2(6-P) </a:t>
              </a:r>
              <a:r>
                <a:rPr lang="en-US" altLang="ko-KR" sz="1000" b="1" kern="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MOD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 2</a:t>
              </a:r>
              <a:endParaRPr lang="en-US" altLang="ko-KR" sz="1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>
              <a:off x="6003796" y="4917589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순서도: 대체 처리 89"/>
            <p:cNvSpPr/>
            <p:nvPr/>
          </p:nvSpPr>
          <p:spPr>
            <a:xfrm>
              <a:off x="4939571" y="5104574"/>
              <a:ext cx="2156604" cy="24498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60000"/>
                </a:lnSpc>
              </a:pPr>
              <a:r>
                <a:rPr lang="en-US" altLang="ko-KR" sz="1000" b="1" kern="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=COM1(6-P) × C</a:t>
              </a:r>
              <a:endParaRPr lang="en-US" altLang="ko-KR" sz="1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6007331" y="5375239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순서도: 대체 처리 91"/>
            <p:cNvSpPr/>
            <p:nvPr/>
          </p:nvSpPr>
          <p:spPr>
            <a:xfrm>
              <a:off x="4943106" y="5553598"/>
              <a:ext cx="2156604" cy="24498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0000CC"/>
                  </a:solidFill>
                  <a:latin typeface="+mn-ea"/>
                </a:rPr>
                <a:t>P = P </a:t>
              </a:r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- </a:t>
              </a:r>
              <a:r>
                <a:rPr lang="en-US" altLang="ko-KR" sz="1000" b="1" dirty="0">
                  <a:solidFill>
                    <a:srgbClr val="0000CC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73446" y="5840071"/>
              <a:ext cx="576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&lt;&gt;</a:t>
              </a:r>
              <a:endParaRPr lang="ko-KR" altLang="en-US" sz="10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94" name="직선 화살표 연결선 93"/>
            <p:cNvCxnSpPr/>
            <p:nvPr/>
          </p:nvCxnSpPr>
          <p:spPr>
            <a:xfrm>
              <a:off x="6013359" y="4045144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>
              <a:off x="4745902" y="4084618"/>
              <a:ext cx="1149699" cy="2051371"/>
              <a:chOff x="6228182" y="5517232"/>
              <a:chExt cx="2448926" cy="955086"/>
            </a:xfrm>
          </p:grpSpPr>
          <p:cxnSp>
            <p:nvCxnSpPr>
              <p:cNvPr id="96" name="직선 화살표 연결선 95"/>
              <p:cNvCxnSpPr/>
              <p:nvPr/>
            </p:nvCxnSpPr>
            <p:spPr>
              <a:xfrm>
                <a:off x="6228182" y="5521772"/>
                <a:ext cx="244892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6228184" y="5517232"/>
                <a:ext cx="0" cy="95508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6228182" y="6472318"/>
                <a:ext cx="115023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63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43001" y="878659"/>
            <a:ext cx="13856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50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941" y="2011947"/>
            <a:ext cx="700290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900" b="1" kern="0" dirty="0">
                <a:solidFill>
                  <a:srgbClr val="0000FF"/>
                </a:solidFill>
                <a:latin typeface="+mn-ea"/>
              </a:rPr>
              <a:t>3) </a:t>
            </a:r>
            <a:r>
              <a:rPr lang="ko-KR" altLang="en-US" sz="900" b="1" kern="0" dirty="0" err="1">
                <a:solidFill>
                  <a:srgbClr val="0000FF"/>
                </a:solidFill>
                <a:latin typeface="+mn-ea"/>
              </a:rPr>
              <a:t>로직</a:t>
            </a:r>
            <a:r>
              <a:rPr lang="ko-KR" altLang="en-US" sz="900" b="1" kern="0" dirty="0">
                <a:solidFill>
                  <a:srgbClr val="0000FF"/>
                </a:solidFill>
                <a:latin typeface="+mn-ea"/>
              </a:rPr>
              <a:t> 분석   </a:t>
            </a:r>
            <a:r>
              <a:rPr lang="en-US" altLang="ko-KR" sz="900" b="1" kern="0" dirty="0">
                <a:solidFill>
                  <a:srgbClr val="0000FF"/>
                </a:solidFill>
                <a:latin typeface="+mn-ea"/>
              </a:rPr>
              <a:t>: 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10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진 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5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일 경우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900" kern="0" dirty="0">
                <a:solidFill>
                  <a:srgbClr val="0000FF"/>
                </a:solidFill>
                <a:latin typeface="+mn-ea"/>
              </a:rPr>
              <a:t>0 0 1 0 1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900" kern="0" dirty="0">
                <a:solidFill>
                  <a:srgbClr val="FF0000"/>
                </a:solidFill>
                <a:latin typeface="+mn-ea"/>
              </a:rPr>
              <a:t>→ </a:t>
            </a:r>
            <a:r>
              <a:rPr lang="en-US" altLang="ko-KR" sz="900" kern="0" dirty="0">
                <a:solidFill>
                  <a:srgbClr val="FF0000"/>
                </a:solidFill>
                <a:latin typeface="+mn-ea"/>
              </a:rPr>
              <a:t>1 0 1 0 0  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/ ※ </a:t>
            </a:r>
            <a:r>
              <a:rPr lang="en-US" altLang="ko-KR" sz="900" kern="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900" kern="0" dirty="0">
                <a:solidFill>
                  <a:srgbClr val="FF0000"/>
                </a:solidFill>
                <a:latin typeface="+mn-ea"/>
              </a:rPr>
              <a:t>의 수 값 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: 1 1 0 1 0,  </a:t>
            </a:r>
            <a:r>
              <a:rPr lang="en-US" altLang="ko-KR" sz="900" kern="0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900" kern="0" dirty="0">
                <a:solidFill>
                  <a:srgbClr val="FF0000"/>
                </a:solidFill>
                <a:latin typeface="+mn-ea"/>
              </a:rPr>
              <a:t>의 보수 값 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: 11011( </a:t>
            </a:r>
            <a:r>
              <a:rPr lang="ko-KR" altLang="en-US" sz="900" kern="0" dirty="0">
                <a:solidFill>
                  <a:srgbClr val="0000FF"/>
                </a:solidFill>
                <a:latin typeface="+mn-ea"/>
              </a:rPr>
              <a:t>저장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900" kern="0" dirty="0">
                <a:solidFill>
                  <a:srgbClr val="FF0000"/>
                </a:solidFill>
                <a:latin typeface="+mn-ea"/>
              </a:rPr>
              <a:t>11011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900" b="1" kern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510" y="1590919"/>
            <a:ext cx="7557335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5" marR="47625" algn="just">
              <a:lnSpc>
                <a:spcPct val="160000"/>
              </a:lnSpc>
            </a:pPr>
            <a:r>
              <a:rPr lang="ko-KR" altLang="en-US" sz="105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05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5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kern="0" dirty="0">
                <a:solidFill>
                  <a:srgbClr val="0000FF"/>
                </a:solidFill>
                <a:latin typeface="맑은 고딕" panose="020B0503020000020004" pitchFamily="50" charset="-127"/>
              </a:rPr>
              <a:t>10</a:t>
            </a:r>
            <a:r>
              <a:rPr lang="ko-KR" altLang="en-US" sz="1050" kern="0" dirty="0">
                <a:solidFill>
                  <a:srgbClr val="0000FF"/>
                </a:solidFill>
                <a:latin typeface="맑은 고딕" panose="020B0503020000020004" pitchFamily="50" charset="-127"/>
              </a:rPr>
              <a:t>진수 </a:t>
            </a:r>
            <a:r>
              <a:rPr lang="en-US" altLang="ko-KR" sz="105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5</a:t>
            </a:r>
            <a:r>
              <a:rPr lang="en-US" altLang="ko-KR" sz="1050" kern="0" baseline="-250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(10</a:t>
            </a:r>
            <a:r>
              <a:rPr lang="en-US" altLang="ko-KR" sz="1050" kern="0" baseline="-25000" dirty="0">
                <a:solidFill>
                  <a:srgbClr val="FF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05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일</a:t>
            </a:r>
            <a:r>
              <a:rPr lang="ko-KR" altLang="en-US" sz="105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 경우 </a:t>
            </a:r>
            <a:r>
              <a:rPr lang="en-US" altLang="ko-KR" sz="105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05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진수 다섯 자리를 입력 받아 </a:t>
            </a:r>
            <a:r>
              <a:rPr lang="en-US" altLang="ko-KR" sz="105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05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en-US" sz="105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보수와 </a:t>
            </a:r>
            <a:r>
              <a:rPr lang="en-US" altLang="ko-KR" sz="105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05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en-US" sz="105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보수로 </a:t>
            </a:r>
            <a:r>
              <a:rPr lang="ko-KR" altLang="en-US" sz="1050" kern="0" dirty="0">
                <a:solidFill>
                  <a:srgbClr val="0000FF"/>
                </a:solidFill>
                <a:latin typeface="맑은 고딕" panose="020B0503020000020004" pitchFamily="50" charset="-127"/>
              </a:rPr>
              <a:t>변환</a:t>
            </a:r>
            <a:r>
              <a:rPr lang="ko-KR" altLang="en-US" sz="105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하여 각 </a:t>
            </a:r>
            <a:r>
              <a:rPr lang="ko-KR" altLang="en-US" sz="1050" kern="0" dirty="0">
                <a:solidFill>
                  <a:srgbClr val="0000FF"/>
                </a:solidFill>
                <a:latin typeface="맑은 고딕" panose="020B0503020000020004" pitchFamily="50" charset="-127"/>
              </a:rPr>
              <a:t>배열</a:t>
            </a:r>
            <a:r>
              <a:rPr lang="ko-KR" altLang="en-US" sz="105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에 저장하는 알고리즘이다</a:t>
            </a:r>
            <a:r>
              <a:rPr lang="en-US" altLang="ko-KR" sz="105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05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426897" y="920052"/>
            <a:ext cx="6651077" cy="432197"/>
          </a:xfrm>
        </p:spPr>
        <p:txBody>
          <a:bodyPr/>
          <a:lstStyle/>
          <a:p>
            <a:r>
              <a:rPr lang="ko-KR" altLang="en-US" sz="1800" dirty="0">
                <a:solidFill>
                  <a:srgbClr val="C00000"/>
                </a:solidFill>
              </a:rPr>
              <a:t>문제</a:t>
            </a:r>
            <a:r>
              <a:rPr lang="en-US" altLang="ko-KR" sz="1800" dirty="0"/>
              <a:t>) </a:t>
            </a:r>
            <a:r>
              <a:rPr lang="ko-KR" altLang="en-US" sz="1800" dirty="0"/>
              <a:t>알고리즘 구현 </a:t>
            </a:r>
            <a:r>
              <a:rPr lang="en-US" altLang="ko-KR" sz="1800" dirty="0"/>
              <a:t>– </a:t>
            </a:r>
            <a:r>
              <a:rPr lang="en-US" altLang="ko-KR" sz="1800" b="1" dirty="0">
                <a:solidFill>
                  <a:srgbClr val="FF0000"/>
                </a:solidFill>
              </a:rPr>
              <a:t>1</a:t>
            </a:r>
            <a:r>
              <a:rPr lang="ko-KR" altLang="en-US" sz="1800" b="1" dirty="0">
                <a:solidFill>
                  <a:srgbClr val="FF0000"/>
                </a:solidFill>
              </a:rPr>
              <a:t>의 보수</a:t>
            </a:r>
            <a:r>
              <a:rPr lang="en-US" altLang="ko-KR" sz="1800" b="1" dirty="0">
                <a:solidFill>
                  <a:srgbClr val="FF0000"/>
                </a:solidFill>
              </a:rPr>
              <a:t>, 2</a:t>
            </a:r>
            <a:r>
              <a:rPr lang="ko-KR" altLang="en-US" sz="1800" b="1" dirty="0">
                <a:solidFill>
                  <a:srgbClr val="FF0000"/>
                </a:solidFill>
              </a:rPr>
              <a:t>의 보수 </a:t>
            </a:r>
            <a:r>
              <a:rPr lang="ko-KR" altLang="en-US" sz="1800" b="1" dirty="0"/>
              <a:t>판별하기</a:t>
            </a:r>
            <a:endParaRPr lang="ko-KR" altLang="en-US" sz="18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62" y="2321582"/>
            <a:ext cx="737399" cy="527910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426897" y="2365793"/>
          <a:ext cx="3703305" cy="2275528"/>
        </p:xfrm>
        <a:graphic>
          <a:graphicData uri="http://schemas.openxmlformats.org/drawingml/2006/table">
            <a:tbl>
              <a:tblPr/>
              <a:tblGrid>
                <a:gridCol w="438597">
                  <a:extLst>
                    <a:ext uri="{9D8B030D-6E8A-4147-A177-3AD203B41FA5}">
                      <a16:colId xmlns:a16="http://schemas.microsoft.com/office/drawing/2014/main" val="1190555777"/>
                    </a:ext>
                  </a:extLst>
                </a:gridCol>
                <a:gridCol w="582418">
                  <a:extLst>
                    <a:ext uri="{9D8B030D-6E8A-4147-A177-3AD203B41FA5}">
                      <a16:colId xmlns:a16="http://schemas.microsoft.com/office/drawing/2014/main" val="2885676466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1058201564"/>
                    </a:ext>
                  </a:extLst>
                </a:gridCol>
                <a:gridCol w="972116">
                  <a:extLst>
                    <a:ext uri="{9D8B030D-6E8A-4147-A177-3AD203B41FA5}">
                      <a16:colId xmlns:a16="http://schemas.microsoft.com/office/drawing/2014/main" val="1807493865"/>
                    </a:ext>
                  </a:extLst>
                </a:gridCol>
                <a:gridCol w="407598">
                  <a:extLst>
                    <a:ext uri="{9D8B030D-6E8A-4147-A177-3AD203B41FA5}">
                      <a16:colId xmlns:a16="http://schemas.microsoft.com/office/drawing/2014/main" val="3199756545"/>
                    </a:ext>
                  </a:extLst>
                </a:gridCol>
                <a:gridCol w="336431">
                  <a:extLst>
                    <a:ext uri="{9D8B030D-6E8A-4147-A177-3AD203B41FA5}">
                      <a16:colId xmlns:a16="http://schemas.microsoft.com/office/drawing/2014/main" val="2758861869"/>
                    </a:ext>
                  </a:extLst>
                </a:gridCol>
                <a:gridCol w="239798">
                  <a:extLst>
                    <a:ext uri="{9D8B030D-6E8A-4147-A177-3AD203B41FA5}">
                      <a16:colId xmlns:a16="http://schemas.microsoft.com/office/drawing/2014/main" val="2459051188"/>
                    </a:ext>
                  </a:extLst>
                </a:gridCol>
              </a:tblGrid>
              <a:tr h="1914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초기 값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P = </a:t>
                      </a:r>
                      <a:r>
                        <a:rPr lang="en-US" sz="7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0, </a:t>
                      </a:r>
                      <a:r>
                        <a:rPr lang="en-US" sz="7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C = </a:t>
                      </a:r>
                      <a:r>
                        <a:rPr lang="en-US" sz="7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7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8592"/>
                  </a:ext>
                </a:extLst>
              </a:tr>
              <a:tr h="1731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수식</a:t>
                      </a:r>
                      <a:endParaRPr lang="ko-KR" altLang="en-US" sz="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 = P + 1</a:t>
                      </a:r>
                      <a:endParaRPr lang="en-US" sz="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 A(P)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COM1(P) = 1 – A(P)</a:t>
                      </a:r>
                      <a:endParaRPr lang="en-US" sz="6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 &lt; 5</a:t>
                      </a:r>
                      <a:endParaRPr lang="en-US" sz="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6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F</a:t>
                      </a:r>
                      <a:endParaRPr lang="ko-KR" altLang="en-US" sz="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97514"/>
                  </a:ext>
                </a:extLst>
              </a:tr>
              <a:tr h="173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38365"/>
                  </a:ext>
                </a:extLst>
              </a:tr>
              <a:tr h="1731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= 0 + 1</a:t>
                      </a:r>
                      <a:endParaRPr lang="en-US" sz="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 A(1) = </a:t>
                      </a:r>
                      <a:r>
                        <a:rPr lang="en-US" sz="6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COM1(1) = 1 – </a:t>
                      </a:r>
                      <a:r>
                        <a:rPr lang="en-US" sz="600" b="1" kern="0" spc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= </a:t>
                      </a:r>
                      <a:r>
                        <a:rPr lang="en-US" sz="600" b="1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600" b="1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&lt; 5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6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sz="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044309"/>
                  </a:ext>
                </a:extLst>
              </a:tr>
              <a:tr h="173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51534"/>
                  </a:ext>
                </a:extLst>
              </a:tr>
              <a:tr h="1731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= 1 + 1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 A(2) = 0</a:t>
                      </a:r>
                      <a:endParaRPr lang="en-US" sz="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COM1(2) = 1 – 0 = </a:t>
                      </a:r>
                      <a:r>
                        <a:rPr lang="en-US" sz="6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600" b="1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&lt; 5</a:t>
                      </a:r>
                      <a:endParaRPr lang="en-US" sz="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6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sz="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034366"/>
                  </a:ext>
                </a:extLst>
              </a:tr>
              <a:tr h="173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94174"/>
                  </a:ext>
                </a:extLst>
              </a:tr>
              <a:tr h="1731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= 2 + 1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 A(3) = 1</a:t>
                      </a:r>
                      <a:endParaRPr lang="en-US" sz="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COM1(3) = 1 </a:t>
                      </a:r>
                      <a:r>
                        <a:rPr lang="en-US" sz="600" b="1" kern="0" spc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1 </a:t>
                      </a:r>
                      <a:r>
                        <a:rPr lang="en-US" sz="6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n-US" sz="6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600" b="1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&lt; 5</a:t>
                      </a:r>
                      <a:endParaRPr lang="en-US" sz="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6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sz="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0476"/>
                  </a:ext>
                </a:extLst>
              </a:tr>
              <a:tr h="173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84225"/>
                  </a:ext>
                </a:extLst>
              </a:tr>
              <a:tr h="1731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= 3 + 1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 A(4) = 0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COM1(4) = 1 – 0 = </a:t>
                      </a:r>
                      <a:r>
                        <a:rPr lang="en-US" sz="6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600" b="1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&lt; 5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6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sz="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926020"/>
                  </a:ext>
                </a:extLst>
              </a:tr>
              <a:tr h="173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99074"/>
                  </a:ext>
                </a:extLst>
              </a:tr>
              <a:tr h="1731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= 4 + 1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 A(5) = 0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COM1(5) = 1 – 0 =</a:t>
                      </a:r>
                      <a:r>
                        <a:rPr lang="en-US" sz="6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en-US" sz="600" b="1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&lt; 5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sz="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543346"/>
                  </a:ext>
                </a:extLst>
              </a:tr>
              <a:tr h="173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6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0667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08838"/>
              </p:ext>
            </p:extLst>
          </p:nvPr>
        </p:nvGraphicFramePr>
        <p:xfrm>
          <a:off x="4211960" y="3608270"/>
          <a:ext cx="4537062" cy="2251145"/>
        </p:xfrm>
        <a:graphic>
          <a:graphicData uri="http://schemas.openxmlformats.org/drawingml/2006/table">
            <a:tbl>
              <a:tblPr/>
              <a:tblGrid>
                <a:gridCol w="382938">
                  <a:extLst>
                    <a:ext uri="{9D8B030D-6E8A-4147-A177-3AD203B41FA5}">
                      <a16:colId xmlns:a16="http://schemas.microsoft.com/office/drawing/2014/main" val="3946870828"/>
                    </a:ext>
                  </a:extLst>
                </a:gridCol>
                <a:gridCol w="1040219">
                  <a:extLst>
                    <a:ext uri="{9D8B030D-6E8A-4147-A177-3AD203B41FA5}">
                      <a16:colId xmlns:a16="http://schemas.microsoft.com/office/drawing/2014/main" val="1985427658"/>
                    </a:ext>
                  </a:extLst>
                </a:gridCol>
                <a:gridCol w="1269618">
                  <a:extLst>
                    <a:ext uri="{9D8B030D-6E8A-4147-A177-3AD203B41FA5}">
                      <a16:colId xmlns:a16="http://schemas.microsoft.com/office/drawing/2014/main" val="3291389940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97867990"/>
                    </a:ext>
                  </a:extLst>
                </a:gridCol>
                <a:gridCol w="474436">
                  <a:extLst>
                    <a:ext uri="{9D8B030D-6E8A-4147-A177-3AD203B41FA5}">
                      <a16:colId xmlns:a16="http://schemas.microsoft.com/office/drawing/2014/main" val="2037052566"/>
                    </a:ext>
                  </a:extLst>
                </a:gridCol>
                <a:gridCol w="300699">
                  <a:extLst>
                    <a:ext uri="{9D8B030D-6E8A-4147-A177-3AD203B41FA5}">
                      <a16:colId xmlns:a16="http://schemas.microsoft.com/office/drawing/2014/main" val="6792588"/>
                    </a:ext>
                  </a:extLst>
                </a:gridCol>
                <a:gridCol w="247241">
                  <a:extLst>
                    <a:ext uri="{9D8B030D-6E8A-4147-A177-3AD203B41FA5}">
                      <a16:colId xmlns:a16="http://schemas.microsoft.com/office/drawing/2014/main" val="424051759"/>
                    </a:ext>
                  </a:extLst>
                </a:gridCol>
              </a:tblGrid>
              <a:tr h="1731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 값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P =5</a:t>
                      </a:r>
                      <a:r>
                        <a:rPr lang="en-US" sz="600" b="1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6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C = </a:t>
                      </a:r>
                      <a:r>
                        <a:rPr lang="en-US" sz="600" b="1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600" b="1" kern="0" spc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03665"/>
                  </a:ext>
                </a:extLst>
              </a:tr>
              <a:tr h="1731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수식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COM2(6-P)=COM1(6-p)+C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COM2</a:t>
                      </a: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(6-P)=COM2(6-P) MOD 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C=COM1(6-P) × C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 = P - 1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 = 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142856"/>
                  </a:ext>
                </a:extLst>
              </a:tr>
              <a:tr h="173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06419"/>
                  </a:ext>
                </a:extLst>
              </a:tr>
              <a:tr h="1731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COM2(1)=COM1(1)+C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pt-BR" sz="6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pt-B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pt-BR" sz="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COM2</a:t>
                      </a: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)=COM2(1) MOD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 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C=COM1(1) × 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pt-B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pt-BR" sz="6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pt-B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 </a:t>
                      </a:r>
                      <a:r>
                        <a:rPr lang="pt-BR" sz="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 = 5 - 1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 = 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136341"/>
                  </a:ext>
                </a:extLst>
              </a:tr>
              <a:tr h="173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964941"/>
                  </a:ext>
                </a:extLst>
              </a:tr>
              <a:tr h="1731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COM2(2)=COM1(2)+C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pt-BR" sz="6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pt-BR" sz="6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pt-BR" sz="6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COM2</a:t>
                      </a: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)=COM2(2) MOD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 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C=COM1(2) × 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pt-B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pt-BR" sz="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× </a:t>
                      </a:r>
                      <a:r>
                        <a:rPr lang="pt-BR" altLang="ko-KR" sz="6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pt-BR" sz="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 = 4 - 1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 = 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310699"/>
                  </a:ext>
                </a:extLst>
              </a:tr>
              <a:tr h="173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566909"/>
                  </a:ext>
                </a:extLst>
              </a:tr>
              <a:tr h="1731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COM2(3)=COM1(3)+C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pt-BR" sz="6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pt-B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pt-BR" sz="6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COM2</a:t>
                      </a: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)=COM2(3) MOD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 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C=COM1(3) × 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pt-B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 </a:t>
                      </a:r>
                      <a:r>
                        <a:rPr lang="pt-BR" sz="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pt-BR" sz="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= 3 - 1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= 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548099"/>
                  </a:ext>
                </a:extLst>
              </a:tr>
              <a:tr h="173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65817"/>
                  </a:ext>
                </a:extLst>
              </a:tr>
              <a:tr h="1731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COM2(4)=COM1(4)+C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 = 1 + 0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COM2</a:t>
                      </a: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6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)=COM2(4) MOD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1 MOD 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C=COM1(4) × 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pt-BR" sz="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× 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= 2 - 1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= 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460161"/>
                  </a:ext>
                </a:extLst>
              </a:tr>
              <a:tr h="173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713430"/>
                  </a:ext>
                </a:extLst>
              </a:tr>
              <a:tr h="1731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COM2(5)=COM1(5)+C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 = 1 + 0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COM2</a:t>
                      </a: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6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)=COM2(5) MOD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1 MOD 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C=COM1(5) × 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6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pt-BR" sz="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pt-BR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× 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= 1 - 1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= 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273559"/>
                  </a:ext>
                </a:extLst>
              </a:tr>
              <a:tr h="173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748389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32" y="886679"/>
            <a:ext cx="1708031" cy="263613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971" y="2389540"/>
            <a:ext cx="1207092" cy="580087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 flipV="1">
            <a:off x="3059832" y="3112318"/>
            <a:ext cx="0" cy="142625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994694" y="4380532"/>
            <a:ext cx="1938223" cy="36858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4994694" y="4725144"/>
            <a:ext cx="1938222" cy="32694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4994694" y="5085184"/>
            <a:ext cx="1938222" cy="32694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999888" y="4437112"/>
            <a:ext cx="469061" cy="96647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015870" y="4798999"/>
            <a:ext cx="469061" cy="96647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971737" y="5124078"/>
            <a:ext cx="469061" cy="96647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999887" y="5482157"/>
            <a:ext cx="469061" cy="96647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4954001" y="5445224"/>
            <a:ext cx="1938222" cy="32694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5654658" y="4465989"/>
            <a:ext cx="0" cy="1426255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761861" y="3789040"/>
            <a:ext cx="135361" cy="14401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62880" y="3743989"/>
            <a:ext cx="2406069" cy="45577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2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중간고사 문제 점검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836712"/>
            <a:ext cx="8352928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marR="381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08)</a:t>
            </a:r>
            <a:r>
              <a:rPr lang="ko-KR" altLang="en-US" sz="1400" kern="100" dirty="0">
                <a:solidFill>
                  <a:srgbClr val="000000"/>
                </a:solidFill>
                <a:latin typeface="한양신명조"/>
                <a:ea typeface="HY헤드라인M" panose="02030600000101010101" pitchFamily="18" charset="-127"/>
              </a:rPr>
              <a:t>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1-2+3-4+....+49-50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까지 수를 인쇄하고 양수의 </a:t>
            </a:r>
            <a:r>
              <a:rPr lang="ko-KR" altLang="en-US" sz="14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합과 음수의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합과 </a:t>
            </a:r>
            <a:r>
              <a:rPr lang="ko-KR" altLang="en-US" sz="14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총합을 구하는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순서도이다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3528" y="1228716"/>
            <a:ext cx="4657263" cy="5407310"/>
            <a:chOff x="863704" y="1268760"/>
            <a:chExt cx="4657263" cy="5407310"/>
          </a:xfrm>
        </p:grpSpPr>
        <p:sp>
          <p:nvSpPr>
            <p:cNvPr id="11" name="TextBox 10"/>
            <p:cNvSpPr txBox="1"/>
            <p:nvPr/>
          </p:nvSpPr>
          <p:spPr>
            <a:xfrm>
              <a:off x="1382729" y="5782517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&lt;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4407" y="3931575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&lt;&gt;</a:t>
              </a:r>
              <a:endParaRPr lang="ko-KR" altLang="en-US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38343" y="6156156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&gt;=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1746121" y="1268760"/>
              <a:ext cx="1440160" cy="265493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0000CC"/>
                  </a:solidFill>
                  <a:latin typeface="+mn-ea"/>
                </a:rPr>
                <a:t>시작</a:t>
              </a:r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/</a:t>
              </a:r>
              <a:r>
                <a:rPr lang="ko-KR" altLang="en-US" sz="1000" b="1" dirty="0" smtClean="0">
                  <a:solidFill>
                    <a:srgbClr val="0000CC"/>
                  </a:solidFill>
                  <a:latin typeface="+mn-ea"/>
                </a:rPr>
                <a:t>종료</a:t>
              </a:r>
            </a:p>
          </p:txBody>
        </p:sp>
        <p:sp>
          <p:nvSpPr>
            <p:cNvPr id="15" name="순서도: 준비 14"/>
            <p:cNvSpPr/>
            <p:nvPr/>
          </p:nvSpPr>
          <p:spPr>
            <a:xfrm>
              <a:off x="1746121" y="1728175"/>
              <a:ext cx="1440160" cy="482591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rgbClr val="FF0000"/>
                  </a:solidFill>
                  <a:latin typeface="+mn-ea"/>
                </a:rPr>
                <a:t>C=0, PL=0,</a:t>
              </a:r>
            </a:p>
            <a:p>
              <a:pPr algn="ctr"/>
              <a:r>
                <a:rPr lang="en-US" altLang="ko-KR" sz="800" b="1" dirty="0" smtClean="0">
                  <a:solidFill>
                    <a:srgbClr val="FF0000"/>
                  </a:solidFill>
                  <a:latin typeface="+mn-ea"/>
                </a:rPr>
                <a:t>MI=0, SW=0, s=-1, HAP=0</a:t>
              </a:r>
              <a:endParaRPr lang="ko-KR" altLang="en-US" sz="8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6" name="순서도: 대체 처리 15"/>
            <p:cNvSpPr/>
            <p:nvPr/>
          </p:nvSpPr>
          <p:spPr>
            <a:xfrm>
              <a:off x="1746121" y="2360703"/>
              <a:ext cx="1428760" cy="172739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C = C + 1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17" name="순서도: 대체 처리 16"/>
            <p:cNvSpPr/>
            <p:nvPr/>
          </p:nvSpPr>
          <p:spPr>
            <a:xfrm>
              <a:off x="1746121" y="2737887"/>
              <a:ext cx="1428760" cy="172739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0000CC"/>
                  </a:solidFill>
                  <a:latin typeface="+mn-ea"/>
                </a:rPr>
                <a:t>S</a:t>
              </a:r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 = S * (-1)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18" name="순서도: 대체 처리 17"/>
            <p:cNvSpPr/>
            <p:nvPr/>
          </p:nvSpPr>
          <p:spPr>
            <a:xfrm>
              <a:off x="1746121" y="5474054"/>
              <a:ext cx="1428760" cy="271959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HAP = PL + MI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19" name="순서도: 문서 18"/>
            <p:cNvSpPr/>
            <p:nvPr/>
          </p:nvSpPr>
          <p:spPr>
            <a:xfrm>
              <a:off x="1746121" y="3501008"/>
              <a:ext cx="1418504" cy="292356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I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20" name="순서도: 판단 19"/>
            <p:cNvSpPr/>
            <p:nvPr/>
          </p:nvSpPr>
          <p:spPr>
            <a:xfrm>
              <a:off x="1727022" y="4002587"/>
              <a:ext cx="1428760" cy="33152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SW : 0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21" name="순서도: 수행의 시작/종료 20"/>
            <p:cNvSpPr/>
            <p:nvPr/>
          </p:nvSpPr>
          <p:spPr>
            <a:xfrm>
              <a:off x="1746121" y="6464189"/>
              <a:ext cx="1440160" cy="211881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0000CC"/>
                  </a:solidFill>
                  <a:latin typeface="+mn-ea"/>
                </a:rPr>
                <a:t>시작</a:t>
              </a:r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/</a:t>
              </a:r>
              <a:r>
                <a:rPr lang="ko-KR" altLang="en-US" sz="1000" b="1" dirty="0" smtClean="0">
                  <a:solidFill>
                    <a:srgbClr val="0000CC"/>
                  </a:solidFill>
                  <a:latin typeface="+mn-ea"/>
                </a:rPr>
                <a:t>종료</a:t>
              </a: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863704" y="2254909"/>
              <a:ext cx="1476000" cy="3847531"/>
              <a:chOff x="6228182" y="5517232"/>
              <a:chExt cx="2448926" cy="955086"/>
            </a:xfrm>
          </p:grpSpPr>
          <p:cxnSp>
            <p:nvCxnSpPr>
              <p:cNvPr id="58" name="직선 화살표 연결선 57"/>
              <p:cNvCxnSpPr/>
              <p:nvPr/>
            </p:nvCxnSpPr>
            <p:spPr>
              <a:xfrm>
                <a:off x="6228182" y="5521772"/>
                <a:ext cx="244892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6228184" y="5517232"/>
                <a:ext cx="0" cy="95508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6228184" y="6472318"/>
                <a:ext cx="143351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직선 화살표 연결선 22"/>
            <p:cNvCxnSpPr/>
            <p:nvPr/>
          </p:nvCxnSpPr>
          <p:spPr>
            <a:xfrm>
              <a:off x="2463720" y="3311127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2463720" y="5293558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382314" y="3894572"/>
              <a:ext cx="39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=</a:t>
              </a:r>
              <a:endParaRPr lang="ko-KR" altLang="en-US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19605" y="2289153"/>
              <a:ext cx="1184939" cy="3049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kern="0" dirty="0" smtClean="0">
                  <a:latin typeface="+mn-ea"/>
                  <a:ea typeface="+mn-ea"/>
                </a:rPr>
                <a:t>1~50</a:t>
              </a:r>
              <a:r>
                <a:rPr lang="ko-KR" altLang="en-US" sz="1000" b="1" kern="0" dirty="0" smtClean="0">
                  <a:latin typeface="+mn-ea"/>
                  <a:ea typeface="+mn-ea"/>
                </a:rPr>
                <a:t>까지 카운터</a:t>
              </a:r>
              <a:endParaRPr lang="ko-KR" altLang="en-US" sz="1000" b="1" kern="0" spc="0" dirty="0">
                <a:effectLst/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19605" y="2989982"/>
              <a:ext cx="1217000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b="1" kern="0" dirty="0" smtClean="0">
                  <a:latin typeface="+mn-ea"/>
                  <a:ea typeface="+mn-ea"/>
                </a:rPr>
                <a:t>부호 변환 값 저장</a:t>
              </a:r>
              <a:endParaRPr lang="ko-KR" altLang="en-US" sz="1000" b="1" kern="0" spc="0" dirty="0">
                <a:effectLst/>
                <a:latin typeface="+mn-ea"/>
                <a:ea typeface="+mn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19605" y="3379090"/>
              <a:ext cx="1774845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b="1" kern="0" dirty="0" smtClean="0">
                  <a:latin typeface="+mn-ea"/>
                  <a:ea typeface="+mn-ea"/>
                </a:rPr>
                <a:t>부호 변환된 카운터 값 출력</a:t>
              </a:r>
              <a:endParaRPr lang="ko-KR" altLang="en-US" sz="1000" b="1" kern="0" spc="0" dirty="0">
                <a:effectLst/>
                <a:latin typeface="+mn-ea"/>
                <a:ea typeface="+mn-ea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19605" y="2659230"/>
              <a:ext cx="1414567" cy="304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b="1" kern="0" dirty="0" smtClean="0">
                  <a:latin typeface="+mn-ea"/>
                  <a:ea typeface="+mn-ea"/>
                </a:rPr>
                <a:t>부호 변환</a:t>
              </a:r>
              <a:r>
                <a:rPr lang="en-US" altLang="ko-KR" sz="1000" b="1" kern="0" dirty="0" smtClean="0">
                  <a:latin typeface="+mn-ea"/>
                  <a:ea typeface="+mn-ea"/>
                </a:rPr>
                <a:t>(+, -, +, -)</a:t>
              </a:r>
              <a:endParaRPr lang="ko-KR" altLang="en-US" sz="1000" b="1" kern="0" spc="0" dirty="0">
                <a:effectLst/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06233" y="3973793"/>
              <a:ext cx="1580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kern="0" dirty="0" smtClean="0">
                  <a:latin typeface="+mn-ea"/>
                  <a:ea typeface="+mn-ea"/>
                </a:rPr>
                <a:t>0</a:t>
              </a:r>
              <a:r>
                <a:rPr lang="ko-KR" altLang="en-US" sz="1000" b="1" kern="0" dirty="0" smtClean="0">
                  <a:latin typeface="+mn-ea"/>
                  <a:ea typeface="+mn-ea"/>
                </a:rPr>
                <a:t>과 같으면 양수</a:t>
              </a:r>
              <a:r>
                <a:rPr lang="en-US" altLang="ko-KR" sz="1000" b="1" kern="0" dirty="0" smtClean="0">
                  <a:latin typeface="+mn-ea"/>
                  <a:ea typeface="+mn-ea"/>
                </a:rPr>
                <a:t>, </a:t>
              </a:r>
              <a:r>
                <a:rPr lang="ko-KR" altLang="en-US" sz="1000" b="1" kern="0" dirty="0" smtClean="0">
                  <a:latin typeface="+mn-ea"/>
                  <a:ea typeface="+mn-ea"/>
                </a:rPr>
                <a:t>아니면</a:t>
              </a:r>
              <a:r>
                <a:rPr lang="en-US" altLang="ko-KR" sz="1000" b="1" kern="0" dirty="0" smtClean="0">
                  <a:latin typeface="+mn-ea"/>
                  <a:ea typeface="+mn-ea"/>
                </a:rPr>
                <a:t/>
              </a:r>
              <a:br>
                <a:rPr lang="en-US" altLang="ko-KR" sz="1000" b="1" kern="0" dirty="0" smtClean="0">
                  <a:latin typeface="+mn-ea"/>
                  <a:ea typeface="+mn-ea"/>
                </a:rPr>
              </a:br>
              <a:r>
                <a:rPr lang="ko-KR" altLang="en-US" sz="1000" b="1" kern="0" dirty="0" smtClean="0">
                  <a:latin typeface="+mn-ea"/>
                  <a:ea typeface="+mn-ea"/>
                </a:rPr>
                <a:t>음수로 분기</a:t>
              </a:r>
              <a:endParaRPr lang="ko-KR" altLang="en-US" sz="1000" b="1" kern="0" spc="0" dirty="0">
                <a:effectLst/>
                <a:latin typeface="+mn-ea"/>
                <a:ea typeface="+mn-ea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2463720" y="5733256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3270628" y="5443963"/>
              <a:ext cx="742511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b="1" kern="0" dirty="0" smtClean="0">
                  <a:latin typeface="+mn-ea"/>
                  <a:ea typeface="+mn-ea"/>
                </a:rPr>
                <a:t>총합</a:t>
              </a:r>
              <a:r>
                <a:rPr lang="en-US" altLang="ko-KR" sz="1000" b="1" kern="0" dirty="0" smtClean="0">
                  <a:latin typeface="+mn-ea"/>
                  <a:ea typeface="+mn-ea"/>
                </a:rPr>
                <a:t> </a:t>
              </a:r>
              <a:r>
                <a:rPr lang="ko-KR" altLang="en-US" sz="1000" b="1" kern="0" dirty="0" smtClean="0">
                  <a:latin typeface="+mn-ea"/>
                  <a:ea typeface="+mn-ea"/>
                </a:rPr>
                <a:t>출력</a:t>
              </a:r>
              <a:endParaRPr lang="ko-KR" altLang="en-US" sz="1000" b="1" kern="0" spc="0" dirty="0">
                <a:effectLst/>
                <a:latin typeface="+mn-ea"/>
                <a:ea typeface="+mn-ea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2463720" y="1536752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2463720" y="2204864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2463720" y="2529472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순서도: 대체 처리 35"/>
            <p:cNvSpPr/>
            <p:nvPr/>
          </p:nvSpPr>
          <p:spPr>
            <a:xfrm>
              <a:off x="1746121" y="3096392"/>
              <a:ext cx="1428760" cy="172739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I = C * S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2446530" y="3804109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476256" y="4168347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155782" y="4168347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1485400" y="4186445"/>
              <a:ext cx="0" cy="28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3407782" y="4168347"/>
              <a:ext cx="0" cy="28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대체 처리 41"/>
            <p:cNvSpPr/>
            <p:nvPr/>
          </p:nvSpPr>
          <p:spPr>
            <a:xfrm>
              <a:off x="1027783" y="4463971"/>
              <a:ext cx="896945" cy="2160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PL=PL + I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2968700" y="4482279"/>
              <a:ext cx="896945" cy="2160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MI = MI+I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1485400" y="4690062"/>
              <a:ext cx="0" cy="19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3402622" y="4734086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대체 처리 45"/>
            <p:cNvSpPr/>
            <p:nvPr/>
          </p:nvSpPr>
          <p:spPr>
            <a:xfrm>
              <a:off x="1013232" y="4913752"/>
              <a:ext cx="896945" cy="2160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SW=1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2954149" y="4932060"/>
              <a:ext cx="896945" cy="2160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SW=0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1485400" y="5140612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3402622" y="5148060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463045" y="5294649"/>
              <a:ext cx="194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2454530" y="2914974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순서도: 판단 51"/>
            <p:cNvSpPr/>
            <p:nvPr/>
          </p:nvSpPr>
          <p:spPr>
            <a:xfrm>
              <a:off x="1746121" y="5934108"/>
              <a:ext cx="1428760" cy="33152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0000CC"/>
                  </a:solidFill>
                  <a:latin typeface="+mn-ea"/>
                </a:rPr>
                <a:t>C : 50</a:t>
              </a:r>
              <a:endParaRPr lang="ko-KR" altLang="en-US" sz="1000" b="1" dirty="0" smtClean="0">
                <a:solidFill>
                  <a:srgbClr val="0000CC"/>
                </a:solidFill>
                <a:latin typeface="+mn-ea"/>
              </a:endParaRP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2433609" y="6284189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3851920" y="4428697"/>
              <a:ext cx="915634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b="1" kern="0" dirty="0" smtClean="0">
                  <a:latin typeface="+mn-ea"/>
                  <a:ea typeface="+mn-ea"/>
                </a:rPr>
                <a:t>음수 값 저장</a:t>
              </a:r>
              <a:endParaRPr lang="ko-KR" altLang="en-US" sz="1000" b="1" kern="0" spc="0" dirty="0">
                <a:effectLst/>
                <a:latin typeface="+mn-ea"/>
                <a:ea typeface="+mn-ea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851920" y="4837540"/>
              <a:ext cx="16690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b="1" kern="0" dirty="0" smtClean="0">
                  <a:latin typeface="+mn-ea"/>
                  <a:ea typeface="+mn-ea"/>
                </a:rPr>
                <a:t>양수</a:t>
              </a:r>
              <a:r>
                <a:rPr lang="en-US" altLang="ko-KR" sz="1000" b="1" kern="0" dirty="0" smtClean="0">
                  <a:latin typeface="+mn-ea"/>
                  <a:ea typeface="+mn-ea"/>
                </a:rPr>
                <a:t>, </a:t>
              </a:r>
              <a:r>
                <a:rPr lang="ko-KR" altLang="en-US" sz="1000" b="1" kern="0" dirty="0" smtClean="0">
                  <a:latin typeface="+mn-ea"/>
                  <a:ea typeface="+mn-ea"/>
                </a:rPr>
                <a:t>음수 스위치</a:t>
              </a:r>
              <a:r>
                <a:rPr lang="en-US" altLang="ko-KR" sz="1000" b="1" kern="0" dirty="0" smtClean="0">
                  <a:latin typeface="+mn-ea"/>
                  <a:ea typeface="+mn-ea"/>
                </a:rPr>
                <a:t>:</a:t>
              </a:r>
              <a:br>
                <a:rPr lang="en-US" altLang="ko-KR" sz="1000" b="1" kern="0" dirty="0" smtClean="0">
                  <a:latin typeface="+mn-ea"/>
                  <a:ea typeface="+mn-ea"/>
                </a:rPr>
              </a:br>
              <a:r>
                <a:rPr lang="en-US" altLang="ko-KR" sz="1000" b="1" kern="0" dirty="0" smtClean="0">
                  <a:latin typeface="+mn-ea"/>
                  <a:ea typeface="+mn-ea"/>
                </a:rPr>
                <a:t> - 1</a:t>
              </a:r>
              <a:r>
                <a:rPr lang="ko-KR" altLang="en-US" sz="1000" b="1" kern="0" dirty="0" smtClean="0">
                  <a:latin typeface="+mn-ea"/>
                  <a:ea typeface="+mn-ea"/>
                </a:rPr>
                <a:t>이면 음수</a:t>
              </a:r>
              <a:r>
                <a:rPr lang="en-US" altLang="ko-KR" sz="1000" b="1" kern="0" dirty="0" smtClean="0">
                  <a:latin typeface="+mn-ea"/>
                  <a:ea typeface="+mn-ea"/>
                </a:rPr>
                <a:t>, 0</a:t>
              </a:r>
              <a:r>
                <a:rPr lang="ko-KR" altLang="en-US" sz="1000" b="1" kern="0" dirty="0" smtClean="0">
                  <a:latin typeface="+mn-ea"/>
                  <a:ea typeface="+mn-ea"/>
                </a:rPr>
                <a:t>이면 양수</a:t>
              </a:r>
              <a:endParaRPr lang="ko-KR" altLang="en-US" sz="1000" b="1" kern="0" spc="0" dirty="0">
                <a:effectLst/>
                <a:latin typeface="+mn-ea"/>
                <a:ea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283335" y="5893745"/>
              <a:ext cx="1492716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kern="0" dirty="0" smtClean="0">
                  <a:latin typeface="+mn-ea"/>
                  <a:ea typeface="+mn-ea"/>
                </a:rPr>
                <a:t>50</a:t>
              </a:r>
              <a:r>
                <a:rPr lang="ko-KR" altLang="en-US" sz="1000" b="1" kern="0" dirty="0" smtClean="0">
                  <a:latin typeface="+mn-ea"/>
                  <a:ea typeface="+mn-ea"/>
                </a:rPr>
                <a:t>과 비교 적으면 순회</a:t>
              </a:r>
              <a:endParaRPr lang="ko-KR" altLang="en-US" sz="1000" b="1" kern="0" spc="0" dirty="0">
                <a:effectLst/>
                <a:latin typeface="+mn-ea"/>
                <a:ea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04948" y="4411045"/>
              <a:ext cx="915636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b="1" kern="0" smtClean="0">
                  <a:latin typeface="+mn-ea"/>
                  <a:ea typeface="+mn-ea"/>
                </a:rPr>
                <a:t>양수 값 저장</a:t>
              </a:r>
              <a:endParaRPr lang="ko-KR" altLang="en-US" sz="1000" b="1" kern="0" spc="0" dirty="0">
                <a:effectLst/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402373" y="2990547"/>
              <a:ext cx="2134080" cy="193068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013" y="2981187"/>
                <a:ext cx="2152800" cy="194940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TextBox 61"/>
          <p:cNvSpPr txBox="1"/>
          <p:nvPr/>
        </p:nvSpPr>
        <p:spPr>
          <a:xfrm>
            <a:off x="4654274" y="1876670"/>
            <a:ext cx="41661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1)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문제 분석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    ① 1~50</a:t>
            </a:r>
            <a:r>
              <a:rPr lang="ko-KR" altLang="en-US" sz="1200" b="1" dirty="0" smtClean="0">
                <a:latin typeface="+mn-ea"/>
                <a:ea typeface="+mn-ea"/>
              </a:rPr>
              <a:t>까지 카운터 한다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    - </a:t>
            </a:r>
            <a:r>
              <a:rPr lang="ko-KR" altLang="en-US" sz="1200" b="1" dirty="0" smtClean="0">
                <a:latin typeface="+mn-ea"/>
                <a:ea typeface="+mn-ea"/>
              </a:rPr>
              <a:t>증가치 </a:t>
            </a:r>
            <a:r>
              <a:rPr lang="en-US" altLang="ko-KR" sz="1200" b="1" dirty="0" smtClean="0">
                <a:latin typeface="+mn-ea"/>
                <a:ea typeface="+mn-ea"/>
              </a:rPr>
              <a:t>=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+1 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카운터 변수 </a:t>
            </a:r>
            <a:r>
              <a:rPr lang="en-US" altLang="ko-KR" sz="1200" b="1" dirty="0" smtClean="0">
                <a:latin typeface="+mn-ea"/>
                <a:ea typeface="+mn-ea"/>
              </a:rPr>
              <a:t>=C  → C = C + 1</a:t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    ② </a:t>
            </a:r>
            <a:r>
              <a:rPr lang="ko-KR" altLang="en-US" sz="1200" b="1" dirty="0" smtClean="0">
                <a:latin typeface="+mn-ea"/>
                <a:ea typeface="+mn-ea"/>
              </a:rPr>
              <a:t>항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분석</a:t>
            </a:r>
            <a:r>
              <a:rPr lang="en-US" altLang="ko-KR" sz="1200" b="1" dirty="0" smtClean="0">
                <a:latin typeface="+mn-ea"/>
                <a:ea typeface="+mn-ea"/>
              </a:rPr>
              <a:t>1</a:t>
            </a:r>
            <a:r>
              <a:rPr lang="ko-KR" altLang="en-US" sz="1200" b="1" dirty="0" smtClean="0">
                <a:latin typeface="+mn-ea"/>
                <a:ea typeface="+mn-ea"/>
              </a:rPr>
              <a:t> 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        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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매번 실행 시 </a:t>
            </a:r>
            <a:r>
              <a:rPr lang="ko-KR" altLang="en-US" sz="1200" b="1" kern="0" dirty="0" smtClean="0">
                <a:latin typeface="+mn-ea"/>
                <a:ea typeface="+mn-ea"/>
              </a:rPr>
              <a:t>한번은</a:t>
            </a:r>
            <a:r>
              <a:rPr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 양수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(-), </a:t>
            </a:r>
            <a:r>
              <a:rPr lang="ko-KR" altLang="en-US" sz="1200" b="1" kern="0" dirty="0" smtClean="0">
                <a:latin typeface="+mn-ea"/>
                <a:ea typeface="+mn-ea"/>
              </a:rPr>
              <a:t>한번은</a:t>
            </a:r>
            <a:r>
              <a:rPr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 음수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(-) </a:t>
            </a:r>
            <a:r>
              <a:rPr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바뀜</a:t>
            </a:r>
            <a:endParaRPr lang="en-US" altLang="ko-KR" sz="1200" kern="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        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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200" kern="0" dirty="0" smtClean="0">
                <a:solidFill>
                  <a:srgbClr val="0000FF"/>
                </a:solidFill>
                <a:latin typeface="+mn-ea"/>
                <a:ea typeface="+mn-ea"/>
              </a:rPr>
              <a:t>(-1) *(-1</a:t>
            </a:r>
            <a:r>
              <a:rPr lang="en-US" altLang="ko-KR" sz="1200" kern="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en-US" altLang="ko-KR" sz="1200" kern="0" dirty="0">
                <a:latin typeface="+mn-ea"/>
                <a:ea typeface="+mn-ea"/>
              </a:rPr>
              <a:t>=</a:t>
            </a:r>
            <a:r>
              <a:rPr lang="en-US" altLang="ko-KR" sz="1200" kern="0" dirty="0">
                <a:solidFill>
                  <a:srgbClr val="0000FF"/>
                </a:solidFill>
                <a:latin typeface="+mn-ea"/>
                <a:ea typeface="+mn-ea"/>
              </a:rPr>
              <a:t>+1 , </a:t>
            </a:r>
            <a:r>
              <a:rPr lang="en-US" altLang="ko-KR" sz="1200" kern="0" dirty="0" smtClean="0">
                <a:solidFill>
                  <a:srgbClr val="0000FF"/>
                </a:solidFill>
                <a:latin typeface="+mn-ea"/>
                <a:ea typeface="+mn-ea"/>
              </a:rPr>
              <a:t>(+1</a:t>
            </a:r>
            <a:r>
              <a:rPr lang="en-US" altLang="ko-KR" sz="1200" kern="0" dirty="0">
                <a:solidFill>
                  <a:srgbClr val="0000FF"/>
                </a:solidFill>
                <a:latin typeface="+mn-ea"/>
                <a:ea typeface="+mn-ea"/>
              </a:rPr>
              <a:t>) *(-1</a:t>
            </a:r>
            <a:r>
              <a:rPr lang="en-US" altLang="ko-KR" sz="1200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en-US" altLang="ko-KR" sz="1200" kern="0" dirty="0" smtClean="0">
                <a:latin typeface="+mn-ea"/>
                <a:ea typeface="+mn-ea"/>
              </a:rPr>
              <a:t>=</a:t>
            </a:r>
            <a:r>
              <a:rPr lang="en-US" altLang="ko-KR" sz="1200" kern="0" dirty="0" smtClean="0">
                <a:solidFill>
                  <a:srgbClr val="0000FF"/>
                </a:solidFill>
                <a:latin typeface="+mn-ea"/>
                <a:ea typeface="+mn-ea"/>
              </a:rPr>
              <a:t>-1    </a:t>
            </a:r>
            <a:endParaRPr lang="en-US" altLang="ko-KR" sz="1200" b="1" kern="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         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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부호 변수 선정 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S   </a:t>
            </a:r>
            <a:r>
              <a:rPr lang="en-US" altLang="ko-KR" sz="1200" b="1" kern="0" dirty="0" smtClean="0">
                <a:solidFill>
                  <a:srgbClr val="FF0000"/>
                </a:solidFill>
                <a:latin typeface="+mn-ea"/>
                <a:ea typeface="+mn-ea"/>
              </a:rPr>
              <a:t>ex)</a:t>
            </a:r>
            <a:r>
              <a:rPr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 S=S</a:t>
            </a:r>
            <a:r>
              <a:rPr lang="en-US" altLang="ko-KR" sz="1200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200" kern="0" dirty="0">
                <a:solidFill>
                  <a:srgbClr val="0000FF"/>
                </a:solidFill>
                <a:latin typeface="+mn-ea"/>
                <a:ea typeface="+mn-ea"/>
              </a:rPr>
              <a:t>*(-</a:t>
            </a:r>
            <a:r>
              <a:rPr lang="en-US" altLang="ko-KR" sz="1200" kern="0" dirty="0" smtClean="0">
                <a:solidFill>
                  <a:srgbClr val="0000FF"/>
                </a:solidFill>
                <a:latin typeface="+mn-ea"/>
                <a:ea typeface="+mn-ea"/>
              </a:rPr>
              <a:t>1) </a:t>
            </a:r>
            <a:endParaRPr lang="en-US" altLang="ko-KR" sz="1200" b="1" kern="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③ </a:t>
            </a:r>
            <a:r>
              <a:rPr lang="ko-KR" altLang="en-US" sz="1200" b="1" dirty="0" smtClean="0">
                <a:latin typeface="+mn-ea"/>
                <a:ea typeface="+mn-ea"/>
              </a:rPr>
              <a:t>항 분석 </a:t>
            </a:r>
            <a:r>
              <a:rPr lang="en-US" altLang="ko-KR" sz="1200" b="1" dirty="0" smtClean="0">
                <a:latin typeface="+mn-ea"/>
                <a:ea typeface="+mn-ea"/>
              </a:rPr>
              <a:t>2(</a:t>
            </a:r>
            <a:r>
              <a:rPr lang="ko-KR" altLang="en-US" sz="1200" b="1" dirty="0" smtClean="0">
                <a:latin typeface="+mn-ea"/>
                <a:ea typeface="+mn-ea"/>
              </a:rPr>
              <a:t>홀수</a:t>
            </a:r>
            <a:r>
              <a:rPr lang="en-US" altLang="ko-KR" sz="1200" b="1" dirty="0" smtClean="0">
                <a:latin typeface="+mn-ea"/>
                <a:ea typeface="+mn-ea"/>
              </a:rPr>
              <a:t>(odd)</a:t>
            </a:r>
            <a:r>
              <a:rPr lang="ko-KR" altLang="en-US" sz="1200" b="1" dirty="0" smtClean="0">
                <a:latin typeface="+mn-ea"/>
                <a:ea typeface="+mn-ea"/>
              </a:rPr>
              <a:t>는 플러스</a:t>
            </a:r>
            <a:r>
              <a:rPr lang="en-US" altLang="ko-KR" sz="1200" b="1" dirty="0" smtClean="0">
                <a:latin typeface="+mn-ea"/>
                <a:ea typeface="+mn-ea"/>
              </a:rPr>
              <a:t>(+),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      </a:t>
            </a:r>
            <a:r>
              <a:rPr lang="ko-KR" altLang="en-US" sz="1200" b="1" dirty="0" smtClean="0">
                <a:latin typeface="+mn-ea"/>
                <a:ea typeface="+mn-ea"/>
              </a:rPr>
              <a:t>짝수</a:t>
            </a:r>
            <a:r>
              <a:rPr lang="en-US" altLang="ko-KR" sz="1200" b="1" dirty="0" smtClean="0">
                <a:latin typeface="+mn-ea"/>
                <a:ea typeface="+mn-ea"/>
              </a:rPr>
              <a:t>(even)</a:t>
            </a:r>
            <a:r>
              <a:rPr lang="ko-KR" altLang="en-US" sz="1200" b="1" dirty="0" smtClean="0">
                <a:latin typeface="+mn-ea"/>
                <a:ea typeface="+mn-ea"/>
              </a:rPr>
              <a:t>는 마이너스</a:t>
            </a:r>
            <a:r>
              <a:rPr lang="en-US" altLang="ko-KR" sz="1200" b="1" dirty="0" smtClean="0">
                <a:latin typeface="+mn-ea"/>
                <a:ea typeface="+mn-ea"/>
              </a:rPr>
              <a:t>(-)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    - </a:t>
            </a:r>
            <a:r>
              <a:rPr lang="ko-KR" altLang="en-US" sz="1200" dirty="0" smtClean="0">
                <a:latin typeface="+mn-ea"/>
                <a:ea typeface="+mn-ea"/>
              </a:rPr>
              <a:t>변수 선정 </a:t>
            </a:r>
            <a:r>
              <a:rPr lang="en-US" altLang="ko-KR" sz="1200" dirty="0" smtClean="0">
                <a:latin typeface="+mn-ea"/>
                <a:ea typeface="+mn-ea"/>
              </a:rPr>
              <a:t>: Plus(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PL</a:t>
            </a:r>
            <a:r>
              <a:rPr lang="en-US" altLang="ko-KR" sz="1200" dirty="0" smtClean="0">
                <a:latin typeface="+mn-ea"/>
                <a:ea typeface="+mn-ea"/>
              </a:rPr>
              <a:t>)) Minus(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MI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   - </a:t>
            </a:r>
            <a:r>
              <a:rPr lang="ko-KR" altLang="en-US" sz="1200" dirty="0" smtClean="0">
                <a:latin typeface="+mn-ea"/>
                <a:ea typeface="+mn-ea"/>
              </a:rPr>
              <a:t>양수 및 음수 분기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변수 </a:t>
            </a:r>
            <a:r>
              <a:rPr lang="en-US" altLang="ko-KR" sz="1200" dirty="0" smtClean="0">
                <a:latin typeface="+mn-ea"/>
                <a:ea typeface="+mn-ea"/>
              </a:rPr>
              <a:t>=SW(Switch)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   - </a:t>
            </a:r>
            <a:r>
              <a:rPr lang="ko-KR" altLang="en-US" sz="1200" dirty="0" smtClean="0">
                <a:latin typeface="+mn-ea"/>
                <a:ea typeface="+mn-ea"/>
              </a:rPr>
              <a:t>총합</a:t>
            </a:r>
            <a:r>
              <a:rPr lang="en-US" altLang="ko-KR" sz="1200" dirty="0" smtClean="0">
                <a:latin typeface="+mn-ea"/>
                <a:ea typeface="+mn-ea"/>
              </a:rPr>
              <a:t>(HAP) : HAP=PL+MI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④ </a:t>
            </a:r>
            <a:r>
              <a:rPr lang="ko-KR" altLang="en-US" sz="1200" b="1" dirty="0" smtClean="0">
                <a:latin typeface="+mn-ea"/>
                <a:ea typeface="+mn-ea"/>
              </a:rPr>
              <a:t>비교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판단 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     - C</a:t>
            </a:r>
            <a:r>
              <a:rPr lang="ko-KR" altLang="en-US" sz="1200" b="1" dirty="0" smtClean="0">
                <a:latin typeface="+mn-ea"/>
                <a:ea typeface="+mn-ea"/>
              </a:rPr>
              <a:t>가 </a:t>
            </a:r>
            <a:r>
              <a:rPr lang="en-US" altLang="ko-KR" sz="1200" b="1" dirty="0" smtClean="0">
                <a:latin typeface="+mn-ea"/>
                <a:ea typeface="+mn-ea"/>
              </a:rPr>
              <a:t>50</a:t>
            </a:r>
            <a:r>
              <a:rPr lang="ko-KR" altLang="en-US" sz="1200" b="1" dirty="0" smtClean="0">
                <a:latin typeface="+mn-ea"/>
                <a:ea typeface="+mn-ea"/>
              </a:rPr>
              <a:t>인지 </a:t>
            </a:r>
            <a:r>
              <a:rPr lang="en-US" altLang="ko-KR" sz="1200" b="1" dirty="0" smtClean="0">
                <a:latin typeface="+mn-ea"/>
                <a:ea typeface="+mn-ea"/>
              </a:rPr>
              <a:t>(&gt;, &lt;, = </a:t>
            </a:r>
            <a:r>
              <a:rPr lang="ko-KR" altLang="en-US" sz="1200" b="1" dirty="0" smtClean="0">
                <a:latin typeface="+mn-ea"/>
                <a:ea typeface="+mn-ea"/>
              </a:rPr>
              <a:t>등</a:t>
            </a:r>
            <a:r>
              <a:rPr lang="en-US" altLang="ko-KR" sz="1200" b="1" dirty="0" smtClean="0">
                <a:latin typeface="+mn-ea"/>
                <a:ea typeface="+mn-ea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7643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중간고사 문제 점검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836712"/>
            <a:ext cx="7776864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marR="381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</a:t>
            </a: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09) 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모래시계 모양으로 배열 채우기 알고리즘 순서도이다</a:t>
            </a:r>
            <a:r>
              <a:rPr lang="en-US" altLang="ko-KR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빈칸을 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채우세요</a:t>
            </a: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kern="10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</p:txBody>
      </p:sp>
      <p:pic>
        <p:nvPicPr>
          <p:cNvPr id="2049" name="_x151396248" descr="EMB00004124bf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0" y="1437291"/>
            <a:ext cx="4032448" cy="472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52280" y="5878461"/>
            <a:ext cx="2563736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marR="381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 ( </a:t>
            </a:r>
            <a:r>
              <a:rPr lang="en-US" altLang="ko-KR" sz="1200" b="1" kern="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R=1 to M step 1</a:t>
            </a:r>
            <a:r>
              <a:rPr lang="en-US" altLang="ko-KR" sz="1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) </a:t>
            </a:r>
          </a:p>
          <a:p>
            <a:pPr marL="38100" marR="381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 ( </a:t>
            </a:r>
            <a:r>
              <a:rPr lang="en-US" altLang="ko-KR" sz="1200" b="1" kern="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C=6-R to R step 1</a:t>
            </a:r>
            <a:r>
              <a:rPr lang="en-US" altLang="ko-KR" sz="1000" b="1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endParaRPr lang="en-US" altLang="ko-KR" sz="1000" b="1" kern="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marL="38100" marR="381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 ( </a:t>
            </a:r>
            <a:r>
              <a:rPr lang="en-US" altLang="ko-KR" sz="1000" b="1" kern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A[R][C]=V</a:t>
            </a:r>
            <a:r>
              <a:rPr lang="en-US" altLang="ko-KR" sz="1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) ( </a:t>
            </a:r>
            <a:r>
              <a:rPr lang="en-US" altLang="ko-KR" sz="1000" b="1" kern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A[R][C]=V</a:t>
            </a:r>
            <a:r>
              <a:rPr lang="en-US" altLang="ko-KR" sz="1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)</a:t>
            </a:r>
            <a:endParaRPr lang="en-US" altLang="ko-KR" sz="1000" b="1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556792"/>
            <a:ext cx="4090785" cy="49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중간고사 문제 점검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836712"/>
            <a:ext cx="7776864" cy="121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marR="381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</a:t>
            </a: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10) 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연속되는 두 수 </a:t>
            </a: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(1*2)+(2*3)+(3*4)+....50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항 까지 </a:t>
            </a:r>
            <a:r>
              <a:rPr lang="ko-KR" altLang="en-US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합을 구하기 알고리즘의</a:t>
            </a:r>
            <a:endParaRPr lang="en-US" altLang="ko-KR" sz="1600" kern="1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8100" marR="381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순서도를 </a:t>
            </a:r>
            <a:r>
              <a:rPr lang="ko-KR" altLang="en-US" sz="1600" kern="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뒷면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600" kern="1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작성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하세요</a:t>
            </a:r>
            <a:r>
              <a:rPr lang="en-US" altLang="ko-KR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(</a:t>
            </a:r>
            <a:r>
              <a:rPr lang="ko-KR" altLang="en-US" sz="1600" kern="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</a:t>
            </a:r>
            <a:r>
              <a:rPr lang="en-US" altLang="ko-KR" sz="1600" kern="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kern="100" dirty="0">
                <a:solidFill>
                  <a:srgbClr val="000000"/>
                </a:solidFill>
                <a:latin typeface="한양신명조"/>
                <a:ea typeface="HY헤드라인M" panose="02030600000101010101" pitchFamily="18" charset="-127"/>
              </a:rPr>
              <a:t> 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항 카운터 변수는 </a:t>
            </a:r>
            <a:r>
              <a:rPr lang="en-US" altLang="ko-KR" sz="1600" kern="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하고 </a:t>
            </a:r>
            <a:r>
              <a:rPr lang="ko-KR" altLang="en-US" sz="1600" kern="1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나머지</a:t>
            </a:r>
            <a:endParaRPr lang="en-US" altLang="ko-KR" sz="1600" kern="1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8100" marR="381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kern="1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600" kern="1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kern="1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본인이 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지정한다</a:t>
            </a: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.)</a:t>
            </a:r>
            <a:endParaRPr lang="ko-KR" altLang="en-US" sz="1600" kern="10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</p:txBody>
      </p:sp>
      <p:pic>
        <p:nvPicPr>
          <p:cNvPr id="3073" name="_x151397608" descr="EMB00004124bf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3528392" cy="4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779912" y="2225199"/>
            <a:ext cx="5544616" cy="3647152"/>
            <a:chOff x="827584" y="1628800"/>
            <a:chExt cx="7056784" cy="3647152"/>
          </a:xfrm>
        </p:grpSpPr>
        <p:sp>
          <p:nvSpPr>
            <p:cNvPr id="10" name="TextBox 9"/>
            <p:cNvSpPr txBox="1"/>
            <p:nvPr/>
          </p:nvSpPr>
          <p:spPr>
            <a:xfrm>
              <a:off x="827584" y="1628800"/>
              <a:ext cx="7056784" cy="364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0000FF"/>
                  </a:solidFill>
                  <a:latin typeface="+mn-ea"/>
                  <a:ea typeface="+mn-ea"/>
                </a:rPr>
                <a:t>1) </a:t>
              </a:r>
              <a:r>
                <a:rPr lang="ko-KR" altLang="en-US" sz="1400" b="1" dirty="0" smtClean="0">
                  <a:solidFill>
                    <a:srgbClr val="0000FF"/>
                  </a:solidFill>
                  <a:latin typeface="+mn-ea"/>
                  <a:ea typeface="+mn-ea"/>
                </a:rPr>
                <a:t>문제 분석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+mn-ea"/>
                  <a:ea typeface="+mn-ea"/>
                </a:rPr>
                <a:t/>
              </a:r>
              <a:br>
                <a:rPr lang="en-US" altLang="ko-KR" sz="1400" b="1" dirty="0" smtClean="0">
                  <a:solidFill>
                    <a:srgbClr val="0000FF"/>
                  </a:solidFill>
                  <a:latin typeface="+mn-ea"/>
                  <a:ea typeface="+mn-ea"/>
                </a:rPr>
              </a:br>
              <a:r>
                <a:rPr lang="en-US" altLang="ko-KR" sz="1400" b="1" dirty="0" smtClean="0">
                  <a:latin typeface="+mn-ea"/>
                  <a:ea typeface="+mn-ea"/>
                </a:rPr>
                <a:t>    ① 50</a:t>
              </a:r>
              <a:r>
                <a:rPr lang="ko-KR" altLang="en-US" sz="1400" b="1" dirty="0" smtClean="0">
                  <a:latin typeface="+mn-ea"/>
                  <a:ea typeface="+mn-ea"/>
                </a:rPr>
                <a:t>까지 카운터 한다</a:t>
              </a:r>
              <a:endParaRPr lang="en-US" altLang="ko-KR" sz="1400" b="1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latin typeface="+mn-ea"/>
                  <a:ea typeface="+mn-ea"/>
                </a:rPr>
                <a:t>         - </a:t>
              </a:r>
              <a:r>
                <a:rPr lang="ko-KR" altLang="en-US" sz="1400" b="1" dirty="0" smtClean="0">
                  <a:latin typeface="+mn-ea"/>
                  <a:ea typeface="+mn-ea"/>
                </a:rPr>
                <a:t>증가치 </a:t>
              </a:r>
              <a:r>
                <a:rPr lang="en-US" altLang="ko-KR" sz="1400" b="1" dirty="0" smtClean="0">
                  <a:latin typeface="+mn-ea"/>
                  <a:ea typeface="+mn-ea"/>
                </a:rPr>
                <a:t>=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+1 </a:t>
              </a:r>
              <a:r>
                <a:rPr lang="en-US" altLang="ko-KR" sz="1400" b="1" dirty="0" smtClean="0">
                  <a:latin typeface="+mn-ea"/>
                  <a:ea typeface="+mn-ea"/>
                </a:rPr>
                <a:t> </a:t>
              </a:r>
              <a:r>
                <a:rPr lang="ko-KR" altLang="en-US" sz="1400" b="1" dirty="0" smtClean="0">
                  <a:latin typeface="+mn-ea"/>
                  <a:ea typeface="+mn-ea"/>
                </a:rPr>
                <a:t>카운터 변수 </a:t>
              </a:r>
              <a:r>
                <a:rPr lang="en-US" altLang="ko-KR" sz="1400" b="1" dirty="0" smtClean="0">
                  <a:latin typeface="+mn-ea"/>
                  <a:ea typeface="+mn-ea"/>
                </a:rPr>
                <a:t>=C  </a:t>
              </a:r>
              <a:r>
                <a:rPr lang="en-US" altLang="ko-KR" sz="1400" b="1" dirty="0" smtClean="0">
                  <a:latin typeface="바탕체" panose="02030609000101010101" pitchFamily="17" charset="-127"/>
                  <a:ea typeface="바탕체" panose="02030609000101010101" pitchFamily="17" charset="-127"/>
                </a:rPr>
                <a:t>→ C = C + 1</a:t>
              </a:r>
              <a:r>
                <a:rPr lang="en-US" altLang="ko-KR" sz="1400" b="1" dirty="0" smtClean="0">
                  <a:latin typeface="+mn-ea"/>
                  <a:ea typeface="+mn-ea"/>
                </a:rPr>
                <a:t/>
              </a:r>
              <a:br>
                <a:rPr lang="en-US" altLang="ko-KR" sz="1400" b="1" dirty="0" smtClean="0">
                  <a:latin typeface="+mn-ea"/>
                  <a:ea typeface="+mn-ea"/>
                </a:rPr>
              </a:br>
              <a:r>
                <a:rPr lang="en-US" altLang="ko-KR" sz="1400" b="1" dirty="0" smtClean="0">
                  <a:latin typeface="+mn-ea"/>
                  <a:ea typeface="+mn-ea"/>
                </a:rPr>
                <a:t>    ② </a:t>
              </a:r>
              <a:r>
                <a:rPr lang="ko-KR" altLang="en-US" sz="1400" b="1" dirty="0" smtClean="0">
                  <a:latin typeface="+mn-ea"/>
                  <a:ea typeface="+mn-ea"/>
                </a:rPr>
                <a:t>항</a:t>
              </a:r>
              <a:r>
                <a:rPr lang="en-US" altLang="ko-KR" sz="1400" b="1" dirty="0" smtClean="0">
                  <a:latin typeface="+mn-ea"/>
                  <a:ea typeface="+mn-ea"/>
                </a:rPr>
                <a:t> </a:t>
              </a:r>
              <a:r>
                <a:rPr lang="ko-KR" altLang="en-US" sz="1400" b="1" dirty="0" smtClean="0">
                  <a:latin typeface="+mn-ea"/>
                  <a:ea typeface="+mn-ea"/>
                </a:rPr>
                <a:t>분석 </a:t>
              </a:r>
              <a:r>
                <a:rPr lang="en-US" altLang="ko-KR" sz="1400" b="1" dirty="0" smtClean="0">
                  <a:latin typeface="+mn-ea"/>
                  <a:ea typeface="+mn-ea"/>
                </a:rPr>
                <a:t>= </a:t>
              </a:r>
              <a:r>
                <a:rPr lang="en-US" altLang="ko-KR" sz="1400" kern="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 </a:t>
              </a:r>
              <a:r>
                <a:rPr lang="en-US" altLang="ko-KR" sz="1400" kern="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kern="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* 2 ) + ( </a:t>
              </a:r>
              <a:r>
                <a:rPr lang="en-US" altLang="ko-KR" sz="1400" kern="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400" kern="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* 3 )+  ……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kern="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kern="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- </a:t>
              </a:r>
              <a:r>
                <a:rPr lang="ko-KR" altLang="en-US" sz="1400" b="1" kern="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카운터 값</a:t>
              </a:r>
              <a:r>
                <a:rPr lang="ko-KR" altLang="en-US" sz="1400" b="1" kern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</a:t>
              </a:r>
              <a:r>
                <a:rPr lang="ko-KR" altLang="en-US" sz="1400" b="1" kern="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kern="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+1</a:t>
              </a:r>
              <a:r>
                <a:rPr lang="ko-KR" altLang="en-US" sz="1400" b="1" kern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400" b="1" kern="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해주면 항</a:t>
              </a:r>
              <a:r>
                <a:rPr lang="ko-KR" altLang="en-US" sz="1400" b="1" kern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</a:t>
              </a:r>
              <a:r>
                <a:rPr lang="ko-KR" altLang="en-US" sz="1400" b="1" kern="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된다</a:t>
              </a:r>
              <a:r>
                <a:rPr lang="en-US" altLang="ko-KR" sz="1400" b="1" kern="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kern="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- </a:t>
              </a:r>
              <a:r>
                <a:rPr lang="ko-KR" altLang="en-US" sz="1400" b="1" kern="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 변수 </a:t>
              </a:r>
              <a:r>
                <a:rPr lang="en-US" altLang="ko-KR" sz="1400" b="1" kern="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M,  M=C+1</a:t>
              </a:r>
              <a:endPara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latin typeface="+mn-ea"/>
                  <a:ea typeface="+mn-ea"/>
                </a:rPr>
                <a:t>    ③ </a:t>
              </a:r>
              <a:r>
                <a:rPr lang="ko-KR" altLang="en-US" sz="1400" b="1" dirty="0" smtClean="0">
                  <a:latin typeface="+mn-ea"/>
                  <a:ea typeface="+mn-ea"/>
                </a:rPr>
                <a:t>항의 합 분석</a:t>
              </a:r>
              <a:endParaRPr lang="en-US" altLang="ko-KR" sz="1400" b="1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latin typeface="+mn-ea"/>
                </a:rPr>
                <a:t>         - </a:t>
              </a:r>
              <a:r>
                <a:rPr lang="ko-KR" altLang="en-US" sz="1400" b="1" dirty="0">
                  <a:latin typeface="+mn-ea"/>
                </a:rPr>
                <a:t>항의 합 변수 </a:t>
              </a:r>
              <a:r>
                <a:rPr lang="en-US" altLang="ko-KR" sz="1400" b="1" dirty="0">
                  <a:latin typeface="+mn-ea"/>
                </a:rPr>
                <a:t>= </a:t>
              </a:r>
              <a:r>
                <a:rPr lang="en-US" altLang="ko-KR" sz="1400" b="1" dirty="0" smtClean="0">
                  <a:latin typeface="+mn-ea"/>
                </a:rPr>
                <a:t>hap(H) </a:t>
              </a:r>
              <a:endParaRPr lang="en-US" altLang="ko-KR" sz="1400" b="1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+mn-ea"/>
                  <a:ea typeface="+mn-ea"/>
                </a:rPr>
                <a:t> </a:t>
              </a:r>
              <a:r>
                <a:rPr lang="en-US" altLang="ko-KR" sz="1400" b="1" dirty="0" smtClean="0">
                  <a:latin typeface="+mn-ea"/>
                  <a:ea typeface="+mn-ea"/>
                </a:rPr>
                <a:t>        - </a:t>
              </a:r>
              <a:r>
                <a:rPr lang="ko-KR" altLang="en-US" sz="1400" b="1" dirty="0" smtClean="0">
                  <a:latin typeface="+mn-ea"/>
                  <a:ea typeface="+mn-ea"/>
                </a:rPr>
                <a:t>연산한 각 항을 더해준다</a:t>
              </a:r>
              <a:r>
                <a:rPr lang="en-US" altLang="ko-KR" sz="1400" b="1" dirty="0" smtClean="0">
                  <a:latin typeface="+mn-ea"/>
                  <a:ea typeface="+mn-ea"/>
                </a:rPr>
                <a:t>.  H=H+(C*M)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latin typeface="+mn-ea"/>
                  <a:ea typeface="+mn-ea"/>
                </a:rPr>
                <a:t>    ④ </a:t>
              </a:r>
              <a:r>
                <a:rPr lang="ko-KR" altLang="en-US" sz="1400" b="1" dirty="0" smtClean="0">
                  <a:latin typeface="+mn-ea"/>
                  <a:ea typeface="+mn-ea"/>
                </a:rPr>
                <a:t>비교</a:t>
              </a:r>
              <a:r>
                <a:rPr lang="en-US" altLang="ko-KR" sz="1400" b="1" dirty="0" smtClean="0">
                  <a:latin typeface="+mn-ea"/>
                  <a:ea typeface="+mn-ea"/>
                </a:rPr>
                <a:t> </a:t>
              </a:r>
              <a:r>
                <a:rPr lang="ko-KR" altLang="en-US" sz="1400" b="1" dirty="0" smtClean="0">
                  <a:latin typeface="+mn-ea"/>
                  <a:ea typeface="+mn-ea"/>
                </a:rPr>
                <a:t>판단 </a:t>
              </a:r>
              <a:endParaRPr lang="en-US" altLang="ko-KR" sz="1400" b="1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+mn-ea"/>
                  <a:ea typeface="+mn-ea"/>
                </a:rPr>
                <a:t> </a:t>
              </a:r>
              <a:r>
                <a:rPr lang="en-US" altLang="ko-KR" sz="1400" b="1" dirty="0" smtClean="0">
                  <a:latin typeface="+mn-ea"/>
                  <a:ea typeface="+mn-ea"/>
                </a:rPr>
                <a:t>       - C</a:t>
              </a:r>
              <a:r>
                <a:rPr lang="ko-KR" altLang="en-US" sz="1400" b="1" dirty="0" smtClean="0">
                  <a:latin typeface="+mn-ea"/>
                  <a:ea typeface="+mn-ea"/>
                </a:rPr>
                <a:t>가 </a:t>
              </a:r>
              <a:r>
                <a:rPr lang="en-US" altLang="ko-KR" sz="1400" b="1" dirty="0" smtClean="0">
                  <a:latin typeface="+mn-ea"/>
                  <a:ea typeface="+mn-ea"/>
                </a:rPr>
                <a:t>50</a:t>
              </a:r>
              <a:r>
                <a:rPr lang="ko-KR" altLang="en-US" sz="1400" b="1" dirty="0" smtClean="0">
                  <a:latin typeface="+mn-ea"/>
                  <a:ea typeface="+mn-ea"/>
                </a:rPr>
                <a:t>인지 </a:t>
              </a:r>
              <a:r>
                <a:rPr lang="en-US" altLang="ko-KR" sz="1400" b="1" dirty="0" smtClean="0">
                  <a:latin typeface="+mn-ea"/>
                  <a:ea typeface="+mn-ea"/>
                </a:rPr>
                <a:t>(&gt;, &gt;, = </a:t>
              </a:r>
              <a:r>
                <a:rPr lang="ko-KR" altLang="en-US" sz="1400" b="1" dirty="0" smtClean="0">
                  <a:latin typeface="+mn-ea"/>
                  <a:ea typeface="+mn-ea"/>
                </a:rPr>
                <a:t>등</a:t>
              </a:r>
              <a:r>
                <a:rPr lang="en-US" altLang="ko-KR" sz="1400" b="1" dirty="0" smtClean="0">
                  <a:latin typeface="+mn-ea"/>
                  <a:ea typeface="+mn-ea"/>
                </a:rPr>
                <a:t>)?</a:t>
              </a: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8144" y="2780928"/>
              <a:ext cx="1568174" cy="966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중간고사 문제 점검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836712"/>
            <a:ext cx="813690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marR="381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</a:t>
            </a:r>
            <a:r>
              <a:rPr lang="en-US" altLang="ko-KR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</a:t>
            </a: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10) 2</a:t>
            </a:r>
            <a:r>
              <a:rPr lang="en-US" altLang="ko-KR" sz="1600" kern="100" baseline="30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1600" b="1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1600" kern="100" baseline="30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2</a:t>
            </a:r>
            <a:r>
              <a:rPr lang="en-US" altLang="ko-KR" sz="1600" kern="100" baseline="30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2</a:t>
            </a:r>
            <a:r>
              <a:rPr lang="en-US" altLang="ko-KR" sz="1600" kern="100" baseline="30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... 2</a:t>
            </a:r>
            <a:r>
              <a:rPr lang="en-US" altLang="ko-KR" sz="1600" kern="100" baseline="30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 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까지 거듭제곱 </a:t>
            </a:r>
            <a:r>
              <a:rPr lang="ko-KR" altLang="en-US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구하기와 총합 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구하기 </a:t>
            </a:r>
            <a:r>
              <a:rPr lang="ko-KR" altLang="en-US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알고리즘의</a:t>
            </a:r>
            <a:endParaRPr lang="en-US" altLang="ko-KR" sz="1600" kern="1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8100" marR="381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순서도를 뒷면에 작성하세요</a:t>
            </a:r>
            <a:r>
              <a:rPr lang="en-US" altLang="ko-KR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(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</a:t>
            </a: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항 카운터 변수는 </a:t>
            </a:r>
            <a:r>
              <a:rPr lang="en-US" altLang="ko-KR" sz="1600" kern="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하고 </a:t>
            </a:r>
            <a:r>
              <a:rPr lang="ko-KR" altLang="en-US" sz="1600" kern="1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나머지 </a:t>
            </a:r>
            <a:r>
              <a:rPr lang="ko-KR" altLang="en-US" sz="1600" kern="1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</a:t>
            </a:r>
            <a:r>
              <a:rPr lang="ko-KR" altLang="en-US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endParaRPr lang="en-US" altLang="ko-KR" sz="1600" kern="1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8100" marR="381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600" kern="1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본인이 </a:t>
            </a:r>
            <a:r>
              <a:rPr lang="ko-KR" altLang="en-US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지정한다</a:t>
            </a:r>
            <a:r>
              <a:rPr lang="en-US" altLang="ko-KR" sz="16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.)</a:t>
            </a:r>
            <a:endParaRPr lang="ko-KR" altLang="en-US" sz="1600" kern="10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</p:txBody>
      </p:sp>
      <p:pic>
        <p:nvPicPr>
          <p:cNvPr id="4097" name="_x376607624" descr="EMB000012641a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10907"/>
            <a:ext cx="3240360" cy="44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39952" y="2075435"/>
            <a:ext cx="468052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</a:rPr>
              <a:t>1)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  <a:ea typeface="+mn-ea"/>
              </a:rPr>
              <a:t>문제 분석 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  <a:ea typeface="+mn-ea"/>
              </a:rPr>
              <a:t>참고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en-US" altLang="ko-KR" sz="1400" b="1" baseline="30000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  <a:ea typeface="+mn-ea"/>
              </a:rPr>
              <a:t>은 무조건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  <a:ea typeface="+mn-ea"/>
              </a:rPr>
              <a:t>이다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b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400" b="1" dirty="0" smtClean="0">
                <a:latin typeface="+mn-ea"/>
                <a:ea typeface="+mn-ea"/>
              </a:rPr>
              <a:t>    ① 10</a:t>
            </a:r>
            <a:r>
              <a:rPr lang="ko-KR" altLang="en-US" sz="1400" b="1" dirty="0" smtClean="0">
                <a:latin typeface="+mn-ea"/>
                <a:ea typeface="+mn-ea"/>
              </a:rPr>
              <a:t>까지 카운터 한다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  <a:ea typeface="+mn-ea"/>
              </a:rPr>
              <a:t>         - </a:t>
            </a:r>
            <a:r>
              <a:rPr lang="ko-KR" altLang="en-US" sz="1400" b="1" dirty="0" smtClean="0">
                <a:latin typeface="+mn-ea"/>
                <a:ea typeface="+mn-ea"/>
              </a:rPr>
              <a:t>증가치 </a:t>
            </a:r>
            <a:r>
              <a:rPr lang="en-US" altLang="ko-KR" sz="1400" b="1" dirty="0" smtClean="0">
                <a:latin typeface="+mn-ea"/>
                <a:ea typeface="+mn-ea"/>
              </a:rPr>
              <a:t>=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+1 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카운터 변수 </a:t>
            </a:r>
            <a:r>
              <a:rPr lang="en-US" altLang="ko-KR" sz="1400" b="1" dirty="0" smtClean="0">
                <a:latin typeface="+mn-ea"/>
                <a:ea typeface="+mn-ea"/>
              </a:rPr>
              <a:t>=C  </a:t>
            </a:r>
            <a:r>
              <a:rPr lang="en-US" altLang="ko-KR" sz="14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→ C = C + 1</a:t>
            </a:r>
            <a:r>
              <a:rPr lang="en-US" altLang="ko-KR" sz="1400" b="1" dirty="0" smtClean="0">
                <a:latin typeface="+mn-ea"/>
                <a:ea typeface="+mn-ea"/>
              </a:rPr>
              <a:t/>
            </a:r>
            <a:br>
              <a:rPr lang="en-US" altLang="ko-KR" sz="1400" b="1" dirty="0" smtClean="0">
                <a:latin typeface="+mn-ea"/>
                <a:ea typeface="+mn-ea"/>
              </a:rPr>
            </a:br>
            <a:r>
              <a:rPr lang="en-US" altLang="ko-KR" sz="1400" b="1" dirty="0" smtClean="0">
                <a:latin typeface="+mn-ea"/>
                <a:ea typeface="+mn-ea"/>
              </a:rPr>
              <a:t>    ② </a:t>
            </a:r>
            <a:r>
              <a:rPr lang="ko-KR" altLang="en-US" sz="1400" b="1" dirty="0" smtClean="0">
                <a:latin typeface="+mn-ea"/>
                <a:ea typeface="+mn-ea"/>
              </a:rPr>
              <a:t>항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분석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지수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= </a:t>
            </a:r>
            <a:r>
              <a:rPr lang="en-US" altLang="ko-KR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2</a:t>
            </a:r>
            <a:r>
              <a:rPr lang="en-US" altLang="ko-KR" sz="1400" kern="0" baseline="30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 + ( 2</a:t>
            </a:r>
            <a:r>
              <a:rPr lang="en-US" altLang="ko-KR" sz="1400" kern="0" baseline="30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)+(2</a:t>
            </a:r>
            <a:r>
              <a:rPr lang="en-US" altLang="ko-KR" sz="1400" kern="0" baseline="30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……(2</a:t>
            </a:r>
            <a:r>
              <a:rPr lang="en-US" altLang="ko-KR" sz="1400" kern="0" baseline="30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- 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kern="0" baseline="30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=1,  </a:t>
            </a:r>
            <a:r>
              <a:rPr lang="en-US" altLang="ko-KR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kern="0" baseline="30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=2,  </a:t>
            </a:r>
            <a:r>
              <a:rPr lang="en-US" altLang="ko-KR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kern="0" baseline="30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=4 ,  </a:t>
            </a:r>
            <a:r>
              <a:rPr lang="en-US" altLang="ko-KR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kern="0" baseline="30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=8,  </a:t>
            </a:r>
            <a:r>
              <a:rPr lang="en-US" altLang="ko-KR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kern="0" baseline="30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=16</a:t>
            </a:r>
          </a:p>
          <a:p>
            <a:pPr>
              <a:lnSpc>
                <a:spcPct val="150000"/>
              </a:lnSpc>
            </a:pP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-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연산 값에 곱하기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하면 다항의 값이 됨</a:t>
            </a:r>
            <a:endParaRPr lang="en-US" altLang="ko-KR" sz="1400" b="1" kern="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1*2=2,  2 *2 =4,   4*2=8,  8*2=16</a:t>
            </a:r>
          </a:p>
          <a:p>
            <a:pPr>
              <a:lnSpc>
                <a:spcPct val="150000"/>
              </a:lnSpc>
            </a:pP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-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항 변수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E,  E=E * 2</a:t>
            </a:r>
            <a:endParaRPr lang="en-US" altLang="ko-KR" sz="1400" b="1" kern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  <a:ea typeface="+mn-ea"/>
              </a:rPr>
              <a:t>    ③ </a:t>
            </a:r>
            <a:r>
              <a:rPr lang="ko-KR" altLang="en-US" sz="1400" b="1" dirty="0" smtClean="0">
                <a:latin typeface="+mn-ea"/>
                <a:ea typeface="+mn-ea"/>
              </a:rPr>
              <a:t>항의 합 분석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         - </a:t>
            </a:r>
            <a:r>
              <a:rPr lang="ko-KR" altLang="en-US" sz="1400" b="1" dirty="0">
                <a:latin typeface="+mn-ea"/>
              </a:rPr>
              <a:t>항의 합 변수 </a:t>
            </a:r>
            <a:r>
              <a:rPr lang="en-US" altLang="ko-KR" sz="1400" b="1" dirty="0">
                <a:latin typeface="+mn-ea"/>
              </a:rPr>
              <a:t>= </a:t>
            </a:r>
            <a:r>
              <a:rPr lang="en-US" altLang="ko-KR" sz="1400" b="1" dirty="0" smtClean="0">
                <a:latin typeface="+mn-ea"/>
              </a:rPr>
              <a:t>hap(H) 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      - </a:t>
            </a:r>
            <a:r>
              <a:rPr lang="ko-KR" altLang="en-US" sz="1400" b="1" dirty="0" smtClean="0">
                <a:latin typeface="+mn-ea"/>
                <a:ea typeface="+mn-ea"/>
              </a:rPr>
              <a:t>연산한 각 항을 더해준다</a:t>
            </a:r>
            <a:r>
              <a:rPr lang="en-US" altLang="ko-KR" sz="1400" b="1" dirty="0" smtClean="0">
                <a:latin typeface="+mn-ea"/>
                <a:ea typeface="+mn-ea"/>
              </a:rPr>
              <a:t>.  H=H+E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  <a:ea typeface="+mn-ea"/>
              </a:rPr>
              <a:t>    ④ </a:t>
            </a:r>
            <a:r>
              <a:rPr lang="ko-KR" altLang="en-US" sz="1400" b="1" dirty="0" smtClean="0">
                <a:latin typeface="+mn-ea"/>
                <a:ea typeface="+mn-ea"/>
              </a:rPr>
              <a:t>비교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판단 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     - C</a:t>
            </a:r>
            <a:r>
              <a:rPr lang="ko-KR" altLang="en-US" sz="1400" b="1" dirty="0" smtClean="0">
                <a:latin typeface="+mn-ea"/>
                <a:ea typeface="+mn-ea"/>
              </a:rPr>
              <a:t>가 </a:t>
            </a:r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인지 </a:t>
            </a:r>
            <a:r>
              <a:rPr lang="en-US" altLang="ko-KR" sz="1400" b="1" dirty="0" smtClean="0">
                <a:latin typeface="+mn-ea"/>
                <a:ea typeface="+mn-ea"/>
              </a:rPr>
              <a:t>(&gt;, &gt;, = </a:t>
            </a:r>
            <a:r>
              <a:rPr lang="ko-KR" altLang="en-US" sz="1400" b="1" dirty="0" smtClean="0">
                <a:latin typeface="+mn-ea"/>
                <a:ea typeface="+mn-ea"/>
              </a:rPr>
              <a:t>등</a:t>
            </a:r>
            <a:r>
              <a:rPr lang="en-US" altLang="ko-KR" sz="1400" b="1" dirty="0" smtClean="0">
                <a:latin typeface="+mn-ea"/>
                <a:ea typeface="+mn-ea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9326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1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큐의 이해 </a:t>
            </a:r>
            <a:r>
              <a:rPr lang="en-US" altLang="ko-KR" dirty="0"/>
              <a:t>: </a:t>
            </a:r>
            <a:r>
              <a:rPr lang="ko-KR" altLang="en-US" dirty="0"/>
              <a:t>큐의 추상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611560" y="1052736"/>
            <a:ext cx="7672360" cy="5272260"/>
            <a:chOff x="447466" y="893044"/>
            <a:chExt cx="7672360" cy="577056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66" y="893044"/>
              <a:ext cx="7672360" cy="3675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66" y="4573801"/>
              <a:ext cx="7672360" cy="2089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7013" y="884210"/>
            <a:ext cx="8686800" cy="5715000"/>
          </a:xfrm>
        </p:spPr>
        <p:txBody>
          <a:bodyPr/>
          <a:lstStyle/>
          <a:p>
            <a:pPr lvl="1"/>
            <a:r>
              <a:rPr lang="ko-KR" altLang="en-US" dirty="0" smtClean="0"/>
              <a:t>큐의 연산 과정 </a:t>
            </a:r>
          </a:p>
          <a:p>
            <a:pPr lvl="2"/>
            <a:r>
              <a:rPr lang="ko-KR" altLang="en-US" dirty="0" smtClean="0"/>
              <a:t>① </a:t>
            </a:r>
            <a:r>
              <a:rPr lang="ko-KR" altLang="en-US" dirty="0" smtClean="0">
                <a:solidFill>
                  <a:srgbClr val="0000CC"/>
                </a:solidFill>
              </a:rPr>
              <a:t>공백</a:t>
            </a:r>
            <a:r>
              <a:rPr lang="ko-KR" altLang="en-US" dirty="0" smtClean="0"/>
              <a:t> 큐 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createQueue</a:t>
            </a:r>
            <a:r>
              <a:rPr lang="en-US" altLang="ko-KR" dirty="0" smtClean="0"/>
              <a:t>();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② 원소 </a:t>
            </a:r>
            <a:r>
              <a:rPr lang="en-US" altLang="ko-KR" dirty="0" smtClean="0">
                <a:solidFill>
                  <a:srgbClr val="0000CC"/>
                </a:solidFill>
              </a:rPr>
              <a:t>A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(Q, A);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③ 원소 </a:t>
            </a:r>
            <a:r>
              <a:rPr lang="en-US" altLang="ko-KR" dirty="0" smtClean="0">
                <a:solidFill>
                  <a:srgbClr val="0000CC"/>
                </a:solidFill>
              </a:rPr>
              <a:t>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(Q, B); </a:t>
            </a:r>
          </a:p>
          <a:p>
            <a:pPr lvl="1"/>
            <a:endParaRPr lang="ko-KR" altLang="en-US" dirty="0" smtClean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큐의 이해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980058" y="5147760"/>
            <a:ext cx="4105275" cy="929230"/>
            <a:chOff x="4067125" y="5351611"/>
            <a:chExt cx="4105275" cy="1101725"/>
          </a:xfrm>
        </p:grpSpPr>
        <p:sp>
          <p:nvSpPr>
            <p:cNvPr id="11282" name="Rectangle 32"/>
            <p:cNvSpPr>
              <a:spLocks noChangeArrowheads="1"/>
            </p:cNvSpPr>
            <p:nvPr/>
          </p:nvSpPr>
          <p:spPr bwMode="auto">
            <a:xfrm>
              <a:off x="4356050" y="5597673"/>
              <a:ext cx="446088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3" name="Rectangle 33"/>
            <p:cNvSpPr>
              <a:spLocks noChangeArrowheads="1"/>
            </p:cNvSpPr>
            <p:nvPr/>
          </p:nvSpPr>
          <p:spPr bwMode="auto">
            <a:xfrm>
              <a:off x="4802138" y="5597673"/>
              <a:ext cx="936625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</a:t>
              </a:r>
            </a:p>
          </p:txBody>
        </p:sp>
        <p:sp>
          <p:nvSpPr>
            <p:cNvPr id="11284" name="Rectangle 34"/>
            <p:cNvSpPr>
              <a:spLocks noChangeArrowheads="1"/>
            </p:cNvSpPr>
            <p:nvPr/>
          </p:nvSpPr>
          <p:spPr bwMode="auto">
            <a:xfrm>
              <a:off x="6673800" y="5597673"/>
              <a:ext cx="936625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5" name="Rectangle 35"/>
            <p:cNvSpPr>
              <a:spLocks noChangeArrowheads="1"/>
            </p:cNvSpPr>
            <p:nvPr/>
          </p:nvSpPr>
          <p:spPr bwMode="auto">
            <a:xfrm>
              <a:off x="7596138" y="5597673"/>
              <a:ext cx="431800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6" name="Text Box 36"/>
            <p:cNvSpPr txBox="1">
              <a:spLocks noChangeArrowheads="1"/>
            </p:cNvSpPr>
            <p:nvPr/>
          </p:nvSpPr>
          <p:spPr bwMode="auto">
            <a:xfrm>
              <a:off x="5060900" y="5353198"/>
              <a:ext cx="3476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11287" name="Text Box 37"/>
            <p:cNvSpPr txBox="1">
              <a:spLocks noChangeArrowheads="1"/>
            </p:cNvSpPr>
            <p:nvPr/>
          </p:nvSpPr>
          <p:spPr bwMode="auto">
            <a:xfrm>
              <a:off x="5992763" y="5351611"/>
              <a:ext cx="34766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11288" name="Text Box 38"/>
            <p:cNvSpPr txBox="1">
              <a:spLocks noChangeArrowheads="1"/>
            </p:cNvSpPr>
            <p:nvPr/>
          </p:nvSpPr>
          <p:spPr bwMode="auto">
            <a:xfrm>
              <a:off x="6945263" y="5351611"/>
              <a:ext cx="34766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11289" name="Text Box 39"/>
            <p:cNvSpPr txBox="1">
              <a:spLocks noChangeArrowheads="1"/>
            </p:cNvSpPr>
            <p:nvPr/>
          </p:nvSpPr>
          <p:spPr bwMode="auto">
            <a:xfrm>
              <a:off x="4067125" y="6145361"/>
              <a:ext cx="10334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-1</a:t>
              </a:r>
            </a:p>
          </p:txBody>
        </p:sp>
        <p:sp>
          <p:nvSpPr>
            <p:cNvPr id="11290" name="Rectangle 40"/>
            <p:cNvSpPr>
              <a:spLocks noChangeArrowheads="1"/>
            </p:cNvSpPr>
            <p:nvPr/>
          </p:nvSpPr>
          <p:spPr bwMode="auto">
            <a:xfrm>
              <a:off x="4211588" y="5583386"/>
              <a:ext cx="288925" cy="401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91" name="Rectangle 41"/>
            <p:cNvSpPr>
              <a:spLocks noChangeArrowheads="1"/>
            </p:cNvSpPr>
            <p:nvPr/>
          </p:nvSpPr>
          <p:spPr bwMode="auto">
            <a:xfrm>
              <a:off x="7956500" y="5524648"/>
              <a:ext cx="215900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92" name="Text Box 42"/>
            <p:cNvSpPr txBox="1">
              <a:spLocks noChangeArrowheads="1"/>
            </p:cNvSpPr>
            <p:nvPr/>
          </p:nvSpPr>
          <p:spPr bwMode="auto">
            <a:xfrm>
              <a:off x="4111575" y="5424636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</a:p>
          </p:txBody>
        </p:sp>
        <p:sp>
          <p:nvSpPr>
            <p:cNvPr id="11293" name="Line 43"/>
            <p:cNvSpPr>
              <a:spLocks noChangeShapeType="1"/>
            </p:cNvSpPr>
            <p:nvPr/>
          </p:nvSpPr>
          <p:spPr bwMode="auto">
            <a:xfrm flipV="1">
              <a:off x="4543375" y="6000898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4" name="Rectangle 44"/>
            <p:cNvSpPr>
              <a:spLocks noChangeArrowheads="1"/>
            </p:cNvSpPr>
            <p:nvPr/>
          </p:nvSpPr>
          <p:spPr bwMode="auto">
            <a:xfrm>
              <a:off x="5737175" y="5597673"/>
              <a:ext cx="936625" cy="36036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6027688" y="5581798"/>
              <a:ext cx="438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5968950" y="5999311"/>
              <a:ext cx="522288" cy="452437"/>
              <a:chOff x="2418" y="2494"/>
              <a:chExt cx="329" cy="285"/>
            </a:xfrm>
          </p:grpSpPr>
          <p:sp>
            <p:nvSpPr>
              <p:cNvPr id="11299" name="Line 51"/>
              <p:cNvSpPr>
                <a:spLocks noChangeShapeType="1"/>
              </p:cNvSpPr>
              <p:nvPr/>
            </p:nvSpPr>
            <p:spPr bwMode="auto">
              <a:xfrm flipV="1">
                <a:off x="2553" y="2494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" name="Text Box 52"/>
              <p:cNvSpPr txBox="1">
                <a:spLocks noChangeArrowheads="1"/>
              </p:cNvSpPr>
              <p:nvPr/>
            </p:nvSpPr>
            <p:spPr bwMode="auto">
              <a:xfrm>
                <a:off x="2418" y="2585"/>
                <a:ext cx="32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rear</a:t>
                </a: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4106064" y="6171713"/>
              <a:ext cx="995483" cy="27305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27153" y="6171714"/>
              <a:ext cx="513460" cy="273051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971800" y="2041112"/>
            <a:ext cx="4136139" cy="961255"/>
            <a:chOff x="2411413" y="1822450"/>
            <a:chExt cx="4233862" cy="1101725"/>
          </a:xfrm>
        </p:grpSpPr>
        <p:grpSp>
          <p:nvGrpSpPr>
            <p:cNvPr id="11268" name="Group 4"/>
            <p:cNvGrpSpPr>
              <a:grpSpLocks/>
            </p:cNvGrpSpPr>
            <p:nvPr/>
          </p:nvGrpSpPr>
          <p:grpSpPr bwMode="auto">
            <a:xfrm>
              <a:off x="2411413" y="1822450"/>
              <a:ext cx="4233862" cy="1101725"/>
              <a:chOff x="1574" y="73"/>
              <a:chExt cx="2667" cy="694"/>
            </a:xfrm>
          </p:grpSpPr>
          <p:sp>
            <p:nvSpPr>
              <p:cNvPr id="11303" name="Rectangle 5"/>
              <p:cNvSpPr>
                <a:spLocks noChangeArrowheads="1"/>
              </p:cNvSpPr>
              <p:nvPr/>
            </p:nvSpPr>
            <p:spPr bwMode="auto">
              <a:xfrm>
                <a:off x="1837" y="228"/>
                <a:ext cx="281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04" name="Rectangle 6"/>
              <p:cNvSpPr>
                <a:spLocks noChangeArrowheads="1"/>
              </p:cNvSpPr>
              <p:nvPr/>
            </p:nvSpPr>
            <p:spPr bwMode="auto">
              <a:xfrm>
                <a:off x="2118" y="228"/>
                <a:ext cx="590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05" name="Rectangle 7"/>
              <p:cNvSpPr>
                <a:spLocks noChangeArrowheads="1"/>
              </p:cNvSpPr>
              <p:nvPr/>
            </p:nvSpPr>
            <p:spPr bwMode="auto">
              <a:xfrm>
                <a:off x="2707" y="228"/>
                <a:ext cx="590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06" name="Rectangle 8"/>
              <p:cNvSpPr>
                <a:spLocks noChangeArrowheads="1"/>
              </p:cNvSpPr>
              <p:nvPr/>
            </p:nvSpPr>
            <p:spPr bwMode="auto">
              <a:xfrm>
                <a:off x="3297" y="228"/>
                <a:ext cx="590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07" name="Rectangle 9"/>
              <p:cNvSpPr>
                <a:spLocks noChangeArrowheads="1"/>
              </p:cNvSpPr>
              <p:nvPr/>
            </p:nvSpPr>
            <p:spPr bwMode="auto">
              <a:xfrm>
                <a:off x="3878" y="228"/>
                <a:ext cx="272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08" name="Text Box 10"/>
              <p:cNvSpPr txBox="1">
                <a:spLocks noChangeArrowheads="1"/>
              </p:cNvSpPr>
              <p:nvPr/>
            </p:nvSpPr>
            <p:spPr bwMode="auto">
              <a:xfrm>
                <a:off x="2281" y="74"/>
                <a:ext cx="21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1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[0]</a:t>
                </a:r>
              </a:p>
            </p:txBody>
          </p:sp>
          <p:sp>
            <p:nvSpPr>
              <p:cNvPr id="11309" name="Text Box 11"/>
              <p:cNvSpPr txBox="1">
                <a:spLocks noChangeArrowheads="1"/>
              </p:cNvSpPr>
              <p:nvPr/>
            </p:nvSpPr>
            <p:spPr bwMode="auto">
              <a:xfrm>
                <a:off x="2868" y="73"/>
                <a:ext cx="21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1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[1]</a:t>
                </a:r>
              </a:p>
            </p:txBody>
          </p:sp>
          <p:sp>
            <p:nvSpPr>
              <p:cNvPr id="11310" name="Text Box 12"/>
              <p:cNvSpPr txBox="1">
                <a:spLocks noChangeArrowheads="1"/>
              </p:cNvSpPr>
              <p:nvPr/>
            </p:nvSpPr>
            <p:spPr bwMode="auto">
              <a:xfrm>
                <a:off x="3468" y="73"/>
                <a:ext cx="21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1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[2]</a:t>
                </a:r>
              </a:p>
            </p:txBody>
          </p:sp>
          <p:sp>
            <p:nvSpPr>
              <p:cNvPr id="11311" name="Text Box 13"/>
              <p:cNvSpPr txBox="1">
                <a:spLocks noChangeArrowheads="1"/>
              </p:cNvSpPr>
              <p:nvPr/>
            </p:nvSpPr>
            <p:spPr bwMode="auto">
              <a:xfrm>
                <a:off x="1574" y="573"/>
                <a:ext cx="103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front = rear = </a:t>
                </a:r>
                <a:r>
                  <a:rPr lang="en-US" altLang="ko-KR" sz="14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-1</a:t>
                </a:r>
              </a:p>
            </p:txBody>
          </p:sp>
          <p:sp>
            <p:nvSpPr>
              <p:cNvPr id="11312" name="Rectangle 14"/>
              <p:cNvSpPr>
                <a:spLocks noChangeArrowheads="1"/>
              </p:cNvSpPr>
              <p:nvPr/>
            </p:nvSpPr>
            <p:spPr bwMode="auto">
              <a:xfrm>
                <a:off x="1746" y="219"/>
                <a:ext cx="182" cy="2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13" name="Rectangle 15"/>
              <p:cNvSpPr>
                <a:spLocks noChangeArrowheads="1"/>
              </p:cNvSpPr>
              <p:nvPr/>
            </p:nvSpPr>
            <p:spPr bwMode="auto">
              <a:xfrm>
                <a:off x="4105" y="182"/>
                <a:ext cx="136" cy="3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14" name="Text Box 16"/>
              <p:cNvSpPr txBox="1">
                <a:spLocks noChangeArrowheads="1"/>
              </p:cNvSpPr>
              <p:nvPr/>
            </p:nvSpPr>
            <p:spPr bwMode="auto">
              <a:xfrm>
                <a:off x="1683" y="119"/>
                <a:ext cx="24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algn="r"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Q </a:t>
                </a:r>
              </a:p>
            </p:txBody>
          </p:sp>
          <p:sp>
            <p:nvSpPr>
              <p:cNvPr id="11315" name="Line 17"/>
              <p:cNvSpPr>
                <a:spLocks noChangeShapeType="1"/>
              </p:cNvSpPr>
              <p:nvPr/>
            </p:nvSpPr>
            <p:spPr bwMode="auto">
              <a:xfrm flipV="1">
                <a:off x="2054" y="482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16" name="Line 18"/>
              <p:cNvSpPr>
                <a:spLocks noChangeShapeType="1"/>
              </p:cNvSpPr>
              <p:nvPr/>
            </p:nvSpPr>
            <p:spPr bwMode="auto">
              <a:xfrm flipV="1">
                <a:off x="1955" y="482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2419866" y="2628899"/>
              <a:ext cx="1626672" cy="27305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7315" y="2635631"/>
              <a:ext cx="396875" cy="273051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251075" y="1575434"/>
            <a:ext cx="513460" cy="273051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269" name="Rectangle 19"/>
          <p:cNvSpPr>
            <a:spLocks noChangeArrowheads="1"/>
          </p:cNvSpPr>
          <p:nvPr/>
        </p:nvSpPr>
        <p:spPr bwMode="auto">
          <a:xfrm>
            <a:off x="3251271" y="3888705"/>
            <a:ext cx="446088" cy="306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0" name="Rectangle 20"/>
          <p:cNvSpPr>
            <a:spLocks noChangeArrowheads="1"/>
          </p:cNvSpPr>
          <p:nvPr/>
        </p:nvSpPr>
        <p:spPr bwMode="auto">
          <a:xfrm>
            <a:off x="4632396" y="3888705"/>
            <a:ext cx="936625" cy="306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1" name="Rectangle 21"/>
          <p:cNvSpPr>
            <a:spLocks noChangeArrowheads="1"/>
          </p:cNvSpPr>
          <p:nvPr/>
        </p:nvSpPr>
        <p:spPr bwMode="auto">
          <a:xfrm>
            <a:off x="5569021" y="3888705"/>
            <a:ext cx="936625" cy="306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2" name="Rectangle 22"/>
          <p:cNvSpPr>
            <a:spLocks noChangeArrowheads="1"/>
          </p:cNvSpPr>
          <p:nvPr/>
        </p:nvSpPr>
        <p:spPr bwMode="auto">
          <a:xfrm>
            <a:off x="6491359" y="3888705"/>
            <a:ext cx="431800" cy="306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3" name="Text Box 23"/>
          <p:cNvSpPr txBox="1">
            <a:spLocks noChangeArrowheads="1"/>
          </p:cNvSpPr>
          <p:nvPr/>
        </p:nvSpPr>
        <p:spPr bwMode="auto">
          <a:xfrm>
            <a:off x="3956121" y="3681025"/>
            <a:ext cx="347663" cy="22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11274" name="Text Box 24"/>
          <p:cNvSpPr txBox="1">
            <a:spLocks noChangeArrowheads="1"/>
          </p:cNvSpPr>
          <p:nvPr/>
        </p:nvSpPr>
        <p:spPr bwMode="auto">
          <a:xfrm>
            <a:off x="4887984" y="3679676"/>
            <a:ext cx="347662" cy="22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11275" name="Text Box 25"/>
          <p:cNvSpPr txBox="1">
            <a:spLocks noChangeArrowheads="1"/>
          </p:cNvSpPr>
          <p:nvPr/>
        </p:nvSpPr>
        <p:spPr bwMode="auto">
          <a:xfrm>
            <a:off x="5840484" y="3679676"/>
            <a:ext cx="347662" cy="22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11276" name="Text Box 26"/>
          <p:cNvSpPr txBox="1">
            <a:spLocks noChangeArrowheads="1"/>
          </p:cNvSpPr>
          <p:nvPr/>
        </p:nvSpPr>
        <p:spPr bwMode="auto">
          <a:xfrm>
            <a:off x="2905196" y="4353962"/>
            <a:ext cx="1033463" cy="2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= -1</a:t>
            </a:r>
          </a:p>
        </p:txBody>
      </p:sp>
      <p:sp>
        <p:nvSpPr>
          <p:cNvPr id="11277" name="Rectangle 27"/>
          <p:cNvSpPr>
            <a:spLocks noChangeArrowheads="1"/>
          </p:cNvSpPr>
          <p:nvPr/>
        </p:nvSpPr>
        <p:spPr bwMode="auto">
          <a:xfrm>
            <a:off x="3106809" y="3876567"/>
            <a:ext cx="288925" cy="3411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8" name="Rectangle 28"/>
          <p:cNvSpPr>
            <a:spLocks noChangeArrowheads="1"/>
          </p:cNvSpPr>
          <p:nvPr/>
        </p:nvSpPr>
        <p:spPr bwMode="auto">
          <a:xfrm>
            <a:off x="6851721" y="3826671"/>
            <a:ext cx="215900" cy="4153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9" name="Text Box 29"/>
          <p:cNvSpPr txBox="1">
            <a:spLocks noChangeArrowheads="1"/>
          </p:cNvSpPr>
          <p:nvPr/>
        </p:nvSpPr>
        <p:spPr bwMode="auto">
          <a:xfrm>
            <a:off x="3006796" y="3741710"/>
            <a:ext cx="387350" cy="2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</a:p>
        </p:txBody>
      </p:sp>
      <p:sp>
        <p:nvSpPr>
          <p:cNvPr id="11280" name="Line 30"/>
          <p:cNvSpPr>
            <a:spLocks noChangeShapeType="1"/>
          </p:cNvSpPr>
          <p:nvPr/>
        </p:nvSpPr>
        <p:spPr bwMode="auto">
          <a:xfrm flipV="1">
            <a:off x="3438596" y="4231242"/>
            <a:ext cx="0" cy="1834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1" name="Rectangle 31"/>
          <p:cNvSpPr>
            <a:spLocks noChangeArrowheads="1"/>
          </p:cNvSpPr>
          <p:nvPr/>
        </p:nvSpPr>
        <p:spPr bwMode="auto">
          <a:xfrm>
            <a:off x="3697359" y="3888705"/>
            <a:ext cx="936625" cy="30612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957709" y="4231242"/>
            <a:ext cx="522287" cy="384343"/>
            <a:chOff x="2418" y="2494"/>
            <a:chExt cx="329" cy="285"/>
          </a:xfrm>
        </p:grpSpPr>
        <p:sp>
          <p:nvSpPr>
            <p:cNvPr id="11301" name="Line 46"/>
            <p:cNvSpPr>
              <a:spLocks noChangeShapeType="1"/>
            </p:cNvSpPr>
            <p:nvPr/>
          </p:nvSpPr>
          <p:spPr bwMode="auto">
            <a:xfrm flipV="1">
              <a:off x="2553" y="24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418" y="2585"/>
              <a:ext cx="32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</a:t>
              </a:r>
            </a:p>
          </p:txBody>
        </p:sp>
      </p:grp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3970409" y="3865779"/>
            <a:ext cx="365125" cy="33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943176" y="4380718"/>
            <a:ext cx="995483" cy="2319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66537" y="4384871"/>
            <a:ext cx="513460" cy="231955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46788" y="3159257"/>
            <a:ext cx="771516" cy="320222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46788" y="4808539"/>
            <a:ext cx="771516" cy="273051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2"/>
            <a:r>
              <a:rPr lang="ko-KR" altLang="en-US" dirty="0" smtClean="0"/>
              <a:t>④ 원소 삭제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(Q);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sz="1100" dirty="0" smtClean="0"/>
          </a:p>
          <a:p>
            <a:pPr lvl="2"/>
            <a:r>
              <a:rPr lang="ko-KR" altLang="en-US" dirty="0" smtClean="0"/>
              <a:t>⑤ 원소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(Q, C);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endParaRPr lang="en-US" altLang="ko-KR" sz="700" dirty="0" smtClean="0"/>
          </a:p>
          <a:p>
            <a:pPr lvl="2"/>
            <a:r>
              <a:rPr lang="ko-KR" altLang="en-US" dirty="0" smtClean="0"/>
              <a:t>⑥ 원소 삭제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(Q); </a:t>
            </a:r>
          </a:p>
          <a:p>
            <a:pPr marL="357187" lvl="1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r>
              <a:rPr lang="ko-KR" altLang="en-US" dirty="0" smtClean="0"/>
              <a:t>⑦ 원소 삭제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(Q); </a:t>
            </a:r>
          </a:p>
          <a:p>
            <a:pPr lvl="1"/>
            <a:endParaRPr lang="ko-KR" altLang="en-US" dirty="0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852150" y="1353689"/>
            <a:ext cx="4081462" cy="996253"/>
            <a:chOff x="2627313" y="1263650"/>
            <a:chExt cx="4081462" cy="1101725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2892425" y="1509713"/>
              <a:ext cx="446088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3338513" y="1509713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4273550" y="1509713"/>
              <a:ext cx="936625" cy="360362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 </a:t>
              </a: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5210175" y="1509713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6132513" y="1509713"/>
              <a:ext cx="431800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3597275" y="1265238"/>
              <a:ext cx="34766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4529138" y="1263650"/>
              <a:ext cx="3476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5481638" y="1263650"/>
              <a:ext cx="3476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2747963" y="1495425"/>
              <a:ext cx="288925" cy="401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6492875" y="1436688"/>
              <a:ext cx="215900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2647950" y="1336675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</a:p>
          </p:txBody>
        </p:sp>
        <p:grpSp>
          <p:nvGrpSpPr>
            <p:cNvPr id="2" name="Group 15"/>
            <p:cNvGrpSpPr>
              <a:grpSpLocks/>
            </p:cNvGrpSpPr>
            <p:nvPr/>
          </p:nvGrpSpPr>
          <p:grpSpPr bwMode="auto">
            <a:xfrm>
              <a:off x="3527425" y="1912938"/>
              <a:ext cx="609600" cy="452437"/>
              <a:chOff x="1784" y="3023"/>
              <a:chExt cx="384" cy="285"/>
            </a:xfrm>
          </p:grpSpPr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1784" y="3114"/>
                <a:ext cx="38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front</a:t>
                </a:r>
              </a:p>
            </p:txBody>
          </p:sp>
          <p:sp>
            <p:nvSpPr>
              <p:cNvPr id="12372" name="Line 17"/>
              <p:cNvSpPr>
                <a:spLocks noChangeShapeType="1"/>
              </p:cNvSpPr>
              <p:nvPr/>
            </p:nvSpPr>
            <p:spPr bwMode="auto">
              <a:xfrm flipV="1">
                <a:off x="1955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2304" name="Group 18"/>
            <p:cNvGrpSpPr>
              <a:grpSpLocks/>
            </p:cNvGrpSpPr>
            <p:nvPr/>
          </p:nvGrpSpPr>
          <p:grpSpPr bwMode="auto">
            <a:xfrm>
              <a:off x="4522788" y="1912938"/>
              <a:ext cx="522287" cy="452437"/>
              <a:chOff x="2864" y="3023"/>
              <a:chExt cx="329" cy="285"/>
            </a:xfrm>
          </p:grpSpPr>
          <p:sp>
            <p:nvSpPr>
              <p:cNvPr id="12369" name="Line 19"/>
              <p:cNvSpPr>
                <a:spLocks noChangeShapeType="1"/>
              </p:cNvSpPr>
              <p:nvPr/>
            </p:nvSpPr>
            <p:spPr bwMode="auto">
              <a:xfrm flipV="1">
                <a:off x="2999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70" name="Text Box 20"/>
              <p:cNvSpPr txBox="1">
                <a:spLocks noChangeArrowheads="1"/>
              </p:cNvSpPr>
              <p:nvPr/>
            </p:nvSpPr>
            <p:spPr bwMode="auto">
              <a:xfrm>
                <a:off x="2864" y="3114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rear</a:t>
                </a: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2627313" y="1620838"/>
              <a:ext cx="984250" cy="327025"/>
              <a:chOff x="1670" y="943"/>
              <a:chExt cx="620" cy="206"/>
            </a:xfrm>
          </p:grpSpPr>
          <p:sp>
            <p:nvSpPr>
              <p:cNvPr id="12367" name="Freeform 22"/>
              <p:cNvSpPr>
                <a:spLocks/>
              </p:cNvSpPr>
              <p:nvPr/>
            </p:nvSpPr>
            <p:spPr bwMode="auto">
              <a:xfrm rot="-6538696" flipH="1" flipV="1">
                <a:off x="1997" y="782"/>
                <a:ext cx="131" cy="454"/>
              </a:xfrm>
              <a:custGeom>
                <a:avLst/>
                <a:gdLst>
                  <a:gd name="T0" fmla="*/ 60 w 159"/>
                  <a:gd name="T1" fmla="*/ 0 h 136"/>
                  <a:gd name="T2" fmla="*/ 9 w 159"/>
                  <a:gd name="T3" fmla="*/ 18634 h 136"/>
                  <a:gd name="T4" fmla="*/ 9 w 159"/>
                  <a:gd name="T5" fmla="*/ 56399 h 136"/>
                  <a:gd name="T6" fmla="*/ 0 60000 65536"/>
                  <a:gd name="T7" fmla="*/ 0 60000 65536"/>
                  <a:gd name="T8" fmla="*/ 0 60000 65536"/>
                  <a:gd name="T9" fmla="*/ 0 w 159"/>
                  <a:gd name="T10" fmla="*/ 0 h 136"/>
                  <a:gd name="T11" fmla="*/ 159 w 159"/>
                  <a:gd name="T12" fmla="*/ 136 h 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" h="136">
                    <a:moveTo>
                      <a:pt x="159" y="0"/>
                    </a:moveTo>
                    <a:cubicBezTo>
                      <a:pt x="102" y="11"/>
                      <a:pt x="46" y="22"/>
                      <a:pt x="23" y="45"/>
                    </a:cubicBezTo>
                    <a:cubicBezTo>
                      <a:pt x="0" y="68"/>
                      <a:pt x="11" y="102"/>
                      <a:pt x="23" y="13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68" name="Text Box 23"/>
              <p:cNvSpPr txBox="1">
                <a:spLocks noChangeArrowheads="1"/>
              </p:cNvSpPr>
              <p:nvPr/>
            </p:nvSpPr>
            <p:spPr bwMode="auto">
              <a:xfrm>
                <a:off x="1670" y="955"/>
                <a:ext cx="23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594100" y="1465263"/>
              <a:ext cx="3651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455992" y="2084833"/>
              <a:ext cx="639883" cy="27120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568062" y="2084833"/>
              <a:ext cx="513460" cy="277368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60307" y="2901808"/>
            <a:ext cx="4060825" cy="887095"/>
            <a:chOff x="2646363" y="2786063"/>
            <a:chExt cx="4060825" cy="1147762"/>
          </a:xfrm>
        </p:grpSpPr>
        <p:sp>
          <p:nvSpPr>
            <p:cNvPr id="12306" name="Rectangle 24"/>
            <p:cNvSpPr>
              <a:spLocks noChangeArrowheads="1"/>
            </p:cNvSpPr>
            <p:nvPr/>
          </p:nvSpPr>
          <p:spPr bwMode="auto">
            <a:xfrm>
              <a:off x="2890838" y="3032125"/>
              <a:ext cx="446087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7" name="Rectangle 25"/>
            <p:cNvSpPr>
              <a:spLocks noChangeArrowheads="1"/>
            </p:cNvSpPr>
            <p:nvPr/>
          </p:nvSpPr>
          <p:spPr bwMode="auto">
            <a:xfrm>
              <a:off x="3336925" y="3032125"/>
              <a:ext cx="936625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8" name="Rectangle 26"/>
            <p:cNvSpPr>
              <a:spLocks noChangeArrowheads="1"/>
            </p:cNvSpPr>
            <p:nvPr/>
          </p:nvSpPr>
          <p:spPr bwMode="auto">
            <a:xfrm>
              <a:off x="4271963" y="3032125"/>
              <a:ext cx="936625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 </a:t>
              </a:r>
            </a:p>
          </p:txBody>
        </p:sp>
        <p:sp>
          <p:nvSpPr>
            <p:cNvPr id="12309" name="Rectangle 27"/>
            <p:cNvSpPr>
              <a:spLocks noChangeArrowheads="1"/>
            </p:cNvSpPr>
            <p:nvPr/>
          </p:nvSpPr>
          <p:spPr bwMode="auto">
            <a:xfrm>
              <a:off x="5208588" y="3032125"/>
              <a:ext cx="936625" cy="36036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2310" name="Rectangle 28"/>
            <p:cNvSpPr>
              <a:spLocks noChangeArrowheads="1"/>
            </p:cNvSpPr>
            <p:nvPr/>
          </p:nvSpPr>
          <p:spPr bwMode="auto">
            <a:xfrm>
              <a:off x="6130925" y="3032125"/>
              <a:ext cx="431800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1" name="Text Box 29"/>
            <p:cNvSpPr txBox="1">
              <a:spLocks noChangeArrowheads="1"/>
            </p:cNvSpPr>
            <p:nvPr/>
          </p:nvSpPr>
          <p:spPr bwMode="auto">
            <a:xfrm>
              <a:off x="3595688" y="2787650"/>
              <a:ext cx="3476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12312" name="Text Box 30"/>
            <p:cNvSpPr txBox="1">
              <a:spLocks noChangeArrowheads="1"/>
            </p:cNvSpPr>
            <p:nvPr/>
          </p:nvSpPr>
          <p:spPr bwMode="auto">
            <a:xfrm>
              <a:off x="4527550" y="2786063"/>
              <a:ext cx="34766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12313" name="Text Box 31"/>
            <p:cNvSpPr txBox="1">
              <a:spLocks noChangeArrowheads="1"/>
            </p:cNvSpPr>
            <p:nvPr/>
          </p:nvSpPr>
          <p:spPr bwMode="auto">
            <a:xfrm>
              <a:off x="5480050" y="2786063"/>
              <a:ext cx="34766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12314" name="Rectangle 32"/>
            <p:cNvSpPr>
              <a:spLocks noChangeArrowheads="1"/>
            </p:cNvSpPr>
            <p:nvPr/>
          </p:nvSpPr>
          <p:spPr bwMode="auto">
            <a:xfrm>
              <a:off x="2746375" y="3017838"/>
              <a:ext cx="288925" cy="401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5" name="Rectangle 33"/>
            <p:cNvSpPr>
              <a:spLocks noChangeArrowheads="1"/>
            </p:cNvSpPr>
            <p:nvPr/>
          </p:nvSpPr>
          <p:spPr bwMode="auto">
            <a:xfrm>
              <a:off x="6491288" y="2959100"/>
              <a:ext cx="215900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6" name="Text Box 34"/>
            <p:cNvSpPr txBox="1">
              <a:spLocks noChangeArrowheads="1"/>
            </p:cNvSpPr>
            <p:nvPr/>
          </p:nvSpPr>
          <p:spPr bwMode="auto">
            <a:xfrm>
              <a:off x="2646363" y="2859088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</a:p>
          </p:txBody>
        </p:sp>
        <p:grpSp>
          <p:nvGrpSpPr>
            <p:cNvPr id="12317" name="Group 35"/>
            <p:cNvGrpSpPr>
              <a:grpSpLocks/>
            </p:cNvGrpSpPr>
            <p:nvPr/>
          </p:nvGrpSpPr>
          <p:grpSpPr bwMode="auto">
            <a:xfrm>
              <a:off x="3525838" y="3435350"/>
              <a:ext cx="609600" cy="452438"/>
              <a:chOff x="1784" y="3023"/>
              <a:chExt cx="384" cy="285"/>
            </a:xfrm>
          </p:grpSpPr>
          <p:sp>
            <p:nvSpPr>
              <p:cNvPr id="12365" name="Text Box 36"/>
              <p:cNvSpPr txBox="1">
                <a:spLocks noChangeArrowheads="1"/>
              </p:cNvSpPr>
              <p:nvPr/>
            </p:nvSpPr>
            <p:spPr bwMode="auto">
              <a:xfrm>
                <a:off x="1784" y="3114"/>
                <a:ext cx="38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front</a:t>
                </a:r>
              </a:p>
            </p:txBody>
          </p:sp>
          <p:sp>
            <p:nvSpPr>
              <p:cNvPr id="12366" name="Line 37"/>
              <p:cNvSpPr>
                <a:spLocks noChangeShapeType="1"/>
              </p:cNvSpPr>
              <p:nvPr/>
            </p:nvSpPr>
            <p:spPr bwMode="auto">
              <a:xfrm flipV="1">
                <a:off x="1955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411788" y="3005138"/>
              <a:ext cx="3984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</a:p>
          </p:txBody>
        </p:sp>
        <p:grpSp>
          <p:nvGrpSpPr>
            <p:cNvPr id="10" name="Group 73"/>
            <p:cNvGrpSpPr>
              <a:grpSpLocks/>
            </p:cNvGrpSpPr>
            <p:nvPr/>
          </p:nvGrpSpPr>
          <p:grpSpPr bwMode="auto">
            <a:xfrm>
              <a:off x="5418138" y="3481388"/>
              <a:ext cx="522287" cy="452437"/>
              <a:chOff x="2418" y="2494"/>
              <a:chExt cx="329" cy="285"/>
            </a:xfrm>
          </p:grpSpPr>
          <p:sp>
            <p:nvSpPr>
              <p:cNvPr id="12355" name="Line 74"/>
              <p:cNvSpPr>
                <a:spLocks noChangeShapeType="1"/>
              </p:cNvSpPr>
              <p:nvPr/>
            </p:nvSpPr>
            <p:spPr bwMode="auto">
              <a:xfrm flipV="1">
                <a:off x="2553" y="2494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5" name="Text Box 75"/>
              <p:cNvSpPr txBox="1">
                <a:spLocks noChangeArrowheads="1"/>
              </p:cNvSpPr>
              <p:nvPr/>
            </p:nvSpPr>
            <p:spPr bwMode="auto">
              <a:xfrm>
                <a:off x="2418" y="2585"/>
                <a:ext cx="32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rear</a:t>
                </a: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5389373" y="3647885"/>
              <a:ext cx="639883" cy="27120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562919" y="3612484"/>
              <a:ext cx="513460" cy="277368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984501" y="4230484"/>
            <a:ext cx="4060825" cy="1002583"/>
            <a:chOff x="2646363" y="4254500"/>
            <a:chExt cx="4060825" cy="1101725"/>
          </a:xfrm>
        </p:grpSpPr>
        <p:sp>
          <p:nvSpPr>
            <p:cNvPr id="12318" name="Rectangle 38"/>
            <p:cNvSpPr>
              <a:spLocks noChangeArrowheads="1"/>
            </p:cNvSpPr>
            <p:nvPr/>
          </p:nvSpPr>
          <p:spPr bwMode="auto">
            <a:xfrm>
              <a:off x="2890838" y="4500563"/>
              <a:ext cx="446087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9" name="Rectangle 39"/>
            <p:cNvSpPr>
              <a:spLocks noChangeArrowheads="1"/>
            </p:cNvSpPr>
            <p:nvPr/>
          </p:nvSpPr>
          <p:spPr bwMode="auto">
            <a:xfrm>
              <a:off x="3336925" y="4500563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0" name="Rectangle 40"/>
            <p:cNvSpPr>
              <a:spLocks noChangeArrowheads="1"/>
            </p:cNvSpPr>
            <p:nvPr/>
          </p:nvSpPr>
          <p:spPr bwMode="auto">
            <a:xfrm>
              <a:off x="4271963" y="4500563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1" name="Rectangle 41"/>
            <p:cNvSpPr>
              <a:spLocks noChangeArrowheads="1"/>
            </p:cNvSpPr>
            <p:nvPr/>
          </p:nvSpPr>
          <p:spPr bwMode="auto">
            <a:xfrm>
              <a:off x="5208588" y="4500563"/>
              <a:ext cx="936625" cy="360362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 </a:t>
              </a:r>
            </a:p>
          </p:txBody>
        </p:sp>
        <p:sp>
          <p:nvSpPr>
            <p:cNvPr id="12322" name="Rectangle 42"/>
            <p:cNvSpPr>
              <a:spLocks noChangeArrowheads="1"/>
            </p:cNvSpPr>
            <p:nvPr/>
          </p:nvSpPr>
          <p:spPr bwMode="auto">
            <a:xfrm>
              <a:off x="6130925" y="4500563"/>
              <a:ext cx="431800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3" name="Text Box 43"/>
            <p:cNvSpPr txBox="1">
              <a:spLocks noChangeArrowheads="1"/>
            </p:cNvSpPr>
            <p:nvPr/>
          </p:nvSpPr>
          <p:spPr bwMode="auto">
            <a:xfrm>
              <a:off x="3611563" y="4254500"/>
              <a:ext cx="3476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12324" name="Text Box 44"/>
            <p:cNvSpPr txBox="1">
              <a:spLocks noChangeArrowheads="1"/>
            </p:cNvSpPr>
            <p:nvPr/>
          </p:nvSpPr>
          <p:spPr bwMode="auto">
            <a:xfrm>
              <a:off x="4527550" y="4254500"/>
              <a:ext cx="3476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12325" name="Text Box 45"/>
            <p:cNvSpPr txBox="1">
              <a:spLocks noChangeArrowheads="1"/>
            </p:cNvSpPr>
            <p:nvPr/>
          </p:nvSpPr>
          <p:spPr bwMode="auto">
            <a:xfrm>
              <a:off x="5480050" y="4254500"/>
              <a:ext cx="3476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12326" name="Rectangle 46"/>
            <p:cNvSpPr>
              <a:spLocks noChangeArrowheads="1"/>
            </p:cNvSpPr>
            <p:nvPr/>
          </p:nvSpPr>
          <p:spPr bwMode="auto">
            <a:xfrm>
              <a:off x="6491288" y="4427538"/>
              <a:ext cx="215900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7" name="Text Box 47"/>
            <p:cNvSpPr txBox="1">
              <a:spLocks noChangeArrowheads="1"/>
            </p:cNvSpPr>
            <p:nvPr/>
          </p:nvSpPr>
          <p:spPr bwMode="auto">
            <a:xfrm>
              <a:off x="2646363" y="4256088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</a:p>
          </p:txBody>
        </p:sp>
        <p:grpSp>
          <p:nvGrpSpPr>
            <p:cNvPr id="12328" name="Group 48"/>
            <p:cNvGrpSpPr>
              <a:grpSpLocks/>
            </p:cNvGrpSpPr>
            <p:nvPr/>
          </p:nvGrpSpPr>
          <p:grpSpPr bwMode="auto">
            <a:xfrm>
              <a:off x="5440363" y="4903788"/>
              <a:ext cx="522287" cy="452437"/>
              <a:chOff x="2864" y="3023"/>
              <a:chExt cx="329" cy="285"/>
            </a:xfrm>
          </p:grpSpPr>
          <p:sp>
            <p:nvSpPr>
              <p:cNvPr id="12363" name="Line 49"/>
              <p:cNvSpPr>
                <a:spLocks noChangeShapeType="1"/>
              </p:cNvSpPr>
              <p:nvPr/>
            </p:nvSpPr>
            <p:spPr bwMode="auto">
              <a:xfrm flipV="1">
                <a:off x="2999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64" name="Text Box 50"/>
              <p:cNvSpPr txBox="1">
                <a:spLocks noChangeArrowheads="1"/>
              </p:cNvSpPr>
              <p:nvPr/>
            </p:nvSpPr>
            <p:spPr bwMode="auto">
              <a:xfrm>
                <a:off x="2864" y="3114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rear</a:t>
                </a:r>
              </a:p>
            </p:txBody>
          </p:sp>
        </p:grpSp>
        <p:sp>
          <p:nvSpPr>
            <p:cNvPr id="12329" name="Rectangle 51"/>
            <p:cNvSpPr>
              <a:spLocks noChangeArrowheads="1"/>
            </p:cNvSpPr>
            <p:nvPr/>
          </p:nvSpPr>
          <p:spPr bwMode="auto">
            <a:xfrm>
              <a:off x="2832100" y="4483100"/>
              <a:ext cx="119063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" name="Group 52"/>
            <p:cNvGrpSpPr>
              <a:grpSpLocks/>
            </p:cNvGrpSpPr>
            <p:nvPr/>
          </p:nvGrpSpPr>
          <p:grpSpPr bwMode="auto">
            <a:xfrm>
              <a:off x="2711450" y="4567238"/>
              <a:ext cx="1836738" cy="336550"/>
              <a:chOff x="1723" y="2754"/>
              <a:chExt cx="1157" cy="212"/>
            </a:xfrm>
          </p:grpSpPr>
          <p:sp>
            <p:nvSpPr>
              <p:cNvPr id="12361" name="Freeform 53"/>
              <p:cNvSpPr>
                <a:spLocks/>
              </p:cNvSpPr>
              <p:nvPr/>
            </p:nvSpPr>
            <p:spPr bwMode="auto">
              <a:xfrm>
                <a:off x="1882" y="2754"/>
                <a:ext cx="998" cy="120"/>
              </a:xfrm>
              <a:custGeom>
                <a:avLst/>
                <a:gdLst>
                  <a:gd name="T0" fmla="*/ 1778 w 864"/>
                  <a:gd name="T1" fmla="*/ 147 h 107"/>
                  <a:gd name="T2" fmla="*/ 1174 w 864"/>
                  <a:gd name="T3" fmla="*/ 4 h 107"/>
                  <a:gd name="T4" fmla="*/ 0 w 864"/>
                  <a:gd name="T5" fmla="*/ 190 h 107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107"/>
                  <a:gd name="T11" fmla="*/ 864 w 864"/>
                  <a:gd name="T12" fmla="*/ 107 h 1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107">
                    <a:moveTo>
                      <a:pt x="864" y="83"/>
                    </a:moveTo>
                    <a:cubicBezTo>
                      <a:pt x="815" y="70"/>
                      <a:pt x="715" y="0"/>
                      <a:pt x="571" y="4"/>
                    </a:cubicBezTo>
                    <a:cubicBezTo>
                      <a:pt x="427" y="8"/>
                      <a:pt x="119" y="86"/>
                      <a:pt x="0" y="10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62" name="Text Box 54"/>
              <p:cNvSpPr txBox="1">
                <a:spLocks noChangeArrowheads="1"/>
              </p:cNvSpPr>
              <p:nvPr/>
            </p:nvSpPr>
            <p:spPr bwMode="auto">
              <a:xfrm>
                <a:off x="1723" y="2774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4486275" y="4903788"/>
              <a:ext cx="609600" cy="452437"/>
              <a:chOff x="1784" y="3023"/>
              <a:chExt cx="384" cy="285"/>
            </a:xfrm>
          </p:grpSpPr>
          <p:sp>
            <p:nvSpPr>
              <p:cNvPr id="77" name="Text Box 77"/>
              <p:cNvSpPr txBox="1">
                <a:spLocks noChangeArrowheads="1"/>
              </p:cNvSpPr>
              <p:nvPr/>
            </p:nvSpPr>
            <p:spPr bwMode="auto">
              <a:xfrm>
                <a:off x="1784" y="3114"/>
                <a:ext cx="38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front</a:t>
                </a:r>
              </a:p>
            </p:txBody>
          </p:sp>
          <p:sp>
            <p:nvSpPr>
              <p:cNvPr id="12354" name="Line 78"/>
              <p:cNvSpPr>
                <a:spLocks noChangeShapeType="1"/>
              </p:cNvSpPr>
              <p:nvPr/>
            </p:nvSpPr>
            <p:spPr bwMode="auto">
              <a:xfrm flipV="1">
                <a:off x="1955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4511675" y="4491038"/>
              <a:ext cx="3476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423736" y="5058951"/>
              <a:ext cx="639883" cy="27120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535806" y="5058951"/>
              <a:ext cx="513460" cy="277368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169775" y="5446755"/>
            <a:ext cx="4060825" cy="947641"/>
            <a:chOff x="2652713" y="5711825"/>
            <a:chExt cx="4060825" cy="1149371"/>
          </a:xfrm>
        </p:grpSpPr>
        <p:sp>
          <p:nvSpPr>
            <p:cNvPr id="12331" name="Rectangle 55"/>
            <p:cNvSpPr>
              <a:spLocks noChangeArrowheads="1"/>
            </p:cNvSpPr>
            <p:nvPr/>
          </p:nvSpPr>
          <p:spPr bwMode="auto">
            <a:xfrm>
              <a:off x="2897188" y="5957888"/>
              <a:ext cx="446087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32" name="Rectangle 56"/>
            <p:cNvSpPr>
              <a:spLocks noChangeArrowheads="1"/>
            </p:cNvSpPr>
            <p:nvPr/>
          </p:nvSpPr>
          <p:spPr bwMode="auto">
            <a:xfrm>
              <a:off x="3343275" y="5957888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33" name="Rectangle 57"/>
            <p:cNvSpPr>
              <a:spLocks noChangeArrowheads="1"/>
            </p:cNvSpPr>
            <p:nvPr/>
          </p:nvSpPr>
          <p:spPr bwMode="auto">
            <a:xfrm>
              <a:off x="4278313" y="5957888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34" name="Rectangle 58"/>
            <p:cNvSpPr>
              <a:spLocks noChangeArrowheads="1"/>
            </p:cNvSpPr>
            <p:nvPr/>
          </p:nvSpPr>
          <p:spPr bwMode="auto">
            <a:xfrm>
              <a:off x="5214938" y="5957888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2335" name="Rectangle 59"/>
            <p:cNvSpPr>
              <a:spLocks noChangeArrowheads="1"/>
            </p:cNvSpPr>
            <p:nvPr/>
          </p:nvSpPr>
          <p:spPr bwMode="auto">
            <a:xfrm>
              <a:off x="6137275" y="5957888"/>
              <a:ext cx="431800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36" name="Text Box 60"/>
            <p:cNvSpPr txBox="1">
              <a:spLocks noChangeArrowheads="1"/>
            </p:cNvSpPr>
            <p:nvPr/>
          </p:nvSpPr>
          <p:spPr bwMode="auto">
            <a:xfrm>
              <a:off x="3617913" y="5711825"/>
              <a:ext cx="3476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12337" name="Text Box 61"/>
            <p:cNvSpPr txBox="1">
              <a:spLocks noChangeArrowheads="1"/>
            </p:cNvSpPr>
            <p:nvPr/>
          </p:nvSpPr>
          <p:spPr bwMode="auto">
            <a:xfrm>
              <a:off x="4533900" y="5711825"/>
              <a:ext cx="3476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12338" name="Text Box 62"/>
            <p:cNvSpPr txBox="1">
              <a:spLocks noChangeArrowheads="1"/>
            </p:cNvSpPr>
            <p:nvPr/>
          </p:nvSpPr>
          <p:spPr bwMode="auto">
            <a:xfrm>
              <a:off x="5486400" y="5711825"/>
              <a:ext cx="3476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12339" name="Rectangle 63"/>
            <p:cNvSpPr>
              <a:spLocks noChangeArrowheads="1"/>
            </p:cNvSpPr>
            <p:nvPr/>
          </p:nvSpPr>
          <p:spPr bwMode="auto">
            <a:xfrm>
              <a:off x="2759075" y="5872163"/>
              <a:ext cx="276225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40" name="Rectangle 64"/>
            <p:cNvSpPr>
              <a:spLocks noChangeArrowheads="1"/>
            </p:cNvSpPr>
            <p:nvPr/>
          </p:nvSpPr>
          <p:spPr bwMode="auto">
            <a:xfrm>
              <a:off x="6497638" y="5884863"/>
              <a:ext cx="215900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41" name="Text Box 65"/>
            <p:cNvSpPr txBox="1">
              <a:spLocks noChangeArrowheads="1"/>
            </p:cNvSpPr>
            <p:nvPr/>
          </p:nvSpPr>
          <p:spPr bwMode="auto">
            <a:xfrm>
              <a:off x="2652713" y="5713413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</a:p>
          </p:txBody>
        </p:sp>
        <p:grpSp>
          <p:nvGrpSpPr>
            <p:cNvPr id="12342" name="Group 66"/>
            <p:cNvGrpSpPr>
              <a:grpSpLocks/>
            </p:cNvGrpSpPr>
            <p:nvPr/>
          </p:nvGrpSpPr>
          <p:grpSpPr bwMode="auto">
            <a:xfrm>
              <a:off x="5718175" y="6361132"/>
              <a:ext cx="522288" cy="500064"/>
              <a:chOff x="2864" y="3023"/>
              <a:chExt cx="329" cy="315"/>
            </a:xfrm>
          </p:grpSpPr>
          <p:sp>
            <p:nvSpPr>
              <p:cNvPr id="12359" name="Line 67"/>
              <p:cNvSpPr>
                <a:spLocks noChangeShapeType="1"/>
              </p:cNvSpPr>
              <p:nvPr/>
            </p:nvSpPr>
            <p:spPr bwMode="auto">
              <a:xfrm flipV="1">
                <a:off x="2999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60" name="Text Box 68"/>
              <p:cNvSpPr txBox="1">
                <a:spLocks noChangeArrowheads="1"/>
              </p:cNvSpPr>
              <p:nvPr/>
            </p:nvSpPr>
            <p:spPr bwMode="auto">
              <a:xfrm>
                <a:off x="2864" y="3081"/>
                <a:ext cx="329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rear</a:t>
                </a:r>
              </a:p>
            </p:txBody>
          </p:sp>
        </p:grpSp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2684463" y="5981700"/>
              <a:ext cx="2670175" cy="307975"/>
              <a:chOff x="1706" y="3690"/>
              <a:chExt cx="1682" cy="194"/>
            </a:xfrm>
          </p:grpSpPr>
          <p:sp>
            <p:nvSpPr>
              <p:cNvPr id="12357" name="Freeform 70"/>
              <p:cNvSpPr>
                <a:spLocks/>
              </p:cNvSpPr>
              <p:nvPr/>
            </p:nvSpPr>
            <p:spPr bwMode="auto">
              <a:xfrm>
                <a:off x="1895" y="3690"/>
                <a:ext cx="1493" cy="85"/>
              </a:xfrm>
              <a:custGeom>
                <a:avLst/>
                <a:gdLst>
                  <a:gd name="T0" fmla="*/ 13311 w 864"/>
                  <a:gd name="T1" fmla="*/ 26 h 107"/>
                  <a:gd name="T2" fmla="*/ 8802 w 864"/>
                  <a:gd name="T3" fmla="*/ 2 h 107"/>
                  <a:gd name="T4" fmla="*/ 0 w 864"/>
                  <a:gd name="T5" fmla="*/ 34 h 107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107"/>
                  <a:gd name="T11" fmla="*/ 864 w 864"/>
                  <a:gd name="T12" fmla="*/ 107 h 1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107">
                    <a:moveTo>
                      <a:pt x="864" y="83"/>
                    </a:moveTo>
                    <a:cubicBezTo>
                      <a:pt x="815" y="70"/>
                      <a:pt x="715" y="0"/>
                      <a:pt x="571" y="4"/>
                    </a:cubicBezTo>
                    <a:cubicBezTo>
                      <a:pt x="427" y="8"/>
                      <a:pt x="119" y="86"/>
                      <a:pt x="0" y="10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58" name="Text Box 71"/>
              <p:cNvSpPr txBox="1">
                <a:spLocks noChangeArrowheads="1"/>
              </p:cNvSpPr>
              <p:nvPr/>
            </p:nvSpPr>
            <p:spPr bwMode="auto">
              <a:xfrm>
                <a:off x="1706" y="3692"/>
                <a:ext cx="26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</a:t>
                </a:r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</a:p>
            </p:txBody>
          </p:sp>
        </p:grp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5195888" y="6361132"/>
              <a:ext cx="609600" cy="500064"/>
              <a:chOff x="1784" y="3023"/>
              <a:chExt cx="384" cy="315"/>
            </a:xfrm>
          </p:grpSpPr>
          <p:sp>
            <p:nvSpPr>
              <p:cNvPr id="82" name="Text Box 82"/>
              <p:cNvSpPr txBox="1">
                <a:spLocks noChangeArrowheads="1"/>
              </p:cNvSpPr>
              <p:nvPr/>
            </p:nvSpPr>
            <p:spPr bwMode="auto">
              <a:xfrm>
                <a:off x="1784" y="3081"/>
                <a:ext cx="384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front</a:t>
                </a:r>
              </a:p>
            </p:txBody>
          </p:sp>
          <p:sp>
            <p:nvSpPr>
              <p:cNvPr id="12352" name="Line 83"/>
              <p:cNvSpPr>
                <a:spLocks noChangeShapeType="1"/>
              </p:cNvSpPr>
              <p:nvPr/>
            </p:nvSpPr>
            <p:spPr bwMode="auto">
              <a:xfrm flipV="1">
                <a:off x="1955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5451475" y="5932488"/>
              <a:ext cx="3476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796136" y="6493130"/>
              <a:ext cx="507455" cy="27120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220072" y="6493130"/>
              <a:ext cx="513460" cy="277368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1955935" y="1041401"/>
            <a:ext cx="527833" cy="3317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941650" y="3861048"/>
            <a:ext cx="527833" cy="3317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21221" y="5382058"/>
            <a:ext cx="527833" cy="3317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55935" y="2440560"/>
            <a:ext cx="726409" cy="277368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1613</TotalTime>
  <Words>5304</Words>
  <Application>Microsoft Office PowerPoint</Application>
  <PresentationFormat>화면 슬라이드 쇼(4:3)</PresentationFormat>
  <Paragraphs>918</Paragraphs>
  <Slides>68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83" baseType="lpstr">
      <vt:lpstr>HY견고딕</vt:lpstr>
      <vt:lpstr>HY견명조</vt:lpstr>
      <vt:lpstr>HY헤드라인M</vt:lpstr>
      <vt:lpstr>굴림</vt:lpstr>
      <vt:lpstr>돋움</vt:lpstr>
      <vt:lpstr>맑은 고딕</vt:lpstr>
      <vt:lpstr>바탕체</vt:lpstr>
      <vt:lpstr>한양신명조</vt:lpstr>
      <vt:lpstr>함초롬바탕</vt:lpstr>
      <vt:lpstr>휴먼둥근헤드라인</vt:lpstr>
      <vt:lpstr>Arial</vt:lpstr>
      <vt:lpstr>Times New Roman</vt:lpstr>
      <vt:lpstr>Verdana</vt:lpstr>
      <vt:lpstr>Wingdings</vt:lpstr>
      <vt:lpstr>1_마스터</vt:lpstr>
      <vt:lpstr>큐</vt:lpstr>
      <vt:lpstr>PowerPoint 프레젠테이션</vt:lpstr>
      <vt:lpstr>1. 큐의 이해 : 큐의 개념과 구조</vt:lpstr>
      <vt:lpstr>1. 큐의 이해 : 큐의 개념과 구조</vt:lpstr>
      <vt:lpstr>1. 큐의 이해 : 큐의 개념과 구조</vt:lpstr>
      <vt:lpstr>1. 큐의 이해 : 큐의 개념과 구조</vt:lpstr>
      <vt:lpstr>1. 큐의 이해 : 큐의 추상 자료형</vt:lpstr>
      <vt:lpstr>1. 큐의 이해</vt:lpstr>
      <vt:lpstr>1. 큐</vt:lpstr>
      <vt:lpstr>2. 큐의 구현 : 순차자료구조를 이용한 큐의 구현</vt:lpstr>
      <vt:lpstr>2. 큐의 구현 : 순차자료구조를 이용한 큐의 구현</vt:lpstr>
      <vt:lpstr>2. 큐의 구현 : 순차자료구조를 이용한 큐의 구현</vt:lpstr>
      <vt:lpstr>2. 큐의 구현 : 순차자료구조를 이용한 큐의 구현</vt:lpstr>
      <vt:lpstr>2. 큐의 구현 : 순차자료구조를 이용한 큐의 구현</vt:lpstr>
      <vt:lpstr>2. 큐의 구현 : 순차자료구조를 이용한 큐의 구현</vt:lpstr>
      <vt:lpstr>2. 큐의 구현 : 순차자료구조를 이용한 큐의 구현</vt:lpstr>
      <vt:lpstr>2. 큐의 구현 : 순차자료구조를 이용한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문제) 알고리즘 구현 – 홀수, 짝수 판별하기</vt:lpstr>
      <vt:lpstr>문제) 알고리즘 구현 – 홀수, 짝수 판별하기</vt:lpstr>
      <vt:lpstr>문제) 알고리즘 구현 – 홀수, 짝수 판별하기</vt:lpstr>
      <vt:lpstr>문제) 알고리즘 구현 – 양수, 음수 판별하기</vt:lpstr>
      <vt:lpstr>문제) 알고리즘 구현 – 양수, 음수 판별하기</vt:lpstr>
      <vt:lpstr>문제) 알고리즘 구현 – 양수, 음수 판별하기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3. 데크</vt:lpstr>
      <vt:lpstr>3. 데크</vt:lpstr>
      <vt:lpstr>3. 데크</vt:lpstr>
      <vt:lpstr>3. 데크</vt:lpstr>
      <vt:lpstr>3. 데크</vt:lpstr>
      <vt:lpstr>3. 데크</vt:lpstr>
      <vt:lpstr>3. 데크</vt:lpstr>
      <vt:lpstr>4. 큐의 응용 : 운영체제의 작업 큐 </vt:lpstr>
      <vt:lpstr>4. 큐의 응용 : 시뮬레이션에서의 큐잉 시스템</vt:lpstr>
      <vt:lpstr>문제) 알고리즘 구현 – 홀수, 짝수 판별하기</vt:lpstr>
      <vt:lpstr>문제) 알고리즘 구현 – 피보나치 수열</vt:lpstr>
      <vt:lpstr>문제) 알고리즘 구현 – 피보나치 수열</vt:lpstr>
      <vt:lpstr>문제) 알고리즘 구현 – 피보나치 수열</vt:lpstr>
      <vt:lpstr>문제) 알고리즘 구현 – 1의 보수, 2의 보수 판별하기</vt:lpstr>
      <vt:lpstr>문제) 알고리즘 구현 – 1의 보수, 2의 보수 판별하기</vt:lpstr>
      <vt:lpstr>문제) 알고리즘 구현 – 1의 보수, 2의 보수 판별하기</vt:lpstr>
      <vt:lpstr>알고리즘 중간고사 문제 점검</vt:lpstr>
      <vt:lpstr>알고리즘 중간고사 문제 점검</vt:lpstr>
      <vt:lpstr>알고리즘 중간고사 문제 점검</vt:lpstr>
      <vt:lpstr>알고리즘 중간고사 문제 점검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induk</cp:lastModifiedBy>
  <cp:revision>200</cp:revision>
  <dcterms:created xsi:type="dcterms:W3CDTF">2011-01-05T15:14:06Z</dcterms:created>
  <dcterms:modified xsi:type="dcterms:W3CDTF">2021-06-18T01:26:53Z</dcterms:modified>
</cp:coreProperties>
</file>